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761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81403" y="-37084"/>
            <a:ext cx="5981192" cy="720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0991" y="869086"/>
            <a:ext cx="7550784" cy="1858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9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png"/><Relationship Id="rId3" Type="http://schemas.openxmlformats.org/officeDocument/2006/relationships/image" Target="../media/image60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g"/><Relationship Id="rId3" Type="http://schemas.openxmlformats.org/officeDocument/2006/relationships/image" Target="../media/image62.jpg"/><Relationship Id="rId4" Type="http://schemas.openxmlformats.org/officeDocument/2006/relationships/image" Target="../media/image63.jpg"/><Relationship Id="rId5" Type="http://schemas.openxmlformats.org/officeDocument/2006/relationships/image" Target="../media/image64.jpg"/><Relationship Id="rId6" Type="http://schemas.openxmlformats.org/officeDocument/2006/relationships/image" Target="../media/image65.jpg"/><Relationship Id="rId7" Type="http://schemas.openxmlformats.org/officeDocument/2006/relationships/image" Target="../media/image66.jpg"/><Relationship Id="rId8" Type="http://schemas.openxmlformats.org/officeDocument/2006/relationships/image" Target="../media/image57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Relationship Id="rId3" Type="http://schemas.openxmlformats.org/officeDocument/2006/relationships/image" Target="../media/image67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Relationship Id="rId11" Type="http://schemas.openxmlformats.org/officeDocument/2006/relationships/image" Target="../media/image77.png"/><Relationship Id="rId12" Type="http://schemas.openxmlformats.org/officeDocument/2006/relationships/image" Target="../media/image78.png"/><Relationship Id="rId13" Type="http://schemas.openxmlformats.org/officeDocument/2006/relationships/image" Target="../media/image57.png"/><Relationship Id="rId14" Type="http://schemas.openxmlformats.org/officeDocument/2006/relationships/image" Target="../media/image79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80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1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2.jpg"/><Relationship Id="rId3" Type="http://schemas.openxmlformats.org/officeDocument/2006/relationships/image" Target="../media/image83.png"/><Relationship Id="rId4" Type="http://schemas.openxmlformats.org/officeDocument/2006/relationships/image" Target="../media/image84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jpg"/><Relationship Id="rId3" Type="http://schemas.openxmlformats.org/officeDocument/2006/relationships/image" Target="../media/image86.jpg"/><Relationship Id="rId4" Type="http://schemas.openxmlformats.org/officeDocument/2006/relationships/image" Target="../media/image87.jpg"/><Relationship Id="rId5" Type="http://schemas.openxmlformats.org/officeDocument/2006/relationships/image" Target="../media/image88.jpg"/><Relationship Id="rId6" Type="http://schemas.openxmlformats.org/officeDocument/2006/relationships/image" Target="../media/image8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5" Type="http://schemas.openxmlformats.org/officeDocument/2006/relationships/image" Target="../media/image27.png"/><Relationship Id="rId16" Type="http://schemas.openxmlformats.org/officeDocument/2006/relationships/image" Target="../media/image28.png"/><Relationship Id="rId17" Type="http://schemas.openxmlformats.org/officeDocument/2006/relationships/image" Target="../media/image29.png"/><Relationship Id="rId18" Type="http://schemas.openxmlformats.org/officeDocument/2006/relationships/image" Target="../media/image30.png"/><Relationship Id="rId19" Type="http://schemas.openxmlformats.org/officeDocument/2006/relationships/image" Target="../media/image31.png"/><Relationship Id="rId20" Type="http://schemas.openxmlformats.org/officeDocument/2006/relationships/image" Target="../media/image32.png"/><Relationship Id="rId21" Type="http://schemas.openxmlformats.org/officeDocument/2006/relationships/image" Target="../media/image33.png"/><Relationship Id="rId22" Type="http://schemas.openxmlformats.org/officeDocument/2006/relationships/image" Target="../media/image34.png"/><Relationship Id="rId23" Type="http://schemas.openxmlformats.org/officeDocument/2006/relationships/image" Target="../media/image35.png"/><Relationship Id="rId24" Type="http://schemas.openxmlformats.org/officeDocument/2006/relationships/image" Target="../media/image36.png"/><Relationship Id="rId25" Type="http://schemas.openxmlformats.org/officeDocument/2006/relationships/image" Target="../media/image37.png"/><Relationship Id="rId26" Type="http://schemas.openxmlformats.org/officeDocument/2006/relationships/image" Target="../media/image38.png"/><Relationship Id="rId27" Type="http://schemas.openxmlformats.org/officeDocument/2006/relationships/image" Target="../media/image39.png"/><Relationship Id="rId28" Type="http://schemas.openxmlformats.org/officeDocument/2006/relationships/image" Target="../media/image40.png"/><Relationship Id="rId29" Type="http://schemas.openxmlformats.org/officeDocument/2006/relationships/image" Target="../media/image41.png"/><Relationship Id="rId30" Type="http://schemas.openxmlformats.org/officeDocument/2006/relationships/image" Target="../media/image42.png"/><Relationship Id="rId31" Type="http://schemas.openxmlformats.org/officeDocument/2006/relationships/image" Target="../media/image43.png"/><Relationship Id="rId32" Type="http://schemas.openxmlformats.org/officeDocument/2006/relationships/image" Target="../media/image44.png"/><Relationship Id="rId33" Type="http://schemas.openxmlformats.org/officeDocument/2006/relationships/image" Target="../media/image45.png"/><Relationship Id="rId34" Type="http://schemas.openxmlformats.org/officeDocument/2006/relationships/image" Target="../media/image46.png"/><Relationship Id="rId35" Type="http://schemas.openxmlformats.org/officeDocument/2006/relationships/image" Target="../media/image47.png"/><Relationship Id="rId36" Type="http://schemas.openxmlformats.org/officeDocument/2006/relationships/image" Target="../media/image48.png"/><Relationship Id="rId37" Type="http://schemas.openxmlformats.org/officeDocument/2006/relationships/image" Target="../media/image49.png"/><Relationship Id="rId38" Type="http://schemas.openxmlformats.org/officeDocument/2006/relationships/image" Target="../media/image50.png"/><Relationship Id="rId39" Type="http://schemas.openxmlformats.org/officeDocument/2006/relationships/image" Target="../media/image51.png"/><Relationship Id="rId40" Type="http://schemas.openxmlformats.org/officeDocument/2006/relationships/image" Target="../media/image52.png"/><Relationship Id="rId41" Type="http://schemas.openxmlformats.org/officeDocument/2006/relationships/image" Target="../media/image5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jpg"/><Relationship Id="rId4" Type="http://schemas.openxmlformats.org/officeDocument/2006/relationships/image" Target="../media/image56.jpg"/><Relationship Id="rId5" Type="http://schemas.openxmlformats.org/officeDocument/2006/relationships/image" Target="../media/image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095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556003"/>
            <a:ext cx="9144000" cy="1542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575816"/>
            <a:ext cx="9144000" cy="14569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66921" y="1586229"/>
            <a:ext cx="201041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000000"/>
                </a:solidFill>
              </a:rPr>
              <a:t>MeRes-1</a:t>
            </a:r>
            <a:r>
              <a:rPr dirty="0" sz="2400" spc="-50">
                <a:solidFill>
                  <a:srgbClr val="000000"/>
                </a:solidFill>
              </a:rPr>
              <a:t> </a:t>
            </a:r>
            <a:r>
              <a:rPr dirty="0" sz="2400" spc="-5">
                <a:solidFill>
                  <a:srgbClr val="000000"/>
                </a:solidFill>
              </a:rPr>
              <a:t>Study: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294233" y="1954733"/>
            <a:ext cx="8555990" cy="26352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200" spc="-10" b="1">
                <a:latin typeface="Calibri"/>
                <a:cs typeface="Calibri"/>
              </a:rPr>
              <a:t>Three-year </a:t>
            </a:r>
            <a:r>
              <a:rPr dirty="0" sz="2200" spc="-5" b="1">
                <a:latin typeface="Calibri"/>
                <a:cs typeface="Calibri"/>
              </a:rPr>
              <a:t>clinical </a:t>
            </a:r>
            <a:r>
              <a:rPr dirty="0" sz="2200" spc="-10" b="1">
                <a:latin typeface="Calibri"/>
                <a:cs typeface="Calibri"/>
              </a:rPr>
              <a:t>and </a:t>
            </a:r>
            <a:r>
              <a:rPr dirty="0" sz="2200" spc="-15" b="1">
                <a:latin typeface="Calibri"/>
                <a:cs typeface="Calibri"/>
              </a:rPr>
              <a:t>two-year </a:t>
            </a:r>
            <a:r>
              <a:rPr dirty="0" sz="2200" spc="-10" b="1">
                <a:latin typeface="Calibri"/>
                <a:cs typeface="Calibri"/>
              </a:rPr>
              <a:t>multimodality </a:t>
            </a:r>
            <a:r>
              <a:rPr dirty="0" sz="2200" spc="-5" b="1">
                <a:latin typeface="Calibri"/>
                <a:cs typeface="Calibri"/>
              </a:rPr>
              <a:t>imaging </a:t>
            </a:r>
            <a:r>
              <a:rPr dirty="0" sz="2200" spc="-15" b="1">
                <a:latin typeface="Calibri"/>
                <a:cs typeface="Calibri"/>
              </a:rPr>
              <a:t>outcomes </a:t>
            </a:r>
            <a:r>
              <a:rPr dirty="0" sz="2200" spc="-10" b="1">
                <a:latin typeface="Calibri"/>
                <a:cs typeface="Calibri"/>
              </a:rPr>
              <a:t>of </a:t>
            </a:r>
            <a:r>
              <a:rPr dirty="0" sz="2200" spc="-5" b="1">
                <a:latin typeface="Calibri"/>
                <a:cs typeface="Calibri"/>
              </a:rPr>
              <a:t>thin-  </a:t>
            </a:r>
            <a:r>
              <a:rPr dirty="0" sz="2200" spc="-10" b="1">
                <a:latin typeface="Calibri"/>
                <a:cs typeface="Calibri"/>
              </a:rPr>
              <a:t>strut sirolimus-eluting bioresorbable vascular scaffold </a:t>
            </a:r>
            <a:r>
              <a:rPr dirty="0" sz="2200" spc="-5" b="1">
                <a:latin typeface="Calibri"/>
                <a:cs typeface="Calibri"/>
              </a:rPr>
              <a:t>in </a:t>
            </a:r>
            <a:r>
              <a:rPr dirty="0" sz="2200" spc="-10" b="1">
                <a:latin typeface="Calibri"/>
                <a:cs typeface="Calibri"/>
              </a:rPr>
              <a:t>patients with  coronary artery</a:t>
            </a:r>
            <a:r>
              <a:rPr dirty="0" sz="2200" spc="65" b="1">
                <a:latin typeface="Calibri"/>
                <a:cs typeface="Calibri"/>
              </a:rPr>
              <a:t> </a:t>
            </a:r>
            <a:r>
              <a:rPr dirty="0" sz="2200" spc="-5" b="1">
                <a:latin typeface="Calibri"/>
                <a:cs typeface="Calibri"/>
              </a:rPr>
              <a:t>disease</a:t>
            </a:r>
            <a:endParaRPr sz="2200">
              <a:latin typeface="Calibri"/>
              <a:cs typeface="Calibri"/>
            </a:endParaRPr>
          </a:p>
          <a:p>
            <a:pPr algn="ctr" marL="88265">
              <a:lnSpc>
                <a:spcPct val="100000"/>
              </a:lnSpc>
              <a:spcBef>
                <a:spcPts val="710"/>
              </a:spcBef>
            </a:pPr>
            <a:r>
              <a:rPr dirty="0" sz="2000" spc="-65" b="1">
                <a:solidFill>
                  <a:srgbClr val="FFFFFF"/>
                </a:solidFill>
                <a:latin typeface="Calibri"/>
                <a:cs typeface="Calibri"/>
              </a:rPr>
              <a:t>Dr. </a:t>
            </a:r>
            <a:r>
              <a:rPr dirty="0" sz="2000" spc="-20" b="1">
                <a:solidFill>
                  <a:srgbClr val="FFFFFF"/>
                </a:solidFill>
                <a:latin typeface="Calibri"/>
                <a:cs typeface="Calibri"/>
              </a:rPr>
              <a:t>Praveen</a:t>
            </a:r>
            <a:r>
              <a:rPr dirty="0" sz="20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Chandra</a:t>
            </a:r>
            <a:endParaRPr sz="2000">
              <a:latin typeface="Calibri"/>
              <a:cs typeface="Calibri"/>
            </a:endParaRPr>
          </a:p>
          <a:p>
            <a:pPr marL="2475865">
              <a:lnSpc>
                <a:spcPct val="100000"/>
              </a:lnSpc>
            </a:pPr>
            <a:r>
              <a:rPr dirty="0" sz="2000" spc="-20" b="1">
                <a:solidFill>
                  <a:srgbClr val="FFFFFF"/>
                </a:solidFill>
                <a:latin typeface="Calibri"/>
                <a:cs typeface="Calibri"/>
              </a:rPr>
              <a:t>MD,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DM, </a:t>
            </a:r>
            <a:r>
              <a:rPr dirty="0" sz="2000" spc="-35" b="1">
                <a:solidFill>
                  <a:srgbClr val="FFFFFF"/>
                </a:solidFill>
                <a:latin typeface="Calibri"/>
                <a:cs typeface="Calibri"/>
              </a:rPr>
              <a:t>FACC,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FESC,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FSCAI,</a:t>
            </a:r>
            <a:r>
              <a:rPr dirty="0" sz="2000" spc="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Calibri"/>
                <a:cs typeface="Calibri"/>
              </a:rPr>
              <a:t>FAPSIC</a:t>
            </a:r>
            <a:endParaRPr sz="2000">
              <a:latin typeface="Calibri"/>
              <a:cs typeface="Calibri"/>
            </a:endParaRPr>
          </a:p>
          <a:p>
            <a:pPr algn="ctr" marL="2406015" marR="2310130">
              <a:lnSpc>
                <a:spcPct val="100000"/>
              </a:lnSpc>
              <a:spcBef>
                <a:spcPts val="5"/>
              </a:spcBef>
            </a:pP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Chairman-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Interventional </a:t>
            </a: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Cardiology  Medanta-The </a:t>
            </a:r>
            <a:r>
              <a:rPr dirty="0" sz="2000" spc="-15" b="1">
                <a:solidFill>
                  <a:srgbClr val="FFFFFF"/>
                </a:solidFill>
                <a:latin typeface="Calibri"/>
                <a:cs typeface="Calibri"/>
              </a:rPr>
              <a:t>Medicity,</a:t>
            </a:r>
            <a:r>
              <a:rPr dirty="0" sz="20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India</a:t>
            </a:r>
            <a:endParaRPr sz="2000">
              <a:latin typeface="Calibri"/>
              <a:cs typeface="Calibri"/>
            </a:endParaRPr>
          </a:p>
          <a:p>
            <a:pPr algn="ctr" marL="87630">
              <a:lnSpc>
                <a:spcPct val="100000"/>
              </a:lnSpc>
              <a:spcBef>
                <a:spcPts val="635"/>
              </a:spcBef>
            </a:pP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Behalf of </a:t>
            </a:r>
            <a:r>
              <a:rPr dirty="0" sz="1400" spc="-5" b="1">
                <a:solidFill>
                  <a:srgbClr val="FFFFFF"/>
                </a:solidFill>
                <a:latin typeface="Calibri"/>
                <a:cs typeface="Calibri"/>
              </a:rPr>
              <a:t>MeRes-1</a:t>
            </a:r>
            <a:r>
              <a:rPr dirty="0" sz="1400" spc="-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alibri"/>
                <a:cs typeface="Calibri"/>
              </a:rPr>
              <a:t>Investigators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7240" y="0"/>
            <a:ext cx="3313429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5"/>
              <a:t>MeRes-1 </a:t>
            </a:r>
            <a:r>
              <a:rPr dirty="0" spc="-5"/>
              <a:t>Study</a:t>
            </a:r>
            <a:r>
              <a:rPr dirty="0" spc="15"/>
              <a:t> </a:t>
            </a:r>
            <a:r>
              <a:rPr dirty="0" spc="-10"/>
              <a:t>Design</a:t>
            </a:r>
          </a:p>
        </p:txBody>
      </p:sp>
      <p:sp>
        <p:nvSpPr>
          <p:cNvPr id="3" name="object 3"/>
          <p:cNvSpPr/>
          <p:nvPr/>
        </p:nvSpPr>
        <p:spPr>
          <a:xfrm>
            <a:off x="1391411" y="1876044"/>
            <a:ext cx="1679575" cy="443865"/>
          </a:xfrm>
          <a:custGeom>
            <a:avLst/>
            <a:gdLst/>
            <a:ahLst/>
            <a:cxnLst/>
            <a:rect l="l" t="t" r="r" b="b"/>
            <a:pathLst>
              <a:path w="1679575" h="443864">
                <a:moveTo>
                  <a:pt x="1457706" y="0"/>
                </a:moveTo>
                <a:lnTo>
                  <a:pt x="0" y="0"/>
                </a:lnTo>
                <a:lnTo>
                  <a:pt x="0" y="443483"/>
                </a:lnTo>
                <a:lnTo>
                  <a:pt x="1457706" y="443483"/>
                </a:lnTo>
                <a:lnTo>
                  <a:pt x="1679448" y="221741"/>
                </a:lnTo>
                <a:lnTo>
                  <a:pt x="1457706" y="0"/>
                </a:lnTo>
                <a:close/>
              </a:path>
            </a:pathLst>
          </a:custGeom>
          <a:solidFill>
            <a:srgbClr val="601F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91411" y="1876044"/>
            <a:ext cx="1679575" cy="443865"/>
          </a:xfrm>
          <a:custGeom>
            <a:avLst/>
            <a:gdLst/>
            <a:ahLst/>
            <a:cxnLst/>
            <a:rect l="l" t="t" r="r" b="b"/>
            <a:pathLst>
              <a:path w="1679575" h="443864">
                <a:moveTo>
                  <a:pt x="0" y="0"/>
                </a:moveTo>
                <a:lnTo>
                  <a:pt x="1457706" y="0"/>
                </a:lnTo>
                <a:lnTo>
                  <a:pt x="1679448" y="221741"/>
                </a:lnTo>
                <a:lnTo>
                  <a:pt x="1457706" y="443483"/>
                </a:lnTo>
                <a:lnTo>
                  <a:pt x="0" y="44348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49879" y="1876044"/>
            <a:ext cx="1108075" cy="443865"/>
          </a:xfrm>
          <a:custGeom>
            <a:avLst/>
            <a:gdLst/>
            <a:ahLst/>
            <a:cxnLst/>
            <a:rect l="l" t="t" r="r" b="b"/>
            <a:pathLst>
              <a:path w="1108075" h="443864">
                <a:moveTo>
                  <a:pt x="886206" y="0"/>
                </a:moveTo>
                <a:lnTo>
                  <a:pt x="0" y="0"/>
                </a:lnTo>
                <a:lnTo>
                  <a:pt x="221742" y="221741"/>
                </a:lnTo>
                <a:lnTo>
                  <a:pt x="0" y="443483"/>
                </a:lnTo>
                <a:lnTo>
                  <a:pt x="886206" y="443483"/>
                </a:lnTo>
                <a:lnTo>
                  <a:pt x="1107947" y="221741"/>
                </a:lnTo>
                <a:lnTo>
                  <a:pt x="886206" y="0"/>
                </a:lnTo>
                <a:close/>
              </a:path>
            </a:pathLst>
          </a:custGeom>
          <a:solidFill>
            <a:srgbClr val="601F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849879" y="1876044"/>
            <a:ext cx="1108075" cy="443865"/>
          </a:xfrm>
          <a:custGeom>
            <a:avLst/>
            <a:gdLst/>
            <a:ahLst/>
            <a:cxnLst/>
            <a:rect l="l" t="t" r="r" b="b"/>
            <a:pathLst>
              <a:path w="1108075" h="443864">
                <a:moveTo>
                  <a:pt x="0" y="0"/>
                </a:moveTo>
                <a:lnTo>
                  <a:pt x="886206" y="0"/>
                </a:lnTo>
                <a:lnTo>
                  <a:pt x="1107947" y="221741"/>
                </a:lnTo>
                <a:lnTo>
                  <a:pt x="886206" y="443483"/>
                </a:lnTo>
                <a:lnTo>
                  <a:pt x="0" y="443483"/>
                </a:lnTo>
                <a:lnTo>
                  <a:pt x="221742" y="221741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36847" y="1876044"/>
            <a:ext cx="1263650" cy="443865"/>
          </a:xfrm>
          <a:custGeom>
            <a:avLst/>
            <a:gdLst/>
            <a:ahLst/>
            <a:cxnLst/>
            <a:rect l="l" t="t" r="r" b="b"/>
            <a:pathLst>
              <a:path w="1263650" h="443864">
                <a:moveTo>
                  <a:pt x="1041653" y="0"/>
                </a:moveTo>
                <a:lnTo>
                  <a:pt x="0" y="0"/>
                </a:lnTo>
                <a:lnTo>
                  <a:pt x="221741" y="221741"/>
                </a:lnTo>
                <a:lnTo>
                  <a:pt x="0" y="443483"/>
                </a:lnTo>
                <a:lnTo>
                  <a:pt x="1041653" y="443483"/>
                </a:lnTo>
                <a:lnTo>
                  <a:pt x="1263396" y="221741"/>
                </a:lnTo>
                <a:lnTo>
                  <a:pt x="1041653" y="0"/>
                </a:lnTo>
                <a:close/>
              </a:path>
            </a:pathLst>
          </a:custGeom>
          <a:solidFill>
            <a:srgbClr val="601F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36847" y="1876044"/>
            <a:ext cx="1263650" cy="443865"/>
          </a:xfrm>
          <a:custGeom>
            <a:avLst/>
            <a:gdLst/>
            <a:ahLst/>
            <a:cxnLst/>
            <a:rect l="l" t="t" r="r" b="b"/>
            <a:pathLst>
              <a:path w="1263650" h="443864">
                <a:moveTo>
                  <a:pt x="0" y="0"/>
                </a:moveTo>
                <a:lnTo>
                  <a:pt x="1041653" y="0"/>
                </a:lnTo>
                <a:lnTo>
                  <a:pt x="1263396" y="221741"/>
                </a:lnTo>
                <a:lnTo>
                  <a:pt x="1041653" y="443483"/>
                </a:lnTo>
                <a:lnTo>
                  <a:pt x="0" y="443483"/>
                </a:lnTo>
                <a:lnTo>
                  <a:pt x="221741" y="22174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77740" y="1876044"/>
            <a:ext cx="1236345" cy="443865"/>
          </a:xfrm>
          <a:custGeom>
            <a:avLst/>
            <a:gdLst/>
            <a:ahLst/>
            <a:cxnLst/>
            <a:rect l="l" t="t" r="r" b="b"/>
            <a:pathLst>
              <a:path w="1236345" h="443864">
                <a:moveTo>
                  <a:pt x="1014222" y="0"/>
                </a:moveTo>
                <a:lnTo>
                  <a:pt x="0" y="0"/>
                </a:lnTo>
                <a:lnTo>
                  <a:pt x="221742" y="221741"/>
                </a:lnTo>
                <a:lnTo>
                  <a:pt x="0" y="443483"/>
                </a:lnTo>
                <a:lnTo>
                  <a:pt x="1014222" y="443483"/>
                </a:lnTo>
                <a:lnTo>
                  <a:pt x="1235964" y="221741"/>
                </a:lnTo>
                <a:lnTo>
                  <a:pt x="1014222" y="0"/>
                </a:lnTo>
                <a:close/>
              </a:path>
            </a:pathLst>
          </a:custGeom>
          <a:solidFill>
            <a:srgbClr val="601F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777740" y="1876044"/>
            <a:ext cx="1236345" cy="443865"/>
          </a:xfrm>
          <a:custGeom>
            <a:avLst/>
            <a:gdLst/>
            <a:ahLst/>
            <a:cxnLst/>
            <a:rect l="l" t="t" r="r" b="b"/>
            <a:pathLst>
              <a:path w="1236345" h="443864">
                <a:moveTo>
                  <a:pt x="0" y="0"/>
                </a:moveTo>
                <a:lnTo>
                  <a:pt x="1014222" y="0"/>
                </a:lnTo>
                <a:lnTo>
                  <a:pt x="1235964" y="221741"/>
                </a:lnTo>
                <a:lnTo>
                  <a:pt x="1014222" y="443483"/>
                </a:lnTo>
                <a:lnTo>
                  <a:pt x="0" y="443483"/>
                </a:lnTo>
                <a:lnTo>
                  <a:pt x="221742" y="22174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792723" y="1876044"/>
            <a:ext cx="1108075" cy="443865"/>
          </a:xfrm>
          <a:custGeom>
            <a:avLst/>
            <a:gdLst/>
            <a:ahLst/>
            <a:cxnLst/>
            <a:rect l="l" t="t" r="r" b="b"/>
            <a:pathLst>
              <a:path w="1108075" h="443864">
                <a:moveTo>
                  <a:pt x="886205" y="0"/>
                </a:moveTo>
                <a:lnTo>
                  <a:pt x="0" y="0"/>
                </a:lnTo>
                <a:lnTo>
                  <a:pt x="221741" y="221741"/>
                </a:lnTo>
                <a:lnTo>
                  <a:pt x="0" y="443483"/>
                </a:lnTo>
                <a:lnTo>
                  <a:pt x="886205" y="443483"/>
                </a:lnTo>
                <a:lnTo>
                  <a:pt x="1107948" y="221741"/>
                </a:lnTo>
                <a:lnTo>
                  <a:pt x="886205" y="0"/>
                </a:lnTo>
                <a:close/>
              </a:path>
            </a:pathLst>
          </a:custGeom>
          <a:solidFill>
            <a:srgbClr val="601F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792723" y="1876044"/>
            <a:ext cx="1108075" cy="443865"/>
          </a:xfrm>
          <a:custGeom>
            <a:avLst/>
            <a:gdLst/>
            <a:ahLst/>
            <a:cxnLst/>
            <a:rect l="l" t="t" r="r" b="b"/>
            <a:pathLst>
              <a:path w="1108075" h="443864">
                <a:moveTo>
                  <a:pt x="0" y="0"/>
                </a:moveTo>
                <a:lnTo>
                  <a:pt x="886205" y="0"/>
                </a:lnTo>
                <a:lnTo>
                  <a:pt x="1107948" y="221741"/>
                </a:lnTo>
                <a:lnTo>
                  <a:pt x="886205" y="443483"/>
                </a:lnTo>
                <a:lnTo>
                  <a:pt x="0" y="443483"/>
                </a:lnTo>
                <a:lnTo>
                  <a:pt x="221741" y="22174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679692" y="1876044"/>
            <a:ext cx="1108075" cy="443865"/>
          </a:xfrm>
          <a:custGeom>
            <a:avLst/>
            <a:gdLst/>
            <a:ahLst/>
            <a:cxnLst/>
            <a:rect l="l" t="t" r="r" b="b"/>
            <a:pathLst>
              <a:path w="1108075" h="443864">
                <a:moveTo>
                  <a:pt x="886205" y="0"/>
                </a:moveTo>
                <a:lnTo>
                  <a:pt x="0" y="0"/>
                </a:lnTo>
                <a:lnTo>
                  <a:pt x="221741" y="221741"/>
                </a:lnTo>
                <a:lnTo>
                  <a:pt x="0" y="443483"/>
                </a:lnTo>
                <a:lnTo>
                  <a:pt x="886205" y="443483"/>
                </a:lnTo>
                <a:lnTo>
                  <a:pt x="1107948" y="221741"/>
                </a:lnTo>
                <a:lnTo>
                  <a:pt x="88620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679692" y="1876044"/>
            <a:ext cx="1108075" cy="443865"/>
          </a:xfrm>
          <a:custGeom>
            <a:avLst/>
            <a:gdLst/>
            <a:ahLst/>
            <a:cxnLst/>
            <a:rect l="l" t="t" r="r" b="b"/>
            <a:pathLst>
              <a:path w="1108075" h="443864">
                <a:moveTo>
                  <a:pt x="0" y="0"/>
                </a:moveTo>
                <a:lnTo>
                  <a:pt x="886205" y="0"/>
                </a:lnTo>
                <a:lnTo>
                  <a:pt x="1107948" y="221741"/>
                </a:lnTo>
                <a:lnTo>
                  <a:pt x="886205" y="443483"/>
                </a:lnTo>
                <a:lnTo>
                  <a:pt x="0" y="443483"/>
                </a:lnTo>
                <a:lnTo>
                  <a:pt x="221741" y="22174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474469" y="261636"/>
            <a:ext cx="6018530" cy="2289175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2324735">
              <a:lnSpc>
                <a:spcPct val="100000"/>
              </a:lnSpc>
              <a:spcBef>
                <a:spcPts val="835"/>
              </a:spcBef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CTRI/2015/04/005706</a:t>
            </a:r>
            <a:endParaRPr sz="2000">
              <a:latin typeface="Calibri"/>
              <a:cs typeface="Calibri"/>
            </a:endParaRPr>
          </a:p>
          <a:p>
            <a:pPr algn="ctr" marL="306070" marR="122555" indent="3175">
              <a:lnSpc>
                <a:spcPct val="100099"/>
              </a:lnSpc>
              <a:spcBef>
                <a:spcPts val="770"/>
              </a:spcBef>
            </a:pPr>
            <a:r>
              <a:rPr dirty="0" sz="2100" spc="-5" b="1" i="1">
                <a:solidFill>
                  <a:srgbClr val="FF0000"/>
                </a:solidFill>
                <a:latin typeface="Calibri"/>
                <a:cs typeface="Calibri"/>
              </a:rPr>
              <a:t>First-in-Human </a:t>
            </a:r>
            <a:r>
              <a:rPr dirty="0" sz="1500" spc="-10" b="1" i="1">
                <a:latin typeface="Calibri"/>
                <a:cs typeface="Calibri"/>
              </a:rPr>
              <a:t>Safety </a:t>
            </a:r>
            <a:r>
              <a:rPr dirty="0" sz="1500" b="1" i="1">
                <a:latin typeface="Calibri"/>
                <a:cs typeface="Calibri"/>
              </a:rPr>
              <a:t>and </a:t>
            </a:r>
            <a:r>
              <a:rPr dirty="0" sz="1500" spc="-10" b="1" i="1">
                <a:latin typeface="Calibri"/>
                <a:cs typeface="Calibri"/>
              </a:rPr>
              <a:t>Efficacy </a:t>
            </a:r>
            <a:r>
              <a:rPr dirty="0" sz="1500" b="1">
                <a:latin typeface="Calibri"/>
                <a:cs typeface="Calibri"/>
              </a:rPr>
              <a:t>in </a:t>
            </a:r>
            <a:r>
              <a:rPr dirty="0" sz="1500" spc="-10" b="1">
                <a:latin typeface="Calibri"/>
                <a:cs typeface="Calibri"/>
              </a:rPr>
              <a:t>Patients </a:t>
            </a:r>
            <a:r>
              <a:rPr dirty="0" sz="1500" spc="-5" b="1">
                <a:latin typeface="Calibri"/>
                <a:cs typeface="Calibri"/>
              </a:rPr>
              <a:t>with Single, </a:t>
            </a:r>
            <a:r>
              <a:rPr dirty="0" sz="1500" spc="-5" b="1" i="1">
                <a:latin typeface="Calibri"/>
                <a:cs typeface="Calibri"/>
              </a:rPr>
              <a:t>De-  </a:t>
            </a:r>
            <a:r>
              <a:rPr dirty="0" sz="1500" spc="-5" b="1" i="1">
                <a:latin typeface="Calibri"/>
                <a:cs typeface="Calibri"/>
              </a:rPr>
              <a:t>novo </a:t>
            </a:r>
            <a:r>
              <a:rPr dirty="0" sz="1500" spc="-10" b="1">
                <a:latin typeface="Calibri"/>
                <a:cs typeface="Calibri"/>
              </a:rPr>
              <a:t>Coronary </a:t>
            </a:r>
            <a:r>
              <a:rPr dirty="0" sz="1500" b="1">
                <a:latin typeface="Calibri"/>
                <a:cs typeface="Calibri"/>
              </a:rPr>
              <a:t>Lesion (in up </a:t>
            </a:r>
            <a:r>
              <a:rPr dirty="0" sz="1500" spc="-10" b="1">
                <a:latin typeface="Calibri"/>
                <a:cs typeface="Calibri"/>
              </a:rPr>
              <a:t>to </a:t>
            </a:r>
            <a:r>
              <a:rPr dirty="0" sz="1500" b="1">
                <a:latin typeface="Calibri"/>
                <a:cs typeface="Calibri"/>
              </a:rPr>
              <a:t>2 </a:t>
            </a:r>
            <a:r>
              <a:rPr dirty="0" sz="1500" spc="-5" b="1">
                <a:latin typeface="Calibri"/>
                <a:cs typeface="Calibri"/>
              </a:rPr>
              <a:t>vessels) </a:t>
            </a:r>
            <a:r>
              <a:rPr dirty="0" sz="1500" spc="-15" b="1">
                <a:latin typeface="Calibri"/>
                <a:cs typeface="Calibri"/>
              </a:rPr>
              <a:t>treated </a:t>
            </a:r>
            <a:r>
              <a:rPr dirty="0" sz="1500" spc="-10" b="1">
                <a:latin typeface="Calibri"/>
                <a:cs typeface="Calibri"/>
              </a:rPr>
              <a:t>by </a:t>
            </a:r>
            <a:r>
              <a:rPr dirty="0" sz="1500" b="1">
                <a:latin typeface="Calibri"/>
                <a:cs typeface="Calibri"/>
              </a:rPr>
              <a:t>a Single </a:t>
            </a:r>
            <a:r>
              <a:rPr dirty="0" sz="1500" spc="-10" b="1">
                <a:latin typeface="Calibri"/>
                <a:cs typeface="Calibri"/>
              </a:rPr>
              <a:t>MeRes100  Scaffold </a:t>
            </a:r>
            <a:r>
              <a:rPr dirty="0" sz="1500" b="1">
                <a:latin typeface="Calibri"/>
                <a:cs typeface="Calibri"/>
              </a:rPr>
              <a:t>up </a:t>
            </a:r>
            <a:r>
              <a:rPr dirty="0" sz="1500" spc="-10" b="1">
                <a:latin typeface="Calibri"/>
                <a:cs typeface="Calibri"/>
              </a:rPr>
              <a:t>to </a:t>
            </a:r>
            <a:r>
              <a:rPr dirty="0" sz="1500" spc="-5" b="1">
                <a:latin typeface="Calibri"/>
                <a:cs typeface="Calibri"/>
              </a:rPr>
              <a:t>24mm length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in 108</a:t>
            </a:r>
            <a:r>
              <a:rPr dirty="0" sz="18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0000"/>
                </a:solidFill>
                <a:latin typeface="Calibri"/>
                <a:cs typeface="Calibri"/>
              </a:rPr>
              <a:t>pts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1350" b="1">
                <a:latin typeface="Calibri"/>
                <a:cs typeface="Calibri"/>
              </a:rPr>
              <a:t>Clinical</a:t>
            </a:r>
            <a:r>
              <a:rPr dirty="0" sz="1350" spc="-20" b="1">
                <a:latin typeface="Calibri"/>
                <a:cs typeface="Calibri"/>
              </a:rPr>
              <a:t> </a:t>
            </a:r>
            <a:r>
              <a:rPr dirty="0" sz="1350" spc="-5" b="1">
                <a:latin typeface="Calibri"/>
                <a:cs typeface="Calibri"/>
              </a:rPr>
              <a:t>follow-up</a:t>
            </a:r>
            <a:endParaRPr sz="1350">
              <a:latin typeface="Calibri"/>
              <a:cs typeface="Calibri"/>
            </a:endParaRPr>
          </a:p>
          <a:p>
            <a:pPr marL="487680">
              <a:lnSpc>
                <a:spcPct val="100000"/>
              </a:lnSpc>
              <a:spcBef>
                <a:spcPts val="1140"/>
              </a:spcBef>
              <a:tabLst>
                <a:tab pos="1704339" algn="l"/>
                <a:tab pos="2609215" algn="l"/>
                <a:tab pos="3713479" algn="l"/>
                <a:tab pos="4663440" algn="l"/>
                <a:tab pos="5545455" algn="l"/>
              </a:tabLst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108	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30-days	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6-months	1-year</a:t>
            </a:r>
            <a:r>
              <a:rPr dirty="0" baseline="24305" sz="1200" spc="-7">
                <a:solidFill>
                  <a:srgbClr val="FFFFFF"/>
                </a:solidFill>
                <a:latin typeface="Calibri"/>
                <a:cs typeface="Calibri"/>
              </a:rPr>
              <a:t>$	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2-years	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3-years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imes New Roman"/>
              <a:cs typeface="Times New Roman"/>
            </a:endParaRPr>
          </a:p>
          <a:p>
            <a:pPr marL="19050">
              <a:lnSpc>
                <a:spcPct val="100000"/>
              </a:lnSpc>
            </a:pPr>
            <a:r>
              <a:rPr dirty="0" sz="1200" b="1">
                <a:latin typeface="Calibri"/>
                <a:cs typeface="Calibri"/>
              </a:rPr>
              <a:t>*QCA, </a:t>
            </a:r>
            <a:r>
              <a:rPr dirty="0" sz="1200" spc="-5" b="1">
                <a:latin typeface="Calibri"/>
                <a:cs typeface="Calibri"/>
              </a:rPr>
              <a:t>IVUS, OCT </a:t>
            </a:r>
            <a:r>
              <a:rPr dirty="0" sz="1200" b="1">
                <a:latin typeface="Calibri"/>
                <a:cs typeface="Calibri"/>
              </a:rPr>
              <a:t>&amp; </a:t>
            </a:r>
            <a:r>
              <a:rPr dirty="0" sz="1200" spc="-35" b="1">
                <a:latin typeface="Calibri"/>
                <a:cs typeface="Calibri"/>
              </a:rPr>
              <a:t>CTA</a:t>
            </a:r>
            <a:r>
              <a:rPr dirty="0" sz="1200" spc="7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follow-up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01896" y="1696211"/>
            <a:ext cx="0" cy="170815"/>
          </a:xfrm>
          <a:custGeom>
            <a:avLst/>
            <a:gdLst/>
            <a:ahLst/>
            <a:cxnLst/>
            <a:rect l="l" t="t" r="r" b="b"/>
            <a:pathLst>
              <a:path w="0" h="170814">
                <a:moveTo>
                  <a:pt x="0" y="0"/>
                </a:moveTo>
                <a:lnTo>
                  <a:pt x="0" y="170687"/>
                </a:lnTo>
              </a:path>
            </a:pathLst>
          </a:custGeom>
          <a:ln w="57912">
            <a:solidFill>
              <a:srgbClr val="FFFF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472940" y="1696211"/>
            <a:ext cx="58419" cy="170815"/>
          </a:xfrm>
          <a:custGeom>
            <a:avLst/>
            <a:gdLst/>
            <a:ahLst/>
            <a:cxnLst/>
            <a:rect l="l" t="t" r="r" b="b"/>
            <a:pathLst>
              <a:path w="58420" h="170814">
                <a:moveTo>
                  <a:pt x="0" y="170687"/>
                </a:moveTo>
                <a:lnTo>
                  <a:pt x="57912" y="170687"/>
                </a:lnTo>
                <a:lnTo>
                  <a:pt x="57912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318503" y="1696211"/>
            <a:ext cx="0" cy="170815"/>
          </a:xfrm>
          <a:custGeom>
            <a:avLst/>
            <a:gdLst/>
            <a:ahLst/>
            <a:cxnLst/>
            <a:rect l="l" t="t" r="r" b="b"/>
            <a:pathLst>
              <a:path w="0" h="170814">
                <a:moveTo>
                  <a:pt x="0" y="0"/>
                </a:moveTo>
                <a:lnTo>
                  <a:pt x="0" y="170687"/>
                </a:lnTo>
              </a:path>
            </a:pathLst>
          </a:custGeom>
          <a:ln w="57912">
            <a:solidFill>
              <a:srgbClr val="FFFF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289547" y="1696211"/>
            <a:ext cx="58419" cy="170815"/>
          </a:xfrm>
          <a:custGeom>
            <a:avLst/>
            <a:gdLst/>
            <a:ahLst/>
            <a:cxnLst/>
            <a:rect l="l" t="t" r="r" b="b"/>
            <a:pathLst>
              <a:path w="58420" h="170814">
                <a:moveTo>
                  <a:pt x="0" y="170687"/>
                </a:moveTo>
                <a:lnTo>
                  <a:pt x="57912" y="170687"/>
                </a:lnTo>
                <a:lnTo>
                  <a:pt x="57912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416296" y="1696211"/>
            <a:ext cx="0" cy="170815"/>
          </a:xfrm>
          <a:custGeom>
            <a:avLst/>
            <a:gdLst/>
            <a:ahLst/>
            <a:cxnLst/>
            <a:rect l="l" t="t" r="r" b="b"/>
            <a:pathLst>
              <a:path w="0" h="170814">
                <a:moveTo>
                  <a:pt x="0" y="0"/>
                </a:moveTo>
                <a:lnTo>
                  <a:pt x="0" y="170687"/>
                </a:lnTo>
              </a:path>
            </a:pathLst>
          </a:custGeom>
          <a:ln w="57912">
            <a:solidFill>
              <a:srgbClr val="FFFF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387340" y="1696211"/>
            <a:ext cx="58419" cy="170815"/>
          </a:xfrm>
          <a:custGeom>
            <a:avLst/>
            <a:gdLst/>
            <a:ahLst/>
            <a:cxnLst/>
            <a:rect l="l" t="t" r="r" b="b"/>
            <a:pathLst>
              <a:path w="58420" h="170814">
                <a:moveTo>
                  <a:pt x="0" y="170687"/>
                </a:moveTo>
                <a:lnTo>
                  <a:pt x="57912" y="170687"/>
                </a:lnTo>
                <a:lnTo>
                  <a:pt x="57912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627120" y="1696211"/>
            <a:ext cx="0" cy="170815"/>
          </a:xfrm>
          <a:custGeom>
            <a:avLst/>
            <a:gdLst/>
            <a:ahLst/>
            <a:cxnLst/>
            <a:rect l="l" t="t" r="r" b="b"/>
            <a:pathLst>
              <a:path w="0" h="170814">
                <a:moveTo>
                  <a:pt x="0" y="0"/>
                </a:moveTo>
                <a:lnTo>
                  <a:pt x="0" y="170687"/>
                </a:lnTo>
              </a:path>
            </a:pathLst>
          </a:custGeom>
          <a:ln w="57912">
            <a:solidFill>
              <a:srgbClr val="FFFF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598164" y="1696211"/>
            <a:ext cx="58419" cy="170815"/>
          </a:xfrm>
          <a:custGeom>
            <a:avLst/>
            <a:gdLst/>
            <a:ahLst/>
            <a:cxnLst/>
            <a:rect l="l" t="t" r="r" b="b"/>
            <a:pathLst>
              <a:path w="58420" h="170814">
                <a:moveTo>
                  <a:pt x="0" y="170687"/>
                </a:moveTo>
                <a:lnTo>
                  <a:pt x="57912" y="170687"/>
                </a:lnTo>
                <a:lnTo>
                  <a:pt x="57912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251954" y="1696211"/>
            <a:ext cx="0" cy="170815"/>
          </a:xfrm>
          <a:custGeom>
            <a:avLst/>
            <a:gdLst/>
            <a:ahLst/>
            <a:cxnLst/>
            <a:rect l="l" t="t" r="r" b="b"/>
            <a:pathLst>
              <a:path w="0" h="170814">
                <a:moveTo>
                  <a:pt x="0" y="0"/>
                </a:moveTo>
                <a:lnTo>
                  <a:pt x="0" y="170687"/>
                </a:lnTo>
              </a:path>
            </a:pathLst>
          </a:custGeom>
          <a:ln w="56388">
            <a:solidFill>
              <a:srgbClr val="FFFF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223759" y="1696211"/>
            <a:ext cx="56515" cy="170815"/>
          </a:xfrm>
          <a:custGeom>
            <a:avLst/>
            <a:gdLst/>
            <a:ahLst/>
            <a:cxnLst/>
            <a:rect l="l" t="t" r="r" b="b"/>
            <a:pathLst>
              <a:path w="56515" h="170814">
                <a:moveTo>
                  <a:pt x="0" y="170687"/>
                </a:moveTo>
                <a:lnTo>
                  <a:pt x="56388" y="170687"/>
                </a:lnTo>
                <a:lnTo>
                  <a:pt x="56388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492752" y="2327148"/>
            <a:ext cx="0" cy="172720"/>
          </a:xfrm>
          <a:custGeom>
            <a:avLst/>
            <a:gdLst/>
            <a:ahLst/>
            <a:cxnLst/>
            <a:rect l="l" t="t" r="r" b="b"/>
            <a:pathLst>
              <a:path w="0" h="172719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57912">
            <a:solidFill>
              <a:srgbClr val="FFFF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463796" y="2327148"/>
            <a:ext cx="58419" cy="172720"/>
          </a:xfrm>
          <a:custGeom>
            <a:avLst/>
            <a:gdLst/>
            <a:ahLst/>
            <a:cxnLst/>
            <a:rect l="l" t="t" r="r" b="b"/>
            <a:pathLst>
              <a:path w="58420" h="172719">
                <a:moveTo>
                  <a:pt x="0" y="172212"/>
                </a:moveTo>
                <a:lnTo>
                  <a:pt x="57912" y="172212"/>
                </a:lnTo>
                <a:lnTo>
                  <a:pt x="57912" y="0"/>
                </a:lnTo>
                <a:lnTo>
                  <a:pt x="0" y="0"/>
                </a:lnTo>
                <a:lnTo>
                  <a:pt x="0" y="17221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308597" y="2327148"/>
            <a:ext cx="0" cy="172720"/>
          </a:xfrm>
          <a:custGeom>
            <a:avLst/>
            <a:gdLst/>
            <a:ahLst/>
            <a:cxnLst/>
            <a:rect l="l" t="t" r="r" b="b"/>
            <a:pathLst>
              <a:path w="0" h="172719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56387">
            <a:solidFill>
              <a:srgbClr val="FFFF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280403" y="2327148"/>
            <a:ext cx="56515" cy="172720"/>
          </a:xfrm>
          <a:custGeom>
            <a:avLst/>
            <a:gdLst/>
            <a:ahLst/>
            <a:cxnLst/>
            <a:rect l="l" t="t" r="r" b="b"/>
            <a:pathLst>
              <a:path w="56514" h="172719">
                <a:moveTo>
                  <a:pt x="0" y="172212"/>
                </a:moveTo>
                <a:lnTo>
                  <a:pt x="56387" y="172212"/>
                </a:lnTo>
                <a:lnTo>
                  <a:pt x="56387" y="0"/>
                </a:lnTo>
                <a:lnTo>
                  <a:pt x="0" y="0"/>
                </a:lnTo>
                <a:lnTo>
                  <a:pt x="0" y="172212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407152" y="2327148"/>
            <a:ext cx="0" cy="172720"/>
          </a:xfrm>
          <a:custGeom>
            <a:avLst/>
            <a:gdLst/>
            <a:ahLst/>
            <a:cxnLst/>
            <a:rect l="l" t="t" r="r" b="b"/>
            <a:pathLst>
              <a:path w="0" h="172719">
                <a:moveTo>
                  <a:pt x="0" y="0"/>
                </a:moveTo>
                <a:lnTo>
                  <a:pt x="0" y="172212"/>
                </a:lnTo>
              </a:path>
            </a:pathLst>
          </a:custGeom>
          <a:ln w="57912">
            <a:solidFill>
              <a:srgbClr val="FFFF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378196" y="2327148"/>
            <a:ext cx="58419" cy="172720"/>
          </a:xfrm>
          <a:custGeom>
            <a:avLst/>
            <a:gdLst/>
            <a:ahLst/>
            <a:cxnLst/>
            <a:rect l="l" t="t" r="r" b="b"/>
            <a:pathLst>
              <a:path w="58420" h="172719">
                <a:moveTo>
                  <a:pt x="0" y="172212"/>
                </a:moveTo>
                <a:lnTo>
                  <a:pt x="57912" y="172212"/>
                </a:lnTo>
                <a:lnTo>
                  <a:pt x="57912" y="0"/>
                </a:lnTo>
                <a:lnTo>
                  <a:pt x="0" y="0"/>
                </a:lnTo>
                <a:lnTo>
                  <a:pt x="0" y="17221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457071" y="4355998"/>
            <a:ext cx="67437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04825" algn="l"/>
              </a:tabLst>
            </a:pPr>
            <a:r>
              <a:rPr dirty="0" sz="1200" spc="-5" b="1">
                <a:latin typeface="Calibri"/>
                <a:cs typeface="Calibri"/>
              </a:rPr>
              <a:t>D</a:t>
            </a:r>
            <a:r>
              <a:rPr dirty="0" sz="1200" b="1">
                <a:latin typeface="Calibri"/>
                <a:cs typeface="Calibri"/>
              </a:rPr>
              <a:t>i</a:t>
            </a:r>
            <a:r>
              <a:rPr dirty="0" sz="1200" spc="-5" b="1">
                <a:latin typeface="Calibri"/>
                <a:cs typeface="Calibri"/>
              </a:rPr>
              <a:t>am</a:t>
            </a:r>
            <a:r>
              <a:rPr dirty="0" sz="1200" spc="-20" b="1">
                <a:latin typeface="Calibri"/>
                <a:cs typeface="Calibri"/>
              </a:rPr>
              <a:t>e</a:t>
            </a:r>
            <a:r>
              <a:rPr dirty="0" sz="1200" spc="-10" b="1">
                <a:latin typeface="Calibri"/>
                <a:cs typeface="Calibri"/>
              </a:rPr>
              <a:t>t</a:t>
            </a:r>
            <a:r>
              <a:rPr dirty="0" sz="1200" spc="-5" b="1">
                <a:latin typeface="Calibri"/>
                <a:cs typeface="Calibri"/>
              </a:rPr>
              <a:t>e</a:t>
            </a:r>
            <a:r>
              <a:rPr dirty="0" sz="1200" spc="-10" b="1">
                <a:latin typeface="Calibri"/>
                <a:cs typeface="Calibri"/>
              </a:rPr>
              <a:t>r</a:t>
            </a:r>
            <a:r>
              <a:rPr dirty="0" sz="1200" b="1">
                <a:latin typeface="Calibri"/>
                <a:cs typeface="Calibri"/>
              </a:rPr>
              <a:t>s  </a:t>
            </a:r>
            <a:r>
              <a:rPr dirty="0" sz="1200" spc="-5" b="1">
                <a:latin typeface="Calibri"/>
                <a:cs typeface="Calibri"/>
              </a:rPr>
              <a:t>Lengths  </a:t>
            </a:r>
            <a:r>
              <a:rPr dirty="0" sz="1200" spc="-25" b="1">
                <a:latin typeface="Calibri"/>
                <a:cs typeface="Calibri"/>
              </a:rPr>
              <a:t>D</a:t>
            </a:r>
            <a:r>
              <a:rPr dirty="0" sz="1200" b="1">
                <a:latin typeface="Calibri"/>
                <a:cs typeface="Calibri"/>
              </a:rPr>
              <a:t>A</a:t>
            </a:r>
            <a:r>
              <a:rPr dirty="0" sz="1200" spc="-5" b="1">
                <a:latin typeface="Calibri"/>
                <a:cs typeface="Calibri"/>
              </a:rPr>
              <a:t>P</a:t>
            </a:r>
            <a:r>
              <a:rPr dirty="0" sz="1200" b="1">
                <a:latin typeface="Calibri"/>
                <a:cs typeface="Calibri"/>
              </a:rPr>
              <a:t>T	</a:t>
            </a:r>
            <a:r>
              <a:rPr dirty="0" sz="1200" spc="-5" b="1">
                <a:latin typeface="Calibri"/>
                <a:cs typeface="Calibri"/>
              </a:rPr>
              <a:t>Rx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828670" y="4355998"/>
            <a:ext cx="1014094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– 2.25-4.50</a:t>
            </a:r>
            <a:r>
              <a:rPr dirty="0" sz="1200" spc="-7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mm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Calibri"/>
                <a:cs typeface="Calibri"/>
              </a:rPr>
              <a:t>– 13-48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mm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latin typeface="Calibri"/>
                <a:cs typeface="Calibri"/>
              </a:rPr>
              <a:t>– 1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year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1371600" y="2681351"/>
          <a:ext cx="6372860" cy="1678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7520"/>
                <a:gridCol w="918844"/>
                <a:gridCol w="918844"/>
                <a:gridCol w="932814"/>
                <a:gridCol w="904875"/>
                <a:gridCol w="930275"/>
              </a:tblGrid>
              <a:tr h="29718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CLINICAL</a:t>
                      </a:r>
                      <a:r>
                        <a:rPr dirty="0" sz="11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FOLLOW-UP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77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108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108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8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108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44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108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108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4151">
                <a:tc>
                  <a:txBody>
                    <a:bodyPr/>
                    <a:lstStyle/>
                    <a:p>
                      <a:pPr marL="68580" marR="173990">
                        <a:lnSpc>
                          <a:spcPct val="114500"/>
                        </a:lnSpc>
                        <a:spcBef>
                          <a:spcPts val="125"/>
                        </a:spcBef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ANGIOGRAPHIC</a:t>
                      </a:r>
                      <a:r>
                        <a:rPr dirty="0" sz="11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FOLLOW- 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UP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58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dirty="0" sz="1500" spc="-10">
                          <a:latin typeface="Calibri"/>
                          <a:cs typeface="Calibri"/>
                        </a:rPr>
                        <a:t>37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016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37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92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100" spc="-5" b="1">
                          <a:latin typeface="Calibri"/>
                          <a:cs typeface="Calibri"/>
                        </a:rPr>
                        <a:t>OCT</a:t>
                      </a:r>
                      <a:r>
                        <a:rPr dirty="0" sz="11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FOLLOW-UP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500" spc="-10">
                          <a:latin typeface="Calibri"/>
                          <a:cs typeface="Calibri"/>
                        </a:rPr>
                        <a:t>13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228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13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726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100" b="1">
                          <a:latin typeface="Calibri"/>
                          <a:cs typeface="Calibri"/>
                        </a:rPr>
                        <a:t>IVUS</a:t>
                      </a:r>
                      <a:r>
                        <a:rPr dirty="0" sz="11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latin typeface="Calibri"/>
                          <a:cs typeface="Calibri"/>
                        </a:rPr>
                        <a:t>FOLLOW-UP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12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12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7218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200" spc="-35" b="1">
                          <a:latin typeface="Calibri"/>
                          <a:cs typeface="Calibri"/>
                        </a:rPr>
                        <a:t>CTA</a:t>
                      </a:r>
                      <a:r>
                        <a:rPr dirty="0" sz="12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10" b="1">
                          <a:latin typeface="Calibri"/>
                          <a:cs typeface="Calibri"/>
                        </a:rPr>
                        <a:t>FOLLOW-UP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500" b="1">
                          <a:latin typeface="Calibri"/>
                          <a:cs typeface="Calibri"/>
                        </a:rPr>
                        <a:t>-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2349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400" spc="-5">
                          <a:latin typeface="Calibri"/>
                          <a:cs typeface="Calibri"/>
                        </a:rPr>
                        <a:t>12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5" name="object 35"/>
          <p:cNvSpPr/>
          <p:nvPr/>
        </p:nvSpPr>
        <p:spPr>
          <a:xfrm>
            <a:off x="7720583" y="59435"/>
            <a:ext cx="1316735" cy="8702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251954" y="2356104"/>
            <a:ext cx="0" cy="170815"/>
          </a:xfrm>
          <a:custGeom>
            <a:avLst/>
            <a:gdLst/>
            <a:ahLst/>
            <a:cxnLst/>
            <a:rect l="l" t="t" r="r" b="b"/>
            <a:pathLst>
              <a:path w="0" h="170814">
                <a:moveTo>
                  <a:pt x="0" y="0"/>
                </a:moveTo>
                <a:lnTo>
                  <a:pt x="0" y="170687"/>
                </a:lnTo>
              </a:path>
            </a:pathLst>
          </a:custGeom>
          <a:ln w="56388">
            <a:solidFill>
              <a:srgbClr val="FFFF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223759" y="2356104"/>
            <a:ext cx="56515" cy="170815"/>
          </a:xfrm>
          <a:custGeom>
            <a:avLst/>
            <a:gdLst/>
            <a:ahLst/>
            <a:cxnLst/>
            <a:rect l="l" t="t" r="r" b="b"/>
            <a:pathLst>
              <a:path w="56515" h="170814">
                <a:moveTo>
                  <a:pt x="0" y="170687"/>
                </a:moveTo>
                <a:lnTo>
                  <a:pt x="56388" y="170687"/>
                </a:lnTo>
                <a:lnTo>
                  <a:pt x="56388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4049014" y="4911344"/>
            <a:ext cx="501586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baseline="25641" sz="975" spc="-7" b="1">
                <a:latin typeface="Calibri"/>
                <a:cs typeface="Calibri"/>
              </a:rPr>
              <a:t>$</a:t>
            </a:r>
            <a:r>
              <a:rPr dirty="0" sz="1000" spc="-5" b="1">
                <a:latin typeface="Calibri"/>
                <a:cs typeface="Calibri"/>
              </a:rPr>
              <a:t>Seth A et al., EuroIntervention 2017; 13: 415-423. *Pre-designated sites</a:t>
            </a:r>
            <a:r>
              <a:rPr dirty="0" sz="1000" spc="20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and patients consents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6286" y="1443354"/>
            <a:ext cx="2853690" cy="3272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9875" indent="-2571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dirty="0" sz="1500" spc="-10">
                <a:latin typeface="Calibri"/>
                <a:cs typeface="Calibri"/>
              </a:rPr>
              <a:t>Age </a:t>
            </a:r>
            <a:r>
              <a:rPr dirty="0" sz="1500" spc="-5">
                <a:latin typeface="Calibri"/>
                <a:cs typeface="Calibri"/>
              </a:rPr>
              <a:t>18-65</a:t>
            </a:r>
            <a:r>
              <a:rPr dirty="0" sz="1500" spc="2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years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69875" indent="-257175">
              <a:lnSpc>
                <a:spcPct val="1000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dirty="0" sz="1500">
                <a:latin typeface="Calibri"/>
                <a:cs typeface="Calibri"/>
              </a:rPr>
              <a:t>Up </a:t>
            </a:r>
            <a:r>
              <a:rPr dirty="0" sz="1500" spc="-10">
                <a:latin typeface="Calibri"/>
                <a:cs typeface="Calibri"/>
              </a:rPr>
              <a:t>to </a:t>
            </a:r>
            <a:r>
              <a:rPr dirty="0" sz="1500">
                <a:latin typeface="Calibri"/>
                <a:cs typeface="Calibri"/>
              </a:rPr>
              <a:t>2 </a:t>
            </a:r>
            <a:r>
              <a:rPr dirty="0" sz="1500" spc="-5">
                <a:latin typeface="Calibri"/>
                <a:cs typeface="Calibri"/>
              </a:rPr>
              <a:t>lesions </a:t>
            </a:r>
            <a:r>
              <a:rPr dirty="0" sz="1500">
                <a:latin typeface="Calibri"/>
                <a:cs typeface="Calibri"/>
              </a:rPr>
              <a:t>in </a:t>
            </a:r>
            <a:r>
              <a:rPr dirty="0" sz="1500" spc="-10">
                <a:latin typeface="Calibri"/>
                <a:cs typeface="Calibri"/>
              </a:rPr>
              <a:t>native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arteries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69875" indent="-257175">
              <a:lnSpc>
                <a:spcPct val="1000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dirty="0" sz="1500">
                <a:latin typeface="Calibri"/>
                <a:cs typeface="Calibri"/>
              </a:rPr>
              <a:t>1 </a:t>
            </a:r>
            <a:r>
              <a:rPr dirty="0" sz="1500" spc="-5">
                <a:latin typeface="Calibri"/>
                <a:cs typeface="Calibri"/>
              </a:rPr>
              <a:t>lesion per </a:t>
            </a:r>
            <a:r>
              <a:rPr dirty="0" sz="1500" spc="-15">
                <a:latin typeface="Calibri"/>
                <a:cs typeface="Calibri"/>
              </a:rPr>
              <a:t>target </a:t>
            </a:r>
            <a:r>
              <a:rPr dirty="0" sz="1500" spc="-5">
                <a:latin typeface="Calibri"/>
                <a:cs typeface="Calibri"/>
              </a:rPr>
              <a:t>vessel</a:t>
            </a:r>
            <a:r>
              <a:rPr dirty="0" sz="150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allowed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69875" indent="-257175">
              <a:lnSpc>
                <a:spcPct val="1000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dirty="0" sz="1500" spc="-15" b="1">
                <a:latin typeface="Calibri"/>
                <a:cs typeface="Calibri"/>
              </a:rPr>
              <a:t>RVD </a:t>
            </a:r>
            <a:r>
              <a:rPr dirty="0" sz="1500" spc="-10" b="1">
                <a:latin typeface="Calibri"/>
                <a:cs typeface="Calibri"/>
              </a:rPr>
              <a:t>2.75-3.50</a:t>
            </a:r>
            <a:r>
              <a:rPr dirty="0" sz="1500" spc="65" b="1">
                <a:latin typeface="Calibri"/>
                <a:cs typeface="Calibri"/>
              </a:rPr>
              <a:t> </a:t>
            </a:r>
            <a:r>
              <a:rPr dirty="0" sz="1500" spc="-5" b="1">
                <a:latin typeface="Calibri"/>
                <a:cs typeface="Calibri"/>
              </a:rPr>
              <a:t>mm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69875" indent="-257175">
              <a:lnSpc>
                <a:spcPct val="1000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dirty="0" sz="1500" b="1">
                <a:latin typeface="Calibri"/>
                <a:cs typeface="Calibri"/>
              </a:rPr>
              <a:t>Lesion </a:t>
            </a:r>
            <a:r>
              <a:rPr dirty="0" sz="1500" spc="-5" b="1">
                <a:latin typeface="Calibri"/>
                <a:cs typeface="Calibri"/>
              </a:rPr>
              <a:t>length </a:t>
            </a:r>
            <a:r>
              <a:rPr dirty="0" sz="1500" b="1">
                <a:latin typeface="Calibri"/>
                <a:cs typeface="Calibri"/>
              </a:rPr>
              <a:t>≤ </a:t>
            </a:r>
            <a:r>
              <a:rPr dirty="0" sz="1500" spc="-5" b="1">
                <a:latin typeface="Calibri"/>
                <a:cs typeface="Calibri"/>
              </a:rPr>
              <a:t>20</a:t>
            </a:r>
            <a:r>
              <a:rPr dirty="0" sz="1500" spc="-30" b="1">
                <a:latin typeface="Calibri"/>
                <a:cs typeface="Calibri"/>
              </a:rPr>
              <a:t> </a:t>
            </a:r>
            <a:r>
              <a:rPr dirty="0" sz="1500" spc="-5" b="1">
                <a:latin typeface="Calibri"/>
                <a:cs typeface="Calibri"/>
              </a:rPr>
              <a:t>mm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69875" indent="-257175">
              <a:lnSpc>
                <a:spcPct val="1000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dirty="0" sz="1500" spc="-5">
                <a:latin typeface="Calibri"/>
                <a:cs typeface="Calibri"/>
              </a:rPr>
              <a:t>Stenosis </a:t>
            </a:r>
            <a:r>
              <a:rPr dirty="0" sz="1500">
                <a:latin typeface="Calibri"/>
                <a:cs typeface="Calibri"/>
              </a:rPr>
              <a:t>≥ </a:t>
            </a:r>
            <a:r>
              <a:rPr dirty="0" sz="1500" spc="-5">
                <a:latin typeface="Calibri"/>
                <a:cs typeface="Calibri"/>
              </a:rPr>
              <a:t>50% </a:t>
            </a:r>
            <a:r>
              <a:rPr dirty="0" sz="1500">
                <a:latin typeface="Calibri"/>
                <a:cs typeface="Calibri"/>
              </a:rPr>
              <a:t>&amp; &lt;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100%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69875" indent="-257175">
              <a:lnSpc>
                <a:spcPct val="1000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dirty="0" sz="1500">
                <a:latin typeface="Calibri"/>
                <a:cs typeface="Calibri"/>
              </a:rPr>
              <a:t>TIMI ≥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1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6286" y="890981"/>
            <a:ext cx="539115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59785" algn="l"/>
              </a:tabLst>
            </a:pPr>
            <a:r>
              <a:rPr dirty="0" sz="1800" spc="-20" b="1">
                <a:latin typeface="Calibri"/>
                <a:cs typeface="Calibri"/>
              </a:rPr>
              <a:t>Key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Inclusion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Criteria	</a:t>
            </a:r>
            <a:r>
              <a:rPr dirty="0" baseline="3086" sz="2700" spc="-30" b="1">
                <a:latin typeface="Calibri"/>
                <a:cs typeface="Calibri"/>
              </a:rPr>
              <a:t>Key </a:t>
            </a:r>
            <a:r>
              <a:rPr dirty="0" baseline="3086" sz="2700" spc="-15" b="1">
                <a:latin typeface="Calibri"/>
                <a:cs typeface="Calibri"/>
              </a:rPr>
              <a:t>Exclusion</a:t>
            </a:r>
            <a:r>
              <a:rPr dirty="0" baseline="3086" sz="2700" spc="-97" b="1">
                <a:latin typeface="Calibri"/>
                <a:cs typeface="Calibri"/>
              </a:rPr>
              <a:t> </a:t>
            </a:r>
            <a:r>
              <a:rPr dirty="0" baseline="3086" sz="2700" spc="-15" b="1">
                <a:latin typeface="Calibri"/>
                <a:cs typeface="Calibri"/>
              </a:rPr>
              <a:t>Criteria</a:t>
            </a:r>
            <a:endParaRPr baseline="3086" sz="2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73878" y="1386078"/>
            <a:ext cx="2559685" cy="3455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9875" indent="-2571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dirty="0" sz="1500" spc="-10" b="1">
                <a:latin typeface="Calibri"/>
                <a:cs typeface="Calibri"/>
              </a:rPr>
              <a:t>Acute </a:t>
            </a:r>
            <a:r>
              <a:rPr dirty="0" sz="1500" b="1">
                <a:latin typeface="Calibri"/>
                <a:cs typeface="Calibri"/>
              </a:rPr>
              <a:t>MI </a:t>
            </a:r>
            <a:r>
              <a:rPr dirty="0" sz="1500" spc="-5" b="1">
                <a:latin typeface="Calibri"/>
                <a:cs typeface="Calibri"/>
              </a:rPr>
              <a:t>&lt;7</a:t>
            </a:r>
            <a:r>
              <a:rPr dirty="0" sz="1500" spc="10" b="1">
                <a:latin typeface="Calibri"/>
                <a:cs typeface="Calibri"/>
              </a:rPr>
              <a:t> </a:t>
            </a:r>
            <a:r>
              <a:rPr dirty="0" sz="1500" spc="-10" b="1">
                <a:latin typeface="Calibri"/>
                <a:cs typeface="Calibri"/>
              </a:rPr>
              <a:t>days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269875" indent="-257175">
              <a:lnSpc>
                <a:spcPct val="1000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dirty="0" sz="1500" spc="-5">
                <a:latin typeface="Calibri"/>
                <a:cs typeface="Calibri"/>
              </a:rPr>
              <a:t>Creatinine ≥1.3</a:t>
            </a:r>
            <a:r>
              <a:rPr dirty="0" sz="1500" spc="-90">
                <a:latin typeface="Calibri"/>
                <a:cs typeface="Calibri"/>
              </a:rPr>
              <a:t> </a:t>
            </a:r>
            <a:r>
              <a:rPr dirty="0" sz="1500" spc="10">
                <a:latin typeface="Calibri"/>
                <a:cs typeface="Calibri"/>
              </a:rPr>
              <a:t>mg/dL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269875" indent="-257175">
              <a:lnSpc>
                <a:spcPct val="1000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dirty="0" sz="1500">
                <a:latin typeface="Calibri"/>
                <a:cs typeface="Calibri"/>
              </a:rPr>
              <a:t>Prior</a:t>
            </a:r>
            <a:r>
              <a:rPr dirty="0" sz="1500" spc="-6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revascularization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269875" indent="-257175">
              <a:lnSpc>
                <a:spcPct val="1000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dirty="0" sz="1500" spc="-30">
                <a:latin typeface="Calibri"/>
                <a:cs typeface="Calibri"/>
              </a:rPr>
              <a:t>LVEF </a:t>
            </a:r>
            <a:r>
              <a:rPr dirty="0" sz="1500">
                <a:latin typeface="Calibri"/>
                <a:cs typeface="Calibri"/>
              </a:rPr>
              <a:t>≤</a:t>
            </a:r>
            <a:r>
              <a:rPr dirty="0" sz="1500" spc="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30%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269875" indent="-25717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dirty="0" sz="1500">
                <a:latin typeface="Calibri"/>
                <a:cs typeface="Calibri"/>
              </a:rPr>
              <a:t>LM </a:t>
            </a:r>
            <a:r>
              <a:rPr dirty="0" sz="1500" spc="-10">
                <a:latin typeface="Calibri"/>
                <a:cs typeface="Calibri"/>
              </a:rPr>
              <a:t>and/or </a:t>
            </a:r>
            <a:r>
              <a:rPr dirty="0" sz="1500" spc="-5">
                <a:latin typeface="Calibri"/>
                <a:cs typeface="Calibri"/>
              </a:rPr>
              <a:t>Ostial</a:t>
            </a:r>
            <a:r>
              <a:rPr dirty="0" sz="1500" spc="-6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location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269875" indent="-257175">
              <a:lnSpc>
                <a:spcPct val="1000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dirty="0" sz="1500" spc="-5" b="1">
                <a:latin typeface="Calibri"/>
                <a:cs typeface="Calibri"/>
              </a:rPr>
              <a:t>Significant</a:t>
            </a:r>
            <a:r>
              <a:rPr dirty="0" sz="1500" spc="-40" b="1">
                <a:latin typeface="Calibri"/>
                <a:cs typeface="Calibri"/>
              </a:rPr>
              <a:t> </a:t>
            </a:r>
            <a:r>
              <a:rPr dirty="0" sz="1500" spc="-5" b="1">
                <a:latin typeface="Calibri"/>
                <a:cs typeface="Calibri"/>
              </a:rPr>
              <a:t>calcification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269875" indent="-257175">
              <a:lnSpc>
                <a:spcPct val="1000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dirty="0" sz="1500" spc="-5">
                <a:latin typeface="Calibri"/>
                <a:cs typeface="Calibri"/>
              </a:rPr>
              <a:t>Bifurcation lesion (SB &gt;2</a:t>
            </a:r>
            <a:r>
              <a:rPr dirty="0" sz="1500" spc="-8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mm)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269875" indent="-257175">
              <a:lnSpc>
                <a:spcPct val="100000"/>
              </a:lnSpc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dirty="0" sz="1500" spc="-15">
                <a:latin typeface="Calibri"/>
                <a:cs typeface="Calibri"/>
              </a:rPr>
              <a:t>Severe</a:t>
            </a:r>
            <a:r>
              <a:rPr dirty="0" sz="1500" spc="-10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tortuosity/angulation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96488" y="226567"/>
            <a:ext cx="31553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5"/>
              <a:t>Key </a:t>
            </a:r>
            <a:r>
              <a:rPr dirty="0" spc="-5"/>
              <a:t>Eligibility</a:t>
            </a:r>
            <a:r>
              <a:rPr dirty="0" spc="45"/>
              <a:t> </a:t>
            </a:r>
            <a:r>
              <a:rPr dirty="0" spc="-15"/>
              <a:t>Criteria</a:t>
            </a:r>
          </a:p>
        </p:txBody>
      </p:sp>
      <p:sp>
        <p:nvSpPr>
          <p:cNvPr id="6" name="object 6"/>
          <p:cNvSpPr/>
          <p:nvPr/>
        </p:nvSpPr>
        <p:spPr>
          <a:xfrm>
            <a:off x="7720583" y="59435"/>
            <a:ext cx="1316735" cy="871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4815" y="226567"/>
            <a:ext cx="247713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Major</a:t>
            </a:r>
            <a:r>
              <a:rPr dirty="0" spc="-35"/>
              <a:t> </a:t>
            </a:r>
            <a:r>
              <a:rPr dirty="0" spc="-10"/>
              <a:t>Endpoints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1064742"/>
            <a:ext cx="6297295" cy="358521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700" spc="-10" b="1">
                <a:latin typeface="Calibri"/>
                <a:cs typeface="Calibri"/>
              </a:rPr>
              <a:t>Safety</a:t>
            </a:r>
            <a:endParaRPr sz="1700">
              <a:latin typeface="Calibri"/>
              <a:cs typeface="Calibri"/>
            </a:endParaRPr>
          </a:p>
          <a:p>
            <a:pPr lvl="1" marL="697865" indent="-22796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1700">
                <a:latin typeface="Calibri"/>
                <a:cs typeface="Calibri"/>
              </a:rPr>
              <a:t>Primary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Endpoint:</a:t>
            </a:r>
            <a:endParaRPr sz="1700">
              <a:latin typeface="Calibri"/>
              <a:cs typeface="Calibri"/>
            </a:endParaRPr>
          </a:p>
          <a:p>
            <a:pPr lvl="2" marL="1155700" indent="-22923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dirty="0" sz="1700" spc="-5">
                <a:latin typeface="Calibri"/>
                <a:cs typeface="Calibri"/>
              </a:rPr>
              <a:t>MACE </a:t>
            </a:r>
            <a:r>
              <a:rPr dirty="0" sz="1700" spc="-10">
                <a:latin typeface="Calibri"/>
                <a:cs typeface="Calibri"/>
              </a:rPr>
              <a:t>at </a:t>
            </a:r>
            <a:r>
              <a:rPr dirty="0" sz="1700" spc="-5">
                <a:latin typeface="Calibri"/>
                <a:cs typeface="Calibri"/>
              </a:rPr>
              <a:t>6-month (Cardiac </a:t>
            </a:r>
            <a:r>
              <a:rPr dirty="0" sz="1700">
                <a:latin typeface="Calibri"/>
                <a:cs typeface="Calibri"/>
              </a:rPr>
              <a:t>death, MI*,</a:t>
            </a:r>
            <a:r>
              <a:rPr dirty="0" sz="1700" spc="-7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ID-TLR)</a:t>
            </a:r>
            <a:endParaRPr sz="1700">
              <a:latin typeface="Calibri"/>
              <a:cs typeface="Calibri"/>
            </a:endParaRPr>
          </a:p>
          <a:p>
            <a:pPr lvl="1" marL="697865" indent="-22796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1700" spc="-5">
                <a:latin typeface="Calibri"/>
                <a:cs typeface="Calibri"/>
              </a:rPr>
              <a:t>Secondary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Endpoints:</a:t>
            </a:r>
            <a:endParaRPr sz="1700">
              <a:latin typeface="Calibri"/>
              <a:cs typeface="Calibri"/>
            </a:endParaRPr>
          </a:p>
          <a:p>
            <a:pPr lvl="2" marL="1155700" indent="-22923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dirty="0" sz="1700" spc="-5">
                <a:latin typeface="Calibri"/>
                <a:cs typeface="Calibri"/>
              </a:rPr>
              <a:t>Device </a:t>
            </a:r>
            <a:r>
              <a:rPr dirty="0" sz="1700">
                <a:latin typeface="Calibri"/>
                <a:cs typeface="Calibri"/>
              </a:rPr>
              <a:t>&amp; </a:t>
            </a:r>
            <a:r>
              <a:rPr dirty="0" sz="1700" spc="-10">
                <a:latin typeface="Calibri"/>
                <a:cs typeface="Calibri"/>
              </a:rPr>
              <a:t>procedure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success</a:t>
            </a:r>
            <a:endParaRPr sz="1700">
              <a:latin typeface="Calibri"/>
              <a:cs typeface="Calibri"/>
            </a:endParaRPr>
          </a:p>
          <a:p>
            <a:pPr lvl="2" marL="1155700" indent="-22923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dirty="0" sz="1700" spc="-15">
                <a:latin typeface="Calibri"/>
                <a:cs typeface="Calibri"/>
              </a:rPr>
              <a:t>Scaffold </a:t>
            </a:r>
            <a:r>
              <a:rPr dirty="0" sz="1700" spc="-5">
                <a:latin typeface="Calibri"/>
                <a:cs typeface="Calibri"/>
              </a:rPr>
              <a:t>thrombosis </a:t>
            </a:r>
            <a:r>
              <a:rPr dirty="0" sz="1700" spc="-10">
                <a:latin typeface="Calibri"/>
                <a:cs typeface="Calibri"/>
              </a:rPr>
              <a:t>(ARC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defined)</a:t>
            </a:r>
            <a:endParaRPr sz="17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700" spc="-15" b="1">
                <a:latin typeface="Calibri"/>
                <a:cs typeface="Calibri"/>
              </a:rPr>
              <a:t>Efficacy</a:t>
            </a:r>
            <a:endParaRPr sz="1700">
              <a:latin typeface="Calibri"/>
              <a:cs typeface="Calibri"/>
            </a:endParaRPr>
          </a:p>
          <a:p>
            <a:pPr lvl="1" marL="697865" indent="-22796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1700" spc="-5">
                <a:latin typeface="Calibri"/>
                <a:cs typeface="Calibri"/>
              </a:rPr>
              <a:t>QCA: </a:t>
            </a:r>
            <a:r>
              <a:rPr dirty="0" sz="1700" spc="-10">
                <a:latin typeface="Calibri"/>
                <a:cs typeface="Calibri"/>
              </a:rPr>
              <a:t>Late </a:t>
            </a:r>
            <a:r>
              <a:rPr dirty="0" sz="1700">
                <a:latin typeface="Calibri"/>
                <a:cs typeface="Calibri"/>
              </a:rPr>
              <a:t>lumen loss </a:t>
            </a:r>
            <a:r>
              <a:rPr dirty="0" sz="1700" spc="-10">
                <a:latin typeface="Calibri"/>
                <a:cs typeface="Calibri"/>
              </a:rPr>
              <a:t>(in-scaffold </a:t>
            </a:r>
            <a:r>
              <a:rPr dirty="0" sz="1700">
                <a:latin typeface="Calibri"/>
                <a:cs typeface="Calibri"/>
              </a:rPr>
              <a:t>/</a:t>
            </a:r>
            <a:r>
              <a:rPr dirty="0" sz="1700" spc="-5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in-segment)</a:t>
            </a:r>
            <a:endParaRPr sz="1700">
              <a:latin typeface="Calibri"/>
              <a:cs typeface="Calibri"/>
            </a:endParaRPr>
          </a:p>
          <a:p>
            <a:pPr lvl="1" marL="697865" indent="-227965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1700" spc="-25">
                <a:latin typeface="Calibri"/>
                <a:cs typeface="Calibri"/>
              </a:rPr>
              <a:t>OCT: </a:t>
            </a:r>
            <a:r>
              <a:rPr dirty="0" sz="1700">
                <a:latin typeface="Calibri"/>
                <a:cs typeface="Calibri"/>
              </a:rPr>
              <a:t>Minimum lumen </a:t>
            </a:r>
            <a:r>
              <a:rPr dirty="0" sz="1700" spc="-5">
                <a:latin typeface="Calibri"/>
                <a:cs typeface="Calibri"/>
              </a:rPr>
              <a:t>area (flow area), </a:t>
            </a:r>
            <a:r>
              <a:rPr dirty="0" sz="1700">
                <a:latin typeface="Calibri"/>
                <a:cs typeface="Calibri"/>
              </a:rPr>
              <a:t>NIH</a:t>
            </a:r>
            <a:r>
              <a:rPr dirty="0" sz="1700" spc="-95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area</a:t>
            </a:r>
            <a:endParaRPr sz="1700">
              <a:latin typeface="Calibri"/>
              <a:cs typeface="Calibri"/>
            </a:endParaRPr>
          </a:p>
          <a:p>
            <a:pPr lvl="1" marL="697865" indent="-22796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1700">
                <a:latin typeface="Calibri"/>
                <a:cs typeface="Calibri"/>
              </a:rPr>
              <a:t>IVUS: </a:t>
            </a:r>
            <a:r>
              <a:rPr dirty="0" sz="1700" spc="-15">
                <a:latin typeface="Calibri"/>
                <a:cs typeface="Calibri"/>
              </a:rPr>
              <a:t>Scaffold </a:t>
            </a:r>
            <a:r>
              <a:rPr dirty="0" sz="1700">
                <a:latin typeface="Calibri"/>
                <a:cs typeface="Calibri"/>
              </a:rPr>
              <a:t>&amp; lumen </a:t>
            </a:r>
            <a:r>
              <a:rPr dirty="0" sz="1700" spc="-5">
                <a:latin typeface="Calibri"/>
                <a:cs typeface="Calibri"/>
              </a:rPr>
              <a:t>area,</a:t>
            </a:r>
            <a:r>
              <a:rPr dirty="0" sz="1700" spc="-65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%VO</a:t>
            </a:r>
            <a:endParaRPr sz="1700">
              <a:latin typeface="Calibri"/>
              <a:cs typeface="Calibri"/>
            </a:endParaRPr>
          </a:p>
          <a:p>
            <a:pPr lvl="1" marL="697865" indent="-227965">
              <a:lnSpc>
                <a:spcPts val="1939"/>
              </a:lnSpc>
              <a:spcBef>
                <a:spcPts val="30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1700" spc="-35">
                <a:latin typeface="Calibri"/>
                <a:cs typeface="Calibri"/>
              </a:rPr>
              <a:t>CTA: </a:t>
            </a:r>
            <a:r>
              <a:rPr dirty="0" sz="1700">
                <a:latin typeface="Calibri"/>
                <a:cs typeface="Calibri"/>
              </a:rPr>
              <a:t>Mean/minimal lumen, plaque &amp; vessel </a:t>
            </a:r>
            <a:r>
              <a:rPr dirty="0" sz="1700" spc="-5">
                <a:latin typeface="Calibri"/>
                <a:cs typeface="Calibri"/>
              </a:rPr>
              <a:t>area; Area</a:t>
            </a:r>
            <a:r>
              <a:rPr dirty="0" sz="1700" spc="-13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stenosis;</a:t>
            </a:r>
            <a:endParaRPr sz="1700">
              <a:latin typeface="Calibri"/>
              <a:cs typeface="Calibri"/>
            </a:endParaRPr>
          </a:p>
          <a:p>
            <a:pPr marL="697865">
              <a:lnSpc>
                <a:spcPts val="1939"/>
              </a:lnSpc>
            </a:pPr>
            <a:r>
              <a:rPr dirty="0" sz="1700">
                <a:latin typeface="Calibri"/>
                <a:cs typeface="Calibri"/>
              </a:rPr>
              <a:t>% </a:t>
            </a:r>
            <a:r>
              <a:rPr dirty="0" sz="1700" spc="-5">
                <a:latin typeface="Calibri"/>
                <a:cs typeface="Calibri"/>
              </a:rPr>
              <a:t>Cross </a:t>
            </a:r>
            <a:r>
              <a:rPr dirty="0" sz="1700">
                <a:latin typeface="Calibri"/>
                <a:cs typeface="Calibri"/>
              </a:rPr>
              <a:t>sections with </a:t>
            </a:r>
            <a:r>
              <a:rPr dirty="0" sz="1700" spc="-5">
                <a:latin typeface="Calibri"/>
                <a:cs typeface="Calibri"/>
              </a:rPr>
              <a:t>calcified, </a:t>
            </a:r>
            <a:r>
              <a:rPr dirty="0" sz="1700" spc="-10">
                <a:latin typeface="Calibri"/>
                <a:cs typeface="Calibri"/>
              </a:rPr>
              <a:t>mixed </a:t>
            </a:r>
            <a:r>
              <a:rPr dirty="0" sz="1700">
                <a:latin typeface="Calibri"/>
                <a:cs typeface="Calibri"/>
              </a:rPr>
              <a:t>&amp; non-calcified</a:t>
            </a:r>
            <a:r>
              <a:rPr dirty="0" sz="1700" spc="-1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plaque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58108" y="4951577"/>
            <a:ext cx="28263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Calibri"/>
                <a:cs typeface="Calibri"/>
              </a:rPr>
              <a:t>* Definition of </a:t>
            </a:r>
            <a:r>
              <a:rPr dirty="0" sz="1000" b="1">
                <a:latin typeface="Calibri"/>
                <a:cs typeface="Calibri"/>
              </a:rPr>
              <a:t>MI </a:t>
            </a:r>
            <a:r>
              <a:rPr dirty="0" sz="1000" spc="-5" b="1">
                <a:latin typeface="Calibri"/>
                <a:cs typeface="Calibri"/>
              </a:rPr>
              <a:t>– includes all Myocardial</a:t>
            </a:r>
            <a:r>
              <a:rPr dirty="0" sz="1000" spc="25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Infarction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20583" y="59435"/>
            <a:ext cx="1316735" cy="871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9555" y="226567"/>
            <a:ext cx="28308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Study</a:t>
            </a:r>
            <a:r>
              <a:rPr dirty="0" spc="-35"/>
              <a:t> </a:t>
            </a:r>
            <a:r>
              <a:rPr dirty="0" spc="-15"/>
              <a:t>Organisation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997686"/>
            <a:ext cx="5440045" cy="1229995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55"/>
              </a:spcBef>
              <a:buFont typeface="Arial"/>
              <a:buChar char="•"/>
              <a:tabLst>
                <a:tab pos="240665" algn="l"/>
                <a:tab pos="241300" algn="l"/>
                <a:tab pos="926465" algn="l"/>
              </a:tabLst>
            </a:pPr>
            <a:r>
              <a:rPr dirty="0" sz="2000" spc="-5">
                <a:latin typeface="Calibri"/>
                <a:cs typeface="Calibri"/>
              </a:rPr>
              <a:t>PI	</a:t>
            </a:r>
            <a:r>
              <a:rPr dirty="0" sz="2000">
                <a:latin typeface="Calibri"/>
                <a:cs typeface="Calibri"/>
              </a:rPr>
              <a:t>– </a:t>
            </a:r>
            <a:r>
              <a:rPr dirty="0" sz="2000" spc="-70">
                <a:latin typeface="Calibri"/>
                <a:cs typeface="Calibri"/>
              </a:rPr>
              <a:t>Dr. </a:t>
            </a:r>
            <a:r>
              <a:rPr dirty="0" sz="2000">
                <a:latin typeface="Calibri"/>
                <a:cs typeface="Calibri"/>
              </a:rPr>
              <a:t>Ashok </a:t>
            </a:r>
            <a:r>
              <a:rPr dirty="0" sz="2000" spc="-5">
                <a:latin typeface="Calibri"/>
                <a:cs typeface="Calibri"/>
              </a:rPr>
              <a:t>Seth, </a:t>
            </a:r>
            <a:r>
              <a:rPr dirty="0" sz="2000" spc="-10">
                <a:latin typeface="Calibri"/>
                <a:cs typeface="Calibri"/>
              </a:rPr>
              <a:t>Fortis </a:t>
            </a:r>
            <a:r>
              <a:rPr dirty="0" sz="2000" spc="-5">
                <a:latin typeface="Calibri"/>
                <a:cs typeface="Calibri"/>
              </a:rPr>
              <a:t>Escorts, New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Delhi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240665" algn="l"/>
                <a:tab pos="241300" algn="l"/>
                <a:tab pos="926465" algn="l"/>
              </a:tabLst>
            </a:pPr>
            <a:r>
              <a:rPr dirty="0" sz="2000" spc="-5">
                <a:latin typeface="Calibri"/>
                <a:cs typeface="Calibri"/>
              </a:rPr>
              <a:t>Co-PI	</a:t>
            </a:r>
            <a:r>
              <a:rPr dirty="0" sz="2000">
                <a:latin typeface="Calibri"/>
                <a:cs typeface="Calibri"/>
              </a:rPr>
              <a:t>– </a:t>
            </a:r>
            <a:r>
              <a:rPr dirty="0" sz="2000" spc="-70">
                <a:latin typeface="Calibri"/>
                <a:cs typeface="Calibri"/>
              </a:rPr>
              <a:t>Dr. </a:t>
            </a:r>
            <a:r>
              <a:rPr dirty="0" sz="2000" spc="-15">
                <a:latin typeface="Calibri"/>
                <a:cs typeface="Calibri"/>
              </a:rPr>
              <a:t>Praveen </a:t>
            </a:r>
            <a:r>
              <a:rPr dirty="0" sz="2000" spc="-5">
                <a:latin typeface="Calibri"/>
                <a:cs typeface="Calibri"/>
              </a:rPr>
              <a:t>Chandra, Medanta, Gurugram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0665" algn="l"/>
                <a:tab pos="241300" algn="l"/>
                <a:tab pos="926465" algn="l"/>
              </a:tabLst>
            </a:pPr>
            <a:r>
              <a:rPr dirty="0" sz="2000" spc="-5">
                <a:latin typeface="Calibri"/>
                <a:cs typeface="Calibri"/>
              </a:rPr>
              <a:t>Co-PI	</a:t>
            </a:r>
            <a:r>
              <a:rPr dirty="0" sz="2000">
                <a:latin typeface="Calibri"/>
                <a:cs typeface="Calibri"/>
              </a:rPr>
              <a:t>– </a:t>
            </a:r>
            <a:r>
              <a:rPr dirty="0" sz="2000" spc="-70">
                <a:latin typeface="Calibri"/>
                <a:cs typeface="Calibri"/>
              </a:rPr>
              <a:t>Dr. </a:t>
            </a:r>
            <a:r>
              <a:rPr dirty="0" sz="2000" spc="-10">
                <a:latin typeface="Calibri"/>
                <a:cs typeface="Calibri"/>
              </a:rPr>
              <a:t>Vinay </a:t>
            </a:r>
            <a:r>
              <a:rPr dirty="0" sz="2000">
                <a:latin typeface="Calibri"/>
                <a:cs typeface="Calibri"/>
              </a:rPr>
              <a:t>K. Bahl, AIIMS, </a:t>
            </a:r>
            <a:r>
              <a:rPr dirty="0" sz="2000" spc="-5">
                <a:latin typeface="Calibri"/>
                <a:cs typeface="Calibri"/>
              </a:rPr>
              <a:t>New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Delhi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542" y="2664785"/>
            <a:ext cx="2442845" cy="104140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Core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Labs</a:t>
            </a:r>
            <a:endParaRPr sz="2000">
              <a:latin typeface="Calibri"/>
              <a:cs typeface="Calibri"/>
            </a:endParaRPr>
          </a:p>
          <a:p>
            <a:pPr lvl="1" marL="697865" indent="-22796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2000" spc="-5">
                <a:latin typeface="Calibri"/>
                <a:cs typeface="Calibri"/>
              </a:rPr>
              <a:t>Angiographic</a:t>
            </a:r>
            <a:endParaRPr sz="2000">
              <a:latin typeface="Calibri"/>
              <a:cs typeface="Calibri"/>
            </a:endParaRPr>
          </a:p>
          <a:p>
            <a:pPr lvl="1" marL="697865" indent="-22796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dirty="0" sz="2000">
                <a:latin typeface="Calibri"/>
                <a:cs typeface="Calibri"/>
              </a:rPr>
              <a:t>IVUS / </a:t>
            </a:r>
            <a:r>
              <a:rPr dirty="0" sz="2000" spc="5">
                <a:latin typeface="Calibri"/>
                <a:cs typeface="Calibri"/>
              </a:rPr>
              <a:t>OCT</a:t>
            </a:r>
            <a:r>
              <a:rPr dirty="0" sz="2000" spc="355">
                <a:latin typeface="Calibri"/>
                <a:cs typeface="Calibri"/>
              </a:rPr>
              <a:t> </a:t>
            </a:r>
            <a:r>
              <a:rPr dirty="0" sz="2000" spc="-40">
                <a:latin typeface="Calibri"/>
                <a:cs typeface="Calibri"/>
              </a:rPr>
              <a:t>/CTA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51097" y="3003905"/>
            <a:ext cx="4572635" cy="70231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96850" indent="-184150">
              <a:lnSpc>
                <a:spcPct val="100000"/>
              </a:lnSpc>
              <a:spcBef>
                <a:spcPts val="360"/>
              </a:spcBef>
              <a:buChar char="–"/>
              <a:tabLst>
                <a:tab pos="197485" algn="l"/>
              </a:tabLst>
            </a:pPr>
            <a:r>
              <a:rPr dirty="0" sz="2000" spc="-5">
                <a:latin typeface="Calibri"/>
                <a:cs typeface="Calibri"/>
              </a:rPr>
              <a:t>Cardiovascular </a:t>
            </a:r>
            <a:r>
              <a:rPr dirty="0" sz="2000" spc="-10">
                <a:latin typeface="Calibri"/>
                <a:cs typeface="Calibri"/>
              </a:rPr>
              <a:t>Research </a:t>
            </a:r>
            <a:r>
              <a:rPr dirty="0" sz="2000" spc="-30">
                <a:latin typeface="Calibri"/>
                <a:cs typeface="Calibri"/>
              </a:rPr>
              <a:t>Center, </a:t>
            </a:r>
            <a:r>
              <a:rPr dirty="0" sz="2000" spc="-5">
                <a:latin typeface="Calibri"/>
                <a:cs typeface="Calibri"/>
              </a:rPr>
              <a:t>Sao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Paulo</a:t>
            </a:r>
            <a:endParaRPr sz="2000">
              <a:latin typeface="Calibri"/>
              <a:cs typeface="Calibri"/>
            </a:endParaRPr>
          </a:p>
          <a:p>
            <a:pPr marL="196850" indent="-184150">
              <a:lnSpc>
                <a:spcPct val="100000"/>
              </a:lnSpc>
              <a:spcBef>
                <a:spcPts val="265"/>
              </a:spcBef>
              <a:buChar char="–"/>
              <a:tabLst>
                <a:tab pos="197485" algn="l"/>
              </a:tabLst>
            </a:pPr>
            <a:r>
              <a:rPr dirty="0" sz="2000" spc="-10">
                <a:latin typeface="Calibri"/>
                <a:cs typeface="Calibri"/>
              </a:rPr>
              <a:t>Cardialysis,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Rotterdam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7542" y="4083202"/>
            <a:ext cx="4453255" cy="69913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 spc="-10">
                <a:latin typeface="Calibri"/>
                <a:cs typeface="Calibri"/>
              </a:rPr>
              <a:t>CRO</a:t>
            </a:r>
            <a:endParaRPr sz="2000">
              <a:latin typeface="Calibri"/>
              <a:cs typeface="Calibri"/>
            </a:endParaRPr>
          </a:p>
          <a:p>
            <a:pPr lvl="1" marL="697865" indent="-227965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697865" algn="l"/>
                <a:tab pos="698500" algn="l"/>
                <a:tab pos="2755900" algn="l"/>
              </a:tabLst>
            </a:pPr>
            <a:r>
              <a:rPr dirty="0" sz="2000" spc="-15">
                <a:latin typeface="Calibri"/>
                <a:cs typeface="Calibri"/>
              </a:rPr>
              <a:t>Data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Management	</a:t>
            </a:r>
            <a:r>
              <a:rPr dirty="0" sz="2000">
                <a:latin typeface="Calibri"/>
                <a:cs typeface="Calibri"/>
              </a:rPr>
              <a:t>– JSS, </a:t>
            </a:r>
            <a:r>
              <a:rPr dirty="0" sz="2000" spc="-5">
                <a:latin typeface="Calibri"/>
                <a:cs typeface="Calibri"/>
              </a:rPr>
              <a:t>New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Delhi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20583" y="59435"/>
            <a:ext cx="1316735" cy="871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8697" y="986409"/>
            <a:ext cx="22104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108 </a:t>
            </a:r>
            <a:r>
              <a:rPr dirty="0" sz="1200" spc="-10" b="1">
                <a:latin typeface="Calibri"/>
                <a:cs typeface="Calibri"/>
              </a:rPr>
              <a:t>Patients, </a:t>
            </a:r>
            <a:r>
              <a:rPr dirty="0" sz="1200" b="1">
                <a:latin typeface="Calibri"/>
                <a:cs typeface="Calibri"/>
              </a:rPr>
              <a:t>13 </a:t>
            </a:r>
            <a:r>
              <a:rPr dirty="0" sz="1200" spc="-10" b="1">
                <a:latin typeface="Calibri"/>
                <a:cs typeface="Calibri"/>
              </a:rPr>
              <a:t>Investigating</a:t>
            </a:r>
            <a:r>
              <a:rPr dirty="0" sz="1200" spc="-5" b="1">
                <a:latin typeface="Calibri"/>
                <a:cs typeface="Calibri"/>
              </a:rPr>
              <a:t> Sites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040632" y="974471"/>
          <a:ext cx="4413885" cy="3786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7485"/>
                <a:gridCol w="813435"/>
                <a:gridCol w="1345565"/>
                <a:gridCol w="767079"/>
              </a:tblGrid>
              <a:tr h="244982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Investigating</a:t>
                      </a:r>
                      <a:r>
                        <a:rPr dirty="0" sz="11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Site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3E50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City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3E50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Investigator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3E5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342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#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Enrolled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333E50"/>
                    </a:solidFill>
                  </a:tcPr>
                </a:tc>
              </a:tr>
              <a:tr h="244983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Jayadeva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Bangalore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Dr.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C. N.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Manjunath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4855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LTMG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Mumbai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Dr. Ajay</a:t>
                      </a:r>
                      <a:r>
                        <a:rPr dirty="0" sz="11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Mahajan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20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4983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Max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New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Delhi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Dr. Viveka</a:t>
                      </a:r>
                      <a:r>
                        <a:rPr dirty="0" sz="11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Kumar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4982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SGPGI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Lucknow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Dr. P. K.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Goel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1399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Medanta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1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Medicity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Gurugram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Dr. Praveen</a:t>
                      </a:r>
                      <a:r>
                        <a:rPr dirty="0" sz="11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Chandra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10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AIIMS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New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Delhi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14287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Dr.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Vinay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K.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Bahl 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Dr.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Sundeep</a:t>
                      </a:r>
                      <a:r>
                        <a:rPr dirty="0" sz="11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Mishra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4982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Hero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DMC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Ludhiana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Dr. G.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S.</a:t>
                      </a:r>
                      <a:r>
                        <a:rPr dirty="0" sz="11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Wander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11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4982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Fortis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Escorts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New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Delhi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Dr. Ashok</a:t>
                      </a:r>
                      <a:r>
                        <a:rPr dirty="0" sz="11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Seth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Apollo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048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Chennai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048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Dr.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Samuel</a:t>
                      </a:r>
                      <a:r>
                        <a:rPr dirty="0" sz="110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Mathew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Dr. G.</a:t>
                      </a:r>
                      <a:r>
                        <a:rPr dirty="0" sz="1100" spc="-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Sengottuvelu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1048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4894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Sree</a:t>
                      </a:r>
                      <a:r>
                        <a:rPr dirty="0" sz="11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Chitra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100" spc="-5">
                          <a:latin typeface="Calibri"/>
                          <a:cs typeface="Calibri"/>
                        </a:rPr>
                        <a:t>Trivandrum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Dr.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Ajit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Kumar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V.</a:t>
                      </a:r>
                      <a:r>
                        <a:rPr dirty="0" sz="11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K.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4932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Fortis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Vasant</a:t>
                      </a:r>
                      <a:r>
                        <a:rPr dirty="0" sz="11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Kunj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New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Delhi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Dr. Upendra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Kaul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4932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GB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Pant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New</a:t>
                      </a:r>
                      <a:r>
                        <a:rPr dirty="0" sz="11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Delhi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Dr.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Vijay</a:t>
                      </a:r>
                      <a:r>
                        <a:rPr dirty="0" sz="11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Trehan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4932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Apollo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Jubilee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Hills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Hyderabad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Dr. P. </a:t>
                      </a:r>
                      <a:r>
                        <a:rPr dirty="0" sz="1100" spc="-5">
                          <a:latin typeface="Calibri"/>
                          <a:cs typeface="Calibri"/>
                        </a:rPr>
                        <a:t>C.</a:t>
                      </a:r>
                      <a:r>
                        <a:rPr dirty="0" sz="11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latin typeface="Calibri"/>
                          <a:cs typeface="Calibri"/>
                        </a:rPr>
                        <a:t>Rath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100">
                          <a:latin typeface="Calibri"/>
                          <a:cs typeface="Calibri"/>
                        </a:rPr>
                        <a:t>01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34232" y="226567"/>
            <a:ext cx="267906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Investigating</a:t>
            </a:r>
            <a:r>
              <a:rPr dirty="0"/>
              <a:t> </a:t>
            </a:r>
            <a:r>
              <a:rPr dirty="0" spc="-15"/>
              <a:t>Sites</a:t>
            </a:r>
          </a:p>
        </p:txBody>
      </p:sp>
      <p:sp>
        <p:nvSpPr>
          <p:cNvPr id="5" name="object 5"/>
          <p:cNvSpPr/>
          <p:nvPr/>
        </p:nvSpPr>
        <p:spPr>
          <a:xfrm>
            <a:off x="7720583" y="59435"/>
            <a:ext cx="1316735" cy="871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75131" y="1239011"/>
            <a:ext cx="3233927" cy="3640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8660" y="226567"/>
            <a:ext cx="345186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Baseline</a:t>
            </a:r>
            <a:r>
              <a:rPr dirty="0" spc="-35"/>
              <a:t> </a:t>
            </a:r>
            <a:r>
              <a:rPr dirty="0" spc="-10"/>
              <a:t>Demographics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42543" y="884174"/>
          <a:ext cx="7478395" cy="4173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98745"/>
                <a:gridCol w="2259964"/>
              </a:tblGrid>
              <a:tr h="29717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3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Clinical </a:t>
                      </a:r>
                      <a:r>
                        <a:rPr dirty="0" sz="13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characteristics </a:t>
                      </a:r>
                      <a:r>
                        <a:rPr dirty="0" sz="13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the</a:t>
                      </a:r>
                      <a:r>
                        <a:rPr dirty="0" sz="1300" spc="114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patients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577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01F7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3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 =</a:t>
                      </a:r>
                      <a:r>
                        <a:rPr dirty="0" sz="13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577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01F79"/>
                    </a:solidFill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Age, 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Years,</a:t>
                      </a:r>
                      <a:r>
                        <a:rPr dirty="0" sz="13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(mean</a:t>
                      </a:r>
                      <a:r>
                        <a:rPr dirty="0" sz="1300" spc="-5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SD)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577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2613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300" spc="-5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8.8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577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717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Male, n</a:t>
                      </a:r>
                      <a:r>
                        <a:rPr dirty="0" sz="13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(%)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577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2169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77</a:t>
                      </a:r>
                      <a:r>
                        <a:rPr dirty="0" sz="13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(71.3)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577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300" spc="-10" b="1">
                          <a:latin typeface="Calibri"/>
                          <a:cs typeface="Calibri"/>
                        </a:rPr>
                        <a:t>Smokers, 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 spc="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(%)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577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1978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300" spc="-5" b="1">
                          <a:latin typeface="Calibri"/>
                          <a:cs typeface="Calibri"/>
                        </a:rPr>
                        <a:t>18</a:t>
                      </a:r>
                      <a:r>
                        <a:rPr dirty="0" sz="13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(16.7)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577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300" spc="-10" b="1">
                          <a:latin typeface="Calibri"/>
                          <a:cs typeface="Calibri"/>
                        </a:rPr>
                        <a:t>Diabetes 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mellitus, n</a:t>
                      </a:r>
                      <a:r>
                        <a:rPr dirty="0" sz="1300" spc="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(%)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577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1788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300" spc="-5" b="1">
                          <a:latin typeface="Calibri"/>
                          <a:cs typeface="Calibri"/>
                        </a:rPr>
                        <a:t>30</a:t>
                      </a:r>
                      <a:r>
                        <a:rPr dirty="0" sz="13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(27.8)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577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Dyslipidemia, n</a:t>
                      </a:r>
                      <a:r>
                        <a:rPr dirty="0" sz="13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(%)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577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2169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14</a:t>
                      </a:r>
                      <a:r>
                        <a:rPr dirty="0" sz="13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(13.0)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5778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7179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Hypertension,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 spc="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(%)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2169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45</a:t>
                      </a:r>
                      <a:r>
                        <a:rPr dirty="0" sz="13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(41.7)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300" spc="-10" b="1">
                          <a:latin typeface="Calibri"/>
                          <a:cs typeface="Calibri"/>
                        </a:rPr>
                        <a:t>Previous Myocardial </a:t>
                      </a:r>
                      <a:r>
                        <a:rPr dirty="0" sz="1300" spc="-15" b="1">
                          <a:latin typeface="Calibri"/>
                          <a:cs typeface="Calibri"/>
                        </a:rPr>
                        <a:t>Infarction 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(&gt;7 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days), 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 spc="2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(%)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1788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300" spc="-5" b="1">
                          <a:latin typeface="Calibri"/>
                          <a:cs typeface="Calibri"/>
                        </a:rPr>
                        <a:t>37</a:t>
                      </a:r>
                      <a:r>
                        <a:rPr dirty="0" sz="13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(34.3)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7180"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300" spc="-5" b="1">
                          <a:latin typeface="Calibri"/>
                          <a:cs typeface="Calibri"/>
                        </a:rPr>
                        <a:t>Clinical </a:t>
                      </a:r>
                      <a:r>
                        <a:rPr dirty="0" sz="1300" spc="-10" b="1">
                          <a:latin typeface="Calibri"/>
                          <a:cs typeface="Calibri"/>
                        </a:rPr>
                        <a:t>Presentation, 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300" spc="9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 b="1">
                          <a:latin typeface="Calibri"/>
                          <a:cs typeface="Calibri"/>
                        </a:rPr>
                        <a:t>(%)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7180">
                <a:tc>
                  <a:txBody>
                    <a:bodyPr/>
                    <a:lstStyle/>
                    <a:p>
                      <a:pPr marL="70485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Stable</a:t>
                      </a:r>
                      <a:r>
                        <a:rPr dirty="0" sz="13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Angina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2232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56</a:t>
                      </a:r>
                      <a:r>
                        <a:rPr dirty="0" sz="13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(51.9)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7167">
                <a:tc>
                  <a:txBody>
                    <a:bodyPr/>
                    <a:lstStyle/>
                    <a:p>
                      <a:pPr marL="70485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Unstable</a:t>
                      </a:r>
                      <a:r>
                        <a:rPr dirty="0" sz="13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Angina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2232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37</a:t>
                      </a:r>
                      <a:r>
                        <a:rPr dirty="0" sz="13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(34.3)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7179">
                <a:tc>
                  <a:txBody>
                    <a:bodyPr/>
                    <a:lstStyle/>
                    <a:p>
                      <a:pPr marL="70485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Silent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Ischemia/Asymptomatic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2232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300" spc="-5">
                          <a:latin typeface="Calibri"/>
                          <a:cs typeface="Calibri"/>
                        </a:rPr>
                        <a:t>15</a:t>
                      </a:r>
                      <a:r>
                        <a:rPr dirty="0" sz="13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(13.9)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Left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ventricular ejection fraction, %,</a:t>
                      </a:r>
                      <a:r>
                        <a:rPr dirty="0" sz="1300" spc="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(mean</a:t>
                      </a:r>
                      <a:r>
                        <a:rPr dirty="0" sz="1300" spc="-5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SD)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5905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26135">
                        <a:lnSpc>
                          <a:spcPct val="100000"/>
                        </a:lnSpc>
                        <a:spcBef>
                          <a:spcPts val="464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.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1300" spc="-5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9.9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5905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marL="68580">
                        <a:lnSpc>
                          <a:spcPts val="1180"/>
                        </a:lnSpc>
                        <a:spcBef>
                          <a:spcPts val="1060"/>
                        </a:spcBef>
                        <a:tabLst>
                          <a:tab pos="2217420" algn="l"/>
                        </a:tabLst>
                      </a:pPr>
                      <a:r>
                        <a:rPr dirty="0" baseline="29914" sz="1950" spc="-30">
                          <a:latin typeface="Calibri"/>
                          <a:cs typeface="Calibri"/>
                        </a:rPr>
                        <a:t>Type</a:t>
                      </a:r>
                      <a:r>
                        <a:rPr dirty="0" baseline="29914" sz="1950" spc="4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29914" sz="1950" spc="-7">
                          <a:latin typeface="Calibri"/>
                          <a:cs typeface="Calibri"/>
                        </a:rPr>
                        <a:t>B1/B2/C</a:t>
                      </a:r>
                      <a:r>
                        <a:rPr dirty="0" baseline="29914" sz="1950" spc="7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29914" sz="1950" spc="-7">
                          <a:latin typeface="Calibri"/>
                          <a:cs typeface="Calibri"/>
                        </a:rPr>
                        <a:t>Lesions	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100% device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99% procedural</a:t>
                      </a:r>
                      <a:r>
                        <a:rPr dirty="0" sz="14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succes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34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  <a:tabLst>
                          <a:tab pos="925830" algn="l"/>
                        </a:tabLst>
                      </a:pPr>
                      <a:r>
                        <a:rPr dirty="0" baseline="-27777" sz="2100" b="1">
                          <a:latin typeface="Calibri"/>
                          <a:cs typeface="Calibri"/>
                        </a:rPr>
                        <a:t>s	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93.1%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720583" y="59435"/>
            <a:ext cx="1316735" cy="8702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0161" y="4154220"/>
            <a:ext cx="7493634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b="1">
                <a:latin typeface="Calibri"/>
                <a:cs typeface="Calibri"/>
              </a:rPr>
              <a:t>*Death </a:t>
            </a:r>
            <a:r>
              <a:rPr dirty="0" sz="1050" spc="-5" b="1">
                <a:latin typeface="Calibri"/>
                <a:cs typeface="Calibri"/>
              </a:rPr>
              <a:t>due </a:t>
            </a:r>
            <a:r>
              <a:rPr dirty="0" sz="1050" spc="5" b="1">
                <a:latin typeface="Calibri"/>
                <a:cs typeface="Calibri"/>
              </a:rPr>
              <a:t>to </a:t>
            </a:r>
            <a:r>
              <a:rPr dirty="0" sz="1050" b="1">
                <a:latin typeface="Calibri"/>
                <a:cs typeface="Calibri"/>
              </a:rPr>
              <a:t>Aminophylline-induced anaphylactic </a:t>
            </a:r>
            <a:r>
              <a:rPr dirty="0" sz="1050" spc="-5" b="1">
                <a:latin typeface="Calibri"/>
                <a:cs typeface="Calibri"/>
              </a:rPr>
              <a:t>shock. </a:t>
            </a:r>
            <a:r>
              <a:rPr dirty="0" sz="1050" spc="5" b="1">
                <a:latin typeface="Calibri"/>
                <a:cs typeface="Calibri"/>
              </a:rPr>
              <a:t>@ </a:t>
            </a:r>
            <a:r>
              <a:rPr dirty="0" sz="1050" spc="-5" b="1">
                <a:latin typeface="Calibri"/>
                <a:cs typeface="Calibri"/>
              </a:rPr>
              <a:t>Myocardial Infarction defined </a:t>
            </a:r>
            <a:r>
              <a:rPr dirty="0" sz="1050" b="1">
                <a:latin typeface="Calibri"/>
                <a:cs typeface="Calibri"/>
              </a:rPr>
              <a:t>as </a:t>
            </a:r>
            <a:r>
              <a:rPr dirty="0" sz="1050" spc="-5" b="1">
                <a:latin typeface="Calibri"/>
                <a:cs typeface="Calibri"/>
              </a:rPr>
              <a:t>per </a:t>
            </a:r>
            <a:r>
              <a:rPr dirty="0" sz="1050" b="1">
                <a:latin typeface="Calibri"/>
                <a:cs typeface="Calibri"/>
              </a:rPr>
              <a:t>WHO </a:t>
            </a:r>
            <a:r>
              <a:rPr dirty="0" sz="1050" spc="-5" b="1">
                <a:latin typeface="Calibri"/>
                <a:cs typeface="Calibri"/>
              </a:rPr>
              <a:t>criteria. </a:t>
            </a:r>
            <a:r>
              <a:rPr dirty="0" sz="1050" b="1">
                <a:latin typeface="Calibri"/>
                <a:cs typeface="Calibri"/>
              </a:rPr>
              <a:t>$ ARC </a:t>
            </a:r>
            <a:r>
              <a:rPr dirty="0" sz="1050" spc="-5" b="1">
                <a:latin typeface="Calibri"/>
                <a:cs typeface="Calibri"/>
              </a:rPr>
              <a:t>defined</a:t>
            </a:r>
            <a:r>
              <a:rPr dirty="0" sz="1050" spc="-95" b="1">
                <a:latin typeface="Calibri"/>
                <a:cs typeface="Calibri"/>
              </a:rPr>
              <a:t> </a:t>
            </a:r>
            <a:r>
              <a:rPr dirty="0" sz="1050" spc="-5" b="1">
                <a:latin typeface="Calibri"/>
                <a:cs typeface="Calibri"/>
              </a:rPr>
              <a:t>criteria.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82544" y="5841"/>
            <a:ext cx="3779520" cy="720725"/>
          </a:xfrm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460375" marR="5080" indent="-448309">
              <a:lnSpc>
                <a:spcPts val="2590"/>
              </a:lnSpc>
              <a:spcBef>
                <a:spcPts val="425"/>
              </a:spcBef>
            </a:pPr>
            <a:r>
              <a:rPr dirty="0" sz="2400" spc="-10"/>
              <a:t>Cumulative </a:t>
            </a:r>
            <a:r>
              <a:rPr dirty="0" sz="2400" spc="-5"/>
              <a:t>Clinical </a:t>
            </a:r>
            <a:r>
              <a:rPr dirty="0" sz="2400" spc="-10"/>
              <a:t>Outcomes  </a:t>
            </a:r>
            <a:r>
              <a:rPr dirty="0" sz="2400"/>
              <a:t>up </a:t>
            </a:r>
            <a:r>
              <a:rPr dirty="0" sz="2400" spc="-20"/>
              <a:t>to </a:t>
            </a:r>
            <a:r>
              <a:rPr dirty="0" sz="2400" spc="-10"/>
              <a:t>3-year</a:t>
            </a:r>
            <a:r>
              <a:rPr dirty="0" sz="2400" spc="-15"/>
              <a:t> </a:t>
            </a:r>
            <a:r>
              <a:rPr dirty="0" sz="2400" spc="-5"/>
              <a:t>Follow-up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817370" y="4452924"/>
            <a:ext cx="545782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latin typeface="Calibri"/>
                <a:cs typeface="Calibri"/>
              </a:rPr>
              <a:t>Sustained </a:t>
            </a:r>
            <a:r>
              <a:rPr dirty="0" sz="2000" b="1">
                <a:latin typeface="Calibri"/>
                <a:cs typeface="Calibri"/>
              </a:rPr>
              <a:t>successful </a:t>
            </a:r>
            <a:r>
              <a:rPr dirty="0" sz="2000" spc="-5" b="1">
                <a:latin typeface="Calibri"/>
                <a:cs typeface="Calibri"/>
              </a:rPr>
              <a:t>clinical outcomes </a:t>
            </a:r>
            <a:r>
              <a:rPr dirty="0" sz="2000" b="1">
                <a:latin typeface="Calibri"/>
                <a:cs typeface="Calibri"/>
              </a:rPr>
              <a:t>up </a:t>
            </a:r>
            <a:r>
              <a:rPr dirty="0" sz="2000" spc="-15" b="1">
                <a:latin typeface="Calibri"/>
                <a:cs typeface="Calibri"/>
              </a:rPr>
              <a:t>to </a:t>
            </a:r>
            <a:r>
              <a:rPr dirty="0" sz="2000" b="1">
                <a:latin typeface="Calibri"/>
                <a:cs typeface="Calibri"/>
              </a:rPr>
              <a:t>3</a:t>
            </a:r>
            <a:r>
              <a:rPr dirty="0" sz="2000" spc="-85" b="1">
                <a:latin typeface="Calibri"/>
                <a:cs typeface="Calibri"/>
              </a:rPr>
              <a:t> </a:t>
            </a:r>
            <a:r>
              <a:rPr dirty="0" sz="2000" spc="-15" b="1">
                <a:latin typeface="Calibri"/>
                <a:cs typeface="Calibri"/>
              </a:rPr>
              <a:t>years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64337" y="980439"/>
          <a:ext cx="8256270" cy="3160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2540"/>
                <a:gridCol w="1127760"/>
                <a:gridCol w="1083310"/>
                <a:gridCol w="1055369"/>
                <a:gridCol w="1202054"/>
                <a:gridCol w="1142365"/>
              </a:tblGrid>
              <a:tr h="820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Events,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  <a:solidFill>
                      <a:srgbClr val="601F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85115" marR="95885" indent="-181610">
                        <a:lnSpc>
                          <a:spcPct val="100000"/>
                        </a:lnSpc>
                      </a:pPr>
                      <a:r>
                        <a:rPr dirty="0" sz="14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tal 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4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=108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  <a:solidFill>
                      <a:srgbClr val="601F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62255" marR="182245" indent="-71755">
                        <a:lnSpc>
                          <a:spcPct val="100000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-m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 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=108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  <a:solidFill>
                      <a:srgbClr val="601F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24790" marR="215900" indent="4381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1-year 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 =</a:t>
                      </a:r>
                      <a:r>
                        <a:rPr dirty="0" sz="1400" spc="-1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  <a:solidFill>
                      <a:srgbClr val="601F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87655" marR="299720" indent="43815">
                        <a:lnSpc>
                          <a:spcPct val="100000"/>
                        </a:lnSpc>
                      </a:pP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2-year 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 =</a:t>
                      </a:r>
                      <a:r>
                        <a:rPr dirty="0" sz="1400" spc="-1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  <a:solidFill>
                      <a:srgbClr val="601F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4960" marR="306705" indent="-6350">
                        <a:lnSpc>
                          <a:spcPct val="100000"/>
                        </a:lnSpc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ear 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08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762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  <a:solidFill>
                      <a:srgbClr val="601F79"/>
                    </a:solidFill>
                  </a:tcPr>
                </a:tc>
              </a:tr>
              <a:tr h="244157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Cumulative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MACE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762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(0)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(0)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(0.93)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79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(1.87)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(1.87)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889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</a:tr>
              <a:tr h="308863">
                <a:tc>
                  <a:txBody>
                    <a:bodyPr/>
                    <a:lstStyle/>
                    <a:p>
                      <a:pPr marL="51117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Cardiac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Death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06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 marL="5111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Myocardial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Infarction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70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7909">
                <a:tc>
                  <a:txBody>
                    <a:bodyPr/>
                    <a:lstStyle/>
                    <a:p>
                      <a:pPr marL="5111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400" spc="-5">
                          <a:latin typeface="Arial"/>
                          <a:cs typeface="Arial"/>
                        </a:rPr>
                        <a:t>ID-TLR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4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(0.93)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7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(1.87)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4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(1.87)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8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8036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Non-cardiac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death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(0)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(0.93)*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(0.93)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7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(0.93)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(0.93)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17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</a:tr>
              <a:tr h="254952">
                <a:tc>
                  <a:txBody>
                    <a:bodyPr/>
                    <a:lstStyle/>
                    <a:p>
                      <a:pPr marL="53975">
                        <a:lnSpc>
                          <a:spcPts val="1675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Scaffold</a:t>
                      </a:r>
                      <a:r>
                        <a:rPr dirty="0" sz="14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Thrombosis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762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0">
                        <a:lnSpc>
                          <a:spcPts val="1675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(0)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(0)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75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(0)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700">
                        <a:lnSpc>
                          <a:spcPts val="1675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(0)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127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5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(0)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76200">
                      <a:solidFill>
                        <a:srgbClr val="FF0000"/>
                      </a:solidFill>
                      <a:prstDash val="solid"/>
                    </a:lnL>
                    <a:lnR w="762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C000"/>
                      </a:solidFill>
                      <a:prstDash val="solid"/>
                    </a:lnT>
                    <a:lnB w="76200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720583" y="59435"/>
            <a:ext cx="1316735" cy="871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2544" y="5841"/>
            <a:ext cx="3779520" cy="720725"/>
          </a:xfrm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460375" marR="5080" indent="-448309">
              <a:lnSpc>
                <a:spcPts val="2590"/>
              </a:lnSpc>
              <a:spcBef>
                <a:spcPts val="425"/>
              </a:spcBef>
            </a:pPr>
            <a:r>
              <a:rPr dirty="0" sz="2400" spc="-10"/>
              <a:t>Cumulative </a:t>
            </a:r>
            <a:r>
              <a:rPr dirty="0" sz="2400" spc="-5"/>
              <a:t>Clinical </a:t>
            </a:r>
            <a:r>
              <a:rPr dirty="0" sz="2400" spc="-10"/>
              <a:t>Outcomes  </a:t>
            </a:r>
            <a:r>
              <a:rPr dirty="0" sz="2400"/>
              <a:t>up </a:t>
            </a:r>
            <a:r>
              <a:rPr dirty="0" sz="2400" spc="-20"/>
              <a:t>to </a:t>
            </a:r>
            <a:r>
              <a:rPr dirty="0" sz="2400" spc="-10"/>
              <a:t>3-year</a:t>
            </a:r>
            <a:r>
              <a:rPr dirty="0" sz="2400" spc="-15"/>
              <a:t> </a:t>
            </a:r>
            <a:r>
              <a:rPr dirty="0" sz="2400" spc="-5"/>
              <a:t>Follow-up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32612" y="4132275"/>
            <a:ext cx="13671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Absorb </a:t>
            </a:r>
            <a:r>
              <a:rPr dirty="0" sz="1200" spc="-15" b="1">
                <a:latin typeface="Calibri"/>
                <a:cs typeface="Calibri"/>
              </a:rPr>
              <a:t>5-Yr</a:t>
            </a:r>
            <a:r>
              <a:rPr dirty="0" sz="1200" spc="-9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Cohort-B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72153" y="4053636"/>
            <a:ext cx="97536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MeRes-1</a:t>
            </a:r>
            <a:r>
              <a:rPr dirty="0" sz="1200" spc="-5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Study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204715" y="1003046"/>
          <a:ext cx="4845050" cy="2880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1775"/>
                <a:gridCol w="666114"/>
                <a:gridCol w="640080"/>
                <a:gridCol w="623569"/>
                <a:gridCol w="697864"/>
                <a:gridCol w="696595"/>
              </a:tblGrid>
              <a:tr h="20980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0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Events, n</a:t>
                      </a:r>
                      <a:r>
                        <a:rPr dirty="0" sz="105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(%)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01F7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marL="68580" marR="5969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dirty="0" sz="105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In-  </a:t>
                      </a:r>
                      <a:r>
                        <a:rPr dirty="0" sz="10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0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os</a:t>
                      </a:r>
                      <a:r>
                        <a:rPr dirty="0" sz="10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pi</a:t>
                      </a:r>
                      <a:r>
                        <a:rPr dirty="0" sz="105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0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  </a:t>
                      </a:r>
                      <a:r>
                        <a:rPr dirty="0" sz="10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5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=108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1174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01F79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558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6-month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110489">
                        <a:lnSpc>
                          <a:spcPct val="100000"/>
                        </a:lnSpc>
                      </a:pPr>
                      <a:r>
                        <a:rPr dirty="0" sz="105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05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=108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01F79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162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5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1-year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z="105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 </a:t>
                      </a:r>
                      <a:r>
                        <a:rPr dirty="0" sz="10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050" spc="-7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107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01F79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530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5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2-year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dirty="0" sz="105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 </a:t>
                      </a:r>
                      <a:r>
                        <a:rPr dirty="0" sz="10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050" spc="-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107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01F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  <a:solidFill>
                      <a:srgbClr val="601F79"/>
                    </a:solidFill>
                  </a:tcPr>
                </a:tc>
              </a:tr>
              <a:tr h="28803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01F7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174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01F7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01F7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01F7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01F79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ts val="1165"/>
                        </a:lnSpc>
                      </a:pPr>
                      <a:r>
                        <a:rPr dirty="0" sz="105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3-year</a:t>
                      </a:r>
                      <a:endParaRPr sz="1050">
                        <a:latin typeface="Arial"/>
                        <a:cs typeface="Arial"/>
                      </a:endParaRPr>
                    </a:p>
                    <a:p>
                      <a:pPr marL="156210">
                        <a:lnSpc>
                          <a:spcPts val="1005"/>
                        </a:lnSpc>
                      </a:pPr>
                      <a:r>
                        <a:rPr dirty="0" sz="10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n=107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  <a:solidFill>
                      <a:srgbClr val="601F79"/>
                    </a:solidFill>
                  </a:tcPr>
                </a:tc>
              </a:tr>
              <a:tr h="22453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01F7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174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01F7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01F7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01F79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01F7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01F79"/>
                    </a:solidFill>
                  </a:tcPr>
                </a:tc>
              </a:tr>
              <a:tr h="260857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050" spc="-5" b="1">
                          <a:latin typeface="Arial"/>
                          <a:cs typeface="Arial"/>
                        </a:rPr>
                        <a:t>Cumulative</a:t>
                      </a:r>
                      <a:r>
                        <a:rPr dirty="0" sz="105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5" b="1">
                          <a:latin typeface="Arial"/>
                          <a:cs typeface="Arial"/>
                        </a:rPr>
                        <a:t>MACE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05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(0)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05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(0)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05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(0.93)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05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(1.87)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05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(1.87)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0857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Cardiac</a:t>
                      </a:r>
                      <a:r>
                        <a:rPr dirty="0" sz="10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"/>
                          <a:cs typeface="Arial"/>
                        </a:rPr>
                        <a:t>Death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0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"/>
                          <a:cs typeface="Arial"/>
                        </a:rPr>
                        <a:t>(0)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0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"/>
                          <a:cs typeface="Arial"/>
                        </a:rPr>
                        <a:t>(0)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0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"/>
                          <a:cs typeface="Arial"/>
                        </a:rPr>
                        <a:t>(0)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0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"/>
                          <a:cs typeface="Arial"/>
                        </a:rPr>
                        <a:t>(0)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0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"/>
                          <a:cs typeface="Arial"/>
                        </a:rPr>
                        <a:t>(0)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0731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Myocardial</a:t>
                      </a:r>
                      <a:r>
                        <a:rPr dirty="0" sz="1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"/>
                          <a:cs typeface="Arial"/>
                        </a:rPr>
                        <a:t>Infarction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0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"/>
                          <a:cs typeface="Arial"/>
                        </a:rPr>
                        <a:t>(0)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0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"/>
                          <a:cs typeface="Arial"/>
                        </a:rPr>
                        <a:t>(0)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0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"/>
                          <a:cs typeface="Arial"/>
                        </a:rPr>
                        <a:t>(0)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0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"/>
                          <a:cs typeface="Arial"/>
                        </a:rPr>
                        <a:t>(0)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0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"/>
                          <a:cs typeface="Arial"/>
                        </a:rPr>
                        <a:t>(0)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69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0857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ID-TLR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0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"/>
                          <a:cs typeface="Arial"/>
                        </a:rPr>
                        <a:t>(0)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0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"/>
                          <a:cs typeface="Arial"/>
                        </a:rPr>
                        <a:t>(0)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05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"/>
                          <a:cs typeface="Arial"/>
                        </a:rPr>
                        <a:t>(0.93)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0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"/>
                          <a:cs typeface="Arial"/>
                        </a:rPr>
                        <a:t>(1.87)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0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"/>
                          <a:cs typeface="Arial"/>
                        </a:rPr>
                        <a:t>(1.87)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76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08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9813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Non-cardiac</a:t>
                      </a:r>
                      <a:r>
                        <a:rPr dirty="0" sz="105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death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222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05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(0)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222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05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(0.93)*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222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05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(0.93)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222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05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(0.93)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222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05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(0.93)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2229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08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89852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Scaffold</a:t>
                      </a:r>
                      <a:r>
                        <a:rPr dirty="0" sz="105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Thrombosis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05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(0)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05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(0)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05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(0)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05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(0)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050" b="1">
                          <a:latin typeface="Arial"/>
                          <a:cs typeface="Arial"/>
                        </a:rPr>
                        <a:t>0</a:t>
                      </a:r>
                      <a:r>
                        <a:rPr dirty="0" sz="105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b="1">
                          <a:latin typeface="Arial"/>
                          <a:cs typeface="Arial"/>
                        </a:rPr>
                        <a:t>(0)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6223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720583" y="59435"/>
            <a:ext cx="1316735" cy="871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6991" y="931163"/>
            <a:ext cx="3448812" cy="31958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2420" y="926591"/>
            <a:ext cx="3458210" cy="3205480"/>
          </a:xfrm>
          <a:custGeom>
            <a:avLst/>
            <a:gdLst/>
            <a:ahLst/>
            <a:cxnLst/>
            <a:rect l="l" t="t" r="r" b="b"/>
            <a:pathLst>
              <a:path w="3458210" h="3205479">
                <a:moveTo>
                  <a:pt x="0" y="3204972"/>
                </a:moveTo>
                <a:lnTo>
                  <a:pt x="3457955" y="3204972"/>
                </a:lnTo>
                <a:lnTo>
                  <a:pt x="3457955" y="0"/>
                </a:lnTo>
                <a:lnTo>
                  <a:pt x="0" y="0"/>
                </a:lnTo>
                <a:lnTo>
                  <a:pt x="0" y="3204972"/>
                </a:lnTo>
                <a:close/>
              </a:path>
            </a:pathLst>
          </a:custGeom>
          <a:ln w="9144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16376" y="1881504"/>
            <a:ext cx="4862195" cy="1574800"/>
          </a:xfrm>
          <a:custGeom>
            <a:avLst/>
            <a:gdLst/>
            <a:ahLst/>
            <a:cxnLst/>
            <a:rect l="l" t="t" r="r" b="b"/>
            <a:pathLst>
              <a:path w="4862195" h="1574800">
                <a:moveTo>
                  <a:pt x="4687803" y="55223"/>
                </a:moveTo>
                <a:lnTo>
                  <a:pt x="0" y="1519428"/>
                </a:lnTo>
                <a:lnTo>
                  <a:pt x="17272" y="1574673"/>
                </a:lnTo>
                <a:lnTo>
                  <a:pt x="4705063" y="110471"/>
                </a:lnTo>
                <a:lnTo>
                  <a:pt x="4687803" y="55223"/>
                </a:lnTo>
                <a:close/>
              </a:path>
              <a:path w="4862195" h="1574800">
                <a:moveTo>
                  <a:pt x="4846116" y="46609"/>
                </a:moveTo>
                <a:lnTo>
                  <a:pt x="4715383" y="46609"/>
                </a:lnTo>
                <a:lnTo>
                  <a:pt x="4732655" y="101854"/>
                </a:lnTo>
                <a:lnTo>
                  <a:pt x="4705063" y="110471"/>
                </a:lnTo>
                <a:lnTo>
                  <a:pt x="4722368" y="165862"/>
                </a:lnTo>
                <a:lnTo>
                  <a:pt x="4846116" y="46609"/>
                </a:lnTo>
                <a:close/>
              </a:path>
              <a:path w="4862195" h="1574800">
                <a:moveTo>
                  <a:pt x="4715383" y="46609"/>
                </a:moveTo>
                <a:lnTo>
                  <a:pt x="4687803" y="55223"/>
                </a:lnTo>
                <a:lnTo>
                  <a:pt x="4705063" y="110471"/>
                </a:lnTo>
                <a:lnTo>
                  <a:pt x="4732655" y="101854"/>
                </a:lnTo>
                <a:lnTo>
                  <a:pt x="4715383" y="46609"/>
                </a:lnTo>
                <a:close/>
              </a:path>
              <a:path w="4862195" h="1574800">
                <a:moveTo>
                  <a:pt x="4670552" y="0"/>
                </a:moveTo>
                <a:lnTo>
                  <a:pt x="4687803" y="55223"/>
                </a:lnTo>
                <a:lnTo>
                  <a:pt x="4715383" y="46609"/>
                </a:lnTo>
                <a:lnTo>
                  <a:pt x="4846116" y="46609"/>
                </a:lnTo>
                <a:lnTo>
                  <a:pt x="4862195" y="31115"/>
                </a:lnTo>
                <a:lnTo>
                  <a:pt x="467055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116579" y="3345179"/>
            <a:ext cx="408940" cy="288290"/>
          </a:xfrm>
          <a:custGeom>
            <a:avLst/>
            <a:gdLst/>
            <a:ahLst/>
            <a:cxnLst/>
            <a:rect l="l" t="t" r="r" b="b"/>
            <a:pathLst>
              <a:path w="408939" h="288289">
                <a:moveTo>
                  <a:pt x="0" y="144018"/>
                </a:moveTo>
                <a:lnTo>
                  <a:pt x="7295" y="105745"/>
                </a:lnTo>
                <a:lnTo>
                  <a:pt x="27883" y="71345"/>
                </a:lnTo>
                <a:lnTo>
                  <a:pt x="59817" y="42195"/>
                </a:lnTo>
                <a:lnTo>
                  <a:pt x="101148" y="19670"/>
                </a:lnTo>
                <a:lnTo>
                  <a:pt x="149930" y="5147"/>
                </a:lnTo>
                <a:lnTo>
                  <a:pt x="204216" y="0"/>
                </a:lnTo>
                <a:lnTo>
                  <a:pt x="258501" y="5147"/>
                </a:lnTo>
                <a:lnTo>
                  <a:pt x="307283" y="19670"/>
                </a:lnTo>
                <a:lnTo>
                  <a:pt x="348615" y="42195"/>
                </a:lnTo>
                <a:lnTo>
                  <a:pt x="380548" y="71345"/>
                </a:lnTo>
                <a:lnTo>
                  <a:pt x="401136" y="105745"/>
                </a:lnTo>
                <a:lnTo>
                  <a:pt x="408431" y="144018"/>
                </a:lnTo>
                <a:lnTo>
                  <a:pt x="401136" y="182290"/>
                </a:lnTo>
                <a:lnTo>
                  <a:pt x="380548" y="216690"/>
                </a:lnTo>
                <a:lnTo>
                  <a:pt x="348614" y="245840"/>
                </a:lnTo>
                <a:lnTo>
                  <a:pt x="307283" y="268365"/>
                </a:lnTo>
                <a:lnTo>
                  <a:pt x="258501" y="282888"/>
                </a:lnTo>
                <a:lnTo>
                  <a:pt x="204216" y="288036"/>
                </a:lnTo>
                <a:lnTo>
                  <a:pt x="149930" y="282888"/>
                </a:lnTo>
                <a:lnTo>
                  <a:pt x="101148" y="268365"/>
                </a:lnTo>
                <a:lnTo>
                  <a:pt x="59817" y="245840"/>
                </a:lnTo>
                <a:lnTo>
                  <a:pt x="27883" y="216690"/>
                </a:lnTo>
                <a:lnTo>
                  <a:pt x="7295" y="182290"/>
                </a:lnTo>
                <a:lnTo>
                  <a:pt x="0" y="144018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360664" y="1703832"/>
            <a:ext cx="676910" cy="289560"/>
          </a:xfrm>
          <a:custGeom>
            <a:avLst/>
            <a:gdLst/>
            <a:ahLst/>
            <a:cxnLst/>
            <a:rect l="l" t="t" r="r" b="b"/>
            <a:pathLst>
              <a:path w="676909" h="289560">
                <a:moveTo>
                  <a:pt x="0" y="144779"/>
                </a:moveTo>
                <a:lnTo>
                  <a:pt x="26592" y="88403"/>
                </a:lnTo>
                <a:lnTo>
                  <a:pt x="57790" y="63810"/>
                </a:lnTo>
                <a:lnTo>
                  <a:pt x="99107" y="42386"/>
                </a:lnTo>
                <a:lnTo>
                  <a:pt x="149181" y="24712"/>
                </a:lnTo>
                <a:lnTo>
                  <a:pt x="206650" y="11370"/>
                </a:lnTo>
                <a:lnTo>
                  <a:pt x="270153" y="2939"/>
                </a:lnTo>
                <a:lnTo>
                  <a:pt x="338327" y="0"/>
                </a:lnTo>
                <a:lnTo>
                  <a:pt x="406502" y="2939"/>
                </a:lnTo>
                <a:lnTo>
                  <a:pt x="470005" y="11370"/>
                </a:lnTo>
                <a:lnTo>
                  <a:pt x="527474" y="24712"/>
                </a:lnTo>
                <a:lnTo>
                  <a:pt x="577548" y="42386"/>
                </a:lnTo>
                <a:lnTo>
                  <a:pt x="618865" y="63810"/>
                </a:lnTo>
                <a:lnTo>
                  <a:pt x="650063" y="88403"/>
                </a:lnTo>
                <a:lnTo>
                  <a:pt x="676655" y="144779"/>
                </a:lnTo>
                <a:lnTo>
                  <a:pt x="669780" y="173972"/>
                </a:lnTo>
                <a:lnTo>
                  <a:pt x="618865" y="225749"/>
                </a:lnTo>
                <a:lnTo>
                  <a:pt x="577548" y="247173"/>
                </a:lnTo>
                <a:lnTo>
                  <a:pt x="527474" y="264847"/>
                </a:lnTo>
                <a:lnTo>
                  <a:pt x="470005" y="278189"/>
                </a:lnTo>
                <a:lnTo>
                  <a:pt x="406502" y="286620"/>
                </a:lnTo>
                <a:lnTo>
                  <a:pt x="338327" y="289559"/>
                </a:lnTo>
                <a:lnTo>
                  <a:pt x="270153" y="286620"/>
                </a:lnTo>
                <a:lnTo>
                  <a:pt x="206650" y="278189"/>
                </a:lnTo>
                <a:lnTo>
                  <a:pt x="149181" y="264847"/>
                </a:lnTo>
                <a:lnTo>
                  <a:pt x="99107" y="247173"/>
                </a:lnTo>
                <a:lnTo>
                  <a:pt x="57790" y="225749"/>
                </a:lnTo>
                <a:lnTo>
                  <a:pt x="26592" y="201156"/>
                </a:lnTo>
                <a:lnTo>
                  <a:pt x="0" y="144779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82467" y="1438655"/>
            <a:ext cx="676910" cy="288290"/>
          </a:xfrm>
          <a:custGeom>
            <a:avLst/>
            <a:gdLst/>
            <a:ahLst/>
            <a:cxnLst/>
            <a:rect l="l" t="t" r="r" b="b"/>
            <a:pathLst>
              <a:path w="676910" h="288289">
                <a:moveTo>
                  <a:pt x="0" y="288036"/>
                </a:moveTo>
                <a:lnTo>
                  <a:pt x="676656" y="288036"/>
                </a:lnTo>
                <a:lnTo>
                  <a:pt x="676656" y="0"/>
                </a:lnTo>
                <a:lnTo>
                  <a:pt x="0" y="0"/>
                </a:lnTo>
                <a:lnTo>
                  <a:pt x="0" y="288036"/>
                </a:lnTo>
                <a:close/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1428115" marR="5080" indent="-1085215">
              <a:lnSpc>
                <a:spcPts val="2590"/>
              </a:lnSpc>
              <a:spcBef>
                <a:spcPts val="425"/>
              </a:spcBef>
            </a:pPr>
            <a:r>
              <a:rPr dirty="0" sz="2400" spc="-10"/>
              <a:t>Cumulative Frequency Distribution </a:t>
            </a:r>
            <a:r>
              <a:rPr dirty="0" sz="2400" spc="-5"/>
              <a:t>Curve </a:t>
            </a:r>
            <a:r>
              <a:rPr dirty="0" sz="2400" spc="-15"/>
              <a:t>for  </a:t>
            </a:r>
            <a:r>
              <a:rPr dirty="0" sz="2400" spc="-10"/>
              <a:t>In-scaffold </a:t>
            </a:r>
            <a:r>
              <a:rPr dirty="0" sz="2400" spc="-15"/>
              <a:t>Late </a:t>
            </a:r>
            <a:r>
              <a:rPr dirty="0" sz="2400"/>
              <a:t>Lumen</a:t>
            </a:r>
            <a:r>
              <a:rPr dirty="0" sz="2400" spc="-20"/>
              <a:t> </a:t>
            </a:r>
            <a:r>
              <a:rPr dirty="0" sz="2400"/>
              <a:t>Loss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911853" y="4923840"/>
            <a:ext cx="1940560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b="1">
                <a:latin typeface="Calibri"/>
                <a:cs typeface="Calibri"/>
              </a:rPr>
              <a:t>Angio QCA – CRC, Sao Paulo,</a:t>
            </a:r>
            <a:r>
              <a:rPr dirty="0" sz="1050" spc="-135" b="1">
                <a:latin typeface="Calibri"/>
                <a:cs typeface="Calibri"/>
              </a:rPr>
              <a:t> </a:t>
            </a:r>
            <a:r>
              <a:rPr dirty="0" sz="1050" spc="-5" b="1">
                <a:latin typeface="Calibri"/>
                <a:cs typeface="Calibri"/>
              </a:rPr>
              <a:t>Brazil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20583" y="59435"/>
            <a:ext cx="1316735" cy="871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45920" y="815340"/>
            <a:ext cx="6416040" cy="3973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6028" y="226567"/>
            <a:ext cx="28956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Paired </a:t>
            </a:r>
            <a:r>
              <a:rPr dirty="0" spc="-5"/>
              <a:t>OCT</a:t>
            </a:r>
            <a:r>
              <a:rPr dirty="0" spc="-20"/>
              <a:t> </a:t>
            </a:r>
            <a:r>
              <a:rPr dirty="0" spc="-5"/>
              <a:t>analysis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36950" y="4883607"/>
            <a:ext cx="205168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1">
                <a:latin typeface="Calibri"/>
                <a:cs typeface="Calibri"/>
              </a:rPr>
              <a:t>IVUS/OCT </a:t>
            </a:r>
            <a:r>
              <a:rPr dirty="0" sz="1100" b="1">
                <a:latin typeface="Calibri"/>
                <a:cs typeface="Calibri"/>
              </a:rPr>
              <a:t>– Cardialysis,</a:t>
            </a:r>
            <a:r>
              <a:rPr dirty="0" sz="1100" spc="-7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Rotterdam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31050" y="945261"/>
          <a:ext cx="8058150" cy="3896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53385"/>
                <a:gridCol w="1254760"/>
                <a:gridCol w="1254760"/>
                <a:gridCol w="1254760"/>
                <a:gridCol w="1254759"/>
              </a:tblGrid>
              <a:tr h="7522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dirty="0" sz="15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Characteristic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01F7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22250" marR="214629" indent="190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5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Post-  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5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5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5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edu</a:t>
                      </a:r>
                      <a:r>
                        <a:rPr dirty="0" sz="1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  </a:t>
                      </a:r>
                      <a:r>
                        <a:rPr dirty="0" sz="15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(n=9)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01F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5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6-Month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(n=9)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5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01F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5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2-</a:t>
                      </a:r>
                      <a:r>
                        <a:rPr dirty="0" sz="15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year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(n=9)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5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01F7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065"/>
                        </a:spcBef>
                      </a:pPr>
                      <a:r>
                        <a:rPr dirty="0" sz="15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Friedman</a:t>
                      </a:r>
                      <a:r>
                        <a:rPr dirty="0" sz="15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p-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5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value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52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01F79"/>
                    </a:solidFill>
                  </a:tcPr>
                </a:tc>
              </a:tr>
              <a:tr h="4442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dirty="0" sz="1500" spc="-5" b="1">
                          <a:latin typeface="Calibri"/>
                          <a:cs typeface="Calibri"/>
                        </a:rPr>
                        <a:t>Mean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flow </a:t>
                      </a:r>
                      <a:r>
                        <a:rPr dirty="0" sz="1500" spc="-5" b="1">
                          <a:latin typeface="Calibri"/>
                          <a:cs typeface="Calibri"/>
                        </a:rPr>
                        <a:t>area,</a:t>
                      </a:r>
                      <a:r>
                        <a:rPr dirty="0" sz="15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(mm</a:t>
                      </a:r>
                      <a:r>
                        <a:rPr dirty="0" baseline="25000" sz="1500" b="1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1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7.33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2.28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1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6.99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2.75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1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6.49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2.79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1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0.032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1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424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dirty="0" sz="1500" spc="-5" b="1">
                          <a:latin typeface="Calibri"/>
                          <a:cs typeface="Calibri"/>
                        </a:rPr>
                        <a:t>Mean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lumen </a:t>
                      </a:r>
                      <a:r>
                        <a:rPr dirty="0" sz="1500" spc="-5" b="1">
                          <a:latin typeface="Calibri"/>
                          <a:cs typeface="Calibri"/>
                        </a:rPr>
                        <a:t>area,</a:t>
                      </a:r>
                      <a:r>
                        <a:rPr dirty="0" sz="1500" spc="-7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(mm</a:t>
                      </a:r>
                      <a:r>
                        <a:rPr dirty="0" baseline="25000" sz="1500" b="1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1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7.69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2.36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1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6.99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2.75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1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6.49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2.79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1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930"/>
                        </a:spcBef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0.008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11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42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500" b="1">
                          <a:latin typeface="Calibri"/>
                          <a:cs typeface="Calibri"/>
                        </a:rPr>
                        <a:t>Minimum lumen </a:t>
                      </a:r>
                      <a:r>
                        <a:rPr dirty="0" sz="1500" spc="-5" b="1">
                          <a:latin typeface="Calibri"/>
                          <a:cs typeface="Calibri"/>
                        </a:rPr>
                        <a:t>area,</a:t>
                      </a:r>
                      <a:r>
                        <a:rPr dirty="0" sz="1500" spc="-8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(mm</a:t>
                      </a:r>
                      <a:r>
                        <a:rPr dirty="0" baseline="25000" sz="1500" b="1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6.59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2.12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4.99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1.65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4.29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2.00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&lt;0.01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424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5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Mean </a:t>
                      </a:r>
                      <a:r>
                        <a:rPr dirty="0" sz="15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scaffold </a:t>
                      </a:r>
                      <a:r>
                        <a:rPr dirty="0" sz="15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area,</a:t>
                      </a:r>
                      <a:r>
                        <a:rPr dirty="0" sz="1500" spc="-5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(mm</a:t>
                      </a:r>
                      <a:r>
                        <a:rPr dirty="0" baseline="25000" sz="1500" spc="-7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5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5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8.06</a:t>
                      </a:r>
                      <a:r>
                        <a:rPr dirty="0" sz="15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2.51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5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8.64</a:t>
                      </a:r>
                      <a:r>
                        <a:rPr dirty="0" sz="15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3.05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5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8.39</a:t>
                      </a:r>
                      <a:r>
                        <a:rPr dirty="0" sz="15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3.19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5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0.121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41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500" b="1">
                          <a:latin typeface="Calibri"/>
                          <a:cs typeface="Calibri"/>
                        </a:rPr>
                        <a:t>Minimum </a:t>
                      </a:r>
                      <a:r>
                        <a:rPr dirty="0" sz="1500" spc="-10" b="1">
                          <a:latin typeface="Calibri"/>
                          <a:cs typeface="Calibri"/>
                        </a:rPr>
                        <a:t>scaffold </a:t>
                      </a:r>
                      <a:r>
                        <a:rPr dirty="0" sz="1500" spc="-5" b="1">
                          <a:latin typeface="Calibri"/>
                          <a:cs typeface="Calibri"/>
                        </a:rPr>
                        <a:t>area,</a:t>
                      </a:r>
                      <a:r>
                        <a:rPr dirty="0" sz="15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 b="1">
                          <a:latin typeface="Calibri"/>
                          <a:cs typeface="Calibri"/>
                        </a:rPr>
                        <a:t>(mm</a:t>
                      </a:r>
                      <a:r>
                        <a:rPr dirty="0" baseline="25000" sz="1500" spc="-7" b="1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500" spc="-5" b="1">
                          <a:latin typeface="Calibri"/>
                          <a:cs typeface="Calibri"/>
                        </a:rPr>
                        <a:t>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7.13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2.29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7.05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2.02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6.29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2.43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0.120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972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5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Mean </a:t>
                      </a:r>
                      <a:r>
                        <a:rPr dirty="0" sz="15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strut </a:t>
                      </a:r>
                      <a:r>
                        <a:rPr dirty="0" sz="15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area,</a:t>
                      </a:r>
                      <a:r>
                        <a:rPr dirty="0" sz="1500" spc="-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(mm</a:t>
                      </a:r>
                      <a:r>
                        <a:rPr dirty="0" baseline="25000" sz="1500" spc="-7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5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5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0.14</a:t>
                      </a:r>
                      <a:r>
                        <a:rPr dirty="0" sz="15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0.04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5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0.11</a:t>
                      </a:r>
                      <a:r>
                        <a:rPr dirty="0" sz="15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0.03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5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0.06</a:t>
                      </a:r>
                      <a:r>
                        <a:rPr dirty="0" sz="15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0.02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15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0.001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187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FFC000"/>
                      </a:solidFill>
                      <a:prstDash val="solid"/>
                    </a:lnB>
                  </a:tcPr>
                </a:tc>
              </a:tr>
              <a:tr h="44805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1500" spc="-10" b="1">
                          <a:latin typeface="Calibri"/>
                          <a:cs typeface="Calibri"/>
                        </a:rPr>
                        <a:t>Covered struts</a:t>
                      </a:r>
                      <a:r>
                        <a:rPr dirty="0" sz="1500" spc="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(%)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23825">
                    <a:lnL w="76200">
                      <a:solidFill>
                        <a:srgbClr val="FFC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C000"/>
                      </a:solidFill>
                      <a:prstDash val="solid"/>
                    </a:lnT>
                    <a:lnB w="762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1500" b="1">
                          <a:latin typeface="Calibri"/>
                          <a:cs typeface="Calibri"/>
                        </a:rPr>
                        <a:t>-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238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C000"/>
                      </a:solidFill>
                      <a:prstDash val="solid"/>
                    </a:lnT>
                    <a:lnB w="762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1500" spc="-5" b="1">
                          <a:latin typeface="Calibri"/>
                          <a:cs typeface="Calibri"/>
                        </a:rPr>
                        <a:t>98.99</a:t>
                      </a:r>
                      <a:r>
                        <a:rPr dirty="0" sz="1500" spc="-5" b="1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00" spc="-5" b="1">
                          <a:latin typeface="Calibri"/>
                          <a:cs typeface="Calibri"/>
                        </a:rPr>
                        <a:t>1.59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238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C000"/>
                      </a:solidFill>
                      <a:prstDash val="solid"/>
                    </a:lnT>
                    <a:lnB w="762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1500" spc="-5" b="1">
                          <a:latin typeface="Calibri"/>
                          <a:cs typeface="Calibri"/>
                        </a:rPr>
                        <a:t>99.24</a:t>
                      </a:r>
                      <a:r>
                        <a:rPr dirty="0" sz="1500" spc="-5" b="1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00" spc="-5" b="1">
                          <a:latin typeface="Calibri"/>
                          <a:cs typeface="Calibri"/>
                        </a:rPr>
                        <a:t>2.27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238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FFC000"/>
                      </a:solidFill>
                      <a:prstDash val="solid"/>
                    </a:lnT>
                    <a:lnB w="76200">
                      <a:solidFill>
                        <a:srgbClr val="FFC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r>
                        <a:rPr dirty="0" sz="1500" spc="-5" b="1">
                          <a:latin typeface="Calibri"/>
                          <a:cs typeface="Calibri"/>
                        </a:rPr>
                        <a:t>0.102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23825">
                    <a:lnL w="127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FFC000"/>
                      </a:solidFill>
                      <a:prstDash val="solid"/>
                    </a:lnR>
                    <a:lnT w="76200">
                      <a:solidFill>
                        <a:srgbClr val="FFC000"/>
                      </a:solidFill>
                      <a:prstDash val="solid"/>
                    </a:lnT>
                    <a:lnB w="76200">
                      <a:solidFill>
                        <a:srgbClr val="FFC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7720583" y="59435"/>
            <a:ext cx="1316735" cy="871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28769" y="226567"/>
            <a:ext cx="420814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 b="0">
                <a:latin typeface="Calibri"/>
                <a:cs typeface="Calibri"/>
              </a:rPr>
              <a:t>Potential </a:t>
            </a:r>
            <a:r>
              <a:rPr dirty="0" spc="-10" b="0">
                <a:latin typeface="Calibri"/>
                <a:cs typeface="Calibri"/>
              </a:rPr>
              <a:t>Conflicts </a:t>
            </a:r>
            <a:r>
              <a:rPr dirty="0" spc="-5" b="0">
                <a:latin typeface="Calibri"/>
                <a:cs typeface="Calibri"/>
              </a:rPr>
              <a:t>of</a:t>
            </a:r>
            <a:r>
              <a:rPr dirty="0" spc="15" b="0">
                <a:latin typeface="Calibri"/>
                <a:cs typeface="Calibri"/>
              </a:rPr>
              <a:t> </a:t>
            </a:r>
            <a:r>
              <a:rPr dirty="0" spc="-20" b="0">
                <a:latin typeface="Calibri"/>
                <a:cs typeface="Calibri"/>
              </a:rPr>
              <a:t>Interest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3572" y="1170177"/>
            <a:ext cx="6589395" cy="14160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latin typeface="Calibri"/>
                <a:cs typeface="Calibri"/>
              </a:rPr>
              <a:t>Speaker's </a:t>
            </a:r>
            <a:r>
              <a:rPr dirty="0" sz="2000" b="1">
                <a:latin typeface="Calibri"/>
                <a:cs typeface="Calibri"/>
              </a:rPr>
              <a:t>name : </a:t>
            </a:r>
            <a:r>
              <a:rPr dirty="0" sz="2000" spc="-20" b="1">
                <a:latin typeface="Calibri"/>
                <a:cs typeface="Calibri"/>
              </a:rPr>
              <a:t>Praveen</a:t>
            </a:r>
            <a:r>
              <a:rPr dirty="0" sz="2000" spc="1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Chandra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Times New Roman"/>
              <a:cs typeface="Times New Roman"/>
            </a:endParaRPr>
          </a:p>
          <a:p>
            <a:pPr marL="60960">
              <a:lnSpc>
                <a:spcPct val="100000"/>
              </a:lnSpc>
            </a:pPr>
            <a:r>
              <a:rPr dirty="0" sz="2000">
                <a:latin typeface="MS PGothic"/>
                <a:cs typeface="MS PGothic"/>
              </a:rPr>
              <a:t>☑ </a:t>
            </a:r>
            <a:r>
              <a:rPr dirty="0" sz="2000">
                <a:latin typeface="Calibri"/>
                <a:cs typeface="Calibri"/>
              </a:rPr>
              <a:t>I </a:t>
            </a:r>
            <a:r>
              <a:rPr dirty="0" sz="2000" spc="-20">
                <a:latin typeface="Calibri"/>
                <a:cs typeface="Calibri"/>
              </a:rPr>
              <a:t>have </a:t>
            </a:r>
            <a:r>
              <a:rPr dirty="0" sz="2000">
                <a:latin typeface="Calibri"/>
                <a:cs typeface="Calibri"/>
              </a:rPr>
              <a:t>the </a:t>
            </a:r>
            <a:r>
              <a:rPr dirty="0" sz="2000" spc="-10">
                <a:latin typeface="Calibri"/>
                <a:cs typeface="Calibri"/>
              </a:rPr>
              <a:t>following </a:t>
            </a:r>
            <a:r>
              <a:rPr dirty="0" sz="2000" spc="-5">
                <a:latin typeface="Calibri"/>
                <a:cs typeface="Calibri"/>
              </a:rPr>
              <a:t>potential conflicts of </a:t>
            </a:r>
            <a:r>
              <a:rPr dirty="0" sz="2000" spc="-15">
                <a:latin typeface="Calibri"/>
                <a:cs typeface="Calibri"/>
              </a:rPr>
              <a:t>interest to</a:t>
            </a:r>
            <a:r>
              <a:rPr dirty="0" sz="2000" spc="-1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declare:</a:t>
            </a:r>
            <a:endParaRPr sz="2000">
              <a:latin typeface="Calibri"/>
              <a:cs typeface="Calibri"/>
            </a:endParaRPr>
          </a:p>
          <a:p>
            <a:pPr marL="60960">
              <a:lnSpc>
                <a:spcPct val="100000"/>
              </a:lnSpc>
              <a:spcBef>
                <a:spcPts val="1920"/>
              </a:spcBef>
            </a:pPr>
            <a:r>
              <a:rPr dirty="0" sz="2000" spc="-10">
                <a:latin typeface="Calibri"/>
                <a:cs typeface="Calibri"/>
              </a:rPr>
              <a:t>Grant/ Research </a:t>
            </a:r>
            <a:r>
              <a:rPr dirty="0" sz="2000" spc="-5">
                <a:latin typeface="Calibri"/>
                <a:cs typeface="Calibri"/>
              </a:rPr>
              <a:t>support: </a:t>
            </a:r>
            <a:r>
              <a:rPr dirty="0" sz="2000">
                <a:latin typeface="Calibri"/>
                <a:cs typeface="Calibri"/>
              </a:rPr>
              <a:t>Meril </a:t>
            </a:r>
            <a:r>
              <a:rPr dirty="0" sz="2000" spc="-15">
                <a:latin typeface="Calibri"/>
                <a:cs typeface="Calibri"/>
              </a:rPr>
              <a:t>Life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Sciences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7142" y="226567"/>
            <a:ext cx="303593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Paired </a:t>
            </a:r>
            <a:r>
              <a:rPr dirty="0" spc="-5"/>
              <a:t>IVUS</a:t>
            </a:r>
            <a:r>
              <a:rPr dirty="0" spc="15"/>
              <a:t> </a:t>
            </a:r>
            <a:r>
              <a:rPr dirty="0" spc="-10"/>
              <a:t>Analysis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0054" y="949325"/>
          <a:ext cx="7784465" cy="3538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5615"/>
                <a:gridCol w="1187450"/>
                <a:gridCol w="1187450"/>
                <a:gridCol w="1187450"/>
                <a:gridCol w="1187450"/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26670">
                        <a:lnSpc>
                          <a:spcPct val="100000"/>
                        </a:lnSpc>
                      </a:pPr>
                      <a:r>
                        <a:rPr dirty="0" sz="15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Parameters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01F79"/>
                    </a:solidFill>
                  </a:tcPr>
                </a:tc>
                <a:tc>
                  <a:txBody>
                    <a:bodyPr/>
                    <a:lstStyle/>
                    <a:p>
                      <a:pPr marL="394335">
                        <a:lnSpc>
                          <a:spcPts val="1705"/>
                        </a:lnSpc>
                      </a:pPr>
                      <a:r>
                        <a:rPr dirty="0" sz="15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Post-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algn="ctr" marL="188595" marR="180975">
                        <a:lnSpc>
                          <a:spcPct val="100000"/>
                        </a:lnSpc>
                      </a:pPr>
                      <a:r>
                        <a:rPr dirty="0" sz="15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15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5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5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edu</a:t>
                      </a:r>
                      <a:r>
                        <a:rPr dirty="0" sz="15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  </a:t>
                      </a:r>
                      <a:r>
                        <a:rPr dirty="0" sz="15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(n=10)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01F79"/>
                    </a:solidFill>
                  </a:tcPr>
                </a:tc>
                <a:tc>
                  <a:txBody>
                    <a:bodyPr/>
                    <a:lstStyle/>
                    <a:p>
                      <a:pPr marL="339725" marR="245110" indent="-857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5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6-mo</a:t>
                      </a:r>
                      <a:r>
                        <a:rPr dirty="0" sz="15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5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  </a:t>
                      </a:r>
                      <a:r>
                        <a:rPr dirty="0" sz="15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(n=10)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01F79"/>
                    </a:solidFill>
                  </a:tcPr>
                </a:tc>
                <a:tc>
                  <a:txBody>
                    <a:bodyPr/>
                    <a:lstStyle/>
                    <a:p>
                      <a:pPr marL="340360" marR="313055" indent="-1841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5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2-</a:t>
                      </a:r>
                      <a:r>
                        <a:rPr dirty="0" sz="1500" spc="-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  (n=10)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01F79"/>
                    </a:solidFill>
                  </a:tcPr>
                </a:tc>
                <a:tc>
                  <a:txBody>
                    <a:bodyPr/>
                    <a:lstStyle/>
                    <a:p>
                      <a:pPr marL="321945" marR="208915" indent="-104139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5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15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ied</a:t>
                      </a:r>
                      <a:r>
                        <a:rPr dirty="0" sz="15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5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  </a:t>
                      </a:r>
                      <a:r>
                        <a:rPr dirty="0" sz="15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p-value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01F79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dirty="0" sz="1500" spc="-5" b="1">
                          <a:latin typeface="Calibri"/>
                          <a:cs typeface="Calibri"/>
                        </a:rPr>
                        <a:t>Mean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lumen </a:t>
                      </a:r>
                      <a:r>
                        <a:rPr dirty="0" sz="1500" spc="-5" b="1">
                          <a:latin typeface="Calibri"/>
                          <a:cs typeface="Calibri"/>
                        </a:rPr>
                        <a:t>area,</a:t>
                      </a:r>
                      <a:r>
                        <a:rPr dirty="0" sz="1500" spc="-6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(mm</a:t>
                      </a:r>
                      <a:r>
                        <a:rPr dirty="0" baseline="25000" sz="1500" b="1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2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6.17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1.28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2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6.28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1.28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2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5.47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1.50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2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0.30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2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320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dirty="0" sz="1500" b="1">
                          <a:latin typeface="Calibri"/>
                          <a:cs typeface="Calibri"/>
                        </a:rPr>
                        <a:t>Minimum lumen </a:t>
                      </a:r>
                      <a:r>
                        <a:rPr dirty="0" sz="1500" spc="-5" b="1">
                          <a:latin typeface="Calibri"/>
                          <a:cs typeface="Calibri"/>
                        </a:rPr>
                        <a:t>area,</a:t>
                      </a:r>
                      <a:r>
                        <a:rPr dirty="0" sz="1500" spc="-8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(mm</a:t>
                      </a:r>
                      <a:r>
                        <a:rPr dirty="0" baseline="25000" sz="1500" b="1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2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5.14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1.19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2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4.88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1.05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2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4.05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1.42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2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0.741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2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320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500" spc="-5" b="1">
                          <a:latin typeface="Calibri"/>
                          <a:cs typeface="Calibri"/>
                        </a:rPr>
                        <a:t>Mean </a:t>
                      </a:r>
                      <a:r>
                        <a:rPr dirty="0" sz="1500" spc="-10" b="1">
                          <a:latin typeface="Calibri"/>
                          <a:cs typeface="Calibri"/>
                        </a:rPr>
                        <a:t>scaffold </a:t>
                      </a:r>
                      <a:r>
                        <a:rPr dirty="0" sz="1500" spc="-5" b="1">
                          <a:latin typeface="Calibri"/>
                          <a:cs typeface="Calibri"/>
                        </a:rPr>
                        <a:t>area,</a:t>
                      </a:r>
                      <a:r>
                        <a:rPr dirty="0" sz="15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spc="-5" b="1">
                          <a:latin typeface="Calibri"/>
                          <a:cs typeface="Calibri"/>
                        </a:rPr>
                        <a:t>(mm</a:t>
                      </a:r>
                      <a:r>
                        <a:rPr dirty="0" baseline="25000" sz="1500" spc="-7" b="1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500" spc="-5" b="1">
                          <a:latin typeface="Calibri"/>
                          <a:cs typeface="Calibri"/>
                        </a:rPr>
                        <a:t>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3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6.20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1.27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3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6.54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1.29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3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5.94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1.34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3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0.122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3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320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500" spc="-5" b="1">
                          <a:latin typeface="Calibri"/>
                          <a:cs typeface="Calibri"/>
                        </a:rPr>
                        <a:t>Mean vessel area,</a:t>
                      </a:r>
                      <a:r>
                        <a:rPr dirty="0" sz="1500" spc="-5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(mm</a:t>
                      </a:r>
                      <a:r>
                        <a:rPr dirty="0" baseline="25000" sz="1500" b="1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3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12.91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4.05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3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13.05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3.30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3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11.98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3.03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3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0.061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3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322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500" spc="-5" b="1">
                          <a:latin typeface="Calibri"/>
                          <a:cs typeface="Calibri"/>
                        </a:rPr>
                        <a:t>Neointimal hyperplasia area,</a:t>
                      </a:r>
                      <a:r>
                        <a:rPr dirty="0" sz="1500" spc="-1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(mm</a:t>
                      </a:r>
                      <a:r>
                        <a:rPr dirty="0" baseline="25000" sz="1500" b="1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500" b="1">
                          <a:latin typeface="Calibri"/>
                          <a:cs typeface="Calibri"/>
                        </a:rPr>
                        <a:t>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3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500">
                          <a:latin typeface="Calibri"/>
                          <a:cs typeface="Calibri"/>
                        </a:rPr>
                        <a:t>-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3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0.14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0.16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3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0.40</a:t>
                      </a:r>
                      <a:r>
                        <a:rPr dirty="0" sz="1500" spc="-5"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00" spc="-5">
                          <a:latin typeface="Calibri"/>
                          <a:cs typeface="Calibri"/>
                        </a:rPr>
                        <a:t>0.35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3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500" spc="-5">
                          <a:latin typeface="Calibri"/>
                          <a:cs typeface="Calibri"/>
                        </a:rPr>
                        <a:t>0.002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3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320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500" spc="-1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Volume </a:t>
                      </a:r>
                      <a:r>
                        <a:rPr dirty="0" sz="1500" spc="-1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obstruction</a:t>
                      </a:r>
                      <a:r>
                        <a:rPr dirty="0" sz="1500" spc="2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5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3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500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3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5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2.59</a:t>
                      </a:r>
                      <a:r>
                        <a:rPr dirty="0" sz="15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3.10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3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5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7.50</a:t>
                      </a:r>
                      <a:r>
                        <a:rPr dirty="0" sz="1500" spc="-5" b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±</a:t>
                      </a:r>
                      <a:r>
                        <a:rPr dirty="0" sz="15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6.08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3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500" spc="-5" b="1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0.002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B="0" marT="1333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3585209" y="4869586"/>
            <a:ext cx="195897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" b="1" i="1">
                <a:latin typeface="Calibri"/>
                <a:cs typeface="Calibri"/>
              </a:rPr>
              <a:t>IVUS/OCT </a:t>
            </a:r>
            <a:r>
              <a:rPr dirty="0" sz="1050" b="1" i="1">
                <a:latin typeface="Calibri"/>
                <a:cs typeface="Calibri"/>
              </a:rPr>
              <a:t>– </a:t>
            </a:r>
            <a:r>
              <a:rPr dirty="0" sz="1050" spc="-5" b="1" i="1">
                <a:latin typeface="Calibri"/>
                <a:cs typeface="Calibri"/>
              </a:rPr>
              <a:t>Cardialysis,</a:t>
            </a:r>
            <a:r>
              <a:rPr dirty="0" sz="1050" spc="-30" b="1" i="1">
                <a:latin typeface="Calibri"/>
                <a:cs typeface="Calibri"/>
              </a:rPr>
              <a:t> </a:t>
            </a:r>
            <a:r>
              <a:rPr dirty="0" sz="1050" spc="-5" b="1" i="1">
                <a:latin typeface="Calibri"/>
                <a:cs typeface="Calibri"/>
              </a:rPr>
              <a:t>Rotterdam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20583" y="59435"/>
            <a:ext cx="1316735" cy="871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7533" y="220471"/>
            <a:ext cx="490537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/>
              <a:t>MeRes100 </a:t>
            </a:r>
            <a:r>
              <a:rPr dirty="0" sz="2400" spc="-5"/>
              <a:t>Case </a:t>
            </a:r>
            <a:r>
              <a:rPr dirty="0" sz="2400"/>
              <a:t>+ OCT </a:t>
            </a:r>
            <a:r>
              <a:rPr dirty="0" sz="2400" spc="-15"/>
              <a:t>F/up </a:t>
            </a:r>
            <a:r>
              <a:rPr dirty="0" sz="2400"/>
              <a:t>out </a:t>
            </a:r>
            <a:r>
              <a:rPr dirty="0" sz="2400" spc="-15"/>
              <a:t>to</a:t>
            </a:r>
            <a:r>
              <a:rPr dirty="0" sz="2400" spc="-65"/>
              <a:t> </a:t>
            </a:r>
            <a:r>
              <a:rPr dirty="0" sz="2400" spc="-10"/>
              <a:t>2yrs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513077" y="2774950"/>
            <a:ext cx="154940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40"/>
              </a:lnSpc>
            </a:pPr>
            <a:r>
              <a:rPr dirty="0" sz="1200" spc="-5" b="1">
                <a:solidFill>
                  <a:srgbClr val="FFFF00"/>
                </a:solidFill>
                <a:latin typeface="Calibri"/>
                <a:cs typeface="Calibri"/>
              </a:rPr>
              <a:t>MeRes100 </a:t>
            </a:r>
            <a:r>
              <a:rPr dirty="0" sz="1200" b="1">
                <a:solidFill>
                  <a:srgbClr val="FFFF00"/>
                </a:solidFill>
                <a:latin typeface="Calibri"/>
                <a:cs typeface="Calibri"/>
              </a:rPr>
              <a:t>3.50 x 19</a:t>
            </a:r>
            <a:r>
              <a:rPr dirty="0" sz="1200" spc="-65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200" spc="-5" b="1">
                <a:solidFill>
                  <a:srgbClr val="FFFF00"/>
                </a:solidFill>
                <a:latin typeface="Calibri"/>
                <a:cs typeface="Calibri"/>
              </a:rPr>
              <a:t>mm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9214" y="2970657"/>
            <a:ext cx="9969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0" b="1">
                <a:latin typeface="Calibri"/>
                <a:cs typeface="Calibri"/>
              </a:rPr>
              <a:t>P</a:t>
            </a:r>
            <a:r>
              <a:rPr dirty="0" sz="1200" b="1">
                <a:latin typeface="Calibri"/>
                <a:cs typeface="Calibri"/>
              </a:rPr>
              <a:t>o</a:t>
            </a:r>
            <a:r>
              <a:rPr dirty="0" sz="1200" spc="-10" b="1">
                <a:latin typeface="Calibri"/>
                <a:cs typeface="Calibri"/>
              </a:rPr>
              <a:t>s</a:t>
            </a:r>
            <a:r>
              <a:rPr dirty="0" sz="1200" b="1">
                <a:latin typeface="Calibri"/>
                <a:cs typeface="Calibri"/>
              </a:rPr>
              <a:t>t-</a:t>
            </a:r>
            <a:r>
              <a:rPr dirty="0" sz="1200" spc="-5" b="1">
                <a:latin typeface="Calibri"/>
                <a:cs typeface="Calibri"/>
              </a:rPr>
              <a:t>P</a:t>
            </a:r>
            <a:r>
              <a:rPr dirty="0" sz="1200" spc="-10" b="1">
                <a:latin typeface="Calibri"/>
                <a:cs typeface="Calibri"/>
              </a:rPr>
              <a:t>r</a:t>
            </a:r>
            <a:r>
              <a:rPr dirty="0" sz="1200" b="1">
                <a:latin typeface="Calibri"/>
                <a:cs typeface="Calibri"/>
              </a:rPr>
              <a:t>oc</a:t>
            </a:r>
            <a:r>
              <a:rPr dirty="0" sz="1200" spc="-5" b="1">
                <a:latin typeface="Calibri"/>
                <a:cs typeface="Calibri"/>
              </a:rPr>
              <a:t>e</a:t>
            </a:r>
            <a:r>
              <a:rPr dirty="0" sz="1200" b="1">
                <a:latin typeface="Calibri"/>
                <a:cs typeface="Calibri"/>
              </a:rPr>
              <a:t>du</a:t>
            </a:r>
            <a:r>
              <a:rPr dirty="0" sz="1200" spc="-10" b="1">
                <a:latin typeface="Calibri"/>
                <a:cs typeface="Calibri"/>
              </a:rPr>
              <a:t>r</a:t>
            </a:r>
            <a:r>
              <a:rPr dirty="0" sz="1200" b="1"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6923" y="2992882"/>
            <a:ext cx="11811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Calibri"/>
                <a:cs typeface="Calibri"/>
              </a:rPr>
              <a:t>6-month OCT</a:t>
            </a:r>
            <a:r>
              <a:rPr dirty="0" sz="1200" spc="-3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f/up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98447" y="1239011"/>
            <a:ext cx="1906523" cy="171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449828" y="4939690"/>
            <a:ext cx="204406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latin typeface="Calibri"/>
                <a:cs typeface="Calibri"/>
              </a:rPr>
              <a:t>Data on file </a:t>
            </a:r>
            <a:r>
              <a:rPr dirty="0" sz="900" b="1">
                <a:latin typeface="Calibri"/>
                <a:cs typeface="Calibri"/>
              </a:rPr>
              <a:t>at </a:t>
            </a:r>
            <a:r>
              <a:rPr dirty="0" sz="900" spc="-5" b="1">
                <a:latin typeface="Calibri"/>
                <a:cs typeface="Calibri"/>
              </a:rPr>
              <a:t>Meril Life Sciences, Pvt.</a:t>
            </a:r>
            <a:r>
              <a:rPr dirty="0" sz="900" spc="40" b="1">
                <a:latin typeface="Calibri"/>
                <a:cs typeface="Calibri"/>
              </a:rPr>
              <a:t> </a:t>
            </a:r>
            <a:r>
              <a:rPr dirty="0" sz="900" spc="-5" b="1">
                <a:latin typeface="Calibri"/>
                <a:cs typeface="Calibri"/>
              </a:rPr>
              <a:t>Ltd.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07591" y="3221735"/>
            <a:ext cx="1906524" cy="1714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41191" y="1239011"/>
            <a:ext cx="1906524" cy="1714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442715" y="3221735"/>
            <a:ext cx="1906524" cy="1714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582411" y="1239011"/>
            <a:ext cx="1906524" cy="1714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79364" y="3221735"/>
            <a:ext cx="1906524" cy="1714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8600" y="788035"/>
            <a:ext cx="6875145" cy="4527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Calibri"/>
                <a:cs typeface="Calibri"/>
              </a:rPr>
              <a:t>47y/F | Diabetic | </a:t>
            </a:r>
            <a:r>
              <a:rPr dirty="0" sz="1600" spc="-10" b="1">
                <a:latin typeface="Calibri"/>
                <a:cs typeface="Calibri"/>
              </a:rPr>
              <a:t>Hypertensive </a:t>
            </a:r>
            <a:r>
              <a:rPr dirty="0" sz="1600" spc="-5" b="1">
                <a:latin typeface="Calibri"/>
                <a:cs typeface="Calibri"/>
              </a:rPr>
              <a:t>| No </a:t>
            </a:r>
            <a:r>
              <a:rPr dirty="0" sz="1600" spc="-10" b="1">
                <a:latin typeface="Calibri"/>
                <a:cs typeface="Calibri"/>
              </a:rPr>
              <a:t>family history </a:t>
            </a:r>
            <a:r>
              <a:rPr dirty="0" sz="1600" spc="-5" b="1">
                <a:latin typeface="Calibri"/>
                <a:cs typeface="Calibri"/>
              </a:rPr>
              <a:t>| </a:t>
            </a:r>
            <a:r>
              <a:rPr dirty="0" sz="1600" spc="-10" b="1">
                <a:latin typeface="Calibri"/>
                <a:cs typeface="Calibri"/>
              </a:rPr>
              <a:t>Non-smoker </a:t>
            </a:r>
            <a:r>
              <a:rPr dirty="0" sz="1600" spc="-5" b="1">
                <a:latin typeface="Calibri"/>
                <a:cs typeface="Calibri"/>
              </a:rPr>
              <a:t>| Stable</a:t>
            </a:r>
            <a:r>
              <a:rPr dirty="0" sz="1600" spc="220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angina</a:t>
            </a:r>
            <a:endParaRPr sz="1600">
              <a:latin typeface="Calibri"/>
              <a:cs typeface="Calibri"/>
            </a:endParaRPr>
          </a:p>
          <a:p>
            <a:pPr marL="752475">
              <a:lnSpc>
                <a:spcPct val="100000"/>
              </a:lnSpc>
              <a:spcBef>
                <a:spcPts val="5"/>
              </a:spcBef>
              <a:tabLst>
                <a:tab pos="3001645" algn="l"/>
                <a:tab pos="5079365" algn="l"/>
              </a:tabLst>
            </a:pPr>
            <a:r>
              <a:rPr dirty="0" sz="1200" spc="-5" b="1">
                <a:latin typeface="Calibri"/>
                <a:cs typeface="Calibri"/>
              </a:rPr>
              <a:t>Post-Procedure	</a:t>
            </a:r>
            <a:r>
              <a:rPr dirty="0" baseline="2314" sz="1800" spc="-7" b="1">
                <a:latin typeface="Calibri"/>
                <a:cs typeface="Calibri"/>
              </a:rPr>
              <a:t>6-Month</a:t>
            </a:r>
            <a:r>
              <a:rPr dirty="0" baseline="2314" sz="1800" spc="22" b="1">
                <a:latin typeface="Calibri"/>
                <a:cs typeface="Calibri"/>
              </a:rPr>
              <a:t> </a:t>
            </a:r>
            <a:r>
              <a:rPr dirty="0" baseline="2314" sz="1800" b="1">
                <a:latin typeface="Calibri"/>
                <a:cs typeface="Calibri"/>
              </a:rPr>
              <a:t>FU	</a:t>
            </a:r>
            <a:r>
              <a:rPr dirty="0" sz="1200" spc="-20" b="1">
                <a:latin typeface="Calibri"/>
                <a:cs typeface="Calibri"/>
              </a:rPr>
              <a:t>2-Year</a:t>
            </a:r>
            <a:r>
              <a:rPr dirty="0" sz="1200" spc="-1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FU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84494" y="2996310"/>
            <a:ext cx="102996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latin typeface="Calibri"/>
                <a:cs typeface="Calibri"/>
              </a:rPr>
              <a:t>2-Year </a:t>
            </a:r>
            <a:r>
              <a:rPr dirty="0" sz="1200" spc="-5" b="1">
                <a:latin typeface="Calibri"/>
                <a:cs typeface="Calibri"/>
              </a:rPr>
              <a:t>OCT</a:t>
            </a:r>
            <a:r>
              <a:rPr dirty="0" sz="1200" spc="-4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f/up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74164" y="1722120"/>
            <a:ext cx="456565" cy="76200"/>
          </a:xfrm>
          <a:custGeom>
            <a:avLst/>
            <a:gdLst/>
            <a:ahLst/>
            <a:cxnLst/>
            <a:rect l="l" t="t" r="r" b="b"/>
            <a:pathLst>
              <a:path w="45656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456564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456564" h="76200">
                <a:moveTo>
                  <a:pt x="456438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456438" y="44450"/>
                </a:lnTo>
                <a:lnTo>
                  <a:pt x="456438" y="3175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008120" y="1808988"/>
            <a:ext cx="456565" cy="76200"/>
          </a:xfrm>
          <a:custGeom>
            <a:avLst/>
            <a:gdLst/>
            <a:ahLst/>
            <a:cxnLst/>
            <a:rect l="l" t="t" r="r" b="b"/>
            <a:pathLst>
              <a:path w="45656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456564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456564" h="76200">
                <a:moveTo>
                  <a:pt x="456438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456438" y="44450"/>
                </a:lnTo>
                <a:lnTo>
                  <a:pt x="456438" y="3175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169152" y="1816607"/>
            <a:ext cx="456565" cy="76200"/>
          </a:xfrm>
          <a:custGeom>
            <a:avLst/>
            <a:gdLst/>
            <a:ahLst/>
            <a:cxnLst/>
            <a:rect l="l" t="t" r="r" b="b"/>
            <a:pathLst>
              <a:path w="456565" h="76200">
                <a:moveTo>
                  <a:pt x="76200" y="0"/>
                </a:moveTo>
                <a:lnTo>
                  <a:pt x="0" y="38100"/>
                </a:lnTo>
                <a:lnTo>
                  <a:pt x="76200" y="76199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456565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456565" h="76200">
                <a:moveTo>
                  <a:pt x="456438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456438" y="44450"/>
                </a:lnTo>
                <a:lnTo>
                  <a:pt x="456438" y="3175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647825" y="2673857"/>
            <a:ext cx="12573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00"/>
                </a:solidFill>
                <a:latin typeface="Calibri"/>
                <a:cs typeface="Calibri"/>
              </a:rPr>
              <a:t>MeRes </a:t>
            </a:r>
            <a:r>
              <a:rPr dirty="0" sz="1200" b="1">
                <a:solidFill>
                  <a:srgbClr val="FFFF00"/>
                </a:solidFill>
                <a:latin typeface="Calibri"/>
                <a:cs typeface="Calibri"/>
              </a:rPr>
              <a:t>100</a:t>
            </a:r>
            <a:r>
              <a:rPr dirty="0" sz="1200" spc="-50" b="1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00"/>
                </a:solidFill>
                <a:latin typeface="Calibri"/>
                <a:cs typeface="Calibri"/>
              </a:rPr>
              <a:t>3.50x19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720583" y="59435"/>
            <a:ext cx="1316735" cy="8717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4505" y="226567"/>
            <a:ext cx="490220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5" b="0">
                <a:latin typeface="Calibri"/>
                <a:cs typeface="Calibri"/>
              </a:rPr>
              <a:t>2</a:t>
            </a:r>
            <a:r>
              <a:rPr dirty="0" baseline="25525" sz="2775" spc="7" b="0">
                <a:latin typeface="Calibri"/>
                <a:cs typeface="Calibri"/>
              </a:rPr>
              <a:t>nd </a:t>
            </a:r>
            <a:r>
              <a:rPr dirty="0" sz="2800" spc="-10" b="0">
                <a:latin typeface="Calibri"/>
                <a:cs typeface="Calibri"/>
              </a:rPr>
              <a:t>Generation </a:t>
            </a:r>
            <a:r>
              <a:rPr dirty="0" sz="2800" spc="-15" b="0">
                <a:latin typeface="Calibri"/>
                <a:cs typeface="Calibri"/>
              </a:rPr>
              <a:t>BRS </a:t>
            </a:r>
            <a:r>
              <a:rPr dirty="0" sz="2800" spc="-10" b="0">
                <a:latin typeface="Calibri"/>
                <a:cs typeface="Calibri"/>
              </a:rPr>
              <a:t>holds</a:t>
            </a:r>
            <a:r>
              <a:rPr dirty="0" sz="2800" spc="-204" b="0">
                <a:latin typeface="Calibri"/>
                <a:cs typeface="Calibri"/>
              </a:rPr>
              <a:t> </a:t>
            </a:r>
            <a:r>
              <a:rPr dirty="0" sz="2800" spc="-15" b="0">
                <a:latin typeface="Calibri"/>
                <a:cs typeface="Calibri"/>
              </a:rPr>
              <a:t>promise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71644" y="1487424"/>
            <a:ext cx="2749296" cy="255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594096" y="1155903"/>
            <a:ext cx="102108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Me</a:t>
            </a:r>
            <a:r>
              <a:rPr dirty="0" sz="1800" spc="-30" b="1">
                <a:latin typeface="Calibri"/>
                <a:cs typeface="Calibri"/>
              </a:rPr>
              <a:t>R</a:t>
            </a:r>
            <a:r>
              <a:rPr dirty="0" sz="1800" spc="-5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s100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13151" y="1111961"/>
            <a:ext cx="70485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A</a:t>
            </a:r>
            <a:r>
              <a:rPr dirty="0" sz="1800" spc="-10" b="1">
                <a:latin typeface="Calibri"/>
                <a:cs typeface="Calibri"/>
              </a:rPr>
              <a:t>b</a:t>
            </a:r>
            <a:r>
              <a:rPr dirty="0" sz="1800" b="1">
                <a:latin typeface="Calibri"/>
                <a:cs typeface="Calibri"/>
              </a:rPr>
              <a:t>sorb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98319" y="1507236"/>
            <a:ext cx="2433828" cy="255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868417" y="3636975"/>
            <a:ext cx="2053589" cy="561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FFFFFF"/>
                </a:solidFill>
                <a:latin typeface="Tahoma"/>
                <a:cs typeface="Tahoma"/>
              </a:rPr>
              <a:t>2Y</a:t>
            </a:r>
            <a:endParaRPr sz="2000">
              <a:latin typeface="Tahoma"/>
              <a:cs typeface="Tahoma"/>
            </a:endParaRPr>
          </a:p>
          <a:p>
            <a:pPr marL="251460">
              <a:lnSpc>
                <a:spcPct val="100000"/>
              </a:lnSpc>
              <a:spcBef>
                <a:spcPts val="860"/>
              </a:spcBef>
            </a:pPr>
            <a:r>
              <a:rPr dirty="0" sz="800" spc="-5" b="1">
                <a:latin typeface="Calibri"/>
                <a:cs typeface="Calibri"/>
              </a:rPr>
              <a:t>Data </a:t>
            </a:r>
            <a:r>
              <a:rPr dirty="0" sz="800" b="1">
                <a:latin typeface="Calibri"/>
                <a:cs typeface="Calibri"/>
              </a:rPr>
              <a:t>on </a:t>
            </a:r>
            <a:r>
              <a:rPr dirty="0" sz="800" spc="-5" b="1">
                <a:latin typeface="Calibri"/>
                <a:cs typeface="Calibri"/>
              </a:rPr>
              <a:t>file </a:t>
            </a:r>
            <a:r>
              <a:rPr dirty="0" sz="800" b="1">
                <a:latin typeface="Calibri"/>
                <a:cs typeface="Calibri"/>
              </a:rPr>
              <a:t>at </a:t>
            </a:r>
            <a:r>
              <a:rPr dirty="0" sz="800" spc="-5" b="1">
                <a:latin typeface="Calibri"/>
                <a:cs typeface="Calibri"/>
              </a:rPr>
              <a:t>Meril Life Sciences, </a:t>
            </a:r>
            <a:r>
              <a:rPr dirty="0" sz="800" b="1">
                <a:latin typeface="Calibri"/>
                <a:cs typeface="Calibri"/>
              </a:rPr>
              <a:t>Pvt.</a:t>
            </a:r>
            <a:r>
              <a:rPr dirty="0" sz="800" spc="-70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Ltd.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62708" y="3649167"/>
            <a:ext cx="2382520" cy="570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94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FFFFFF"/>
                </a:solidFill>
                <a:latin typeface="Tahoma"/>
                <a:cs typeface="Tahoma"/>
              </a:rPr>
              <a:t>2Y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800" b="1">
                <a:latin typeface="Calibri"/>
                <a:cs typeface="Calibri"/>
              </a:rPr>
              <a:t>Absorb</a:t>
            </a:r>
            <a:r>
              <a:rPr dirty="0" sz="800" spc="-40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5-Year</a:t>
            </a:r>
            <a:r>
              <a:rPr dirty="0" sz="800" spc="-25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Cohort</a:t>
            </a:r>
            <a:r>
              <a:rPr dirty="0" sz="800" spc="-30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B</a:t>
            </a:r>
            <a:r>
              <a:rPr dirty="0" sz="800" spc="-10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Presented</a:t>
            </a:r>
            <a:r>
              <a:rPr dirty="0" sz="800" spc="-50" b="1">
                <a:latin typeface="Calibri"/>
                <a:cs typeface="Calibri"/>
              </a:rPr>
              <a:t> </a:t>
            </a:r>
            <a:r>
              <a:rPr dirty="0" sz="800" b="1">
                <a:latin typeface="Calibri"/>
                <a:cs typeface="Calibri"/>
              </a:rPr>
              <a:t>by</a:t>
            </a:r>
            <a:r>
              <a:rPr dirty="0" sz="800" spc="-15" b="1">
                <a:latin typeface="Calibri"/>
                <a:cs typeface="Calibri"/>
              </a:rPr>
              <a:t> </a:t>
            </a:r>
            <a:r>
              <a:rPr dirty="0" sz="800" spc="-5" b="1">
                <a:latin typeface="Calibri"/>
                <a:cs typeface="Calibri"/>
              </a:rPr>
              <a:t>Patrick </a:t>
            </a:r>
            <a:r>
              <a:rPr dirty="0" sz="800" b="1">
                <a:latin typeface="Calibri"/>
                <a:cs typeface="Calibri"/>
              </a:rPr>
              <a:t>W. Serruys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876300"/>
            <a:ext cx="2014855" cy="1443355"/>
          </a:xfrm>
          <a:custGeom>
            <a:avLst/>
            <a:gdLst/>
            <a:ahLst/>
            <a:cxnLst/>
            <a:rect l="l" t="t" r="r" b="b"/>
            <a:pathLst>
              <a:path w="2014855" h="1443355">
                <a:moveTo>
                  <a:pt x="0" y="1443227"/>
                </a:moveTo>
                <a:lnTo>
                  <a:pt x="2014727" y="1443227"/>
                </a:lnTo>
                <a:lnTo>
                  <a:pt x="2014727" y="0"/>
                </a:lnTo>
                <a:lnTo>
                  <a:pt x="0" y="0"/>
                </a:lnTo>
                <a:lnTo>
                  <a:pt x="0" y="1443227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86050" y="290576"/>
            <a:ext cx="457327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/>
              <a:t>MeRes100 </a:t>
            </a:r>
            <a:r>
              <a:rPr dirty="0" sz="2400"/>
              <a:t>– </a:t>
            </a:r>
            <a:r>
              <a:rPr dirty="0" sz="2400" spc="-5"/>
              <a:t>Global Clinical</a:t>
            </a:r>
            <a:r>
              <a:rPr dirty="0" sz="2400" spc="-70"/>
              <a:t> </a:t>
            </a:r>
            <a:r>
              <a:rPr dirty="0" sz="2400" spc="-15"/>
              <a:t>Program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434846" y="4533696"/>
            <a:ext cx="366014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5" b="1">
                <a:solidFill>
                  <a:srgbClr val="FF0000"/>
                </a:solidFill>
                <a:latin typeface="Arial"/>
                <a:cs typeface="Arial"/>
              </a:rPr>
              <a:t>1-2. Achieved </a:t>
            </a:r>
            <a:r>
              <a:rPr dirty="0" sz="1100" spc="10" b="1">
                <a:solidFill>
                  <a:srgbClr val="FF0000"/>
                </a:solidFill>
                <a:latin typeface="Arial"/>
                <a:cs typeface="Arial"/>
              </a:rPr>
              <a:t>Primary Objective </a:t>
            </a:r>
            <a:r>
              <a:rPr dirty="0" sz="1100" spc="5" b="1">
                <a:solidFill>
                  <a:srgbClr val="4471C4"/>
                </a:solidFill>
                <a:latin typeface="Arial"/>
                <a:cs typeface="Arial"/>
              </a:rPr>
              <a:t>3-6. </a:t>
            </a:r>
            <a:r>
              <a:rPr dirty="0" sz="1100" spc="10" b="1">
                <a:solidFill>
                  <a:srgbClr val="4471C4"/>
                </a:solidFill>
                <a:latin typeface="Arial"/>
                <a:cs typeface="Arial"/>
              </a:rPr>
              <a:t>Planning</a:t>
            </a:r>
            <a:r>
              <a:rPr dirty="0" sz="1100" spc="45" b="1">
                <a:solidFill>
                  <a:srgbClr val="4471C4"/>
                </a:solidFill>
                <a:latin typeface="Arial"/>
                <a:cs typeface="Arial"/>
              </a:rPr>
              <a:t> </a:t>
            </a:r>
            <a:r>
              <a:rPr dirty="0" sz="1100" spc="5" b="1">
                <a:solidFill>
                  <a:srgbClr val="4471C4"/>
                </a:solidFill>
                <a:latin typeface="Arial"/>
                <a:cs typeface="Arial"/>
              </a:rPr>
              <a:t>phase.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6468" y="915924"/>
            <a:ext cx="938783" cy="853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72897" y="1800606"/>
            <a:ext cx="174053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26924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latin typeface="Calibri"/>
                <a:cs typeface="Calibri"/>
              </a:rPr>
              <a:t>&gt;5,000 Patients  </a:t>
            </a:r>
            <a:r>
              <a:rPr dirty="0" sz="1400" b="1">
                <a:latin typeface="Calibri"/>
                <a:cs typeface="Calibri"/>
              </a:rPr>
              <a:t>Global </a:t>
            </a:r>
            <a:r>
              <a:rPr dirty="0" sz="1400" spc="-5" b="1">
                <a:latin typeface="Calibri"/>
                <a:cs typeface="Calibri"/>
              </a:rPr>
              <a:t>Clinical</a:t>
            </a:r>
            <a:r>
              <a:rPr dirty="0" sz="1400" spc="-7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Program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64508" y="3677411"/>
            <a:ext cx="1246632" cy="489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00200" y="1554480"/>
            <a:ext cx="6227063" cy="2354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20011" y="3361944"/>
            <a:ext cx="434339" cy="4739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03776" y="2490216"/>
            <a:ext cx="434339" cy="4739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599688" y="1932432"/>
            <a:ext cx="434339" cy="4739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311140" y="1498091"/>
            <a:ext cx="434339" cy="4724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656831" y="1298447"/>
            <a:ext cx="505968" cy="5516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744979" y="2820923"/>
            <a:ext cx="1313688" cy="4892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803019" y="2811881"/>
            <a:ext cx="1166495" cy="42799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MeRes-1</a:t>
            </a:r>
            <a:r>
              <a:rPr dirty="0" baseline="27777" sz="75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baseline="27777" sz="75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Calibri"/>
                <a:cs typeface="Calibri"/>
              </a:rPr>
              <a:t>(n=108)</a:t>
            </a:r>
            <a:endParaRPr sz="800">
              <a:latin typeface="Calibri"/>
              <a:cs typeface="Calibri"/>
            </a:endParaRPr>
          </a:p>
          <a:p>
            <a:pPr marL="12700" marR="5080">
              <a:lnSpc>
                <a:spcPct val="110000"/>
              </a:lnSpc>
            </a:pPr>
            <a:r>
              <a:rPr dirty="0" sz="800" spc="-5">
                <a:solidFill>
                  <a:srgbClr val="FFFFFF"/>
                </a:solidFill>
                <a:latin typeface="Calibri"/>
                <a:cs typeface="Calibri"/>
              </a:rPr>
              <a:t>FiM, Single, denovo lesions.  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13 Indian</a:t>
            </a:r>
            <a:r>
              <a:rPr dirty="0" sz="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Calibri"/>
                <a:cs typeface="Calibri"/>
              </a:rPr>
              <a:t>Sites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51832" y="2282951"/>
            <a:ext cx="1408176" cy="4907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816855" y="2262454"/>
            <a:ext cx="1283970" cy="4286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MeRes100 Global</a:t>
            </a:r>
            <a:r>
              <a:rPr dirty="0" baseline="27777" sz="750" b="1">
                <a:solidFill>
                  <a:srgbClr val="FFFFFF"/>
                </a:solidFill>
                <a:latin typeface="Calibri"/>
                <a:cs typeface="Calibri"/>
              </a:rPr>
              <a:t>3 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(n=2,000)  </a:t>
            </a:r>
            <a:r>
              <a:rPr dirty="0" sz="800" spc="-5">
                <a:solidFill>
                  <a:srgbClr val="FFFFFF"/>
                </a:solidFill>
                <a:latin typeface="Calibri"/>
                <a:cs typeface="Calibri"/>
              </a:rPr>
              <a:t>All comers, real world registry.  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100 </a:t>
            </a:r>
            <a:r>
              <a:rPr dirty="0" sz="800" spc="-5">
                <a:solidFill>
                  <a:srgbClr val="FFFFFF"/>
                </a:solidFill>
                <a:latin typeface="Calibri"/>
                <a:cs typeface="Calibri"/>
              </a:rPr>
              <a:t>participating sites</a:t>
            </a:r>
            <a:r>
              <a:rPr dirty="0" sz="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Calibri"/>
                <a:cs typeface="Calibri"/>
              </a:rPr>
              <a:t>global.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534411" y="1440180"/>
            <a:ext cx="1299972" cy="4922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612898" y="1426819"/>
            <a:ext cx="1155065" cy="427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5565">
              <a:lnSpc>
                <a:spcPct val="11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MeRes-Evolve</a:t>
            </a:r>
            <a:r>
              <a:rPr dirty="0" baseline="27777" sz="750" b="1">
                <a:solidFill>
                  <a:srgbClr val="FFFFFF"/>
                </a:solidFill>
                <a:latin typeface="Calibri"/>
                <a:cs typeface="Calibri"/>
              </a:rPr>
              <a:t>4 </a:t>
            </a:r>
            <a:r>
              <a:rPr dirty="0" sz="800" spc="-5">
                <a:solidFill>
                  <a:srgbClr val="FFFFFF"/>
                </a:solidFill>
                <a:latin typeface="Calibri"/>
                <a:cs typeface="Calibri"/>
              </a:rPr>
              <a:t>(n=800)  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RCT </a:t>
            </a:r>
            <a:r>
              <a:rPr dirty="0" sz="800" spc="-5">
                <a:solidFill>
                  <a:srgbClr val="FFFFFF"/>
                </a:solidFill>
                <a:latin typeface="Calibri"/>
                <a:cs typeface="Calibri"/>
              </a:rPr>
              <a:t>MeRes100 Vs</a:t>
            </a:r>
            <a:r>
              <a:rPr dirty="0" sz="8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XIENCE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30 </a:t>
            </a:r>
            <a:r>
              <a:rPr dirty="0" sz="800" spc="-5">
                <a:solidFill>
                  <a:srgbClr val="FFFFFF"/>
                </a:solidFill>
                <a:latin typeface="Calibri"/>
                <a:cs typeface="Calibri"/>
              </a:rPr>
              <a:t>participating sites</a:t>
            </a:r>
            <a:r>
              <a:rPr dirty="0" sz="8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Calibri"/>
                <a:cs typeface="Calibri"/>
              </a:rPr>
              <a:t>global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909059" y="1082039"/>
            <a:ext cx="1568196" cy="4876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962527" y="1074775"/>
            <a:ext cx="1460500" cy="42799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800" spc="-5" b="1">
                <a:solidFill>
                  <a:srgbClr val="FFFFFF"/>
                </a:solidFill>
                <a:latin typeface="Calibri"/>
                <a:cs typeface="Calibri"/>
              </a:rPr>
              <a:t>MeRes100-China</a:t>
            </a:r>
            <a:r>
              <a:rPr dirty="0" baseline="27777" sz="750" spc="-7" b="1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dirty="0" baseline="27777" sz="750" spc="52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Calibri"/>
                <a:cs typeface="Calibri"/>
              </a:rPr>
              <a:t>(n=1,242)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RCT 242:242 </a:t>
            </a:r>
            <a:r>
              <a:rPr dirty="0" sz="800" spc="-5">
                <a:solidFill>
                  <a:srgbClr val="FFFFFF"/>
                </a:solidFill>
                <a:latin typeface="Calibri"/>
                <a:cs typeface="Calibri"/>
              </a:rPr>
              <a:t>MeRes100 Vs</a:t>
            </a:r>
            <a:r>
              <a:rPr dirty="0" sz="8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XIENCE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+ 800 </a:t>
            </a:r>
            <a:r>
              <a:rPr dirty="0" sz="800" spc="-5">
                <a:solidFill>
                  <a:srgbClr val="FFFFFF"/>
                </a:solidFill>
                <a:latin typeface="Calibri"/>
                <a:cs typeface="Calibri"/>
              </a:rPr>
              <a:t>MeRes100. 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1 </a:t>
            </a:r>
            <a:r>
              <a:rPr dirty="0" sz="800" spc="-5">
                <a:solidFill>
                  <a:srgbClr val="FFFFFF"/>
                </a:solidFill>
                <a:latin typeface="Calibri"/>
                <a:cs typeface="Calibri"/>
              </a:rPr>
              <a:t>year 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MACE,</a:t>
            </a:r>
            <a:r>
              <a:rPr dirty="0" sz="800" spc="-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779008" y="797051"/>
            <a:ext cx="1303019" cy="4907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810758" y="768451"/>
            <a:ext cx="1266825" cy="2940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MeRes100-US/JPN</a:t>
            </a:r>
            <a:r>
              <a:rPr dirty="0" baseline="27777" sz="750" b="1">
                <a:solidFill>
                  <a:srgbClr val="FFFFFF"/>
                </a:solidFill>
                <a:latin typeface="Calibri"/>
                <a:cs typeface="Calibri"/>
              </a:rPr>
              <a:t>6 </a:t>
            </a:r>
            <a:r>
              <a:rPr dirty="0" sz="800" spc="-5">
                <a:solidFill>
                  <a:srgbClr val="FFFFFF"/>
                </a:solidFill>
                <a:latin typeface="Calibri"/>
                <a:cs typeface="Calibri"/>
              </a:rPr>
              <a:t>(n=2,000)  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RCT </a:t>
            </a:r>
            <a:r>
              <a:rPr dirty="0" sz="800" spc="-5">
                <a:solidFill>
                  <a:srgbClr val="FFFFFF"/>
                </a:solidFill>
                <a:latin typeface="Calibri"/>
                <a:cs typeface="Calibri"/>
              </a:rPr>
              <a:t>MeRes100 Vs</a:t>
            </a:r>
            <a:r>
              <a:rPr dirty="0" sz="8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XIENCE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10758" y="1047952"/>
            <a:ext cx="695325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1 </a:t>
            </a:r>
            <a:r>
              <a:rPr dirty="0" sz="800" spc="-5">
                <a:solidFill>
                  <a:srgbClr val="FFFFFF"/>
                </a:solidFill>
                <a:latin typeface="Calibri"/>
                <a:cs typeface="Calibri"/>
              </a:rPr>
              <a:t>year 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MACE,</a:t>
            </a:r>
            <a:r>
              <a:rPr dirty="0" sz="8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68902" y="3753408"/>
            <a:ext cx="1002665" cy="427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800" b="1">
                <a:solidFill>
                  <a:srgbClr val="FFFFFF"/>
                </a:solidFill>
                <a:latin typeface="Calibri"/>
                <a:cs typeface="Calibri"/>
              </a:rPr>
              <a:t>MeRes-1 Extend</a:t>
            </a:r>
            <a:r>
              <a:rPr dirty="0" baseline="27777" sz="75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baseline="27777" sz="750" spc="-89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Calibri"/>
                <a:cs typeface="Calibri"/>
              </a:rPr>
              <a:t>(n=64  Single, denovo lesions  </a:t>
            </a:r>
            <a:r>
              <a:rPr dirty="0" sz="800">
                <a:solidFill>
                  <a:srgbClr val="FFFFFF"/>
                </a:solidFill>
                <a:latin typeface="Calibri"/>
                <a:cs typeface="Calibri"/>
              </a:rPr>
              <a:t>8 </a:t>
            </a:r>
            <a:r>
              <a:rPr dirty="0" sz="800" spc="-5">
                <a:solidFill>
                  <a:srgbClr val="FFFFFF"/>
                </a:solidFill>
                <a:latin typeface="Calibri"/>
                <a:cs typeface="Calibri"/>
              </a:rPr>
              <a:t>Global</a:t>
            </a:r>
            <a:r>
              <a:rPr dirty="0" sz="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Calibri"/>
                <a:cs typeface="Calibri"/>
              </a:rPr>
              <a:t>Sites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816096" y="3116579"/>
            <a:ext cx="435863" cy="4739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5446267" y="4630928"/>
            <a:ext cx="358647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>
                <a:latin typeface="Calibri"/>
                <a:cs typeface="Calibri"/>
              </a:rPr>
              <a:t>^MeRes-1 One-Year Results: Seth A. et al. EuroIntervention</a:t>
            </a:r>
            <a:r>
              <a:rPr dirty="0" sz="900" spc="150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2017;13:415-423</a:t>
            </a:r>
            <a:endParaRPr sz="90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</a:pPr>
            <a:r>
              <a:rPr dirty="0" sz="900" spc="-5">
                <a:latin typeface="Calibri"/>
                <a:cs typeface="Calibri"/>
              </a:rPr>
              <a:t>^MeRes-1 Ext presented </a:t>
            </a:r>
            <a:r>
              <a:rPr dirty="0" sz="900">
                <a:latin typeface="Calibri"/>
                <a:cs typeface="Calibri"/>
              </a:rPr>
              <a:t>at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 spc="-5">
                <a:latin typeface="Calibri"/>
                <a:cs typeface="Calibri"/>
              </a:rPr>
              <a:t>EuroPCR’2018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5462651" y="2863850"/>
          <a:ext cx="3531235" cy="1772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1275"/>
                <a:gridCol w="1100455"/>
                <a:gridCol w="1100455"/>
              </a:tblGrid>
              <a:tr h="594360">
                <a:tc>
                  <a:txBody>
                    <a:bodyPr/>
                    <a:lstStyle/>
                    <a:p>
                      <a:pPr marL="92075" marR="23876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Excellent</a:t>
                      </a:r>
                      <a:r>
                        <a:rPr dirty="0" sz="1100" spc="-9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Clinical 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Safety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1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Efficacy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1219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20E12"/>
                    </a:solidFill>
                  </a:tcPr>
                </a:tc>
                <a:tc>
                  <a:txBody>
                    <a:bodyPr/>
                    <a:lstStyle/>
                    <a:p>
                      <a:pPr marL="338455" marR="286385" indent="-4445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  </a:t>
                      </a:r>
                      <a:r>
                        <a:rPr dirty="0" sz="11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N=107</a:t>
                      </a:r>
                      <a:r>
                        <a:rPr dirty="0" baseline="35714" sz="1050" spc="7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^</a:t>
                      </a:r>
                      <a:endParaRPr baseline="35714" sz="1050">
                        <a:latin typeface="Calibri"/>
                        <a:cs typeface="Calibri"/>
                      </a:endParaRPr>
                    </a:p>
                  </a:txBody>
                  <a:tcPr marL="0" marR="0" marB="0" marT="1219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20E12"/>
                    </a:solidFill>
                  </a:tcPr>
                </a:tc>
                <a:tc>
                  <a:txBody>
                    <a:bodyPr/>
                    <a:lstStyle/>
                    <a:p>
                      <a:pPr marL="350520" marR="285750" indent="-5651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  </a:t>
                      </a:r>
                      <a:r>
                        <a:rPr dirty="0" sz="11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Extend  N=62</a:t>
                      </a:r>
                      <a:r>
                        <a:rPr dirty="0" sz="11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baseline="35714" sz="1050" spc="22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^</a:t>
                      </a:r>
                      <a:endParaRPr baseline="35714" sz="1050">
                        <a:latin typeface="Calibri"/>
                        <a:cs typeface="Calibri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20E12"/>
                    </a:solidFill>
                  </a:tcPr>
                </a:tc>
              </a:tr>
              <a:tr h="251332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Follow-up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3-year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2-year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282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MACE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(1.87%)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(1.61%)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32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ST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0%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000" spc="-10">
                          <a:latin typeface="Calibri"/>
                          <a:cs typeface="Calibri"/>
                        </a:rPr>
                        <a:t>0%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4254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2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Late Lumen</a:t>
                      </a:r>
                      <a:r>
                        <a:rPr dirty="0" sz="10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Loss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195" marR="153035" indent="22352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2-year  0.24± 0.34</a:t>
                      </a:r>
                      <a:r>
                        <a:rPr dirty="0" sz="1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mm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3675" marR="184785" indent="13398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6-month 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0.1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8±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0.31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m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9" name="object 29"/>
          <p:cNvSpPr/>
          <p:nvPr/>
        </p:nvSpPr>
        <p:spPr>
          <a:xfrm>
            <a:off x="7720583" y="59435"/>
            <a:ext cx="1316735" cy="8702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2491739"/>
            <a:ext cx="1712976" cy="21061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8429" y="226567"/>
            <a:ext cx="458406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Conclusion </a:t>
            </a:r>
            <a:r>
              <a:rPr dirty="0" spc="-5"/>
              <a:t>&amp; </a:t>
            </a:r>
            <a:r>
              <a:rPr dirty="0" spc="-10"/>
              <a:t>Future</a:t>
            </a:r>
            <a:r>
              <a:rPr dirty="0" spc="-5"/>
              <a:t> </a:t>
            </a:r>
            <a:r>
              <a:rPr dirty="0" spc="-10"/>
              <a:t>Directions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pc="-10"/>
              <a:t>MeRes-1 </a:t>
            </a:r>
            <a:r>
              <a:rPr dirty="0" spc="-5"/>
              <a:t>trial, the </a:t>
            </a:r>
            <a:r>
              <a:rPr dirty="0"/>
              <a:t>1</a:t>
            </a:r>
            <a:r>
              <a:rPr dirty="0" baseline="26455" sz="1575"/>
              <a:t>st </a:t>
            </a:r>
            <a:r>
              <a:rPr dirty="0" sz="1600" spc="-10"/>
              <a:t>human evaluation </a:t>
            </a:r>
            <a:r>
              <a:rPr dirty="0" sz="1600" spc="-5"/>
              <a:t>of </a:t>
            </a:r>
            <a:r>
              <a:rPr dirty="0" sz="1600" spc="-10"/>
              <a:t>novel </a:t>
            </a:r>
            <a:r>
              <a:rPr dirty="0" sz="1600" spc="5"/>
              <a:t>2</a:t>
            </a:r>
            <a:r>
              <a:rPr dirty="0" baseline="26455" sz="1575" spc="7"/>
              <a:t>nd </a:t>
            </a:r>
            <a:r>
              <a:rPr dirty="0" sz="1600" spc="-10"/>
              <a:t>generation MeRes100 </a:t>
            </a:r>
            <a:r>
              <a:rPr dirty="0" sz="1600" spc="-15"/>
              <a:t>BRS </a:t>
            </a:r>
            <a:r>
              <a:rPr dirty="0" sz="1600" spc="-5"/>
              <a:t>with  </a:t>
            </a:r>
            <a:r>
              <a:rPr dirty="0" sz="1600" spc="-10"/>
              <a:t>100µm </a:t>
            </a:r>
            <a:r>
              <a:rPr dirty="0" sz="1600" spc="-5"/>
              <a:t>struts </a:t>
            </a:r>
            <a:r>
              <a:rPr dirty="0" sz="1600" spc="-15"/>
              <a:t>demonstrated </a:t>
            </a:r>
            <a:r>
              <a:rPr dirty="0" sz="1600" spc="-5"/>
              <a:t>high acute success as </a:t>
            </a:r>
            <a:r>
              <a:rPr dirty="0" sz="1600" spc="-10"/>
              <a:t>well </a:t>
            </a:r>
            <a:r>
              <a:rPr dirty="0" sz="1600" spc="-5"/>
              <a:t>as long </a:t>
            </a:r>
            <a:r>
              <a:rPr dirty="0" sz="1600" spc="-10"/>
              <a:t>term </a:t>
            </a:r>
            <a:r>
              <a:rPr dirty="0" sz="1600" spc="-5"/>
              <a:t>clinical </a:t>
            </a:r>
            <a:r>
              <a:rPr dirty="0" sz="1600" spc="-10"/>
              <a:t>success </a:t>
            </a:r>
            <a:r>
              <a:rPr dirty="0" sz="1600" spc="-5"/>
              <a:t>up to  </a:t>
            </a:r>
            <a:r>
              <a:rPr dirty="0" sz="1600" spc="-10"/>
              <a:t>3-year follow-up </a:t>
            </a:r>
            <a:r>
              <a:rPr dirty="0" sz="1600" spc="-5"/>
              <a:t>with </a:t>
            </a:r>
            <a:r>
              <a:rPr dirty="0" sz="1600" spc="-10" b="1">
                <a:latin typeface="Calibri"/>
                <a:cs typeface="Calibri"/>
              </a:rPr>
              <a:t>very </a:t>
            </a:r>
            <a:r>
              <a:rPr dirty="0" sz="1600" spc="-5" b="1">
                <a:latin typeface="Calibri"/>
                <a:cs typeface="Calibri"/>
              </a:rPr>
              <a:t>low </a:t>
            </a:r>
            <a:r>
              <a:rPr dirty="0" sz="1600" spc="-10" b="1">
                <a:latin typeface="Calibri"/>
                <a:cs typeface="Calibri"/>
              </a:rPr>
              <a:t>MACE </a:t>
            </a:r>
            <a:r>
              <a:rPr dirty="0" sz="1600" spc="-25" b="1">
                <a:latin typeface="Calibri"/>
                <a:cs typeface="Calibri"/>
              </a:rPr>
              <a:t>rate </a:t>
            </a:r>
            <a:r>
              <a:rPr dirty="0" sz="1600" spc="-5" b="1">
                <a:latin typeface="Calibri"/>
                <a:cs typeface="Calibri"/>
              </a:rPr>
              <a:t>of </a:t>
            </a:r>
            <a:r>
              <a:rPr dirty="0" sz="1600" spc="-10" b="1">
                <a:latin typeface="Calibri"/>
                <a:cs typeface="Calibri"/>
              </a:rPr>
              <a:t>1.87% (2, </a:t>
            </a:r>
            <a:r>
              <a:rPr dirty="0" sz="1600" spc="-5" b="1">
                <a:latin typeface="Calibri"/>
                <a:cs typeface="Calibri"/>
              </a:rPr>
              <a:t>ID-TLR) </a:t>
            </a:r>
            <a:r>
              <a:rPr dirty="0" sz="1600" spc="-5"/>
              <a:t>and </a:t>
            </a:r>
            <a:r>
              <a:rPr dirty="0" sz="1600" spc="-20" b="1">
                <a:latin typeface="Calibri"/>
                <a:cs typeface="Calibri"/>
              </a:rPr>
              <a:t>Zero </a:t>
            </a:r>
            <a:r>
              <a:rPr dirty="0" sz="1600" spc="-10" b="1">
                <a:latin typeface="Calibri"/>
                <a:cs typeface="Calibri"/>
              </a:rPr>
              <a:t>Scaffold  Thrombosis</a:t>
            </a:r>
            <a:r>
              <a:rPr dirty="0" sz="1600" spc="25" b="1">
                <a:latin typeface="Calibri"/>
                <a:cs typeface="Calibri"/>
              </a:rPr>
              <a:t> </a:t>
            </a:r>
            <a:r>
              <a:rPr dirty="0" sz="1600" spc="-10"/>
              <a:t>(ST).</a:t>
            </a:r>
            <a:endParaRPr sz="1600">
              <a:latin typeface="Calibri"/>
              <a:cs typeface="Calibri"/>
            </a:endParaRPr>
          </a:p>
          <a:p>
            <a:pPr marL="241300" marR="93980" indent="-228600">
              <a:lnSpc>
                <a:spcPct val="120000"/>
              </a:lnSpc>
              <a:spcBef>
                <a:spcPts val="6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pc="-5"/>
              <a:t>All </a:t>
            </a:r>
            <a:r>
              <a:rPr dirty="0" spc="-15"/>
              <a:t>four </a:t>
            </a:r>
            <a:r>
              <a:rPr dirty="0" spc="-5"/>
              <a:t>imaging modalities </a:t>
            </a:r>
            <a:r>
              <a:rPr dirty="0" spc="-15"/>
              <a:t>are </a:t>
            </a:r>
            <a:r>
              <a:rPr dirty="0" spc="-10"/>
              <a:t>consistent </a:t>
            </a:r>
            <a:r>
              <a:rPr dirty="0" spc="-5"/>
              <a:t>in </a:t>
            </a:r>
            <a:r>
              <a:rPr dirty="0" spc="-10"/>
              <a:t>demonstrating </a:t>
            </a:r>
            <a:r>
              <a:rPr dirty="0" spc="-5"/>
              <a:t>high </a:t>
            </a:r>
            <a:r>
              <a:rPr dirty="0" spc="-10"/>
              <a:t>efficacy </a:t>
            </a:r>
            <a:r>
              <a:rPr dirty="0" spc="-5"/>
              <a:t>of </a:t>
            </a:r>
            <a:r>
              <a:rPr dirty="0" spc="-10"/>
              <a:t>MeRes100 </a:t>
            </a:r>
            <a:r>
              <a:rPr dirty="0" spc="-5"/>
              <a:t>–  </a:t>
            </a:r>
            <a:r>
              <a:rPr dirty="0" spc="-15"/>
              <a:t>BRS: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8191" y="2625369"/>
            <a:ext cx="6029325" cy="1132205"/>
          </a:xfrm>
          <a:prstGeom prst="rect">
            <a:avLst/>
          </a:prstGeom>
        </p:spPr>
        <p:txBody>
          <a:bodyPr wrap="square" lIns="0" tIns="13779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600" spc="-5">
                <a:latin typeface="Calibri"/>
                <a:cs typeface="Calibri"/>
              </a:rPr>
              <a:t>QCA </a:t>
            </a:r>
            <a:r>
              <a:rPr dirty="0" sz="1600" spc="-10">
                <a:latin typeface="Calibri"/>
                <a:cs typeface="Calibri"/>
              </a:rPr>
              <a:t>at </a:t>
            </a:r>
            <a:r>
              <a:rPr dirty="0" sz="1600" spc="-15">
                <a:latin typeface="Calibri"/>
                <a:cs typeface="Calibri"/>
              </a:rPr>
              <a:t>2-years: </a:t>
            </a:r>
            <a:r>
              <a:rPr dirty="0" sz="1600" spc="-5" b="1">
                <a:latin typeface="Calibri"/>
                <a:cs typeface="Calibri"/>
              </a:rPr>
              <a:t>Low </a:t>
            </a:r>
            <a:r>
              <a:rPr dirty="0" sz="1600" spc="-10" b="1">
                <a:latin typeface="Calibri"/>
                <a:cs typeface="Calibri"/>
              </a:rPr>
              <a:t>late </a:t>
            </a:r>
            <a:r>
              <a:rPr dirty="0" sz="1600" spc="-5" b="1">
                <a:latin typeface="Calibri"/>
                <a:cs typeface="Calibri"/>
              </a:rPr>
              <a:t>lumen loss </a:t>
            </a:r>
            <a:r>
              <a:rPr dirty="0" sz="1600" spc="-10" b="1">
                <a:latin typeface="Calibri"/>
                <a:cs typeface="Calibri"/>
              </a:rPr>
              <a:t>(0.24± </a:t>
            </a:r>
            <a:r>
              <a:rPr dirty="0" sz="1600" spc="-5" b="1">
                <a:latin typeface="Calibri"/>
                <a:cs typeface="Calibri"/>
              </a:rPr>
              <a:t>0.34</a:t>
            </a:r>
            <a:r>
              <a:rPr dirty="0" sz="1600" spc="9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mm)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600" spc="-5">
                <a:latin typeface="Calibri"/>
                <a:cs typeface="Calibri"/>
              </a:rPr>
              <a:t>OCT </a:t>
            </a:r>
            <a:r>
              <a:rPr dirty="0" sz="1600" spc="-10">
                <a:latin typeface="Calibri"/>
                <a:cs typeface="Calibri"/>
              </a:rPr>
              <a:t>at </a:t>
            </a:r>
            <a:r>
              <a:rPr dirty="0" sz="1600" spc="-15">
                <a:latin typeface="Calibri"/>
                <a:cs typeface="Calibri"/>
              </a:rPr>
              <a:t>2-years: </a:t>
            </a:r>
            <a:r>
              <a:rPr dirty="0" sz="1600" spc="-5">
                <a:latin typeface="Calibri"/>
                <a:cs typeface="Calibri"/>
              </a:rPr>
              <a:t>Virtually </a:t>
            </a:r>
            <a:r>
              <a:rPr dirty="0" sz="1600" spc="-10" b="1">
                <a:latin typeface="Calibri"/>
                <a:cs typeface="Calibri"/>
              </a:rPr>
              <a:t>complete strut </a:t>
            </a:r>
            <a:r>
              <a:rPr dirty="0" sz="1600" spc="-15" b="1">
                <a:latin typeface="Calibri"/>
                <a:cs typeface="Calibri"/>
              </a:rPr>
              <a:t>coverage</a:t>
            </a:r>
            <a:r>
              <a:rPr dirty="0" sz="1600" spc="7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(99.24%)</a:t>
            </a:r>
            <a:endParaRPr sz="1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8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600" spc="-5">
                <a:latin typeface="Calibri"/>
                <a:cs typeface="Calibri"/>
              </a:rPr>
              <a:t>IVUS </a:t>
            </a:r>
            <a:r>
              <a:rPr dirty="0" sz="1600" spc="-10">
                <a:latin typeface="Calibri"/>
                <a:cs typeface="Calibri"/>
              </a:rPr>
              <a:t>at </a:t>
            </a:r>
            <a:r>
              <a:rPr dirty="0" sz="1600" spc="-5">
                <a:latin typeface="Calibri"/>
                <a:cs typeface="Calibri"/>
              </a:rPr>
              <a:t>2- </a:t>
            </a:r>
            <a:r>
              <a:rPr dirty="0" sz="1600" spc="-15">
                <a:latin typeface="Calibri"/>
                <a:cs typeface="Calibri"/>
              </a:rPr>
              <a:t>years: </a:t>
            </a:r>
            <a:r>
              <a:rPr dirty="0" sz="1600" spc="-10">
                <a:latin typeface="Calibri"/>
                <a:cs typeface="Calibri"/>
              </a:rPr>
              <a:t>Sustained </a:t>
            </a:r>
            <a:r>
              <a:rPr dirty="0" sz="1600" spc="-5">
                <a:latin typeface="Calibri"/>
                <a:cs typeface="Calibri"/>
              </a:rPr>
              <a:t>mean </a:t>
            </a:r>
            <a:r>
              <a:rPr dirty="0" sz="1600" spc="-10">
                <a:latin typeface="Calibri"/>
                <a:cs typeface="Calibri"/>
              </a:rPr>
              <a:t>flow area </a:t>
            </a:r>
            <a:r>
              <a:rPr dirty="0" sz="1600" spc="-5">
                <a:latin typeface="Calibri"/>
                <a:cs typeface="Calibri"/>
              </a:rPr>
              <a:t>and </a:t>
            </a:r>
            <a:r>
              <a:rPr dirty="0" sz="1600" spc="-10" b="1">
                <a:latin typeface="Calibri"/>
                <a:cs typeface="Calibri"/>
              </a:rPr>
              <a:t>very </a:t>
            </a:r>
            <a:r>
              <a:rPr dirty="0" sz="1600" spc="-5" b="1">
                <a:latin typeface="Calibri"/>
                <a:cs typeface="Calibri"/>
              </a:rPr>
              <a:t>low </a:t>
            </a:r>
            <a:r>
              <a:rPr dirty="0" sz="1600" spc="-15" b="1">
                <a:latin typeface="Calibri"/>
                <a:cs typeface="Calibri"/>
              </a:rPr>
              <a:t>%VO</a:t>
            </a:r>
            <a:r>
              <a:rPr dirty="0" sz="1600" spc="16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(7.50%)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0991" y="3808272"/>
            <a:ext cx="7548880" cy="610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600" spc="-5">
                <a:latin typeface="Calibri"/>
                <a:cs typeface="Calibri"/>
              </a:rPr>
              <a:t>These </a:t>
            </a:r>
            <a:r>
              <a:rPr dirty="0" sz="1600" spc="-10">
                <a:latin typeface="Calibri"/>
                <a:cs typeface="Calibri"/>
              </a:rPr>
              <a:t>encouraging results </a:t>
            </a:r>
            <a:r>
              <a:rPr dirty="0" sz="1600" spc="-5">
                <a:latin typeface="Calibri"/>
                <a:cs typeface="Calibri"/>
              </a:rPr>
              <a:t>of MeRes-1 </a:t>
            </a:r>
            <a:r>
              <a:rPr dirty="0" sz="1600" spc="-10">
                <a:latin typeface="Calibri"/>
                <a:cs typeface="Calibri"/>
              </a:rPr>
              <a:t>study provide </a:t>
            </a:r>
            <a:r>
              <a:rPr dirty="0" sz="1600" spc="-5">
                <a:latin typeface="Calibri"/>
                <a:cs typeface="Calibri"/>
              </a:rPr>
              <a:t>the basis </a:t>
            </a:r>
            <a:r>
              <a:rPr dirty="0" sz="1600" spc="-15">
                <a:latin typeface="Calibri"/>
                <a:cs typeface="Calibri"/>
              </a:rPr>
              <a:t>for </a:t>
            </a:r>
            <a:r>
              <a:rPr dirty="0" sz="1600" spc="-10">
                <a:latin typeface="Calibri"/>
                <a:cs typeface="Calibri"/>
              </a:rPr>
              <a:t>further </a:t>
            </a:r>
            <a:r>
              <a:rPr dirty="0" sz="1600" spc="-5">
                <a:latin typeface="Calibri"/>
                <a:cs typeface="Calibri"/>
              </a:rPr>
              <a:t>studies, using a  wider </a:t>
            </a:r>
            <a:r>
              <a:rPr dirty="0" sz="1600" spc="-15">
                <a:latin typeface="Calibri"/>
                <a:cs typeface="Calibri"/>
              </a:rPr>
              <a:t>range </a:t>
            </a:r>
            <a:r>
              <a:rPr dirty="0" sz="1600" spc="-5">
                <a:latin typeface="Calibri"/>
                <a:cs typeface="Calibri"/>
              </a:rPr>
              <a:t>of </a:t>
            </a:r>
            <a:r>
              <a:rPr dirty="0" sz="1600" spc="-10">
                <a:latin typeface="Calibri"/>
                <a:cs typeface="Calibri"/>
              </a:rPr>
              <a:t>lengths </a:t>
            </a:r>
            <a:r>
              <a:rPr dirty="0" sz="1600" spc="-5">
                <a:latin typeface="Calibri"/>
                <a:cs typeface="Calibri"/>
              </a:rPr>
              <a:t>and </a:t>
            </a:r>
            <a:r>
              <a:rPr dirty="0" sz="1600" spc="-10">
                <a:latin typeface="Calibri"/>
                <a:cs typeface="Calibri"/>
              </a:rPr>
              <a:t>sizes </a:t>
            </a:r>
            <a:r>
              <a:rPr dirty="0" sz="1600" spc="-5">
                <a:latin typeface="Calibri"/>
                <a:cs typeface="Calibri"/>
              </a:rPr>
              <a:t>in </a:t>
            </a:r>
            <a:r>
              <a:rPr dirty="0" sz="1600" spc="-15">
                <a:latin typeface="Calibri"/>
                <a:cs typeface="Calibri"/>
              </a:rPr>
              <a:t>more complex </a:t>
            </a:r>
            <a:r>
              <a:rPr dirty="0" sz="1600" spc="-5">
                <a:latin typeface="Calibri"/>
                <a:cs typeface="Calibri"/>
              </a:rPr>
              <a:t>and </a:t>
            </a:r>
            <a:r>
              <a:rPr dirty="0" sz="1600" spc="-10">
                <a:latin typeface="Calibri"/>
                <a:cs typeface="Calibri"/>
              </a:rPr>
              <a:t>larger patient</a:t>
            </a:r>
            <a:r>
              <a:rPr dirty="0" sz="1600" spc="1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population.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20583" y="59435"/>
            <a:ext cx="1316735" cy="871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438643" y="2936748"/>
            <a:ext cx="1705355" cy="220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9036" y="1071372"/>
            <a:ext cx="8133588" cy="3663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64463" y="1066800"/>
            <a:ext cx="8143240" cy="3672840"/>
          </a:xfrm>
          <a:custGeom>
            <a:avLst/>
            <a:gdLst/>
            <a:ahLst/>
            <a:cxnLst/>
            <a:rect l="l" t="t" r="r" b="b"/>
            <a:pathLst>
              <a:path w="8143240" h="3672840">
                <a:moveTo>
                  <a:pt x="0" y="3672840"/>
                </a:moveTo>
                <a:lnTo>
                  <a:pt x="8142732" y="3672840"/>
                </a:lnTo>
                <a:lnTo>
                  <a:pt x="8142732" y="0"/>
                </a:lnTo>
                <a:lnTo>
                  <a:pt x="0" y="0"/>
                </a:lnTo>
                <a:lnTo>
                  <a:pt x="0" y="367284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83485" y="0"/>
            <a:ext cx="5980430" cy="749300"/>
          </a:xfrm>
          <a:prstGeom prst="rect"/>
        </p:spPr>
        <p:txBody>
          <a:bodyPr wrap="square" lIns="0" tIns="55244" rIns="0" bIns="0" rtlCol="0" vert="horz">
            <a:spAutoFit/>
          </a:bodyPr>
          <a:lstStyle/>
          <a:p>
            <a:pPr marL="12700" marR="5080" indent="824230">
              <a:lnSpc>
                <a:spcPts val="2700"/>
              </a:lnSpc>
              <a:spcBef>
                <a:spcPts val="434"/>
              </a:spcBef>
            </a:pPr>
            <a:r>
              <a:rPr dirty="0" sz="2500" spc="-10"/>
              <a:t>MeRes-1 </a:t>
            </a:r>
            <a:r>
              <a:rPr dirty="0" sz="2500" spc="-5"/>
              <a:t>trial (3 </a:t>
            </a:r>
            <a:r>
              <a:rPr dirty="0" sz="2500" spc="-15"/>
              <a:t>years </a:t>
            </a:r>
            <a:r>
              <a:rPr dirty="0" sz="2500" spc="-10"/>
              <a:t>follow-up)  </a:t>
            </a:r>
            <a:r>
              <a:rPr dirty="0" sz="2500" spc="-5"/>
              <a:t>simultaneous publication in </a:t>
            </a:r>
            <a:r>
              <a:rPr dirty="0" sz="2500" spc="-15"/>
              <a:t>EuroIntervention</a:t>
            </a:r>
            <a:endParaRPr sz="25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96888" y="1251203"/>
            <a:ext cx="6238907" cy="3320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803910">
              <a:lnSpc>
                <a:spcPts val="3285"/>
              </a:lnSpc>
              <a:spcBef>
                <a:spcPts val="95"/>
              </a:spcBef>
            </a:pPr>
            <a:r>
              <a:rPr dirty="0" spc="-15"/>
              <a:t>MeRes100 </a:t>
            </a:r>
            <a:r>
              <a:rPr dirty="0" spc="-5"/>
              <a:t>(100µm</a:t>
            </a:r>
            <a:r>
              <a:rPr dirty="0" spc="65"/>
              <a:t> </a:t>
            </a:r>
            <a:r>
              <a:rPr dirty="0" spc="-10"/>
              <a:t>BRS)</a:t>
            </a:r>
          </a:p>
          <a:p>
            <a:pPr algn="ctr" marL="803275">
              <a:lnSpc>
                <a:spcPts val="2085"/>
              </a:lnSpc>
            </a:pPr>
            <a:r>
              <a:rPr dirty="0" sz="1800" spc="-5"/>
              <a:t>Sirolimus-Eluting Bioresorbable </a:t>
            </a:r>
            <a:r>
              <a:rPr dirty="0" sz="1800" spc="-15"/>
              <a:t>Vascular</a:t>
            </a:r>
            <a:r>
              <a:rPr dirty="0" sz="1800" spc="-125"/>
              <a:t> </a:t>
            </a:r>
            <a:r>
              <a:rPr dirty="0" sz="1800" spc="-10"/>
              <a:t>Scaffold</a:t>
            </a:r>
            <a:endParaRPr sz="1800"/>
          </a:p>
        </p:txBody>
      </p:sp>
      <p:sp>
        <p:nvSpPr>
          <p:cNvPr id="4" name="object 4"/>
          <p:cNvSpPr/>
          <p:nvPr/>
        </p:nvSpPr>
        <p:spPr>
          <a:xfrm>
            <a:off x="914400" y="734568"/>
            <a:ext cx="1607820" cy="17800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1647" y="1973579"/>
            <a:ext cx="2510028" cy="31699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095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8070" y="2101723"/>
            <a:ext cx="1926589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0">
                <a:latin typeface="Calibri"/>
                <a:cs typeface="Calibri"/>
              </a:rPr>
              <a:t>Thank</a:t>
            </a:r>
            <a:r>
              <a:rPr dirty="0" sz="3600" spc="-100" b="0">
                <a:latin typeface="Calibri"/>
                <a:cs typeface="Calibri"/>
              </a:rPr>
              <a:t> </a:t>
            </a:r>
            <a:r>
              <a:rPr dirty="0" sz="3600" spc="-95" b="0">
                <a:latin typeface="Calibri"/>
                <a:cs typeface="Calibri"/>
              </a:rPr>
              <a:t>You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05171" y="777240"/>
            <a:ext cx="2004060" cy="1812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47900" y="2787395"/>
            <a:ext cx="2878836" cy="2060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44574" y="290576"/>
            <a:ext cx="685419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/>
              <a:t>MeRes100 </a:t>
            </a:r>
            <a:r>
              <a:rPr dirty="0" sz="2400" spc="-5"/>
              <a:t>Case with </a:t>
            </a:r>
            <a:r>
              <a:rPr dirty="0" sz="2400" spc="-30"/>
              <a:t>Tapered </a:t>
            </a:r>
            <a:r>
              <a:rPr dirty="0" sz="2400" spc="-5"/>
              <a:t>balloon/delivery </a:t>
            </a:r>
            <a:r>
              <a:rPr dirty="0" sz="2400" spc="-20"/>
              <a:t>system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584098" y="902334"/>
            <a:ext cx="113665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latin typeface="Calibri"/>
                <a:cs typeface="Calibri"/>
              </a:rPr>
              <a:t>Patient</a:t>
            </a:r>
            <a:r>
              <a:rPr dirty="0" sz="1400" spc="-5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details: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4098" y="1116680"/>
            <a:ext cx="3277870" cy="1048385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196850" indent="-184150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197485" algn="l"/>
              </a:tabLst>
            </a:pPr>
            <a:r>
              <a:rPr dirty="0" sz="1400" b="1">
                <a:latin typeface="Calibri"/>
                <a:cs typeface="Calibri"/>
              </a:rPr>
              <a:t>37 </a:t>
            </a:r>
            <a:r>
              <a:rPr dirty="0" sz="1400" spc="-20" b="1">
                <a:latin typeface="Calibri"/>
                <a:cs typeface="Calibri"/>
              </a:rPr>
              <a:t>Y/male </a:t>
            </a:r>
            <a:r>
              <a:rPr dirty="0" sz="1400" spc="-5" b="1">
                <a:latin typeface="Calibri"/>
                <a:cs typeface="Calibri"/>
              </a:rPr>
              <a:t>with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CAD</a:t>
            </a:r>
            <a:endParaRPr sz="1400">
              <a:latin typeface="Calibri"/>
              <a:cs typeface="Calibri"/>
            </a:endParaRPr>
          </a:p>
          <a:p>
            <a:pPr marL="196850" indent="-18415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197485" algn="l"/>
              </a:tabLst>
            </a:pPr>
            <a:r>
              <a:rPr dirty="0" sz="1400" spc="-5" b="1">
                <a:latin typeface="Calibri"/>
                <a:cs typeface="Calibri"/>
              </a:rPr>
              <a:t>CAG: 100% Occlusion </a:t>
            </a:r>
            <a:r>
              <a:rPr dirty="0" sz="1400" b="1">
                <a:latin typeface="Calibri"/>
                <a:cs typeface="Calibri"/>
              </a:rPr>
              <a:t>in mid</a:t>
            </a:r>
            <a:r>
              <a:rPr dirty="0" sz="1400" spc="-6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LCX</a:t>
            </a:r>
            <a:endParaRPr sz="1400">
              <a:latin typeface="Calibri"/>
              <a:cs typeface="Calibri"/>
            </a:endParaRPr>
          </a:p>
          <a:p>
            <a:pPr marL="196850" indent="-18415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197485" algn="l"/>
              </a:tabLst>
            </a:pPr>
            <a:r>
              <a:rPr dirty="0" sz="1400" spc="-5" b="1">
                <a:latin typeface="Calibri"/>
                <a:cs typeface="Calibri"/>
              </a:rPr>
              <a:t>Focal </a:t>
            </a:r>
            <a:r>
              <a:rPr dirty="0" sz="1400" spc="-10" b="1">
                <a:latin typeface="Calibri"/>
                <a:cs typeface="Calibri"/>
              </a:rPr>
              <a:t>moderate </a:t>
            </a:r>
            <a:r>
              <a:rPr dirty="0" sz="1400" spc="-5" b="1">
                <a:latin typeface="Calibri"/>
                <a:cs typeface="Calibri"/>
              </a:rPr>
              <a:t>50% Stenosis </a:t>
            </a:r>
            <a:r>
              <a:rPr dirty="0" sz="1400" b="1">
                <a:latin typeface="Calibri"/>
                <a:cs typeface="Calibri"/>
              </a:rPr>
              <a:t>in </a:t>
            </a:r>
            <a:r>
              <a:rPr dirty="0" sz="1400" spc="-10" b="1">
                <a:latin typeface="Calibri"/>
                <a:cs typeface="Calibri"/>
              </a:rPr>
              <a:t>Prox.</a:t>
            </a:r>
            <a:r>
              <a:rPr dirty="0" sz="1400" spc="-10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LAD</a:t>
            </a:r>
            <a:endParaRPr sz="1400">
              <a:latin typeface="Calibri"/>
              <a:cs typeface="Calibri"/>
            </a:endParaRPr>
          </a:p>
          <a:p>
            <a:pPr marL="196850" indent="-18415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197485" algn="l"/>
              </a:tabLst>
            </a:pPr>
            <a:r>
              <a:rPr dirty="0" sz="1400" spc="-5" b="1">
                <a:latin typeface="Calibri"/>
                <a:cs typeface="Calibri"/>
              </a:rPr>
              <a:t>PCI with MeRes100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(3.0-2.5X30mm)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01256" y="772668"/>
            <a:ext cx="1940052" cy="18166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9060" y="2798064"/>
            <a:ext cx="2084832" cy="20497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04468" y="2588768"/>
            <a:ext cx="87630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1">
                <a:latin typeface="Calibri"/>
                <a:cs typeface="Calibri"/>
              </a:rPr>
              <a:t>Post-PCI</a:t>
            </a:r>
            <a:r>
              <a:rPr dirty="0" sz="1100" spc="-6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Angio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40858" y="721613"/>
            <a:ext cx="817244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5" b="1">
                <a:latin typeface="Calibri"/>
                <a:cs typeface="Calibri"/>
              </a:rPr>
              <a:t>Pre-PCI</a:t>
            </a:r>
            <a:r>
              <a:rPr dirty="0" sz="1100" spc="-6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Angio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98511" y="721613"/>
            <a:ext cx="1144905" cy="3613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02260" marR="5080" indent="-289560">
              <a:lnSpc>
                <a:spcPct val="100000"/>
              </a:lnSpc>
              <a:spcBef>
                <a:spcPts val="105"/>
              </a:spcBef>
            </a:pPr>
            <a:r>
              <a:rPr dirty="0" sz="1100" spc="-5" b="1">
                <a:latin typeface="Calibri"/>
                <a:cs typeface="Calibri"/>
              </a:rPr>
              <a:t>Tapered</a:t>
            </a:r>
            <a:r>
              <a:rPr dirty="0" sz="1100" spc="-8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MeRes100  </a:t>
            </a:r>
            <a:r>
              <a:rPr dirty="0" sz="1100" spc="-5" b="1">
                <a:latin typeface="Calibri"/>
                <a:cs typeface="Calibri"/>
              </a:rPr>
              <a:t>deployed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41370" y="2599690"/>
            <a:ext cx="77724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1">
                <a:latin typeface="Calibri"/>
                <a:cs typeface="Calibri"/>
              </a:rPr>
              <a:t>Post-PCI</a:t>
            </a:r>
            <a:r>
              <a:rPr dirty="0" sz="1100" spc="-60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OCT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92267" y="2798064"/>
            <a:ext cx="3777995" cy="2042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130797" y="2595499"/>
            <a:ext cx="2088514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Calibri"/>
                <a:cs typeface="Calibri"/>
              </a:rPr>
              <a:t>3D </a:t>
            </a:r>
            <a:r>
              <a:rPr dirty="0" sz="1100" spc="-5" b="1">
                <a:latin typeface="Calibri"/>
                <a:cs typeface="Calibri"/>
              </a:rPr>
              <a:t>OCT View of </a:t>
            </a:r>
            <a:r>
              <a:rPr dirty="0" sz="1100" b="1">
                <a:latin typeface="Calibri"/>
                <a:cs typeface="Calibri"/>
              </a:rPr>
              <a:t>MeRes100</a:t>
            </a:r>
            <a:r>
              <a:rPr dirty="0" sz="1100" spc="-25" b="1">
                <a:latin typeface="Calibri"/>
                <a:cs typeface="Calibri"/>
              </a:rPr>
              <a:t> </a:t>
            </a:r>
            <a:r>
              <a:rPr dirty="0" sz="1100" spc="-5" b="1">
                <a:latin typeface="Calibri"/>
                <a:cs typeface="Calibri"/>
              </a:rPr>
              <a:t>post-PCI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62166" y="4855565"/>
            <a:ext cx="22294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Calibri"/>
                <a:cs typeface="Calibri"/>
              </a:rPr>
              <a:t>Data on </a:t>
            </a:r>
            <a:r>
              <a:rPr dirty="0" sz="1000" spc="-10" b="1">
                <a:latin typeface="Calibri"/>
                <a:cs typeface="Calibri"/>
              </a:rPr>
              <a:t>file </a:t>
            </a:r>
            <a:r>
              <a:rPr dirty="0" sz="1000" spc="-5" b="1">
                <a:latin typeface="Calibri"/>
                <a:cs typeface="Calibri"/>
              </a:rPr>
              <a:t>at Meril Life Sciences, </a:t>
            </a:r>
            <a:r>
              <a:rPr dirty="0" sz="1000" spc="-10" b="1">
                <a:latin typeface="Calibri"/>
                <a:cs typeface="Calibri"/>
              </a:rPr>
              <a:t>Pvt.</a:t>
            </a:r>
            <a:r>
              <a:rPr dirty="0" sz="1000" spc="45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Ltd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9680" y="1780032"/>
            <a:ext cx="6644640" cy="1075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39774" y="1770126"/>
            <a:ext cx="6664959" cy="1096010"/>
          </a:xfrm>
          <a:custGeom>
            <a:avLst/>
            <a:gdLst/>
            <a:ahLst/>
            <a:cxnLst/>
            <a:rect l="l" t="t" r="r" b="b"/>
            <a:pathLst>
              <a:path w="6664959" h="1096010">
                <a:moveTo>
                  <a:pt x="0" y="1095756"/>
                </a:moveTo>
                <a:lnTo>
                  <a:pt x="6664452" y="1095756"/>
                </a:lnTo>
                <a:lnTo>
                  <a:pt x="6664452" y="0"/>
                </a:lnTo>
                <a:lnTo>
                  <a:pt x="0" y="0"/>
                </a:lnTo>
                <a:lnTo>
                  <a:pt x="0" y="1095756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49680" y="2680716"/>
            <a:ext cx="201295" cy="17526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vert="horz">
            <a:spAutoFit/>
          </a:bodyPr>
          <a:lstStyle/>
          <a:p>
            <a:pPr marL="6985">
              <a:lnSpc>
                <a:spcPts val="1250"/>
              </a:lnSpc>
            </a:pPr>
            <a:r>
              <a:rPr dirty="0" sz="1050" spc="-5" b="1">
                <a:latin typeface="Calibri"/>
                <a:cs typeface="Calibri"/>
              </a:rPr>
              <a:t>Pre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18460" y="2680716"/>
            <a:ext cx="259079" cy="175260"/>
          </a:xfrm>
          <a:custGeom>
            <a:avLst/>
            <a:gdLst/>
            <a:ahLst/>
            <a:cxnLst/>
            <a:rect l="l" t="t" r="r" b="b"/>
            <a:pathLst>
              <a:path w="259080" h="175260">
                <a:moveTo>
                  <a:pt x="0" y="175260"/>
                </a:moveTo>
                <a:lnTo>
                  <a:pt x="259080" y="175260"/>
                </a:lnTo>
                <a:lnTo>
                  <a:pt x="259080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913633" y="2665857"/>
            <a:ext cx="2082164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76400" algn="l"/>
              </a:tabLst>
            </a:pPr>
            <a:r>
              <a:rPr dirty="0" sz="1050" spc="-5" b="1">
                <a:latin typeface="Calibri"/>
                <a:cs typeface="Calibri"/>
              </a:rPr>
              <a:t>Post	</a:t>
            </a:r>
            <a:r>
              <a:rPr dirty="0" sz="1050" b="1">
                <a:latin typeface="Calibri"/>
                <a:cs typeface="Calibri"/>
              </a:rPr>
              <a:t>5</a:t>
            </a:r>
            <a:r>
              <a:rPr dirty="0" sz="1050" spc="-60" b="1">
                <a:latin typeface="Calibri"/>
                <a:cs typeface="Calibri"/>
              </a:rPr>
              <a:t> </a:t>
            </a:r>
            <a:r>
              <a:rPr dirty="0" sz="1050" spc="-5" b="1">
                <a:latin typeface="Calibri"/>
                <a:cs typeface="Calibri"/>
              </a:rPr>
              <a:t>years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39255" y="2680716"/>
            <a:ext cx="481965" cy="17526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vert="horz">
            <a:spAutoFit/>
          </a:bodyPr>
          <a:lstStyle/>
          <a:p>
            <a:pPr marL="8255">
              <a:lnSpc>
                <a:spcPts val="1250"/>
              </a:lnSpc>
            </a:pPr>
            <a:r>
              <a:rPr dirty="0" sz="1050" b="1">
                <a:latin typeface="Calibri"/>
                <a:cs typeface="Calibri"/>
              </a:rPr>
              <a:t>15</a:t>
            </a:r>
            <a:r>
              <a:rPr dirty="0" sz="1050" spc="-65" b="1">
                <a:latin typeface="Calibri"/>
                <a:cs typeface="Calibri"/>
              </a:rPr>
              <a:t> </a:t>
            </a:r>
            <a:r>
              <a:rPr dirty="0" sz="1050" spc="-5" b="1">
                <a:latin typeface="Calibri"/>
                <a:cs typeface="Calibri"/>
              </a:rPr>
              <a:t>years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51226" y="1456766"/>
            <a:ext cx="293243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In-stent restenosis (at </a:t>
            </a:r>
            <a:r>
              <a:rPr dirty="0" sz="1800">
                <a:latin typeface="Calibri"/>
                <a:cs typeface="Calibri"/>
              </a:rPr>
              <a:t>15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years)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49680" y="3317747"/>
            <a:ext cx="6644640" cy="1094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239774" y="3307841"/>
            <a:ext cx="6664959" cy="1114425"/>
          </a:xfrm>
          <a:custGeom>
            <a:avLst/>
            <a:gdLst/>
            <a:ahLst/>
            <a:cxnLst/>
            <a:rect l="l" t="t" r="r" b="b"/>
            <a:pathLst>
              <a:path w="6664959" h="1114425">
                <a:moveTo>
                  <a:pt x="0" y="1114043"/>
                </a:moveTo>
                <a:lnTo>
                  <a:pt x="6664452" y="1114043"/>
                </a:lnTo>
                <a:lnTo>
                  <a:pt x="6664452" y="0"/>
                </a:lnTo>
                <a:lnTo>
                  <a:pt x="0" y="0"/>
                </a:lnTo>
                <a:lnTo>
                  <a:pt x="0" y="1114043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249680" y="4236720"/>
            <a:ext cx="201295" cy="17526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vert="horz">
            <a:spAutoFit/>
          </a:bodyPr>
          <a:lstStyle/>
          <a:p>
            <a:pPr marL="6985">
              <a:lnSpc>
                <a:spcPts val="1255"/>
              </a:lnSpc>
            </a:pPr>
            <a:r>
              <a:rPr dirty="0" sz="1050" spc="-5" b="1">
                <a:latin typeface="Calibri"/>
                <a:cs typeface="Calibri"/>
              </a:rPr>
              <a:t>Pre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18460" y="4236720"/>
            <a:ext cx="259079" cy="175260"/>
          </a:xfrm>
          <a:custGeom>
            <a:avLst/>
            <a:gdLst/>
            <a:ahLst/>
            <a:cxnLst/>
            <a:rect l="l" t="t" r="r" b="b"/>
            <a:pathLst>
              <a:path w="259080" h="175260">
                <a:moveTo>
                  <a:pt x="0" y="175259"/>
                </a:moveTo>
                <a:lnTo>
                  <a:pt x="259080" y="175259"/>
                </a:lnTo>
                <a:lnTo>
                  <a:pt x="259080" y="0"/>
                </a:lnTo>
                <a:lnTo>
                  <a:pt x="0" y="0"/>
                </a:lnTo>
                <a:lnTo>
                  <a:pt x="0" y="175259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913633" y="4222496"/>
            <a:ext cx="26860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 spc="-5" b="1">
                <a:latin typeface="Calibri"/>
                <a:cs typeface="Calibri"/>
              </a:rPr>
              <a:t>Pos</a:t>
            </a:r>
            <a:r>
              <a:rPr dirty="0" sz="1050" b="1">
                <a:latin typeface="Calibri"/>
                <a:cs typeface="Calibri"/>
              </a:rPr>
              <a:t>t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82667" y="4236720"/>
            <a:ext cx="413384" cy="17526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vert="horz">
            <a:spAutoFit/>
          </a:bodyPr>
          <a:lstStyle/>
          <a:p>
            <a:pPr marL="7620">
              <a:lnSpc>
                <a:spcPts val="1255"/>
              </a:lnSpc>
            </a:pPr>
            <a:r>
              <a:rPr dirty="0" sz="1050" b="1">
                <a:latin typeface="Calibri"/>
                <a:cs typeface="Calibri"/>
              </a:rPr>
              <a:t>2</a:t>
            </a:r>
            <a:r>
              <a:rPr dirty="0" sz="1050" spc="-60" b="1">
                <a:latin typeface="Calibri"/>
                <a:cs typeface="Calibri"/>
              </a:rPr>
              <a:t> </a:t>
            </a:r>
            <a:r>
              <a:rPr dirty="0" sz="1050" spc="-5" b="1">
                <a:latin typeface="Calibri"/>
                <a:cs typeface="Calibri"/>
              </a:rPr>
              <a:t>years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39255" y="4236720"/>
            <a:ext cx="481965" cy="17526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vert="horz">
            <a:spAutoFit/>
          </a:bodyPr>
          <a:lstStyle/>
          <a:p>
            <a:pPr marL="8255">
              <a:lnSpc>
                <a:spcPts val="1255"/>
              </a:lnSpc>
            </a:pPr>
            <a:r>
              <a:rPr dirty="0" sz="1050" b="1">
                <a:latin typeface="Calibri"/>
                <a:cs typeface="Calibri"/>
              </a:rPr>
              <a:t>17</a:t>
            </a:r>
            <a:r>
              <a:rPr dirty="0" sz="1050" spc="-65" b="1">
                <a:latin typeface="Calibri"/>
                <a:cs typeface="Calibri"/>
              </a:rPr>
              <a:t> </a:t>
            </a:r>
            <a:r>
              <a:rPr dirty="0" sz="1050" spc="-5" b="1">
                <a:latin typeface="Calibri"/>
                <a:cs typeface="Calibri"/>
              </a:rPr>
              <a:t>years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27679" y="3003042"/>
            <a:ext cx="28124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Stent thrombosis (at </a:t>
            </a:r>
            <a:r>
              <a:rPr dirty="0" sz="1800">
                <a:latin typeface="Calibri"/>
                <a:cs typeface="Calibri"/>
              </a:rPr>
              <a:t>17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years)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5244" rIns="0" bIns="0" rtlCol="0" vert="horz">
            <a:spAutoFit/>
          </a:bodyPr>
          <a:lstStyle/>
          <a:p>
            <a:pPr marL="1494155" marR="5080" indent="-353695">
              <a:lnSpc>
                <a:spcPts val="2700"/>
              </a:lnSpc>
              <a:spcBef>
                <a:spcPts val="434"/>
              </a:spcBef>
            </a:pPr>
            <a:r>
              <a:rPr dirty="0" sz="2500" spc="-20"/>
              <a:t>Why </a:t>
            </a:r>
            <a:r>
              <a:rPr dirty="0" sz="2500" spc="-5"/>
              <a:t>do </a:t>
            </a:r>
            <a:r>
              <a:rPr dirty="0" sz="2500" spc="-15"/>
              <a:t>we </a:t>
            </a:r>
            <a:r>
              <a:rPr dirty="0" sz="2500" spc="-5"/>
              <a:t>Need a </a:t>
            </a:r>
            <a:r>
              <a:rPr dirty="0" sz="2500" spc="-10"/>
              <a:t>New Approach  </a:t>
            </a:r>
            <a:r>
              <a:rPr dirty="0" sz="2500" spc="-15"/>
              <a:t>for </a:t>
            </a:r>
            <a:r>
              <a:rPr dirty="0" sz="2500" spc="-5"/>
              <a:t>Coronary </a:t>
            </a:r>
            <a:r>
              <a:rPr dirty="0" sz="2500" spc="-10"/>
              <a:t>Artery</a:t>
            </a:r>
            <a:r>
              <a:rPr dirty="0" sz="2500" spc="10"/>
              <a:t> </a:t>
            </a:r>
            <a:r>
              <a:rPr dirty="0" sz="2500"/>
              <a:t>Disease?</a:t>
            </a:r>
            <a:endParaRPr sz="2500"/>
          </a:p>
        </p:txBody>
      </p:sp>
      <p:sp>
        <p:nvSpPr>
          <p:cNvPr id="18" name="object 18"/>
          <p:cNvSpPr txBox="1"/>
          <p:nvPr/>
        </p:nvSpPr>
        <p:spPr>
          <a:xfrm>
            <a:off x="751331" y="966216"/>
            <a:ext cx="7641590" cy="43942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28575" rIns="0" bIns="0" rtlCol="0" vert="horz">
            <a:spAutoFit/>
          </a:bodyPr>
          <a:lstStyle/>
          <a:p>
            <a:pPr marL="1200150">
              <a:lnSpc>
                <a:spcPct val="100000"/>
              </a:lnSpc>
              <a:spcBef>
                <a:spcPts val="225"/>
              </a:spcBef>
            </a:pPr>
            <a:r>
              <a:rPr dirty="0" sz="2250">
                <a:latin typeface="Calibri"/>
                <a:cs typeface="Calibri"/>
              </a:rPr>
              <a:t>Very late adverse events after metallic</a:t>
            </a:r>
            <a:r>
              <a:rPr dirty="0" sz="2250" spc="-130">
                <a:latin typeface="Calibri"/>
                <a:cs typeface="Calibri"/>
              </a:rPr>
              <a:t> </a:t>
            </a:r>
            <a:r>
              <a:rPr dirty="0" sz="2250" spc="-5">
                <a:latin typeface="Calibri"/>
                <a:cs typeface="Calibri"/>
              </a:rPr>
              <a:t>stents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62502" y="4913782"/>
            <a:ext cx="16211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Calibri"/>
                <a:cs typeface="Calibri"/>
              </a:rPr>
              <a:t>Yamaji K et al. </a:t>
            </a:r>
            <a:r>
              <a:rPr dirty="0" sz="1000" spc="-10" b="1" i="1">
                <a:latin typeface="Calibri"/>
                <a:cs typeface="Calibri"/>
              </a:rPr>
              <a:t>Circ </a:t>
            </a:r>
            <a:r>
              <a:rPr dirty="0" sz="1000" spc="-5" b="1" i="1">
                <a:latin typeface="Calibri"/>
                <a:cs typeface="Calibri"/>
              </a:rPr>
              <a:t>CV Int</a:t>
            </a:r>
            <a:r>
              <a:rPr dirty="0" sz="1000" spc="-10" b="1" i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</a:rPr>
              <a:t>2010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5244" rIns="0" bIns="0" rtlCol="0" vert="horz">
            <a:spAutoFit/>
          </a:bodyPr>
          <a:lstStyle/>
          <a:p>
            <a:pPr marL="1970405" marR="5080" indent="-1085850">
              <a:lnSpc>
                <a:spcPts val="2700"/>
              </a:lnSpc>
              <a:spcBef>
                <a:spcPts val="434"/>
              </a:spcBef>
            </a:pPr>
            <a:r>
              <a:rPr dirty="0" sz="2500" spc="-15"/>
              <a:t>Leave </a:t>
            </a:r>
            <a:r>
              <a:rPr dirty="0" sz="2500" spc="-5"/>
              <a:t>no permanent implant behind –  </a:t>
            </a:r>
            <a:r>
              <a:rPr dirty="0" sz="2500" spc="-10"/>
              <a:t>Future </a:t>
            </a:r>
            <a:r>
              <a:rPr dirty="0" sz="2500" spc="-55"/>
              <a:t>Tx</a:t>
            </a:r>
            <a:r>
              <a:rPr dirty="0" sz="2500" spc="5"/>
              <a:t> </a:t>
            </a:r>
            <a:r>
              <a:rPr dirty="0" sz="2500" spc="-5"/>
              <a:t>Possibilities</a:t>
            </a:r>
            <a:endParaRPr sz="2500"/>
          </a:p>
        </p:txBody>
      </p:sp>
      <p:sp>
        <p:nvSpPr>
          <p:cNvPr id="3" name="object 3"/>
          <p:cNvSpPr/>
          <p:nvPr/>
        </p:nvSpPr>
        <p:spPr>
          <a:xfrm>
            <a:off x="1481327" y="926591"/>
            <a:ext cx="3639312" cy="3517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56487" y="4558995"/>
            <a:ext cx="40557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The Promise </a:t>
            </a:r>
            <a:r>
              <a:rPr dirty="0" sz="1800" b="1">
                <a:latin typeface="Calibri"/>
                <a:cs typeface="Calibri"/>
              </a:rPr>
              <a:t>of </a:t>
            </a:r>
            <a:r>
              <a:rPr dirty="0" sz="1800" spc="-10" b="1">
                <a:latin typeface="Calibri"/>
                <a:cs typeface="Calibri"/>
              </a:rPr>
              <a:t>1</a:t>
            </a:r>
            <a:r>
              <a:rPr dirty="0" baseline="25462" sz="1800" spc="-15" b="1">
                <a:latin typeface="Calibri"/>
                <a:cs typeface="Calibri"/>
              </a:rPr>
              <a:t>st </a:t>
            </a:r>
            <a:r>
              <a:rPr dirty="0" sz="1800" b="1">
                <a:latin typeface="Calibri"/>
                <a:cs typeface="Calibri"/>
              </a:rPr>
              <a:t>Gen </a:t>
            </a:r>
            <a:r>
              <a:rPr dirty="0" sz="1800" spc="-15" b="1">
                <a:latin typeface="Calibri"/>
                <a:cs typeface="Calibri"/>
              </a:rPr>
              <a:t>BVS– </a:t>
            </a:r>
            <a:r>
              <a:rPr dirty="0" sz="1800" spc="-5" b="1">
                <a:latin typeface="Calibri"/>
                <a:cs typeface="Calibri"/>
              </a:rPr>
              <a:t>‘Golden</a:t>
            </a:r>
            <a:r>
              <a:rPr dirty="0" sz="1800" spc="-185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Tube’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64123" y="1214627"/>
            <a:ext cx="2855976" cy="33253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3901" y="226567"/>
            <a:ext cx="541845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Initial </a:t>
            </a:r>
            <a:r>
              <a:rPr dirty="0" spc="-15"/>
              <a:t>Results </a:t>
            </a:r>
            <a:r>
              <a:rPr dirty="0" spc="-5"/>
              <a:t>of </a:t>
            </a:r>
            <a:r>
              <a:rPr dirty="0" spc="-25"/>
              <a:t>BVS </a:t>
            </a:r>
            <a:r>
              <a:rPr dirty="0" spc="-20"/>
              <a:t>were</a:t>
            </a:r>
            <a:r>
              <a:rPr dirty="0" spc="85"/>
              <a:t> </a:t>
            </a:r>
            <a:r>
              <a:rPr dirty="0" spc="-10"/>
              <a:t>promising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115567"/>
            <a:ext cx="4387595" cy="33360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544948" y="4480356"/>
            <a:ext cx="318389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Tahoma"/>
                <a:cs typeface="Tahoma"/>
              </a:rPr>
              <a:t>Absorb 5-Year Cohort B Presented by Patrick W.</a:t>
            </a:r>
            <a:r>
              <a:rPr dirty="0" sz="1000" spc="5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Serruys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65320" y="1115567"/>
            <a:ext cx="4614672" cy="3336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5889" y="0"/>
            <a:ext cx="5058410" cy="749300"/>
          </a:xfrm>
          <a:prstGeom prst="rect"/>
        </p:spPr>
        <p:txBody>
          <a:bodyPr wrap="square" lIns="0" tIns="55244" rIns="0" bIns="0" rtlCol="0" vert="horz">
            <a:spAutoFit/>
          </a:bodyPr>
          <a:lstStyle/>
          <a:p>
            <a:pPr marL="757555" marR="5080" indent="-745490">
              <a:lnSpc>
                <a:spcPts val="2700"/>
              </a:lnSpc>
              <a:spcBef>
                <a:spcPts val="434"/>
              </a:spcBef>
            </a:pPr>
            <a:r>
              <a:rPr dirty="0" sz="2500" spc="-5"/>
              <a:t>But, </a:t>
            </a:r>
            <a:r>
              <a:rPr dirty="0" sz="2500" spc="-15"/>
              <a:t>Reality was </a:t>
            </a:r>
            <a:r>
              <a:rPr dirty="0" sz="2500" spc="-10"/>
              <a:t>presenting differently  </a:t>
            </a:r>
            <a:r>
              <a:rPr dirty="0" sz="2500" spc="-5"/>
              <a:t>&amp; </a:t>
            </a:r>
            <a:r>
              <a:rPr dirty="0" sz="2500" spc="-15"/>
              <a:t>we </a:t>
            </a:r>
            <a:r>
              <a:rPr dirty="0" sz="2500" spc="-5"/>
              <a:t>learnt </a:t>
            </a:r>
            <a:r>
              <a:rPr dirty="0" sz="2500" spc="-15"/>
              <a:t>from </a:t>
            </a:r>
            <a:r>
              <a:rPr dirty="0" sz="2500" spc="-5"/>
              <a:t>the</a:t>
            </a:r>
            <a:r>
              <a:rPr dirty="0" sz="2500" spc="20"/>
              <a:t> </a:t>
            </a:r>
            <a:r>
              <a:rPr dirty="0" sz="2500" spc="-5"/>
              <a:t>same</a:t>
            </a:r>
            <a:endParaRPr sz="2500"/>
          </a:p>
        </p:txBody>
      </p:sp>
      <p:sp>
        <p:nvSpPr>
          <p:cNvPr id="3" name="object 3"/>
          <p:cNvSpPr/>
          <p:nvPr/>
        </p:nvSpPr>
        <p:spPr>
          <a:xfrm>
            <a:off x="315468" y="929639"/>
            <a:ext cx="4235196" cy="3195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18794" y="4269485"/>
            <a:ext cx="7240905" cy="646430"/>
          </a:xfrm>
          <a:prstGeom prst="rect">
            <a:avLst/>
          </a:prstGeom>
          <a:ln w="28955">
            <a:solidFill>
              <a:srgbClr val="6FAC46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377190" indent="-287020">
              <a:lnSpc>
                <a:spcPct val="100000"/>
              </a:lnSpc>
              <a:spcBef>
                <a:spcPts val="240"/>
              </a:spcBef>
              <a:buFont typeface="Wingdings"/>
              <a:buChar char=""/>
              <a:tabLst>
                <a:tab pos="377190" algn="l"/>
              </a:tabLst>
            </a:pPr>
            <a:r>
              <a:rPr dirty="0" sz="1800" spc="-20" b="1">
                <a:latin typeface="Calibri"/>
                <a:cs typeface="Calibri"/>
              </a:rPr>
              <a:t>BVS </a:t>
            </a:r>
            <a:r>
              <a:rPr dirty="0" sz="1800" spc="-5" b="1">
                <a:latin typeface="Calibri"/>
                <a:cs typeface="Calibri"/>
              </a:rPr>
              <a:t>specific </a:t>
            </a:r>
            <a:r>
              <a:rPr dirty="0" sz="1800" spc="-10" b="1">
                <a:latin typeface="Calibri"/>
                <a:cs typeface="Calibri"/>
              </a:rPr>
              <a:t>procedures/techniques </a:t>
            </a:r>
            <a:r>
              <a:rPr dirty="0" sz="1800" b="1">
                <a:latin typeface="Calibri"/>
                <a:cs typeface="Calibri"/>
              </a:rPr>
              <a:t>– lesion </a:t>
            </a:r>
            <a:r>
              <a:rPr dirty="0" sz="1800" spc="-5" b="1">
                <a:latin typeface="Calibri"/>
                <a:cs typeface="Calibri"/>
              </a:rPr>
              <a:t>selection, </a:t>
            </a:r>
            <a:r>
              <a:rPr dirty="0" sz="1800" spc="-10" b="1">
                <a:latin typeface="Calibri"/>
                <a:cs typeface="Calibri"/>
              </a:rPr>
              <a:t>dilatation,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sizing</a:t>
            </a:r>
            <a:endParaRPr sz="1800">
              <a:latin typeface="Calibri"/>
              <a:cs typeface="Calibri"/>
            </a:endParaRPr>
          </a:p>
          <a:p>
            <a:pPr marL="377190" indent="-287020">
              <a:lnSpc>
                <a:spcPct val="100000"/>
              </a:lnSpc>
              <a:buFont typeface="Wingdings"/>
              <a:buChar char=""/>
              <a:tabLst>
                <a:tab pos="377190" algn="l"/>
              </a:tabLst>
            </a:pPr>
            <a:r>
              <a:rPr dirty="0" sz="1800" spc="-5" b="1">
                <a:latin typeface="Calibri"/>
                <a:cs typeface="Calibri"/>
              </a:rPr>
              <a:t>2</a:t>
            </a:r>
            <a:r>
              <a:rPr dirty="0" baseline="25462" sz="1800" spc="-7" b="1">
                <a:latin typeface="Calibri"/>
                <a:cs typeface="Calibri"/>
              </a:rPr>
              <a:t>nd </a:t>
            </a:r>
            <a:r>
              <a:rPr dirty="0" sz="1800" spc="-10" b="1">
                <a:latin typeface="Calibri"/>
                <a:cs typeface="Calibri"/>
              </a:rPr>
              <a:t>Generation device</a:t>
            </a:r>
            <a:r>
              <a:rPr dirty="0" sz="1800" spc="-15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required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19828" y="929639"/>
            <a:ext cx="4262628" cy="3195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4148" y="290576"/>
            <a:ext cx="594995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/>
              <a:t>What are we </a:t>
            </a:r>
            <a:r>
              <a:rPr dirty="0" sz="2400"/>
              <a:t>looking </a:t>
            </a:r>
            <a:r>
              <a:rPr dirty="0" sz="2400" spc="-10"/>
              <a:t>from 2</a:t>
            </a:r>
            <a:r>
              <a:rPr dirty="0" baseline="24305" sz="2400" spc="-15"/>
              <a:t>nd </a:t>
            </a:r>
            <a:r>
              <a:rPr dirty="0" sz="2400" spc="-15"/>
              <a:t>Generation</a:t>
            </a:r>
            <a:r>
              <a:rPr dirty="0" sz="2400" spc="-175"/>
              <a:t> </a:t>
            </a:r>
            <a:r>
              <a:rPr dirty="0" sz="2400" spc="-10"/>
              <a:t>BRS?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627887" y="1371600"/>
            <a:ext cx="5568950" cy="581025"/>
          </a:xfrm>
          <a:custGeom>
            <a:avLst/>
            <a:gdLst/>
            <a:ahLst/>
            <a:cxnLst/>
            <a:rect l="l" t="t" r="r" b="b"/>
            <a:pathLst>
              <a:path w="5568950" h="581025">
                <a:moveTo>
                  <a:pt x="5471922" y="0"/>
                </a:moveTo>
                <a:lnTo>
                  <a:pt x="96774" y="0"/>
                </a:lnTo>
                <a:lnTo>
                  <a:pt x="59107" y="7602"/>
                </a:lnTo>
                <a:lnTo>
                  <a:pt x="28346" y="28336"/>
                </a:lnTo>
                <a:lnTo>
                  <a:pt x="7605" y="59096"/>
                </a:lnTo>
                <a:lnTo>
                  <a:pt x="0" y="96774"/>
                </a:lnTo>
                <a:lnTo>
                  <a:pt x="0" y="483870"/>
                </a:lnTo>
                <a:lnTo>
                  <a:pt x="7605" y="521547"/>
                </a:lnTo>
                <a:lnTo>
                  <a:pt x="28346" y="552307"/>
                </a:lnTo>
                <a:lnTo>
                  <a:pt x="59107" y="573041"/>
                </a:lnTo>
                <a:lnTo>
                  <a:pt x="96774" y="580644"/>
                </a:lnTo>
                <a:lnTo>
                  <a:pt x="5471922" y="580644"/>
                </a:lnTo>
                <a:lnTo>
                  <a:pt x="5509599" y="573041"/>
                </a:lnTo>
                <a:lnTo>
                  <a:pt x="5540359" y="552307"/>
                </a:lnTo>
                <a:lnTo>
                  <a:pt x="5561093" y="521547"/>
                </a:lnTo>
                <a:lnTo>
                  <a:pt x="5568696" y="483870"/>
                </a:lnTo>
                <a:lnTo>
                  <a:pt x="5568696" y="96774"/>
                </a:lnTo>
                <a:lnTo>
                  <a:pt x="5561093" y="59096"/>
                </a:lnTo>
                <a:lnTo>
                  <a:pt x="5540359" y="28336"/>
                </a:lnTo>
                <a:lnTo>
                  <a:pt x="5509599" y="7602"/>
                </a:lnTo>
                <a:lnTo>
                  <a:pt x="5471922" y="0"/>
                </a:lnTo>
                <a:close/>
              </a:path>
            </a:pathLst>
          </a:custGeom>
          <a:solidFill>
            <a:srgbClr val="A4A4A4">
              <a:alpha val="9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27887" y="1371600"/>
            <a:ext cx="5568950" cy="581025"/>
          </a:xfrm>
          <a:custGeom>
            <a:avLst/>
            <a:gdLst/>
            <a:ahLst/>
            <a:cxnLst/>
            <a:rect l="l" t="t" r="r" b="b"/>
            <a:pathLst>
              <a:path w="5568950" h="581025">
                <a:moveTo>
                  <a:pt x="0" y="96774"/>
                </a:moveTo>
                <a:lnTo>
                  <a:pt x="7605" y="59096"/>
                </a:lnTo>
                <a:lnTo>
                  <a:pt x="28346" y="28336"/>
                </a:lnTo>
                <a:lnTo>
                  <a:pt x="59107" y="7602"/>
                </a:lnTo>
                <a:lnTo>
                  <a:pt x="96774" y="0"/>
                </a:lnTo>
                <a:lnTo>
                  <a:pt x="5471922" y="0"/>
                </a:lnTo>
                <a:lnTo>
                  <a:pt x="5509599" y="7602"/>
                </a:lnTo>
                <a:lnTo>
                  <a:pt x="5540359" y="28336"/>
                </a:lnTo>
                <a:lnTo>
                  <a:pt x="5561093" y="59096"/>
                </a:lnTo>
                <a:lnTo>
                  <a:pt x="5568696" y="96774"/>
                </a:lnTo>
                <a:lnTo>
                  <a:pt x="5568696" y="483870"/>
                </a:lnTo>
                <a:lnTo>
                  <a:pt x="5561093" y="521547"/>
                </a:lnTo>
                <a:lnTo>
                  <a:pt x="5540359" y="552307"/>
                </a:lnTo>
                <a:lnTo>
                  <a:pt x="5509599" y="573041"/>
                </a:lnTo>
                <a:lnTo>
                  <a:pt x="5471922" y="580644"/>
                </a:lnTo>
                <a:lnTo>
                  <a:pt x="96774" y="580644"/>
                </a:lnTo>
                <a:lnTo>
                  <a:pt x="59107" y="573041"/>
                </a:lnTo>
                <a:lnTo>
                  <a:pt x="28346" y="552307"/>
                </a:lnTo>
                <a:lnTo>
                  <a:pt x="7605" y="521547"/>
                </a:lnTo>
                <a:lnTo>
                  <a:pt x="0" y="483870"/>
                </a:lnTo>
                <a:lnTo>
                  <a:pt x="0" y="96774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27887" y="2042160"/>
            <a:ext cx="5568950" cy="579120"/>
          </a:xfrm>
          <a:custGeom>
            <a:avLst/>
            <a:gdLst/>
            <a:ahLst/>
            <a:cxnLst/>
            <a:rect l="l" t="t" r="r" b="b"/>
            <a:pathLst>
              <a:path w="5568950" h="579119">
                <a:moveTo>
                  <a:pt x="5472176" y="0"/>
                </a:moveTo>
                <a:lnTo>
                  <a:pt x="96520" y="0"/>
                </a:lnTo>
                <a:lnTo>
                  <a:pt x="58952" y="7580"/>
                </a:lnTo>
                <a:lnTo>
                  <a:pt x="28271" y="28257"/>
                </a:lnTo>
                <a:lnTo>
                  <a:pt x="7585" y="58935"/>
                </a:lnTo>
                <a:lnTo>
                  <a:pt x="0" y="96519"/>
                </a:lnTo>
                <a:lnTo>
                  <a:pt x="0" y="482600"/>
                </a:lnTo>
                <a:lnTo>
                  <a:pt x="7585" y="520184"/>
                </a:lnTo>
                <a:lnTo>
                  <a:pt x="28271" y="550862"/>
                </a:lnTo>
                <a:lnTo>
                  <a:pt x="58952" y="571539"/>
                </a:lnTo>
                <a:lnTo>
                  <a:pt x="96520" y="579119"/>
                </a:lnTo>
                <a:lnTo>
                  <a:pt x="5472176" y="579119"/>
                </a:lnTo>
                <a:lnTo>
                  <a:pt x="5509760" y="571539"/>
                </a:lnTo>
                <a:lnTo>
                  <a:pt x="5540438" y="550862"/>
                </a:lnTo>
                <a:lnTo>
                  <a:pt x="5561115" y="520184"/>
                </a:lnTo>
                <a:lnTo>
                  <a:pt x="5568696" y="482600"/>
                </a:lnTo>
                <a:lnTo>
                  <a:pt x="5568696" y="96519"/>
                </a:lnTo>
                <a:lnTo>
                  <a:pt x="5561115" y="58935"/>
                </a:lnTo>
                <a:lnTo>
                  <a:pt x="5540438" y="28257"/>
                </a:lnTo>
                <a:lnTo>
                  <a:pt x="5509760" y="7580"/>
                </a:lnTo>
                <a:lnTo>
                  <a:pt x="5472176" y="0"/>
                </a:lnTo>
                <a:close/>
              </a:path>
            </a:pathLst>
          </a:custGeom>
          <a:solidFill>
            <a:srgbClr val="A4A4A4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7887" y="2042160"/>
            <a:ext cx="5568950" cy="579120"/>
          </a:xfrm>
          <a:custGeom>
            <a:avLst/>
            <a:gdLst/>
            <a:ahLst/>
            <a:cxnLst/>
            <a:rect l="l" t="t" r="r" b="b"/>
            <a:pathLst>
              <a:path w="5568950" h="579119">
                <a:moveTo>
                  <a:pt x="0" y="96519"/>
                </a:moveTo>
                <a:lnTo>
                  <a:pt x="7585" y="58935"/>
                </a:lnTo>
                <a:lnTo>
                  <a:pt x="28271" y="28257"/>
                </a:lnTo>
                <a:lnTo>
                  <a:pt x="58952" y="7580"/>
                </a:lnTo>
                <a:lnTo>
                  <a:pt x="96520" y="0"/>
                </a:lnTo>
                <a:lnTo>
                  <a:pt x="5472176" y="0"/>
                </a:lnTo>
                <a:lnTo>
                  <a:pt x="5509760" y="7580"/>
                </a:lnTo>
                <a:lnTo>
                  <a:pt x="5540438" y="28257"/>
                </a:lnTo>
                <a:lnTo>
                  <a:pt x="5561115" y="58935"/>
                </a:lnTo>
                <a:lnTo>
                  <a:pt x="5568696" y="96519"/>
                </a:lnTo>
                <a:lnTo>
                  <a:pt x="5568696" y="482600"/>
                </a:lnTo>
                <a:lnTo>
                  <a:pt x="5561115" y="520184"/>
                </a:lnTo>
                <a:lnTo>
                  <a:pt x="5540438" y="550862"/>
                </a:lnTo>
                <a:lnTo>
                  <a:pt x="5509760" y="571539"/>
                </a:lnTo>
                <a:lnTo>
                  <a:pt x="5472176" y="579119"/>
                </a:lnTo>
                <a:lnTo>
                  <a:pt x="96520" y="579119"/>
                </a:lnTo>
                <a:lnTo>
                  <a:pt x="58952" y="571539"/>
                </a:lnTo>
                <a:lnTo>
                  <a:pt x="28271" y="550862"/>
                </a:lnTo>
                <a:lnTo>
                  <a:pt x="7585" y="520184"/>
                </a:lnTo>
                <a:lnTo>
                  <a:pt x="0" y="482600"/>
                </a:lnTo>
                <a:lnTo>
                  <a:pt x="0" y="9651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7887" y="2711195"/>
            <a:ext cx="5568950" cy="581025"/>
          </a:xfrm>
          <a:custGeom>
            <a:avLst/>
            <a:gdLst/>
            <a:ahLst/>
            <a:cxnLst/>
            <a:rect l="l" t="t" r="r" b="b"/>
            <a:pathLst>
              <a:path w="5568950" h="581025">
                <a:moveTo>
                  <a:pt x="5471922" y="0"/>
                </a:moveTo>
                <a:lnTo>
                  <a:pt x="96774" y="0"/>
                </a:lnTo>
                <a:lnTo>
                  <a:pt x="59107" y="7602"/>
                </a:lnTo>
                <a:lnTo>
                  <a:pt x="28346" y="28336"/>
                </a:lnTo>
                <a:lnTo>
                  <a:pt x="7605" y="59096"/>
                </a:lnTo>
                <a:lnTo>
                  <a:pt x="0" y="96774"/>
                </a:lnTo>
                <a:lnTo>
                  <a:pt x="0" y="483870"/>
                </a:lnTo>
                <a:lnTo>
                  <a:pt x="7605" y="521547"/>
                </a:lnTo>
                <a:lnTo>
                  <a:pt x="28346" y="552307"/>
                </a:lnTo>
                <a:lnTo>
                  <a:pt x="59107" y="573041"/>
                </a:lnTo>
                <a:lnTo>
                  <a:pt x="96774" y="580644"/>
                </a:lnTo>
                <a:lnTo>
                  <a:pt x="5471922" y="580644"/>
                </a:lnTo>
                <a:lnTo>
                  <a:pt x="5509599" y="573041"/>
                </a:lnTo>
                <a:lnTo>
                  <a:pt x="5540359" y="552307"/>
                </a:lnTo>
                <a:lnTo>
                  <a:pt x="5561093" y="521547"/>
                </a:lnTo>
                <a:lnTo>
                  <a:pt x="5568696" y="483870"/>
                </a:lnTo>
                <a:lnTo>
                  <a:pt x="5568696" y="96774"/>
                </a:lnTo>
                <a:lnTo>
                  <a:pt x="5561093" y="59096"/>
                </a:lnTo>
                <a:lnTo>
                  <a:pt x="5540359" y="28336"/>
                </a:lnTo>
                <a:lnTo>
                  <a:pt x="5509599" y="7602"/>
                </a:lnTo>
                <a:lnTo>
                  <a:pt x="5471922" y="0"/>
                </a:lnTo>
                <a:close/>
              </a:path>
            </a:pathLst>
          </a:custGeom>
          <a:solidFill>
            <a:srgbClr val="A4A4A4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7887" y="2711195"/>
            <a:ext cx="5568950" cy="581025"/>
          </a:xfrm>
          <a:custGeom>
            <a:avLst/>
            <a:gdLst/>
            <a:ahLst/>
            <a:cxnLst/>
            <a:rect l="l" t="t" r="r" b="b"/>
            <a:pathLst>
              <a:path w="5568950" h="581025">
                <a:moveTo>
                  <a:pt x="0" y="96774"/>
                </a:moveTo>
                <a:lnTo>
                  <a:pt x="7605" y="59096"/>
                </a:lnTo>
                <a:lnTo>
                  <a:pt x="28346" y="28336"/>
                </a:lnTo>
                <a:lnTo>
                  <a:pt x="59107" y="7602"/>
                </a:lnTo>
                <a:lnTo>
                  <a:pt x="96774" y="0"/>
                </a:lnTo>
                <a:lnTo>
                  <a:pt x="5471922" y="0"/>
                </a:lnTo>
                <a:lnTo>
                  <a:pt x="5509599" y="7602"/>
                </a:lnTo>
                <a:lnTo>
                  <a:pt x="5540359" y="28336"/>
                </a:lnTo>
                <a:lnTo>
                  <a:pt x="5561093" y="59096"/>
                </a:lnTo>
                <a:lnTo>
                  <a:pt x="5568696" y="96774"/>
                </a:lnTo>
                <a:lnTo>
                  <a:pt x="5568696" y="483870"/>
                </a:lnTo>
                <a:lnTo>
                  <a:pt x="5561093" y="521547"/>
                </a:lnTo>
                <a:lnTo>
                  <a:pt x="5540359" y="552307"/>
                </a:lnTo>
                <a:lnTo>
                  <a:pt x="5509599" y="573041"/>
                </a:lnTo>
                <a:lnTo>
                  <a:pt x="5471922" y="580644"/>
                </a:lnTo>
                <a:lnTo>
                  <a:pt x="96774" y="580644"/>
                </a:lnTo>
                <a:lnTo>
                  <a:pt x="59107" y="573041"/>
                </a:lnTo>
                <a:lnTo>
                  <a:pt x="28346" y="552307"/>
                </a:lnTo>
                <a:lnTo>
                  <a:pt x="7605" y="521547"/>
                </a:lnTo>
                <a:lnTo>
                  <a:pt x="0" y="483870"/>
                </a:lnTo>
                <a:lnTo>
                  <a:pt x="0" y="96774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7887" y="3380232"/>
            <a:ext cx="5568950" cy="581025"/>
          </a:xfrm>
          <a:custGeom>
            <a:avLst/>
            <a:gdLst/>
            <a:ahLst/>
            <a:cxnLst/>
            <a:rect l="l" t="t" r="r" b="b"/>
            <a:pathLst>
              <a:path w="5568950" h="581025">
                <a:moveTo>
                  <a:pt x="5471922" y="0"/>
                </a:moveTo>
                <a:lnTo>
                  <a:pt x="96774" y="0"/>
                </a:lnTo>
                <a:lnTo>
                  <a:pt x="59107" y="7602"/>
                </a:lnTo>
                <a:lnTo>
                  <a:pt x="28346" y="28336"/>
                </a:lnTo>
                <a:lnTo>
                  <a:pt x="7605" y="59096"/>
                </a:lnTo>
                <a:lnTo>
                  <a:pt x="0" y="96774"/>
                </a:lnTo>
                <a:lnTo>
                  <a:pt x="0" y="483870"/>
                </a:lnTo>
                <a:lnTo>
                  <a:pt x="7605" y="521536"/>
                </a:lnTo>
                <a:lnTo>
                  <a:pt x="28346" y="552297"/>
                </a:lnTo>
                <a:lnTo>
                  <a:pt x="59107" y="573038"/>
                </a:lnTo>
                <a:lnTo>
                  <a:pt x="96774" y="580644"/>
                </a:lnTo>
                <a:lnTo>
                  <a:pt x="5471922" y="580644"/>
                </a:lnTo>
                <a:lnTo>
                  <a:pt x="5509599" y="573038"/>
                </a:lnTo>
                <a:lnTo>
                  <a:pt x="5540359" y="552297"/>
                </a:lnTo>
                <a:lnTo>
                  <a:pt x="5561093" y="521536"/>
                </a:lnTo>
                <a:lnTo>
                  <a:pt x="5568696" y="483870"/>
                </a:lnTo>
                <a:lnTo>
                  <a:pt x="5568696" y="96774"/>
                </a:lnTo>
                <a:lnTo>
                  <a:pt x="5561093" y="59096"/>
                </a:lnTo>
                <a:lnTo>
                  <a:pt x="5540359" y="28336"/>
                </a:lnTo>
                <a:lnTo>
                  <a:pt x="5509599" y="7602"/>
                </a:lnTo>
                <a:lnTo>
                  <a:pt x="5471922" y="0"/>
                </a:lnTo>
                <a:close/>
              </a:path>
            </a:pathLst>
          </a:custGeom>
          <a:solidFill>
            <a:srgbClr val="A4A4A4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27887" y="3380232"/>
            <a:ext cx="5568950" cy="581025"/>
          </a:xfrm>
          <a:custGeom>
            <a:avLst/>
            <a:gdLst/>
            <a:ahLst/>
            <a:cxnLst/>
            <a:rect l="l" t="t" r="r" b="b"/>
            <a:pathLst>
              <a:path w="5568950" h="581025">
                <a:moveTo>
                  <a:pt x="0" y="96774"/>
                </a:moveTo>
                <a:lnTo>
                  <a:pt x="7605" y="59096"/>
                </a:lnTo>
                <a:lnTo>
                  <a:pt x="28346" y="28336"/>
                </a:lnTo>
                <a:lnTo>
                  <a:pt x="59107" y="7602"/>
                </a:lnTo>
                <a:lnTo>
                  <a:pt x="96774" y="0"/>
                </a:lnTo>
                <a:lnTo>
                  <a:pt x="5471922" y="0"/>
                </a:lnTo>
                <a:lnTo>
                  <a:pt x="5509599" y="7602"/>
                </a:lnTo>
                <a:lnTo>
                  <a:pt x="5540359" y="28336"/>
                </a:lnTo>
                <a:lnTo>
                  <a:pt x="5561093" y="59096"/>
                </a:lnTo>
                <a:lnTo>
                  <a:pt x="5568696" y="96774"/>
                </a:lnTo>
                <a:lnTo>
                  <a:pt x="5568696" y="483870"/>
                </a:lnTo>
                <a:lnTo>
                  <a:pt x="5561093" y="521536"/>
                </a:lnTo>
                <a:lnTo>
                  <a:pt x="5540359" y="552297"/>
                </a:lnTo>
                <a:lnTo>
                  <a:pt x="5509599" y="573038"/>
                </a:lnTo>
                <a:lnTo>
                  <a:pt x="5471922" y="580644"/>
                </a:lnTo>
                <a:lnTo>
                  <a:pt x="96774" y="580644"/>
                </a:lnTo>
                <a:lnTo>
                  <a:pt x="59107" y="573038"/>
                </a:lnTo>
                <a:lnTo>
                  <a:pt x="28346" y="552297"/>
                </a:lnTo>
                <a:lnTo>
                  <a:pt x="7605" y="521536"/>
                </a:lnTo>
                <a:lnTo>
                  <a:pt x="0" y="483870"/>
                </a:lnTo>
                <a:lnTo>
                  <a:pt x="0" y="96774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27887" y="4050791"/>
            <a:ext cx="5568950" cy="579120"/>
          </a:xfrm>
          <a:custGeom>
            <a:avLst/>
            <a:gdLst/>
            <a:ahLst/>
            <a:cxnLst/>
            <a:rect l="l" t="t" r="r" b="b"/>
            <a:pathLst>
              <a:path w="5568950" h="579120">
                <a:moveTo>
                  <a:pt x="5472176" y="0"/>
                </a:moveTo>
                <a:lnTo>
                  <a:pt x="96520" y="0"/>
                </a:lnTo>
                <a:lnTo>
                  <a:pt x="58952" y="7585"/>
                </a:lnTo>
                <a:lnTo>
                  <a:pt x="28271" y="28271"/>
                </a:lnTo>
                <a:lnTo>
                  <a:pt x="7585" y="58952"/>
                </a:lnTo>
                <a:lnTo>
                  <a:pt x="0" y="96520"/>
                </a:lnTo>
                <a:lnTo>
                  <a:pt x="0" y="482600"/>
                </a:lnTo>
                <a:lnTo>
                  <a:pt x="7585" y="520167"/>
                </a:lnTo>
                <a:lnTo>
                  <a:pt x="28271" y="550848"/>
                </a:lnTo>
                <a:lnTo>
                  <a:pt x="58952" y="571534"/>
                </a:lnTo>
                <a:lnTo>
                  <a:pt x="96520" y="579120"/>
                </a:lnTo>
                <a:lnTo>
                  <a:pt x="5472176" y="579120"/>
                </a:lnTo>
                <a:lnTo>
                  <a:pt x="5509760" y="571534"/>
                </a:lnTo>
                <a:lnTo>
                  <a:pt x="5540438" y="550848"/>
                </a:lnTo>
                <a:lnTo>
                  <a:pt x="5561115" y="520167"/>
                </a:lnTo>
                <a:lnTo>
                  <a:pt x="5568696" y="482600"/>
                </a:lnTo>
                <a:lnTo>
                  <a:pt x="5568696" y="96520"/>
                </a:lnTo>
                <a:lnTo>
                  <a:pt x="5561115" y="58952"/>
                </a:lnTo>
                <a:lnTo>
                  <a:pt x="5540438" y="28271"/>
                </a:lnTo>
                <a:lnTo>
                  <a:pt x="5509760" y="7585"/>
                </a:lnTo>
                <a:lnTo>
                  <a:pt x="5472176" y="0"/>
                </a:lnTo>
                <a:close/>
              </a:path>
            </a:pathLst>
          </a:custGeom>
          <a:solidFill>
            <a:srgbClr val="A4A4A4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27887" y="4050791"/>
            <a:ext cx="5568950" cy="579120"/>
          </a:xfrm>
          <a:custGeom>
            <a:avLst/>
            <a:gdLst/>
            <a:ahLst/>
            <a:cxnLst/>
            <a:rect l="l" t="t" r="r" b="b"/>
            <a:pathLst>
              <a:path w="5568950" h="579120">
                <a:moveTo>
                  <a:pt x="0" y="96520"/>
                </a:moveTo>
                <a:lnTo>
                  <a:pt x="7585" y="58952"/>
                </a:lnTo>
                <a:lnTo>
                  <a:pt x="28271" y="28271"/>
                </a:lnTo>
                <a:lnTo>
                  <a:pt x="58952" y="7585"/>
                </a:lnTo>
                <a:lnTo>
                  <a:pt x="96520" y="0"/>
                </a:lnTo>
                <a:lnTo>
                  <a:pt x="5472176" y="0"/>
                </a:lnTo>
                <a:lnTo>
                  <a:pt x="5509760" y="7585"/>
                </a:lnTo>
                <a:lnTo>
                  <a:pt x="5540438" y="28271"/>
                </a:lnTo>
                <a:lnTo>
                  <a:pt x="5561115" y="58952"/>
                </a:lnTo>
                <a:lnTo>
                  <a:pt x="5568696" y="96520"/>
                </a:lnTo>
                <a:lnTo>
                  <a:pt x="5568696" y="482600"/>
                </a:lnTo>
                <a:lnTo>
                  <a:pt x="5561115" y="520167"/>
                </a:lnTo>
                <a:lnTo>
                  <a:pt x="5540438" y="550848"/>
                </a:lnTo>
                <a:lnTo>
                  <a:pt x="5509760" y="571534"/>
                </a:lnTo>
                <a:lnTo>
                  <a:pt x="5472176" y="579120"/>
                </a:lnTo>
                <a:lnTo>
                  <a:pt x="96520" y="579120"/>
                </a:lnTo>
                <a:lnTo>
                  <a:pt x="58952" y="571534"/>
                </a:lnTo>
                <a:lnTo>
                  <a:pt x="28271" y="550848"/>
                </a:lnTo>
                <a:lnTo>
                  <a:pt x="7585" y="520167"/>
                </a:lnTo>
                <a:lnTo>
                  <a:pt x="0" y="482600"/>
                </a:lnTo>
                <a:lnTo>
                  <a:pt x="0" y="96520"/>
                </a:lnTo>
                <a:close/>
              </a:path>
            </a:pathLst>
          </a:custGeom>
          <a:ln w="1219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01446" y="861186"/>
            <a:ext cx="6853555" cy="3585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01420">
              <a:lnSpc>
                <a:spcPct val="100000"/>
              </a:lnSpc>
              <a:spcBef>
                <a:spcPts val="100"/>
              </a:spcBef>
            </a:pPr>
            <a:r>
              <a:rPr dirty="0" sz="2100" spc="-5" b="1">
                <a:latin typeface="Calibri"/>
                <a:cs typeface="Calibri"/>
              </a:rPr>
              <a:t>Acute </a:t>
            </a:r>
            <a:r>
              <a:rPr dirty="0" sz="2100" spc="-15" b="1">
                <a:latin typeface="Calibri"/>
                <a:cs typeface="Calibri"/>
              </a:rPr>
              <a:t>Performance </a:t>
            </a:r>
            <a:r>
              <a:rPr dirty="0" sz="2100" b="1">
                <a:latin typeface="Calibri"/>
                <a:cs typeface="Calibri"/>
              </a:rPr>
              <a:t>+ Long </a:t>
            </a:r>
            <a:r>
              <a:rPr dirty="0" sz="2100" spc="-50" b="1">
                <a:latin typeface="Calibri"/>
                <a:cs typeface="Calibri"/>
              </a:rPr>
              <a:t>Term </a:t>
            </a:r>
            <a:r>
              <a:rPr dirty="0" sz="2100" spc="-15" b="1">
                <a:latin typeface="Calibri"/>
                <a:cs typeface="Calibri"/>
              </a:rPr>
              <a:t>Safety </a:t>
            </a:r>
            <a:r>
              <a:rPr dirty="0" sz="2100" b="1">
                <a:latin typeface="Calibri"/>
                <a:cs typeface="Calibri"/>
              </a:rPr>
              <a:t>and</a:t>
            </a:r>
            <a:r>
              <a:rPr dirty="0" sz="2100" spc="90" b="1">
                <a:latin typeface="Calibri"/>
                <a:cs typeface="Calibri"/>
              </a:rPr>
              <a:t> </a:t>
            </a:r>
            <a:r>
              <a:rPr dirty="0" sz="2100" spc="-15" b="1">
                <a:latin typeface="Calibri"/>
                <a:cs typeface="Calibri"/>
              </a:rPr>
              <a:t>Efficacy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500" spc="-10" b="1">
                <a:latin typeface="Calibri"/>
                <a:cs typeface="Calibri"/>
              </a:rPr>
              <a:t>Reduced strut </a:t>
            </a:r>
            <a:r>
              <a:rPr dirty="0" sz="1500" b="1">
                <a:latin typeface="Calibri"/>
                <a:cs typeface="Calibri"/>
              </a:rPr>
              <a:t>thickness</a:t>
            </a:r>
            <a:r>
              <a:rPr dirty="0" sz="1500">
                <a:latin typeface="Calibri"/>
                <a:cs typeface="Calibri"/>
              </a:rPr>
              <a:t>, </a:t>
            </a:r>
            <a:r>
              <a:rPr dirty="0" sz="1500" spc="-10">
                <a:latin typeface="Calibri"/>
                <a:cs typeface="Calibri"/>
              </a:rPr>
              <a:t>improved </a:t>
            </a:r>
            <a:r>
              <a:rPr dirty="0" sz="1500" spc="-5">
                <a:latin typeface="Calibri"/>
                <a:cs typeface="Calibri"/>
              </a:rPr>
              <a:t>profile </a:t>
            </a:r>
            <a:r>
              <a:rPr dirty="0" sz="1500" spc="-15">
                <a:latin typeface="Calibri"/>
                <a:cs typeface="Calibri"/>
              </a:rPr>
              <a:t>for </a:t>
            </a:r>
            <a:r>
              <a:rPr dirty="0" sz="1500" spc="-10">
                <a:latin typeface="Calibri"/>
                <a:cs typeface="Calibri"/>
              </a:rPr>
              <a:t>better</a:t>
            </a:r>
            <a:r>
              <a:rPr dirty="0" sz="1500" spc="2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deliverability</a:t>
            </a:r>
            <a:endParaRPr sz="1500">
              <a:latin typeface="Calibri"/>
              <a:cs typeface="Calibri"/>
            </a:endParaRPr>
          </a:p>
          <a:p>
            <a:pPr marL="12700" marR="2217420">
              <a:lnSpc>
                <a:spcPct val="293000"/>
              </a:lnSpc>
            </a:pPr>
            <a:r>
              <a:rPr dirty="0" sz="1500" spc="-15" b="1">
                <a:latin typeface="Calibri"/>
                <a:cs typeface="Calibri"/>
              </a:rPr>
              <a:t>Faster </a:t>
            </a:r>
            <a:r>
              <a:rPr dirty="0" sz="1500" spc="-10" b="1">
                <a:latin typeface="Calibri"/>
                <a:cs typeface="Calibri"/>
              </a:rPr>
              <a:t>degradation </a:t>
            </a:r>
            <a:r>
              <a:rPr dirty="0" sz="1500">
                <a:latin typeface="Calibri"/>
                <a:cs typeface="Calibri"/>
              </a:rPr>
              <a:t>and </a:t>
            </a:r>
            <a:r>
              <a:rPr dirty="0" sz="1500" spc="-5">
                <a:latin typeface="Calibri"/>
                <a:cs typeface="Calibri"/>
              </a:rPr>
              <a:t>possibly </a:t>
            </a:r>
            <a:r>
              <a:rPr dirty="0" sz="1500" spc="-5" b="1">
                <a:latin typeface="Calibri"/>
                <a:cs typeface="Calibri"/>
              </a:rPr>
              <a:t>lower </a:t>
            </a:r>
            <a:r>
              <a:rPr dirty="0" sz="1500" spc="-10" b="1">
                <a:latin typeface="Calibri"/>
                <a:cs typeface="Calibri"/>
              </a:rPr>
              <a:t>Scaffold </a:t>
            </a:r>
            <a:r>
              <a:rPr dirty="0" sz="1500" spc="-5" b="1">
                <a:latin typeface="Calibri"/>
                <a:cs typeface="Calibri"/>
              </a:rPr>
              <a:t>Thrombosis  </a:t>
            </a:r>
            <a:r>
              <a:rPr dirty="0" sz="1500" spc="-10" b="1">
                <a:latin typeface="Calibri"/>
                <a:cs typeface="Calibri"/>
              </a:rPr>
              <a:t>Large </a:t>
            </a:r>
            <a:r>
              <a:rPr dirty="0" sz="1500" spc="-5" b="1">
                <a:latin typeface="Calibri"/>
                <a:cs typeface="Calibri"/>
              </a:rPr>
              <a:t>size matrix </a:t>
            </a:r>
            <a:r>
              <a:rPr dirty="0" sz="1500" spc="-10">
                <a:latin typeface="Calibri"/>
                <a:cs typeface="Calibri"/>
              </a:rPr>
              <a:t>to cover </a:t>
            </a:r>
            <a:r>
              <a:rPr dirty="0" sz="1500">
                <a:latin typeface="Calibri"/>
                <a:cs typeface="Calibri"/>
              </a:rPr>
              <a:t>multitude </a:t>
            </a:r>
            <a:r>
              <a:rPr dirty="0" sz="1500" spc="-5">
                <a:latin typeface="Calibri"/>
                <a:cs typeface="Calibri"/>
              </a:rPr>
              <a:t>of morphologies  </a:t>
            </a:r>
            <a:r>
              <a:rPr dirty="0" sz="1500">
                <a:latin typeface="Calibri"/>
                <a:cs typeface="Calibri"/>
              </a:rPr>
              <a:t>Ability </a:t>
            </a:r>
            <a:r>
              <a:rPr dirty="0" sz="1500" spc="-10">
                <a:latin typeface="Calibri"/>
                <a:cs typeface="Calibri"/>
              </a:rPr>
              <a:t>to </a:t>
            </a:r>
            <a:r>
              <a:rPr dirty="0" sz="1500" spc="-10" b="1">
                <a:latin typeface="Calibri"/>
                <a:cs typeface="Calibri"/>
              </a:rPr>
              <a:t>treat </a:t>
            </a:r>
            <a:r>
              <a:rPr dirty="0" sz="1500" b="1">
                <a:latin typeface="Calibri"/>
                <a:cs typeface="Calibri"/>
              </a:rPr>
              <a:t>lesions </a:t>
            </a:r>
            <a:r>
              <a:rPr dirty="0" sz="1500" spc="-5" b="1">
                <a:latin typeface="Calibri"/>
                <a:cs typeface="Calibri"/>
              </a:rPr>
              <a:t>across clinical</a:t>
            </a:r>
            <a:r>
              <a:rPr dirty="0" sz="1500" spc="-15" b="1">
                <a:latin typeface="Calibri"/>
                <a:cs typeface="Calibri"/>
              </a:rPr>
              <a:t> </a:t>
            </a:r>
            <a:r>
              <a:rPr dirty="0" sz="1500" spc="-5" b="1">
                <a:latin typeface="Calibri"/>
                <a:cs typeface="Calibri"/>
              </a:rPr>
              <a:t>spectrum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500" spc="-10" b="1">
                <a:latin typeface="Calibri"/>
                <a:cs typeface="Calibri"/>
              </a:rPr>
              <a:t>Regular </a:t>
            </a:r>
            <a:r>
              <a:rPr dirty="0" sz="1500" spc="-5" b="1">
                <a:latin typeface="Calibri"/>
                <a:cs typeface="Calibri"/>
              </a:rPr>
              <a:t>Cath-lab </a:t>
            </a:r>
            <a:r>
              <a:rPr dirty="0" sz="1500" spc="-15" b="1">
                <a:latin typeface="Calibri"/>
                <a:cs typeface="Calibri"/>
              </a:rPr>
              <a:t>storage </a:t>
            </a:r>
            <a:r>
              <a:rPr dirty="0" sz="1500" spc="-5">
                <a:latin typeface="Calibri"/>
                <a:cs typeface="Calibri"/>
              </a:rPr>
              <a:t>conditions </a:t>
            </a:r>
            <a:r>
              <a:rPr dirty="0" sz="1500">
                <a:latin typeface="Calibri"/>
                <a:cs typeface="Calibri"/>
              </a:rPr>
              <a:t>&amp; long </a:t>
            </a:r>
            <a:r>
              <a:rPr dirty="0" sz="1500" spc="-5">
                <a:latin typeface="Calibri"/>
                <a:cs typeface="Calibri"/>
              </a:rPr>
              <a:t>shelf</a:t>
            </a:r>
            <a:r>
              <a:rPr dirty="0" sz="1500" spc="-10">
                <a:latin typeface="Calibri"/>
                <a:cs typeface="Calibri"/>
              </a:rPr>
              <a:t> life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7542" y="4871720"/>
            <a:ext cx="57346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Calibri"/>
                <a:cs typeface="Calibri"/>
              </a:rPr>
              <a:t>Source: Data on File; 3year f/up of MeRes100 in Porcine coronary arteries, CRF Skirball Centre for</a:t>
            </a:r>
            <a:r>
              <a:rPr dirty="0" sz="1000" spc="105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Innovation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00180" y="1469136"/>
            <a:ext cx="2343818" cy="2382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0101" y="226567"/>
            <a:ext cx="526859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 b="0">
                <a:latin typeface="Calibri"/>
                <a:cs typeface="Calibri"/>
              </a:rPr>
              <a:t>MeRes100 </a:t>
            </a:r>
            <a:r>
              <a:rPr dirty="0" spc="-5" b="0">
                <a:latin typeface="Calibri"/>
                <a:cs typeface="Calibri"/>
              </a:rPr>
              <a:t>– </a:t>
            </a:r>
            <a:r>
              <a:rPr dirty="0" spc="-10" b="0">
                <a:latin typeface="Calibri"/>
                <a:cs typeface="Calibri"/>
              </a:rPr>
              <a:t>The </a:t>
            </a:r>
            <a:r>
              <a:rPr dirty="0" spc="10" b="0">
                <a:latin typeface="Calibri"/>
                <a:cs typeface="Calibri"/>
              </a:rPr>
              <a:t>2</a:t>
            </a:r>
            <a:r>
              <a:rPr dirty="0" baseline="25525" sz="2775" spc="15" b="0">
                <a:latin typeface="Calibri"/>
                <a:cs typeface="Calibri"/>
              </a:rPr>
              <a:t>nd </a:t>
            </a:r>
            <a:r>
              <a:rPr dirty="0" sz="2800" spc="-15" b="0">
                <a:latin typeface="Calibri"/>
                <a:cs typeface="Calibri"/>
              </a:rPr>
              <a:t>Generation</a:t>
            </a:r>
            <a:r>
              <a:rPr dirty="0" sz="2800" spc="-180" b="0">
                <a:latin typeface="Calibri"/>
                <a:cs typeface="Calibri"/>
              </a:rPr>
              <a:t> </a:t>
            </a:r>
            <a:r>
              <a:rPr dirty="0" sz="2800" spc="-15" b="0">
                <a:latin typeface="Calibri"/>
                <a:cs typeface="Calibri"/>
              </a:rPr>
              <a:t>BRS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81471" y="893063"/>
            <a:ext cx="2142744" cy="294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114288" y="821436"/>
            <a:ext cx="1296923" cy="522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681471" y="893063"/>
            <a:ext cx="2131060" cy="311150"/>
          </a:xfrm>
          <a:prstGeom prst="rect">
            <a:avLst/>
          </a:prstGeom>
          <a:ln w="6096">
            <a:solidFill>
              <a:srgbClr val="4471C4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581660">
              <a:lnSpc>
                <a:spcPts val="2120"/>
              </a:lnSpc>
            </a:pPr>
            <a:r>
              <a:rPr dirty="0" sz="1800" spc="-5">
                <a:latin typeface="Calibri"/>
                <a:cs typeface="Calibri"/>
              </a:rPr>
              <a:t>MeRes100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81471" y="4707635"/>
            <a:ext cx="2130552" cy="269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81471" y="4707635"/>
            <a:ext cx="2131060" cy="269875"/>
          </a:xfrm>
          <a:custGeom>
            <a:avLst/>
            <a:gdLst/>
            <a:ahLst/>
            <a:cxnLst/>
            <a:rect l="l" t="t" r="r" b="b"/>
            <a:pathLst>
              <a:path w="2131059" h="269875">
                <a:moveTo>
                  <a:pt x="0" y="269747"/>
                </a:moveTo>
                <a:lnTo>
                  <a:pt x="2130552" y="269747"/>
                </a:lnTo>
                <a:lnTo>
                  <a:pt x="2130552" y="0"/>
                </a:lnTo>
                <a:lnTo>
                  <a:pt x="0" y="0"/>
                </a:lnTo>
                <a:lnTo>
                  <a:pt x="0" y="269747"/>
                </a:lnTo>
                <a:close/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930646" y="4712919"/>
            <a:ext cx="16338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Cath-Lab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Temperature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81471" y="4274820"/>
            <a:ext cx="2130552" cy="3779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681471" y="4274820"/>
            <a:ext cx="2131060" cy="378460"/>
          </a:xfrm>
          <a:custGeom>
            <a:avLst/>
            <a:gdLst/>
            <a:ahLst/>
            <a:cxnLst/>
            <a:rect l="l" t="t" r="r" b="b"/>
            <a:pathLst>
              <a:path w="2131059" h="378460">
                <a:moveTo>
                  <a:pt x="0" y="377951"/>
                </a:moveTo>
                <a:lnTo>
                  <a:pt x="2130552" y="377951"/>
                </a:lnTo>
                <a:lnTo>
                  <a:pt x="2130552" y="0"/>
                </a:lnTo>
                <a:lnTo>
                  <a:pt x="0" y="0"/>
                </a:lnTo>
                <a:lnTo>
                  <a:pt x="0" y="377951"/>
                </a:lnTo>
                <a:close/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772150" y="4260900"/>
            <a:ext cx="19513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63 </a:t>
            </a:r>
            <a:r>
              <a:rPr dirty="0" sz="1200" spc="-5">
                <a:latin typeface="Calibri"/>
                <a:cs typeface="Calibri"/>
              </a:rPr>
              <a:t>SKUs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D 2.50 – 4.00 mm &amp; L 8-40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81471" y="1220724"/>
            <a:ext cx="2130552" cy="6202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681471" y="1220724"/>
            <a:ext cx="2131060" cy="620395"/>
          </a:xfrm>
          <a:custGeom>
            <a:avLst/>
            <a:gdLst/>
            <a:ahLst/>
            <a:cxnLst/>
            <a:rect l="l" t="t" r="r" b="b"/>
            <a:pathLst>
              <a:path w="2131059" h="620394">
                <a:moveTo>
                  <a:pt x="0" y="620267"/>
                </a:moveTo>
                <a:lnTo>
                  <a:pt x="2130552" y="620267"/>
                </a:lnTo>
                <a:lnTo>
                  <a:pt x="2130552" y="0"/>
                </a:lnTo>
                <a:lnTo>
                  <a:pt x="0" y="0"/>
                </a:lnTo>
                <a:lnTo>
                  <a:pt x="0" y="620267"/>
                </a:lnTo>
                <a:close/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681471" y="1203960"/>
            <a:ext cx="2131060" cy="637540"/>
          </a:xfrm>
          <a:prstGeom prst="rect">
            <a:avLst/>
          </a:prstGeom>
          <a:ln w="6096">
            <a:solidFill>
              <a:srgbClr val="4471C4"/>
            </a:solidFill>
          </a:ln>
        </p:spPr>
        <p:txBody>
          <a:bodyPr wrap="square" lIns="0" tIns="44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400">
              <a:latin typeface="Times New Roman"/>
              <a:cs typeface="Times New Roman"/>
            </a:endParaRPr>
          </a:p>
          <a:p>
            <a:pPr marL="440055">
              <a:lnSpc>
                <a:spcPct val="100000"/>
              </a:lnSpc>
            </a:pPr>
            <a:r>
              <a:rPr dirty="0" sz="1400" spc="-5">
                <a:latin typeface="Calibri"/>
                <a:cs typeface="Calibri"/>
              </a:rPr>
              <a:t>Hybrid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Geometry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681471" y="2409444"/>
            <a:ext cx="2130552" cy="5410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681471" y="2409444"/>
            <a:ext cx="2131060" cy="541020"/>
          </a:xfrm>
          <a:custGeom>
            <a:avLst/>
            <a:gdLst/>
            <a:ahLst/>
            <a:cxnLst/>
            <a:rect l="l" t="t" r="r" b="b"/>
            <a:pathLst>
              <a:path w="2131059" h="541019">
                <a:moveTo>
                  <a:pt x="0" y="541019"/>
                </a:moveTo>
                <a:lnTo>
                  <a:pt x="2130552" y="541019"/>
                </a:lnTo>
                <a:lnTo>
                  <a:pt x="2130552" y="0"/>
                </a:lnTo>
                <a:lnTo>
                  <a:pt x="0" y="0"/>
                </a:lnTo>
                <a:lnTo>
                  <a:pt x="0" y="541019"/>
                </a:lnTo>
                <a:close/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480809" y="2549144"/>
            <a:ext cx="5353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100µm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681471" y="3005327"/>
            <a:ext cx="2130552" cy="4846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681471" y="3005327"/>
            <a:ext cx="2131060" cy="485140"/>
          </a:xfrm>
          <a:custGeom>
            <a:avLst/>
            <a:gdLst/>
            <a:ahLst/>
            <a:cxnLst/>
            <a:rect l="l" t="t" r="r" b="b"/>
            <a:pathLst>
              <a:path w="2131059" h="485139">
                <a:moveTo>
                  <a:pt x="0" y="484631"/>
                </a:moveTo>
                <a:lnTo>
                  <a:pt x="2130552" y="484631"/>
                </a:lnTo>
                <a:lnTo>
                  <a:pt x="2130552" y="0"/>
                </a:lnTo>
                <a:lnTo>
                  <a:pt x="0" y="0"/>
                </a:lnTo>
                <a:lnTo>
                  <a:pt x="0" y="484631"/>
                </a:lnTo>
                <a:close/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480809" y="3117342"/>
            <a:ext cx="53530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1.2</a:t>
            </a:r>
            <a:r>
              <a:rPr dirty="0" sz="1400" spc="-10">
                <a:latin typeface="Calibri"/>
                <a:cs typeface="Calibri"/>
              </a:rPr>
              <a:t>m</a:t>
            </a:r>
            <a:r>
              <a:rPr dirty="0" sz="1400"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681471" y="3544823"/>
            <a:ext cx="2130552" cy="6751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681471" y="3544823"/>
            <a:ext cx="2131060" cy="675640"/>
          </a:xfrm>
          <a:custGeom>
            <a:avLst/>
            <a:gdLst/>
            <a:ahLst/>
            <a:cxnLst/>
            <a:rect l="l" t="t" r="r" b="b"/>
            <a:pathLst>
              <a:path w="2131059" h="675639">
                <a:moveTo>
                  <a:pt x="0" y="675132"/>
                </a:moveTo>
                <a:lnTo>
                  <a:pt x="2130552" y="675132"/>
                </a:lnTo>
                <a:lnTo>
                  <a:pt x="2130552" y="0"/>
                </a:lnTo>
                <a:lnTo>
                  <a:pt x="0" y="0"/>
                </a:lnTo>
                <a:lnTo>
                  <a:pt x="0" y="675132"/>
                </a:lnTo>
                <a:close/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820917" y="3645789"/>
            <a:ext cx="1852295" cy="453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Couplets of </a:t>
            </a:r>
            <a:r>
              <a:rPr dirty="0" sz="1400">
                <a:latin typeface="Calibri"/>
                <a:cs typeface="Calibri"/>
              </a:rPr>
              <a:t>3 </a:t>
            </a:r>
            <a:r>
              <a:rPr dirty="0" sz="1400" spc="-5">
                <a:latin typeface="Calibri"/>
                <a:cs typeface="Calibri"/>
              </a:rPr>
              <a:t>RO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markers</a:t>
            </a:r>
            <a:endParaRPr sz="1400">
              <a:latin typeface="Calibri"/>
              <a:cs typeface="Calibri"/>
            </a:endParaRPr>
          </a:p>
          <a:p>
            <a:pPr algn="ctr" marL="254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Calibri"/>
                <a:cs typeface="Calibri"/>
              </a:rPr>
              <a:t>on </a:t>
            </a:r>
            <a:r>
              <a:rPr dirty="0" sz="1400" spc="-5">
                <a:latin typeface="Calibri"/>
                <a:cs typeface="Calibri"/>
              </a:rPr>
              <a:t>each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end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681471" y="1895855"/>
            <a:ext cx="2130552" cy="4587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681471" y="1895855"/>
            <a:ext cx="2131060" cy="459105"/>
          </a:xfrm>
          <a:custGeom>
            <a:avLst/>
            <a:gdLst/>
            <a:ahLst/>
            <a:cxnLst/>
            <a:rect l="l" t="t" r="r" b="b"/>
            <a:pathLst>
              <a:path w="2131059" h="459105">
                <a:moveTo>
                  <a:pt x="0" y="458724"/>
                </a:moveTo>
                <a:lnTo>
                  <a:pt x="2130552" y="458724"/>
                </a:lnTo>
                <a:lnTo>
                  <a:pt x="2130552" y="0"/>
                </a:lnTo>
                <a:lnTo>
                  <a:pt x="0" y="0"/>
                </a:lnTo>
                <a:lnTo>
                  <a:pt x="0" y="458724"/>
                </a:lnTo>
                <a:close/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6581393" y="1994662"/>
            <a:ext cx="3327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24%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482852" y="848867"/>
            <a:ext cx="2129028" cy="2941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866900" y="777240"/>
            <a:ext cx="432815" cy="5227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028444" y="804672"/>
            <a:ext cx="335280" cy="3627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144267" y="777240"/>
            <a:ext cx="1104900" cy="5227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475232" y="831341"/>
            <a:ext cx="21431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40385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1</a:t>
            </a:r>
            <a:r>
              <a:rPr dirty="0" baseline="25462" sz="1800" spc="-15">
                <a:latin typeface="Calibri"/>
                <a:cs typeface="Calibri"/>
              </a:rPr>
              <a:t>st </a:t>
            </a:r>
            <a:r>
              <a:rPr dirty="0" sz="1800">
                <a:latin typeface="Calibri"/>
                <a:cs typeface="Calibri"/>
              </a:rPr>
              <a:t>Gen</a:t>
            </a:r>
            <a:r>
              <a:rPr dirty="0" sz="1800" spc="-114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BVS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472183" y="4663440"/>
            <a:ext cx="2148840" cy="2712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472183" y="4663440"/>
            <a:ext cx="2148840" cy="271780"/>
          </a:xfrm>
          <a:custGeom>
            <a:avLst/>
            <a:gdLst/>
            <a:ahLst/>
            <a:cxnLst/>
            <a:rect l="l" t="t" r="r" b="b"/>
            <a:pathLst>
              <a:path w="2148840" h="271779">
                <a:moveTo>
                  <a:pt x="0" y="271272"/>
                </a:moveTo>
                <a:lnTo>
                  <a:pt x="2148840" y="271272"/>
                </a:lnTo>
                <a:lnTo>
                  <a:pt x="2148840" y="0"/>
                </a:lnTo>
                <a:lnTo>
                  <a:pt x="0" y="0"/>
                </a:lnTo>
                <a:lnTo>
                  <a:pt x="0" y="271272"/>
                </a:lnTo>
                <a:close/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823973" y="4669028"/>
            <a:ext cx="144589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5">
                <a:latin typeface="Calibri"/>
                <a:cs typeface="Calibri"/>
              </a:rPr>
              <a:t>Prefer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Refrigeration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472183" y="4230623"/>
            <a:ext cx="2148840" cy="37795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472183" y="4230623"/>
            <a:ext cx="2148840" cy="378460"/>
          </a:xfrm>
          <a:custGeom>
            <a:avLst/>
            <a:gdLst/>
            <a:ahLst/>
            <a:cxnLst/>
            <a:rect l="l" t="t" r="r" b="b"/>
            <a:pathLst>
              <a:path w="2148840" h="378460">
                <a:moveTo>
                  <a:pt x="0" y="377952"/>
                </a:moveTo>
                <a:lnTo>
                  <a:pt x="2148840" y="377952"/>
                </a:lnTo>
                <a:lnTo>
                  <a:pt x="2148840" y="0"/>
                </a:lnTo>
                <a:lnTo>
                  <a:pt x="0" y="0"/>
                </a:lnTo>
                <a:lnTo>
                  <a:pt x="0" y="377952"/>
                </a:lnTo>
                <a:close/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619758" y="4217009"/>
            <a:ext cx="18529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14 </a:t>
            </a:r>
            <a:r>
              <a:rPr dirty="0" sz="1200" spc="-5">
                <a:latin typeface="Calibri"/>
                <a:cs typeface="Calibri"/>
              </a:rPr>
              <a:t>SKUs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D 2.50-3.50 mm &amp; L 8-28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472183" y="1176527"/>
            <a:ext cx="2148840" cy="6202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472183" y="1176527"/>
            <a:ext cx="2148840" cy="620395"/>
          </a:xfrm>
          <a:custGeom>
            <a:avLst/>
            <a:gdLst/>
            <a:ahLst/>
            <a:cxnLst/>
            <a:rect l="l" t="t" r="r" b="b"/>
            <a:pathLst>
              <a:path w="2148840" h="620394">
                <a:moveTo>
                  <a:pt x="0" y="620268"/>
                </a:moveTo>
                <a:lnTo>
                  <a:pt x="2148840" y="620268"/>
                </a:lnTo>
                <a:lnTo>
                  <a:pt x="2148840" y="0"/>
                </a:lnTo>
                <a:lnTo>
                  <a:pt x="0" y="0"/>
                </a:lnTo>
                <a:lnTo>
                  <a:pt x="0" y="620268"/>
                </a:lnTo>
                <a:close/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475232" y="1355851"/>
            <a:ext cx="214312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3081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libri"/>
                <a:cs typeface="Calibri"/>
              </a:rPr>
              <a:t>Multi-link design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platform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472183" y="2365248"/>
            <a:ext cx="2148840" cy="54101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1472183" y="2365248"/>
            <a:ext cx="2148840" cy="541020"/>
          </a:xfrm>
          <a:prstGeom prst="rect">
            <a:avLst/>
          </a:prstGeom>
          <a:ln w="6096">
            <a:solidFill>
              <a:srgbClr val="4471C4"/>
            </a:solidFill>
          </a:ln>
        </p:spPr>
        <p:txBody>
          <a:bodyPr wrap="square" lIns="0" tIns="15303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205"/>
              </a:spcBef>
            </a:pPr>
            <a:r>
              <a:rPr dirty="0" sz="1400" spc="-5">
                <a:latin typeface="Calibri"/>
                <a:cs typeface="Calibri"/>
              </a:rPr>
              <a:t>150µm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472183" y="2961132"/>
            <a:ext cx="2148840" cy="4861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472183" y="2961132"/>
            <a:ext cx="2148840" cy="486409"/>
          </a:xfrm>
          <a:custGeom>
            <a:avLst/>
            <a:gdLst/>
            <a:ahLst/>
            <a:cxnLst/>
            <a:rect l="l" t="t" r="r" b="b"/>
            <a:pathLst>
              <a:path w="2148840" h="486410">
                <a:moveTo>
                  <a:pt x="0" y="486156"/>
                </a:moveTo>
                <a:lnTo>
                  <a:pt x="2148840" y="486156"/>
                </a:lnTo>
                <a:lnTo>
                  <a:pt x="2148840" y="0"/>
                </a:lnTo>
                <a:lnTo>
                  <a:pt x="0" y="0"/>
                </a:lnTo>
                <a:lnTo>
                  <a:pt x="0" y="486156"/>
                </a:lnTo>
                <a:close/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2280030" y="3072841"/>
            <a:ext cx="535305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Calibri"/>
                <a:cs typeface="Calibri"/>
              </a:rPr>
              <a:t>1</a:t>
            </a:r>
            <a:r>
              <a:rPr dirty="0" sz="1400">
                <a:latin typeface="Calibri"/>
                <a:cs typeface="Calibri"/>
              </a:rPr>
              <a:t>.</a:t>
            </a:r>
            <a:r>
              <a:rPr dirty="0" sz="1400" spc="-10">
                <a:latin typeface="Calibri"/>
                <a:cs typeface="Calibri"/>
              </a:rPr>
              <a:t>4m</a:t>
            </a:r>
            <a:r>
              <a:rPr dirty="0" sz="1400" spc="5">
                <a:latin typeface="Calibri"/>
                <a:cs typeface="Calibri"/>
              </a:rPr>
              <a:t>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472183" y="3502152"/>
            <a:ext cx="2148840" cy="67360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472183" y="3502152"/>
            <a:ext cx="2148840" cy="673735"/>
          </a:xfrm>
          <a:custGeom>
            <a:avLst/>
            <a:gdLst/>
            <a:ahLst/>
            <a:cxnLst/>
            <a:rect l="l" t="t" r="r" b="b"/>
            <a:pathLst>
              <a:path w="2148840" h="673735">
                <a:moveTo>
                  <a:pt x="0" y="673608"/>
                </a:moveTo>
                <a:lnTo>
                  <a:pt x="2148840" y="673608"/>
                </a:lnTo>
                <a:lnTo>
                  <a:pt x="2148840" y="0"/>
                </a:lnTo>
                <a:lnTo>
                  <a:pt x="0" y="0"/>
                </a:lnTo>
                <a:lnTo>
                  <a:pt x="0" y="673608"/>
                </a:lnTo>
                <a:close/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1773682" y="3601973"/>
            <a:ext cx="154622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libri"/>
                <a:cs typeface="Calibri"/>
              </a:rPr>
              <a:t>Pair </a:t>
            </a:r>
            <a:r>
              <a:rPr dirty="0" sz="1400" spc="-5">
                <a:latin typeface="Calibri"/>
                <a:cs typeface="Calibri"/>
              </a:rPr>
              <a:t>of RO </a:t>
            </a:r>
            <a:r>
              <a:rPr dirty="0" sz="1400" spc="-15">
                <a:latin typeface="Calibri"/>
                <a:cs typeface="Calibri"/>
              </a:rPr>
              <a:t>markers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at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400" spc="-5">
                <a:latin typeface="Calibri"/>
                <a:cs typeface="Calibri"/>
              </a:rPr>
              <a:t>opposite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end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472183" y="1851660"/>
            <a:ext cx="2148840" cy="46024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1472183" y="1851660"/>
            <a:ext cx="2148840" cy="460375"/>
          </a:xfrm>
          <a:prstGeom prst="rect">
            <a:avLst/>
          </a:prstGeom>
          <a:ln w="6096">
            <a:solidFill>
              <a:srgbClr val="4471C4"/>
            </a:solidFill>
          </a:ln>
        </p:spPr>
        <p:txBody>
          <a:bodyPr wrap="square" lIns="0" tIns="1123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85"/>
              </a:spcBef>
            </a:pPr>
            <a:r>
              <a:rPr dirty="0" sz="1400" spc="-5">
                <a:latin typeface="Calibri"/>
                <a:cs typeface="Calibri"/>
              </a:rPr>
              <a:t>35-40%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03631" y="848867"/>
            <a:ext cx="1251204" cy="2941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42315" y="803148"/>
            <a:ext cx="992124" cy="46634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106679" y="849629"/>
            <a:ext cx="12452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67970">
              <a:lnSpc>
                <a:spcPct val="100000"/>
              </a:lnSpc>
              <a:spcBef>
                <a:spcPts val="95"/>
              </a:spcBef>
            </a:pPr>
            <a:r>
              <a:rPr dirty="0" sz="1600" spc="-15">
                <a:latin typeface="Calibri"/>
                <a:cs typeface="Calibri"/>
              </a:rPr>
              <a:t>Features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03631" y="1176527"/>
            <a:ext cx="1251204" cy="62026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03631" y="1176527"/>
            <a:ext cx="1251585" cy="620395"/>
          </a:xfrm>
          <a:custGeom>
            <a:avLst/>
            <a:gdLst/>
            <a:ahLst/>
            <a:cxnLst/>
            <a:rect l="l" t="t" r="r" b="b"/>
            <a:pathLst>
              <a:path w="1251585" h="620394">
                <a:moveTo>
                  <a:pt x="0" y="620268"/>
                </a:moveTo>
                <a:lnTo>
                  <a:pt x="1251204" y="620268"/>
                </a:lnTo>
                <a:lnTo>
                  <a:pt x="1251204" y="0"/>
                </a:lnTo>
                <a:lnTo>
                  <a:pt x="0" y="0"/>
                </a:lnTo>
                <a:lnTo>
                  <a:pt x="0" y="620268"/>
                </a:lnTo>
                <a:close/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106679" y="1340611"/>
            <a:ext cx="12452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8265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Cell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Design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03631" y="2365248"/>
            <a:ext cx="1251204" cy="54101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103631" y="2365248"/>
            <a:ext cx="1251585" cy="541020"/>
          </a:xfrm>
          <a:prstGeom prst="rect">
            <a:avLst/>
          </a:prstGeom>
          <a:ln w="6095">
            <a:solidFill>
              <a:srgbClr val="4471C4"/>
            </a:solidFill>
          </a:ln>
        </p:spPr>
        <p:txBody>
          <a:bodyPr wrap="square" lIns="0" tIns="14604" rIns="0" bIns="0" rtlCol="0" vert="horz">
            <a:spAutoFit/>
          </a:bodyPr>
          <a:lstStyle/>
          <a:p>
            <a:pPr marL="90805" marR="356870">
              <a:lnSpc>
                <a:spcPct val="100000"/>
              </a:lnSpc>
              <a:spcBef>
                <a:spcPts val="114"/>
              </a:spcBef>
            </a:pPr>
            <a:r>
              <a:rPr dirty="0" sz="1600" spc="-10">
                <a:latin typeface="Calibri"/>
                <a:cs typeface="Calibri"/>
              </a:rPr>
              <a:t>Strut  </a:t>
            </a:r>
            <a:r>
              <a:rPr dirty="0" sz="1600" spc="-10">
                <a:latin typeface="Calibri"/>
                <a:cs typeface="Calibri"/>
              </a:rPr>
              <a:t>T</a:t>
            </a:r>
            <a:r>
              <a:rPr dirty="0" sz="1600" spc="-5">
                <a:latin typeface="Calibri"/>
                <a:cs typeface="Calibri"/>
              </a:rPr>
              <a:t>hic</a:t>
            </a:r>
            <a:r>
              <a:rPr dirty="0" sz="1600" spc="-15">
                <a:latin typeface="Calibri"/>
                <a:cs typeface="Calibri"/>
              </a:rPr>
              <a:t>k</a:t>
            </a:r>
            <a:r>
              <a:rPr dirty="0" sz="1600" spc="-10">
                <a:latin typeface="Calibri"/>
                <a:cs typeface="Calibri"/>
              </a:rPr>
              <a:t>ness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03631" y="3502152"/>
            <a:ext cx="1251204" cy="67360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103631" y="3502152"/>
            <a:ext cx="1251585" cy="673735"/>
          </a:xfrm>
          <a:prstGeom prst="rect">
            <a:avLst/>
          </a:prstGeom>
          <a:ln w="6095">
            <a:solidFill>
              <a:srgbClr val="4471C4"/>
            </a:solidFill>
          </a:ln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dirty="0" sz="1600" spc="-15">
                <a:latin typeface="Calibri"/>
                <a:cs typeface="Calibri"/>
              </a:rPr>
              <a:t>RO Markers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03631" y="4663440"/>
            <a:ext cx="1251204" cy="27127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103631" y="4663440"/>
            <a:ext cx="1251585" cy="271780"/>
          </a:xfrm>
          <a:prstGeom prst="rect">
            <a:avLst/>
          </a:prstGeom>
          <a:ln w="6095">
            <a:solidFill>
              <a:srgbClr val="4471C4"/>
            </a:solidFill>
          </a:ln>
        </p:spPr>
        <p:txBody>
          <a:bodyPr wrap="square" lIns="0" tIns="254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0"/>
              </a:spcBef>
            </a:pPr>
            <a:r>
              <a:rPr dirty="0" sz="1600" spc="-15">
                <a:latin typeface="Calibri"/>
                <a:cs typeface="Calibri"/>
              </a:rPr>
              <a:t>Storage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03631" y="4230623"/>
            <a:ext cx="1251204" cy="37795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103631" y="4230623"/>
            <a:ext cx="1251585" cy="378460"/>
          </a:xfrm>
          <a:prstGeom prst="rect">
            <a:avLst/>
          </a:prstGeom>
          <a:ln w="6095">
            <a:solidFill>
              <a:srgbClr val="4471C4"/>
            </a:solidFill>
          </a:ln>
        </p:spPr>
        <p:txBody>
          <a:bodyPr wrap="square" lIns="0" tIns="5651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445"/>
              </a:spcBef>
            </a:pPr>
            <a:r>
              <a:rPr dirty="0" sz="1600" spc="-15">
                <a:latin typeface="Calibri"/>
                <a:cs typeface="Calibri"/>
              </a:rPr>
              <a:t>Size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Matrix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03631" y="2961132"/>
            <a:ext cx="1251204" cy="48615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103631" y="2961132"/>
            <a:ext cx="1251585" cy="486409"/>
          </a:xfrm>
          <a:prstGeom prst="rect">
            <a:avLst/>
          </a:prstGeom>
          <a:ln w="6095">
            <a:solidFill>
              <a:srgbClr val="4471C4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0805">
              <a:lnSpc>
                <a:spcPts val="1820"/>
              </a:lnSpc>
            </a:pPr>
            <a:r>
              <a:rPr dirty="0" sz="1600" spc="-10">
                <a:latin typeface="Calibri"/>
                <a:cs typeface="Calibri"/>
              </a:rPr>
              <a:t>Crossing</a:t>
            </a:r>
            <a:endParaRPr sz="16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dirty="0" sz="1600" spc="-10">
                <a:latin typeface="Calibri"/>
                <a:cs typeface="Calibri"/>
              </a:rPr>
              <a:t>Profile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03631" y="1851660"/>
            <a:ext cx="1251204" cy="46024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 txBox="1"/>
          <p:nvPr/>
        </p:nvSpPr>
        <p:spPr>
          <a:xfrm>
            <a:off x="103631" y="1851660"/>
            <a:ext cx="1251585" cy="460375"/>
          </a:xfrm>
          <a:prstGeom prst="rect">
            <a:avLst/>
          </a:prstGeom>
          <a:ln w="6095">
            <a:solidFill>
              <a:srgbClr val="4471C4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90805">
              <a:lnSpc>
                <a:spcPts val="1714"/>
              </a:lnSpc>
            </a:pPr>
            <a:r>
              <a:rPr dirty="0" sz="1600" spc="-15">
                <a:latin typeface="Calibri"/>
                <a:cs typeface="Calibri"/>
              </a:rPr>
              <a:t>Scaffold </a:t>
            </a:r>
            <a:r>
              <a:rPr dirty="0" sz="1600" spc="-10">
                <a:latin typeface="Calibri"/>
                <a:cs typeface="Calibri"/>
              </a:rPr>
              <a:t>to</a:t>
            </a:r>
            <a:endParaRPr sz="1600">
              <a:latin typeface="Calibri"/>
              <a:cs typeface="Calibri"/>
            </a:endParaRPr>
          </a:p>
          <a:p>
            <a:pPr marL="90805">
              <a:lnSpc>
                <a:spcPts val="1905"/>
              </a:lnSpc>
            </a:pPr>
            <a:r>
              <a:rPr dirty="0" sz="1600" spc="-5">
                <a:latin typeface="Calibri"/>
                <a:cs typeface="Calibri"/>
              </a:rPr>
              <a:t>Artery Ratio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721608" y="655319"/>
            <a:ext cx="1956815" cy="195529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925823" y="859536"/>
            <a:ext cx="1350264" cy="134873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921252" y="854710"/>
            <a:ext cx="1360170" cy="1358265"/>
          </a:xfrm>
          <a:custGeom>
            <a:avLst/>
            <a:gdLst/>
            <a:ahLst/>
            <a:cxnLst/>
            <a:rect l="l" t="t" r="r" b="b"/>
            <a:pathLst>
              <a:path w="1360170" h="1358264">
                <a:moveTo>
                  <a:pt x="0" y="1128776"/>
                </a:moveTo>
                <a:lnTo>
                  <a:pt x="0" y="229362"/>
                </a:lnTo>
                <a:lnTo>
                  <a:pt x="4825" y="183387"/>
                </a:lnTo>
                <a:lnTo>
                  <a:pt x="18161" y="140080"/>
                </a:lnTo>
                <a:lnTo>
                  <a:pt x="39243" y="101218"/>
                </a:lnTo>
                <a:lnTo>
                  <a:pt x="67183" y="67182"/>
                </a:lnTo>
                <a:lnTo>
                  <a:pt x="101219" y="39242"/>
                </a:lnTo>
                <a:lnTo>
                  <a:pt x="140081" y="18161"/>
                </a:lnTo>
                <a:lnTo>
                  <a:pt x="183387" y="4825"/>
                </a:lnTo>
                <a:lnTo>
                  <a:pt x="229362" y="0"/>
                </a:lnTo>
                <a:lnTo>
                  <a:pt x="1130300" y="0"/>
                </a:lnTo>
                <a:lnTo>
                  <a:pt x="1176274" y="4825"/>
                </a:lnTo>
                <a:lnTo>
                  <a:pt x="1219581" y="18161"/>
                </a:lnTo>
                <a:lnTo>
                  <a:pt x="1258443" y="39242"/>
                </a:lnTo>
                <a:lnTo>
                  <a:pt x="1292478" y="67182"/>
                </a:lnTo>
                <a:lnTo>
                  <a:pt x="1320419" y="101218"/>
                </a:lnTo>
                <a:lnTo>
                  <a:pt x="1341501" y="140080"/>
                </a:lnTo>
                <a:lnTo>
                  <a:pt x="1354836" y="183387"/>
                </a:lnTo>
                <a:lnTo>
                  <a:pt x="1359662" y="229362"/>
                </a:lnTo>
                <a:lnTo>
                  <a:pt x="1359662" y="1128776"/>
                </a:lnTo>
                <a:lnTo>
                  <a:pt x="1354836" y="1174750"/>
                </a:lnTo>
                <a:lnTo>
                  <a:pt x="1341501" y="1218057"/>
                </a:lnTo>
                <a:lnTo>
                  <a:pt x="1320419" y="1256919"/>
                </a:lnTo>
                <a:lnTo>
                  <a:pt x="1292478" y="1290954"/>
                </a:lnTo>
                <a:lnTo>
                  <a:pt x="1258443" y="1318895"/>
                </a:lnTo>
                <a:lnTo>
                  <a:pt x="1219581" y="1339977"/>
                </a:lnTo>
                <a:lnTo>
                  <a:pt x="1176274" y="1353312"/>
                </a:lnTo>
                <a:lnTo>
                  <a:pt x="1130300" y="1358138"/>
                </a:lnTo>
                <a:lnTo>
                  <a:pt x="229362" y="1358138"/>
                </a:lnTo>
                <a:lnTo>
                  <a:pt x="183387" y="1353312"/>
                </a:lnTo>
                <a:lnTo>
                  <a:pt x="140081" y="1339977"/>
                </a:lnTo>
                <a:lnTo>
                  <a:pt x="101219" y="1318895"/>
                </a:lnTo>
                <a:lnTo>
                  <a:pt x="67183" y="1290954"/>
                </a:lnTo>
                <a:lnTo>
                  <a:pt x="39243" y="1256919"/>
                </a:lnTo>
                <a:lnTo>
                  <a:pt x="18161" y="1218057"/>
                </a:lnTo>
                <a:lnTo>
                  <a:pt x="4825" y="1174750"/>
                </a:lnTo>
                <a:lnTo>
                  <a:pt x="0" y="1128776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 txBox="1"/>
          <p:nvPr/>
        </p:nvSpPr>
        <p:spPr>
          <a:xfrm>
            <a:off x="4294632" y="1325880"/>
            <a:ext cx="605155" cy="416559"/>
          </a:xfrm>
          <a:prstGeom prst="rect">
            <a:avLst/>
          </a:prstGeom>
          <a:solidFill>
            <a:srgbClr val="000000"/>
          </a:solidFill>
        </p:spPr>
        <p:txBody>
          <a:bodyPr wrap="square" lIns="0" tIns="38735" rIns="0" bIns="0" rtlCol="0" vert="horz">
            <a:spAutoFit/>
          </a:bodyPr>
          <a:lstStyle/>
          <a:p>
            <a:pPr marL="92075" marR="116839">
              <a:lnSpc>
                <a:spcPct val="100000"/>
              </a:lnSpc>
              <a:spcBef>
                <a:spcPts val="305"/>
              </a:spcBef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Ab</a:t>
            </a:r>
            <a:r>
              <a:rPr dirty="0" sz="105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05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rb  150</a:t>
            </a:r>
            <a:r>
              <a:rPr dirty="0" sz="1050" spc="-10">
                <a:solidFill>
                  <a:srgbClr val="FFFFFF"/>
                </a:solidFill>
                <a:latin typeface="Calibri"/>
                <a:cs typeface="Calibri"/>
              </a:rPr>
              <a:t>μ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721608" y="2052827"/>
            <a:ext cx="1955291" cy="155143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925823" y="2257044"/>
            <a:ext cx="1348739" cy="94488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921252" y="2252345"/>
            <a:ext cx="1358265" cy="954405"/>
          </a:xfrm>
          <a:custGeom>
            <a:avLst/>
            <a:gdLst/>
            <a:ahLst/>
            <a:cxnLst/>
            <a:rect l="l" t="t" r="r" b="b"/>
            <a:pathLst>
              <a:path w="1358264" h="954405">
                <a:moveTo>
                  <a:pt x="0" y="792226"/>
                </a:moveTo>
                <a:lnTo>
                  <a:pt x="0" y="161925"/>
                </a:lnTo>
                <a:lnTo>
                  <a:pt x="3301" y="129540"/>
                </a:lnTo>
                <a:lnTo>
                  <a:pt x="27812" y="71500"/>
                </a:lnTo>
                <a:lnTo>
                  <a:pt x="71500" y="27812"/>
                </a:lnTo>
                <a:lnTo>
                  <a:pt x="129412" y="3302"/>
                </a:lnTo>
                <a:lnTo>
                  <a:pt x="161925" y="0"/>
                </a:lnTo>
                <a:lnTo>
                  <a:pt x="1196213" y="0"/>
                </a:lnTo>
                <a:lnTo>
                  <a:pt x="1258951" y="12700"/>
                </a:lnTo>
                <a:lnTo>
                  <a:pt x="1310767" y="47371"/>
                </a:lnTo>
                <a:lnTo>
                  <a:pt x="1345438" y="98806"/>
                </a:lnTo>
                <a:lnTo>
                  <a:pt x="1358138" y="161925"/>
                </a:lnTo>
                <a:lnTo>
                  <a:pt x="1358138" y="792226"/>
                </a:lnTo>
                <a:lnTo>
                  <a:pt x="1345438" y="854963"/>
                </a:lnTo>
                <a:lnTo>
                  <a:pt x="1310767" y="906780"/>
                </a:lnTo>
                <a:lnTo>
                  <a:pt x="1258951" y="941451"/>
                </a:lnTo>
                <a:lnTo>
                  <a:pt x="1196213" y="954151"/>
                </a:lnTo>
                <a:lnTo>
                  <a:pt x="161925" y="954151"/>
                </a:lnTo>
                <a:lnTo>
                  <a:pt x="99187" y="941451"/>
                </a:lnTo>
                <a:lnTo>
                  <a:pt x="47371" y="906780"/>
                </a:lnTo>
                <a:lnTo>
                  <a:pt x="12700" y="854963"/>
                </a:lnTo>
                <a:lnTo>
                  <a:pt x="0" y="792226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4418838" y="2518536"/>
            <a:ext cx="233045" cy="140335"/>
          </a:xfrm>
          <a:custGeom>
            <a:avLst/>
            <a:gdLst/>
            <a:ahLst/>
            <a:cxnLst/>
            <a:rect l="l" t="t" r="r" b="b"/>
            <a:pathLst>
              <a:path w="233045" h="140335">
                <a:moveTo>
                  <a:pt x="50651" y="29590"/>
                </a:moveTo>
                <a:lnTo>
                  <a:pt x="29463" y="29590"/>
                </a:lnTo>
                <a:lnTo>
                  <a:pt x="15621" y="107187"/>
                </a:lnTo>
                <a:lnTo>
                  <a:pt x="36195" y="110870"/>
                </a:lnTo>
                <a:lnTo>
                  <a:pt x="50651" y="29590"/>
                </a:lnTo>
                <a:close/>
              </a:path>
              <a:path w="233045" h="140335">
                <a:moveTo>
                  <a:pt x="38735" y="0"/>
                </a:moveTo>
                <a:lnTo>
                  <a:pt x="3428" y="21717"/>
                </a:lnTo>
                <a:lnTo>
                  <a:pt x="0" y="40512"/>
                </a:lnTo>
                <a:lnTo>
                  <a:pt x="7979" y="38913"/>
                </a:lnTo>
                <a:lnTo>
                  <a:pt x="15541" y="36575"/>
                </a:lnTo>
                <a:lnTo>
                  <a:pt x="22699" y="33476"/>
                </a:lnTo>
                <a:lnTo>
                  <a:pt x="29463" y="29590"/>
                </a:lnTo>
                <a:lnTo>
                  <a:pt x="50651" y="29590"/>
                </a:lnTo>
                <a:lnTo>
                  <a:pt x="55372" y="3048"/>
                </a:lnTo>
                <a:lnTo>
                  <a:pt x="38735" y="0"/>
                </a:lnTo>
                <a:close/>
              </a:path>
              <a:path w="233045" h="140335">
                <a:moveTo>
                  <a:pt x="72771" y="88900"/>
                </a:moveTo>
                <a:lnTo>
                  <a:pt x="95996" y="122878"/>
                </a:lnTo>
                <a:lnTo>
                  <a:pt x="111902" y="125303"/>
                </a:lnTo>
                <a:lnTo>
                  <a:pt x="120142" y="124031"/>
                </a:lnTo>
                <a:lnTo>
                  <a:pt x="127714" y="120782"/>
                </a:lnTo>
                <a:lnTo>
                  <a:pt x="134620" y="115569"/>
                </a:lnTo>
                <a:lnTo>
                  <a:pt x="140970" y="109600"/>
                </a:lnTo>
                <a:lnTo>
                  <a:pt x="141309" y="108965"/>
                </a:lnTo>
                <a:lnTo>
                  <a:pt x="110362" y="108965"/>
                </a:lnTo>
                <a:lnTo>
                  <a:pt x="102362" y="107568"/>
                </a:lnTo>
                <a:lnTo>
                  <a:pt x="99313" y="105537"/>
                </a:lnTo>
                <a:lnTo>
                  <a:pt x="94487" y="99187"/>
                </a:lnTo>
                <a:lnTo>
                  <a:pt x="93345" y="95123"/>
                </a:lnTo>
                <a:lnTo>
                  <a:pt x="93599" y="90424"/>
                </a:lnTo>
                <a:lnTo>
                  <a:pt x="72771" y="88900"/>
                </a:lnTo>
                <a:close/>
              </a:path>
              <a:path w="233045" h="140335">
                <a:moveTo>
                  <a:pt x="141869" y="66293"/>
                </a:moveTo>
                <a:lnTo>
                  <a:pt x="106934" y="66293"/>
                </a:lnTo>
                <a:lnTo>
                  <a:pt x="112775" y="67310"/>
                </a:lnTo>
                <a:lnTo>
                  <a:pt x="117475" y="68199"/>
                </a:lnTo>
                <a:lnTo>
                  <a:pt x="121031" y="70485"/>
                </a:lnTo>
                <a:lnTo>
                  <a:pt x="125857" y="78105"/>
                </a:lnTo>
                <a:lnTo>
                  <a:pt x="126364" y="83312"/>
                </a:lnTo>
                <a:lnTo>
                  <a:pt x="125129" y="90424"/>
                </a:lnTo>
                <a:lnTo>
                  <a:pt x="110362" y="108965"/>
                </a:lnTo>
                <a:lnTo>
                  <a:pt x="141309" y="108965"/>
                </a:lnTo>
                <a:lnTo>
                  <a:pt x="144907" y="102235"/>
                </a:lnTo>
                <a:lnTo>
                  <a:pt x="146431" y="93344"/>
                </a:lnTo>
                <a:lnTo>
                  <a:pt x="147194" y="85627"/>
                </a:lnTo>
                <a:lnTo>
                  <a:pt x="146637" y="78470"/>
                </a:lnTo>
                <a:lnTo>
                  <a:pt x="144770" y="71860"/>
                </a:lnTo>
                <a:lnTo>
                  <a:pt x="141869" y="66293"/>
                </a:lnTo>
                <a:close/>
              </a:path>
              <a:path w="233045" h="140335">
                <a:moveTo>
                  <a:pt x="99695" y="12826"/>
                </a:moveTo>
                <a:lnTo>
                  <a:pt x="79248" y="66929"/>
                </a:lnTo>
                <a:lnTo>
                  <a:pt x="95503" y="72262"/>
                </a:lnTo>
                <a:lnTo>
                  <a:pt x="101091" y="67944"/>
                </a:lnTo>
                <a:lnTo>
                  <a:pt x="106934" y="66293"/>
                </a:lnTo>
                <a:lnTo>
                  <a:pt x="141869" y="66293"/>
                </a:lnTo>
                <a:lnTo>
                  <a:pt x="141604" y="65786"/>
                </a:lnTo>
                <a:lnTo>
                  <a:pt x="137340" y="60547"/>
                </a:lnTo>
                <a:lnTo>
                  <a:pt x="132349" y="56451"/>
                </a:lnTo>
                <a:lnTo>
                  <a:pt x="126620" y="53498"/>
                </a:lnTo>
                <a:lnTo>
                  <a:pt x="123324" y="52577"/>
                </a:lnTo>
                <a:lnTo>
                  <a:pt x="105410" y="52577"/>
                </a:lnTo>
                <a:lnTo>
                  <a:pt x="111887" y="34925"/>
                </a:lnTo>
                <a:lnTo>
                  <a:pt x="151989" y="34925"/>
                </a:lnTo>
                <a:lnTo>
                  <a:pt x="154177" y="22606"/>
                </a:lnTo>
                <a:lnTo>
                  <a:pt x="99695" y="12826"/>
                </a:lnTo>
                <a:close/>
              </a:path>
              <a:path w="233045" h="140335">
                <a:moveTo>
                  <a:pt x="115315" y="50800"/>
                </a:moveTo>
                <a:lnTo>
                  <a:pt x="110489" y="51181"/>
                </a:lnTo>
                <a:lnTo>
                  <a:pt x="105410" y="52577"/>
                </a:lnTo>
                <a:lnTo>
                  <a:pt x="123324" y="52577"/>
                </a:lnTo>
                <a:lnTo>
                  <a:pt x="120141" y="51688"/>
                </a:lnTo>
                <a:lnTo>
                  <a:pt x="115315" y="50800"/>
                </a:lnTo>
                <a:close/>
              </a:path>
              <a:path w="233045" h="140335">
                <a:moveTo>
                  <a:pt x="151989" y="34925"/>
                </a:moveTo>
                <a:lnTo>
                  <a:pt x="111887" y="34925"/>
                </a:lnTo>
                <a:lnTo>
                  <a:pt x="150749" y="41910"/>
                </a:lnTo>
                <a:lnTo>
                  <a:pt x="151989" y="34925"/>
                </a:lnTo>
                <a:close/>
              </a:path>
              <a:path w="233045" h="140335">
                <a:moveTo>
                  <a:pt x="198112" y="29180"/>
                </a:moveTo>
                <a:lnTo>
                  <a:pt x="164125" y="64256"/>
                </a:lnTo>
                <a:lnTo>
                  <a:pt x="158684" y="103123"/>
                </a:lnTo>
                <a:lnTo>
                  <a:pt x="158653" y="104981"/>
                </a:lnTo>
                <a:lnTo>
                  <a:pt x="159962" y="114986"/>
                </a:lnTo>
                <a:lnTo>
                  <a:pt x="193555" y="140092"/>
                </a:lnTo>
                <a:lnTo>
                  <a:pt x="200437" y="139191"/>
                </a:lnTo>
                <a:lnTo>
                  <a:pt x="206700" y="136767"/>
                </a:lnTo>
                <a:lnTo>
                  <a:pt x="212344" y="132842"/>
                </a:lnTo>
                <a:lnTo>
                  <a:pt x="218291" y="125936"/>
                </a:lnTo>
                <a:lnTo>
                  <a:pt x="219993" y="122808"/>
                </a:lnTo>
                <a:lnTo>
                  <a:pt x="191515" y="122808"/>
                </a:lnTo>
                <a:lnTo>
                  <a:pt x="189102" y="122427"/>
                </a:lnTo>
                <a:lnTo>
                  <a:pt x="179737" y="103123"/>
                </a:lnTo>
                <a:lnTo>
                  <a:pt x="180101" y="98297"/>
                </a:lnTo>
                <a:lnTo>
                  <a:pt x="187571" y="60275"/>
                </a:lnTo>
                <a:lnTo>
                  <a:pt x="200025" y="46481"/>
                </a:lnTo>
                <a:lnTo>
                  <a:pt x="228401" y="46481"/>
                </a:lnTo>
                <a:lnTo>
                  <a:pt x="227964" y="45338"/>
                </a:lnTo>
                <a:lnTo>
                  <a:pt x="224008" y="39578"/>
                </a:lnTo>
                <a:lnTo>
                  <a:pt x="218979" y="35067"/>
                </a:lnTo>
                <a:lnTo>
                  <a:pt x="212855" y="31819"/>
                </a:lnTo>
                <a:lnTo>
                  <a:pt x="205612" y="29844"/>
                </a:lnTo>
                <a:lnTo>
                  <a:pt x="198112" y="29180"/>
                </a:lnTo>
                <a:close/>
              </a:path>
              <a:path w="233045" h="140335">
                <a:moveTo>
                  <a:pt x="228401" y="46481"/>
                </a:moveTo>
                <a:lnTo>
                  <a:pt x="200025" y="46481"/>
                </a:lnTo>
                <a:lnTo>
                  <a:pt x="202564" y="46862"/>
                </a:lnTo>
                <a:lnTo>
                  <a:pt x="204977" y="47370"/>
                </a:lnTo>
                <a:lnTo>
                  <a:pt x="211804" y="66214"/>
                </a:lnTo>
                <a:lnTo>
                  <a:pt x="211454" y="70993"/>
                </a:lnTo>
                <a:lnTo>
                  <a:pt x="203971" y="109033"/>
                </a:lnTo>
                <a:lnTo>
                  <a:pt x="196087" y="121157"/>
                </a:lnTo>
                <a:lnTo>
                  <a:pt x="193928" y="122427"/>
                </a:lnTo>
                <a:lnTo>
                  <a:pt x="191515" y="122808"/>
                </a:lnTo>
                <a:lnTo>
                  <a:pt x="219993" y="122808"/>
                </a:lnTo>
                <a:lnTo>
                  <a:pt x="232537" y="76592"/>
                </a:lnTo>
                <a:lnTo>
                  <a:pt x="232727" y="64230"/>
                </a:lnTo>
                <a:lnTo>
                  <a:pt x="231203" y="53820"/>
                </a:lnTo>
                <a:lnTo>
                  <a:pt x="228401" y="464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4369180" y="2723007"/>
            <a:ext cx="220345" cy="114300"/>
          </a:xfrm>
          <a:custGeom>
            <a:avLst/>
            <a:gdLst/>
            <a:ahLst/>
            <a:cxnLst/>
            <a:rect l="l" t="t" r="r" b="b"/>
            <a:pathLst>
              <a:path w="220345" h="114300">
                <a:moveTo>
                  <a:pt x="19050" y="0"/>
                </a:moveTo>
                <a:lnTo>
                  <a:pt x="0" y="107315"/>
                </a:lnTo>
                <a:lnTo>
                  <a:pt x="20574" y="110998"/>
                </a:lnTo>
                <a:lnTo>
                  <a:pt x="27432" y="72009"/>
                </a:lnTo>
                <a:lnTo>
                  <a:pt x="79220" y="72009"/>
                </a:lnTo>
                <a:lnTo>
                  <a:pt x="79559" y="70104"/>
                </a:lnTo>
                <a:lnTo>
                  <a:pt x="46228" y="70104"/>
                </a:lnTo>
                <a:lnTo>
                  <a:pt x="39370" y="68834"/>
                </a:lnTo>
                <a:lnTo>
                  <a:pt x="36703" y="67182"/>
                </a:lnTo>
                <a:lnTo>
                  <a:pt x="34671" y="64516"/>
                </a:lnTo>
                <a:lnTo>
                  <a:pt x="32639" y="61722"/>
                </a:lnTo>
                <a:lnTo>
                  <a:pt x="31623" y="58547"/>
                </a:lnTo>
                <a:lnTo>
                  <a:pt x="31623" y="50800"/>
                </a:lnTo>
                <a:lnTo>
                  <a:pt x="32258" y="45593"/>
                </a:lnTo>
                <a:lnTo>
                  <a:pt x="33401" y="38988"/>
                </a:lnTo>
                <a:lnTo>
                  <a:pt x="39624" y="3682"/>
                </a:lnTo>
                <a:lnTo>
                  <a:pt x="19050" y="0"/>
                </a:lnTo>
                <a:close/>
              </a:path>
              <a:path w="220345" h="114300">
                <a:moveTo>
                  <a:pt x="78226" y="77597"/>
                </a:moveTo>
                <a:lnTo>
                  <a:pt x="58674" y="77597"/>
                </a:lnTo>
                <a:lnTo>
                  <a:pt x="56896" y="86994"/>
                </a:lnTo>
                <a:lnTo>
                  <a:pt x="75946" y="90424"/>
                </a:lnTo>
                <a:lnTo>
                  <a:pt x="78226" y="77597"/>
                </a:lnTo>
                <a:close/>
              </a:path>
              <a:path w="220345" h="114300">
                <a:moveTo>
                  <a:pt x="79220" y="72009"/>
                </a:moveTo>
                <a:lnTo>
                  <a:pt x="27432" y="72009"/>
                </a:lnTo>
                <a:lnTo>
                  <a:pt x="29464" y="80010"/>
                </a:lnTo>
                <a:lnTo>
                  <a:pt x="33909" y="84709"/>
                </a:lnTo>
                <a:lnTo>
                  <a:pt x="47498" y="87122"/>
                </a:lnTo>
                <a:lnTo>
                  <a:pt x="53467" y="84328"/>
                </a:lnTo>
                <a:lnTo>
                  <a:pt x="58674" y="77597"/>
                </a:lnTo>
                <a:lnTo>
                  <a:pt x="78226" y="77597"/>
                </a:lnTo>
                <a:lnTo>
                  <a:pt x="79220" y="72009"/>
                </a:lnTo>
                <a:close/>
              </a:path>
              <a:path w="220345" h="114300">
                <a:moveTo>
                  <a:pt x="69215" y="8890"/>
                </a:moveTo>
                <a:lnTo>
                  <a:pt x="61595" y="51307"/>
                </a:lnTo>
                <a:lnTo>
                  <a:pt x="52451" y="67563"/>
                </a:lnTo>
                <a:lnTo>
                  <a:pt x="49530" y="69468"/>
                </a:lnTo>
                <a:lnTo>
                  <a:pt x="46228" y="70104"/>
                </a:lnTo>
                <a:lnTo>
                  <a:pt x="79559" y="70104"/>
                </a:lnTo>
                <a:lnTo>
                  <a:pt x="89789" y="12573"/>
                </a:lnTo>
                <a:lnTo>
                  <a:pt x="69215" y="8890"/>
                </a:lnTo>
                <a:close/>
              </a:path>
              <a:path w="220345" h="114300">
                <a:moveTo>
                  <a:pt x="218583" y="44323"/>
                </a:moveTo>
                <a:lnTo>
                  <a:pt x="186817" y="44323"/>
                </a:lnTo>
                <a:lnTo>
                  <a:pt x="189738" y="44831"/>
                </a:lnTo>
                <a:lnTo>
                  <a:pt x="193675" y="45593"/>
                </a:lnTo>
                <a:lnTo>
                  <a:pt x="196342" y="47498"/>
                </a:lnTo>
                <a:lnTo>
                  <a:pt x="197739" y="50800"/>
                </a:lnTo>
                <a:lnTo>
                  <a:pt x="198551" y="52831"/>
                </a:lnTo>
                <a:lnTo>
                  <a:pt x="198628" y="58419"/>
                </a:lnTo>
                <a:lnTo>
                  <a:pt x="189230" y="110617"/>
                </a:lnTo>
                <a:lnTo>
                  <a:pt x="209804" y="114300"/>
                </a:lnTo>
                <a:lnTo>
                  <a:pt x="218694" y="64516"/>
                </a:lnTo>
                <a:lnTo>
                  <a:pt x="220091" y="57150"/>
                </a:lnTo>
                <a:lnTo>
                  <a:pt x="220345" y="51562"/>
                </a:lnTo>
                <a:lnTo>
                  <a:pt x="218583" y="44323"/>
                </a:lnTo>
                <a:close/>
              </a:path>
              <a:path w="220345" h="114300">
                <a:moveTo>
                  <a:pt x="171721" y="35941"/>
                </a:moveTo>
                <a:lnTo>
                  <a:pt x="139954" y="35941"/>
                </a:lnTo>
                <a:lnTo>
                  <a:pt x="143002" y="36575"/>
                </a:lnTo>
                <a:lnTo>
                  <a:pt x="145669" y="36956"/>
                </a:lnTo>
                <a:lnTo>
                  <a:pt x="147701" y="37845"/>
                </a:lnTo>
                <a:lnTo>
                  <a:pt x="149098" y="39243"/>
                </a:lnTo>
                <a:lnTo>
                  <a:pt x="150368" y="40640"/>
                </a:lnTo>
                <a:lnTo>
                  <a:pt x="151257" y="42418"/>
                </a:lnTo>
                <a:lnTo>
                  <a:pt x="151531" y="44831"/>
                </a:lnTo>
                <a:lnTo>
                  <a:pt x="151711" y="45974"/>
                </a:lnTo>
                <a:lnTo>
                  <a:pt x="151800" y="48006"/>
                </a:lnTo>
                <a:lnTo>
                  <a:pt x="151362" y="52197"/>
                </a:lnTo>
                <a:lnTo>
                  <a:pt x="150091" y="59690"/>
                </a:lnTo>
                <a:lnTo>
                  <a:pt x="142494" y="102235"/>
                </a:lnTo>
                <a:lnTo>
                  <a:pt x="163068" y="105918"/>
                </a:lnTo>
                <a:lnTo>
                  <a:pt x="169672" y="68580"/>
                </a:lnTo>
                <a:lnTo>
                  <a:pt x="171069" y="61213"/>
                </a:lnTo>
                <a:lnTo>
                  <a:pt x="172466" y="56006"/>
                </a:lnTo>
                <a:lnTo>
                  <a:pt x="174654" y="52069"/>
                </a:lnTo>
                <a:lnTo>
                  <a:pt x="176022" y="49530"/>
                </a:lnTo>
                <a:lnTo>
                  <a:pt x="178308" y="47370"/>
                </a:lnTo>
                <a:lnTo>
                  <a:pt x="181102" y="45974"/>
                </a:lnTo>
                <a:lnTo>
                  <a:pt x="184023" y="44704"/>
                </a:lnTo>
                <a:lnTo>
                  <a:pt x="186817" y="44323"/>
                </a:lnTo>
                <a:lnTo>
                  <a:pt x="218583" y="44323"/>
                </a:lnTo>
                <a:lnTo>
                  <a:pt x="218313" y="43180"/>
                </a:lnTo>
                <a:lnTo>
                  <a:pt x="216027" y="39243"/>
                </a:lnTo>
                <a:lnTo>
                  <a:pt x="214989" y="38354"/>
                </a:lnTo>
                <a:lnTo>
                  <a:pt x="172593" y="38354"/>
                </a:lnTo>
                <a:lnTo>
                  <a:pt x="171721" y="35941"/>
                </a:lnTo>
                <a:close/>
              </a:path>
              <a:path w="220345" h="114300">
                <a:moveTo>
                  <a:pt x="109347" y="16001"/>
                </a:moveTo>
                <a:lnTo>
                  <a:pt x="95377" y="93853"/>
                </a:lnTo>
                <a:lnTo>
                  <a:pt x="115951" y="97536"/>
                </a:lnTo>
                <a:lnTo>
                  <a:pt x="122830" y="59562"/>
                </a:lnTo>
                <a:lnTo>
                  <a:pt x="124079" y="52197"/>
                </a:lnTo>
                <a:lnTo>
                  <a:pt x="125603" y="46990"/>
                </a:lnTo>
                <a:lnTo>
                  <a:pt x="139954" y="35941"/>
                </a:lnTo>
                <a:lnTo>
                  <a:pt x="171721" y="35941"/>
                </a:lnTo>
                <a:lnTo>
                  <a:pt x="170942" y="33781"/>
                </a:lnTo>
                <a:lnTo>
                  <a:pt x="168529" y="30099"/>
                </a:lnTo>
                <a:lnTo>
                  <a:pt x="126365" y="30099"/>
                </a:lnTo>
                <a:lnTo>
                  <a:pt x="128270" y="19431"/>
                </a:lnTo>
                <a:lnTo>
                  <a:pt x="109347" y="16001"/>
                </a:lnTo>
                <a:close/>
              </a:path>
              <a:path w="220345" h="114300">
                <a:moveTo>
                  <a:pt x="194056" y="29337"/>
                </a:moveTo>
                <a:lnTo>
                  <a:pt x="189611" y="29591"/>
                </a:lnTo>
                <a:lnTo>
                  <a:pt x="180975" y="32385"/>
                </a:lnTo>
                <a:lnTo>
                  <a:pt x="176784" y="34798"/>
                </a:lnTo>
                <a:lnTo>
                  <a:pt x="172593" y="38354"/>
                </a:lnTo>
                <a:lnTo>
                  <a:pt x="214989" y="38354"/>
                </a:lnTo>
                <a:lnTo>
                  <a:pt x="208915" y="33147"/>
                </a:lnTo>
                <a:lnTo>
                  <a:pt x="204216" y="31242"/>
                </a:lnTo>
                <a:lnTo>
                  <a:pt x="198501" y="30099"/>
                </a:lnTo>
                <a:lnTo>
                  <a:pt x="194056" y="29337"/>
                </a:lnTo>
                <a:close/>
              </a:path>
              <a:path w="220345" h="114300">
                <a:moveTo>
                  <a:pt x="145903" y="21544"/>
                </a:moveTo>
                <a:lnTo>
                  <a:pt x="139192" y="22748"/>
                </a:lnTo>
                <a:lnTo>
                  <a:pt x="132671" y="25596"/>
                </a:lnTo>
                <a:lnTo>
                  <a:pt x="126365" y="30099"/>
                </a:lnTo>
                <a:lnTo>
                  <a:pt x="168529" y="30099"/>
                </a:lnTo>
                <a:lnTo>
                  <a:pt x="165227" y="27431"/>
                </a:lnTo>
                <a:lnTo>
                  <a:pt x="161925" y="24637"/>
                </a:lnTo>
                <a:lnTo>
                  <a:pt x="157861" y="22860"/>
                </a:lnTo>
                <a:lnTo>
                  <a:pt x="152781" y="21970"/>
                </a:lnTo>
                <a:lnTo>
                  <a:pt x="145903" y="21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4272405" y="2271522"/>
            <a:ext cx="167640" cy="191770"/>
          </a:xfrm>
          <a:custGeom>
            <a:avLst/>
            <a:gdLst/>
            <a:ahLst/>
            <a:cxnLst/>
            <a:rect l="l" t="t" r="r" b="b"/>
            <a:pathLst>
              <a:path w="167639" h="191769">
                <a:moveTo>
                  <a:pt x="21103" y="8705"/>
                </a:moveTo>
                <a:lnTo>
                  <a:pt x="13590" y="9397"/>
                </a:lnTo>
                <a:lnTo>
                  <a:pt x="6869" y="12910"/>
                </a:lnTo>
                <a:lnTo>
                  <a:pt x="2208" y="18541"/>
                </a:lnTo>
                <a:lnTo>
                  <a:pt x="0" y="25507"/>
                </a:lnTo>
                <a:lnTo>
                  <a:pt x="636" y="33019"/>
                </a:lnTo>
                <a:lnTo>
                  <a:pt x="47372" y="191261"/>
                </a:lnTo>
                <a:lnTo>
                  <a:pt x="78505" y="159130"/>
                </a:lnTo>
                <a:lnTo>
                  <a:pt x="74931" y="159130"/>
                </a:lnTo>
                <a:lnTo>
                  <a:pt x="37847" y="149986"/>
                </a:lnTo>
                <a:lnTo>
                  <a:pt x="54712" y="81544"/>
                </a:lnTo>
                <a:lnTo>
                  <a:pt x="37212" y="22225"/>
                </a:lnTo>
                <a:lnTo>
                  <a:pt x="33700" y="15559"/>
                </a:lnTo>
                <a:lnTo>
                  <a:pt x="28068" y="10906"/>
                </a:lnTo>
                <a:lnTo>
                  <a:pt x="21103" y="8705"/>
                </a:lnTo>
                <a:close/>
              </a:path>
              <a:path w="167639" h="191769">
                <a:moveTo>
                  <a:pt x="54712" y="81544"/>
                </a:moveTo>
                <a:lnTo>
                  <a:pt x="37847" y="149986"/>
                </a:lnTo>
                <a:lnTo>
                  <a:pt x="74931" y="159130"/>
                </a:lnTo>
                <a:lnTo>
                  <a:pt x="77364" y="149225"/>
                </a:lnTo>
                <a:lnTo>
                  <a:pt x="74677" y="149225"/>
                </a:lnTo>
                <a:lnTo>
                  <a:pt x="42673" y="141350"/>
                </a:lnTo>
                <a:lnTo>
                  <a:pt x="65422" y="117849"/>
                </a:lnTo>
                <a:lnTo>
                  <a:pt x="54712" y="81544"/>
                </a:lnTo>
                <a:close/>
              </a:path>
              <a:path w="167639" h="191769">
                <a:moveTo>
                  <a:pt x="148163" y="40465"/>
                </a:moveTo>
                <a:lnTo>
                  <a:pt x="141009" y="41971"/>
                </a:lnTo>
                <a:lnTo>
                  <a:pt x="134748" y="46227"/>
                </a:lnTo>
                <a:lnTo>
                  <a:pt x="91746" y="90653"/>
                </a:lnTo>
                <a:lnTo>
                  <a:pt x="74931" y="159130"/>
                </a:lnTo>
                <a:lnTo>
                  <a:pt x="78505" y="159130"/>
                </a:lnTo>
                <a:lnTo>
                  <a:pt x="162180" y="72770"/>
                </a:lnTo>
                <a:lnTo>
                  <a:pt x="166227" y="66385"/>
                </a:lnTo>
                <a:lnTo>
                  <a:pt x="167499" y="59213"/>
                </a:lnTo>
                <a:lnTo>
                  <a:pt x="165985" y="52089"/>
                </a:lnTo>
                <a:lnTo>
                  <a:pt x="161672" y="45846"/>
                </a:lnTo>
                <a:lnTo>
                  <a:pt x="155340" y="41745"/>
                </a:lnTo>
                <a:lnTo>
                  <a:pt x="148163" y="40465"/>
                </a:lnTo>
                <a:close/>
              </a:path>
              <a:path w="167639" h="191769">
                <a:moveTo>
                  <a:pt x="65422" y="117849"/>
                </a:moveTo>
                <a:lnTo>
                  <a:pt x="42673" y="141350"/>
                </a:lnTo>
                <a:lnTo>
                  <a:pt x="74677" y="149225"/>
                </a:lnTo>
                <a:lnTo>
                  <a:pt x="65422" y="117849"/>
                </a:lnTo>
                <a:close/>
              </a:path>
              <a:path w="167639" h="191769">
                <a:moveTo>
                  <a:pt x="91746" y="90653"/>
                </a:moveTo>
                <a:lnTo>
                  <a:pt x="65422" y="117849"/>
                </a:lnTo>
                <a:lnTo>
                  <a:pt x="74677" y="149225"/>
                </a:lnTo>
                <a:lnTo>
                  <a:pt x="77364" y="149225"/>
                </a:lnTo>
                <a:lnTo>
                  <a:pt x="91746" y="90653"/>
                </a:lnTo>
                <a:close/>
              </a:path>
              <a:path w="167639" h="191769">
                <a:moveTo>
                  <a:pt x="74804" y="0"/>
                </a:moveTo>
                <a:lnTo>
                  <a:pt x="54712" y="81544"/>
                </a:lnTo>
                <a:lnTo>
                  <a:pt x="65422" y="117849"/>
                </a:lnTo>
                <a:lnTo>
                  <a:pt x="91746" y="90653"/>
                </a:lnTo>
                <a:lnTo>
                  <a:pt x="111761" y="9143"/>
                </a:lnTo>
                <a:lnTo>
                  <a:pt x="74804" y="0"/>
                </a:lnTo>
                <a:close/>
              </a:path>
            </a:pathLst>
          </a:custGeom>
          <a:solidFill>
            <a:srgbClr val="29C3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4124277" y="2760598"/>
            <a:ext cx="167005" cy="229870"/>
          </a:xfrm>
          <a:custGeom>
            <a:avLst/>
            <a:gdLst/>
            <a:ahLst/>
            <a:cxnLst/>
            <a:rect l="l" t="t" r="r" b="b"/>
            <a:pathLst>
              <a:path w="167004" h="229869">
                <a:moveTo>
                  <a:pt x="103073" y="73060"/>
                </a:moveTo>
                <a:lnTo>
                  <a:pt x="76289" y="99772"/>
                </a:lnTo>
                <a:lnTo>
                  <a:pt x="44497" y="219963"/>
                </a:lnTo>
                <a:lnTo>
                  <a:pt x="81327" y="229743"/>
                </a:lnTo>
                <a:lnTo>
                  <a:pt x="113118" y="109471"/>
                </a:lnTo>
                <a:lnTo>
                  <a:pt x="103073" y="73060"/>
                </a:lnTo>
                <a:close/>
              </a:path>
              <a:path w="167004" h="229869">
                <a:moveTo>
                  <a:pt x="131115" y="31750"/>
                </a:moveTo>
                <a:lnTo>
                  <a:pt x="94281" y="31750"/>
                </a:lnTo>
                <a:lnTo>
                  <a:pt x="131111" y="41401"/>
                </a:lnTo>
                <a:lnTo>
                  <a:pt x="113118" y="109471"/>
                </a:lnTo>
                <a:lnTo>
                  <a:pt x="129587" y="169163"/>
                </a:lnTo>
                <a:lnTo>
                  <a:pt x="133006" y="175926"/>
                </a:lnTo>
                <a:lnTo>
                  <a:pt x="138556" y="180689"/>
                </a:lnTo>
                <a:lnTo>
                  <a:pt x="145464" y="183022"/>
                </a:lnTo>
                <a:lnTo>
                  <a:pt x="152955" y="182499"/>
                </a:lnTo>
                <a:lnTo>
                  <a:pt x="159718" y="179079"/>
                </a:lnTo>
                <a:lnTo>
                  <a:pt x="164480" y="173529"/>
                </a:lnTo>
                <a:lnTo>
                  <a:pt x="166814" y="166622"/>
                </a:lnTo>
                <a:lnTo>
                  <a:pt x="166290" y="159131"/>
                </a:lnTo>
                <a:lnTo>
                  <a:pt x="131115" y="31750"/>
                </a:lnTo>
                <a:close/>
              </a:path>
              <a:path w="167004" h="229869">
                <a:moveTo>
                  <a:pt x="122348" y="0"/>
                </a:moveTo>
                <a:lnTo>
                  <a:pt x="5635" y="116586"/>
                </a:lnTo>
                <a:lnTo>
                  <a:pt x="1418" y="122846"/>
                </a:lnTo>
                <a:lnTo>
                  <a:pt x="0" y="130000"/>
                </a:lnTo>
                <a:lnTo>
                  <a:pt x="1367" y="137177"/>
                </a:lnTo>
                <a:lnTo>
                  <a:pt x="5508" y="143509"/>
                </a:lnTo>
                <a:lnTo>
                  <a:pt x="11840" y="147724"/>
                </a:lnTo>
                <a:lnTo>
                  <a:pt x="19018" y="149129"/>
                </a:lnTo>
                <a:lnTo>
                  <a:pt x="26171" y="147724"/>
                </a:lnTo>
                <a:lnTo>
                  <a:pt x="32432" y="143509"/>
                </a:lnTo>
                <a:lnTo>
                  <a:pt x="76289" y="99772"/>
                </a:lnTo>
                <a:lnTo>
                  <a:pt x="94281" y="31750"/>
                </a:lnTo>
                <a:lnTo>
                  <a:pt x="131115" y="31750"/>
                </a:lnTo>
                <a:lnTo>
                  <a:pt x="122348" y="0"/>
                </a:lnTo>
                <a:close/>
              </a:path>
              <a:path w="167004" h="229869">
                <a:moveTo>
                  <a:pt x="131044" y="41656"/>
                </a:moveTo>
                <a:lnTo>
                  <a:pt x="94408" y="41656"/>
                </a:lnTo>
                <a:lnTo>
                  <a:pt x="126158" y="50037"/>
                </a:lnTo>
                <a:lnTo>
                  <a:pt x="103073" y="73060"/>
                </a:lnTo>
                <a:lnTo>
                  <a:pt x="113118" y="109471"/>
                </a:lnTo>
                <a:lnTo>
                  <a:pt x="131044" y="41656"/>
                </a:lnTo>
                <a:close/>
              </a:path>
              <a:path w="167004" h="229869">
                <a:moveTo>
                  <a:pt x="94281" y="31750"/>
                </a:moveTo>
                <a:lnTo>
                  <a:pt x="76289" y="99772"/>
                </a:lnTo>
                <a:lnTo>
                  <a:pt x="103073" y="73060"/>
                </a:lnTo>
                <a:lnTo>
                  <a:pt x="94408" y="41656"/>
                </a:lnTo>
                <a:lnTo>
                  <a:pt x="131044" y="41656"/>
                </a:lnTo>
                <a:lnTo>
                  <a:pt x="131111" y="41401"/>
                </a:lnTo>
                <a:lnTo>
                  <a:pt x="94281" y="31750"/>
                </a:lnTo>
                <a:close/>
              </a:path>
              <a:path w="167004" h="229869">
                <a:moveTo>
                  <a:pt x="94408" y="41656"/>
                </a:moveTo>
                <a:lnTo>
                  <a:pt x="103073" y="73060"/>
                </a:lnTo>
                <a:lnTo>
                  <a:pt x="126158" y="50037"/>
                </a:lnTo>
                <a:lnTo>
                  <a:pt x="94408" y="41656"/>
                </a:lnTo>
                <a:close/>
              </a:path>
            </a:pathLst>
          </a:custGeom>
          <a:solidFill>
            <a:srgbClr val="29C3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4219955" y="2420111"/>
            <a:ext cx="200660" cy="85090"/>
          </a:xfrm>
          <a:custGeom>
            <a:avLst/>
            <a:gdLst/>
            <a:ahLst/>
            <a:cxnLst/>
            <a:rect l="l" t="t" r="r" b="b"/>
            <a:pathLst>
              <a:path w="200660" h="85089">
                <a:moveTo>
                  <a:pt x="0" y="0"/>
                </a:moveTo>
                <a:lnTo>
                  <a:pt x="200279" y="85089"/>
                </a:lnTo>
              </a:path>
            </a:pathLst>
          </a:custGeom>
          <a:ln w="12192">
            <a:solidFill>
              <a:srgbClr val="29C3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4143755" y="2723388"/>
            <a:ext cx="200660" cy="85090"/>
          </a:xfrm>
          <a:custGeom>
            <a:avLst/>
            <a:gdLst/>
            <a:ahLst/>
            <a:cxnLst/>
            <a:rect l="l" t="t" r="r" b="b"/>
            <a:pathLst>
              <a:path w="200660" h="85089">
                <a:moveTo>
                  <a:pt x="0" y="0"/>
                </a:moveTo>
                <a:lnTo>
                  <a:pt x="200279" y="85089"/>
                </a:lnTo>
              </a:path>
            </a:pathLst>
          </a:custGeom>
          <a:ln w="12192">
            <a:solidFill>
              <a:srgbClr val="29C3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7482840" y="742187"/>
            <a:ext cx="1661159" cy="194767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7687056" y="946403"/>
            <a:ext cx="1341120" cy="134112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7682483" y="941577"/>
            <a:ext cx="1350645" cy="1350645"/>
          </a:xfrm>
          <a:custGeom>
            <a:avLst/>
            <a:gdLst/>
            <a:ahLst/>
            <a:cxnLst/>
            <a:rect l="l" t="t" r="r" b="b"/>
            <a:pathLst>
              <a:path w="1350645" h="1350645">
                <a:moveTo>
                  <a:pt x="0" y="1122299"/>
                </a:moveTo>
                <a:lnTo>
                  <a:pt x="0" y="228092"/>
                </a:lnTo>
                <a:lnTo>
                  <a:pt x="4445" y="182245"/>
                </a:lnTo>
                <a:lnTo>
                  <a:pt x="17780" y="139192"/>
                </a:lnTo>
                <a:lnTo>
                  <a:pt x="38862" y="100330"/>
                </a:lnTo>
                <a:lnTo>
                  <a:pt x="66801" y="66675"/>
                </a:lnTo>
                <a:lnTo>
                  <a:pt x="100838" y="38735"/>
                </a:lnTo>
                <a:lnTo>
                  <a:pt x="139700" y="17780"/>
                </a:lnTo>
                <a:lnTo>
                  <a:pt x="182245" y="4318"/>
                </a:lnTo>
                <a:lnTo>
                  <a:pt x="228219" y="0"/>
                </a:lnTo>
                <a:lnTo>
                  <a:pt x="1122426" y="0"/>
                </a:lnTo>
                <a:lnTo>
                  <a:pt x="1168273" y="4318"/>
                </a:lnTo>
                <a:lnTo>
                  <a:pt x="1211326" y="17780"/>
                </a:lnTo>
                <a:lnTo>
                  <a:pt x="1250188" y="38862"/>
                </a:lnTo>
                <a:lnTo>
                  <a:pt x="1283716" y="66801"/>
                </a:lnTo>
                <a:lnTo>
                  <a:pt x="1311656" y="100330"/>
                </a:lnTo>
                <a:lnTo>
                  <a:pt x="1332738" y="139192"/>
                </a:lnTo>
                <a:lnTo>
                  <a:pt x="1346200" y="182245"/>
                </a:lnTo>
                <a:lnTo>
                  <a:pt x="1350518" y="228092"/>
                </a:lnTo>
                <a:lnTo>
                  <a:pt x="1350518" y="1122299"/>
                </a:lnTo>
                <a:lnTo>
                  <a:pt x="1346200" y="1168273"/>
                </a:lnTo>
                <a:lnTo>
                  <a:pt x="1332738" y="1210818"/>
                </a:lnTo>
                <a:lnTo>
                  <a:pt x="1311783" y="1249680"/>
                </a:lnTo>
                <a:lnTo>
                  <a:pt x="1283843" y="1283716"/>
                </a:lnTo>
                <a:lnTo>
                  <a:pt x="1250188" y="1311656"/>
                </a:lnTo>
                <a:lnTo>
                  <a:pt x="1211326" y="1332738"/>
                </a:lnTo>
                <a:lnTo>
                  <a:pt x="1168273" y="1346073"/>
                </a:lnTo>
                <a:lnTo>
                  <a:pt x="1122426" y="1350518"/>
                </a:lnTo>
                <a:lnTo>
                  <a:pt x="228219" y="1350518"/>
                </a:lnTo>
                <a:lnTo>
                  <a:pt x="182245" y="1346073"/>
                </a:lnTo>
                <a:lnTo>
                  <a:pt x="139700" y="1332738"/>
                </a:lnTo>
                <a:lnTo>
                  <a:pt x="100838" y="1311656"/>
                </a:lnTo>
                <a:lnTo>
                  <a:pt x="66801" y="1283716"/>
                </a:lnTo>
                <a:lnTo>
                  <a:pt x="38862" y="1249680"/>
                </a:lnTo>
                <a:lnTo>
                  <a:pt x="17780" y="1210818"/>
                </a:lnTo>
                <a:lnTo>
                  <a:pt x="4445" y="1168273"/>
                </a:lnTo>
                <a:lnTo>
                  <a:pt x="0" y="1122299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7495031" y="2139695"/>
            <a:ext cx="1648968" cy="153619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7699247" y="2343911"/>
            <a:ext cx="1328927" cy="92963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7694676" y="2339085"/>
            <a:ext cx="1338580" cy="939165"/>
          </a:xfrm>
          <a:custGeom>
            <a:avLst/>
            <a:gdLst/>
            <a:ahLst/>
            <a:cxnLst/>
            <a:rect l="l" t="t" r="r" b="b"/>
            <a:pathLst>
              <a:path w="1338579" h="939164">
                <a:moveTo>
                  <a:pt x="0" y="779526"/>
                </a:moveTo>
                <a:lnTo>
                  <a:pt x="0" y="159512"/>
                </a:lnTo>
                <a:lnTo>
                  <a:pt x="3301" y="127507"/>
                </a:lnTo>
                <a:lnTo>
                  <a:pt x="27304" y="70231"/>
                </a:lnTo>
                <a:lnTo>
                  <a:pt x="70230" y="27305"/>
                </a:lnTo>
                <a:lnTo>
                  <a:pt x="127507" y="3301"/>
                </a:lnTo>
                <a:lnTo>
                  <a:pt x="159512" y="0"/>
                </a:lnTo>
                <a:lnTo>
                  <a:pt x="1179195" y="0"/>
                </a:lnTo>
                <a:lnTo>
                  <a:pt x="1241044" y="12700"/>
                </a:lnTo>
                <a:lnTo>
                  <a:pt x="1291717" y="46608"/>
                </a:lnTo>
                <a:lnTo>
                  <a:pt x="1325626" y="97662"/>
                </a:lnTo>
                <a:lnTo>
                  <a:pt x="1338326" y="159512"/>
                </a:lnTo>
                <a:lnTo>
                  <a:pt x="1338326" y="779526"/>
                </a:lnTo>
                <a:lnTo>
                  <a:pt x="1325626" y="841375"/>
                </a:lnTo>
                <a:lnTo>
                  <a:pt x="1291717" y="892047"/>
                </a:lnTo>
                <a:lnTo>
                  <a:pt x="1241044" y="926338"/>
                </a:lnTo>
                <a:lnTo>
                  <a:pt x="1179195" y="939038"/>
                </a:lnTo>
                <a:lnTo>
                  <a:pt x="159512" y="939038"/>
                </a:lnTo>
                <a:lnTo>
                  <a:pt x="97663" y="926338"/>
                </a:lnTo>
                <a:lnTo>
                  <a:pt x="46990" y="892047"/>
                </a:lnTo>
                <a:lnTo>
                  <a:pt x="12700" y="841375"/>
                </a:lnTo>
                <a:lnTo>
                  <a:pt x="0" y="779526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 txBox="1"/>
          <p:nvPr/>
        </p:nvSpPr>
        <p:spPr>
          <a:xfrm>
            <a:off x="7976361" y="2521457"/>
            <a:ext cx="5492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100</a:t>
            </a:r>
            <a:r>
              <a:rPr dirty="0" sz="12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μm</a:t>
            </a:r>
            <a:endParaRPr sz="120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8493779" y="2672333"/>
            <a:ext cx="171156" cy="18453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8470392" y="3051048"/>
            <a:ext cx="251586" cy="20205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8452104" y="2837688"/>
            <a:ext cx="245110" cy="18415"/>
          </a:xfrm>
          <a:custGeom>
            <a:avLst/>
            <a:gdLst/>
            <a:ahLst/>
            <a:cxnLst/>
            <a:rect l="l" t="t" r="r" b="b"/>
            <a:pathLst>
              <a:path w="245109" h="18414">
                <a:moveTo>
                  <a:pt x="0" y="18287"/>
                </a:moveTo>
                <a:lnTo>
                  <a:pt x="244728" y="0"/>
                </a:lnTo>
              </a:path>
            </a:pathLst>
          </a:custGeom>
          <a:ln w="12192">
            <a:solidFill>
              <a:srgbClr val="29C3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 txBox="1"/>
          <p:nvPr/>
        </p:nvSpPr>
        <p:spPr>
          <a:xfrm>
            <a:off x="7973568" y="1432560"/>
            <a:ext cx="768350" cy="416559"/>
          </a:xfrm>
          <a:prstGeom prst="rect">
            <a:avLst/>
          </a:prstGeom>
          <a:solidFill>
            <a:srgbClr val="000000"/>
          </a:solidFill>
        </p:spPr>
        <p:txBody>
          <a:bodyPr wrap="square" lIns="0" tIns="38100" rIns="0" bIns="0" rtlCol="0" vert="horz">
            <a:spAutoFit/>
          </a:bodyPr>
          <a:lstStyle/>
          <a:p>
            <a:pPr marL="191770" marR="87630" indent="-97790">
              <a:lnSpc>
                <a:spcPct val="100000"/>
              </a:lnSpc>
              <a:spcBef>
                <a:spcPts val="300"/>
              </a:spcBef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MeRe</a:t>
            </a:r>
            <a:r>
              <a:rPr dirty="0" sz="1050" spc="-1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100  </a:t>
            </a: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100μm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3528059" y="3122676"/>
            <a:ext cx="2456688" cy="202082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5626" y="0"/>
            <a:ext cx="6630034" cy="721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dirty="0" sz="2400"/>
              <a:t>OCT </a:t>
            </a:r>
            <a:r>
              <a:rPr dirty="0" sz="2400" spc="-5"/>
              <a:t>images </a:t>
            </a:r>
            <a:r>
              <a:rPr dirty="0" sz="2400" spc="-10"/>
              <a:t>illustrating </a:t>
            </a:r>
            <a:r>
              <a:rPr dirty="0" sz="2400" spc="-5"/>
              <a:t>the </a:t>
            </a:r>
            <a:r>
              <a:rPr dirty="0" sz="2400" spc="-10"/>
              <a:t>changes </a:t>
            </a:r>
            <a:r>
              <a:rPr dirty="0" sz="2400"/>
              <a:t>of </a:t>
            </a:r>
            <a:r>
              <a:rPr dirty="0" sz="2400" spc="-10"/>
              <a:t>strut</a:t>
            </a:r>
            <a:r>
              <a:rPr dirty="0" sz="2400" spc="-15"/>
              <a:t> </a:t>
            </a:r>
            <a:r>
              <a:rPr dirty="0" sz="2400" spc="-10"/>
              <a:t>core</a:t>
            </a:r>
            <a:endParaRPr sz="2400"/>
          </a:p>
          <a:p>
            <a:pPr algn="ctr">
              <a:lnSpc>
                <a:spcPts val="2735"/>
              </a:lnSpc>
            </a:pPr>
            <a:r>
              <a:rPr dirty="0" sz="2400" spc="-10"/>
              <a:t>appearance </a:t>
            </a:r>
            <a:r>
              <a:rPr dirty="0" sz="2400" spc="-15"/>
              <a:t>at </a:t>
            </a:r>
            <a:r>
              <a:rPr dirty="0" sz="2400" spc="-20"/>
              <a:t>Day </a:t>
            </a:r>
            <a:r>
              <a:rPr dirty="0" sz="2400"/>
              <a:t>0 and </a:t>
            </a:r>
            <a:r>
              <a:rPr dirty="0" sz="2400" spc="-15"/>
              <a:t>at </a:t>
            </a:r>
            <a:r>
              <a:rPr dirty="0" sz="2400"/>
              <a:t>1 , 2 &amp; 3 </a:t>
            </a:r>
            <a:r>
              <a:rPr dirty="0" sz="2400" spc="-50"/>
              <a:t>Years</a:t>
            </a:r>
            <a:r>
              <a:rPr dirty="0" sz="2400" spc="-25"/>
              <a:t> </a:t>
            </a:r>
            <a:r>
              <a:rPr dirty="0" sz="2400" spc="-5"/>
              <a:t>Follow-up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915667" y="1394460"/>
            <a:ext cx="5338572" cy="1763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12620" y="2997707"/>
            <a:ext cx="1818132" cy="1792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42359" y="3157727"/>
            <a:ext cx="1854708" cy="1632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471159" y="3067811"/>
            <a:ext cx="1783080" cy="1722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939289" y="2782061"/>
            <a:ext cx="116459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">
                <a:solidFill>
                  <a:srgbClr val="FFFF00"/>
                </a:solidFill>
                <a:latin typeface="Calibri"/>
                <a:cs typeface="Calibri"/>
              </a:rPr>
              <a:t>Preserved</a:t>
            </a:r>
            <a:r>
              <a:rPr dirty="0" sz="1350" spc="-3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350" spc="-15">
                <a:solidFill>
                  <a:srgbClr val="FFFF00"/>
                </a:solidFill>
                <a:latin typeface="Calibri"/>
                <a:cs typeface="Calibri"/>
              </a:rPr>
              <a:t>boxes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19477" y="4561128"/>
            <a:ext cx="1015365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5">
                <a:solidFill>
                  <a:srgbClr val="FFFF00"/>
                </a:solidFill>
                <a:latin typeface="Calibri"/>
                <a:cs typeface="Calibri"/>
              </a:rPr>
              <a:t>Ghost</a:t>
            </a:r>
            <a:r>
              <a:rPr dirty="0" sz="1350" spc="-7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350" spc="-10">
                <a:solidFill>
                  <a:srgbClr val="FFFF00"/>
                </a:solidFill>
                <a:latin typeface="Calibri"/>
                <a:cs typeface="Calibri"/>
              </a:rPr>
              <a:t>scaffold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73273" y="2048002"/>
            <a:ext cx="41275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1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r>
              <a:rPr dirty="0" sz="135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44415" y="2048002"/>
            <a:ext cx="41275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1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r>
              <a:rPr dirty="0" sz="135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97346" y="2048002"/>
            <a:ext cx="41275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 spc="-1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r>
              <a:rPr dirty="0" sz="135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73273" y="3678377"/>
            <a:ext cx="450850" cy="2330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3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 spc="-25">
                <a:solidFill>
                  <a:srgbClr val="FFFFFF"/>
                </a:solidFill>
                <a:latin typeface="Calibri"/>
                <a:cs typeface="Calibri"/>
              </a:rPr>
              <a:t>Year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44415" y="3678377"/>
            <a:ext cx="513715" cy="2330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135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 spc="-25">
                <a:solidFill>
                  <a:srgbClr val="FFFFFF"/>
                </a:solidFill>
                <a:latin typeface="Calibri"/>
                <a:cs typeface="Calibri"/>
              </a:rPr>
              <a:t>Years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97346" y="3678377"/>
            <a:ext cx="513715" cy="2330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135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50" spc="-25">
                <a:solidFill>
                  <a:srgbClr val="FFFFFF"/>
                </a:solidFill>
                <a:latin typeface="Calibri"/>
                <a:cs typeface="Calibri"/>
              </a:rPr>
              <a:t>Years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87922" y="4534915"/>
            <a:ext cx="891540" cy="2324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350">
                <a:solidFill>
                  <a:srgbClr val="FFFF00"/>
                </a:solidFill>
                <a:latin typeface="Calibri"/>
                <a:cs typeface="Calibri"/>
              </a:rPr>
              <a:t>Golden</a:t>
            </a:r>
            <a:r>
              <a:rPr dirty="0" sz="1350" spc="-85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FFFF00"/>
                </a:solidFill>
                <a:latin typeface="Calibri"/>
                <a:cs typeface="Calibri"/>
              </a:rPr>
              <a:t>tube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24454" y="4880864"/>
            <a:ext cx="43249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latin typeface="Calibri"/>
                <a:cs typeface="Calibri"/>
              </a:rPr>
              <a:t>Source: MeRes100 in Porcine coronary arteries, CRF Skirball Centre for</a:t>
            </a:r>
            <a:r>
              <a:rPr dirty="0" sz="1000" spc="45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</a:rPr>
              <a:t>Innovation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1194816"/>
            <a:ext cx="1374775" cy="399415"/>
          </a:xfrm>
          <a:custGeom>
            <a:avLst/>
            <a:gdLst/>
            <a:ahLst/>
            <a:cxnLst/>
            <a:rect l="l" t="t" r="r" b="b"/>
            <a:pathLst>
              <a:path w="1374775" h="399415">
                <a:moveTo>
                  <a:pt x="0" y="399288"/>
                </a:moveTo>
                <a:lnTo>
                  <a:pt x="1374648" y="399288"/>
                </a:lnTo>
                <a:lnTo>
                  <a:pt x="1374648" y="0"/>
                </a:lnTo>
                <a:lnTo>
                  <a:pt x="0" y="0"/>
                </a:lnTo>
                <a:lnTo>
                  <a:pt x="0" y="399288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8739" y="889508"/>
            <a:ext cx="7170420" cy="652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56105">
              <a:lnSpc>
                <a:spcPts val="2710"/>
              </a:lnSpc>
              <a:spcBef>
                <a:spcPts val="100"/>
              </a:spcBef>
            </a:pPr>
            <a:r>
              <a:rPr dirty="0" sz="2400" spc="-10" b="1">
                <a:latin typeface="Calibri"/>
                <a:cs typeface="Calibri"/>
              </a:rPr>
              <a:t>MeRes100 BRS: </a:t>
            </a:r>
            <a:r>
              <a:rPr dirty="0" sz="2400" spc="-15" b="1">
                <a:latin typeface="Calibri"/>
                <a:cs typeface="Calibri"/>
              </a:rPr>
              <a:t>Evidence </a:t>
            </a:r>
            <a:r>
              <a:rPr dirty="0" sz="2400" b="1">
                <a:latin typeface="Calibri"/>
                <a:cs typeface="Calibri"/>
              </a:rPr>
              <a:t>of </a:t>
            </a:r>
            <a:r>
              <a:rPr dirty="0" sz="2400" spc="-10" b="1">
                <a:latin typeface="Calibri"/>
                <a:cs typeface="Calibri"/>
              </a:rPr>
              <a:t>‘Golden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Tube’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230"/>
              </a:lnSpc>
            </a:pPr>
            <a:r>
              <a:rPr dirty="0" sz="2000" spc="-5" b="1">
                <a:solidFill>
                  <a:srgbClr val="FFFFFF"/>
                </a:solidFill>
                <a:latin typeface="Calibri"/>
                <a:cs typeface="Calibri"/>
              </a:rPr>
              <a:t>Pre-Clinical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Julien</dc:creator>
  <dc:title>Présentation PowerPoint</dc:title>
  <dcterms:created xsi:type="dcterms:W3CDTF">2019-05-24T14:04:14Z</dcterms:created>
  <dcterms:modified xsi:type="dcterms:W3CDTF">2019-05-24T14:04:14Z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2019-05-23T00:00:00Z</vt:filetime>
  </property>
  <property fmtid="{D5CDD505-2E9C-101B-9397-08002B2CF9AE}" pid="3" name="Creator">
    <vt:lpwstr>Microsoft® PowerPoint® 2013</vt:lpwstr>
  </property>
  <property fmtid="{D5CDD505-2E9C-101B-9397-08002B2CF9AE}" pid="4" name="LastSaved">
    <vt:filetime>2019-05-24T00:00:00Z</vt:filetime>
  </property>
</Properties>
</file>