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82" r:id="rId4"/>
    <p:sldId id="509" r:id="rId5"/>
    <p:sldId id="503" r:id="rId6"/>
    <p:sldId id="291" r:id="rId7"/>
    <p:sldId id="263" r:id="rId8"/>
    <p:sldId id="511" r:id="rId9"/>
    <p:sldId id="505" r:id="rId10"/>
    <p:sldId id="284" r:id="rId11"/>
    <p:sldId id="514" r:id="rId12"/>
    <p:sldId id="266" r:id="rId13"/>
    <p:sldId id="268" r:id="rId14"/>
    <p:sldId id="269" r:id="rId15"/>
    <p:sldId id="270" r:id="rId16"/>
    <p:sldId id="271" r:id="rId17"/>
    <p:sldId id="513" r:id="rId18"/>
    <p:sldId id="506" r:id="rId19"/>
    <p:sldId id="287" r:id="rId20"/>
    <p:sldId id="288" r:id="rId21"/>
    <p:sldId id="508" r:id="rId22"/>
    <p:sldId id="275" r:id="rId23"/>
    <p:sldId id="285" r:id="rId24"/>
    <p:sldId id="276" r:id="rId25"/>
    <p:sldId id="277" r:id="rId26"/>
    <p:sldId id="279" r:id="rId27"/>
    <p:sldId id="280" r:id="rId28"/>
    <p:sldId id="281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 autoAdjust="0"/>
    <p:restoredTop sz="94605" autoAdjust="0"/>
  </p:normalViewPr>
  <p:slideViewPr>
    <p:cSldViewPr>
      <p:cViewPr varScale="1">
        <p:scale>
          <a:sx n="145" d="100"/>
          <a:sy n="145" d="100"/>
        </p:scale>
        <p:origin x="246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9EC90-CCA4-064E-B743-328A871BBE2B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47956-06C9-454F-A2CC-6D290DC49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8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71A3D9-E477-B54C-9202-3E8FCE59BB17}" type="slidenum">
              <a:rPr lang="en-US"/>
              <a:pPr/>
              <a:t>4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303213"/>
            <a:ext cx="1588" cy="1587"/>
          </a:xfrm>
          <a:solidFill>
            <a:srgbClr val="FFFFFF"/>
          </a:solidFill>
          <a:ln/>
        </p:spPr>
      </p:sp>
      <p:sp>
        <p:nvSpPr>
          <p:cNvPr id="51204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86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30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MRI study by </a:t>
            </a:r>
            <a:r>
              <a:rPr lang="en-US" dirty="0" err="1"/>
              <a:t>Valeti</a:t>
            </a:r>
            <a:r>
              <a:rPr lang="en-US" dirty="0"/>
              <a:t> comparing results of </a:t>
            </a:r>
            <a:r>
              <a:rPr lang="en-US" dirty="0" err="1"/>
              <a:t>myectomy</a:t>
            </a:r>
            <a:r>
              <a:rPr lang="en-US" dirty="0"/>
              <a:t> and ablation , the </a:t>
            </a:r>
            <a:r>
              <a:rPr lang="en-US" dirty="0" err="1"/>
              <a:t>myectony</a:t>
            </a:r>
            <a:r>
              <a:rPr lang="en-US" dirty="0"/>
              <a:t> surgeon invariably resected</a:t>
            </a:r>
            <a:r>
              <a:rPr lang="en-US" baseline="0" dirty="0"/>
              <a:t> muscle from the basal anterior septum with no residual scar formation  . The mean weight of the removed tissue was 6 grams . Following alcohol ablation , the location and extent of myocardial necrosis was more variable . In 75% of </a:t>
            </a:r>
            <a:r>
              <a:rPr lang="en-US" baseline="0" dirty="0" err="1"/>
              <a:t>pts</a:t>
            </a:r>
            <a:r>
              <a:rPr lang="en-US" baseline="0" dirty="0"/>
              <a:t> undergoing ablation , </a:t>
            </a:r>
            <a:r>
              <a:rPr lang="en-US" baseline="0" dirty="0" err="1"/>
              <a:t>septal</a:t>
            </a:r>
            <a:r>
              <a:rPr lang="en-US" baseline="0" dirty="0"/>
              <a:t> necrosis was </a:t>
            </a:r>
            <a:r>
              <a:rPr lang="en-US" baseline="0" dirty="0" err="1"/>
              <a:t>transmural</a:t>
            </a:r>
            <a:r>
              <a:rPr lang="en-US" baseline="0" dirty="0"/>
              <a:t> and in about 20% the right side of the septum was </a:t>
            </a:r>
            <a:r>
              <a:rPr lang="en-US" baseline="0" dirty="0" err="1"/>
              <a:t>necrosed</a:t>
            </a:r>
            <a:r>
              <a:rPr lang="en-US" baseline="0" dirty="0"/>
              <a:t> . The mean mass of infarcted myocardium was estimated to be 16 </a:t>
            </a:r>
            <a:r>
              <a:rPr lang="en-US" baseline="0" dirty="0" err="1"/>
              <a:t>gms</a:t>
            </a:r>
            <a:r>
              <a:rPr lang="en-US" baseline="0" dirty="0"/>
              <a:t> . It has been observed that when the right side of the septum is infarcted relief of obstruction and symptoms is suboptimal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AE678BB-763C-40DF-B781-F9D40CCA79A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893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81" indent="-285724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95" indent="-228579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53" indent="-228579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10" indent="-228579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68" indent="-22857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25" indent="-22857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84" indent="-22857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42" indent="-22857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5DA79A9-0626-1344-A43E-D6CEB3D1AA72}" type="slidenum">
              <a:rPr lang="en-US" sz="1200" b="0">
                <a:solidFill>
                  <a:srgbClr val="000000"/>
                </a:solidFill>
              </a:rPr>
              <a:pPr eaLnBrk="1" hangingPunct="1"/>
              <a:t>13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30588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96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81" indent="-285724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95" indent="-228579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53" indent="-228579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10" indent="-228579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68" indent="-22857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25" indent="-22857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84" indent="-22857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42" indent="-22857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FE4B164-65C4-4D40-96D7-08EE84BC5F2F}" type="slidenum">
              <a:rPr lang="en-US" sz="1200" b="0">
                <a:solidFill>
                  <a:srgbClr val="000000"/>
                </a:solidFill>
              </a:rPr>
              <a:pPr eaLnBrk="1" hangingPunct="1"/>
              <a:t>14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30588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825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81" indent="-285724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95" indent="-228579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53" indent="-228579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10" indent="-228579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68" indent="-22857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25" indent="-22857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84" indent="-22857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42" indent="-22857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AE35627-A575-0542-89FE-E790B1F1BC73}" type="slidenum">
              <a:rPr lang="en-US" sz="1200" b="0">
                <a:solidFill>
                  <a:srgbClr val="000000"/>
                </a:solidFill>
              </a:rPr>
              <a:pPr eaLnBrk="1" hangingPunct="1"/>
              <a:t>15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30588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594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81" indent="-285724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95" indent="-228579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53" indent="-228579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10" indent="-228579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68" indent="-22857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25" indent="-22857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84" indent="-22857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42" indent="-22857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D48DDD6-FE5F-B34F-9398-AE52E5307A40}" type="slidenum">
              <a:rPr lang="en-US" sz="1200" b="0">
                <a:solidFill>
                  <a:srgbClr val="000000"/>
                </a:solidFill>
              </a:rPr>
              <a:pPr eaLnBrk="1" hangingPunct="1"/>
              <a:t>16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30588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069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881" indent="-285724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2895" indent="-228579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053" indent="-228579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210" indent="-228579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368" indent="-22857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525" indent="-22857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8684" indent="-22857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5842" indent="-228579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34AF0ED-A0B9-1046-A8F5-66000D4C7A3D}" type="slidenum">
              <a:rPr lang="en-US" sz="1200" b="0">
                <a:solidFill>
                  <a:srgbClr val="000000"/>
                </a:solidFill>
              </a:rPr>
              <a:pPr eaLnBrk="1" hangingPunct="1"/>
              <a:t>17</a:t>
            </a:fld>
            <a:endParaRPr lang="en-US" sz="1200" b="0">
              <a:solidFill>
                <a:srgbClr val="000000"/>
              </a:solidFill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30588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815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4572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8682"/>
            <a:ext cx="2133600" cy="357188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6301"/>
            <a:ext cx="2895600" cy="357188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6301"/>
            <a:ext cx="2133600" cy="357188"/>
          </a:xfrm>
          <a:prstGeom prst="rect">
            <a:avLst/>
          </a:prstGeom>
        </p:spPr>
        <p:txBody>
          <a:bodyPr lIns="121917" tIns="60958" rIns="121917" bIns="60958"/>
          <a:lstStyle>
            <a:lvl1pPr>
              <a:defRPr b="1"/>
            </a:lvl1pPr>
          </a:lstStyle>
          <a:p>
            <a:pPr>
              <a:defRPr/>
            </a:pPr>
            <a:fld id="{37E35384-92C3-FD43-86B4-82F77F27A1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79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14D02-CC6A-4E13-8063-E7D2D92DA659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4C9F7-BB62-4FC8-A27C-9F846F1CBE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14D02-CC6A-4E13-8063-E7D2D92DA659}" type="datetimeFigureOut">
              <a:rPr lang="en-US" smtClean="0"/>
              <a:pPr/>
              <a:t>3/5/2019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4C9F7-BB62-4FC8-A27C-9F846F1CBE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microsoft.com/office/2007/relationships/media" Target="../media/media3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29.png"/><Relationship Id="rId5" Type="http://schemas.microsoft.com/office/2007/relationships/media" Target="../media/media4.mp4"/><Relationship Id="rId10" Type="http://schemas.openxmlformats.org/officeDocument/2006/relationships/image" Target="../media/image28.png"/><Relationship Id="rId4" Type="http://schemas.openxmlformats.org/officeDocument/2006/relationships/video" Target="../media/media3.mp4"/><Relationship Id="rId9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7.mp4"/><Relationship Id="rId7" Type="http://schemas.openxmlformats.org/officeDocument/2006/relationships/image" Target="../media/image3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3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00150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Keys to Successful Alcohol Ablation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71750"/>
            <a:ext cx="6400800" cy="131445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John S Douglas Jr MD </a:t>
            </a:r>
          </a:p>
          <a:p>
            <a:r>
              <a:rPr lang="en-US" dirty="0">
                <a:solidFill>
                  <a:schemeClr val="bg1"/>
                </a:solidFill>
              </a:rPr>
              <a:t>Emory University School of Medicine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43592"/>
            <a:ext cx="7886700" cy="994172"/>
          </a:xfrm>
        </p:spPr>
        <p:txBody>
          <a:bodyPr/>
          <a:lstStyle/>
          <a:p>
            <a:r>
              <a:rPr lang="en-US" sz="2400" dirty="0"/>
              <a:t>Right Sided </a:t>
            </a:r>
            <a:r>
              <a:rPr lang="en-US" sz="2400" dirty="0" err="1"/>
              <a:t>Septal</a:t>
            </a:r>
            <a:r>
              <a:rPr lang="en-US" sz="2400" dirty="0"/>
              <a:t> Scar</a:t>
            </a:r>
          </a:p>
        </p:txBody>
      </p:sp>
      <p:pic>
        <p:nvPicPr>
          <p:cNvPr id="4" name="Content Placeholder 3" descr="Screen shot 2017-05-30 at 9.48.0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8" b="12548"/>
          <a:stretch>
            <a:fillRect/>
          </a:stretch>
        </p:blipFill>
        <p:spPr>
          <a:xfrm>
            <a:off x="628650" y="1210501"/>
            <a:ext cx="7886700" cy="2618582"/>
          </a:xfrm>
        </p:spPr>
      </p:pic>
    </p:spTree>
    <p:extLst>
      <p:ext uri="{BB962C8B-B14F-4D97-AF65-F5344CB8AC3E}">
        <p14:creationId xmlns:p14="http://schemas.microsoft.com/office/powerpoint/2010/main" val="181988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2412"/>
            <a:ext cx="8069489" cy="566738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 </a:t>
            </a:r>
            <a:r>
              <a:rPr lang="en-US" sz="3600" dirty="0" smtClean="0"/>
              <a:t> Current Procedural </a:t>
            </a:r>
            <a:r>
              <a:rPr lang="en-US" sz="3600" dirty="0"/>
              <a:t>Strategy </a:t>
            </a:r>
            <a:r>
              <a:rPr lang="en-US" sz="3600" dirty="0" smtClean="0"/>
              <a:t>  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00150"/>
            <a:ext cx="7772400" cy="3086100"/>
          </a:xfrm>
        </p:spPr>
        <p:txBody>
          <a:bodyPr/>
          <a:lstStyle/>
          <a:p>
            <a:pPr marL="0" indent="0">
              <a:buNone/>
            </a:pPr>
            <a:r>
              <a:rPr lang="en-US" sz="2775" dirty="0" smtClean="0"/>
              <a:t>Use myocardial </a:t>
            </a:r>
            <a:r>
              <a:rPr lang="en-US" sz="2775" dirty="0"/>
              <a:t>contrast imaging with transthoracic </a:t>
            </a:r>
            <a:r>
              <a:rPr lang="en-US" sz="2775" dirty="0" smtClean="0"/>
              <a:t>echocardiography </a:t>
            </a:r>
            <a:r>
              <a:rPr lang="en-US" sz="2775" dirty="0"/>
              <a:t>to select the septal branch supplying the SAM-septal contact point </a:t>
            </a:r>
            <a:r>
              <a:rPr lang="en-US" sz="2775" dirty="0" smtClean="0"/>
              <a:t>. Monitor </a:t>
            </a:r>
            <a:r>
              <a:rPr lang="en-US" sz="2775" dirty="0"/>
              <a:t>t</a:t>
            </a:r>
            <a:r>
              <a:rPr lang="en-US" sz="2775" dirty="0" smtClean="0"/>
              <a:t>he </a:t>
            </a:r>
            <a:r>
              <a:rPr lang="en-US" sz="2775" dirty="0"/>
              <a:t>LVOT pressure </a:t>
            </a:r>
            <a:r>
              <a:rPr lang="en-US" sz="2775" dirty="0" smtClean="0"/>
              <a:t>gradient </a:t>
            </a:r>
            <a:r>
              <a:rPr lang="en-US" sz="2775" dirty="0"/>
              <a:t>to determine when the procedure should be terminated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691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52-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126" r="-23126"/>
          <a:stretch>
            <a:fillRect/>
          </a:stretch>
        </p:blipFill>
        <p:spPr>
          <a:xfrm>
            <a:off x="-303582" y="-27287"/>
            <a:ext cx="10160881" cy="4191070"/>
          </a:xfrm>
        </p:spPr>
      </p:pic>
    </p:spTree>
    <p:extLst>
      <p:ext uri="{BB962C8B-B14F-4D97-AF65-F5344CB8AC3E}">
        <p14:creationId xmlns:p14="http://schemas.microsoft.com/office/powerpoint/2010/main" val="1515641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ext Box 2"/>
          <p:cNvSpPr txBox="1">
            <a:spLocks noChangeArrowheads="1"/>
          </p:cNvSpPr>
          <p:nvPr/>
        </p:nvSpPr>
        <p:spPr bwMode="auto">
          <a:xfrm>
            <a:off x="1371600" y="198216"/>
            <a:ext cx="6457950" cy="50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7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Septal</a:t>
            </a:r>
            <a:r>
              <a:rPr lang="en-US" sz="27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Perforator Selection</a:t>
            </a:r>
            <a:r>
              <a:rPr lang="en-US" sz="2700" b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9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3730" name="Text Box 3"/>
          <p:cNvSpPr txBox="1">
            <a:spLocks noChangeArrowheads="1"/>
          </p:cNvSpPr>
          <p:nvPr/>
        </p:nvSpPr>
        <p:spPr bwMode="auto">
          <a:xfrm>
            <a:off x="4750594" y="3343275"/>
            <a:ext cx="2114550" cy="30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1350" b="0">
              <a:solidFill>
                <a:srgbClr val="FFFFFF"/>
              </a:solidFill>
              <a:latin typeface="Franklin Gothic Medium" charset="0"/>
            </a:endParaRPr>
          </a:p>
        </p:txBody>
      </p:sp>
      <p:sp>
        <p:nvSpPr>
          <p:cNvPr id="73731" name="Line 4"/>
          <p:cNvSpPr>
            <a:spLocks noChangeShapeType="1"/>
          </p:cNvSpPr>
          <p:nvPr/>
        </p:nvSpPr>
        <p:spPr bwMode="auto">
          <a:xfrm>
            <a:off x="1314450" y="707960"/>
            <a:ext cx="6515100" cy="0"/>
          </a:xfrm>
          <a:prstGeom prst="line">
            <a:avLst/>
          </a:prstGeom>
          <a:noFill/>
          <a:ln w="38100">
            <a:solidFill>
              <a:srgbClr val="DE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73732" name="Text Box 5"/>
          <p:cNvSpPr txBox="1">
            <a:spLocks noChangeArrowheads="1"/>
          </p:cNvSpPr>
          <p:nvPr/>
        </p:nvSpPr>
        <p:spPr bwMode="auto">
          <a:xfrm>
            <a:off x="3028958" y="1928822"/>
            <a:ext cx="184727" cy="20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750" b="0">
              <a:solidFill>
                <a:srgbClr val="000000"/>
              </a:solidFill>
            </a:endParaRPr>
          </a:p>
        </p:txBody>
      </p:sp>
      <p:sp>
        <p:nvSpPr>
          <p:cNvPr id="73733" name="Text Box 6"/>
          <p:cNvSpPr txBox="1">
            <a:spLocks noChangeArrowheads="1"/>
          </p:cNvSpPr>
          <p:nvPr/>
        </p:nvSpPr>
        <p:spPr bwMode="auto">
          <a:xfrm>
            <a:off x="5017301" y="1961861"/>
            <a:ext cx="184727" cy="20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750" b="0">
              <a:solidFill>
                <a:srgbClr val="000000"/>
              </a:solidFill>
            </a:endParaRPr>
          </a:p>
        </p:txBody>
      </p:sp>
      <p:sp>
        <p:nvSpPr>
          <p:cNvPr id="73734" name="Text Box 9"/>
          <p:cNvSpPr txBox="1">
            <a:spLocks noChangeArrowheads="1"/>
          </p:cNvSpPr>
          <p:nvPr/>
        </p:nvSpPr>
        <p:spPr bwMode="auto">
          <a:xfrm>
            <a:off x="1370417" y="1610032"/>
            <a:ext cx="1952625" cy="27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3735" name="Text Box 10"/>
          <p:cNvSpPr txBox="1">
            <a:spLocks noChangeArrowheads="1"/>
          </p:cNvSpPr>
          <p:nvPr/>
        </p:nvSpPr>
        <p:spPr bwMode="auto">
          <a:xfrm>
            <a:off x="565532" y="733952"/>
            <a:ext cx="7927363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FFFFFF"/>
                </a:solidFill>
              </a:rPr>
              <a:t> </a:t>
            </a:r>
            <a:r>
              <a:rPr lang="en-US" sz="1800" b="0" dirty="0" err="1">
                <a:solidFill>
                  <a:srgbClr val="0D0D0D"/>
                </a:solidFill>
              </a:rPr>
              <a:t>Septals</a:t>
            </a:r>
            <a:r>
              <a:rPr lang="en-US" sz="1800" b="0" dirty="0">
                <a:solidFill>
                  <a:srgbClr val="0D0D0D"/>
                </a:solidFill>
              </a:rPr>
              <a:t> from ramus </a:t>
            </a:r>
            <a:r>
              <a:rPr lang="en-US" sz="1800" b="0" dirty="0" err="1">
                <a:solidFill>
                  <a:srgbClr val="0D0D0D"/>
                </a:solidFill>
              </a:rPr>
              <a:t>intermedius</a:t>
            </a:r>
            <a:r>
              <a:rPr lang="en-US" sz="1800" b="0" dirty="0">
                <a:solidFill>
                  <a:srgbClr val="0D0D0D"/>
                </a:solidFill>
              </a:rPr>
              <a:t>  may  supply the SAM-</a:t>
            </a:r>
            <a:r>
              <a:rPr lang="en-US" sz="1800" b="0" dirty="0" err="1">
                <a:solidFill>
                  <a:srgbClr val="0D0D0D"/>
                </a:solidFill>
              </a:rPr>
              <a:t>septal</a:t>
            </a:r>
            <a:r>
              <a:rPr lang="en-US" sz="1800" b="0" dirty="0">
                <a:solidFill>
                  <a:srgbClr val="0D0D0D"/>
                </a:solidFill>
              </a:rPr>
              <a:t> contact point</a:t>
            </a:r>
          </a:p>
        </p:txBody>
      </p:sp>
      <p:sp>
        <p:nvSpPr>
          <p:cNvPr id="73736" name="Text Box 120"/>
          <p:cNvSpPr txBox="1">
            <a:spLocks noChangeArrowheads="1"/>
          </p:cNvSpPr>
          <p:nvPr/>
        </p:nvSpPr>
        <p:spPr bwMode="auto">
          <a:xfrm>
            <a:off x="3481395" y="1708258"/>
            <a:ext cx="4291013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marL="457200" indent="-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800" b="0">
              <a:solidFill>
                <a:srgbClr val="FFFFFF"/>
              </a:solidFill>
            </a:endParaRPr>
          </a:p>
          <a:p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73737" name="TextBox 120"/>
          <p:cNvSpPr txBox="1">
            <a:spLocks noChangeArrowheads="1"/>
          </p:cNvSpPr>
          <p:nvPr/>
        </p:nvSpPr>
        <p:spPr bwMode="auto">
          <a:xfrm>
            <a:off x="2663594" y="3778392"/>
            <a:ext cx="58293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  </a:t>
            </a:r>
          </a:p>
        </p:txBody>
      </p:sp>
      <p:sp>
        <p:nvSpPr>
          <p:cNvPr id="73738" name="TextBox 14"/>
          <p:cNvSpPr txBox="1">
            <a:spLocks noChangeArrowheads="1"/>
          </p:cNvSpPr>
          <p:nvPr/>
        </p:nvSpPr>
        <p:spPr bwMode="auto">
          <a:xfrm>
            <a:off x="2298971" y="3648843"/>
            <a:ext cx="1531184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RAO Caudal</a:t>
            </a:r>
          </a:p>
        </p:txBody>
      </p:sp>
      <p:sp>
        <p:nvSpPr>
          <p:cNvPr id="73739" name="TextBox 15"/>
          <p:cNvSpPr txBox="1">
            <a:spLocks noChangeArrowheads="1"/>
          </p:cNvSpPr>
          <p:nvPr/>
        </p:nvSpPr>
        <p:spPr bwMode="auto">
          <a:xfrm>
            <a:off x="5172272" y="3670100"/>
            <a:ext cx="291465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 LAO Caudal</a:t>
            </a:r>
          </a:p>
        </p:txBody>
      </p:sp>
      <p:pic>
        <p:nvPicPr>
          <p:cNvPr id="73740" name="Picture 12" descr="Screen shot 2010-09-18 at 8.16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2564608"/>
            <a:ext cx="38100" cy="1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13" descr="Screen shot 2010-09-18 at 8.16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2564608"/>
            <a:ext cx="38100" cy="1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2" name="TextBox 17"/>
          <p:cNvSpPr txBox="1">
            <a:spLocks noChangeArrowheads="1"/>
          </p:cNvSpPr>
          <p:nvPr/>
        </p:nvSpPr>
        <p:spPr bwMode="auto">
          <a:xfrm>
            <a:off x="4686300" y="2700340"/>
            <a:ext cx="28575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Featherstone</a:t>
            </a:r>
          </a:p>
        </p:txBody>
      </p:sp>
      <p:pic>
        <p:nvPicPr>
          <p:cNvPr id="73743" name="Picture 16" descr="Screen shot 2010-09-19 at 9.57.0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462" y="1292101"/>
            <a:ext cx="3063398" cy="218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18" descr="Screen shot 2010-09-19 at 9.58.4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14"/>
          <a:stretch>
            <a:fillRect/>
          </a:stretch>
        </p:blipFill>
        <p:spPr bwMode="auto">
          <a:xfrm>
            <a:off x="4343407" y="1293774"/>
            <a:ext cx="3333464" cy="218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5" name="Right Arrow 17"/>
          <p:cNvSpPr>
            <a:spLocks noChangeArrowheads="1"/>
          </p:cNvSpPr>
          <p:nvPr/>
        </p:nvSpPr>
        <p:spPr bwMode="auto">
          <a:xfrm>
            <a:off x="2439992" y="2679756"/>
            <a:ext cx="400050" cy="128588"/>
          </a:xfrm>
          <a:prstGeom prst="rightArrow">
            <a:avLst>
              <a:gd name="adj1" fmla="val 50000"/>
              <a:gd name="adj2" fmla="val 5000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73746" name="Left Arrow 18"/>
          <p:cNvSpPr>
            <a:spLocks noChangeArrowheads="1"/>
          </p:cNvSpPr>
          <p:nvPr/>
        </p:nvSpPr>
        <p:spPr bwMode="auto">
          <a:xfrm>
            <a:off x="6072971" y="2679014"/>
            <a:ext cx="457200" cy="128588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172843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 Box 2"/>
          <p:cNvSpPr txBox="1">
            <a:spLocks noChangeArrowheads="1"/>
          </p:cNvSpPr>
          <p:nvPr/>
        </p:nvSpPr>
        <p:spPr bwMode="auto">
          <a:xfrm>
            <a:off x="1371600" y="165654"/>
            <a:ext cx="6457950" cy="50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700" dirty="0" err="1">
                <a:solidFill>
                  <a:srgbClr val="0D0D0D"/>
                </a:solidFill>
              </a:rPr>
              <a:t>Septal</a:t>
            </a:r>
            <a:r>
              <a:rPr lang="en-US" sz="2700" dirty="0">
                <a:solidFill>
                  <a:srgbClr val="0D0D0D"/>
                </a:solidFill>
              </a:rPr>
              <a:t> Perforator Selection</a:t>
            </a:r>
            <a:r>
              <a:rPr lang="en-US" sz="2700" b="0" dirty="0">
                <a:solidFill>
                  <a:srgbClr val="0D0D0D"/>
                </a:solidFill>
              </a:rPr>
              <a:t> </a:t>
            </a:r>
            <a:endParaRPr lang="en-US" sz="900" b="0" dirty="0">
              <a:solidFill>
                <a:srgbClr val="0D0D0D"/>
              </a:solidFill>
            </a:endParaRPr>
          </a:p>
        </p:txBody>
      </p:sp>
      <p:sp>
        <p:nvSpPr>
          <p:cNvPr id="75778" name="Text Box 3"/>
          <p:cNvSpPr txBox="1">
            <a:spLocks noChangeArrowheads="1"/>
          </p:cNvSpPr>
          <p:nvPr/>
        </p:nvSpPr>
        <p:spPr bwMode="auto">
          <a:xfrm>
            <a:off x="4750594" y="3343275"/>
            <a:ext cx="2114550" cy="30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1350" b="0">
              <a:solidFill>
                <a:srgbClr val="FFFFFF"/>
              </a:solidFill>
              <a:latin typeface="Franklin Gothic Medium" charset="0"/>
            </a:endParaRPr>
          </a:p>
        </p:txBody>
      </p:sp>
      <p:sp>
        <p:nvSpPr>
          <p:cNvPr id="75779" name="Line 4"/>
          <p:cNvSpPr>
            <a:spLocks noChangeShapeType="1"/>
          </p:cNvSpPr>
          <p:nvPr/>
        </p:nvSpPr>
        <p:spPr bwMode="auto">
          <a:xfrm>
            <a:off x="1314450" y="747794"/>
            <a:ext cx="6515100" cy="0"/>
          </a:xfrm>
          <a:prstGeom prst="line">
            <a:avLst/>
          </a:prstGeom>
          <a:noFill/>
          <a:ln w="38100">
            <a:solidFill>
              <a:srgbClr val="DE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75780" name="Text Box 5"/>
          <p:cNvSpPr txBox="1">
            <a:spLocks noChangeArrowheads="1"/>
          </p:cNvSpPr>
          <p:nvPr/>
        </p:nvSpPr>
        <p:spPr bwMode="auto">
          <a:xfrm>
            <a:off x="3028958" y="1928822"/>
            <a:ext cx="184727" cy="20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750" b="0">
              <a:solidFill>
                <a:srgbClr val="000000"/>
              </a:solidFill>
            </a:endParaRPr>
          </a:p>
        </p:txBody>
      </p:sp>
      <p:sp>
        <p:nvSpPr>
          <p:cNvPr id="75781" name="Text Box 6"/>
          <p:cNvSpPr txBox="1">
            <a:spLocks noChangeArrowheads="1"/>
          </p:cNvSpPr>
          <p:nvPr/>
        </p:nvSpPr>
        <p:spPr bwMode="auto">
          <a:xfrm>
            <a:off x="5017301" y="1961861"/>
            <a:ext cx="184727" cy="20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750" b="0">
              <a:solidFill>
                <a:srgbClr val="000000"/>
              </a:solidFill>
            </a:endParaRPr>
          </a:p>
        </p:txBody>
      </p:sp>
      <p:sp>
        <p:nvSpPr>
          <p:cNvPr id="75782" name="Text Box 9"/>
          <p:cNvSpPr txBox="1">
            <a:spLocks noChangeArrowheads="1"/>
          </p:cNvSpPr>
          <p:nvPr/>
        </p:nvSpPr>
        <p:spPr bwMode="auto">
          <a:xfrm>
            <a:off x="1370417" y="1610032"/>
            <a:ext cx="1952625" cy="27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5783" name="Text Box 10"/>
          <p:cNvSpPr txBox="1">
            <a:spLocks noChangeArrowheads="1"/>
          </p:cNvSpPr>
          <p:nvPr/>
        </p:nvSpPr>
        <p:spPr bwMode="auto">
          <a:xfrm>
            <a:off x="714356" y="747795"/>
            <a:ext cx="7917441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FFFFFF"/>
                </a:solidFill>
              </a:rPr>
              <a:t> </a:t>
            </a:r>
            <a:r>
              <a:rPr lang="en-US" sz="1800" b="0" dirty="0" err="1">
                <a:solidFill>
                  <a:srgbClr val="0D0D0D"/>
                </a:solidFill>
              </a:rPr>
              <a:t>Septals</a:t>
            </a:r>
            <a:r>
              <a:rPr lang="en-US" sz="1800" b="0" dirty="0">
                <a:solidFill>
                  <a:srgbClr val="0D0D0D"/>
                </a:solidFill>
              </a:rPr>
              <a:t> from ramus </a:t>
            </a:r>
            <a:r>
              <a:rPr lang="en-US" sz="1800" b="0" dirty="0" err="1">
                <a:solidFill>
                  <a:srgbClr val="0D0D0D"/>
                </a:solidFill>
              </a:rPr>
              <a:t>intermedius</a:t>
            </a:r>
            <a:r>
              <a:rPr lang="en-US" sz="1800" b="0" dirty="0">
                <a:solidFill>
                  <a:srgbClr val="0D0D0D"/>
                </a:solidFill>
              </a:rPr>
              <a:t>  may  supply the SAM-</a:t>
            </a:r>
            <a:r>
              <a:rPr lang="en-US" sz="1800" b="0" dirty="0" err="1">
                <a:solidFill>
                  <a:srgbClr val="0D0D0D"/>
                </a:solidFill>
              </a:rPr>
              <a:t>septal</a:t>
            </a:r>
            <a:r>
              <a:rPr lang="en-US" sz="1800" b="0" dirty="0">
                <a:solidFill>
                  <a:srgbClr val="0D0D0D"/>
                </a:solidFill>
              </a:rPr>
              <a:t> contact point</a:t>
            </a:r>
          </a:p>
        </p:txBody>
      </p:sp>
      <p:sp>
        <p:nvSpPr>
          <p:cNvPr id="75784" name="Text Box 120"/>
          <p:cNvSpPr txBox="1">
            <a:spLocks noChangeArrowheads="1"/>
          </p:cNvSpPr>
          <p:nvPr/>
        </p:nvSpPr>
        <p:spPr bwMode="auto">
          <a:xfrm>
            <a:off x="3481395" y="1708258"/>
            <a:ext cx="4291013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marL="457200" indent="-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800" b="0">
              <a:solidFill>
                <a:srgbClr val="FFFFFF"/>
              </a:solidFill>
            </a:endParaRPr>
          </a:p>
          <a:p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75785" name="TextBox 120"/>
          <p:cNvSpPr txBox="1">
            <a:spLocks noChangeArrowheads="1"/>
          </p:cNvSpPr>
          <p:nvPr/>
        </p:nvSpPr>
        <p:spPr bwMode="auto">
          <a:xfrm>
            <a:off x="1922439" y="3881365"/>
            <a:ext cx="58293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  </a:t>
            </a:r>
          </a:p>
        </p:txBody>
      </p:sp>
      <p:sp>
        <p:nvSpPr>
          <p:cNvPr id="75786" name="TextBox 14"/>
          <p:cNvSpPr txBox="1">
            <a:spLocks noChangeArrowheads="1"/>
          </p:cNvSpPr>
          <p:nvPr/>
        </p:nvSpPr>
        <p:spPr bwMode="auto">
          <a:xfrm>
            <a:off x="2267532" y="3685347"/>
            <a:ext cx="1467064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LAO caudal</a:t>
            </a:r>
          </a:p>
        </p:txBody>
      </p:sp>
      <p:sp>
        <p:nvSpPr>
          <p:cNvPr id="75787" name="TextBox 15"/>
          <p:cNvSpPr txBox="1">
            <a:spLocks noChangeArrowheads="1"/>
          </p:cNvSpPr>
          <p:nvPr/>
        </p:nvSpPr>
        <p:spPr bwMode="auto">
          <a:xfrm>
            <a:off x="4989004" y="3698913"/>
            <a:ext cx="291465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/>
              <a:t>Guidewire</a:t>
            </a:r>
            <a:r>
              <a:rPr lang="en-US" sz="1800" dirty="0"/>
              <a:t> introduced</a:t>
            </a:r>
          </a:p>
        </p:txBody>
      </p:sp>
      <p:pic>
        <p:nvPicPr>
          <p:cNvPr id="75788" name="Picture 12" descr="Screen shot 2010-09-18 at 8.16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2564608"/>
            <a:ext cx="38100" cy="1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9" name="Picture 13" descr="Screen shot 2010-09-18 at 8.16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2564608"/>
            <a:ext cx="38100" cy="1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90" name="TextBox 17"/>
          <p:cNvSpPr txBox="1">
            <a:spLocks noChangeArrowheads="1"/>
          </p:cNvSpPr>
          <p:nvPr/>
        </p:nvSpPr>
        <p:spPr bwMode="auto">
          <a:xfrm>
            <a:off x="4686300" y="2700340"/>
            <a:ext cx="28575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Featherstone</a:t>
            </a:r>
          </a:p>
        </p:txBody>
      </p:sp>
      <p:pic>
        <p:nvPicPr>
          <p:cNvPr id="75791" name="Picture 18" descr="Screen shot 2010-09-19 at 9.58.4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42"/>
          <a:stretch>
            <a:fillRect/>
          </a:stretch>
        </p:blipFill>
        <p:spPr bwMode="auto">
          <a:xfrm>
            <a:off x="965430" y="1217006"/>
            <a:ext cx="3749453" cy="241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2" name="Picture 21" descr="Screen shot 2010-09-19 at 9.59.55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71" b="4132"/>
          <a:stretch>
            <a:fillRect/>
          </a:stretch>
        </p:blipFill>
        <p:spPr bwMode="auto">
          <a:xfrm>
            <a:off x="4686306" y="1232498"/>
            <a:ext cx="3454038" cy="239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93" name="Left Arrow 18"/>
          <p:cNvSpPr>
            <a:spLocks noChangeArrowheads="1"/>
          </p:cNvSpPr>
          <p:nvPr/>
        </p:nvSpPr>
        <p:spPr bwMode="auto">
          <a:xfrm>
            <a:off x="6771797" y="2365504"/>
            <a:ext cx="457200" cy="128588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8" tIns="45719" rIns="91438" bIns="45719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90987487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 Box 2"/>
          <p:cNvSpPr txBox="1">
            <a:spLocks noChangeArrowheads="1"/>
          </p:cNvSpPr>
          <p:nvPr/>
        </p:nvSpPr>
        <p:spPr bwMode="auto">
          <a:xfrm>
            <a:off x="1371600" y="274346"/>
            <a:ext cx="6457950" cy="50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700" dirty="0" err="1">
                <a:solidFill>
                  <a:srgbClr val="0D0D0D"/>
                </a:solidFill>
              </a:rPr>
              <a:t>Septal</a:t>
            </a:r>
            <a:r>
              <a:rPr lang="en-US" sz="2700" dirty="0">
                <a:solidFill>
                  <a:srgbClr val="0D0D0D"/>
                </a:solidFill>
              </a:rPr>
              <a:t> Perforator Selection</a:t>
            </a:r>
            <a:r>
              <a:rPr lang="en-US" sz="2700" b="0" dirty="0">
                <a:solidFill>
                  <a:srgbClr val="0D0D0D"/>
                </a:solidFill>
              </a:rPr>
              <a:t> </a:t>
            </a:r>
            <a:endParaRPr lang="en-US" sz="900" b="0" dirty="0">
              <a:solidFill>
                <a:srgbClr val="0D0D0D"/>
              </a:solidFill>
            </a:endParaRPr>
          </a:p>
        </p:txBody>
      </p:sp>
      <p:sp>
        <p:nvSpPr>
          <p:cNvPr id="77826" name="Text Box 3"/>
          <p:cNvSpPr txBox="1">
            <a:spLocks noChangeArrowheads="1"/>
          </p:cNvSpPr>
          <p:nvPr/>
        </p:nvSpPr>
        <p:spPr bwMode="auto">
          <a:xfrm>
            <a:off x="4750594" y="3343275"/>
            <a:ext cx="2114550" cy="30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1350" b="0">
              <a:solidFill>
                <a:srgbClr val="FFFFFF"/>
              </a:solidFill>
              <a:latin typeface="Franklin Gothic Medium" charset="0"/>
            </a:endParaRPr>
          </a:p>
        </p:txBody>
      </p:sp>
      <p:sp>
        <p:nvSpPr>
          <p:cNvPr id="77827" name="Line 4"/>
          <p:cNvSpPr>
            <a:spLocks noChangeShapeType="1"/>
          </p:cNvSpPr>
          <p:nvPr/>
        </p:nvSpPr>
        <p:spPr bwMode="auto">
          <a:xfrm>
            <a:off x="1314450" y="864287"/>
            <a:ext cx="6515100" cy="0"/>
          </a:xfrm>
          <a:prstGeom prst="line">
            <a:avLst/>
          </a:prstGeom>
          <a:noFill/>
          <a:ln w="38100">
            <a:solidFill>
              <a:srgbClr val="DE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77828" name="Text Box 5"/>
          <p:cNvSpPr txBox="1">
            <a:spLocks noChangeArrowheads="1"/>
          </p:cNvSpPr>
          <p:nvPr/>
        </p:nvSpPr>
        <p:spPr bwMode="auto">
          <a:xfrm>
            <a:off x="3028958" y="1928822"/>
            <a:ext cx="184727" cy="20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750" b="0">
              <a:solidFill>
                <a:srgbClr val="000000"/>
              </a:solidFill>
            </a:endParaRPr>
          </a:p>
        </p:txBody>
      </p:sp>
      <p:sp>
        <p:nvSpPr>
          <p:cNvPr id="77829" name="Text Box 6"/>
          <p:cNvSpPr txBox="1">
            <a:spLocks noChangeArrowheads="1"/>
          </p:cNvSpPr>
          <p:nvPr/>
        </p:nvSpPr>
        <p:spPr bwMode="auto">
          <a:xfrm>
            <a:off x="5017301" y="1961861"/>
            <a:ext cx="184727" cy="20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750" b="0">
              <a:solidFill>
                <a:srgbClr val="000000"/>
              </a:solidFill>
            </a:endParaRPr>
          </a:p>
        </p:txBody>
      </p:sp>
      <p:sp>
        <p:nvSpPr>
          <p:cNvPr id="77830" name="Text Box 9"/>
          <p:cNvSpPr txBox="1">
            <a:spLocks noChangeArrowheads="1"/>
          </p:cNvSpPr>
          <p:nvPr/>
        </p:nvSpPr>
        <p:spPr bwMode="auto">
          <a:xfrm>
            <a:off x="1370417" y="1610032"/>
            <a:ext cx="1952625" cy="27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7831" name="Text Box 10"/>
          <p:cNvSpPr txBox="1">
            <a:spLocks noChangeArrowheads="1"/>
          </p:cNvSpPr>
          <p:nvPr/>
        </p:nvSpPr>
        <p:spPr bwMode="auto">
          <a:xfrm>
            <a:off x="704434" y="863741"/>
            <a:ext cx="790752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0D0D0D"/>
                </a:solidFill>
              </a:rPr>
              <a:t> </a:t>
            </a:r>
            <a:r>
              <a:rPr lang="en-US" sz="1800" b="0" dirty="0" err="1">
                <a:solidFill>
                  <a:srgbClr val="0D0D0D"/>
                </a:solidFill>
              </a:rPr>
              <a:t>Septals</a:t>
            </a:r>
            <a:r>
              <a:rPr lang="en-US" sz="1800" b="0" dirty="0">
                <a:solidFill>
                  <a:srgbClr val="0D0D0D"/>
                </a:solidFill>
              </a:rPr>
              <a:t> from ramus </a:t>
            </a:r>
            <a:r>
              <a:rPr lang="en-US" sz="1800" b="0" dirty="0" err="1">
                <a:solidFill>
                  <a:srgbClr val="0D0D0D"/>
                </a:solidFill>
              </a:rPr>
              <a:t>intermedius</a:t>
            </a:r>
            <a:r>
              <a:rPr lang="en-US" sz="1800" b="0" dirty="0">
                <a:solidFill>
                  <a:srgbClr val="0D0D0D"/>
                </a:solidFill>
              </a:rPr>
              <a:t>  may  supply the SAM-</a:t>
            </a:r>
            <a:r>
              <a:rPr lang="en-US" sz="1800" b="0" dirty="0" err="1">
                <a:solidFill>
                  <a:srgbClr val="0D0D0D"/>
                </a:solidFill>
              </a:rPr>
              <a:t>septal</a:t>
            </a:r>
            <a:r>
              <a:rPr lang="en-US" sz="1800" b="0" dirty="0">
                <a:solidFill>
                  <a:srgbClr val="0D0D0D"/>
                </a:solidFill>
              </a:rPr>
              <a:t> contact point</a:t>
            </a:r>
          </a:p>
        </p:txBody>
      </p:sp>
      <p:sp>
        <p:nvSpPr>
          <p:cNvPr id="77832" name="Text Box 120"/>
          <p:cNvSpPr txBox="1">
            <a:spLocks noChangeArrowheads="1"/>
          </p:cNvSpPr>
          <p:nvPr/>
        </p:nvSpPr>
        <p:spPr bwMode="auto">
          <a:xfrm>
            <a:off x="3481395" y="1708258"/>
            <a:ext cx="4291013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marL="457200" indent="-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800" b="0">
              <a:solidFill>
                <a:srgbClr val="FFFFFF"/>
              </a:solidFill>
            </a:endParaRPr>
          </a:p>
          <a:p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77833" name="TextBox 120"/>
          <p:cNvSpPr txBox="1">
            <a:spLocks noChangeArrowheads="1"/>
          </p:cNvSpPr>
          <p:nvPr/>
        </p:nvSpPr>
        <p:spPr bwMode="auto">
          <a:xfrm>
            <a:off x="2171700" y="3857628"/>
            <a:ext cx="58293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  </a:t>
            </a:r>
          </a:p>
        </p:txBody>
      </p:sp>
      <p:sp>
        <p:nvSpPr>
          <p:cNvPr id="77834" name="TextBox 14"/>
          <p:cNvSpPr txBox="1">
            <a:spLocks noChangeArrowheads="1"/>
          </p:cNvSpPr>
          <p:nvPr/>
        </p:nvSpPr>
        <p:spPr bwMode="auto">
          <a:xfrm>
            <a:off x="2084788" y="3534251"/>
            <a:ext cx="2255044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Balloon positioned RAO caudal view </a:t>
            </a:r>
          </a:p>
        </p:txBody>
      </p:sp>
      <p:sp>
        <p:nvSpPr>
          <p:cNvPr id="77835" name="TextBox 15"/>
          <p:cNvSpPr txBox="1">
            <a:spLocks noChangeArrowheads="1"/>
          </p:cNvSpPr>
          <p:nvPr/>
        </p:nvSpPr>
        <p:spPr bwMode="auto">
          <a:xfrm>
            <a:off x="5011737" y="3525621"/>
            <a:ext cx="2914650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Agitated contrast/saline    mixture injected </a:t>
            </a:r>
          </a:p>
        </p:txBody>
      </p:sp>
      <p:pic>
        <p:nvPicPr>
          <p:cNvPr id="77836" name="Picture 12" descr="Screen shot 2010-09-18 at 8.16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2564608"/>
            <a:ext cx="38100" cy="1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7" name="Picture 13" descr="Screen shot 2010-09-18 at 8.16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2564608"/>
            <a:ext cx="38100" cy="1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8" name="TextBox 17"/>
          <p:cNvSpPr txBox="1">
            <a:spLocks noChangeArrowheads="1"/>
          </p:cNvSpPr>
          <p:nvPr/>
        </p:nvSpPr>
        <p:spPr bwMode="auto">
          <a:xfrm>
            <a:off x="4686300" y="2700340"/>
            <a:ext cx="28575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Featherstone</a:t>
            </a:r>
          </a:p>
        </p:txBody>
      </p:sp>
      <p:pic>
        <p:nvPicPr>
          <p:cNvPr id="77839" name="Picture 17" descr="Screen shot 2010-09-19 at 10.00.5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745" r="7477" b="26056"/>
          <a:stretch>
            <a:fillRect/>
          </a:stretch>
        </p:blipFill>
        <p:spPr bwMode="auto">
          <a:xfrm>
            <a:off x="1274376" y="1427487"/>
            <a:ext cx="3640525" cy="213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0" name="Picture 19" descr="Screen shot 2010-09-19 at 10.01.3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0" r="13773" b="23116"/>
          <a:stretch>
            <a:fillRect/>
          </a:stretch>
        </p:blipFill>
        <p:spPr bwMode="auto">
          <a:xfrm>
            <a:off x="4914901" y="1427487"/>
            <a:ext cx="2912420" cy="213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26881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2"/>
          <p:cNvSpPr txBox="1">
            <a:spLocks noChangeArrowheads="1"/>
          </p:cNvSpPr>
          <p:nvPr/>
        </p:nvSpPr>
        <p:spPr bwMode="auto">
          <a:xfrm>
            <a:off x="1393882" y="243223"/>
            <a:ext cx="6457950" cy="50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700" dirty="0" err="1">
                <a:solidFill>
                  <a:srgbClr val="0D0D0D"/>
                </a:solidFill>
              </a:rPr>
              <a:t>Septal</a:t>
            </a:r>
            <a:r>
              <a:rPr lang="en-US" sz="2700" dirty="0">
                <a:solidFill>
                  <a:srgbClr val="0D0D0D"/>
                </a:solidFill>
              </a:rPr>
              <a:t> Perforator Selection</a:t>
            </a:r>
            <a:r>
              <a:rPr lang="en-US" sz="2700" b="0" dirty="0">
                <a:solidFill>
                  <a:srgbClr val="0D0D0D"/>
                </a:solidFill>
              </a:rPr>
              <a:t> </a:t>
            </a:r>
            <a:endParaRPr lang="en-US" sz="900" b="0" dirty="0">
              <a:solidFill>
                <a:srgbClr val="0D0D0D"/>
              </a:solidFill>
            </a:endParaRPr>
          </a:p>
        </p:txBody>
      </p:sp>
      <p:sp>
        <p:nvSpPr>
          <p:cNvPr id="79874" name="Text Box 3"/>
          <p:cNvSpPr txBox="1">
            <a:spLocks noChangeArrowheads="1"/>
          </p:cNvSpPr>
          <p:nvPr/>
        </p:nvSpPr>
        <p:spPr bwMode="auto">
          <a:xfrm>
            <a:off x="4750594" y="3343275"/>
            <a:ext cx="2114550" cy="30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1350" b="0">
              <a:solidFill>
                <a:srgbClr val="FFFFFF"/>
              </a:solidFill>
              <a:latin typeface="Franklin Gothic Medium" charset="0"/>
            </a:endParaRPr>
          </a:p>
        </p:txBody>
      </p:sp>
      <p:sp>
        <p:nvSpPr>
          <p:cNvPr id="79875" name="Line 4"/>
          <p:cNvSpPr>
            <a:spLocks noChangeShapeType="1"/>
          </p:cNvSpPr>
          <p:nvPr/>
        </p:nvSpPr>
        <p:spPr bwMode="auto">
          <a:xfrm>
            <a:off x="1314450" y="893882"/>
            <a:ext cx="6515100" cy="0"/>
          </a:xfrm>
          <a:prstGeom prst="line">
            <a:avLst/>
          </a:prstGeom>
          <a:noFill/>
          <a:ln w="38100">
            <a:solidFill>
              <a:srgbClr val="DE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79876" name="Text Box 5"/>
          <p:cNvSpPr txBox="1">
            <a:spLocks noChangeArrowheads="1"/>
          </p:cNvSpPr>
          <p:nvPr/>
        </p:nvSpPr>
        <p:spPr bwMode="auto">
          <a:xfrm>
            <a:off x="3028958" y="1928822"/>
            <a:ext cx="184727" cy="20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750" b="0">
              <a:solidFill>
                <a:srgbClr val="000000"/>
              </a:solidFill>
            </a:endParaRPr>
          </a:p>
        </p:txBody>
      </p:sp>
      <p:sp>
        <p:nvSpPr>
          <p:cNvPr id="79877" name="Text Box 6"/>
          <p:cNvSpPr txBox="1">
            <a:spLocks noChangeArrowheads="1"/>
          </p:cNvSpPr>
          <p:nvPr/>
        </p:nvSpPr>
        <p:spPr bwMode="auto">
          <a:xfrm>
            <a:off x="5017301" y="1961861"/>
            <a:ext cx="184727" cy="20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750" b="0">
              <a:solidFill>
                <a:srgbClr val="000000"/>
              </a:solidFill>
            </a:endParaRPr>
          </a:p>
        </p:txBody>
      </p:sp>
      <p:sp>
        <p:nvSpPr>
          <p:cNvPr id="79878" name="Text Box 9"/>
          <p:cNvSpPr txBox="1">
            <a:spLocks noChangeArrowheads="1"/>
          </p:cNvSpPr>
          <p:nvPr/>
        </p:nvSpPr>
        <p:spPr bwMode="auto">
          <a:xfrm>
            <a:off x="1370417" y="1610032"/>
            <a:ext cx="1952625" cy="27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79879" name="Text Box 10"/>
          <p:cNvSpPr txBox="1">
            <a:spLocks noChangeArrowheads="1"/>
          </p:cNvSpPr>
          <p:nvPr/>
        </p:nvSpPr>
        <p:spPr bwMode="auto">
          <a:xfrm>
            <a:off x="1428806" y="927089"/>
            <a:ext cx="784799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FFFFFF"/>
                </a:solidFill>
              </a:rPr>
              <a:t> </a:t>
            </a:r>
            <a:r>
              <a:rPr lang="en-US" sz="1800" b="0" dirty="0" err="1">
                <a:solidFill>
                  <a:srgbClr val="0D0D0D"/>
                </a:solidFill>
              </a:rPr>
              <a:t>Septals</a:t>
            </a:r>
            <a:r>
              <a:rPr lang="en-US" sz="1800" b="0" dirty="0">
                <a:solidFill>
                  <a:srgbClr val="0D0D0D"/>
                </a:solidFill>
              </a:rPr>
              <a:t> from ramus </a:t>
            </a:r>
            <a:r>
              <a:rPr lang="en-US" sz="1800" b="0" dirty="0" err="1">
                <a:solidFill>
                  <a:srgbClr val="0D0D0D"/>
                </a:solidFill>
              </a:rPr>
              <a:t>intermedius</a:t>
            </a:r>
            <a:r>
              <a:rPr lang="en-US" sz="1800" b="0" dirty="0">
                <a:solidFill>
                  <a:srgbClr val="0D0D0D"/>
                </a:solidFill>
              </a:rPr>
              <a:t> injected with contrast mixture </a:t>
            </a:r>
          </a:p>
        </p:txBody>
      </p:sp>
      <p:sp>
        <p:nvSpPr>
          <p:cNvPr id="79880" name="Text Box 120"/>
          <p:cNvSpPr txBox="1">
            <a:spLocks noChangeArrowheads="1"/>
          </p:cNvSpPr>
          <p:nvPr/>
        </p:nvSpPr>
        <p:spPr bwMode="auto">
          <a:xfrm>
            <a:off x="3481395" y="1708258"/>
            <a:ext cx="4291013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marL="457200" indent="-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800" b="0">
              <a:solidFill>
                <a:srgbClr val="FFFFFF"/>
              </a:solidFill>
            </a:endParaRPr>
          </a:p>
          <a:p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79881" name="TextBox 120"/>
          <p:cNvSpPr txBox="1">
            <a:spLocks noChangeArrowheads="1"/>
          </p:cNvSpPr>
          <p:nvPr/>
        </p:nvSpPr>
        <p:spPr bwMode="auto">
          <a:xfrm>
            <a:off x="2171700" y="3514728"/>
            <a:ext cx="58293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  </a:t>
            </a:r>
          </a:p>
        </p:txBody>
      </p:sp>
      <p:sp>
        <p:nvSpPr>
          <p:cNvPr id="79882" name="TextBox 14"/>
          <p:cNvSpPr txBox="1">
            <a:spLocks noChangeArrowheads="1"/>
          </p:cNvSpPr>
          <p:nvPr/>
        </p:nvSpPr>
        <p:spPr bwMode="auto">
          <a:xfrm>
            <a:off x="2508066" y="3611847"/>
            <a:ext cx="200025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Baseline Echo</a:t>
            </a:r>
          </a:p>
        </p:txBody>
      </p:sp>
      <p:pic>
        <p:nvPicPr>
          <p:cNvPr id="79884" name="Picture 12" descr="Screen shot 2010-09-18 at 8.16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2564608"/>
            <a:ext cx="38100" cy="1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5" name="Picture 13" descr="Screen shot 2010-09-18 at 8.16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2564608"/>
            <a:ext cx="38100" cy="1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6" name="TextBox 17"/>
          <p:cNvSpPr txBox="1">
            <a:spLocks noChangeArrowheads="1"/>
          </p:cNvSpPr>
          <p:nvPr/>
        </p:nvSpPr>
        <p:spPr bwMode="auto">
          <a:xfrm>
            <a:off x="2457450" y="2700347"/>
            <a:ext cx="1657350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 Featherston  5/19/10  </a:t>
            </a:r>
          </a:p>
        </p:txBody>
      </p:sp>
      <p:pic>
        <p:nvPicPr>
          <p:cNvPr id="79887" name="Picture 15" descr="Image-6_(14)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27499" r="31250" b="14999"/>
          <a:stretch>
            <a:fillRect/>
          </a:stretch>
        </p:blipFill>
        <p:spPr bwMode="auto">
          <a:xfrm>
            <a:off x="2228850" y="1561012"/>
            <a:ext cx="22860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8" name="Picture 16" descr="Image-11_(76)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3" t="23750" r="20000" b="18750"/>
          <a:stretch>
            <a:fillRect/>
          </a:stretch>
        </p:blipFill>
        <p:spPr bwMode="auto">
          <a:xfrm>
            <a:off x="4537474" y="1576501"/>
            <a:ext cx="25717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9" name="TextBox 17"/>
          <p:cNvSpPr txBox="1">
            <a:spLocks noChangeArrowheads="1"/>
          </p:cNvSpPr>
          <p:nvPr/>
        </p:nvSpPr>
        <p:spPr bwMode="auto">
          <a:xfrm>
            <a:off x="4557317" y="3528841"/>
            <a:ext cx="3314700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Enhancement at SAM-</a:t>
            </a:r>
            <a:r>
              <a:rPr lang="en-US" sz="1800" dirty="0" err="1"/>
              <a:t>septal</a:t>
            </a:r>
            <a:r>
              <a:rPr lang="en-US" sz="1800" dirty="0"/>
              <a:t> Contact Point</a:t>
            </a:r>
          </a:p>
        </p:txBody>
      </p:sp>
    </p:spTree>
    <p:extLst>
      <p:ext uri="{BB962C8B-B14F-4D97-AF65-F5344CB8AC3E}">
        <p14:creationId xmlns:p14="http://schemas.microsoft.com/office/powerpoint/2010/main" val="114292204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2"/>
          <p:cNvSpPr txBox="1">
            <a:spLocks noChangeArrowheads="1"/>
          </p:cNvSpPr>
          <p:nvPr/>
        </p:nvSpPr>
        <p:spPr bwMode="auto">
          <a:xfrm>
            <a:off x="1371600" y="124482"/>
            <a:ext cx="6457950" cy="50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700" dirty="0" smtClean="0">
                <a:solidFill>
                  <a:srgbClr val="0D0D0D"/>
                </a:solidFill>
              </a:rPr>
              <a:t>After Alcohol Injection</a:t>
            </a:r>
            <a:r>
              <a:rPr lang="en-US" sz="2700" b="0" dirty="0" smtClean="0">
                <a:solidFill>
                  <a:srgbClr val="FFFF99"/>
                </a:solidFill>
              </a:rPr>
              <a:t> </a:t>
            </a:r>
            <a:endParaRPr lang="en-US" sz="900" b="0" dirty="0">
              <a:solidFill>
                <a:srgbClr val="FFFF99"/>
              </a:solidFill>
            </a:endParaRPr>
          </a:p>
        </p:txBody>
      </p:sp>
      <p:sp>
        <p:nvSpPr>
          <p:cNvPr id="83970" name="Text Box 3"/>
          <p:cNvSpPr txBox="1">
            <a:spLocks noChangeArrowheads="1"/>
          </p:cNvSpPr>
          <p:nvPr/>
        </p:nvSpPr>
        <p:spPr bwMode="auto">
          <a:xfrm>
            <a:off x="4750594" y="3343275"/>
            <a:ext cx="2114550" cy="30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1350" b="0">
              <a:solidFill>
                <a:srgbClr val="FFFFFF"/>
              </a:solidFill>
              <a:latin typeface="Franklin Gothic Medium" charset="0"/>
            </a:endParaRPr>
          </a:p>
        </p:txBody>
      </p:sp>
      <p:sp>
        <p:nvSpPr>
          <p:cNvPr id="83971" name="Line 4"/>
          <p:cNvSpPr>
            <a:spLocks noChangeShapeType="1"/>
          </p:cNvSpPr>
          <p:nvPr/>
        </p:nvSpPr>
        <p:spPr bwMode="auto">
          <a:xfrm>
            <a:off x="1314450" y="636182"/>
            <a:ext cx="6515100" cy="0"/>
          </a:xfrm>
          <a:prstGeom prst="line">
            <a:avLst/>
          </a:prstGeom>
          <a:noFill/>
          <a:ln w="38100">
            <a:solidFill>
              <a:srgbClr val="DE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91438" tIns="45719" rIns="91438" bIns="45719"/>
          <a:lstStyle/>
          <a:p>
            <a:endParaRPr lang="en-US" sz="1350"/>
          </a:p>
        </p:txBody>
      </p:sp>
      <p:sp>
        <p:nvSpPr>
          <p:cNvPr id="83972" name="Text Box 5"/>
          <p:cNvSpPr txBox="1">
            <a:spLocks noChangeArrowheads="1"/>
          </p:cNvSpPr>
          <p:nvPr/>
        </p:nvSpPr>
        <p:spPr bwMode="auto">
          <a:xfrm>
            <a:off x="3028958" y="1928822"/>
            <a:ext cx="184727" cy="20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750" b="0">
              <a:solidFill>
                <a:srgbClr val="000000"/>
              </a:solidFill>
            </a:endParaRPr>
          </a:p>
        </p:txBody>
      </p:sp>
      <p:sp>
        <p:nvSpPr>
          <p:cNvPr id="83973" name="Text Box 6"/>
          <p:cNvSpPr txBox="1">
            <a:spLocks noChangeArrowheads="1"/>
          </p:cNvSpPr>
          <p:nvPr/>
        </p:nvSpPr>
        <p:spPr bwMode="auto">
          <a:xfrm>
            <a:off x="5017301" y="1961861"/>
            <a:ext cx="184727" cy="20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750" b="0">
              <a:solidFill>
                <a:srgbClr val="000000"/>
              </a:solidFill>
            </a:endParaRPr>
          </a:p>
        </p:txBody>
      </p:sp>
      <p:sp>
        <p:nvSpPr>
          <p:cNvPr id="83974" name="Text Box 9"/>
          <p:cNvSpPr txBox="1">
            <a:spLocks noChangeArrowheads="1"/>
          </p:cNvSpPr>
          <p:nvPr/>
        </p:nvSpPr>
        <p:spPr bwMode="auto">
          <a:xfrm>
            <a:off x="1370417" y="1610032"/>
            <a:ext cx="1952625" cy="27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83976" name="Text Box 120"/>
          <p:cNvSpPr txBox="1">
            <a:spLocks noChangeArrowheads="1"/>
          </p:cNvSpPr>
          <p:nvPr/>
        </p:nvSpPr>
        <p:spPr bwMode="auto">
          <a:xfrm>
            <a:off x="3481395" y="1708258"/>
            <a:ext cx="4291013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marL="457200" indent="-4572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800" b="0">
              <a:solidFill>
                <a:srgbClr val="FFFFFF"/>
              </a:solidFill>
            </a:endParaRPr>
          </a:p>
          <a:p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83977" name="TextBox 120"/>
          <p:cNvSpPr txBox="1">
            <a:spLocks noChangeArrowheads="1"/>
          </p:cNvSpPr>
          <p:nvPr/>
        </p:nvSpPr>
        <p:spPr bwMode="auto">
          <a:xfrm>
            <a:off x="2171700" y="3514728"/>
            <a:ext cx="5829300" cy="369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  </a:t>
            </a:r>
          </a:p>
        </p:txBody>
      </p:sp>
      <p:sp>
        <p:nvSpPr>
          <p:cNvPr id="83978" name="TextBox 14"/>
          <p:cNvSpPr txBox="1">
            <a:spLocks noChangeArrowheads="1"/>
          </p:cNvSpPr>
          <p:nvPr/>
        </p:nvSpPr>
        <p:spPr bwMode="auto">
          <a:xfrm>
            <a:off x="1690194" y="3503189"/>
            <a:ext cx="5829300" cy="646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LVOF Gradient Reduced to Zero ( 12mm with TNG ) From Resting Gradient of 100 mm Hg</a:t>
            </a:r>
          </a:p>
        </p:txBody>
      </p:sp>
      <p:pic>
        <p:nvPicPr>
          <p:cNvPr id="83979" name="Picture 12" descr="Screen shot 2010-09-18 at 8.16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2564608"/>
            <a:ext cx="38100" cy="1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0" name="Picture 13" descr="Screen shot 2010-09-18 at 8.16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2564608"/>
            <a:ext cx="38100" cy="1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82" name="Picture 15" descr="Image-19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27499"/>
          <a:stretch>
            <a:fillRect/>
          </a:stretch>
        </p:blipFill>
        <p:spPr bwMode="auto">
          <a:xfrm>
            <a:off x="831760" y="702605"/>
            <a:ext cx="8047909" cy="282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20539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52-7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410" r="-105410" b="35617"/>
          <a:stretch/>
        </p:blipFill>
        <p:spPr>
          <a:xfrm>
            <a:off x="-3581400" y="-19050"/>
            <a:ext cx="16459324" cy="4371528"/>
          </a:xfrm>
        </p:spPr>
      </p:pic>
    </p:spTree>
    <p:extLst>
      <p:ext uri="{BB962C8B-B14F-4D97-AF65-F5344CB8AC3E}">
        <p14:creationId xmlns:p14="http://schemas.microsoft.com/office/powerpoint/2010/main" val="2871715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52-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205" r="-117205"/>
          <a:stretch>
            <a:fillRect/>
          </a:stretch>
        </p:blipFill>
        <p:spPr>
          <a:xfrm>
            <a:off x="-578943" y="0"/>
            <a:ext cx="10010078" cy="4128868"/>
          </a:xfrm>
        </p:spPr>
      </p:pic>
    </p:spTree>
    <p:extLst>
      <p:ext uri="{BB962C8B-B14F-4D97-AF65-F5344CB8AC3E}">
        <p14:creationId xmlns:p14="http://schemas.microsoft.com/office/powerpoint/2010/main" val="2799908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857250"/>
            <a:ext cx="7239000" cy="314325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John S Douglas Jr  MD</a:t>
            </a:r>
          </a:p>
          <a:p>
            <a:pPr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 </a:t>
            </a:r>
          </a:p>
          <a:p>
            <a:pPr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>I have no relevant financial relationships </a:t>
            </a:r>
          </a:p>
          <a:p>
            <a:pPr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  <a:t/>
            </a:r>
            <a:b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TradeGothic" pitchFamily="2" charset="0"/>
              </a:rPr>
            </a:br>
            <a:endParaRPr lang="en-US" sz="2000" dirty="0">
              <a:solidFill>
                <a:schemeClr val="tx2"/>
              </a:solidFill>
              <a:latin typeface="TradeGothic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52-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389" r="-35389"/>
          <a:stretch>
            <a:fillRect/>
          </a:stretch>
        </p:blipFill>
        <p:spPr>
          <a:xfrm>
            <a:off x="-762000" y="-20762"/>
            <a:ext cx="10719081" cy="4421312"/>
          </a:xfrm>
        </p:spPr>
      </p:pic>
    </p:spTree>
    <p:extLst>
      <p:ext uri="{BB962C8B-B14F-4D97-AF65-F5344CB8AC3E}">
        <p14:creationId xmlns:p14="http://schemas.microsoft.com/office/powerpoint/2010/main" val="54486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563" y="116682"/>
            <a:ext cx="7807356" cy="566738"/>
          </a:xfrm>
        </p:spPr>
        <p:txBody>
          <a:bodyPr>
            <a:noAutofit/>
          </a:bodyPr>
          <a:lstStyle/>
          <a:p>
            <a:r>
              <a:rPr lang="en-US" sz="2700" dirty="0"/>
              <a:t>A 63 </a:t>
            </a:r>
            <a:r>
              <a:rPr lang="en-US" sz="2700" dirty="0" err="1"/>
              <a:t>yo</a:t>
            </a:r>
            <a:r>
              <a:rPr lang="en-US" sz="2700" dirty="0"/>
              <a:t> female with severe symptoms ; 100 mm Hg resting LVOT gradient  ;  2.3 cm septum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93" y="1017322"/>
            <a:ext cx="7309707" cy="3307027"/>
          </a:xfrm>
        </p:spPr>
      </p:pic>
      <p:pic>
        <p:nvPicPr>
          <p:cNvPr id="5" name="pre apical 4-38 (Converted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3538" y="1014726"/>
            <a:ext cx="2587662" cy="170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41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5549"/>
            <a:ext cx="8766941" cy="994172"/>
          </a:xfrm>
        </p:spPr>
        <p:txBody>
          <a:bodyPr>
            <a:normAutofit/>
          </a:bodyPr>
          <a:lstStyle/>
          <a:p>
            <a:r>
              <a:rPr lang="en-US" sz="2700" dirty="0"/>
              <a:t>Shortness of Breath Recurred  and was Progressive ; </a:t>
            </a:r>
            <a:r>
              <a:rPr lang="en-US" sz="2700" dirty="0" smtClean="0"/>
              <a:t>Repeat Echocardiogram </a:t>
            </a:r>
            <a:r>
              <a:rPr lang="en-US" sz="2700" dirty="0"/>
              <a:t>: LVOT gradient &gt; 100 mm Hg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222" y="1010438"/>
            <a:ext cx="6485557" cy="3086100"/>
          </a:xfrm>
        </p:spPr>
      </p:pic>
      <p:pic>
        <p:nvPicPr>
          <p:cNvPr id="6" name="Image-99 (Converted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t="4253"/>
          <a:stretch/>
        </p:blipFill>
        <p:spPr>
          <a:xfrm>
            <a:off x="1333501" y="1038265"/>
            <a:ext cx="2215443" cy="1545326"/>
          </a:xfrm>
          <a:prstGeom prst="rect">
            <a:avLst/>
          </a:prstGeom>
        </p:spPr>
      </p:pic>
      <p:pic>
        <p:nvPicPr>
          <p:cNvPr id="7" name="Image-14 (Converted)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t="3978"/>
          <a:stretch/>
        </p:blipFill>
        <p:spPr>
          <a:xfrm>
            <a:off x="1326444" y="2558773"/>
            <a:ext cx="2222500" cy="1539593"/>
          </a:xfrm>
          <a:prstGeom prst="rect">
            <a:avLst/>
          </a:prstGeom>
        </p:spPr>
      </p:pic>
      <p:pic>
        <p:nvPicPr>
          <p:cNvPr id="3" name="Image-109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t="3412"/>
          <a:stretch/>
        </p:blipFill>
        <p:spPr>
          <a:xfrm>
            <a:off x="5685129" y="1111206"/>
            <a:ext cx="2127221" cy="152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34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699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2326" y="-222150"/>
            <a:ext cx="7886700" cy="994172"/>
          </a:xfrm>
        </p:spPr>
        <p:txBody>
          <a:bodyPr/>
          <a:lstStyle/>
          <a:p>
            <a:r>
              <a:rPr lang="en-US" sz="2400" dirty="0"/>
              <a:t>Comparison of </a:t>
            </a:r>
            <a:r>
              <a:rPr lang="en-US" sz="2400" dirty="0" err="1"/>
              <a:t>Myectomy</a:t>
            </a:r>
            <a:r>
              <a:rPr lang="en-US" sz="2400" dirty="0"/>
              <a:t> and Alcohol Ablation</a:t>
            </a:r>
          </a:p>
        </p:txBody>
      </p:sp>
      <p:pic>
        <p:nvPicPr>
          <p:cNvPr id="4" name="Content Placeholder 3" descr="Screen shot 2017-05-30 at 9.55.14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676" r="-40676"/>
          <a:stretch>
            <a:fillRect/>
          </a:stretch>
        </p:blipFill>
        <p:spPr>
          <a:xfrm>
            <a:off x="1" y="454277"/>
            <a:ext cx="9264191" cy="3678429"/>
          </a:xfrm>
        </p:spPr>
      </p:pic>
    </p:spTree>
    <p:extLst>
      <p:ext uri="{BB962C8B-B14F-4D97-AF65-F5344CB8AC3E}">
        <p14:creationId xmlns:p14="http://schemas.microsoft.com/office/powerpoint/2010/main" val="978294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102" y="-242126"/>
            <a:ext cx="8297075" cy="994172"/>
          </a:xfrm>
        </p:spPr>
        <p:txBody>
          <a:bodyPr>
            <a:normAutofit/>
          </a:bodyPr>
          <a:lstStyle/>
          <a:p>
            <a:r>
              <a:rPr lang="en-US" sz="2700" dirty="0"/>
              <a:t>A 2nd </a:t>
            </a:r>
            <a:r>
              <a:rPr lang="en-US" sz="2700" dirty="0" err="1"/>
              <a:t>Septal</a:t>
            </a:r>
            <a:r>
              <a:rPr lang="en-US" sz="2700" dirty="0"/>
              <a:t> Ablation Procedure Was Performed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57" y="587445"/>
            <a:ext cx="8033608" cy="3496501"/>
          </a:xfrm>
        </p:spPr>
      </p:pic>
      <p:pic>
        <p:nvPicPr>
          <p:cNvPr id="3" name="ablation2ramussept_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3304" y="696578"/>
            <a:ext cx="2525942" cy="170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27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47" y="154774"/>
            <a:ext cx="9034862" cy="994172"/>
          </a:xfrm>
        </p:spPr>
        <p:txBody>
          <a:bodyPr>
            <a:normAutofit/>
          </a:bodyPr>
          <a:lstStyle/>
          <a:p>
            <a:r>
              <a:rPr lang="en-US" sz="2700" dirty="0"/>
              <a:t>48 Hours Post Ablation ECHO Revealed a LVOT Gradient</a:t>
            </a:r>
            <a:br>
              <a:rPr lang="en-US" sz="2700" dirty="0"/>
            </a:br>
            <a:r>
              <a:rPr lang="en-US" sz="2700" dirty="0"/>
              <a:t> &gt; 90  mm Hg and a 3</a:t>
            </a:r>
            <a:r>
              <a:rPr lang="en-US" sz="2700" baseline="30000" dirty="0"/>
              <a:t>rd</a:t>
            </a:r>
            <a:r>
              <a:rPr lang="en-US" sz="2700" dirty="0"/>
              <a:t> Ablation Was Undertaken</a:t>
            </a: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26" y="1122737"/>
            <a:ext cx="6949440" cy="2971800"/>
          </a:xfrm>
        </p:spPr>
      </p:pic>
      <p:pic>
        <p:nvPicPr>
          <p:cNvPr id="5" name="Image-7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10233"/>
          <a:stretch/>
        </p:blipFill>
        <p:spPr>
          <a:xfrm>
            <a:off x="3381345" y="1114357"/>
            <a:ext cx="2417341" cy="1510724"/>
          </a:xfrm>
          <a:prstGeom prst="rect">
            <a:avLst/>
          </a:prstGeom>
        </p:spPr>
      </p:pic>
      <p:pic>
        <p:nvPicPr>
          <p:cNvPr id="6" name="Image-2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10233"/>
          <a:stretch/>
        </p:blipFill>
        <p:spPr>
          <a:xfrm>
            <a:off x="3358893" y="2603367"/>
            <a:ext cx="2423081" cy="148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60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6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530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At 3 Month </a:t>
            </a:r>
            <a:r>
              <a:rPr lang="en-US" dirty="0" err="1"/>
              <a:t>Followup</a:t>
            </a:r>
            <a:r>
              <a:rPr lang="en-US" dirty="0"/>
              <a:t> the Patient Was Asymptomatic – Walking On Treadmill With No Problems – Feels GREAT 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01" y="1885950"/>
            <a:ext cx="8604899" cy="2398517"/>
          </a:xfrm>
        </p:spPr>
      </p:pic>
      <p:pic>
        <p:nvPicPr>
          <p:cNvPr id="3" name="post apical 4-3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0071"/>
          <a:stretch/>
        </p:blipFill>
        <p:spPr>
          <a:xfrm>
            <a:off x="6098480" y="1885950"/>
            <a:ext cx="2435920" cy="238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480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2188"/>
            <a:ext cx="7769225" cy="566738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 In Summary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040" y="808551"/>
            <a:ext cx="8535430" cy="30861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700" dirty="0"/>
              <a:t>Alcohol </a:t>
            </a:r>
            <a:r>
              <a:rPr lang="en-US" sz="2700" dirty="0" err="1"/>
              <a:t>septal</a:t>
            </a:r>
            <a:r>
              <a:rPr lang="en-US" sz="2700" dirty="0"/>
              <a:t> ablation is effective in a majority of patients . However, interrogation of multiple </a:t>
            </a:r>
            <a:r>
              <a:rPr lang="en-US" sz="2700" dirty="0" err="1"/>
              <a:t>septal</a:t>
            </a:r>
            <a:r>
              <a:rPr lang="en-US" sz="2700" dirty="0"/>
              <a:t> arteries may be required and in some cases multiple procedures . Contrast induced septal brightening area exceeds that treated with </a:t>
            </a:r>
            <a:r>
              <a:rPr lang="en-US" sz="2700" dirty="0" smtClean="0"/>
              <a:t>alcohol </a:t>
            </a:r>
            <a:r>
              <a:rPr lang="en-US" sz="2700" dirty="0"/>
              <a:t>. Intravascular volume expansion and alcohol-induced myocardial stunning both lead to reduced LVOT gradient and premature termination of alcohol ablation procedures in some patients .</a:t>
            </a:r>
          </a:p>
          <a:p>
            <a:pPr marL="0" indent="0">
              <a:buNone/>
            </a:pPr>
            <a:r>
              <a:rPr lang="en-US" sz="27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3634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47812"/>
            <a:ext cx="7769225" cy="566738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 </a:t>
            </a:r>
            <a:r>
              <a:rPr lang="en-US" sz="6600" dirty="0"/>
              <a:t>THANK YOU  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3083" y="2680641"/>
            <a:ext cx="7772400" cy="30861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791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9144000" cy="857250"/>
          </a:xfrm>
        </p:spPr>
        <p:txBody>
          <a:bodyPr/>
          <a:lstStyle/>
          <a:p>
            <a:r>
              <a:rPr lang="en-US" sz="3225" dirty="0"/>
              <a:t>HOCM : What Do We Know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90550"/>
            <a:ext cx="8382000" cy="3371850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endParaRPr lang="en-US" dirty="0"/>
          </a:p>
          <a:p>
            <a:r>
              <a:rPr lang="en-US" sz="2400" dirty="0"/>
              <a:t>Many  individuals with HOCM are asymptomatic </a:t>
            </a:r>
          </a:p>
          <a:p>
            <a:r>
              <a:rPr lang="en-US" sz="2400" dirty="0"/>
              <a:t>In most symptomatic patients , medical therapy is </a:t>
            </a:r>
            <a:r>
              <a:rPr lang="en-US" sz="2400" dirty="0" smtClean="0"/>
              <a:t>adequate  </a:t>
            </a:r>
            <a:endParaRPr lang="en-US" sz="2400" dirty="0"/>
          </a:p>
          <a:p>
            <a:r>
              <a:rPr lang="en-US" sz="2400" dirty="0"/>
              <a:t>If disabling symptoms persist , septal reduction therapies </a:t>
            </a:r>
            <a:r>
              <a:rPr lang="en-US" sz="2400" dirty="0" smtClean="0"/>
              <a:t>are </a:t>
            </a:r>
            <a:r>
              <a:rPr lang="en-US" sz="2400" dirty="0"/>
              <a:t>effective </a:t>
            </a:r>
          </a:p>
          <a:p>
            <a:r>
              <a:rPr lang="en-US" sz="2400" dirty="0"/>
              <a:t>However ,  there are no randomized trials comparing myectomy and alcohol ablation </a:t>
            </a:r>
            <a:r>
              <a:rPr lang="en-US" sz="2400" dirty="0" smtClean="0"/>
              <a:t>to guide us in treatment selection  </a:t>
            </a:r>
            <a:r>
              <a:rPr lang="en-US" sz="2400" dirty="0"/>
              <a:t>and none are expected  </a:t>
            </a:r>
          </a:p>
          <a:p>
            <a:r>
              <a:rPr lang="en-US" sz="2400" dirty="0"/>
              <a:t>In observational studies , 5 to </a:t>
            </a:r>
            <a:r>
              <a:rPr lang="en-US" sz="2400" dirty="0" smtClean="0"/>
              <a:t>10 </a:t>
            </a:r>
            <a:r>
              <a:rPr lang="en-US" sz="2400" dirty="0"/>
              <a:t>year symptom relief and survival are similar after ASA and myectomy </a:t>
            </a:r>
          </a:p>
          <a:p>
            <a:r>
              <a:rPr lang="en-US" sz="2400" dirty="0"/>
              <a:t>ASA and </a:t>
            </a:r>
            <a:r>
              <a:rPr lang="en-US" sz="2400" dirty="0" err="1"/>
              <a:t>myectomy</a:t>
            </a:r>
            <a:r>
              <a:rPr lang="en-US" sz="2400" dirty="0"/>
              <a:t> have equal status in the </a:t>
            </a:r>
            <a:r>
              <a:rPr lang="en-US" sz="2400" dirty="0" smtClean="0"/>
              <a:t>most recent Hypertrophic Cardiomyopathy </a:t>
            </a:r>
            <a:r>
              <a:rPr lang="en-US" sz="2400" dirty="0"/>
              <a:t>Guideline Statement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49776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2895600" y="4629150"/>
            <a:ext cx="3767138" cy="20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  <a:spAutoFit/>
          </a:bodyPr>
          <a:lstStyle/>
          <a:p>
            <a:pPr defTabSz="621506">
              <a:lnSpc>
                <a:spcPct val="97000"/>
              </a:lnSpc>
              <a:buClr>
                <a:srgbClr val="FFFFFF"/>
              </a:buClr>
              <a:buSzPct val="45000"/>
              <a:tabLst>
                <a:tab pos="492919" algn="l"/>
                <a:tab pos="984647" algn="l"/>
                <a:tab pos="1477566" algn="l"/>
                <a:tab pos="1970485" algn="l"/>
                <a:tab pos="2462213" algn="l"/>
              </a:tabLst>
            </a:pPr>
            <a:r>
              <a:rPr lang="en-GB" sz="1350" dirty="0" err="1">
                <a:solidFill>
                  <a:srgbClr val="FFFFFF"/>
                </a:solidFill>
              </a:rPr>
              <a:t>Sorajja</a:t>
            </a:r>
            <a:r>
              <a:rPr lang="en-GB" sz="1350" dirty="0">
                <a:solidFill>
                  <a:srgbClr val="FFFFFF"/>
                </a:solidFill>
              </a:rPr>
              <a:t>, P. et al. Circulation 2008;118:131-139</a:t>
            </a:r>
          </a:p>
        </p:txBody>
      </p:sp>
      <p:pic>
        <p:nvPicPr>
          <p:cNvPr id="50179" name="Picture 4"/>
          <p:cNvPicPr>
            <a:picLocks noChangeAspect="1" noChangeArrowheads="1"/>
          </p:cNvPicPr>
          <p:nvPr/>
        </p:nvPicPr>
        <p:blipFill>
          <a:blip r:embed="rId3"/>
          <a:srcRect t="-1497"/>
          <a:stretch>
            <a:fillRect/>
          </a:stretch>
        </p:blipFill>
        <p:spPr bwMode="auto">
          <a:xfrm>
            <a:off x="1762125" y="485775"/>
            <a:ext cx="5400675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3317" name="Text Box 5"/>
          <p:cNvSpPr txBox="1">
            <a:spLocks noChangeArrowheads="1"/>
          </p:cNvSpPr>
          <p:nvPr/>
        </p:nvSpPr>
        <p:spPr bwMode="auto">
          <a:xfrm>
            <a:off x="1647825" y="3638550"/>
            <a:ext cx="5743575" cy="65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tabLst>
                <a:tab pos="1676400" algn="ctr"/>
                <a:tab pos="2914650" algn="ctr"/>
                <a:tab pos="4114800" algn="ctr"/>
                <a:tab pos="5314950" algn="ctr"/>
              </a:tabLst>
              <a:defRPr/>
            </a:pPr>
            <a:r>
              <a:rPr lang="en-US" sz="1350" b="1" dirty="0">
                <a:solidFill>
                  <a:srgbClr val="EBB7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No. at Risk</a:t>
            </a:r>
          </a:p>
          <a:p>
            <a:pPr>
              <a:lnSpc>
                <a:spcPct val="90000"/>
              </a:lnSpc>
              <a:tabLst>
                <a:tab pos="1676400" algn="ctr"/>
                <a:tab pos="2914650" algn="ctr"/>
                <a:tab pos="4114800" algn="ctr"/>
                <a:tab pos="5314950" algn="ctr"/>
              </a:tabLst>
              <a:defRPr/>
            </a:pPr>
            <a:r>
              <a:rPr lang="en-US" sz="135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Myectomy	120	113	101	86</a:t>
            </a:r>
          </a:p>
          <a:p>
            <a:pPr>
              <a:lnSpc>
                <a:spcPct val="90000"/>
              </a:lnSpc>
              <a:tabLst>
                <a:tab pos="1676400" algn="ctr"/>
                <a:tab pos="2914650" algn="ctr"/>
                <a:tab pos="4114800" algn="ctr"/>
                <a:tab pos="5314950" algn="ctr"/>
              </a:tabLst>
              <a:defRPr/>
            </a:pPr>
            <a:r>
              <a:rPr lang="en-US" sz="1350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Ablation	87	65	39	24</a:t>
            </a:r>
          </a:p>
        </p:txBody>
      </p:sp>
      <p:sp>
        <p:nvSpPr>
          <p:cNvPr id="653318" name="Text Box 6"/>
          <p:cNvSpPr txBox="1">
            <a:spLocks noChangeArrowheads="1"/>
          </p:cNvSpPr>
          <p:nvPr/>
        </p:nvSpPr>
        <p:spPr bwMode="auto">
          <a:xfrm>
            <a:off x="6315075" y="2266951"/>
            <a:ext cx="1476375" cy="27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350" b="1">
                <a:effectLst>
                  <a:outerShdw blurRad="38100" dist="38100" dir="2700000" algn="tl">
                    <a:srgbClr val="000000"/>
                  </a:outerShdw>
                </a:effectLst>
              </a:rPr>
              <a:t>P=0.18</a:t>
            </a:r>
          </a:p>
        </p:txBody>
      </p:sp>
      <p:sp>
        <p:nvSpPr>
          <p:cNvPr id="50182" name="Rectangle 7"/>
          <p:cNvSpPr>
            <a:spLocks noChangeArrowheads="1"/>
          </p:cNvSpPr>
          <p:nvPr/>
        </p:nvSpPr>
        <p:spPr bwMode="auto">
          <a:xfrm>
            <a:off x="2410502" y="-432"/>
            <a:ext cx="4066498" cy="438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30000"/>
              </a:spcBef>
            </a:pPr>
            <a:r>
              <a:rPr lang="en-US" sz="2250" dirty="0"/>
              <a:t>Mayo Clinic: Survival Comparison</a:t>
            </a:r>
          </a:p>
        </p:txBody>
      </p:sp>
      <p:sp>
        <p:nvSpPr>
          <p:cNvPr id="50183" name="Text Box 8"/>
          <p:cNvSpPr txBox="1">
            <a:spLocks noChangeArrowheads="1"/>
          </p:cNvSpPr>
          <p:nvPr/>
        </p:nvSpPr>
        <p:spPr bwMode="auto">
          <a:xfrm>
            <a:off x="2743200" y="495985"/>
            <a:ext cx="434869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500" dirty="0"/>
              <a:t>Age and Gender matched (excluding patients &gt;80 </a:t>
            </a:r>
            <a:r>
              <a:rPr lang="en-US" sz="1500" dirty="0" err="1"/>
              <a:t>yrs</a:t>
            </a:r>
            <a:r>
              <a:rPr lang="en-US" sz="15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404243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0-10-19 at 9.39.2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854" y="0"/>
            <a:ext cx="4853323" cy="412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47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C07675-A0E4-204D-8CCD-27213749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A52ACE53-4C2A-CD41-891F-F816B3105D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90109" y="-95250"/>
            <a:ext cx="4833954" cy="5150936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836CA0D-E56C-B24B-856F-4273408054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746" y="303712"/>
            <a:ext cx="4864416" cy="659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83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900" y="23783"/>
            <a:ext cx="6172200" cy="64293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ea typeface="+mj-ea"/>
                <a:cs typeface="+mj-cs"/>
              </a:rPr>
              <a:t> </a:t>
            </a:r>
          </a:p>
        </p:txBody>
      </p:sp>
      <p:pic>
        <p:nvPicPr>
          <p:cNvPr id="38915" name="Picture 4" descr="a59FF1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55242" y="291772"/>
            <a:ext cx="5769612" cy="3787309"/>
          </a:xfrm>
          <a:noFill/>
        </p:spPr>
      </p:pic>
    </p:spTree>
    <p:extLst>
      <p:ext uri="{BB962C8B-B14F-4D97-AF65-F5344CB8AC3E}">
        <p14:creationId xmlns:p14="http://schemas.microsoft.com/office/powerpoint/2010/main" val="3912517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13245"/>
            <a:ext cx="7769225" cy="566738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 Procedural Challenges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0316" y="1238250"/>
            <a:ext cx="7772400" cy="3086100"/>
          </a:xfrm>
        </p:spPr>
        <p:txBody>
          <a:bodyPr/>
          <a:lstStyle/>
          <a:p>
            <a:pPr marL="0" indent="0">
              <a:buNone/>
            </a:pPr>
            <a:r>
              <a:rPr lang="en-US" sz="2775" dirty="0"/>
              <a:t>The key to successful alcohol ablation is delivery of alcohol to the anterior basal portion of the septum . This is the myocardium resected by the surgeon .  It may be difficult to  determine when you are finished.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034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795274" y="91302"/>
            <a:ext cx="7481369" cy="64293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 dirty="0"/>
              <a:t> </a:t>
            </a:r>
            <a:r>
              <a:rPr lang="en-US" sz="2700" dirty="0"/>
              <a:t>Comparison of Myectomy and Alcohol Ablation with MRI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>
          <a:xfrm>
            <a:off x="1543050" y="1543059"/>
            <a:ext cx="6115050" cy="2443163"/>
          </a:xfrm>
        </p:spPr>
        <p:txBody>
          <a:bodyPr/>
          <a:lstStyle/>
          <a:p>
            <a:pPr eaLnBrk="1" hangingPunct="1"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91140" name="Picture 4" descr="060264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3050" y="690163"/>
            <a:ext cx="5871131" cy="340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505200" y="4481470"/>
            <a:ext cx="2337752" cy="30008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1350" dirty="0" err="1"/>
              <a:t>Valeti</a:t>
            </a:r>
            <a:r>
              <a:rPr lang="en-US" sz="1350" dirty="0"/>
              <a:t> et al JACC 2007 ; 49: 350</a:t>
            </a:r>
          </a:p>
        </p:txBody>
      </p:sp>
    </p:spTree>
    <p:extLst>
      <p:ext uri="{BB962C8B-B14F-4D97-AF65-F5344CB8AC3E}">
        <p14:creationId xmlns:p14="http://schemas.microsoft.com/office/powerpoint/2010/main" val="3287964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</TotalTime>
  <Words>617</Words>
  <Application>Microsoft Office PowerPoint</Application>
  <PresentationFormat>On-screen Show (16:9)</PresentationFormat>
  <Paragraphs>75</Paragraphs>
  <Slides>28</Slides>
  <Notes>7</Notes>
  <HiddenSlides>3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ＭＳ Ｐゴシック</vt:lpstr>
      <vt:lpstr>Arial</vt:lpstr>
      <vt:lpstr>Calibri</vt:lpstr>
      <vt:lpstr>Franklin Gothic Medium</vt:lpstr>
      <vt:lpstr>TradeGothic</vt:lpstr>
      <vt:lpstr>Theme1</vt:lpstr>
      <vt:lpstr>Keys to Successful Alcohol Ablation</vt:lpstr>
      <vt:lpstr>PowerPoint Presentation</vt:lpstr>
      <vt:lpstr>HOCM : What Do We Know ?</vt:lpstr>
      <vt:lpstr>PowerPoint Presentation</vt:lpstr>
      <vt:lpstr>PowerPoint Presentation</vt:lpstr>
      <vt:lpstr>PowerPoint Presentation</vt:lpstr>
      <vt:lpstr> </vt:lpstr>
      <vt:lpstr> Procedural Challenges  </vt:lpstr>
      <vt:lpstr> Comparison of Myectomy and Alcohol Ablation with MRI</vt:lpstr>
      <vt:lpstr>Right Sided Septal Scar</vt:lpstr>
      <vt:lpstr>  Current Procedural Strategy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63 yo female with severe symptoms ; 100 mm Hg resting LVOT gradient  ;  2.3 cm septum </vt:lpstr>
      <vt:lpstr>Shortness of Breath Recurred  and was Progressive ; Repeat Echocardiogram : LVOT gradient &gt; 100 mm Hg </vt:lpstr>
      <vt:lpstr>Comparison of Myectomy and Alcohol Ablation</vt:lpstr>
      <vt:lpstr>A 2nd Septal Ablation Procedure Was Performed </vt:lpstr>
      <vt:lpstr>48 Hours Post Ablation ECHO Revealed a LVOT Gradient  &gt; 90  mm Hg and a 3rd Ablation Was Undertaken</vt:lpstr>
      <vt:lpstr>At 3 Month Followup the Patient Was Asymptomatic – Walking On Treadmill With No Problems – Feels GREAT !</vt:lpstr>
      <vt:lpstr> In Summary  </vt:lpstr>
      <vt:lpstr> THANK YOU   </vt:lpstr>
    </vt:vector>
  </TitlesOfParts>
  <Company>MedStar Health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vxm133</dc:creator>
  <cp:lastModifiedBy>Checkin 016</cp:lastModifiedBy>
  <cp:revision>75</cp:revision>
  <dcterms:created xsi:type="dcterms:W3CDTF">2015-01-08T17:01:57Z</dcterms:created>
  <dcterms:modified xsi:type="dcterms:W3CDTF">2019-03-05T14:39:48Z</dcterms:modified>
</cp:coreProperties>
</file>