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2.xml" ContentType="application/vnd.ms-office.chartcolorstyle+xml"/>
  <Override PartName="/ppt/authors.xml" ContentType="application/vnd.ms-powerpoint.author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charts/style2.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57" r:id="rId3"/>
    <p:sldId id="258" r:id="rId4"/>
    <p:sldId id="259" r:id="rId5"/>
    <p:sldId id="278" r:id="rId6"/>
    <p:sldId id="260" r:id="rId7"/>
    <p:sldId id="261" r:id="rId8"/>
    <p:sldId id="272" r:id="rId9"/>
    <p:sldId id="262" r:id="rId10"/>
    <p:sldId id="279" r:id="rId11"/>
    <p:sldId id="265" r:id="rId12"/>
    <p:sldId id="264" r:id="rId13"/>
    <p:sldId id="271" r:id="rId14"/>
    <p:sldId id="280" r:id="rId15"/>
    <p:sldId id="268" r:id="rId16"/>
    <p:sldId id="269" r:id="rId17"/>
    <p:sldId id="274" r:id="rId18"/>
  </p:sldIdLst>
  <p:sldSz cx="12192000" cy="6858000"/>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39A672-EBA4-C2A2-1D44-1AA6B0F7C54C}" name="Kirsten Dorans" initials="KD" userId="S::kdorans@tulane.edu::dea554f5-9f97-44e0-aa65-cbff4b1ea2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4" autoAdjust="0"/>
    <p:restoredTop sz="84606" autoAdjust="0"/>
  </p:normalViewPr>
  <p:slideViewPr>
    <p:cSldViewPr snapToGrid="0">
      <p:cViewPr varScale="1">
        <p:scale>
          <a:sx n="77" d="100"/>
          <a:sy n="77" d="100"/>
        </p:scale>
        <p:origin x="2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he\Box%20Sync\Grant\IMPACTS\Publications\IMPACTS-BP%20Main%20Paper\AHA%20Abstract\AHA%20IMPACTS%20Plot%20Figure%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he\AppData\Local\Microsoft\Windows\INetCache\Content.Outlook\V33Q4E54\Forest%20plots%20EXC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96362848331"/>
          <c:y val="4.3190660643499197E-2"/>
          <c:w val="0.87634696688504976"/>
          <c:h val="0.83917534140788452"/>
        </c:manualLayout>
      </c:layout>
      <c:lineChart>
        <c:grouping val="standard"/>
        <c:varyColors val="0"/>
        <c:ser>
          <c:idx val="0"/>
          <c:order val="0"/>
          <c:tx>
            <c:strRef>
              <c:f>plot!$A$3</c:f>
              <c:strCache>
                <c:ptCount val="1"/>
                <c:pt idx="0">
                  <c:v>Intervention</c:v>
                </c:pt>
              </c:strCache>
            </c:strRef>
          </c:tx>
          <c:spPr>
            <a:ln w="25400" cap="rnd">
              <a:solidFill>
                <a:srgbClr val="0070C0"/>
              </a:solidFill>
              <a:round/>
            </a:ln>
            <a:effectLst/>
          </c:spPr>
          <c:marker>
            <c:symbol val="x"/>
            <c:size val="7"/>
            <c:spPr>
              <a:solidFill>
                <a:schemeClr val="accent1"/>
              </a:solidFill>
              <a:ln w="9525">
                <a:solidFill>
                  <a:schemeClr val="accent1"/>
                </a:solidFill>
              </a:ln>
              <a:effectLst/>
            </c:spPr>
          </c:marker>
          <c:errBars>
            <c:errDir val="y"/>
            <c:errBarType val="both"/>
            <c:errValType val="cust"/>
            <c:noEndCap val="0"/>
            <c:plus>
              <c:numRef>
                <c:f>plot!$C$7:$F$7</c:f>
                <c:numCache>
                  <c:formatCode>General</c:formatCode>
                  <c:ptCount val="4"/>
                  <c:pt idx="0">
                    <c:v>0</c:v>
                  </c:pt>
                  <c:pt idx="1">
                    <c:v>1.8252000000000006</c:v>
                  </c:pt>
                  <c:pt idx="2">
                    <c:v>1.8843999999999994</c:v>
                  </c:pt>
                  <c:pt idx="3">
                    <c:v>1.9089999999999989</c:v>
                  </c:pt>
                </c:numCache>
              </c:numRef>
            </c:plus>
            <c:minus>
              <c:numRef>
                <c:f>plot!$C$7:$F$7</c:f>
                <c:numCache>
                  <c:formatCode>General</c:formatCode>
                  <c:ptCount val="4"/>
                  <c:pt idx="0">
                    <c:v>0</c:v>
                  </c:pt>
                  <c:pt idx="1">
                    <c:v>1.8252000000000006</c:v>
                  </c:pt>
                  <c:pt idx="2">
                    <c:v>1.8843999999999994</c:v>
                  </c:pt>
                  <c:pt idx="3">
                    <c:v>1.9089999999999989</c:v>
                  </c:pt>
                </c:numCache>
              </c:numRef>
            </c:minus>
            <c:spPr>
              <a:noFill/>
              <a:ln w="15875" cap="flat" cmpd="sng" algn="ctr">
                <a:solidFill>
                  <a:srgbClr val="0070C0"/>
                </a:solidFill>
                <a:round/>
              </a:ln>
              <a:effectLst/>
            </c:spPr>
          </c:errBars>
          <c:cat>
            <c:numRef>
              <c:f>plot!$C$2:$F$2</c:f>
              <c:numCache>
                <c:formatCode>General</c:formatCode>
                <c:ptCount val="4"/>
                <c:pt idx="0">
                  <c:v>0</c:v>
                </c:pt>
                <c:pt idx="1">
                  <c:v>6</c:v>
                </c:pt>
                <c:pt idx="2">
                  <c:v>12</c:v>
                </c:pt>
                <c:pt idx="3">
                  <c:v>18</c:v>
                </c:pt>
              </c:numCache>
            </c:numRef>
          </c:cat>
          <c:val>
            <c:numRef>
              <c:f>plot!$C$4:$F$4</c:f>
              <c:numCache>
                <c:formatCode>General</c:formatCode>
                <c:ptCount val="4"/>
                <c:pt idx="0">
                  <c:v>0</c:v>
                </c:pt>
                <c:pt idx="1">
                  <c:v>-14.0145</c:v>
                </c:pt>
                <c:pt idx="2">
                  <c:v>-14.620699999999999</c:v>
                </c:pt>
                <c:pt idx="3">
                  <c:v>-16.0303</c:v>
                </c:pt>
              </c:numCache>
            </c:numRef>
          </c:val>
          <c:smooth val="0"/>
          <c:extLst>
            <c:ext xmlns:c16="http://schemas.microsoft.com/office/drawing/2014/chart" uri="{C3380CC4-5D6E-409C-BE32-E72D297353CC}">
              <c16:uniqueId val="{00000000-C0BB-4418-BE7B-083B82486C8E}"/>
            </c:ext>
          </c:extLst>
        </c:ser>
        <c:ser>
          <c:idx val="1"/>
          <c:order val="1"/>
          <c:tx>
            <c:strRef>
              <c:f>plot!$A$9</c:f>
              <c:strCache>
                <c:ptCount val="1"/>
                <c:pt idx="0">
                  <c:v>Control</c:v>
                </c:pt>
              </c:strCache>
            </c:strRef>
          </c:tx>
          <c:spPr>
            <a:ln w="25400" cap="rnd">
              <a:solidFill>
                <a:srgbClr val="C00000"/>
              </a:solidFill>
              <a:round/>
            </a:ln>
            <a:effectLst/>
          </c:spPr>
          <c:marker>
            <c:symbol val="circle"/>
            <c:size val="7"/>
            <c:spPr>
              <a:solidFill>
                <a:srgbClr val="C00000"/>
              </a:solidFill>
              <a:ln w="9525">
                <a:solidFill>
                  <a:srgbClr val="C00000"/>
                </a:solidFill>
              </a:ln>
              <a:effectLst/>
            </c:spPr>
          </c:marker>
          <c:errBars>
            <c:errDir val="y"/>
            <c:errBarType val="both"/>
            <c:errValType val="cust"/>
            <c:noEndCap val="0"/>
            <c:plus>
              <c:numRef>
                <c:f>plot!$C$13:$F$13</c:f>
                <c:numCache>
                  <c:formatCode>General</c:formatCode>
                  <c:ptCount val="4"/>
                  <c:pt idx="0">
                    <c:v>0</c:v>
                  </c:pt>
                  <c:pt idx="1">
                    <c:v>1.7967999999999993</c:v>
                  </c:pt>
                  <c:pt idx="2">
                    <c:v>1.8262999999999998</c:v>
                  </c:pt>
                  <c:pt idx="3">
                    <c:v>1.889899999999999</c:v>
                  </c:pt>
                </c:numCache>
              </c:numRef>
            </c:plus>
            <c:minus>
              <c:numRef>
                <c:f>plot!$C$13:$F$13</c:f>
                <c:numCache>
                  <c:formatCode>General</c:formatCode>
                  <c:ptCount val="4"/>
                  <c:pt idx="0">
                    <c:v>0</c:v>
                  </c:pt>
                  <c:pt idx="1">
                    <c:v>1.7967999999999993</c:v>
                  </c:pt>
                  <c:pt idx="2">
                    <c:v>1.8262999999999998</c:v>
                  </c:pt>
                  <c:pt idx="3">
                    <c:v>1.889899999999999</c:v>
                  </c:pt>
                </c:numCache>
              </c:numRef>
            </c:minus>
            <c:spPr>
              <a:noFill/>
              <a:ln w="19050" cap="flat" cmpd="sng" algn="ctr">
                <a:solidFill>
                  <a:srgbClr val="C00000"/>
                </a:solidFill>
                <a:round/>
              </a:ln>
              <a:effectLst/>
            </c:spPr>
          </c:errBars>
          <c:cat>
            <c:numRef>
              <c:f>plot!$C$2:$F$2</c:f>
              <c:numCache>
                <c:formatCode>General</c:formatCode>
                <c:ptCount val="4"/>
                <c:pt idx="0">
                  <c:v>0</c:v>
                </c:pt>
                <c:pt idx="1">
                  <c:v>6</c:v>
                </c:pt>
                <c:pt idx="2">
                  <c:v>12</c:v>
                </c:pt>
                <c:pt idx="3">
                  <c:v>18</c:v>
                </c:pt>
              </c:numCache>
            </c:numRef>
          </c:cat>
          <c:val>
            <c:numRef>
              <c:f>plot!$C$10:$F$10</c:f>
              <c:numCache>
                <c:formatCode>General</c:formatCode>
                <c:ptCount val="4"/>
                <c:pt idx="0">
                  <c:v>0</c:v>
                </c:pt>
                <c:pt idx="1">
                  <c:v>-7.4207999999999998</c:v>
                </c:pt>
                <c:pt idx="2">
                  <c:v>-7.0061999999999998</c:v>
                </c:pt>
                <c:pt idx="3">
                  <c:v>-9.0652000000000008</c:v>
                </c:pt>
              </c:numCache>
            </c:numRef>
          </c:val>
          <c:smooth val="0"/>
          <c:extLst>
            <c:ext xmlns:c16="http://schemas.microsoft.com/office/drawing/2014/chart" uri="{C3380CC4-5D6E-409C-BE32-E72D297353CC}">
              <c16:uniqueId val="{00000001-C0BB-4418-BE7B-083B82486C8E}"/>
            </c:ext>
          </c:extLst>
        </c:ser>
        <c:dLbls>
          <c:showLegendKey val="0"/>
          <c:showVal val="0"/>
          <c:showCatName val="0"/>
          <c:showSerName val="0"/>
          <c:showPercent val="0"/>
          <c:showBubbleSize val="0"/>
        </c:dLbls>
        <c:marker val="1"/>
        <c:smooth val="0"/>
        <c:axId val="475041823"/>
        <c:axId val="480841423"/>
      </c:lineChart>
      <c:catAx>
        <c:axId val="475041823"/>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a:t>Months</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out"/>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0841423"/>
        <c:crossesAt val="-20"/>
        <c:auto val="1"/>
        <c:lblAlgn val="ctr"/>
        <c:lblOffset val="100"/>
        <c:tickLblSkip val="1"/>
        <c:noMultiLvlLbl val="0"/>
      </c:catAx>
      <c:valAx>
        <c:axId val="480841423"/>
        <c:scaling>
          <c:orientation val="minMax"/>
          <c:max val="4"/>
          <c:min val="-2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5041823"/>
        <c:crosses val="autoZero"/>
        <c:crossBetween val="between"/>
        <c:majorUnit val="4"/>
        <c:minorUnit val="2"/>
      </c:valAx>
      <c:spPr>
        <a:noFill/>
        <a:ln w="25400">
          <a:noFill/>
        </a:ln>
        <a:effectLst/>
      </c:spPr>
    </c:plotArea>
    <c:legend>
      <c:legendPos val="b"/>
      <c:layout>
        <c:manualLayout>
          <c:xMode val="edge"/>
          <c:yMode val="edge"/>
          <c:x val="0.1239928272493344"/>
          <c:y val="0.69189754163690431"/>
          <c:w val="0.21377991284705772"/>
          <c:h val="0.13225839867150185"/>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'subgroup_plot combined race'!$M$5</c:f>
              <c:strCache>
                <c:ptCount val="1"/>
                <c:pt idx="0">
                  <c:v>30</c:v>
                </c:pt>
              </c:strCache>
            </c:strRef>
          </c:tx>
          <c:spPr>
            <a:ln w="19050" cap="rnd">
              <a:noFill/>
              <a:round/>
            </a:ln>
            <a:effectLst/>
          </c:spPr>
          <c:marker>
            <c:symbol val="square"/>
            <c:size val="5"/>
            <c:spPr>
              <a:solidFill>
                <a:schemeClr val="accent1"/>
              </a:solidFill>
              <a:ln w="9525">
                <a:solidFill>
                  <a:schemeClr val="accent1"/>
                </a:solidFill>
              </a:ln>
              <a:effectLst/>
            </c:spPr>
          </c:marker>
          <c:errBars>
            <c:errDir val="x"/>
            <c:errBarType val="both"/>
            <c:errValType val="cust"/>
            <c:noEndCap val="1"/>
            <c:plus>
              <c:numRef>
                <c:f>'subgroup_plot combined race'!$O$5:$O$34</c:f>
                <c:numCache>
                  <c:formatCode>General</c:formatCode>
                  <c:ptCount val="30"/>
                  <c:pt idx="0">
                    <c:v>2.6999999999999993</c:v>
                  </c:pt>
                  <c:pt idx="1">
                    <c:v>0</c:v>
                  </c:pt>
                  <c:pt idx="2">
                    <c:v>3.5</c:v>
                  </c:pt>
                  <c:pt idx="3">
                    <c:v>3.6999999999999993</c:v>
                  </c:pt>
                  <c:pt idx="4">
                    <c:v>0</c:v>
                  </c:pt>
                  <c:pt idx="5">
                    <c:v>3.3000000000000007</c:v>
                  </c:pt>
                  <c:pt idx="6">
                    <c:v>3.0999999999999996</c:v>
                  </c:pt>
                  <c:pt idx="7">
                    <c:v>0</c:v>
                  </c:pt>
                  <c:pt idx="8">
                    <c:v>4</c:v>
                  </c:pt>
                  <c:pt idx="9">
                    <c:v>3.5000000000000009</c:v>
                  </c:pt>
                  <c:pt idx="10">
                    <c:v>8.7999999999999989</c:v>
                  </c:pt>
                  <c:pt idx="11">
                    <c:v>0</c:v>
                  </c:pt>
                  <c:pt idx="12">
                    <c:v>4.3</c:v>
                  </c:pt>
                  <c:pt idx="13">
                    <c:v>4.6000000000000014</c:v>
                  </c:pt>
                  <c:pt idx="14">
                    <c:v>3.9000000000000004</c:v>
                  </c:pt>
                  <c:pt idx="15">
                    <c:v>0</c:v>
                  </c:pt>
                  <c:pt idx="16">
                    <c:v>4.2999999999999989</c:v>
                  </c:pt>
                  <c:pt idx="17">
                    <c:v>3.9999999999999991</c:v>
                  </c:pt>
                  <c:pt idx="18">
                    <c:v>4.2000000000000011</c:v>
                  </c:pt>
                  <c:pt idx="19">
                    <c:v>0</c:v>
                  </c:pt>
                  <c:pt idx="20">
                    <c:v>6.1000000000000014</c:v>
                  </c:pt>
                  <c:pt idx="21">
                    <c:v>3</c:v>
                  </c:pt>
                  <c:pt idx="22">
                    <c:v>5.1000000000000005</c:v>
                  </c:pt>
                  <c:pt idx="23">
                    <c:v>0</c:v>
                  </c:pt>
                  <c:pt idx="24">
                    <c:v>4</c:v>
                  </c:pt>
                  <c:pt idx="25">
                    <c:v>3.4999999999999991</c:v>
                  </c:pt>
                  <c:pt idx="26">
                    <c:v>0</c:v>
                  </c:pt>
                  <c:pt idx="27">
                    <c:v>2.7</c:v>
                  </c:pt>
                  <c:pt idx="28">
                    <c:v>4</c:v>
                  </c:pt>
                  <c:pt idx="29">
                    <c:v>0</c:v>
                  </c:pt>
                </c:numCache>
              </c:numRef>
            </c:plus>
            <c:minus>
              <c:numRef>
                <c:f>'subgroup_plot combined race'!$O$5:$O$34</c:f>
                <c:numCache>
                  <c:formatCode>General</c:formatCode>
                  <c:ptCount val="30"/>
                  <c:pt idx="0">
                    <c:v>2.6999999999999993</c:v>
                  </c:pt>
                  <c:pt idx="1">
                    <c:v>0</c:v>
                  </c:pt>
                  <c:pt idx="2">
                    <c:v>3.5</c:v>
                  </c:pt>
                  <c:pt idx="3">
                    <c:v>3.6999999999999993</c:v>
                  </c:pt>
                  <c:pt idx="4">
                    <c:v>0</c:v>
                  </c:pt>
                  <c:pt idx="5">
                    <c:v>3.3000000000000007</c:v>
                  </c:pt>
                  <c:pt idx="6">
                    <c:v>3.0999999999999996</c:v>
                  </c:pt>
                  <c:pt idx="7">
                    <c:v>0</c:v>
                  </c:pt>
                  <c:pt idx="8">
                    <c:v>4</c:v>
                  </c:pt>
                  <c:pt idx="9">
                    <c:v>3.5000000000000009</c:v>
                  </c:pt>
                  <c:pt idx="10">
                    <c:v>8.7999999999999989</c:v>
                  </c:pt>
                  <c:pt idx="11">
                    <c:v>0</c:v>
                  </c:pt>
                  <c:pt idx="12">
                    <c:v>4.3</c:v>
                  </c:pt>
                  <c:pt idx="13">
                    <c:v>4.6000000000000014</c:v>
                  </c:pt>
                  <c:pt idx="14">
                    <c:v>3.9000000000000004</c:v>
                  </c:pt>
                  <c:pt idx="15">
                    <c:v>0</c:v>
                  </c:pt>
                  <c:pt idx="16">
                    <c:v>4.2999999999999989</c:v>
                  </c:pt>
                  <c:pt idx="17">
                    <c:v>3.9999999999999991</c:v>
                  </c:pt>
                  <c:pt idx="18">
                    <c:v>4.2000000000000011</c:v>
                  </c:pt>
                  <c:pt idx="19">
                    <c:v>0</c:v>
                  </c:pt>
                  <c:pt idx="20">
                    <c:v>6.1000000000000014</c:v>
                  </c:pt>
                  <c:pt idx="21">
                    <c:v>3</c:v>
                  </c:pt>
                  <c:pt idx="22">
                    <c:v>5.1000000000000005</c:v>
                  </c:pt>
                  <c:pt idx="23">
                    <c:v>0</c:v>
                  </c:pt>
                  <c:pt idx="24">
                    <c:v>4</c:v>
                  </c:pt>
                  <c:pt idx="25">
                    <c:v>3.4999999999999991</c:v>
                  </c:pt>
                  <c:pt idx="26">
                    <c:v>0</c:v>
                  </c:pt>
                  <c:pt idx="27">
                    <c:v>2.7</c:v>
                  </c:pt>
                  <c:pt idx="28">
                    <c:v>4</c:v>
                  </c:pt>
                  <c:pt idx="29">
                    <c:v>0</c:v>
                  </c:pt>
                </c:numCache>
              </c:numRef>
            </c:minus>
            <c:spPr>
              <a:noFill/>
              <a:ln w="19050" cap="flat" cmpd="sng" algn="ctr">
                <a:solidFill>
                  <a:schemeClr val="tx1"/>
                </a:solidFill>
                <a:round/>
              </a:ln>
              <a:effectLst/>
            </c:spPr>
          </c:errBars>
          <c:xVal>
            <c:numRef>
              <c:f>'subgroup_plot combined race'!$H$6:$H$35</c:f>
              <c:numCache>
                <c:formatCode>General</c:formatCode>
                <c:ptCount val="30"/>
                <c:pt idx="0">
                  <c:v>-7</c:v>
                </c:pt>
                <c:pt idx="2">
                  <c:v>-6.1</c:v>
                </c:pt>
                <c:pt idx="3">
                  <c:v>-8</c:v>
                </c:pt>
                <c:pt idx="5">
                  <c:v>-6</c:v>
                </c:pt>
                <c:pt idx="6">
                  <c:v>-7.6</c:v>
                </c:pt>
                <c:pt idx="8">
                  <c:v>-8.8000000000000007</c:v>
                </c:pt>
                <c:pt idx="9">
                  <c:v>-6.3</c:v>
                </c:pt>
                <c:pt idx="10">
                  <c:v>-10.9</c:v>
                </c:pt>
                <c:pt idx="12">
                  <c:v>-4.8</c:v>
                </c:pt>
                <c:pt idx="13">
                  <c:v>-9.6999999999999993</c:v>
                </c:pt>
                <c:pt idx="14">
                  <c:v>-6.1</c:v>
                </c:pt>
                <c:pt idx="16">
                  <c:v>-6.4</c:v>
                </c:pt>
                <c:pt idx="17">
                  <c:v>-6.2</c:v>
                </c:pt>
                <c:pt idx="18">
                  <c:v>-8.1</c:v>
                </c:pt>
                <c:pt idx="20">
                  <c:v>-10.5</c:v>
                </c:pt>
                <c:pt idx="21">
                  <c:v>-6</c:v>
                </c:pt>
                <c:pt idx="22">
                  <c:v>-7.3</c:v>
                </c:pt>
                <c:pt idx="24">
                  <c:v>-8</c:v>
                </c:pt>
                <c:pt idx="25">
                  <c:v>-6.2</c:v>
                </c:pt>
                <c:pt idx="27">
                  <c:v>-4.3</c:v>
                </c:pt>
                <c:pt idx="28">
                  <c:v>-7.1</c:v>
                </c:pt>
              </c:numCache>
            </c:numRef>
          </c:xVal>
          <c:yVal>
            <c:numRef>
              <c:f>'subgroup_plot combined race'!$M$6:$M$35</c:f>
              <c:numCache>
                <c:formatCode>General</c:formatCode>
                <c:ptCount val="30"/>
                <c:pt idx="0">
                  <c:v>29</c:v>
                </c:pt>
                <c:pt idx="1">
                  <c:v>28</c:v>
                </c:pt>
                <c:pt idx="2">
                  <c:v>27</c:v>
                </c:pt>
                <c:pt idx="3">
                  <c:v>26</c:v>
                </c:pt>
                <c:pt idx="4">
                  <c:v>25</c:v>
                </c:pt>
                <c:pt idx="5">
                  <c:v>24</c:v>
                </c:pt>
                <c:pt idx="6">
                  <c:v>23</c:v>
                </c:pt>
                <c:pt idx="7">
                  <c:v>22</c:v>
                </c:pt>
                <c:pt idx="8">
                  <c:v>21</c:v>
                </c:pt>
                <c:pt idx="9">
                  <c:v>20</c:v>
                </c:pt>
                <c:pt idx="10">
                  <c:v>19</c:v>
                </c:pt>
                <c:pt idx="11">
                  <c:v>18</c:v>
                </c:pt>
                <c:pt idx="12">
                  <c:v>17</c:v>
                </c:pt>
                <c:pt idx="13">
                  <c:v>16</c:v>
                </c:pt>
                <c:pt idx="14">
                  <c:v>15</c:v>
                </c:pt>
                <c:pt idx="15">
                  <c:v>14</c:v>
                </c:pt>
                <c:pt idx="16">
                  <c:v>13</c:v>
                </c:pt>
                <c:pt idx="17">
                  <c:v>12</c:v>
                </c:pt>
                <c:pt idx="18">
                  <c:v>11</c:v>
                </c:pt>
                <c:pt idx="19">
                  <c:v>10</c:v>
                </c:pt>
                <c:pt idx="20">
                  <c:v>9</c:v>
                </c:pt>
                <c:pt idx="21">
                  <c:v>8</c:v>
                </c:pt>
                <c:pt idx="22">
                  <c:v>7</c:v>
                </c:pt>
                <c:pt idx="23">
                  <c:v>6</c:v>
                </c:pt>
                <c:pt idx="24">
                  <c:v>5</c:v>
                </c:pt>
                <c:pt idx="25">
                  <c:v>4</c:v>
                </c:pt>
                <c:pt idx="26">
                  <c:v>3</c:v>
                </c:pt>
                <c:pt idx="27">
                  <c:v>2</c:v>
                </c:pt>
                <c:pt idx="28">
                  <c:v>1</c:v>
                </c:pt>
                <c:pt idx="29">
                  <c:v>0</c:v>
                </c:pt>
              </c:numCache>
            </c:numRef>
          </c:yVal>
          <c:smooth val="0"/>
          <c:extLst>
            <c:ext xmlns:c16="http://schemas.microsoft.com/office/drawing/2014/chart" uri="{C3380CC4-5D6E-409C-BE32-E72D297353CC}">
              <c16:uniqueId val="{00000000-A768-44B3-AE24-07041F478D7B}"/>
            </c:ext>
          </c:extLst>
        </c:ser>
        <c:ser>
          <c:idx val="1"/>
          <c:order val="1"/>
          <c:spPr>
            <a:ln w="25400" cap="rnd">
              <a:solidFill>
                <a:schemeClr val="tx1"/>
              </a:solidFill>
              <a:prstDash val="dash"/>
              <a:round/>
            </a:ln>
            <a:effectLst/>
          </c:spPr>
          <c:marker>
            <c:symbol val="none"/>
          </c:marker>
          <c:xVal>
            <c:numRef>
              <c:f>'subgroup_plot combined race'!$N$5:$N$35</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xVal>
          <c:yVal>
            <c:numRef>
              <c:f>'subgroup_plot combined race'!$M$5:$M$35</c:f>
              <c:numCache>
                <c:formatCode>General</c:formatCode>
                <c:ptCount val="31"/>
                <c:pt idx="0">
                  <c:v>30</c:v>
                </c:pt>
                <c:pt idx="1">
                  <c:v>29</c:v>
                </c:pt>
                <c:pt idx="2">
                  <c:v>28</c:v>
                </c:pt>
                <c:pt idx="3">
                  <c:v>27</c:v>
                </c:pt>
                <c:pt idx="4">
                  <c:v>26</c:v>
                </c:pt>
                <c:pt idx="5">
                  <c:v>25</c:v>
                </c:pt>
                <c:pt idx="6">
                  <c:v>24</c:v>
                </c:pt>
                <c:pt idx="7">
                  <c:v>23</c:v>
                </c:pt>
                <c:pt idx="8">
                  <c:v>22</c:v>
                </c:pt>
                <c:pt idx="9">
                  <c:v>21</c:v>
                </c:pt>
                <c:pt idx="10">
                  <c:v>20</c:v>
                </c:pt>
                <c:pt idx="11">
                  <c:v>19</c:v>
                </c:pt>
                <c:pt idx="12">
                  <c:v>18</c:v>
                </c:pt>
                <c:pt idx="13">
                  <c:v>17</c:v>
                </c:pt>
                <c:pt idx="14">
                  <c:v>16</c:v>
                </c:pt>
                <c:pt idx="15">
                  <c:v>15</c:v>
                </c:pt>
                <c:pt idx="16">
                  <c:v>14</c:v>
                </c:pt>
                <c:pt idx="17">
                  <c:v>13</c:v>
                </c:pt>
                <c:pt idx="18">
                  <c:v>12</c:v>
                </c:pt>
                <c:pt idx="19">
                  <c:v>11</c:v>
                </c:pt>
                <c:pt idx="20">
                  <c:v>10</c:v>
                </c:pt>
                <c:pt idx="21">
                  <c:v>9</c:v>
                </c:pt>
                <c:pt idx="22">
                  <c:v>8</c:v>
                </c:pt>
                <c:pt idx="23">
                  <c:v>7</c:v>
                </c:pt>
                <c:pt idx="24">
                  <c:v>6</c:v>
                </c:pt>
                <c:pt idx="25">
                  <c:v>5</c:v>
                </c:pt>
                <c:pt idx="26">
                  <c:v>4</c:v>
                </c:pt>
                <c:pt idx="27">
                  <c:v>3</c:v>
                </c:pt>
                <c:pt idx="28">
                  <c:v>2</c:v>
                </c:pt>
                <c:pt idx="29">
                  <c:v>1</c:v>
                </c:pt>
                <c:pt idx="30">
                  <c:v>0</c:v>
                </c:pt>
              </c:numCache>
            </c:numRef>
          </c:yVal>
          <c:smooth val="0"/>
          <c:extLst>
            <c:ext xmlns:c16="http://schemas.microsoft.com/office/drawing/2014/chart" uri="{C3380CC4-5D6E-409C-BE32-E72D297353CC}">
              <c16:uniqueId val="{00000001-A768-44B3-AE24-07041F478D7B}"/>
            </c:ext>
          </c:extLst>
        </c:ser>
        <c:dLbls>
          <c:showLegendKey val="0"/>
          <c:showVal val="0"/>
          <c:showCatName val="0"/>
          <c:showSerName val="0"/>
          <c:showPercent val="0"/>
          <c:showBubbleSize val="0"/>
        </c:dLbls>
        <c:axId val="1984996480"/>
        <c:axId val="1036667904"/>
      </c:scatterChart>
      <c:valAx>
        <c:axId val="1984996480"/>
        <c:scaling>
          <c:orientation val="minMax"/>
          <c:max val="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36667904"/>
        <c:crosses val="autoZero"/>
        <c:crossBetween val="midCat"/>
      </c:valAx>
      <c:valAx>
        <c:axId val="1036667904"/>
        <c:scaling>
          <c:orientation val="minMax"/>
          <c:max val="30"/>
        </c:scaling>
        <c:delete val="1"/>
        <c:axPos val="l"/>
        <c:numFmt formatCode="General" sourceLinked="1"/>
        <c:majorTickMark val="none"/>
        <c:minorTickMark val="none"/>
        <c:tickLblPos val="nextTo"/>
        <c:crossAx val="19849964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943" cy="353888"/>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5273003" y="1"/>
            <a:ext cx="4033943" cy="353888"/>
          </a:xfrm>
          <a:prstGeom prst="rect">
            <a:avLst/>
          </a:prstGeom>
        </p:spPr>
        <p:txBody>
          <a:bodyPr vert="horz" lIns="93497" tIns="46749" rIns="93497" bIns="46749" rtlCol="0"/>
          <a:lstStyle>
            <a:lvl1pPr algn="r">
              <a:defRPr sz="1200"/>
            </a:lvl1pPr>
          </a:lstStyle>
          <a:p>
            <a:fld id="{AD4BD8DC-3A5F-4DB8-A861-EDE14398B238}" type="datetimeFigureOut">
              <a:rPr lang="en-US" smtClean="0"/>
              <a:t>11/13/2023</a:t>
            </a:fld>
            <a:endParaRPr lang="en-US" dirty="0"/>
          </a:p>
        </p:txBody>
      </p:sp>
      <p:sp>
        <p:nvSpPr>
          <p:cNvPr id="4" name="Slide Image Placeholder 3"/>
          <p:cNvSpPr>
            <a:spLocks noGrp="1" noRot="1" noChangeAspect="1"/>
          </p:cNvSpPr>
          <p:nvPr>
            <p:ph type="sldImg" idx="2"/>
          </p:nvPr>
        </p:nvSpPr>
        <p:spPr>
          <a:xfrm>
            <a:off x="2538413" y="881063"/>
            <a:ext cx="4232275" cy="2381250"/>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930910" y="3394382"/>
            <a:ext cx="7447280" cy="2777223"/>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99376"/>
            <a:ext cx="4033943" cy="353887"/>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3" y="6699376"/>
            <a:ext cx="4033943" cy="353887"/>
          </a:xfrm>
          <a:prstGeom prst="rect">
            <a:avLst/>
          </a:prstGeom>
        </p:spPr>
        <p:txBody>
          <a:bodyPr vert="horz" lIns="93497" tIns="46749" rIns="93497" bIns="46749" rtlCol="0" anchor="b"/>
          <a:lstStyle>
            <a:lvl1pPr algn="r">
              <a:defRPr sz="1200"/>
            </a:lvl1pPr>
          </a:lstStyle>
          <a:p>
            <a:fld id="{ABAE3B56-BB6C-49FE-A3E4-C3BED3F54DAC}" type="slidenum">
              <a:rPr lang="en-US" smtClean="0"/>
              <a:t>‹#›</a:t>
            </a:fld>
            <a:endParaRPr lang="en-US" dirty="0"/>
          </a:p>
        </p:txBody>
      </p:sp>
    </p:spTree>
    <p:extLst>
      <p:ext uri="{BB962C8B-B14F-4D97-AF65-F5344CB8AC3E}">
        <p14:creationId xmlns:p14="http://schemas.microsoft.com/office/powerpoint/2010/main" val="305595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E3B56-BB6C-49FE-A3E4-C3BED3F54DAC}" type="slidenum">
              <a:rPr lang="en-US" smtClean="0"/>
              <a:t>2</a:t>
            </a:fld>
            <a:endParaRPr lang="en-US" dirty="0"/>
          </a:p>
        </p:txBody>
      </p:sp>
    </p:spTree>
    <p:extLst>
      <p:ext uri="{BB962C8B-B14F-4D97-AF65-F5344CB8AC3E}">
        <p14:creationId xmlns:p14="http://schemas.microsoft.com/office/powerpoint/2010/main" val="293694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2114-5780-4553-BC31-59D0F6675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C40E5E-4515-4FC2-8B31-F9E1A46E5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4C75AB-8CA9-404F-AC53-FDDA2FDB335D}"/>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5" name="Footer Placeholder 4">
            <a:extLst>
              <a:ext uri="{FF2B5EF4-FFF2-40B4-BE49-F238E27FC236}">
                <a16:creationId xmlns:a16="http://schemas.microsoft.com/office/drawing/2014/main" id="{F93D7999-E483-4CD9-817C-55A363F504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4764DF-245A-4E8D-97A3-992CDFEFB355}"/>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23354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0B8F-BC01-4DEC-924C-2C78CB1E6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992E43-DDA3-4051-87BC-3AC6D6FB3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70127-5C9C-49CE-9A17-9DA0BCC8C23E}"/>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5" name="Footer Placeholder 4">
            <a:extLst>
              <a:ext uri="{FF2B5EF4-FFF2-40B4-BE49-F238E27FC236}">
                <a16:creationId xmlns:a16="http://schemas.microsoft.com/office/drawing/2014/main" id="{09F3A8CF-FFA8-4B79-8D91-A62F216E3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70D3D-E76F-4A78-86E6-AF9A35A2869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428278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AD00F-3208-4FCD-ACEF-B47D16EEB4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FBA48C-B881-4C94-A319-FDFB77B55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A00FB-8760-43B8-8B8D-B627332FA90E}"/>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5" name="Footer Placeholder 4">
            <a:extLst>
              <a:ext uri="{FF2B5EF4-FFF2-40B4-BE49-F238E27FC236}">
                <a16:creationId xmlns:a16="http://schemas.microsoft.com/office/drawing/2014/main" id="{3FC86FA5-7FE1-49DA-BD32-635FB99DEC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FFC9D0-E9C9-49F4-9F66-CA1AF253640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19042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5231211" y="2137579"/>
            <a:ext cx="6591509" cy="2653135"/>
          </a:xfrm>
        </p:spPr>
        <p:txBody>
          <a:bodyPr anchor="t">
            <a:normAutofit/>
          </a:bodyPr>
          <a:lstStyle>
            <a:lvl1pPr algn="l">
              <a:lnSpc>
                <a:spcPct val="110000"/>
              </a:lnSpc>
              <a:defRPr sz="4267"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5231211" y="4819175"/>
            <a:ext cx="6591509" cy="546391"/>
          </a:xfrm>
        </p:spPr>
        <p:txBody>
          <a:bodyPr anchor="t"/>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5231212" y="930950"/>
            <a:ext cx="2498451" cy="904972"/>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11080269" y="0"/>
            <a:ext cx="1111732"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10183906" y="5684454"/>
            <a:ext cx="1552631" cy="841527"/>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510299" y="584701"/>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2133"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22654808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411A-B042-00D2-38DE-2B804306B9B1}"/>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D0ECAF5-9958-A14D-A435-03CDAD7C93A5}"/>
              </a:ext>
            </a:extLst>
          </p:cNvPr>
          <p:cNvSpPr/>
          <p:nvPr userDrawn="1"/>
        </p:nvSpPr>
        <p:spPr>
          <a:xfrm>
            <a:off x="11467584" y="0"/>
            <a:ext cx="724416"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9659595" y="430684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2000" b="0" i="0" dirty="0">
                <a:solidFill>
                  <a:schemeClr val="tx1"/>
                </a:solidFill>
                <a:latin typeface="Arial" panose="020B0604020202020204" pitchFamily="34" charset="0"/>
              </a:rPr>
              <a:t>#AHA23</a:t>
            </a:r>
          </a:p>
        </p:txBody>
      </p:sp>
      <p:pic>
        <p:nvPicPr>
          <p:cNvPr id="4" name="Picture 3">
            <a:extLst>
              <a:ext uri="{FF2B5EF4-FFF2-40B4-BE49-F238E27FC236}">
                <a16:creationId xmlns:a16="http://schemas.microsoft.com/office/drawing/2014/main" id="{7F7F4375-55B2-3645-805B-8633B02A1A92}"/>
              </a:ext>
            </a:extLst>
          </p:cNvPr>
          <p:cNvPicPr>
            <a:picLocks noChangeAspect="1"/>
          </p:cNvPicPr>
          <p:nvPr userDrawn="1"/>
        </p:nvPicPr>
        <p:blipFill>
          <a:blip r:embed="rId3"/>
          <a:srcRect/>
          <a:stretch/>
        </p:blipFill>
        <p:spPr>
          <a:xfrm>
            <a:off x="5884469" y="4011525"/>
            <a:ext cx="1811964" cy="982084"/>
          </a:xfrm>
          <a:prstGeom prst="rect">
            <a:avLst/>
          </a:prstGeom>
        </p:spPr>
      </p:pic>
      <p:pic>
        <p:nvPicPr>
          <p:cNvPr id="6" name="Picture 5">
            <a:extLst>
              <a:ext uri="{FF2B5EF4-FFF2-40B4-BE49-F238E27FC236}">
                <a16:creationId xmlns:a16="http://schemas.microsoft.com/office/drawing/2014/main" id="{1BF2AF87-698A-AE4A-B2CE-BCF5841E8AD2}"/>
              </a:ext>
            </a:extLst>
          </p:cNvPr>
          <p:cNvPicPr>
            <a:picLocks noChangeAspect="1"/>
          </p:cNvPicPr>
          <p:nvPr userDrawn="1"/>
        </p:nvPicPr>
        <p:blipFill>
          <a:blip r:embed="rId4"/>
          <a:srcRect/>
          <a:stretch/>
        </p:blipFill>
        <p:spPr>
          <a:xfrm>
            <a:off x="8292065" y="4415758"/>
            <a:ext cx="1505448" cy="477441"/>
          </a:xfrm>
          <a:prstGeom prst="rect">
            <a:avLst/>
          </a:prstGeom>
        </p:spPr>
      </p:pic>
      <p:sp>
        <p:nvSpPr>
          <p:cNvPr id="5" name="Title 1">
            <a:extLst>
              <a:ext uri="{FF2B5EF4-FFF2-40B4-BE49-F238E27FC236}">
                <a16:creationId xmlns:a16="http://schemas.microsoft.com/office/drawing/2014/main" id="{EDB74ED7-A2D1-DAB8-57FB-64C08F97A580}"/>
              </a:ext>
            </a:extLst>
          </p:cNvPr>
          <p:cNvSpPr>
            <a:spLocks noGrp="1"/>
          </p:cNvSpPr>
          <p:nvPr>
            <p:ph type="title" hasCustomPrompt="1"/>
          </p:nvPr>
        </p:nvSpPr>
        <p:spPr>
          <a:xfrm>
            <a:off x="5452534" y="584903"/>
            <a:ext cx="6034017" cy="3139920"/>
          </a:xfrm>
        </p:spPr>
        <p:txBody>
          <a:bodyPr anchor="b">
            <a:noAutofit/>
          </a:bodyPr>
          <a:lstStyle>
            <a:lvl1pPr algn="r">
              <a:lnSpc>
                <a:spcPts val="5333"/>
              </a:lnSpc>
              <a:defRPr sz="6400" b="1" i="0">
                <a:solidFill>
                  <a:schemeClr val="tx1"/>
                </a:solidFill>
                <a:latin typeface="+mj-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979FFF99-5798-42F6-A83F-DDC0F6F65A9E}"/>
              </a:ext>
            </a:extLst>
          </p:cNvPr>
          <p:cNvCxnSpPr>
            <a:cxnSpLocks/>
          </p:cNvCxnSpPr>
          <p:nvPr userDrawn="1"/>
        </p:nvCxnSpPr>
        <p:spPr>
          <a:xfrm>
            <a:off x="5892016" y="3815283"/>
            <a:ext cx="547461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4F1092-7FF3-7F5C-DA2F-FCDF8A93CA53}"/>
              </a:ext>
            </a:extLst>
          </p:cNvPr>
          <p:cNvPicPr>
            <a:picLocks noChangeAspect="1"/>
          </p:cNvPicPr>
          <p:nvPr userDrawn="1"/>
        </p:nvPicPr>
        <p:blipFill>
          <a:blip r:embed="rId5"/>
          <a:stretch>
            <a:fillRect/>
          </a:stretch>
        </p:blipFill>
        <p:spPr>
          <a:xfrm>
            <a:off x="7849773" y="8911503"/>
            <a:ext cx="3094827" cy="415639"/>
          </a:xfrm>
          <a:prstGeom prst="rect">
            <a:avLst/>
          </a:prstGeom>
        </p:spPr>
      </p:pic>
    </p:spTree>
    <p:extLst>
      <p:ext uri="{BB962C8B-B14F-4D97-AF65-F5344CB8AC3E}">
        <p14:creationId xmlns:p14="http://schemas.microsoft.com/office/powerpoint/2010/main" val="54074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FAB2-9A1F-40AB-B44B-BFDA62815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61A4E-9572-4F55-A9F0-97FF3F0C5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4E011-787E-4AF6-BBA7-684BD9A3FE05}"/>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5" name="Footer Placeholder 4">
            <a:extLst>
              <a:ext uri="{FF2B5EF4-FFF2-40B4-BE49-F238E27FC236}">
                <a16:creationId xmlns:a16="http://schemas.microsoft.com/office/drawing/2014/main" id="{1608B3C3-AFEF-4AD6-AF47-9C9E5963F4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352FE1-8A72-41E0-8A9B-F5C4C78DC4C8}"/>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181423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2627-A1A7-4E91-B792-D5FA80E782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11E9D4-357F-467E-8EB1-3A4379265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FD7F8-01B4-4AC1-A9E1-4B1554BB2862}"/>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5" name="Footer Placeholder 4">
            <a:extLst>
              <a:ext uri="{FF2B5EF4-FFF2-40B4-BE49-F238E27FC236}">
                <a16:creationId xmlns:a16="http://schemas.microsoft.com/office/drawing/2014/main" id="{6777476A-AC08-477A-ABAB-A4321C118E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8784CB-D798-4CA1-B2E9-DD704970FD15}"/>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70546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313B-FA19-4EDE-AC04-F6A545507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467EBC-0105-4940-9228-ED726EC10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CA3C7B-8487-4140-A857-11112CF47B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04E2F8-F7EA-46E2-A78B-953777341469}"/>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6" name="Footer Placeholder 5">
            <a:extLst>
              <a:ext uri="{FF2B5EF4-FFF2-40B4-BE49-F238E27FC236}">
                <a16:creationId xmlns:a16="http://schemas.microsoft.com/office/drawing/2014/main" id="{884631A0-B271-44AA-8BB0-1F22F2B976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A84DCE-597A-475B-9B38-BD75BD85DD08}"/>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36064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B878-9D45-4F75-AB83-1D80CB2DFB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3294D-0947-4A58-A9E8-754D0C37B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A5ABA-B14C-451C-B689-1D089685D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A2A6F-A36F-4FFC-AB05-17DD57D74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E46546-7439-42FA-AAF7-DE2D4C5BC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D5F57-70CA-434E-A235-D51ACF8977C1}"/>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8" name="Footer Placeholder 7">
            <a:extLst>
              <a:ext uri="{FF2B5EF4-FFF2-40B4-BE49-F238E27FC236}">
                <a16:creationId xmlns:a16="http://schemas.microsoft.com/office/drawing/2014/main" id="{AF26C4E8-0352-45F4-9F2E-363F0EC1A4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5D0EFD-8791-4045-883A-B84DF5B6B015}"/>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5792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5FF0-D618-4ACD-AFC3-3F7EC04E95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8A28FF-E2D4-4003-A72B-595CF9404ADC}"/>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4" name="Footer Placeholder 3">
            <a:extLst>
              <a:ext uri="{FF2B5EF4-FFF2-40B4-BE49-F238E27FC236}">
                <a16:creationId xmlns:a16="http://schemas.microsoft.com/office/drawing/2014/main" id="{11E29CC9-F3F3-4419-8BB4-F07924BF2E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1537BA-E5C1-4559-B6C0-90EDA0A0F29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12892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44388-66A9-4304-9748-218A6903061D}"/>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3" name="Footer Placeholder 2">
            <a:extLst>
              <a:ext uri="{FF2B5EF4-FFF2-40B4-BE49-F238E27FC236}">
                <a16:creationId xmlns:a16="http://schemas.microsoft.com/office/drawing/2014/main" id="{E4EBB08E-57F0-4068-A16C-D9F188F7E8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7B7089-ADDE-4228-A600-F4DB090C4ADA}"/>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18039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A682-110E-4F74-AC8C-445145210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84D8FC-60CE-4F5C-970B-1223943CB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D285D-50C4-4E6B-A107-BA5E37159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9D06C-25E6-4187-BB78-E5F99040D1E5}"/>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6" name="Footer Placeholder 5">
            <a:extLst>
              <a:ext uri="{FF2B5EF4-FFF2-40B4-BE49-F238E27FC236}">
                <a16:creationId xmlns:a16="http://schemas.microsoft.com/office/drawing/2014/main" id="{E23B3E22-2514-4AA8-89A1-C04704BAAB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B4B891-4090-462D-8C94-205A61784E86}"/>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303739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9E05-AE87-489F-8EDE-E9C2A396E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0042B-1DAA-4670-8627-B92FA7A89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18351B-B08B-4E5F-BE9A-1A63DCC91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39C78-0422-4424-B225-BB685D101EFF}"/>
              </a:ext>
            </a:extLst>
          </p:cNvPr>
          <p:cNvSpPr>
            <a:spLocks noGrp="1"/>
          </p:cNvSpPr>
          <p:nvPr>
            <p:ph type="dt" sz="half" idx="10"/>
          </p:nvPr>
        </p:nvSpPr>
        <p:spPr/>
        <p:txBody>
          <a:bodyPr/>
          <a:lstStyle/>
          <a:p>
            <a:fld id="{AEF67814-2985-48AA-A13F-1ADDA3D1241F}" type="datetimeFigureOut">
              <a:rPr lang="en-US" smtClean="0"/>
              <a:t>11/13/2023</a:t>
            </a:fld>
            <a:endParaRPr lang="en-US" dirty="0"/>
          </a:p>
        </p:txBody>
      </p:sp>
      <p:sp>
        <p:nvSpPr>
          <p:cNvPr id="6" name="Footer Placeholder 5">
            <a:extLst>
              <a:ext uri="{FF2B5EF4-FFF2-40B4-BE49-F238E27FC236}">
                <a16:creationId xmlns:a16="http://schemas.microsoft.com/office/drawing/2014/main" id="{130952BE-50D7-439F-B1C2-0F3A40684B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80296A-C463-4D8F-9AE0-8E6EB07E7DC1}"/>
              </a:ext>
            </a:extLst>
          </p:cNvPr>
          <p:cNvSpPr>
            <a:spLocks noGrp="1"/>
          </p:cNvSpPr>
          <p:nvPr>
            <p:ph type="sldNum" sz="quarter" idx="12"/>
          </p:nvPr>
        </p:nvSpPr>
        <p:spPr/>
        <p:txBody>
          <a:bodyPr/>
          <a:lstStyle/>
          <a:p>
            <a:fld id="{B4E62BDB-EED7-44A8-8514-2C15735A909D}" type="slidenum">
              <a:rPr lang="en-US" smtClean="0"/>
              <a:t>‹#›</a:t>
            </a:fld>
            <a:endParaRPr lang="en-US" dirty="0"/>
          </a:p>
        </p:txBody>
      </p:sp>
    </p:spTree>
    <p:extLst>
      <p:ext uri="{BB962C8B-B14F-4D97-AF65-F5344CB8AC3E}">
        <p14:creationId xmlns:p14="http://schemas.microsoft.com/office/powerpoint/2010/main" val="64765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576CA-DDBC-4131-A340-ECC393290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0AA106-2C32-45C6-B9E0-09DF0A5F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21C02-DB14-4906-8905-47A7C3D48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67814-2985-48AA-A13F-1ADDA3D1241F}" type="datetimeFigureOut">
              <a:rPr lang="en-US" smtClean="0"/>
              <a:t>11/13/2023</a:t>
            </a:fld>
            <a:endParaRPr lang="en-US" dirty="0"/>
          </a:p>
        </p:txBody>
      </p:sp>
      <p:sp>
        <p:nvSpPr>
          <p:cNvPr id="5" name="Footer Placeholder 4">
            <a:extLst>
              <a:ext uri="{FF2B5EF4-FFF2-40B4-BE49-F238E27FC236}">
                <a16:creationId xmlns:a16="http://schemas.microsoft.com/office/drawing/2014/main" id="{56BD0D12-D35B-47AB-BB0D-42A22D3189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F293AA1-3DF1-4C88-8896-1A556B53E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62BDB-EED7-44A8-8514-2C15735A909D}" type="slidenum">
              <a:rPr lang="en-US" smtClean="0"/>
              <a:t>‹#›</a:t>
            </a:fld>
            <a:endParaRPr lang="en-US" dirty="0"/>
          </a:p>
        </p:txBody>
      </p:sp>
    </p:spTree>
    <p:extLst>
      <p:ext uri="{BB962C8B-B14F-4D97-AF65-F5344CB8AC3E}">
        <p14:creationId xmlns:p14="http://schemas.microsoft.com/office/powerpoint/2010/main" val="5789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heart.org/hear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rt.org/hear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B670-4138-7F4D-8F42-0A8B0005F588}"/>
              </a:ext>
            </a:extLst>
          </p:cNvPr>
          <p:cNvSpPr>
            <a:spLocks noGrp="1"/>
          </p:cNvSpPr>
          <p:nvPr>
            <p:ph type="ctrTitle"/>
          </p:nvPr>
        </p:nvSpPr>
        <p:spPr>
          <a:xfrm>
            <a:off x="3872109" y="568492"/>
            <a:ext cx="8125458" cy="2326138"/>
          </a:xfrm>
        </p:spPr>
        <p:txBody>
          <a:bodyPr>
            <a:normAutofit/>
          </a:bodyPr>
          <a:lstStyle/>
          <a:p>
            <a:pPr algn="ctr">
              <a:lnSpc>
                <a:spcPct val="100000"/>
              </a:lnSpc>
            </a:pPr>
            <a:r>
              <a:rPr lang="en-US" sz="3600" b="0" cap="none" dirty="0">
                <a:solidFill>
                  <a:srgbClr val="C00000"/>
                </a:solidFill>
                <a:latin typeface="Times New Roman" panose="02020603050405020304" pitchFamily="18" charset="0"/>
                <a:cs typeface="Times New Roman" panose="02020603050405020304" pitchFamily="18" charset="0"/>
              </a:rPr>
              <a:t>Effect of a Multifaceted Implementation Strategy on Blood Pressure Control </a:t>
            </a:r>
            <a:br>
              <a:rPr lang="en-US" sz="3600" b="0" cap="none" dirty="0">
                <a:solidFill>
                  <a:srgbClr val="C00000"/>
                </a:solidFill>
                <a:latin typeface="Times New Roman" panose="02020603050405020304" pitchFamily="18" charset="0"/>
                <a:cs typeface="Times New Roman" panose="02020603050405020304" pitchFamily="18" charset="0"/>
              </a:rPr>
            </a:br>
            <a:r>
              <a:rPr lang="en-US" sz="3600" b="0" cap="none" dirty="0">
                <a:solidFill>
                  <a:srgbClr val="C00000"/>
                </a:solidFill>
                <a:latin typeface="Times New Roman" panose="02020603050405020304" pitchFamily="18" charset="0"/>
                <a:cs typeface="Times New Roman" panose="02020603050405020304" pitchFamily="18" charset="0"/>
              </a:rPr>
              <a:t>in Low-Income Patients</a:t>
            </a:r>
            <a:br>
              <a:rPr lang="en-US" sz="3600" b="0" cap="none" dirty="0">
                <a:solidFill>
                  <a:srgbClr val="C00000"/>
                </a:solidFill>
                <a:latin typeface="Times New Roman" panose="02020603050405020304" pitchFamily="18" charset="0"/>
                <a:cs typeface="Times New Roman" panose="02020603050405020304" pitchFamily="18" charset="0"/>
              </a:rPr>
            </a:br>
            <a:r>
              <a:rPr lang="en-US" sz="3600" b="0" cap="none" dirty="0">
                <a:solidFill>
                  <a:srgbClr val="C00000"/>
                </a:solidFill>
                <a:latin typeface="Times New Roman" panose="02020603050405020304" pitchFamily="18" charset="0"/>
                <a:cs typeface="Times New Roman" panose="02020603050405020304" pitchFamily="18" charset="0"/>
              </a:rPr>
              <a:t>A Cluster Randomized Trial </a:t>
            </a:r>
          </a:p>
        </p:txBody>
      </p:sp>
      <p:sp>
        <p:nvSpPr>
          <p:cNvPr id="3" name="Subtitle 2">
            <a:extLst>
              <a:ext uri="{FF2B5EF4-FFF2-40B4-BE49-F238E27FC236}">
                <a16:creationId xmlns:a16="http://schemas.microsoft.com/office/drawing/2014/main" id="{500FA979-1215-3B48-8E25-2C309970BF8D}"/>
              </a:ext>
            </a:extLst>
          </p:cNvPr>
          <p:cNvSpPr>
            <a:spLocks noGrp="1"/>
          </p:cNvSpPr>
          <p:nvPr>
            <p:ph type="subTitle" idx="1"/>
          </p:nvPr>
        </p:nvSpPr>
        <p:spPr>
          <a:xfrm>
            <a:off x="3984529" y="3069702"/>
            <a:ext cx="7931130" cy="2936963"/>
          </a:xfrm>
        </p:spPr>
        <p:txBody>
          <a:bodyPr>
            <a:noAutofit/>
          </a:bodyPr>
          <a:lstStyle/>
          <a:p>
            <a:pPr algn="ctr">
              <a:lnSpc>
                <a:spcPct val="100000"/>
              </a:lnSpc>
              <a:spcBef>
                <a:spcPts val="0"/>
              </a:spcBef>
              <a:spcAft>
                <a:spcPts val="1200"/>
              </a:spcAft>
            </a:pPr>
            <a:r>
              <a:rPr lang="en-US" sz="2400" dirty="0">
                <a:latin typeface="Arial" panose="020B0604020202020204" pitchFamily="34" charset="0"/>
                <a:cs typeface="Arial" panose="020B0604020202020204" pitchFamily="34" charset="0"/>
              </a:rPr>
              <a:t>Jiang He, Katherine T. Mills, Erin Peacock, Jing Chen, Farah Allouch, Amy K. Carreras, Siyi Geng, Alecia Cyprian, Gerrelda Davis, Sonja R. Fuqua, Darie Gilliam, Angelique Greer, Tammy Mitchell, Wylea Gray-Winfrey, Shondra Williams, Gary M. Wiltz, Keith L. Winfrey, Hua He, Paul K. Whelton, Marie Krousel-Wood</a:t>
            </a:r>
          </a:p>
          <a:p>
            <a:pPr algn="ctr">
              <a:lnSpc>
                <a:spcPct val="100000"/>
              </a:lnSpc>
              <a:spcBef>
                <a:spcPts val="0"/>
              </a:spcBef>
            </a:pPr>
            <a:r>
              <a:rPr lang="en-US" sz="2400" i="0" dirty="0">
                <a:solidFill>
                  <a:srgbClr val="C00000"/>
                </a:solidFill>
                <a:effectLst/>
                <a:latin typeface="Arial" panose="020B0604020202020204" pitchFamily="34" charset="0"/>
                <a:cs typeface="Arial" panose="020B0604020202020204" pitchFamily="34" charset="0"/>
              </a:rPr>
              <a:t>No conflicts of interest to declare.</a:t>
            </a:r>
            <a:endParaRPr lang="en-US" sz="2400" dirty="0">
              <a:solidFill>
                <a:srgbClr val="C00000"/>
              </a:solidFill>
              <a:latin typeface="Arial" panose="020B0604020202020204" pitchFamily="34" charset="0"/>
              <a:cs typeface="Arial" panose="020B0604020202020204" pitchFamily="34" charset="0"/>
            </a:endParaRPr>
          </a:p>
          <a:p>
            <a:pPr algn="ctr">
              <a:lnSpc>
                <a:spcPct val="100000"/>
              </a:lnSpc>
              <a:spcBef>
                <a:spcPts val="0"/>
              </a:spcBef>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0CBE-8CEF-4B8F-8472-76DC2C4247A5}"/>
              </a:ext>
            </a:extLst>
          </p:cNvPr>
          <p:cNvSpPr>
            <a:spLocks noGrp="1"/>
          </p:cNvSpPr>
          <p:nvPr>
            <p:ph type="title"/>
          </p:nvPr>
        </p:nvSpPr>
        <p:spPr>
          <a:xfrm>
            <a:off x="838200" y="365125"/>
            <a:ext cx="10515600" cy="754227"/>
          </a:xfrm>
        </p:spPr>
        <p:txBody>
          <a:bodyPr>
            <a:normAutofit/>
          </a:bodyPr>
          <a:lstStyle/>
          <a:p>
            <a:pPr algn="ctr"/>
            <a:r>
              <a:rPr lang="en-US" sz="4000" dirty="0">
                <a:solidFill>
                  <a:srgbClr val="C00000"/>
                </a:solidFill>
                <a:latin typeface="Times New Roman" panose="02020603050405020304" pitchFamily="18" charset="0"/>
                <a:cs typeface="Times New Roman" panose="02020603050405020304" pitchFamily="18" charset="0"/>
              </a:rPr>
              <a:t>Baseline Characteristics of Study Participants (2)</a:t>
            </a:r>
          </a:p>
        </p:txBody>
      </p:sp>
      <p:graphicFrame>
        <p:nvGraphicFramePr>
          <p:cNvPr id="4" name="Table 3">
            <a:extLst>
              <a:ext uri="{FF2B5EF4-FFF2-40B4-BE49-F238E27FC236}">
                <a16:creationId xmlns:a16="http://schemas.microsoft.com/office/drawing/2014/main" id="{EADA54D4-3A6B-4E13-BEBE-3F7E616EDD2B}"/>
              </a:ext>
            </a:extLst>
          </p:cNvPr>
          <p:cNvGraphicFramePr>
            <a:graphicFrameLocks noGrp="1"/>
          </p:cNvGraphicFramePr>
          <p:nvPr>
            <p:extLst>
              <p:ext uri="{D42A27DB-BD31-4B8C-83A1-F6EECF244321}">
                <p14:modId xmlns:p14="http://schemas.microsoft.com/office/powerpoint/2010/main" val="3956497791"/>
              </p:ext>
            </p:extLst>
          </p:nvPr>
        </p:nvGraphicFramePr>
        <p:xfrm>
          <a:off x="838200" y="1252701"/>
          <a:ext cx="10515601" cy="5171301"/>
        </p:xfrm>
        <a:graphic>
          <a:graphicData uri="http://schemas.openxmlformats.org/drawingml/2006/table">
            <a:tbl>
              <a:tblPr firstRow="1" firstCol="1" bandRow="1">
                <a:tableStyleId>{5C22544A-7EE6-4342-B048-85BDC9FD1C3A}</a:tableStyleId>
              </a:tblPr>
              <a:tblGrid>
                <a:gridCol w="6268915">
                  <a:extLst>
                    <a:ext uri="{9D8B030D-6E8A-4147-A177-3AD203B41FA5}">
                      <a16:colId xmlns:a16="http://schemas.microsoft.com/office/drawing/2014/main" val="2208229609"/>
                    </a:ext>
                  </a:extLst>
                </a:gridCol>
                <a:gridCol w="2123343">
                  <a:extLst>
                    <a:ext uri="{9D8B030D-6E8A-4147-A177-3AD203B41FA5}">
                      <a16:colId xmlns:a16="http://schemas.microsoft.com/office/drawing/2014/main" val="1999262374"/>
                    </a:ext>
                  </a:extLst>
                </a:gridCol>
                <a:gridCol w="2123343">
                  <a:extLst>
                    <a:ext uri="{9D8B030D-6E8A-4147-A177-3AD203B41FA5}">
                      <a16:colId xmlns:a16="http://schemas.microsoft.com/office/drawing/2014/main" val="1546598655"/>
                    </a:ext>
                  </a:extLst>
                </a:gridCol>
              </a:tblGrid>
              <a:tr h="745525">
                <a:tc>
                  <a:txBody>
                    <a:bodyPr/>
                    <a:lstStyle/>
                    <a:p>
                      <a:pPr marL="0" marR="0" algn="l">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Characteristics</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Intervention</a:t>
                      </a:r>
                    </a:p>
                    <a:p>
                      <a:pPr marL="0" marR="0" algn="ctr">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(n=642)</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Control</a:t>
                      </a:r>
                    </a:p>
                    <a:p>
                      <a:pPr marL="0" marR="0" algn="ctr">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(n=630)</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733573"/>
                  </a:ext>
                </a:extLst>
              </a:tr>
              <a:tr h="477022">
                <a:tc>
                  <a:txBody>
                    <a:bodyPr/>
                    <a:lstStyle/>
                    <a:p>
                      <a:pPr marL="0" marR="0" algn="l">
                        <a:lnSpc>
                          <a:spcPct val="100000"/>
                        </a:lnSpc>
                        <a:spcBef>
                          <a:spcPts val="0"/>
                        </a:spcBef>
                        <a:spcAft>
                          <a:spcPts val="0"/>
                        </a:spcAft>
                      </a:pPr>
                      <a:r>
                        <a:rPr lang="en-US" sz="2000" b="0"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rPr>
                        <a:t>Current cigarette smoking, n (%)</a:t>
                      </a: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181 (28.2)</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182 (28.9)</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890761"/>
                  </a:ext>
                </a:extLst>
              </a:tr>
              <a:tr h="477022">
                <a:tc>
                  <a:txBody>
                    <a:bodyPr/>
                    <a:lstStyle/>
                    <a:p>
                      <a:pPr marL="0" marR="0">
                        <a:lnSpc>
                          <a:spcPct val="100000"/>
                        </a:lnSpc>
                        <a:spcBef>
                          <a:spcPts val="0"/>
                        </a:spcBef>
                        <a:spcAft>
                          <a:spcPts val="0"/>
                        </a:spcAft>
                      </a:pPr>
                      <a:r>
                        <a:rPr lang="en-US" sz="2000" b="0">
                          <a:solidFill>
                            <a:srgbClr val="0D0D0D"/>
                          </a:solidFill>
                          <a:effectLst/>
                          <a:latin typeface="Arial" panose="020B0604020202020204" pitchFamily="34" charset="0"/>
                          <a:ea typeface="GuardianAgateSans1GR-Regular"/>
                          <a:cs typeface="Arial" panose="020B0604020202020204" pitchFamily="34" charset="0"/>
                        </a:rPr>
                        <a:t>Weekly alcohol drinking, n (%)</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139 (21.7)</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139 (22.1)</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499196"/>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Duration of hypertension &gt;10 years, n (%)</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a:solidFill>
                            <a:srgbClr val="0D0D0D"/>
                          </a:solidFill>
                          <a:effectLst/>
                          <a:latin typeface="Arial" panose="020B0604020202020204" pitchFamily="34" charset="0"/>
                          <a:ea typeface="SimSun" panose="02010600030101010101" pitchFamily="2" charset="-122"/>
                          <a:cs typeface="Arial" panose="020B0604020202020204" pitchFamily="34" charset="0"/>
                        </a:rPr>
                        <a:t>277 (44.0)</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252 (41.2)</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188470"/>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No. of antihypertensive medications per patient, median (IQR)</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2.0 (1.0, 3.0)</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2.0 (1.0, 2.0)</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652594"/>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History of major CVD, n (%)</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a:solidFill>
                            <a:srgbClr val="0D0D0D"/>
                          </a:solidFill>
                          <a:effectLst/>
                          <a:latin typeface="Arial" panose="020B0604020202020204" pitchFamily="34" charset="0"/>
                          <a:ea typeface="SimSun" panose="02010600030101010101" pitchFamily="2" charset="-122"/>
                          <a:cs typeface="Arial" panose="020B0604020202020204" pitchFamily="34" charset="0"/>
                        </a:rPr>
                        <a:t>101 (15.7)</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105 (16.7)</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302906"/>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History of diabetes, n (%)</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a:solidFill>
                            <a:srgbClr val="0D0D0D"/>
                          </a:solidFill>
                          <a:effectLst/>
                          <a:latin typeface="Arial" panose="020B0604020202020204" pitchFamily="34" charset="0"/>
                          <a:ea typeface="SimSun" panose="02010600030101010101" pitchFamily="2" charset="-122"/>
                          <a:cs typeface="Arial" panose="020B0604020202020204" pitchFamily="34" charset="0"/>
                        </a:rPr>
                        <a:t>255 (39.4)</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248 (39.4)</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697958"/>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Body mass index (kg/m</a:t>
                      </a:r>
                      <a:r>
                        <a:rPr lang="en-US" sz="2000" b="0" baseline="30000" dirty="0">
                          <a:solidFill>
                            <a:srgbClr val="0D0D0D"/>
                          </a:solidFill>
                          <a:effectLst/>
                          <a:latin typeface="Arial" panose="020B0604020202020204" pitchFamily="34" charset="0"/>
                          <a:ea typeface="GuardianAgateSans1GR-Regular"/>
                          <a:cs typeface="Arial" panose="020B0604020202020204" pitchFamily="34" charset="0"/>
                        </a:rPr>
                        <a:t>2</a:t>
                      </a:r>
                      <a:r>
                        <a:rPr lang="en-US" sz="2000" b="0" dirty="0">
                          <a:solidFill>
                            <a:srgbClr val="0D0D0D"/>
                          </a:solidFill>
                          <a:effectLst/>
                          <a:latin typeface="Arial" panose="020B0604020202020204" pitchFamily="34" charset="0"/>
                          <a:ea typeface="GuardianAgateSans1GR-Regular"/>
                          <a:cs typeface="Arial" panose="020B0604020202020204" pitchFamily="34" charset="0"/>
                        </a:rPr>
                        <a:t>), mean (SD)</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a:solidFill>
                            <a:srgbClr val="0D0D0D"/>
                          </a:solidFill>
                          <a:effectLst/>
                          <a:latin typeface="Arial" panose="020B0604020202020204" pitchFamily="34" charset="0"/>
                          <a:ea typeface="SimSun" panose="02010600030101010101" pitchFamily="2" charset="-122"/>
                          <a:cs typeface="Arial" panose="020B0604020202020204" pitchFamily="34" charset="0"/>
                        </a:rPr>
                        <a:t>34.1 (9.4)</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34.0 (9.4)</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049643"/>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Systolic BP (mm Hg), mean (SD)</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a:solidFill>
                            <a:srgbClr val="0D0D0D"/>
                          </a:solidFill>
                          <a:effectLst/>
                          <a:latin typeface="Arial" panose="020B0604020202020204" pitchFamily="34" charset="0"/>
                          <a:ea typeface="SimSun" panose="02010600030101010101" pitchFamily="2" charset="-122"/>
                          <a:cs typeface="Arial" panose="020B0604020202020204" pitchFamily="34" charset="0"/>
                        </a:rPr>
                        <a:t>148.4 (12.9)</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146.7 (12.1)</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291128"/>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Diastolic BP (mm Hg), mean (SD)</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a:solidFill>
                            <a:srgbClr val="0D0D0D"/>
                          </a:solidFill>
                          <a:effectLst/>
                          <a:latin typeface="Arial" panose="020B0604020202020204" pitchFamily="34" charset="0"/>
                          <a:ea typeface="SimSun" panose="02010600030101010101" pitchFamily="2" charset="-122"/>
                          <a:cs typeface="Arial" panose="020B0604020202020204" pitchFamily="34" charset="0"/>
                        </a:rPr>
                        <a:t>85.1 (11.1)</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84.2 (10.8)</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719907"/>
                  </a:ext>
                </a:extLst>
              </a:tr>
            </a:tbl>
          </a:graphicData>
        </a:graphic>
      </p:graphicFrame>
    </p:spTree>
    <p:extLst>
      <p:ext uri="{BB962C8B-B14F-4D97-AF65-F5344CB8AC3E}">
        <p14:creationId xmlns:p14="http://schemas.microsoft.com/office/powerpoint/2010/main" val="107509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D7A3-900C-43E8-98D4-902CD2376733}"/>
              </a:ext>
            </a:extLst>
          </p:cNvPr>
          <p:cNvSpPr>
            <a:spLocks noGrp="1"/>
          </p:cNvSpPr>
          <p:nvPr>
            <p:ph type="title"/>
          </p:nvPr>
        </p:nvSpPr>
        <p:spPr>
          <a:xfrm>
            <a:off x="583531" y="250826"/>
            <a:ext cx="10984831" cy="988428"/>
          </a:xfrm>
        </p:spPr>
        <p:txBody>
          <a:bodyPr>
            <a:normAutofit fontScale="90000"/>
          </a:bodyPr>
          <a:lstStyle/>
          <a:p>
            <a:pPr algn="ctr"/>
            <a:r>
              <a:rPr lang="en-US" sz="3600" dirty="0">
                <a:solidFill>
                  <a:srgbClr val="C00000"/>
                </a:solidFill>
                <a:latin typeface="Times New Roman" panose="02020603050405020304" pitchFamily="18" charset="0"/>
                <a:cs typeface="Times New Roman" panose="02020603050405020304" pitchFamily="18" charset="0"/>
              </a:rPr>
              <a:t>Primary Effectiveness Outcome: Change in Systolic Blood Pressure During Trial Follow-up </a:t>
            </a:r>
          </a:p>
        </p:txBody>
      </p:sp>
      <p:pic>
        <p:nvPicPr>
          <p:cNvPr id="13" name="Picture 12">
            <a:hlinkClick r:id="rId2"/>
            <a:extLst>
              <a:ext uri="{FF2B5EF4-FFF2-40B4-BE49-F238E27FC236}">
                <a16:creationId xmlns:a16="http://schemas.microsoft.com/office/drawing/2014/main" id="{04664263-4E90-400A-B578-1EEFE8992B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graphicFrame>
        <p:nvGraphicFramePr>
          <p:cNvPr id="10" name="Chart 9">
            <a:extLst>
              <a:ext uri="{FF2B5EF4-FFF2-40B4-BE49-F238E27FC236}">
                <a16:creationId xmlns:a16="http://schemas.microsoft.com/office/drawing/2014/main" id="{E49773EE-9799-44EC-A0DF-B0D7688CFD3E}"/>
              </a:ext>
            </a:extLst>
          </p:cNvPr>
          <p:cNvGraphicFramePr>
            <a:graphicFrameLocks noChangeAspect="1"/>
          </p:cNvGraphicFramePr>
          <p:nvPr>
            <p:extLst>
              <p:ext uri="{D42A27DB-BD31-4B8C-83A1-F6EECF244321}">
                <p14:modId xmlns:p14="http://schemas.microsoft.com/office/powerpoint/2010/main" val="645949537"/>
              </p:ext>
            </p:extLst>
          </p:nvPr>
        </p:nvGraphicFramePr>
        <p:xfrm>
          <a:off x="1074420" y="1107039"/>
          <a:ext cx="10114948" cy="512532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64F1BD7-9994-5D0C-0F93-8BADA03CE792}"/>
              </a:ext>
            </a:extLst>
          </p:cNvPr>
          <p:cNvSpPr txBox="1"/>
          <p:nvPr/>
        </p:nvSpPr>
        <p:spPr>
          <a:xfrm>
            <a:off x="4347909" y="5262484"/>
            <a:ext cx="6600824" cy="369332"/>
          </a:xfrm>
          <a:prstGeom prst="rect">
            <a:avLst/>
          </a:prstGeom>
          <a:noFill/>
        </p:spPr>
        <p:txBody>
          <a:bodyPr wrap="square">
            <a:spAutoFit/>
          </a:bodyPr>
          <a:lstStyle/>
          <a:p>
            <a:pPr marL="102870" marR="0" algn="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-16.0 (95% CI, -17.9 to -14.1)</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5A8DCF8-9320-F779-416E-213B98CBC07F}"/>
              </a:ext>
            </a:extLst>
          </p:cNvPr>
          <p:cNvSpPr txBox="1"/>
          <p:nvPr/>
        </p:nvSpPr>
        <p:spPr>
          <a:xfrm>
            <a:off x="4287754" y="2827284"/>
            <a:ext cx="6660982" cy="369332"/>
          </a:xfrm>
          <a:prstGeom prst="rect">
            <a:avLst/>
          </a:prstGeom>
          <a:noFill/>
        </p:spPr>
        <p:txBody>
          <a:bodyPr wrap="square">
            <a:spAutoFit/>
          </a:bodyPr>
          <a:lstStyle/>
          <a:p>
            <a:pPr marL="0" marR="0" algn="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-9.1 (95% CI, -11.0 to -7.2)</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DBB85B08-9CB5-2756-13BF-D9EB015B67C4}"/>
              </a:ext>
            </a:extLst>
          </p:cNvPr>
          <p:cNvSpPr txBox="1"/>
          <p:nvPr/>
        </p:nvSpPr>
        <p:spPr>
          <a:xfrm rot="16200000">
            <a:off x="-750653" y="3290646"/>
            <a:ext cx="3950825" cy="369332"/>
          </a:xfrm>
          <a:prstGeom prst="rect">
            <a:avLst/>
          </a:prstGeom>
          <a:noFill/>
        </p:spPr>
        <p:txBody>
          <a:bodyPr wrap="none" rtlCol="0">
            <a:spAutoFit/>
          </a:bodyPr>
          <a:lstStyle/>
          <a:p>
            <a:pPr algn="ctr"/>
            <a:r>
              <a:rPr lang="en-US" dirty="0">
                <a:solidFill>
                  <a:schemeClr val="tx1">
                    <a:lumMod val="95000"/>
                    <a:lumOff val="5000"/>
                  </a:schemeClr>
                </a:solidFill>
                <a:latin typeface="Arial" panose="020B0604020202020204" pitchFamily="34" charset="0"/>
                <a:cs typeface="Arial" panose="020B0604020202020204" pitchFamily="34" charset="0"/>
              </a:rPr>
              <a:t>Mean Change in Systolic BP, mm Hg</a:t>
            </a:r>
          </a:p>
        </p:txBody>
      </p:sp>
      <p:cxnSp>
        <p:nvCxnSpPr>
          <p:cNvPr id="4" name="Straight Connector 3">
            <a:extLst>
              <a:ext uri="{FF2B5EF4-FFF2-40B4-BE49-F238E27FC236}">
                <a16:creationId xmlns:a16="http://schemas.microsoft.com/office/drawing/2014/main" id="{2D7AD8EE-AC08-185C-FDD5-5B66C58F7159}"/>
              </a:ext>
            </a:extLst>
          </p:cNvPr>
          <p:cNvCxnSpPr>
            <a:cxnSpLocks/>
          </p:cNvCxnSpPr>
          <p:nvPr/>
        </p:nvCxnSpPr>
        <p:spPr>
          <a:xfrm>
            <a:off x="2073244" y="2039112"/>
            <a:ext cx="8869680" cy="0"/>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7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C747-6DFE-4266-A477-56F90406500B}"/>
              </a:ext>
            </a:extLst>
          </p:cNvPr>
          <p:cNvSpPr>
            <a:spLocks noGrp="1"/>
          </p:cNvSpPr>
          <p:nvPr>
            <p:ph type="title"/>
          </p:nvPr>
        </p:nvSpPr>
        <p:spPr>
          <a:xfrm>
            <a:off x="622737" y="323193"/>
            <a:ext cx="10964917" cy="740979"/>
          </a:xfrm>
        </p:spPr>
        <p:txBody>
          <a:bodyPr>
            <a:normAutofit/>
          </a:bodyPr>
          <a:lstStyle/>
          <a:p>
            <a:pPr algn="ctr"/>
            <a:r>
              <a:rPr lang="en-US" sz="3200" kern="1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Multifaceted Implementation Strategy on Effectiveness Outcomes </a:t>
            </a:r>
            <a:endParaRPr lang="en-US" sz="3200"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DE1AB25-1BC3-2C35-3799-F108CD77C1DF}"/>
              </a:ext>
            </a:extLst>
          </p:cNvPr>
          <p:cNvGraphicFramePr>
            <a:graphicFrameLocks noGrp="1"/>
          </p:cNvGraphicFramePr>
          <p:nvPr>
            <p:extLst>
              <p:ext uri="{D42A27DB-BD31-4B8C-83A1-F6EECF244321}">
                <p14:modId xmlns:p14="http://schemas.microsoft.com/office/powerpoint/2010/main" val="1152553189"/>
              </p:ext>
            </p:extLst>
          </p:nvPr>
        </p:nvGraphicFramePr>
        <p:xfrm>
          <a:off x="812132" y="1179096"/>
          <a:ext cx="10617867" cy="5010489"/>
        </p:xfrm>
        <a:graphic>
          <a:graphicData uri="http://schemas.openxmlformats.org/drawingml/2006/table">
            <a:tbl>
              <a:tblPr firstRow="1" firstCol="1" bandRow="1">
                <a:tableStyleId>{5C22544A-7EE6-4342-B048-85BDC9FD1C3A}</a:tableStyleId>
              </a:tblPr>
              <a:tblGrid>
                <a:gridCol w="4030579">
                  <a:extLst>
                    <a:ext uri="{9D8B030D-6E8A-4147-A177-3AD203B41FA5}">
                      <a16:colId xmlns:a16="http://schemas.microsoft.com/office/drawing/2014/main" val="1152713509"/>
                    </a:ext>
                  </a:extLst>
                </a:gridCol>
                <a:gridCol w="2159124">
                  <a:extLst>
                    <a:ext uri="{9D8B030D-6E8A-4147-A177-3AD203B41FA5}">
                      <a16:colId xmlns:a16="http://schemas.microsoft.com/office/drawing/2014/main" val="1776567711"/>
                    </a:ext>
                  </a:extLst>
                </a:gridCol>
                <a:gridCol w="1744035">
                  <a:extLst>
                    <a:ext uri="{9D8B030D-6E8A-4147-A177-3AD203B41FA5}">
                      <a16:colId xmlns:a16="http://schemas.microsoft.com/office/drawing/2014/main" val="3400386792"/>
                    </a:ext>
                  </a:extLst>
                </a:gridCol>
                <a:gridCol w="1744035">
                  <a:extLst>
                    <a:ext uri="{9D8B030D-6E8A-4147-A177-3AD203B41FA5}">
                      <a16:colId xmlns:a16="http://schemas.microsoft.com/office/drawing/2014/main" val="1366750100"/>
                    </a:ext>
                  </a:extLst>
                </a:gridCol>
                <a:gridCol w="940094">
                  <a:extLst>
                    <a:ext uri="{9D8B030D-6E8A-4147-A177-3AD203B41FA5}">
                      <a16:colId xmlns:a16="http://schemas.microsoft.com/office/drawing/2014/main" val="2553801915"/>
                    </a:ext>
                  </a:extLst>
                </a:gridCol>
              </a:tblGrid>
              <a:tr h="647062">
                <a:tc rowSpan="2">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Study outcomes</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Mean change or proportion </a:t>
                      </a:r>
                    </a:p>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(95% CI)</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Net difference</a:t>
                      </a:r>
                    </a:p>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(95% CI)</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lnSpc>
                          <a:spcPct val="100000"/>
                        </a:lnSpc>
                        <a:spcBef>
                          <a:spcPts val="0"/>
                        </a:spcBef>
                        <a:spcAft>
                          <a:spcPts val="0"/>
                        </a:spcAft>
                      </a:pPr>
                      <a:r>
                        <a:rPr lang="en-US" sz="1800" b="1" i="1" dirty="0">
                          <a:solidFill>
                            <a:schemeClr val="tx1">
                              <a:lumMod val="95000"/>
                              <a:lumOff val="5000"/>
                            </a:schemeClr>
                          </a:solidFill>
                          <a:effectLst/>
                          <a:latin typeface="Arial" panose="020B0604020202020204" pitchFamily="34" charset="0"/>
                          <a:cs typeface="Arial" panose="020B0604020202020204" pitchFamily="34" charset="0"/>
                        </a:rPr>
                        <a:t>P</a:t>
                      </a:r>
                      <a:r>
                        <a:rPr lang="en-US" sz="1800" b="1" dirty="0">
                          <a:solidFill>
                            <a:schemeClr val="tx1">
                              <a:lumMod val="95000"/>
                              <a:lumOff val="5000"/>
                            </a:schemeClr>
                          </a:solidFill>
                          <a:effectLst/>
                          <a:latin typeface="Arial" panose="020B0604020202020204" pitchFamily="34" charset="0"/>
                          <a:cs typeface="Arial" panose="020B0604020202020204" pitchFamily="34" charset="0"/>
                        </a:rPr>
                        <a:t> value</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742912"/>
                  </a:ext>
                </a:extLst>
              </a:tr>
              <a:tr h="392030">
                <a:tc vMerge="1">
                  <a:txBody>
                    <a:bodyPr/>
                    <a:lstStyle/>
                    <a:p>
                      <a:endParaRPr lang="en-US"/>
                    </a:p>
                  </a:txBody>
                  <a:tcPr/>
                </a:tc>
                <a:tc>
                  <a:txBody>
                    <a:bodyPr/>
                    <a:lstStyle/>
                    <a:p>
                      <a:r>
                        <a:rPr lang="en-US" sz="1800" b="1" dirty="0">
                          <a:solidFill>
                            <a:schemeClr val="tx1">
                              <a:lumMod val="95000"/>
                              <a:lumOff val="5000"/>
                            </a:schemeClr>
                          </a:solidFill>
                          <a:effectLst/>
                          <a:latin typeface="Arial" panose="020B0604020202020204" pitchFamily="34" charset="0"/>
                          <a:cs typeface="Arial" panose="020B0604020202020204" pitchFamily="34" charset="0"/>
                        </a:rPr>
                        <a:t>Intervention</a:t>
                      </a:r>
                      <a:endParaRPr lang="en-US" dirty="0"/>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Control</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15455403"/>
                  </a:ext>
                </a:extLst>
              </a:tr>
              <a:tr h="186043">
                <a:tc gridSpan="5">
                  <a:txBody>
                    <a:bodyPr/>
                    <a:lstStyle/>
                    <a:p>
                      <a:pPr marL="0" marR="0">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Primary outcome</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942507744"/>
                  </a:ext>
                </a:extLst>
              </a:tr>
              <a:tr h="598018">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Change in systolic BP from baseline to 18 months, mm Hg</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-16.0 (-17.9, -14.1)</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-9.1 (-11.0, -7.2)</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-7.0 (-9.7, -4.3)</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&lt;0.001</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375308"/>
                  </a:ext>
                </a:extLst>
              </a:tr>
              <a:tr h="186043">
                <a:tc gridSpan="5">
                  <a:txBody>
                    <a:bodyPr/>
                    <a:lstStyle/>
                    <a:p>
                      <a:pPr marL="0" marR="0">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Secondary outcomes</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210026846"/>
                  </a:ext>
                </a:extLst>
              </a:tr>
              <a:tr h="598018">
                <a:tc>
                  <a:txBody>
                    <a:bodyPr/>
                    <a:lstStyle/>
                    <a:p>
                      <a:pPr marL="102870" marR="0">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Proportion of patients with systolic BP &lt;120 mm Hg at 18 months, %</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2870" marR="0">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22.9 (18.8, 26.9)</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15.7 (11.7, 19.7)</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7.2 (1.5, 12.9)</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0.013</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1156470"/>
                  </a:ext>
                </a:extLst>
              </a:tr>
              <a:tr h="598018">
                <a:tc>
                  <a:txBody>
                    <a:bodyPr/>
                    <a:lstStyle/>
                    <a:p>
                      <a:pPr marL="102870" marR="0">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Proportion of patients with systolic BP &lt;130 mm Hg at 18 months, %</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2870" marR="0">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50.3 (45.0, 55.6)</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38.1 (32.9, 43.3)</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12.2 (4.8, 19.7)</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0.001</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249036"/>
                  </a:ext>
                </a:extLst>
              </a:tr>
              <a:tr h="1009993">
                <a:tc>
                  <a:txBody>
                    <a:bodyPr/>
                    <a:lstStyle/>
                    <a:p>
                      <a:pPr marL="102870" marR="0">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Proportion of patients with a &gt;30 mm Hg reduction in systolic BP from baseline to 18 months, %</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2870" marR="0">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19.2 (15.4, 22.9)</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10.7 (7.0, 14.4)</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8.4 (3.2, 13.7)</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0.002</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623529"/>
                  </a:ext>
                </a:extLst>
              </a:tr>
              <a:tr h="598018">
                <a:tc>
                  <a:txBody>
                    <a:bodyPr/>
                    <a:lstStyle/>
                    <a:p>
                      <a:pPr marL="102870" marR="0">
                        <a:lnSpc>
                          <a:spcPct val="100000"/>
                        </a:lnSpc>
                        <a:spcBef>
                          <a:spcPts val="0"/>
                        </a:spcBef>
                        <a:spcAft>
                          <a:spcPts val="0"/>
                        </a:spcAft>
                      </a:pPr>
                      <a:r>
                        <a:rPr lang="en-US" sz="1800" b="0">
                          <a:solidFill>
                            <a:schemeClr val="tx1">
                              <a:lumMod val="95000"/>
                              <a:lumOff val="5000"/>
                            </a:schemeClr>
                          </a:solidFill>
                          <a:effectLst/>
                          <a:latin typeface="Arial" panose="020B0604020202020204" pitchFamily="34" charset="0"/>
                          <a:cs typeface="Arial" panose="020B0604020202020204" pitchFamily="34" charset="0"/>
                        </a:rPr>
                        <a:t>Change in diastolic BP from baseline to 18 months, mm Hg</a:t>
                      </a:r>
                      <a:endParaRPr lang="en-US" sz="1800" b="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-9.3 (-10.6, -8.0)</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-5.1 (-6.4, -3.8)</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-4.2 (-6.0, -2.4)</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&lt;0.001</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26603" marR="26603" marT="5173" marB="5173"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089423"/>
                  </a:ext>
                </a:extLst>
              </a:tr>
            </a:tbl>
          </a:graphicData>
        </a:graphic>
      </p:graphicFrame>
    </p:spTree>
    <p:extLst>
      <p:ext uri="{BB962C8B-B14F-4D97-AF65-F5344CB8AC3E}">
        <p14:creationId xmlns:p14="http://schemas.microsoft.com/office/powerpoint/2010/main" val="85817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BD18FA9-4690-4F95-AFC6-A86BF743B352}"/>
              </a:ext>
            </a:extLst>
          </p:cNvPr>
          <p:cNvSpPr txBox="1"/>
          <p:nvPr/>
        </p:nvSpPr>
        <p:spPr>
          <a:xfrm>
            <a:off x="457203" y="137045"/>
            <a:ext cx="11287119" cy="523220"/>
          </a:xfrm>
          <a:prstGeom prst="rect">
            <a:avLst/>
          </a:prstGeom>
          <a:noFill/>
        </p:spPr>
        <p:txBody>
          <a:bodyPr wrap="square">
            <a:spAutoFit/>
          </a:bodyPr>
          <a:lstStyle/>
          <a:p>
            <a:pPr algn="ctr"/>
            <a:r>
              <a:rPr lang="en-US" sz="2800" dirty="0">
                <a:solidFill>
                  <a:srgbClr val="C00000"/>
                </a:solidFill>
                <a:effectLst/>
                <a:latin typeface="Times New Roman" panose="02020603050405020304" pitchFamily="18" charset="0"/>
                <a:ea typeface="SimSun" panose="02010600030101010101" pitchFamily="2" charset="-122"/>
              </a:rPr>
              <a:t>Mean Change in Systolic BP During Trial Follow-up by Subgroups</a:t>
            </a:r>
            <a:endParaRPr lang="en-US" sz="2800" dirty="0">
              <a:solidFill>
                <a:srgbClr val="C00000"/>
              </a:solidFill>
            </a:endParaRPr>
          </a:p>
        </p:txBody>
      </p:sp>
      <p:graphicFrame>
        <p:nvGraphicFramePr>
          <p:cNvPr id="9" name="Chart 8">
            <a:extLst>
              <a:ext uri="{FF2B5EF4-FFF2-40B4-BE49-F238E27FC236}">
                <a16:creationId xmlns:a16="http://schemas.microsoft.com/office/drawing/2014/main" id="{765E5B00-9856-4BE2-866F-2448A2CB59B8}"/>
              </a:ext>
            </a:extLst>
          </p:cNvPr>
          <p:cNvGraphicFramePr>
            <a:graphicFrameLocks noChangeAspect="1"/>
          </p:cNvGraphicFramePr>
          <p:nvPr>
            <p:extLst>
              <p:ext uri="{D42A27DB-BD31-4B8C-83A1-F6EECF244321}">
                <p14:modId xmlns:p14="http://schemas.microsoft.com/office/powerpoint/2010/main" val="1745554451"/>
              </p:ext>
            </p:extLst>
          </p:nvPr>
        </p:nvGraphicFramePr>
        <p:xfrm>
          <a:off x="5786761" y="791840"/>
          <a:ext cx="3450595" cy="6090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AC054165-9037-7A64-F107-F229032921B2}"/>
              </a:ext>
            </a:extLst>
          </p:cNvPr>
          <p:cNvGraphicFramePr>
            <a:graphicFrameLocks noGrp="1" noChangeAspect="1"/>
          </p:cNvGraphicFramePr>
          <p:nvPr>
            <p:extLst>
              <p:ext uri="{D42A27DB-BD31-4B8C-83A1-F6EECF244321}">
                <p14:modId xmlns:p14="http://schemas.microsoft.com/office/powerpoint/2010/main" val="658421509"/>
              </p:ext>
            </p:extLst>
          </p:nvPr>
        </p:nvGraphicFramePr>
        <p:xfrm>
          <a:off x="9196338" y="682854"/>
          <a:ext cx="2037727" cy="6186628"/>
        </p:xfrm>
        <a:graphic>
          <a:graphicData uri="http://schemas.openxmlformats.org/drawingml/2006/table">
            <a:tbl>
              <a:tblPr>
                <a:tableStyleId>{5C22544A-7EE6-4342-B048-85BDC9FD1C3A}</a:tableStyleId>
              </a:tblPr>
              <a:tblGrid>
                <a:gridCol w="2037727">
                  <a:extLst>
                    <a:ext uri="{9D8B030D-6E8A-4147-A177-3AD203B41FA5}">
                      <a16:colId xmlns:a16="http://schemas.microsoft.com/office/drawing/2014/main" val="4193379166"/>
                    </a:ext>
                  </a:extLst>
                </a:gridCol>
              </a:tblGrid>
              <a:tr h="408645">
                <a:tc>
                  <a:txBody>
                    <a:bodyPr/>
                    <a:lstStyle/>
                    <a:p>
                      <a:pPr algn="ctr" fontAlgn="ctr"/>
                      <a:r>
                        <a:rPr lang="en-US" sz="1250" b="1" u="none" strike="noStrike" dirty="0">
                          <a:effectLst/>
                          <a:latin typeface="Arial" panose="020B0604020202020204" pitchFamily="34" charset="0"/>
                          <a:cs typeface="Arial" panose="020B0604020202020204" pitchFamily="34" charset="0"/>
                        </a:rPr>
                        <a:t>P value for heterogeneity</a:t>
                      </a:r>
                      <a:endParaRPr lang="en-US" sz="1250" b="1" i="1"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066548"/>
                  </a:ext>
                </a:extLst>
              </a:tr>
              <a:tr h="204786">
                <a:tc>
                  <a:txBody>
                    <a:bodyPr/>
                    <a:lstStyle/>
                    <a:p>
                      <a:pPr algn="ctr" fontAlgn="ct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6239"/>
                  </a:ext>
                </a:extLst>
              </a:tr>
              <a:tr h="564942">
                <a:tc>
                  <a:txBody>
                    <a:bodyPr/>
                    <a:lstStyle/>
                    <a:p>
                      <a:pPr algn="ctr" fontAlgn="ctr"/>
                      <a:r>
                        <a:rPr lang="en-US" sz="1250" u="none" strike="noStrike" dirty="0">
                          <a:effectLst/>
                          <a:latin typeface="Arial" panose="020B0604020202020204" pitchFamily="34" charset="0"/>
                          <a:cs typeface="Arial" panose="020B0604020202020204" pitchFamily="34" charset="0"/>
                        </a:rPr>
                        <a:t>0.36</a:t>
                      </a: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8212783"/>
                  </a:ext>
                </a:extLst>
              </a:tr>
              <a:tr h="560575">
                <a:tc>
                  <a:txBody>
                    <a:bodyPr/>
                    <a:lstStyle/>
                    <a:p>
                      <a:pPr algn="ctr" fontAlgn="ctr"/>
                      <a:r>
                        <a:rPr lang="en-US" sz="1250" u="none" strike="noStrike" dirty="0">
                          <a:effectLst/>
                          <a:latin typeface="Arial" panose="020B0604020202020204" pitchFamily="34" charset="0"/>
                          <a:cs typeface="Arial" panose="020B0604020202020204" pitchFamily="34" charset="0"/>
                        </a:rPr>
                        <a:t>0.47</a:t>
                      </a: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678189"/>
                  </a:ext>
                </a:extLst>
              </a:tr>
              <a:tr h="722614">
                <a:tc>
                  <a:txBody>
                    <a:bodyPr/>
                    <a:lstStyle/>
                    <a:p>
                      <a:pPr algn="ctr" fontAlgn="ctr"/>
                      <a:r>
                        <a:rPr lang="en-US" sz="1250" u="none" strike="noStrike" dirty="0">
                          <a:effectLst/>
                          <a:latin typeface="Arial" panose="020B0604020202020204" pitchFamily="34" charset="0"/>
                          <a:cs typeface="Arial" panose="020B0604020202020204" pitchFamily="34" charset="0"/>
                        </a:rPr>
                        <a:t>0.44</a:t>
                      </a: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896177"/>
                  </a:ext>
                </a:extLst>
              </a:tr>
              <a:tr h="722281">
                <a:tc>
                  <a:txBody>
                    <a:bodyPr/>
                    <a:lstStyle/>
                    <a:p>
                      <a:pPr algn="ctr" fontAlgn="ctr"/>
                      <a:r>
                        <a:rPr lang="en-US" sz="1250" u="none" strike="noStrike" dirty="0">
                          <a:effectLst/>
                          <a:latin typeface="Arial" panose="020B0604020202020204" pitchFamily="34" charset="0"/>
                          <a:cs typeface="Arial" panose="020B0604020202020204" pitchFamily="34" charset="0"/>
                        </a:rPr>
                        <a:t>0.24</a:t>
                      </a: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70082"/>
                  </a:ext>
                </a:extLst>
              </a:tr>
              <a:tr h="807940">
                <a:tc>
                  <a:txBody>
                    <a:bodyPr/>
                    <a:lstStyle/>
                    <a:p>
                      <a:pPr algn="ctr" fontAlgn="ctr"/>
                      <a:r>
                        <a:rPr lang="en-US" sz="1250" u="none" strike="noStrike" dirty="0">
                          <a:effectLst/>
                          <a:latin typeface="Arial" panose="020B0604020202020204" pitchFamily="34" charset="0"/>
                          <a:cs typeface="Arial" panose="020B0604020202020204" pitchFamily="34" charset="0"/>
                        </a:rPr>
                        <a:t>0.83</a:t>
                      </a: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4711395"/>
                  </a:ext>
                </a:extLst>
              </a:tr>
              <a:tr h="653143">
                <a:tc>
                  <a:txBody>
                    <a:bodyPr/>
                    <a:lstStyle/>
                    <a:p>
                      <a:pPr algn="ctr" fontAlgn="ctr"/>
                      <a:r>
                        <a:rPr lang="en-US" sz="1250" u="none" strike="noStrike" dirty="0">
                          <a:effectLst/>
                          <a:latin typeface="Arial" panose="020B0604020202020204" pitchFamily="34" charset="0"/>
                          <a:cs typeface="Arial" panose="020B0604020202020204" pitchFamily="34" charset="0"/>
                        </a:rPr>
                        <a:t>0.44</a:t>
                      </a: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887894"/>
                  </a:ext>
                </a:extLst>
              </a:tr>
              <a:tr h="643812">
                <a:tc>
                  <a:txBody>
                    <a:bodyPr/>
                    <a:lstStyle/>
                    <a:p>
                      <a:pPr algn="ctr" fontAlgn="ctr"/>
                      <a:r>
                        <a:rPr lang="en-US" sz="1250" u="none" strike="noStrike" dirty="0">
                          <a:effectLst/>
                          <a:latin typeface="Arial" panose="020B0604020202020204" pitchFamily="34" charset="0"/>
                          <a:cs typeface="Arial" panose="020B0604020202020204" pitchFamily="34" charset="0"/>
                        </a:rPr>
                        <a:t>0.54</a:t>
                      </a:r>
                      <a:endParaRPr lang="en-US" sz="125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967074"/>
                  </a:ext>
                </a:extLst>
              </a:tr>
              <a:tr h="670133">
                <a:tc>
                  <a:txBody>
                    <a:bodyPr/>
                    <a:lstStyle/>
                    <a:p>
                      <a:pPr algn="ctr" fontAlgn="ctr"/>
                      <a:endParaRPr lang="en-US" sz="800" u="none" strike="noStrike" dirty="0">
                        <a:effectLst/>
                        <a:latin typeface="Arial" panose="020B0604020202020204" pitchFamily="34" charset="0"/>
                        <a:cs typeface="Arial" panose="020B0604020202020204" pitchFamily="34" charset="0"/>
                      </a:endParaRPr>
                    </a:p>
                    <a:p>
                      <a:pPr algn="ctr" fontAlgn="ctr"/>
                      <a:r>
                        <a:rPr lang="en-US" sz="1250" u="none" strike="noStrike" dirty="0">
                          <a:effectLst/>
                          <a:latin typeface="Arial" panose="020B0604020202020204" pitchFamily="34" charset="0"/>
                          <a:cs typeface="Arial" panose="020B0604020202020204" pitchFamily="34" charset="0"/>
                        </a:rPr>
                        <a:t>0.21</a:t>
                      </a:r>
                    </a:p>
                    <a:p>
                      <a:pPr algn="ctr"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p>
                      <a:pPr algn="ctr"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p>
                      <a:pPr algn="ctr"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9077011"/>
                  </a:ext>
                </a:extLst>
              </a:tr>
            </a:tbl>
          </a:graphicData>
        </a:graphic>
      </p:graphicFrame>
      <p:cxnSp>
        <p:nvCxnSpPr>
          <p:cNvPr id="6" name="Straight Connector 5">
            <a:extLst>
              <a:ext uri="{FF2B5EF4-FFF2-40B4-BE49-F238E27FC236}">
                <a16:creationId xmlns:a16="http://schemas.microsoft.com/office/drawing/2014/main" id="{04B9FEB6-EB18-5FB8-B955-5A5E5A0046CC}"/>
              </a:ext>
            </a:extLst>
          </p:cNvPr>
          <p:cNvCxnSpPr/>
          <p:nvPr/>
        </p:nvCxnSpPr>
        <p:spPr>
          <a:xfrm>
            <a:off x="7844599" y="1000701"/>
            <a:ext cx="0" cy="54864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8C457F19-4123-76EF-0CC2-06CD4F634FC7}"/>
              </a:ext>
            </a:extLst>
          </p:cNvPr>
          <p:cNvGraphicFramePr>
            <a:graphicFrameLocks noGrp="1"/>
          </p:cNvGraphicFramePr>
          <p:nvPr>
            <p:extLst>
              <p:ext uri="{D42A27DB-BD31-4B8C-83A1-F6EECF244321}">
                <p14:modId xmlns:p14="http://schemas.microsoft.com/office/powerpoint/2010/main" val="2540626150"/>
              </p:ext>
            </p:extLst>
          </p:nvPr>
        </p:nvGraphicFramePr>
        <p:xfrm>
          <a:off x="834585" y="622411"/>
          <a:ext cx="4970283" cy="6253394"/>
        </p:xfrm>
        <a:graphic>
          <a:graphicData uri="http://schemas.openxmlformats.org/drawingml/2006/table">
            <a:tbl>
              <a:tblPr>
                <a:tableStyleId>{5C22544A-7EE6-4342-B048-85BDC9FD1C3A}</a:tableStyleId>
              </a:tblPr>
              <a:tblGrid>
                <a:gridCol w="3351647">
                  <a:extLst>
                    <a:ext uri="{9D8B030D-6E8A-4147-A177-3AD203B41FA5}">
                      <a16:colId xmlns:a16="http://schemas.microsoft.com/office/drawing/2014/main" val="725441320"/>
                    </a:ext>
                  </a:extLst>
                </a:gridCol>
                <a:gridCol w="503463">
                  <a:extLst>
                    <a:ext uri="{9D8B030D-6E8A-4147-A177-3AD203B41FA5}">
                      <a16:colId xmlns:a16="http://schemas.microsoft.com/office/drawing/2014/main" val="4072984440"/>
                    </a:ext>
                  </a:extLst>
                </a:gridCol>
                <a:gridCol w="1115173">
                  <a:extLst>
                    <a:ext uri="{9D8B030D-6E8A-4147-A177-3AD203B41FA5}">
                      <a16:colId xmlns:a16="http://schemas.microsoft.com/office/drawing/2014/main" val="1557586346"/>
                    </a:ext>
                  </a:extLst>
                </a:gridCol>
              </a:tblGrid>
              <a:tr h="353158">
                <a:tc gridSpan="3">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Subgroups</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545069"/>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Overall</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-7.0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(-9.7 to -4.3)</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460577"/>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Age, years</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883105"/>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&lt;60 years</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(-9.6 to -2.7)</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437501"/>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 60 years</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-8.0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(-11.7 to -4.4)</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0773449"/>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Sex</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179149"/>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Men</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(-9.3 to -2.7)</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855015"/>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Women</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-7.6 </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(-10.7 to -4.6)</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6594261"/>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Race</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559320"/>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White</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-8.8</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(-12.8 to -4.9)</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322797"/>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Black</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-6.3</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(-9.8 to -2.7)</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4891341"/>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Others</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-10.9</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(-19.7 to -2.1)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6635128"/>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Education</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3745895"/>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&lt;high school graduate</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-4.8</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(-9.1 to -0.5)</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6870837"/>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High school graduate</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-9.7</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(-14.3 to -5.1)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406731"/>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College or higher</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(-10.0 to -2.2)</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576863"/>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Annual family income</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108903"/>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&lt;$10,000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-6.4</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(-10.7 to -2.1)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633692"/>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$10,000 to &lt;$25,000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-6.2</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(-10.2 to -2.1)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583501"/>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≥$25,000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-8.1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(-12.3 to -4.0)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087910"/>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Health insurance</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952686"/>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No health insurance</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-10.5</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(-16.6 to -4.4)</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6880237"/>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Medicare and Medicaid</a:t>
                      </a: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(-9.0 to -2.9)</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1451623"/>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Private health insurance</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-7.3</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(-12.4 to -2.3)</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487371"/>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History of CVD, CKD, or diabetes</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3791025"/>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No</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-8.0</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(-12.0 to -3.9)</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4443910"/>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Yes</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-6.2</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(-9.7 to -2.8)</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574129"/>
                  </a:ext>
                </a:extLst>
              </a:tr>
              <a:tr h="189262">
                <a:tc>
                  <a:txBody>
                    <a:bodyPr/>
                    <a:lstStyle/>
                    <a:p>
                      <a:pPr algn="l"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Baseline systolic BP, mmHg</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5313618"/>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&lt;145</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-4.3</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(-7.0 to -1.6)</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091601"/>
                  </a:ext>
                </a:extLst>
              </a:tr>
              <a:tr h="189262">
                <a:tc>
                  <a:txBody>
                    <a:bodyPr/>
                    <a:lstStyle/>
                    <a:p>
                      <a:pPr algn="l"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  ≥145</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-7.1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50" u="none" strike="noStrike" dirty="0">
                          <a:solidFill>
                            <a:schemeClr val="tx1">
                              <a:lumMod val="95000"/>
                              <a:lumOff val="5000"/>
                            </a:schemeClr>
                          </a:solidFill>
                          <a:effectLst/>
                          <a:latin typeface="Arial" panose="020B0604020202020204" pitchFamily="34" charset="0"/>
                          <a:cs typeface="Arial" panose="020B0604020202020204" pitchFamily="34" charset="0"/>
                        </a:rPr>
                        <a:t>(-11.1 to -3.1)</a:t>
                      </a: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435519"/>
                  </a:ext>
                </a:extLst>
              </a:tr>
              <a:tr h="375736">
                <a:tc>
                  <a:txBody>
                    <a:bodyPr/>
                    <a:lstStyle/>
                    <a:p>
                      <a:pPr algn="l" fontAlgn="ctr"/>
                      <a:endParaRPr lang="en-US" sz="8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p>
                      <a:pPr algn="l"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5432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25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604207"/>
                  </a:ext>
                </a:extLst>
              </a:tr>
            </a:tbl>
          </a:graphicData>
        </a:graphic>
      </p:graphicFrame>
      <p:sp>
        <p:nvSpPr>
          <p:cNvPr id="11" name="TextBox 10">
            <a:extLst>
              <a:ext uri="{FF2B5EF4-FFF2-40B4-BE49-F238E27FC236}">
                <a16:creationId xmlns:a16="http://schemas.microsoft.com/office/drawing/2014/main" id="{A974CE6C-61B1-3ABF-69D0-420339C56561}"/>
              </a:ext>
            </a:extLst>
          </p:cNvPr>
          <p:cNvSpPr txBox="1"/>
          <p:nvPr/>
        </p:nvSpPr>
        <p:spPr>
          <a:xfrm>
            <a:off x="3148337" y="698049"/>
            <a:ext cx="6097508" cy="284693"/>
          </a:xfrm>
          <a:prstGeom prst="rect">
            <a:avLst/>
          </a:prstGeom>
          <a:solidFill>
            <a:schemeClr val="bg1"/>
          </a:solidFill>
        </p:spPr>
        <p:txBody>
          <a:bodyPr wrap="square">
            <a:spAutoFit/>
          </a:bodyPr>
          <a:lstStyle/>
          <a:p>
            <a:pPr algn="ctr" fontAlgn="ctr"/>
            <a:r>
              <a:rPr lang="en-US" sz="1250" b="1" u="none" strike="noStrike" dirty="0">
                <a:solidFill>
                  <a:schemeClr val="tx1">
                    <a:lumMod val="95000"/>
                    <a:lumOff val="5000"/>
                  </a:schemeClr>
                </a:solidFill>
                <a:effectLst/>
                <a:latin typeface="Arial" panose="020B0604020202020204" pitchFamily="34" charset="0"/>
                <a:cs typeface="Arial" panose="020B0604020202020204" pitchFamily="34" charset="0"/>
              </a:rPr>
              <a:t>Net difference (95% CI)</a:t>
            </a:r>
            <a:endParaRPr lang="en-US" sz="1250" b="1"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0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D84223-6D67-2E8A-023E-7916ED61F4A4}"/>
              </a:ext>
            </a:extLst>
          </p:cNvPr>
          <p:cNvSpPr>
            <a:spLocks noGrp="1"/>
          </p:cNvSpPr>
          <p:nvPr>
            <p:ph type="title"/>
          </p:nvPr>
        </p:nvSpPr>
        <p:spPr>
          <a:xfrm>
            <a:off x="366961" y="323193"/>
            <a:ext cx="11484142" cy="740979"/>
          </a:xfrm>
        </p:spPr>
        <p:txBody>
          <a:bodyPr>
            <a:noAutofit/>
          </a:bodyPr>
          <a:lstStyle/>
          <a:p>
            <a:pPr algn="ctr"/>
            <a:r>
              <a:rPr lang="en-US" sz="3200" kern="1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Multifaceted Implementation Strategy on Implementation Outcomes </a:t>
            </a:r>
            <a:endParaRPr lang="en-US" sz="320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AC1175D-976A-11D2-9EC2-5E8D20BE620C}"/>
              </a:ext>
            </a:extLst>
          </p:cNvPr>
          <p:cNvGraphicFramePr>
            <a:graphicFrameLocks noGrp="1"/>
          </p:cNvGraphicFramePr>
          <p:nvPr>
            <p:extLst>
              <p:ext uri="{D42A27DB-BD31-4B8C-83A1-F6EECF244321}">
                <p14:modId xmlns:p14="http://schemas.microsoft.com/office/powerpoint/2010/main" val="531512899"/>
              </p:ext>
            </p:extLst>
          </p:nvPr>
        </p:nvGraphicFramePr>
        <p:xfrm>
          <a:off x="745958" y="1049743"/>
          <a:ext cx="10756229" cy="5280589"/>
        </p:xfrm>
        <a:graphic>
          <a:graphicData uri="http://schemas.openxmlformats.org/drawingml/2006/table">
            <a:tbl>
              <a:tblPr firstRow="1" firstCol="1" bandRow="1">
                <a:tableStyleId>{5C22544A-7EE6-4342-B048-85BDC9FD1C3A}</a:tableStyleId>
              </a:tblPr>
              <a:tblGrid>
                <a:gridCol w="4499810">
                  <a:extLst>
                    <a:ext uri="{9D8B030D-6E8A-4147-A177-3AD203B41FA5}">
                      <a16:colId xmlns:a16="http://schemas.microsoft.com/office/drawing/2014/main" val="3258865171"/>
                    </a:ext>
                  </a:extLst>
                </a:gridCol>
                <a:gridCol w="1812758">
                  <a:extLst>
                    <a:ext uri="{9D8B030D-6E8A-4147-A177-3AD203B41FA5}">
                      <a16:colId xmlns:a16="http://schemas.microsoft.com/office/drawing/2014/main" val="2255404806"/>
                    </a:ext>
                  </a:extLst>
                </a:gridCol>
                <a:gridCol w="1812758">
                  <a:extLst>
                    <a:ext uri="{9D8B030D-6E8A-4147-A177-3AD203B41FA5}">
                      <a16:colId xmlns:a16="http://schemas.microsoft.com/office/drawing/2014/main" val="2915117088"/>
                    </a:ext>
                  </a:extLst>
                </a:gridCol>
                <a:gridCol w="1812758">
                  <a:extLst>
                    <a:ext uri="{9D8B030D-6E8A-4147-A177-3AD203B41FA5}">
                      <a16:colId xmlns:a16="http://schemas.microsoft.com/office/drawing/2014/main" val="988298504"/>
                    </a:ext>
                  </a:extLst>
                </a:gridCol>
                <a:gridCol w="818145">
                  <a:extLst>
                    <a:ext uri="{9D8B030D-6E8A-4147-A177-3AD203B41FA5}">
                      <a16:colId xmlns:a16="http://schemas.microsoft.com/office/drawing/2014/main" val="1169303322"/>
                    </a:ext>
                  </a:extLst>
                </a:gridCol>
              </a:tblGrid>
              <a:tr h="375396">
                <a:tc rowSpan="2">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Study outcomes</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Proportion or mean</a:t>
                      </a:r>
                    </a:p>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(95% CI)</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US"/>
                    </a:p>
                  </a:txBody>
                  <a:tcPr/>
                </a:tc>
                <a:tc rowSpan="2">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Net difference</a:t>
                      </a:r>
                    </a:p>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(95% CI)</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P value</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3213121"/>
                  </a:ext>
                </a:extLst>
              </a:tr>
              <a:tr h="227438">
                <a:tc vMerge="1">
                  <a:txBody>
                    <a:bodyPr/>
                    <a:lstStyle/>
                    <a:p>
                      <a:endParaRPr lang="en-US"/>
                    </a:p>
                  </a:txBody>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Intervention</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Control</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93928294"/>
                  </a:ext>
                </a:extLst>
              </a:tr>
              <a:tr h="103120">
                <a:tc>
                  <a:txBody>
                    <a:bodyPr/>
                    <a:lstStyle/>
                    <a:p>
                      <a:pPr marL="0" marR="0">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Primary outcome</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 </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2988909100"/>
                  </a:ext>
                </a:extLst>
              </a:tr>
              <a:tr h="237966">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Fidelity summary score at 18 months </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3.4 (3.3, 3.5)</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2.8 (2.7, 2.9)</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0.6 (0.5, 0.7)</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&lt;0.001</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373459"/>
                  </a:ext>
                </a:extLst>
              </a:tr>
              <a:tr h="103120">
                <a:tc>
                  <a:txBody>
                    <a:bodyPr/>
                    <a:lstStyle/>
                    <a:p>
                      <a:pPr marL="0" marR="0">
                        <a:lnSpc>
                          <a:spcPct val="100000"/>
                        </a:lnSpc>
                        <a:spcBef>
                          <a:spcPts val="0"/>
                        </a:spcBef>
                        <a:spcAft>
                          <a:spcPts val="0"/>
                        </a:spcAft>
                      </a:pPr>
                      <a:r>
                        <a:rPr lang="en-US" sz="1800" b="1" dirty="0">
                          <a:solidFill>
                            <a:schemeClr val="tx1">
                              <a:lumMod val="95000"/>
                              <a:lumOff val="5000"/>
                            </a:schemeClr>
                          </a:solidFill>
                          <a:effectLst/>
                          <a:latin typeface="Arial" panose="020B0604020202020204" pitchFamily="34" charset="0"/>
                          <a:cs typeface="Arial" panose="020B0604020202020204" pitchFamily="34" charset="0"/>
                        </a:rPr>
                        <a:t>Secondary outcomes</a:t>
                      </a:r>
                      <a:endParaRPr lang="en-US" sz="1800" b="1"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 </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 </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2417133720"/>
                  </a:ext>
                </a:extLst>
              </a:tr>
              <a:tr h="613551">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Proportion of patients with high adherence to medication at 18 months, % </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77.0 (73.2, 80.8)</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76.7 (72.9, 80.5)</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0.3 (-5.0, 5.7)</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0.90</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341553"/>
                  </a:ext>
                </a:extLst>
              </a:tr>
              <a:tr h="585951">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Proportion of patients with intensification of treatment during 18-month follow-up, %</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76.9 (73.2, 80.5)</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69.0 (65.3, 72.6)</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7.9 (2.7, 13.1)</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0.003</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34372"/>
                  </a:ext>
                </a:extLst>
              </a:tr>
              <a:tr h="585951">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Proportion of patients who reported home BP monitoring during past 6 months, %</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90.9 (87.2, 94.5)</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60.9 (57.4, 64.5)</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30.0 (24.9, 35.1)</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&lt;0.001</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043848"/>
                  </a:ext>
                </a:extLst>
              </a:tr>
              <a:tr h="705456">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Proportion of patients who received health education at their previous visits, %</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84.7 (79.0, 90.4)</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65.1 (59.5, 70.8)</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19.5 (11.5, 27.6)</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&lt;0.001</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548137"/>
                  </a:ext>
                </a:extLst>
              </a:tr>
              <a:tr h="466447">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Proportion of patients who were satisfied with antihypertensive medications, %</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90.9 (87.6, 94.2)</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89.0 (85.7, 92.2)</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1.9 (-2.7, 6.6)</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0.41</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060871"/>
                  </a:ext>
                </a:extLst>
              </a:tr>
              <a:tr h="346942">
                <a:tc>
                  <a:txBody>
                    <a:bodyPr/>
                    <a:lstStyle/>
                    <a:p>
                      <a:pPr marL="102870" marR="0">
                        <a:lnSpc>
                          <a:spcPct val="100000"/>
                        </a:lnSpc>
                        <a:spcBef>
                          <a:spcPts val="0"/>
                        </a:spcBef>
                        <a:spcAft>
                          <a:spcPts val="0"/>
                        </a:spcAft>
                      </a:pPr>
                      <a:r>
                        <a:rPr lang="en-US" sz="1800" b="0" dirty="0">
                          <a:solidFill>
                            <a:schemeClr val="tx1">
                              <a:lumMod val="95000"/>
                              <a:lumOff val="5000"/>
                            </a:schemeClr>
                          </a:solidFill>
                          <a:effectLst/>
                          <a:latin typeface="Arial" panose="020B0604020202020204" pitchFamily="34" charset="0"/>
                          <a:cs typeface="Arial" panose="020B0604020202020204" pitchFamily="34" charset="0"/>
                        </a:rPr>
                        <a:t>Proportion of patients who were satisfied with BP-related care, %</a:t>
                      </a:r>
                      <a:endParaRPr lang="en-US" sz="1800" b="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94.6 (92.2, 97.0)</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a:solidFill>
                            <a:schemeClr val="tx1">
                              <a:lumMod val="95000"/>
                              <a:lumOff val="5000"/>
                            </a:schemeClr>
                          </a:solidFill>
                          <a:effectLst/>
                          <a:latin typeface="Arial" panose="020B0604020202020204" pitchFamily="34" charset="0"/>
                          <a:cs typeface="Arial" panose="020B0604020202020204" pitchFamily="34" charset="0"/>
                        </a:rPr>
                        <a:t>93.6 (91.2, 96.0)</a:t>
                      </a:r>
                      <a:endParaRPr lang="en-US" sz="180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1.0 (-2.4, 4.4)</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dirty="0">
                          <a:solidFill>
                            <a:schemeClr val="tx1">
                              <a:lumMod val="95000"/>
                              <a:lumOff val="5000"/>
                            </a:schemeClr>
                          </a:solidFill>
                          <a:effectLst/>
                          <a:latin typeface="Arial" panose="020B0604020202020204" pitchFamily="34" charset="0"/>
                          <a:cs typeface="Arial" panose="020B0604020202020204" pitchFamily="34" charset="0"/>
                        </a:rPr>
                        <a:t>0.56</a:t>
                      </a:r>
                      <a:endParaRPr lang="en-US" sz="1800"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17072" marR="17072" marT="3320" marB="33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3853151"/>
                  </a:ext>
                </a:extLst>
              </a:tr>
            </a:tbl>
          </a:graphicData>
        </a:graphic>
      </p:graphicFrame>
    </p:spTree>
    <p:extLst>
      <p:ext uri="{BB962C8B-B14F-4D97-AF65-F5344CB8AC3E}">
        <p14:creationId xmlns:p14="http://schemas.microsoft.com/office/powerpoint/2010/main" val="217993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783890"/>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988100" y="1245268"/>
            <a:ext cx="10269511" cy="4931695"/>
          </a:xfrm>
        </p:spPr>
        <p:txBody>
          <a:bodyPr>
            <a:noAutofit/>
          </a:bodyPr>
          <a:lstStyle/>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Mean systolic and diastolic decreased by -16.0 and -9.3 mmHg from baseline to 18 months in intervention and by -9.1 and -5.1 mmHg in control, respectively, with a net difference of  -7.0 mmHg for systolic and -4.2 mmHg for diastolic BP.</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At 18 months, the proportion of patients who achieved systolic BP &lt;120 mmHg was 22.9% in intervention and 15.7% in control (p=0.013 for group difference). The proportion of patients who achieved systolic BP &lt;130 mmHg was 50.3% in intervention and 38.1% in control (p&lt;0.001 for group difference). </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The fidelity summary score at 18 months was 3.4 in the intervention group and 2.8 in the control group (p&lt;0.001 for group difference). This score ranges from 0 to 4, with 4 indicating 100% fidelity.</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72045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47800"/>
            <a:ext cx="10515600" cy="4729163"/>
          </a:xfrm>
        </p:spPr>
        <p:txBody>
          <a:bodyPr>
            <a:noAutofit/>
          </a:bodyPr>
          <a:lstStyle/>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As compared with enhanced usual care, the multifaceted implementation strategy significantly improved BP control among low-income patients with hypertension who received healthcare at FQHC clinics. </a:t>
            </a:r>
          </a:p>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This effective and scalable implementation strategy could be widely adopted to improve hypertension control among low-income populations with hypertension in the US and other countries. </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88137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5CD2-F34B-F04E-B4CC-5DA2A631245F}"/>
              </a:ext>
            </a:extLst>
          </p:cNvPr>
          <p:cNvSpPr>
            <a:spLocks noGrp="1"/>
          </p:cNvSpPr>
          <p:nvPr>
            <p:ph type="title"/>
          </p:nvPr>
        </p:nvSpPr>
        <p:spPr>
          <a:xfrm>
            <a:off x="3507205" y="667956"/>
            <a:ext cx="8343899" cy="3139920"/>
          </a:xfrm>
        </p:spPr>
        <p:txBody>
          <a:bodyPr anchor="b"/>
          <a:lstStyle/>
          <a:p>
            <a:pPr algn="ctr">
              <a:lnSpc>
                <a:spcPct val="100000"/>
              </a:lnSpc>
            </a:pPr>
            <a:r>
              <a:rPr lang="en-US" sz="5400" b="0" dirty="0">
                <a:solidFill>
                  <a:srgbClr val="C00000"/>
                </a:solidFill>
                <a:latin typeface="Times New Roman" panose="02020603050405020304" pitchFamily="18" charset="0"/>
                <a:cs typeface="Times New Roman" panose="02020603050405020304" pitchFamily="18" charset="0"/>
              </a:rPr>
              <a:t>Acknowledgements</a:t>
            </a:r>
            <a:br>
              <a:rPr lang="en-US" b="0" dirty="0">
                <a:solidFill>
                  <a:srgbClr val="C00000"/>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Arial" panose="020B0604020202020204" pitchFamily="34" charset="0"/>
                <a:cs typeface="Arial" panose="020B0604020202020204" pitchFamily="34" charset="0"/>
              </a:rPr>
              <a:t>We would like to acknowledge and thank all IMPACTS study participants, FQHC clinic staff, and study staff for contributing to the study. The IMPACTS study is funded by the National Heart, Lung, and Blood Institute (R01HL133790) and partially by the National Institute of General Medical Sciences (P20GM109036).</a:t>
            </a:r>
          </a:p>
        </p:txBody>
      </p:sp>
    </p:spTree>
    <p:extLst>
      <p:ext uri="{BB962C8B-B14F-4D97-AF65-F5344CB8AC3E}">
        <p14:creationId xmlns:p14="http://schemas.microsoft.com/office/powerpoint/2010/main" val="172657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54724"/>
            <a:ext cx="10515600" cy="845426"/>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308538"/>
            <a:ext cx="10515600" cy="4868425"/>
          </a:xfrm>
        </p:spPr>
        <p:txBody>
          <a:bodyPr>
            <a:noAutofit/>
          </a:bodyPr>
          <a:lstStyle/>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Hypertension is a major preventable risk factor for CVD and all-cause mortality. In 2020, 122.4 million, or 46.7% of US adults, had hypertension.</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Uncontrolled hypertension and related CVD disproportionately affect low-income and ethnic minority populations.</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The SPRINT reported intensive BP treatment reduced CVD and all-cause mortality compared to standard BP treatment in patients with hypertension and high CVD risk.</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The next important question is how to implement more intensive BP treatment in real-world clinical practice, especially in populations that experience health disparities.</a:t>
            </a:r>
          </a:p>
        </p:txBody>
      </p:sp>
      <p:pic>
        <p:nvPicPr>
          <p:cNvPr id="4" name="Picture 3">
            <a:hlinkClick r:id="rId3"/>
            <a:extLst>
              <a:ext uri="{FF2B5EF4-FFF2-40B4-BE49-F238E27FC236}">
                <a16:creationId xmlns:a16="http://schemas.microsoft.com/office/drawing/2014/main" id="{65DA1B30-BF74-4F6F-AA7D-4900C2ED83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75670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412424"/>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571625"/>
            <a:ext cx="10515600" cy="4605338"/>
          </a:xfrm>
        </p:spPr>
        <p:txBody>
          <a:bodyPr>
            <a:normAutofit/>
          </a:bodyPr>
          <a:lstStyle/>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We aimed to test the effectiveness and implementation outcomes of a multifaceted strategy for intensive blood pressure (BP) intervention in low-income patients with uncontrolled hypertension receiving care at Federally Qualified Health Centers (FQHCs) in Louisiana and Mississippi.</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31004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480848" y="254764"/>
            <a:ext cx="11232931" cy="968374"/>
          </a:xfrm>
        </p:spPr>
        <p:txBody>
          <a:bodyPr>
            <a:noAutofit/>
          </a:bodyPr>
          <a:lstStyle/>
          <a:p>
            <a:pPr algn="ctr"/>
            <a:r>
              <a:rPr lang="en-US" sz="4000" dirty="0">
                <a:solidFill>
                  <a:srgbClr val="C00000"/>
                </a:solidFill>
                <a:latin typeface="Times New Roman" panose="02020603050405020304" pitchFamily="18" charset="0"/>
                <a:cs typeface="Times New Roman" panose="02020603050405020304" pitchFamily="18" charset="0"/>
              </a:rPr>
              <a:t>Eligibility Criteria for Clinics and Study Participants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223139"/>
            <a:ext cx="10515600" cy="4894476"/>
          </a:xfrm>
        </p:spPr>
        <p:txBody>
          <a:bodyPr>
            <a:noAutofit/>
          </a:bodyPr>
          <a:lstStyle/>
          <a:p>
            <a:pPr marR="0" lvl="0">
              <a:lnSpc>
                <a:spcPct val="100000"/>
              </a:lnSpc>
              <a:spcBef>
                <a:spcPts val="0"/>
              </a:spcBef>
              <a:spcAft>
                <a:spcPts val="600"/>
              </a:spcAft>
              <a:buClr>
                <a:srgbClr val="C00000"/>
              </a:buClr>
            </a:pPr>
            <a:r>
              <a:rPr lang="en-US" sz="2400" b="1" dirty="0">
                <a:effectLst/>
                <a:latin typeface="Arial" panose="020B0604020202020204" pitchFamily="34" charset="0"/>
                <a:ea typeface="Times New Roman" panose="02020603050405020304" pitchFamily="18" charset="0"/>
                <a:cs typeface="Arial" panose="020B0604020202020204" pitchFamily="34" charset="0"/>
              </a:rPr>
              <a:t>FQHC Clinics</a:t>
            </a:r>
          </a:p>
          <a:p>
            <a:pPr marL="457200" marR="0" lvl="0">
              <a:lnSpc>
                <a:spcPct val="100000"/>
              </a:lnSpc>
              <a:spcBef>
                <a:spcPts val="0"/>
              </a:spcBef>
              <a:spcAft>
                <a:spcPts val="600"/>
              </a:spcAft>
              <a:buClr>
                <a:srgbClr val="C00000"/>
              </a:buClr>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Not sharing providers, nurses, or pharmacists with other participating clinics.</a:t>
            </a:r>
          </a:p>
          <a:p>
            <a:pPr marL="457200" marR="0" lvl="0">
              <a:lnSpc>
                <a:spcPct val="100000"/>
              </a:lnSpc>
              <a:spcBef>
                <a:spcPts val="0"/>
              </a:spcBef>
              <a:spcAft>
                <a:spcPts val="600"/>
              </a:spcAft>
              <a:buClr>
                <a:srgbClr val="C00000"/>
              </a:buClr>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Primarily serving communities facing health disparities, including ethnic minority populations, low-income groups, and residents of rural areas.</a:t>
            </a:r>
          </a:p>
          <a:p>
            <a:pPr marR="0" lvl="0">
              <a:lnSpc>
                <a:spcPct val="100000"/>
              </a:lnSpc>
              <a:spcBef>
                <a:spcPts val="0"/>
              </a:spcBef>
              <a:spcAft>
                <a:spcPts val="600"/>
              </a:spcAft>
              <a:buClr>
                <a:srgbClr val="C00000"/>
              </a:buClr>
            </a:pPr>
            <a:r>
              <a:rPr lang="en-US" sz="2400" b="1" dirty="0">
                <a:latin typeface="Arial" panose="020B0604020202020204" pitchFamily="34" charset="0"/>
                <a:ea typeface="Times New Roman" panose="02020603050405020304" pitchFamily="18" charset="0"/>
                <a:cs typeface="Arial" panose="020B0604020202020204" pitchFamily="34" charset="0"/>
              </a:rPr>
              <a:t>Study participants</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00000"/>
              </a:lnSpc>
              <a:spcBef>
                <a:spcPts val="0"/>
              </a:spcBef>
              <a:spcAft>
                <a:spcPts val="600"/>
              </a:spcAft>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Men and women aged 40 years or older who were receiving primary care from the participating FQHC clinics.</a:t>
            </a:r>
          </a:p>
          <a:p>
            <a:pPr marL="457200">
              <a:lnSpc>
                <a:spcPct val="100000"/>
              </a:lnSpc>
              <a:spcBef>
                <a:spcPts val="0"/>
              </a:spcBef>
              <a:spcAft>
                <a:spcPts val="600"/>
              </a:spcAft>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Uncontrolled hypertension, defined as untreated systolic BP ≥140 mmHg or treated systolic BP ≥130 mmHg.</a:t>
            </a:r>
          </a:p>
          <a:p>
            <a:pPr marL="457200">
              <a:lnSpc>
                <a:spcPct val="100000"/>
              </a:lnSpc>
              <a:spcBef>
                <a:spcPts val="0"/>
              </a:spcBef>
              <a:spcAft>
                <a:spcPts val="600"/>
              </a:spcAft>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Patients with ESKD, pregnant women, and those planning to change their primary healthcare clinics were excluded. </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30308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dirty="0">
                <a:solidFill>
                  <a:srgbClr val="C00000"/>
                </a:solidFill>
                <a:latin typeface="Times New Roman" panose="02020603050405020304" pitchFamily="18" charset="0"/>
                <a:cs typeface="Times New Roman" panose="02020603050405020304" pitchFamily="18" charset="0"/>
              </a:rPr>
              <a:t>Randomization, Masking, and Recruitment</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39688"/>
            <a:ext cx="10515600" cy="4843463"/>
          </a:xfrm>
        </p:spPr>
        <p:txBody>
          <a:bodyPr>
            <a:noAutofit/>
          </a:bodyPr>
          <a:lstStyle/>
          <a:p>
            <a:pPr>
              <a:lnSpc>
                <a:spcPct val="100000"/>
              </a:lnSpc>
              <a:spcBef>
                <a:spcPts val="600"/>
              </a:spcBef>
              <a:spcAft>
                <a:spcPts val="600"/>
              </a:spcAft>
              <a:buClr>
                <a:srgbClr val="C00000"/>
              </a:buClr>
            </a:pPr>
            <a:r>
              <a:rPr lang="en-US" sz="2600" dirty="0">
                <a:latin typeface="Arial" panose="020B0604020202020204" pitchFamily="34" charset="0"/>
                <a:cs typeface="Arial" panose="020B0604020202020204" pitchFamily="34" charset="0"/>
              </a:rPr>
              <a:t>Participating clinics were assigned to either the intervention or enhanced usual care group using a random allocation sequence generated with SAS software and stratified by FQHCs.</a:t>
            </a:r>
          </a:p>
          <a:p>
            <a:pPr>
              <a:lnSpc>
                <a:spcPct val="100000"/>
              </a:lnSpc>
              <a:spcBef>
                <a:spcPts val="600"/>
              </a:spcBef>
              <a:spcAft>
                <a:spcPts val="600"/>
              </a:spcAft>
              <a:buClr>
                <a:srgbClr val="C00000"/>
              </a:buClr>
            </a:pPr>
            <a:r>
              <a:rPr lang="en-US" sz="2600" dirty="0">
                <a:latin typeface="Arial" panose="020B0604020202020204" pitchFamily="34" charset="0"/>
                <a:cs typeface="Arial" panose="020B0604020202020204" pitchFamily="34" charset="0"/>
              </a:rPr>
              <a:t>Due to the cluster design and nature of the intervention program, study participants, healthcare providers, health coaches, and research staff collecting clinical outcome data were aware of group allocation.</a:t>
            </a:r>
          </a:p>
          <a:p>
            <a:pPr>
              <a:lnSpc>
                <a:spcPct val="100000"/>
              </a:lnSpc>
              <a:spcBef>
                <a:spcPts val="600"/>
              </a:spcBef>
              <a:spcAft>
                <a:spcPts val="600"/>
              </a:spcAft>
              <a:buClr>
                <a:srgbClr val="C00000"/>
              </a:buClr>
            </a:pPr>
            <a:r>
              <a:rPr lang="en-US" sz="2600" dirty="0">
                <a:latin typeface="Arial" panose="020B0604020202020204" pitchFamily="34" charset="0"/>
                <a:cs typeface="Arial" panose="020B0604020202020204" pitchFamily="34" charset="0"/>
              </a:rPr>
              <a:t>Using EHR systems at each FQHC, we identified potentially eligible patients with elevated BP who had been seen in the clinic during the previous year and systematically recruited them.</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9834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68374"/>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Intervention</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36632"/>
            <a:ext cx="10515600" cy="4748213"/>
          </a:xfrm>
        </p:spPr>
        <p:txBody>
          <a:bodyPr>
            <a:normAutofit/>
          </a:bodyPr>
          <a:lstStyle/>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A stepped-care protocol adapted from the SPRINT intensive-treatment algorithm was implemented to achieve a target systolic BP &lt;120 mmHg.</a:t>
            </a:r>
          </a:p>
          <a:p>
            <a:pPr>
              <a:lnSpc>
                <a:spcPct val="100000"/>
              </a:lnSpc>
              <a:spcBef>
                <a:spcPts val="600"/>
              </a:spcBef>
              <a:spcAft>
                <a:spcPts val="600"/>
              </a:spcAft>
              <a:buClr>
                <a:srgbClr val="C00000"/>
              </a:buClr>
            </a:pPr>
            <a:r>
              <a:rPr lang="en-US" dirty="0">
                <a:latin typeface="Arial" panose="020B0604020202020204" pitchFamily="34" charset="0"/>
                <a:cs typeface="Arial" panose="020B0604020202020204" pitchFamily="34" charset="0"/>
              </a:rPr>
              <a:t>All antihypertensive regimens included one or more drug classes proven to reduce CVD risk, i.e., a thiazide or thiazide-like diuretic, calcium channel blocker (CCB), angiotensin converting enzyme inhibitor (ACEI), or angiotensin receptor blocker (ARB). </a:t>
            </a:r>
          </a:p>
          <a:p>
            <a:pPr>
              <a:lnSpc>
                <a:spcPct val="110000"/>
              </a:lnSpc>
              <a:spcBef>
                <a:spcPts val="600"/>
              </a:spcBef>
              <a:spcAft>
                <a:spcPts val="600"/>
              </a:spcAft>
              <a:buClr>
                <a:srgbClr val="C00000"/>
              </a:buClr>
            </a:pPr>
            <a:endParaRPr lang="en-US" dirty="0">
              <a:latin typeface="Arial" panose="020B0604020202020204" pitchFamily="34" charset="0"/>
              <a:cs typeface="Arial" panose="020B0604020202020204" pitchFamily="34" charset="0"/>
            </a:endParaRP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370651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809405"/>
          </a:xfrm>
        </p:spPr>
        <p:txBody>
          <a:bodyPr>
            <a:normAutofit/>
          </a:bodyPr>
          <a:lstStyle/>
          <a:p>
            <a:pPr algn="ctr"/>
            <a:r>
              <a:rPr lang="en-US" dirty="0">
                <a:solidFill>
                  <a:srgbClr val="C00000"/>
                </a:solidFill>
                <a:latin typeface="Times New Roman" panose="02020603050405020304" pitchFamily="18" charset="0"/>
                <a:cs typeface="Times New Roman" panose="02020603050405020304" pitchFamily="18" charset="0"/>
              </a:rPr>
              <a:t>Multifaceted Implementation Strategies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428750"/>
            <a:ext cx="10515600" cy="4748213"/>
          </a:xfrm>
        </p:spPr>
        <p:txBody>
          <a:bodyPr>
            <a:normAutofit/>
          </a:bodyPr>
          <a:lstStyle/>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Dissemination of the SPRINT study findings to care team members, patients, and FQHC administrators.</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Training on the SPRINT intensive BP management strategy using SPRINT treatment protocols including medication selection and algorithms.</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Primary care providers and health coaches provided team-based care to patients.</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Health coaching on lifestyle modification and medication adherence.</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BP audit and feedback </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Patient home BP monitoring </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386860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E95-13F5-4A89-8B25-A7B87933CB6D}"/>
              </a:ext>
            </a:extLst>
          </p:cNvPr>
          <p:cNvSpPr>
            <a:spLocks noGrp="1"/>
          </p:cNvSpPr>
          <p:nvPr>
            <p:ph type="title"/>
          </p:nvPr>
        </p:nvSpPr>
        <p:spPr>
          <a:xfrm>
            <a:off x="838200" y="365126"/>
            <a:ext cx="10515600" cy="926566"/>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Statistical Analysis</a:t>
            </a:r>
          </a:p>
        </p:txBody>
      </p:sp>
      <p:sp>
        <p:nvSpPr>
          <p:cNvPr id="3" name="Content Placeholder 2">
            <a:extLst>
              <a:ext uri="{FF2B5EF4-FFF2-40B4-BE49-F238E27FC236}">
                <a16:creationId xmlns:a16="http://schemas.microsoft.com/office/drawing/2014/main" id="{751BF399-A63A-4EE7-8816-013C6D2FD579}"/>
              </a:ext>
            </a:extLst>
          </p:cNvPr>
          <p:cNvSpPr>
            <a:spLocks noGrp="1"/>
          </p:cNvSpPr>
          <p:nvPr>
            <p:ph idx="1"/>
          </p:nvPr>
        </p:nvSpPr>
        <p:spPr>
          <a:xfrm>
            <a:off x="838200" y="1291692"/>
            <a:ext cx="10515600" cy="4904155"/>
          </a:xfrm>
        </p:spPr>
        <p:txBody>
          <a:bodyPr>
            <a:noAutofit/>
          </a:bodyPr>
          <a:lstStyle/>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Intention-to-treat analysis was conducted. </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The net differences in mean BP changes between the intervention and control groups were tested using a linear mixed-effects model. In the model, participants and clinics were treated as random effects, and the intervention as a fixed effect.</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The difference in the proportions of patients with controlled BP between the two comparison groups was tested using a generalized linear mixed-effects model. Cluster effects were accounted for by assuming a compound-symmetry covariance structure. </a:t>
            </a:r>
          </a:p>
          <a:p>
            <a:pPr>
              <a:lnSpc>
                <a:spcPct val="100000"/>
              </a:lnSpc>
              <a:spcBef>
                <a:spcPts val="600"/>
              </a:spcBef>
              <a:spcAft>
                <a:spcPts val="600"/>
              </a:spcAft>
              <a:buClr>
                <a:srgbClr val="C00000"/>
              </a:buClr>
            </a:pPr>
            <a:r>
              <a:rPr lang="en-US" sz="2400" dirty="0">
                <a:latin typeface="Arial" panose="020B0604020202020204" pitchFamily="34" charset="0"/>
                <a:cs typeface="Arial" panose="020B0604020202020204" pitchFamily="34" charset="0"/>
              </a:rPr>
              <a:t>We also conducted pre-specified subgroup analyses by age, sex, race, education, family income, types of health insurance, history of CVD, CKD, and diabetes, and baseline systolic BP.</a:t>
            </a:r>
          </a:p>
        </p:txBody>
      </p:sp>
      <p:pic>
        <p:nvPicPr>
          <p:cNvPr id="4" name="Picture 3">
            <a:hlinkClick r:id="rId2"/>
            <a:extLst>
              <a:ext uri="{FF2B5EF4-FFF2-40B4-BE49-F238E27FC236}">
                <a16:creationId xmlns:a16="http://schemas.microsoft.com/office/drawing/2014/main" id="{65DA1B30-BF74-4F6F-AA7D-4900C2ED8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4001" y="5646421"/>
            <a:ext cx="820419" cy="1077992"/>
          </a:xfrm>
          <a:prstGeom prst="rect">
            <a:avLst/>
          </a:prstGeom>
          <a:noFill/>
          <a:ln>
            <a:noFill/>
          </a:ln>
        </p:spPr>
      </p:pic>
    </p:spTree>
    <p:extLst>
      <p:ext uri="{BB962C8B-B14F-4D97-AF65-F5344CB8AC3E}">
        <p14:creationId xmlns:p14="http://schemas.microsoft.com/office/powerpoint/2010/main" val="154338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0CBE-8CEF-4B8F-8472-76DC2C4247A5}"/>
              </a:ext>
            </a:extLst>
          </p:cNvPr>
          <p:cNvSpPr>
            <a:spLocks noGrp="1"/>
          </p:cNvSpPr>
          <p:nvPr>
            <p:ph type="title"/>
          </p:nvPr>
        </p:nvSpPr>
        <p:spPr>
          <a:xfrm>
            <a:off x="838200" y="365125"/>
            <a:ext cx="10515600" cy="754227"/>
          </a:xfrm>
        </p:spPr>
        <p:txBody>
          <a:bodyPr>
            <a:normAutofit/>
          </a:bodyPr>
          <a:lstStyle/>
          <a:p>
            <a:pPr algn="ctr"/>
            <a:r>
              <a:rPr lang="en-US" sz="4000" dirty="0">
                <a:solidFill>
                  <a:srgbClr val="C00000"/>
                </a:solidFill>
                <a:latin typeface="Times New Roman" panose="02020603050405020304" pitchFamily="18" charset="0"/>
                <a:cs typeface="Times New Roman" panose="02020603050405020304" pitchFamily="18" charset="0"/>
              </a:rPr>
              <a:t>Baseline Characteristics of Study Participants (1) </a:t>
            </a:r>
          </a:p>
        </p:txBody>
      </p:sp>
      <p:graphicFrame>
        <p:nvGraphicFramePr>
          <p:cNvPr id="4" name="Table 3">
            <a:extLst>
              <a:ext uri="{FF2B5EF4-FFF2-40B4-BE49-F238E27FC236}">
                <a16:creationId xmlns:a16="http://schemas.microsoft.com/office/drawing/2014/main" id="{EADA54D4-3A6B-4E13-BEBE-3F7E616EDD2B}"/>
              </a:ext>
            </a:extLst>
          </p:cNvPr>
          <p:cNvGraphicFramePr>
            <a:graphicFrameLocks noGrp="1"/>
          </p:cNvGraphicFramePr>
          <p:nvPr>
            <p:extLst>
              <p:ext uri="{D42A27DB-BD31-4B8C-83A1-F6EECF244321}">
                <p14:modId xmlns:p14="http://schemas.microsoft.com/office/powerpoint/2010/main" val="2119637724"/>
              </p:ext>
            </p:extLst>
          </p:nvPr>
        </p:nvGraphicFramePr>
        <p:xfrm>
          <a:off x="838200" y="1221169"/>
          <a:ext cx="10515601" cy="5171301"/>
        </p:xfrm>
        <a:graphic>
          <a:graphicData uri="http://schemas.openxmlformats.org/drawingml/2006/table">
            <a:tbl>
              <a:tblPr firstRow="1" firstCol="1" bandRow="1">
                <a:tableStyleId>{5C22544A-7EE6-4342-B048-85BDC9FD1C3A}</a:tableStyleId>
              </a:tblPr>
              <a:tblGrid>
                <a:gridCol w="6268915">
                  <a:extLst>
                    <a:ext uri="{9D8B030D-6E8A-4147-A177-3AD203B41FA5}">
                      <a16:colId xmlns:a16="http://schemas.microsoft.com/office/drawing/2014/main" val="2208229609"/>
                    </a:ext>
                  </a:extLst>
                </a:gridCol>
                <a:gridCol w="2123343">
                  <a:extLst>
                    <a:ext uri="{9D8B030D-6E8A-4147-A177-3AD203B41FA5}">
                      <a16:colId xmlns:a16="http://schemas.microsoft.com/office/drawing/2014/main" val="1999262374"/>
                    </a:ext>
                  </a:extLst>
                </a:gridCol>
                <a:gridCol w="2123343">
                  <a:extLst>
                    <a:ext uri="{9D8B030D-6E8A-4147-A177-3AD203B41FA5}">
                      <a16:colId xmlns:a16="http://schemas.microsoft.com/office/drawing/2014/main" val="1546598655"/>
                    </a:ext>
                  </a:extLst>
                </a:gridCol>
              </a:tblGrid>
              <a:tr h="745525">
                <a:tc>
                  <a:txBody>
                    <a:bodyPr/>
                    <a:lstStyle/>
                    <a:p>
                      <a:pPr marL="0" marR="0" algn="l">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Characteristics</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Intervention</a:t>
                      </a:r>
                    </a:p>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(n=642)</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Control</a:t>
                      </a:r>
                    </a:p>
                    <a:p>
                      <a:pPr marL="0" marR="0" algn="ctr">
                        <a:lnSpc>
                          <a:spcPct val="100000"/>
                        </a:lnSpc>
                        <a:spcBef>
                          <a:spcPts val="0"/>
                        </a:spcBef>
                        <a:spcAft>
                          <a:spcPts val="0"/>
                        </a:spcAft>
                      </a:pPr>
                      <a:r>
                        <a:rPr lang="en-US" sz="2000" b="1" kern="100" dirty="0">
                          <a:solidFill>
                            <a:schemeClr val="tx1">
                              <a:lumMod val="95000"/>
                              <a:lumOff val="5000"/>
                            </a:schemeClr>
                          </a:solidFill>
                          <a:effectLst/>
                          <a:latin typeface="Arial" panose="020B0604020202020204" pitchFamily="34" charset="0"/>
                          <a:cs typeface="Arial" panose="020B0604020202020204" pitchFamily="34" charset="0"/>
                        </a:rPr>
                        <a:t>(n=630)</a:t>
                      </a:r>
                      <a:endParaRPr lang="en-US" sz="2000" b="1"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733573"/>
                  </a:ext>
                </a:extLst>
              </a:tr>
              <a:tr h="477022">
                <a:tc>
                  <a:txBody>
                    <a:bodyPr/>
                    <a:lstStyle/>
                    <a:p>
                      <a:pPr marL="0" marR="0" algn="l">
                        <a:lnSpc>
                          <a:spcPct val="100000"/>
                        </a:lnSpc>
                        <a:spcBef>
                          <a:spcPts val="0"/>
                        </a:spcBef>
                        <a:spcAft>
                          <a:spcPts val="0"/>
                        </a:spcAft>
                      </a:pPr>
                      <a:r>
                        <a:rPr lang="en-US" sz="2000" b="0" kern="0" dirty="0">
                          <a:solidFill>
                            <a:schemeClr val="tx1">
                              <a:lumMod val="95000"/>
                              <a:lumOff val="5000"/>
                            </a:schemeClr>
                          </a:solidFill>
                          <a:effectLst/>
                          <a:latin typeface="Arial" panose="020B0604020202020204" pitchFamily="34" charset="0"/>
                          <a:cs typeface="Arial" panose="020B0604020202020204" pitchFamily="34" charset="0"/>
                        </a:rPr>
                        <a:t>Age (years), mean (SD)</a:t>
                      </a:r>
                      <a:endParaRPr lang="en-US" sz="2000" b="0"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59.1 (8.9)</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58.5 (9.0)</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890761"/>
                  </a:ext>
                </a:extLst>
              </a:tr>
              <a:tr h="477022">
                <a:tc>
                  <a:txBody>
                    <a:bodyPr/>
                    <a:lstStyle/>
                    <a:p>
                      <a:pPr marL="0" marR="0" algn="l">
                        <a:lnSpc>
                          <a:spcPct val="100000"/>
                        </a:lnSpc>
                        <a:spcBef>
                          <a:spcPts val="0"/>
                        </a:spcBef>
                        <a:spcAft>
                          <a:spcPts val="0"/>
                        </a:spcAft>
                      </a:pPr>
                      <a:r>
                        <a:rPr lang="en-US" sz="2000" b="0" kern="0" dirty="0">
                          <a:solidFill>
                            <a:schemeClr val="tx1">
                              <a:lumMod val="95000"/>
                              <a:lumOff val="5000"/>
                            </a:schemeClr>
                          </a:solidFill>
                          <a:effectLst/>
                          <a:latin typeface="Arial" panose="020B0604020202020204" pitchFamily="34" charset="0"/>
                          <a:cs typeface="Arial" panose="020B0604020202020204" pitchFamily="34" charset="0"/>
                        </a:rPr>
                        <a:t>Women, n (%)</a:t>
                      </a:r>
                      <a:endParaRPr lang="en-US" sz="2000" b="0"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377 (58.7)</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344 (54.6)</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499196"/>
                  </a:ext>
                </a:extLst>
              </a:tr>
              <a:tr h="477022">
                <a:tc>
                  <a:txBody>
                    <a:bodyPr/>
                    <a:lstStyle/>
                    <a:p>
                      <a:pPr marL="0" marR="0" algn="l">
                        <a:lnSpc>
                          <a:spcPct val="100000"/>
                        </a:lnSpc>
                        <a:spcBef>
                          <a:spcPts val="0"/>
                        </a:spcBef>
                        <a:spcAft>
                          <a:spcPts val="0"/>
                        </a:spcAft>
                      </a:pPr>
                      <a:r>
                        <a:rPr lang="en-US" sz="2000" b="0" kern="100" dirty="0">
                          <a:solidFill>
                            <a:schemeClr val="tx1">
                              <a:lumMod val="95000"/>
                              <a:lumOff val="5000"/>
                            </a:schemeClr>
                          </a:solidFill>
                          <a:effectLst/>
                          <a:latin typeface="Arial" panose="020B0604020202020204" pitchFamily="34" charset="0"/>
                          <a:ea typeface="DengXian" panose="02010600030101010101" pitchFamily="2" charset="-122"/>
                          <a:cs typeface="Arial" panose="020B0604020202020204" pitchFamily="34" charset="0"/>
                        </a:rPr>
                        <a:t>Black race, n (%)</a:t>
                      </a: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430 (67.1)</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376 (59.7)</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188470"/>
                  </a:ext>
                </a:extLst>
              </a:tr>
              <a:tr h="477022">
                <a:tc>
                  <a:txBody>
                    <a:bodyPr/>
                    <a:lstStyle/>
                    <a:p>
                      <a:pPr marL="0" marR="0" indent="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Less than high school graduate, n (%)</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a:solidFill>
                            <a:srgbClr val="0D0D0D"/>
                          </a:solidFill>
                          <a:effectLst/>
                          <a:latin typeface="Arial" panose="020B0604020202020204" pitchFamily="34" charset="0"/>
                          <a:ea typeface="SimSun" panose="02010600030101010101" pitchFamily="2" charset="-122"/>
                          <a:cs typeface="Arial" panose="020B0604020202020204" pitchFamily="34" charset="0"/>
                        </a:rPr>
                        <a:t>162 (25.2)</a:t>
                      </a:r>
                      <a:endParaRPr lang="en-US" sz="2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174 (27.6)</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652594"/>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Unemployment, n (%)</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484 (75.4)</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482 (76.5)</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302906"/>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Annual family income &lt;$25,000, n (%)</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468 (73.3)</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0" dirty="0">
                          <a:solidFill>
                            <a:srgbClr val="0D0D0D"/>
                          </a:solidFill>
                          <a:effectLst/>
                          <a:latin typeface="Arial" panose="020B0604020202020204" pitchFamily="34" charset="0"/>
                          <a:ea typeface="SimSun" panose="02010600030101010101" pitchFamily="2" charset="-122"/>
                          <a:cs typeface="Arial" panose="020B0604020202020204" pitchFamily="34" charset="0"/>
                        </a:rPr>
                        <a:t>460 (73.4)</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697958"/>
                  </a:ext>
                </a:extLst>
              </a:tr>
              <a:tr h="477022">
                <a:tc>
                  <a:txBody>
                    <a:bodyPr/>
                    <a:lstStyle/>
                    <a:p>
                      <a:pPr marL="0" marR="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Health insurance, n (%)</a:t>
                      </a:r>
                    </a:p>
                    <a:p>
                      <a:pPr marL="0" marR="0" lvl="0" indent="228600" algn="l" defTabSz="914400" rtl="0" eaLnBrk="1" fontAlgn="auto" latinLnBrk="0" hangingPunct="1">
                        <a:lnSpc>
                          <a:spcPct val="100000"/>
                        </a:lnSpc>
                        <a:spcBef>
                          <a:spcPts val="0"/>
                        </a:spcBef>
                        <a:spcAft>
                          <a:spcPts val="0"/>
                        </a:spcAft>
                        <a:buClrTx/>
                        <a:buSzTx/>
                        <a:buFontTx/>
                        <a:buNone/>
                        <a:tabLst/>
                        <a:defRPr/>
                      </a:pPr>
                      <a:r>
                        <a:rPr lang="en-US" sz="2000" b="0" dirty="0">
                          <a:solidFill>
                            <a:srgbClr val="0D0D0D"/>
                          </a:solidFill>
                          <a:effectLst/>
                          <a:latin typeface="Arial" panose="020B0604020202020204" pitchFamily="34" charset="0"/>
                          <a:ea typeface="GuardianAgateSans1GR-Regular"/>
                          <a:cs typeface="Arial" panose="020B0604020202020204" pitchFamily="34" charset="0"/>
                        </a:rPr>
                        <a:t>No health insurance</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2000" dirty="0">
                          <a:solidFill>
                            <a:srgbClr val="0D0D0D"/>
                          </a:solidFill>
                          <a:effectLst/>
                          <a:latin typeface="Arial" panose="020B0604020202020204" pitchFamily="34" charset="0"/>
                          <a:ea typeface="SimSun" panose="02010600030101010101" pitchFamily="2" charset="-122"/>
                          <a:cs typeface="Arial" panose="020B0604020202020204" pitchFamily="34" charset="0"/>
                        </a:rPr>
                        <a:t>106 (16.5)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2000" dirty="0">
                          <a:solidFill>
                            <a:srgbClr val="0D0D0D"/>
                          </a:solidFill>
                          <a:effectLst/>
                          <a:latin typeface="Arial" panose="020B0604020202020204" pitchFamily="34" charset="0"/>
                          <a:ea typeface="SimSun" panose="02010600030101010101" pitchFamily="2" charset="-122"/>
                          <a:cs typeface="Arial" panose="020B0604020202020204" pitchFamily="34" charset="0"/>
                        </a:rPr>
                        <a:t>91 (14.4)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049643"/>
                  </a:ext>
                </a:extLst>
              </a:tr>
              <a:tr h="477022">
                <a:tc>
                  <a:txBody>
                    <a:bodyPr/>
                    <a:lstStyle/>
                    <a:p>
                      <a:pPr marL="0" marR="0" indent="22860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Medicare and Medicaid</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dirty="0">
                          <a:solidFill>
                            <a:srgbClr val="0D0D0D"/>
                          </a:solidFill>
                          <a:effectLst/>
                          <a:latin typeface="Arial" panose="020B0604020202020204" pitchFamily="34" charset="0"/>
                          <a:ea typeface="SimSun" panose="02010600030101010101" pitchFamily="2" charset="-122"/>
                          <a:cs typeface="Arial" panose="020B0604020202020204" pitchFamily="34" charset="0"/>
                        </a:rPr>
                        <a:t>429 (66.9)</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dirty="0">
                          <a:solidFill>
                            <a:srgbClr val="0D0D0D"/>
                          </a:solidFill>
                          <a:effectLst/>
                          <a:latin typeface="Arial" panose="020B0604020202020204" pitchFamily="34" charset="0"/>
                          <a:ea typeface="SimSun" panose="02010600030101010101" pitchFamily="2" charset="-122"/>
                          <a:cs typeface="Arial" panose="020B0604020202020204" pitchFamily="34" charset="0"/>
                        </a:rPr>
                        <a:t>440 (69.8)</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291128"/>
                  </a:ext>
                </a:extLst>
              </a:tr>
              <a:tr h="477022">
                <a:tc>
                  <a:txBody>
                    <a:bodyPr/>
                    <a:lstStyle/>
                    <a:p>
                      <a:pPr marL="0" marR="0" indent="228600">
                        <a:lnSpc>
                          <a:spcPct val="100000"/>
                        </a:lnSpc>
                        <a:spcBef>
                          <a:spcPts val="0"/>
                        </a:spcBef>
                        <a:spcAft>
                          <a:spcPts val="0"/>
                        </a:spcAft>
                      </a:pPr>
                      <a:r>
                        <a:rPr lang="en-US" sz="2000" b="0" dirty="0">
                          <a:solidFill>
                            <a:srgbClr val="0D0D0D"/>
                          </a:solidFill>
                          <a:effectLst/>
                          <a:latin typeface="Arial" panose="020B0604020202020204" pitchFamily="34" charset="0"/>
                          <a:ea typeface="GuardianAgateSans1GR-Regular"/>
                          <a:cs typeface="Arial" panose="020B0604020202020204" pitchFamily="34" charset="0"/>
                        </a:rPr>
                        <a:t>Private health insurance</a:t>
                      </a:r>
                      <a:endParaRPr lang="en-US" sz="20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a:solidFill>
                            <a:srgbClr val="0D0D0D"/>
                          </a:solidFill>
                          <a:effectLst/>
                          <a:latin typeface="Arial" panose="020B0604020202020204" pitchFamily="34" charset="0"/>
                          <a:ea typeface="SimSun" panose="02010600030101010101" pitchFamily="2" charset="-122"/>
                          <a:cs typeface="Arial" panose="020B0604020202020204" pitchFamily="34" charset="0"/>
                        </a:rPr>
                        <a:t>106 (16.5)</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dirty="0">
                          <a:solidFill>
                            <a:srgbClr val="0D0D0D"/>
                          </a:solidFill>
                          <a:effectLst/>
                          <a:latin typeface="Arial" panose="020B0604020202020204" pitchFamily="34" charset="0"/>
                          <a:ea typeface="SimSun" panose="02010600030101010101" pitchFamily="2" charset="-122"/>
                          <a:cs typeface="Arial" panose="020B0604020202020204" pitchFamily="34" charset="0"/>
                        </a:rPr>
                        <a:t>99 (15.7)</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719907"/>
                  </a:ext>
                </a:extLst>
              </a:tr>
            </a:tbl>
          </a:graphicData>
        </a:graphic>
      </p:graphicFrame>
    </p:spTree>
    <p:extLst>
      <p:ext uri="{BB962C8B-B14F-4D97-AF65-F5344CB8AC3E}">
        <p14:creationId xmlns:p14="http://schemas.microsoft.com/office/powerpoint/2010/main" val="303447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4" ma:contentTypeDescription="Create a new document." ma:contentTypeScope="" ma:versionID="299bf37512a0e65d5c5832ee96259ba1">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57dadf77126b35889de0131be83f2f8e"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CEC223-053F-447A-958C-B221AEF51622}"/>
</file>

<file path=customXml/itemProps2.xml><?xml version="1.0" encoding="utf-8"?>
<ds:datastoreItem xmlns:ds="http://schemas.openxmlformats.org/officeDocument/2006/customXml" ds:itemID="{2523B890-002B-42EC-B85E-650459293755}"/>
</file>

<file path=docProps/app.xml><?xml version="1.0" encoding="utf-8"?>
<Properties xmlns="http://schemas.openxmlformats.org/officeDocument/2006/extended-properties" xmlns:vt="http://schemas.openxmlformats.org/officeDocument/2006/docPropsVTypes">
  <TotalTime>1299</TotalTime>
  <Words>2082</Words>
  <Application>Microsoft Office PowerPoint</Application>
  <PresentationFormat>Widescreen</PresentationFormat>
  <Paragraphs>293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Effect of a Multifaceted Implementation Strategy on Blood Pressure Control  in Low-Income Patients A Cluster Randomized Trial </vt:lpstr>
      <vt:lpstr>Background</vt:lpstr>
      <vt:lpstr>Objectives</vt:lpstr>
      <vt:lpstr>Eligibility Criteria for Clinics and Study Participants</vt:lpstr>
      <vt:lpstr>Randomization, Masking, and Recruitment</vt:lpstr>
      <vt:lpstr>Intervention</vt:lpstr>
      <vt:lpstr>Multifaceted Implementation Strategies</vt:lpstr>
      <vt:lpstr>Statistical Analysis</vt:lpstr>
      <vt:lpstr>Baseline Characteristics of Study Participants (1) </vt:lpstr>
      <vt:lpstr>Baseline Characteristics of Study Participants (2)</vt:lpstr>
      <vt:lpstr>Primary Effectiveness Outcome: Change in Systolic Blood Pressure During Trial Follow-up </vt:lpstr>
      <vt:lpstr>Multifaceted Implementation Strategy on Effectiveness Outcomes </vt:lpstr>
      <vt:lpstr>PowerPoint Presentation</vt:lpstr>
      <vt:lpstr>Multifaceted Implementation Strategy on Implementation Outcomes </vt:lpstr>
      <vt:lpstr>Summary</vt:lpstr>
      <vt:lpstr>Conclusion</vt:lpstr>
      <vt:lpstr>Acknowledgements We would like to acknowledge and thank all IMPACTS study participants, FQHC clinic staff, and study staff for contributing to the study. The IMPACTS study is funded by the National Heart, Lung, and Blood Institute (R01HL133790) and partially by the National Institute of General Medical Sciences (P20GM109036).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Cluster Randomized Trial of A Village Doctor-Led Intervention on Blood Pressure Control: China Rural Hypertension Control Project</dc:title>
  <dc:creator>He, Jiang</dc:creator>
  <cp:lastModifiedBy>Jason Wermers</cp:lastModifiedBy>
  <cp:revision>58</cp:revision>
  <cp:lastPrinted>2023-11-03T22:36:04Z</cp:lastPrinted>
  <dcterms:created xsi:type="dcterms:W3CDTF">2021-11-01T15:16:46Z</dcterms:created>
  <dcterms:modified xsi:type="dcterms:W3CDTF">2023-11-13T12:33:33Z</dcterms:modified>
</cp:coreProperties>
</file>