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tif" ContentType="image/tif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4.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5.xml" ContentType="application/vnd.openxmlformats-officedocument.presentationml.notesSlide+xml"/>
  <Override PartName="/ppt/charts/chart9.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90" r:id="rId1"/>
    <p:sldMasterId id="2147484205" r:id="rId2"/>
    <p:sldMasterId id="2147484233" r:id="rId3"/>
    <p:sldMasterId id="2147484247" r:id="rId4"/>
    <p:sldMasterId id="2147484261" r:id="rId5"/>
  </p:sldMasterIdLst>
  <p:notesMasterIdLst>
    <p:notesMasterId r:id="rId58"/>
  </p:notesMasterIdLst>
  <p:handoutMasterIdLst>
    <p:handoutMasterId r:id="rId59"/>
  </p:handoutMasterIdLst>
  <p:sldIdLst>
    <p:sldId id="887" r:id="rId6"/>
    <p:sldId id="888" r:id="rId7"/>
    <p:sldId id="1375" r:id="rId8"/>
    <p:sldId id="1367" r:id="rId9"/>
    <p:sldId id="1368" r:id="rId10"/>
    <p:sldId id="1374" r:id="rId11"/>
    <p:sldId id="1353" r:id="rId12"/>
    <p:sldId id="1371" r:id="rId13"/>
    <p:sldId id="1364" r:id="rId14"/>
    <p:sldId id="1325" r:id="rId15"/>
    <p:sldId id="1360" r:id="rId16"/>
    <p:sldId id="1362" r:id="rId17"/>
    <p:sldId id="1326" r:id="rId18"/>
    <p:sldId id="1376" r:id="rId19"/>
    <p:sldId id="1359" r:id="rId20"/>
    <p:sldId id="1363" r:id="rId21"/>
    <p:sldId id="1372" r:id="rId22"/>
    <p:sldId id="1317" r:id="rId23"/>
    <p:sldId id="1327" r:id="rId24"/>
    <p:sldId id="1369" r:id="rId25"/>
    <p:sldId id="1373" r:id="rId26"/>
    <p:sldId id="1361" r:id="rId27"/>
    <p:sldId id="1370" r:id="rId28"/>
    <p:sldId id="1324" r:id="rId29"/>
    <p:sldId id="1355" r:id="rId30"/>
    <p:sldId id="1343" r:id="rId31"/>
    <p:sldId id="1344" r:id="rId32"/>
    <p:sldId id="1345" r:id="rId33"/>
    <p:sldId id="1346" r:id="rId34"/>
    <p:sldId id="1347" r:id="rId35"/>
    <p:sldId id="1348" r:id="rId36"/>
    <p:sldId id="1349" r:id="rId37"/>
    <p:sldId id="1350" r:id="rId38"/>
    <p:sldId id="1351" r:id="rId39"/>
    <p:sldId id="1352" r:id="rId40"/>
    <p:sldId id="1329" r:id="rId41"/>
    <p:sldId id="1330" r:id="rId42"/>
    <p:sldId id="1331" r:id="rId43"/>
    <p:sldId id="1332" r:id="rId44"/>
    <p:sldId id="1333" r:id="rId45"/>
    <p:sldId id="1334" r:id="rId46"/>
    <p:sldId id="1335" r:id="rId47"/>
    <p:sldId id="1336" r:id="rId48"/>
    <p:sldId id="1337" r:id="rId49"/>
    <p:sldId id="1338" r:id="rId50"/>
    <p:sldId id="1339" r:id="rId51"/>
    <p:sldId id="1340" r:id="rId52"/>
    <p:sldId id="1341" r:id="rId53"/>
    <p:sldId id="1342" r:id="rId54"/>
    <p:sldId id="1366" r:id="rId55"/>
    <p:sldId id="1357" r:id="rId56"/>
    <p:sldId id="1358" r:id="rId57"/>
  </p:sldIdLst>
  <p:sldSz cx="9144000" cy="6858000" type="screen4x3"/>
  <p:notesSz cx="6985000" cy="9271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
          <p15:clr>
            <a:srgbClr val="A4A3A4"/>
          </p15:clr>
        </p15:guide>
        <p15:guide id="2" orient="horz" pos="864">
          <p15:clr>
            <a:srgbClr val="A4A3A4"/>
          </p15:clr>
        </p15:guide>
        <p15:guide id="3" orient="horz" pos="3888">
          <p15:clr>
            <a:srgbClr val="A4A3A4"/>
          </p15:clr>
        </p15:guide>
        <p15:guide id="4" orient="horz" pos="3456">
          <p15:clr>
            <a:srgbClr val="A4A3A4"/>
          </p15:clr>
        </p15:guide>
        <p15:guide id="5" orient="horz" pos="2592">
          <p15:clr>
            <a:srgbClr val="A4A3A4"/>
          </p15:clr>
        </p15:guide>
        <p15:guide id="6" orient="horz" pos="1728">
          <p15:clr>
            <a:srgbClr val="A4A3A4"/>
          </p15:clr>
        </p15:guide>
        <p15:guide id="7" pos="416">
          <p15:clr>
            <a:srgbClr val="A4A3A4"/>
          </p15:clr>
        </p15:guide>
        <p15:guide id="8" pos="821">
          <p15:clr>
            <a:srgbClr val="A4A3A4"/>
          </p15:clr>
        </p15:guide>
        <p15:guide id="9" pos="1648">
          <p15:clr>
            <a:srgbClr val="A4A3A4"/>
          </p15:clr>
        </p15:guide>
        <p15:guide id="10" pos="2464">
          <p15:clr>
            <a:srgbClr val="A4A3A4"/>
          </p15:clr>
        </p15:guide>
        <p15:guide id="11" pos="3296">
          <p15:clr>
            <a:srgbClr val="A4A3A4"/>
          </p15:clr>
        </p15:guide>
        <p15:guide id="12" pos="4112">
          <p15:clr>
            <a:srgbClr val="A4A3A4"/>
          </p15:clr>
        </p15:guide>
        <p15:guide id="13" pos="4934">
          <p15:clr>
            <a:srgbClr val="A4A3A4"/>
          </p15:clr>
        </p15:guide>
        <p15:guide id="14" pos="5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2262" autoAdjust="0"/>
    <p:restoredTop sz="96118" autoAdjust="0"/>
  </p:normalViewPr>
  <p:slideViewPr>
    <p:cSldViewPr snapToGrid="0" showGuides="1">
      <p:cViewPr varScale="1">
        <p:scale>
          <a:sx n="130" d="100"/>
          <a:sy n="130" d="100"/>
        </p:scale>
        <p:origin x="-1152" y="-84"/>
      </p:cViewPr>
      <p:guideLst>
        <p:guide orient="horz" pos="432"/>
        <p:guide orient="horz" pos="864"/>
        <p:guide orient="horz" pos="3888"/>
        <p:guide orient="horz" pos="3456"/>
        <p:guide orient="horz" pos="2592"/>
        <p:guide orient="horz" pos="1728"/>
        <p:guide pos="416"/>
        <p:guide pos="821"/>
        <p:guide pos="1648"/>
        <p:guide pos="2464"/>
        <p:guide pos="3296"/>
        <p:guide pos="4112"/>
        <p:guide pos="4934"/>
        <p:guide pos="5344"/>
      </p:guideLst>
    </p:cSldViewPr>
  </p:slideViewPr>
  <p:notesTextViewPr>
    <p:cViewPr>
      <p:scale>
        <a:sx n="1" d="1"/>
        <a:sy n="1" d="1"/>
      </p:scale>
      <p:origin x="0" y="0"/>
    </p:cViewPr>
  </p:notesTextViewPr>
  <p:sorterViewPr>
    <p:cViewPr varScale="1">
      <p:scale>
        <a:sx n="1" d="1"/>
        <a:sy n="1" d="1"/>
      </p:scale>
      <p:origin x="0" y="-1723"/>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61" Type="http://schemas.openxmlformats.org/officeDocument/2006/relationships/viewProps" Target="viewProp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handoutMaster" Target="handoutMasters/handout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Procedural success</c:v>
                </c:pt>
              </c:strCache>
            </c:strRef>
          </c:tx>
          <c:invertIfNegative val="0"/>
          <c:dPt>
            <c:idx val="0"/>
            <c:invertIfNegative val="0"/>
            <c:bubble3D val="0"/>
            <c:spPr>
              <a:solidFill>
                <a:schemeClr val="accent1"/>
              </a:solidFill>
            </c:spPr>
          </c:dPt>
          <c:dPt>
            <c:idx val="1"/>
            <c:invertIfNegative val="0"/>
            <c:bubble3D val="0"/>
            <c:spPr>
              <a:solidFill>
                <a:schemeClr val="accent2"/>
              </a:solidFill>
            </c:spPr>
          </c:dPt>
          <c:dPt>
            <c:idx val="2"/>
            <c:invertIfNegative val="0"/>
            <c:bubble3D val="0"/>
            <c:spPr>
              <a:solidFill>
                <a:schemeClr val="accent3"/>
              </a:solidFill>
            </c:spPr>
          </c:dPt>
          <c:dPt>
            <c:idx val="3"/>
            <c:invertIfNegative val="0"/>
            <c:bubble3D val="0"/>
            <c:spPr>
              <a:solidFill>
                <a:schemeClr val="accent4"/>
              </a:solidFill>
            </c:spPr>
          </c:dPt>
          <c:dPt>
            <c:idx val="4"/>
            <c:invertIfNegative val="0"/>
            <c:bubble3D val="0"/>
            <c:spPr>
              <a:solidFill>
                <a:schemeClr val="accent5"/>
              </a:solidFill>
            </c:spPr>
          </c:dPt>
          <c:dPt>
            <c:idx val="5"/>
            <c:invertIfNegative val="0"/>
            <c:bubble3D val="0"/>
            <c:spPr>
              <a:solidFill>
                <a:schemeClr val="accent6"/>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PAF</c:v>
                </c:pt>
                <c:pt idx="1">
                  <c:v>CAP1</c:v>
                </c:pt>
                <c:pt idx="2">
                  <c:v>PREVAIL</c:v>
                </c:pt>
                <c:pt idx="3">
                  <c:v>CAP2</c:v>
                </c:pt>
                <c:pt idx="4">
                  <c:v>EWOLUTION</c:v>
                </c:pt>
                <c:pt idx="5">
                  <c:v>Post-FDA Approval</c:v>
                </c:pt>
              </c:strCache>
            </c:strRef>
          </c:cat>
          <c:val>
            <c:numRef>
              <c:f>Sheet1!$B$2:$B$7</c:f>
              <c:numCache>
                <c:formatCode>0.0%</c:formatCode>
                <c:ptCount val="6"/>
                <c:pt idx="0">
                  <c:v>0.90900000000000003</c:v>
                </c:pt>
                <c:pt idx="1">
                  <c:v>0.94399999999999995</c:v>
                </c:pt>
                <c:pt idx="2">
                  <c:v>0.95099999999999996</c:v>
                </c:pt>
                <c:pt idx="3">
                  <c:v>0.94799999999999995</c:v>
                </c:pt>
                <c:pt idx="4">
                  <c:v>0.98499999999999999</c:v>
                </c:pt>
                <c:pt idx="5">
                  <c:v>0.95599999999999996</c:v>
                </c:pt>
              </c:numCache>
            </c:numRef>
          </c:val>
        </c:ser>
        <c:dLbls>
          <c:showLegendKey val="0"/>
          <c:showVal val="0"/>
          <c:showCatName val="0"/>
          <c:showSerName val="0"/>
          <c:showPercent val="0"/>
          <c:showBubbleSize val="0"/>
        </c:dLbls>
        <c:gapWidth val="28"/>
        <c:axId val="-1446295344"/>
        <c:axId val="-1446290992"/>
      </c:barChart>
      <c:catAx>
        <c:axId val="-1446295344"/>
        <c:scaling>
          <c:orientation val="minMax"/>
        </c:scaling>
        <c:delete val="0"/>
        <c:axPos val="b"/>
        <c:numFmt formatCode="General" sourceLinked="0"/>
        <c:majorTickMark val="out"/>
        <c:minorTickMark val="none"/>
        <c:tickLblPos val="nextTo"/>
        <c:txPr>
          <a:bodyPr rot="0" vert="horz"/>
          <a:lstStyle/>
          <a:p>
            <a:pPr>
              <a:defRPr/>
            </a:pPr>
            <a:endParaRPr lang="en-US"/>
          </a:p>
        </c:txPr>
        <c:crossAx val="-1446290992"/>
        <c:crosses val="autoZero"/>
        <c:auto val="1"/>
        <c:lblAlgn val="ctr"/>
        <c:lblOffset val="100"/>
        <c:noMultiLvlLbl val="0"/>
      </c:catAx>
      <c:valAx>
        <c:axId val="-1446290992"/>
        <c:scaling>
          <c:orientation val="minMax"/>
          <c:max val="1"/>
          <c:min val="0"/>
        </c:scaling>
        <c:delete val="0"/>
        <c:axPos val="l"/>
        <c:numFmt formatCode="0.0%" sourceLinked="1"/>
        <c:majorTickMark val="out"/>
        <c:minorTickMark val="none"/>
        <c:tickLblPos val="nextTo"/>
        <c:crossAx val="-1446295344"/>
        <c:crosses val="autoZero"/>
        <c:crossBetween val="between"/>
      </c:valAx>
    </c:plotArea>
    <c:plotVisOnly val="1"/>
    <c:dispBlanksAs val="gap"/>
    <c:showDLblsOverMax val="0"/>
  </c:chart>
  <c:txPr>
    <a:bodyPr/>
    <a:lstStyle/>
    <a:p>
      <a:pPr>
        <a:defRPr sz="1200" b="1">
          <a:effectLst>
            <a:outerShdw blurRad="38100" dist="38100" dir="2700000" algn="tl">
              <a:srgbClr val="000000">
                <a:alpha val="43137"/>
              </a:srgbClr>
            </a:outerShdw>
          </a:effectLst>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6381394040824528"/>
          <c:y val="0.9275129183070866"/>
        </c:manualLayout>
      </c:layout>
      <c:overlay val="0"/>
    </c:title>
    <c:autoTitleDeleted val="0"/>
    <c:plotArea>
      <c:layout>
        <c:manualLayout>
          <c:layoutTarget val="inner"/>
          <c:xMode val="edge"/>
          <c:yMode val="edge"/>
          <c:x val="0.25590006437874513"/>
          <c:y val="4.9049581692913388E-2"/>
          <c:w val="0.71105754469370575"/>
          <c:h val="0.78565514271653547"/>
        </c:manualLayout>
      </c:layout>
      <c:barChart>
        <c:barDir val="bar"/>
        <c:grouping val="clustered"/>
        <c:varyColors val="0"/>
        <c:ser>
          <c:idx val="0"/>
          <c:order val="0"/>
          <c:tx>
            <c:strRef>
              <c:f>Sheet1!$B$1</c:f>
              <c:strCache>
                <c:ptCount val="1"/>
                <c:pt idx="0">
                  <c:v>Time (min)</c:v>
                </c:pt>
              </c:strCache>
            </c:strRef>
          </c:tx>
          <c:spPr>
            <a:ln w="19050">
              <a:solidFill>
                <a:schemeClr val="bg1"/>
              </a:solidFill>
            </a:ln>
          </c:spPr>
          <c:invertIfNegative val="0"/>
          <c:dPt>
            <c:idx val="0"/>
            <c:invertIfNegative val="0"/>
            <c:bubble3D val="0"/>
            <c:spPr>
              <a:solidFill>
                <a:schemeClr val="accent6"/>
              </a:solidFill>
              <a:ln w="19050">
                <a:solidFill>
                  <a:schemeClr val="bg1"/>
                </a:solidFill>
              </a:ln>
            </c:spPr>
          </c:dPt>
          <c:dPt>
            <c:idx val="1"/>
            <c:invertIfNegative val="0"/>
            <c:bubble3D val="0"/>
            <c:spPr>
              <a:solidFill>
                <a:schemeClr val="accent5"/>
              </a:solidFill>
              <a:ln w="19050">
                <a:solidFill>
                  <a:schemeClr val="bg1"/>
                </a:solidFill>
              </a:ln>
            </c:spPr>
          </c:dPt>
          <c:dPt>
            <c:idx val="2"/>
            <c:invertIfNegative val="0"/>
            <c:bubble3D val="0"/>
            <c:spPr>
              <a:solidFill>
                <a:schemeClr val="accent4"/>
              </a:solidFill>
              <a:ln w="19050">
                <a:solidFill>
                  <a:schemeClr val="bg1"/>
                </a:solidFill>
              </a:ln>
            </c:spPr>
          </c:dPt>
          <c:dPt>
            <c:idx val="3"/>
            <c:invertIfNegative val="0"/>
            <c:bubble3D val="0"/>
            <c:spPr>
              <a:solidFill>
                <a:schemeClr val="accent3"/>
              </a:solidFill>
              <a:ln w="19050">
                <a:solidFill>
                  <a:schemeClr val="bg1"/>
                </a:solidFill>
              </a:ln>
            </c:spPr>
          </c:dPt>
          <c:dPt>
            <c:idx val="4"/>
            <c:invertIfNegative val="0"/>
            <c:bubble3D val="0"/>
            <c:spPr>
              <a:solidFill>
                <a:schemeClr val="accent2"/>
              </a:solidFill>
              <a:ln w="19050">
                <a:solidFill>
                  <a:schemeClr val="bg1"/>
                </a:solidFill>
              </a:ln>
            </c:spPr>
          </c:dPt>
          <c:dPt>
            <c:idx val="5"/>
            <c:invertIfNegative val="0"/>
            <c:bubble3D val="0"/>
            <c:spPr>
              <a:solidFill>
                <a:schemeClr val="accent1"/>
              </a:solidFill>
              <a:ln w="19050">
                <a:solidFill>
                  <a:schemeClr val="bg1"/>
                </a:solid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Sheet1!$A$2:$A$7</c:f>
              <c:strCache>
                <c:ptCount val="6"/>
                <c:pt idx="0">
                  <c:v>Post-FDA Approval</c:v>
                </c:pt>
                <c:pt idx="1">
                  <c:v>CAP2</c:v>
                </c:pt>
                <c:pt idx="2">
                  <c:v>PREVAIL 
(New)</c:v>
                </c:pt>
                <c:pt idx="3">
                  <c:v>PREVAIL
(Experienced)</c:v>
                </c:pt>
                <c:pt idx="4">
                  <c:v>CAP</c:v>
                </c:pt>
                <c:pt idx="5">
                  <c:v>PROTECT AF</c:v>
                </c:pt>
              </c:strCache>
            </c:strRef>
          </c:cat>
          <c:val>
            <c:numRef>
              <c:f>Sheet1!$B$2:$B$7</c:f>
              <c:numCache>
                <c:formatCode>General</c:formatCode>
                <c:ptCount val="6"/>
                <c:pt idx="0">
                  <c:v>50</c:v>
                </c:pt>
                <c:pt idx="1">
                  <c:v>55</c:v>
                </c:pt>
                <c:pt idx="2">
                  <c:v>46</c:v>
                </c:pt>
                <c:pt idx="3">
                  <c:v>67</c:v>
                </c:pt>
                <c:pt idx="4">
                  <c:v>46</c:v>
                </c:pt>
                <c:pt idx="5">
                  <c:v>51</c:v>
                </c:pt>
              </c:numCache>
            </c:numRef>
          </c:val>
        </c:ser>
        <c:dLbls>
          <c:dLblPos val="outEnd"/>
          <c:showLegendKey val="0"/>
          <c:showVal val="1"/>
          <c:showCatName val="0"/>
          <c:showSerName val="0"/>
          <c:showPercent val="0"/>
          <c:showBubbleSize val="0"/>
        </c:dLbls>
        <c:gapWidth val="150"/>
        <c:axId val="-1446290448"/>
        <c:axId val="-1446302960"/>
      </c:barChart>
      <c:catAx>
        <c:axId val="-1446290448"/>
        <c:scaling>
          <c:orientation val="minMax"/>
        </c:scaling>
        <c:delete val="0"/>
        <c:axPos val="l"/>
        <c:numFmt formatCode="General" sourceLinked="0"/>
        <c:majorTickMark val="none"/>
        <c:minorTickMark val="none"/>
        <c:tickLblPos val="nextTo"/>
        <c:txPr>
          <a:bodyPr/>
          <a:lstStyle/>
          <a:p>
            <a:pPr>
              <a:defRPr>
                <a:solidFill>
                  <a:schemeClr val="tx2"/>
                </a:solidFill>
              </a:defRPr>
            </a:pPr>
            <a:endParaRPr lang="en-US"/>
          </a:p>
        </c:txPr>
        <c:crossAx val="-1446302960"/>
        <c:crosses val="autoZero"/>
        <c:auto val="1"/>
        <c:lblAlgn val="ctr"/>
        <c:lblOffset val="100"/>
        <c:noMultiLvlLbl val="0"/>
      </c:catAx>
      <c:valAx>
        <c:axId val="-1446302960"/>
        <c:scaling>
          <c:orientation val="minMax"/>
          <c:max val="120"/>
        </c:scaling>
        <c:delete val="0"/>
        <c:axPos val="b"/>
        <c:numFmt formatCode="General" sourceLinked="1"/>
        <c:majorTickMark val="out"/>
        <c:minorTickMark val="none"/>
        <c:tickLblPos val="nextTo"/>
        <c:crossAx val="-1446290448"/>
        <c:crosses val="autoZero"/>
        <c:crossBetween val="between"/>
      </c:valAx>
    </c:plotArea>
    <c:plotVisOnly val="1"/>
    <c:dispBlanksAs val="gap"/>
    <c:showDLblsOverMax val="0"/>
  </c:chart>
  <c:txPr>
    <a:bodyPr/>
    <a:lstStyle/>
    <a:p>
      <a:pPr>
        <a:defRPr sz="1800" b="1">
          <a:effectLst>
            <a:outerShdw blurRad="38100" dist="38100" dir="2700000" algn="tl">
              <a:srgbClr val="000000">
                <a:alpha val="43137"/>
              </a:srgbClr>
            </a:outerShdw>
          </a:effectLst>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ln w="19050">
              <a:solidFill>
                <a:schemeClr val="bg1"/>
              </a:solidFill>
            </a:ln>
          </c:spPr>
          <c:invertIfNegative val="0"/>
          <c:dPt>
            <c:idx val="0"/>
            <c:invertIfNegative val="0"/>
            <c:bubble3D val="0"/>
            <c:spPr>
              <a:solidFill>
                <a:schemeClr val="accent6"/>
              </a:solidFill>
              <a:ln w="19050">
                <a:solidFill>
                  <a:schemeClr val="bg1"/>
                </a:solidFill>
              </a:ln>
            </c:spPr>
          </c:dPt>
          <c:dPt>
            <c:idx val="1"/>
            <c:invertIfNegative val="0"/>
            <c:bubble3D val="0"/>
            <c:spPr>
              <a:solidFill>
                <a:schemeClr val="accent5"/>
              </a:solidFill>
              <a:ln w="19050">
                <a:solidFill>
                  <a:schemeClr val="bg1"/>
                </a:solidFill>
              </a:ln>
            </c:spPr>
          </c:dPt>
          <c:dPt>
            <c:idx val="2"/>
            <c:invertIfNegative val="0"/>
            <c:bubble3D val="0"/>
            <c:spPr>
              <a:solidFill>
                <a:schemeClr val="accent4"/>
              </a:solidFill>
              <a:ln w="19050">
                <a:solidFill>
                  <a:schemeClr val="bg1"/>
                </a:solidFill>
              </a:ln>
            </c:spPr>
          </c:dPt>
          <c:dPt>
            <c:idx val="3"/>
            <c:invertIfNegative val="0"/>
            <c:bubble3D val="0"/>
            <c:spPr>
              <a:solidFill>
                <a:schemeClr val="accent3"/>
              </a:solidFill>
              <a:ln w="19050">
                <a:solidFill>
                  <a:schemeClr val="bg1"/>
                </a:solidFill>
              </a:ln>
            </c:spPr>
          </c:dPt>
          <c:dPt>
            <c:idx val="4"/>
            <c:invertIfNegative val="0"/>
            <c:bubble3D val="0"/>
            <c:spPr>
              <a:solidFill>
                <a:schemeClr val="accent2"/>
              </a:solidFill>
              <a:ln w="19050">
                <a:solidFill>
                  <a:schemeClr val="bg1"/>
                </a:solid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Post-FDA Approval</c:v>
                </c:pt>
                <c:pt idx="1">
                  <c:v>EWOLUTION</c:v>
                </c:pt>
                <c:pt idx="2">
                  <c:v>CAP2</c:v>
                </c:pt>
                <c:pt idx="3">
                  <c:v>PREVAIL</c:v>
                </c:pt>
                <c:pt idx="4">
                  <c:v>CAP1</c:v>
                </c:pt>
                <c:pt idx="5">
                  <c:v>PROTECT AF</c:v>
                </c:pt>
              </c:strCache>
            </c:strRef>
          </c:cat>
          <c:val>
            <c:numRef>
              <c:f>Sheet1!$B$2:$B$7</c:f>
              <c:numCache>
                <c:formatCode>General</c:formatCode>
                <c:ptCount val="6"/>
                <c:pt idx="0">
                  <c:v>1.4</c:v>
                </c:pt>
                <c:pt idx="1">
                  <c:v>1.1000000000000001</c:v>
                </c:pt>
                <c:pt idx="2">
                  <c:v>1.4</c:v>
                </c:pt>
                <c:pt idx="3">
                  <c:v>1.5</c:v>
                </c:pt>
                <c:pt idx="4">
                  <c:v>1.4</c:v>
                </c:pt>
                <c:pt idx="5">
                  <c:v>1.6</c:v>
                </c:pt>
              </c:numCache>
            </c:numRef>
          </c:val>
        </c:ser>
        <c:dLbls>
          <c:dLblPos val="outEnd"/>
          <c:showLegendKey val="0"/>
          <c:showVal val="1"/>
          <c:showCatName val="0"/>
          <c:showSerName val="0"/>
          <c:showPercent val="0"/>
          <c:showBubbleSize val="0"/>
        </c:dLbls>
        <c:gapWidth val="150"/>
        <c:axId val="-1446296432"/>
        <c:axId val="-1446304048"/>
      </c:barChart>
      <c:catAx>
        <c:axId val="-1446296432"/>
        <c:scaling>
          <c:orientation val="minMax"/>
        </c:scaling>
        <c:delete val="0"/>
        <c:axPos val="l"/>
        <c:numFmt formatCode="General" sourceLinked="0"/>
        <c:majorTickMark val="out"/>
        <c:minorTickMark val="none"/>
        <c:tickLblPos val="nextTo"/>
        <c:txPr>
          <a:bodyPr/>
          <a:lstStyle/>
          <a:p>
            <a:pPr>
              <a:defRPr>
                <a:solidFill>
                  <a:schemeClr val="tx2"/>
                </a:solidFill>
              </a:defRPr>
            </a:pPr>
            <a:endParaRPr lang="en-US"/>
          </a:p>
        </c:txPr>
        <c:crossAx val="-1446304048"/>
        <c:crosses val="autoZero"/>
        <c:auto val="1"/>
        <c:lblAlgn val="ctr"/>
        <c:lblOffset val="100"/>
        <c:noMultiLvlLbl val="0"/>
      </c:catAx>
      <c:valAx>
        <c:axId val="-1446304048"/>
        <c:scaling>
          <c:orientation val="minMax"/>
        </c:scaling>
        <c:delete val="0"/>
        <c:axPos val="b"/>
        <c:numFmt formatCode="General" sourceLinked="1"/>
        <c:majorTickMark val="out"/>
        <c:minorTickMark val="none"/>
        <c:tickLblPos val="nextTo"/>
        <c:crossAx val="-1446296432"/>
        <c:crosses val="autoZero"/>
        <c:crossBetween val="between"/>
      </c:valAx>
    </c:plotArea>
    <c:plotVisOnly val="1"/>
    <c:dispBlanksAs val="gap"/>
    <c:showDLblsOverMax val="0"/>
  </c:chart>
  <c:txPr>
    <a:bodyPr/>
    <a:lstStyle/>
    <a:p>
      <a:pPr>
        <a:defRPr sz="1800" b="1">
          <a:effectLst>
            <a:outerShdw blurRad="38100" dist="38100" dir="2700000" algn="tl">
              <a:srgbClr val="000000">
                <a:alpha val="43137"/>
              </a:srgbClr>
            </a:outerShdw>
          </a:effectLst>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Procedural success</c:v>
                </c:pt>
              </c:strCache>
            </c:strRef>
          </c:tx>
          <c:invertIfNegative val="0"/>
          <c:dPt>
            <c:idx val="0"/>
            <c:invertIfNegative val="0"/>
            <c:bubble3D val="0"/>
            <c:spPr>
              <a:solidFill>
                <a:schemeClr val="tx2"/>
              </a:solidFill>
            </c:spPr>
          </c:dPt>
          <c:dPt>
            <c:idx val="1"/>
            <c:invertIfNegative val="0"/>
            <c:bubble3D val="0"/>
            <c:spPr>
              <a:solidFill>
                <a:schemeClr val="accent1"/>
              </a:solidFill>
            </c:spPr>
          </c:dPt>
          <c:dPt>
            <c:idx val="2"/>
            <c:invertIfNegative val="0"/>
            <c:bubble3D val="0"/>
            <c:spPr>
              <a:solidFill>
                <a:schemeClr val="accent2"/>
              </a:solidFill>
            </c:spPr>
          </c:dPt>
          <c:dPt>
            <c:idx val="3"/>
            <c:invertIfNegative val="0"/>
            <c:bubble3D val="0"/>
            <c:spPr>
              <a:solidFill>
                <a:schemeClr val="accent3"/>
              </a:solidFill>
            </c:spPr>
          </c:dPt>
          <c:dPt>
            <c:idx val="4"/>
            <c:invertIfNegative val="0"/>
            <c:bubble3D val="0"/>
            <c:spPr>
              <a:solidFill>
                <a:schemeClr val="accent4"/>
              </a:solidFill>
            </c:spPr>
          </c:dPt>
          <c:dPt>
            <c:idx val="5"/>
            <c:invertIfNegative val="0"/>
            <c:bubble3D val="0"/>
            <c:spPr>
              <a:solidFill>
                <a:schemeClr val="accent5"/>
              </a:solidFill>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PAF</c:v>
                </c:pt>
                <c:pt idx="1">
                  <c:v>CAP1</c:v>
                </c:pt>
                <c:pt idx="2">
                  <c:v>PREVAIL</c:v>
                </c:pt>
                <c:pt idx="3">
                  <c:v>CAP2</c:v>
                </c:pt>
                <c:pt idx="4">
                  <c:v>EWOLUTION</c:v>
                </c:pt>
                <c:pt idx="5">
                  <c:v>Commercial</c:v>
                </c:pt>
              </c:strCache>
            </c:strRef>
          </c:cat>
          <c:val>
            <c:numRef>
              <c:f>Sheet1!$B$2:$B$7</c:f>
              <c:numCache>
                <c:formatCode>0.0%</c:formatCode>
                <c:ptCount val="6"/>
                <c:pt idx="0">
                  <c:v>0.90900000000000003</c:v>
                </c:pt>
                <c:pt idx="1">
                  <c:v>0.94399999999999995</c:v>
                </c:pt>
                <c:pt idx="2">
                  <c:v>0.95099999999999996</c:v>
                </c:pt>
                <c:pt idx="3">
                  <c:v>0.94799999999999995</c:v>
                </c:pt>
                <c:pt idx="4">
                  <c:v>0.98499999999999999</c:v>
                </c:pt>
                <c:pt idx="5">
                  <c:v>0.95499999999999996</c:v>
                </c:pt>
              </c:numCache>
            </c:numRef>
          </c:val>
        </c:ser>
        <c:dLbls>
          <c:showLegendKey val="0"/>
          <c:showVal val="0"/>
          <c:showCatName val="0"/>
          <c:showSerName val="0"/>
          <c:showPercent val="0"/>
          <c:showBubbleSize val="0"/>
        </c:dLbls>
        <c:gapWidth val="28"/>
        <c:axId val="-1446300784"/>
        <c:axId val="-1446293712"/>
      </c:barChart>
      <c:catAx>
        <c:axId val="-1446300784"/>
        <c:scaling>
          <c:orientation val="minMax"/>
        </c:scaling>
        <c:delete val="0"/>
        <c:axPos val="b"/>
        <c:numFmt formatCode="General" sourceLinked="0"/>
        <c:majorTickMark val="out"/>
        <c:minorTickMark val="none"/>
        <c:tickLblPos val="nextTo"/>
        <c:txPr>
          <a:bodyPr rot="0" vert="horz"/>
          <a:lstStyle/>
          <a:p>
            <a:pPr>
              <a:defRPr/>
            </a:pPr>
            <a:endParaRPr lang="en-US"/>
          </a:p>
        </c:txPr>
        <c:crossAx val="-1446293712"/>
        <c:crosses val="autoZero"/>
        <c:auto val="1"/>
        <c:lblAlgn val="ctr"/>
        <c:lblOffset val="100"/>
        <c:noMultiLvlLbl val="0"/>
      </c:catAx>
      <c:valAx>
        <c:axId val="-1446293712"/>
        <c:scaling>
          <c:orientation val="minMax"/>
          <c:max val="1"/>
          <c:min val="0"/>
        </c:scaling>
        <c:delete val="0"/>
        <c:axPos val="l"/>
        <c:numFmt formatCode="0.0%" sourceLinked="1"/>
        <c:majorTickMark val="out"/>
        <c:minorTickMark val="none"/>
        <c:tickLblPos val="nextTo"/>
        <c:crossAx val="-1446300784"/>
        <c:crosses val="autoZero"/>
        <c:crossBetween val="between"/>
      </c:valAx>
    </c:plotArea>
    <c:plotVisOnly val="1"/>
    <c:dispBlanksAs val="gap"/>
    <c:showDLblsOverMax val="0"/>
  </c:chart>
  <c:txPr>
    <a:bodyPr/>
    <a:lstStyle/>
    <a:p>
      <a:pPr>
        <a:defRPr sz="1200" b="1">
          <a:effectLst>
            <a:outerShdw blurRad="38100" dist="38100" dir="2700000" algn="tl">
              <a:srgbClr val="000000">
                <a:alpha val="43137"/>
              </a:srgbClr>
            </a:outerShdw>
          </a:effectLs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ln w="19050">
              <a:solidFill>
                <a:schemeClr val="bg1"/>
              </a:solidFill>
            </a:ln>
          </c:spPr>
          <c:invertIfNegative val="0"/>
          <c:dPt>
            <c:idx val="0"/>
            <c:invertIfNegative val="0"/>
            <c:bubble3D val="0"/>
            <c:spPr>
              <a:solidFill>
                <a:schemeClr val="accent6"/>
              </a:solidFill>
              <a:ln w="19050">
                <a:solidFill>
                  <a:schemeClr val="bg1"/>
                </a:solidFill>
              </a:ln>
            </c:spPr>
          </c:dPt>
          <c:dPt>
            <c:idx val="1"/>
            <c:invertIfNegative val="0"/>
            <c:bubble3D val="0"/>
            <c:spPr>
              <a:solidFill>
                <a:schemeClr val="accent5"/>
              </a:solidFill>
              <a:ln w="19050">
                <a:solidFill>
                  <a:schemeClr val="bg1"/>
                </a:solidFill>
              </a:ln>
            </c:spPr>
          </c:dPt>
          <c:dPt>
            <c:idx val="2"/>
            <c:invertIfNegative val="0"/>
            <c:bubble3D val="0"/>
            <c:spPr>
              <a:solidFill>
                <a:schemeClr val="accent4"/>
              </a:solidFill>
              <a:ln w="19050">
                <a:solidFill>
                  <a:schemeClr val="bg1"/>
                </a:solidFill>
              </a:ln>
            </c:spPr>
          </c:dPt>
          <c:dPt>
            <c:idx val="3"/>
            <c:invertIfNegative val="0"/>
            <c:bubble3D val="0"/>
            <c:spPr>
              <a:solidFill>
                <a:schemeClr val="accent3"/>
              </a:solidFill>
              <a:ln w="19050">
                <a:solidFill>
                  <a:schemeClr val="bg1"/>
                </a:solidFill>
              </a:ln>
            </c:spPr>
          </c:dPt>
          <c:dPt>
            <c:idx val="4"/>
            <c:invertIfNegative val="0"/>
            <c:bubble3D val="0"/>
            <c:spPr>
              <a:solidFill>
                <a:schemeClr val="accent2"/>
              </a:solidFill>
              <a:ln w="19050">
                <a:solidFill>
                  <a:schemeClr val="bg1"/>
                </a:solid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Commercial</c:v>
                </c:pt>
                <c:pt idx="1">
                  <c:v>EWOLUTION</c:v>
                </c:pt>
                <c:pt idx="2">
                  <c:v>CAP2</c:v>
                </c:pt>
                <c:pt idx="3">
                  <c:v>PREVAIL</c:v>
                </c:pt>
                <c:pt idx="4">
                  <c:v>CAP1</c:v>
                </c:pt>
                <c:pt idx="5">
                  <c:v>PROTECT AF</c:v>
                </c:pt>
              </c:strCache>
            </c:strRef>
          </c:cat>
          <c:val>
            <c:numRef>
              <c:f>Sheet1!$B$2:$B$7</c:f>
              <c:numCache>
                <c:formatCode>General</c:formatCode>
                <c:ptCount val="6"/>
                <c:pt idx="0">
                  <c:v>1.4</c:v>
                </c:pt>
                <c:pt idx="1">
                  <c:v>1.1000000000000001</c:v>
                </c:pt>
                <c:pt idx="2">
                  <c:v>1.4</c:v>
                </c:pt>
                <c:pt idx="3">
                  <c:v>1.5</c:v>
                </c:pt>
                <c:pt idx="4">
                  <c:v>1.4</c:v>
                </c:pt>
                <c:pt idx="5">
                  <c:v>1.6</c:v>
                </c:pt>
              </c:numCache>
            </c:numRef>
          </c:val>
        </c:ser>
        <c:dLbls>
          <c:dLblPos val="outEnd"/>
          <c:showLegendKey val="0"/>
          <c:showVal val="1"/>
          <c:showCatName val="0"/>
          <c:showSerName val="0"/>
          <c:showPercent val="0"/>
          <c:showBubbleSize val="0"/>
        </c:dLbls>
        <c:gapWidth val="150"/>
        <c:axId val="-1446292080"/>
        <c:axId val="-1446295888"/>
      </c:barChart>
      <c:catAx>
        <c:axId val="-1446292080"/>
        <c:scaling>
          <c:orientation val="minMax"/>
        </c:scaling>
        <c:delete val="0"/>
        <c:axPos val="l"/>
        <c:numFmt formatCode="General" sourceLinked="0"/>
        <c:majorTickMark val="out"/>
        <c:minorTickMark val="none"/>
        <c:tickLblPos val="nextTo"/>
        <c:crossAx val="-1446295888"/>
        <c:crosses val="autoZero"/>
        <c:auto val="1"/>
        <c:lblAlgn val="ctr"/>
        <c:lblOffset val="100"/>
        <c:noMultiLvlLbl val="0"/>
      </c:catAx>
      <c:valAx>
        <c:axId val="-1446295888"/>
        <c:scaling>
          <c:orientation val="minMax"/>
        </c:scaling>
        <c:delete val="0"/>
        <c:axPos val="b"/>
        <c:numFmt formatCode="General" sourceLinked="1"/>
        <c:majorTickMark val="out"/>
        <c:minorTickMark val="none"/>
        <c:tickLblPos val="nextTo"/>
        <c:crossAx val="-1446292080"/>
        <c:crosses val="autoZero"/>
        <c:crossBetween val="between"/>
      </c:valAx>
    </c:plotArea>
    <c:plotVisOnly val="1"/>
    <c:dispBlanksAs val="gap"/>
    <c:showDLblsOverMax val="0"/>
  </c:chart>
  <c:txPr>
    <a:bodyPr/>
    <a:lstStyle/>
    <a:p>
      <a:pPr>
        <a:defRPr sz="1800" b="1">
          <a:effectLst>
            <a:outerShdw blurRad="38100" dist="38100" dir="2700000" algn="tl">
              <a:srgbClr val="000000">
                <a:alpha val="43137"/>
              </a:srgbClr>
            </a:outerShdw>
          </a:effectLst>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6381394040824528"/>
          <c:y val="0.9275129183070866"/>
        </c:manualLayout>
      </c:layout>
      <c:overlay val="0"/>
    </c:title>
    <c:autoTitleDeleted val="0"/>
    <c:plotArea>
      <c:layout>
        <c:manualLayout>
          <c:layoutTarget val="inner"/>
          <c:xMode val="edge"/>
          <c:yMode val="edge"/>
          <c:x val="0.25590006437874513"/>
          <c:y val="4.9049581692913388E-2"/>
          <c:w val="0.71105754469370575"/>
          <c:h val="0.78565514271653547"/>
        </c:manualLayout>
      </c:layout>
      <c:barChart>
        <c:barDir val="bar"/>
        <c:grouping val="clustered"/>
        <c:varyColors val="0"/>
        <c:ser>
          <c:idx val="0"/>
          <c:order val="0"/>
          <c:tx>
            <c:strRef>
              <c:f>Sheet1!$B$1</c:f>
              <c:strCache>
                <c:ptCount val="1"/>
                <c:pt idx="0">
                  <c:v>Time (min)</c:v>
                </c:pt>
              </c:strCache>
            </c:strRef>
          </c:tx>
          <c:spPr>
            <a:ln w="19050">
              <a:solidFill>
                <a:schemeClr val="bg1"/>
              </a:solidFill>
            </a:ln>
          </c:spPr>
          <c:invertIfNegative val="0"/>
          <c:dPt>
            <c:idx val="1"/>
            <c:invertIfNegative val="0"/>
            <c:bubble3D val="0"/>
            <c:spPr>
              <a:solidFill>
                <a:schemeClr val="accent2"/>
              </a:solidFill>
              <a:ln w="19050">
                <a:solidFill>
                  <a:schemeClr val="bg1"/>
                </a:solidFill>
              </a:ln>
            </c:spPr>
          </c:dPt>
          <c:dPt>
            <c:idx val="2"/>
            <c:invertIfNegative val="0"/>
            <c:bubble3D val="0"/>
            <c:spPr>
              <a:solidFill>
                <a:schemeClr val="accent5"/>
              </a:solidFill>
              <a:ln w="19050">
                <a:solidFill>
                  <a:schemeClr val="bg1"/>
                </a:solidFill>
              </a:ln>
            </c:spPr>
          </c:dPt>
          <c:dPt>
            <c:idx val="3"/>
            <c:invertIfNegative val="0"/>
            <c:bubble3D val="0"/>
            <c:spPr>
              <a:solidFill>
                <a:schemeClr val="accent3"/>
              </a:solidFill>
              <a:ln w="19050">
                <a:solidFill>
                  <a:schemeClr val="bg1"/>
                </a:solidFill>
              </a:ln>
            </c:spPr>
          </c:dPt>
          <c:dPt>
            <c:idx val="4"/>
            <c:invertIfNegative val="0"/>
            <c:bubble3D val="0"/>
            <c:spPr>
              <a:solidFill>
                <a:schemeClr val="accent4"/>
              </a:solidFill>
              <a:ln w="19050">
                <a:solidFill>
                  <a:schemeClr val="bg1"/>
                </a:solidFill>
              </a:ln>
            </c:spPr>
          </c:dPt>
          <c:dPt>
            <c:idx val="5"/>
            <c:invertIfNegative val="0"/>
            <c:bubble3D val="0"/>
            <c:spPr>
              <a:solidFill>
                <a:schemeClr val="accent6"/>
              </a:solidFill>
              <a:ln w="19050">
                <a:solidFill>
                  <a:schemeClr val="bg1"/>
                </a:solidFill>
              </a:ln>
            </c:spPr>
          </c:dPt>
          <c:dLbls>
            <c:spPr>
              <a:noFill/>
              <a:ln>
                <a:noFill/>
              </a:ln>
              <a:effectLst/>
            </c:sp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PAF</c:v>
                </c:pt>
                <c:pt idx="1">
                  <c:v>CAP</c:v>
                </c:pt>
                <c:pt idx="2">
                  <c:v>PREVAIL 
(New)</c:v>
                </c:pt>
                <c:pt idx="3">
                  <c:v>PREVAIL
(Experienced)</c:v>
                </c:pt>
                <c:pt idx="4">
                  <c:v>CAP2</c:v>
                </c:pt>
                <c:pt idx="5">
                  <c:v>Commercial</c:v>
                </c:pt>
              </c:strCache>
            </c:strRef>
          </c:cat>
          <c:val>
            <c:numRef>
              <c:f>Sheet1!$B$2:$B$7</c:f>
              <c:numCache>
                <c:formatCode>General</c:formatCode>
                <c:ptCount val="6"/>
                <c:pt idx="0">
                  <c:v>51</c:v>
                </c:pt>
                <c:pt idx="1">
                  <c:v>46</c:v>
                </c:pt>
                <c:pt idx="2">
                  <c:v>67</c:v>
                </c:pt>
                <c:pt idx="3">
                  <c:v>46</c:v>
                </c:pt>
                <c:pt idx="4">
                  <c:v>55</c:v>
                </c:pt>
                <c:pt idx="5">
                  <c:v>50</c:v>
                </c:pt>
              </c:numCache>
            </c:numRef>
          </c:val>
        </c:ser>
        <c:dLbls>
          <c:dLblPos val="outEnd"/>
          <c:showLegendKey val="0"/>
          <c:showVal val="1"/>
          <c:showCatName val="0"/>
          <c:showSerName val="0"/>
          <c:showPercent val="0"/>
          <c:showBubbleSize val="0"/>
        </c:dLbls>
        <c:gapWidth val="150"/>
        <c:axId val="-1446288816"/>
        <c:axId val="-1446299696"/>
      </c:barChart>
      <c:catAx>
        <c:axId val="-1446288816"/>
        <c:scaling>
          <c:orientation val="minMax"/>
        </c:scaling>
        <c:delete val="0"/>
        <c:axPos val="l"/>
        <c:numFmt formatCode="General" sourceLinked="0"/>
        <c:majorTickMark val="none"/>
        <c:minorTickMark val="none"/>
        <c:tickLblPos val="nextTo"/>
        <c:txPr>
          <a:bodyPr/>
          <a:lstStyle/>
          <a:p>
            <a:pPr>
              <a:defRPr>
                <a:solidFill>
                  <a:schemeClr val="tx2"/>
                </a:solidFill>
              </a:defRPr>
            </a:pPr>
            <a:endParaRPr lang="en-US"/>
          </a:p>
        </c:txPr>
        <c:crossAx val="-1446299696"/>
        <c:crosses val="autoZero"/>
        <c:auto val="1"/>
        <c:lblAlgn val="ctr"/>
        <c:lblOffset val="100"/>
        <c:noMultiLvlLbl val="0"/>
      </c:catAx>
      <c:valAx>
        <c:axId val="-1446299696"/>
        <c:scaling>
          <c:orientation val="minMax"/>
          <c:max val="120"/>
        </c:scaling>
        <c:delete val="0"/>
        <c:axPos val="b"/>
        <c:numFmt formatCode="General" sourceLinked="1"/>
        <c:majorTickMark val="out"/>
        <c:minorTickMark val="none"/>
        <c:tickLblPos val="nextTo"/>
        <c:crossAx val="-1446288816"/>
        <c:crosses val="autoZero"/>
        <c:crossBetween val="between"/>
      </c:valAx>
    </c:plotArea>
    <c:plotVisOnly val="1"/>
    <c:dispBlanksAs val="gap"/>
    <c:showDLblsOverMax val="0"/>
  </c:chart>
  <c:txPr>
    <a:bodyPr/>
    <a:lstStyle/>
    <a:p>
      <a:pPr>
        <a:defRPr sz="1800" b="1">
          <a:effectLst>
            <a:outerShdw blurRad="38100" dist="38100" dir="2700000" algn="tl">
              <a:srgbClr val="000000">
                <a:alpha val="43137"/>
              </a:srgbClr>
            </a:outerShdw>
          </a:effectLst>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numRef>
              <c:f>Sheet1!$A$2:$A$10</c:f>
              <c:numCache>
                <c:formatCode>General</c:formatCode>
                <c:ptCount val="9"/>
                <c:pt idx="0">
                  <c:v>0</c:v>
                </c:pt>
                <c:pt idx="1">
                  <c:v>21</c:v>
                </c:pt>
                <c:pt idx="2">
                  <c:v>41</c:v>
                </c:pt>
                <c:pt idx="3">
                  <c:v>62</c:v>
                </c:pt>
                <c:pt idx="4">
                  <c:v>81</c:v>
                </c:pt>
                <c:pt idx="5">
                  <c:v>101</c:v>
                </c:pt>
                <c:pt idx="6">
                  <c:v>121</c:v>
                </c:pt>
                <c:pt idx="7">
                  <c:v>141</c:v>
                </c:pt>
                <c:pt idx="8">
                  <c:v>161</c:v>
                </c:pt>
              </c:numCache>
            </c:numRef>
          </c:cat>
          <c:val>
            <c:numRef>
              <c:f>Sheet1!$B$2:$B$10</c:f>
              <c:numCache>
                <c:formatCode>General</c:formatCode>
                <c:ptCount val="9"/>
              </c:numCache>
            </c:numRef>
          </c:val>
        </c:ser>
        <c:dLbls>
          <c:showLegendKey val="0"/>
          <c:showVal val="0"/>
          <c:showCatName val="0"/>
          <c:showSerName val="0"/>
          <c:showPercent val="0"/>
          <c:showBubbleSize val="0"/>
        </c:dLbls>
        <c:gapWidth val="150"/>
        <c:axId val="-1446299152"/>
        <c:axId val="-1446294800"/>
      </c:barChart>
      <c:catAx>
        <c:axId val="-1446299152"/>
        <c:scaling>
          <c:orientation val="minMax"/>
        </c:scaling>
        <c:delete val="0"/>
        <c:axPos val="b"/>
        <c:numFmt formatCode="General" sourceLinked="1"/>
        <c:majorTickMark val="out"/>
        <c:minorTickMark val="none"/>
        <c:tickLblPos val="nextTo"/>
        <c:spPr>
          <a:ln w="19050"/>
        </c:spPr>
        <c:txPr>
          <a:bodyPr/>
          <a:lstStyle/>
          <a:p>
            <a:pPr>
              <a:defRPr sz="1200" b="1">
                <a:effectLst>
                  <a:outerShdw blurRad="38100" dist="38100" dir="2700000" algn="tl">
                    <a:srgbClr val="000000">
                      <a:alpha val="43137"/>
                    </a:srgbClr>
                  </a:outerShdw>
                </a:effectLst>
              </a:defRPr>
            </a:pPr>
            <a:endParaRPr lang="en-US"/>
          </a:p>
        </c:txPr>
        <c:crossAx val="-1446294800"/>
        <c:crosses val="autoZero"/>
        <c:auto val="1"/>
        <c:lblAlgn val="ctr"/>
        <c:lblOffset val="100"/>
        <c:noMultiLvlLbl val="0"/>
      </c:catAx>
      <c:valAx>
        <c:axId val="-1446294800"/>
        <c:scaling>
          <c:orientation val="minMax"/>
        </c:scaling>
        <c:delete val="0"/>
        <c:axPos val="l"/>
        <c:numFmt formatCode="General" sourceLinked="1"/>
        <c:majorTickMark val="none"/>
        <c:minorTickMark val="none"/>
        <c:tickLblPos val="none"/>
        <c:spPr>
          <a:ln w="19050"/>
        </c:spPr>
        <c:crossAx val="-1446299152"/>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Column1</c:v>
                </c:pt>
              </c:strCache>
            </c:strRef>
          </c:tx>
          <c:invertIfNegative val="0"/>
          <c:cat>
            <c:numRef>
              <c:f>Sheet1!$A$2:$A$9</c:f>
              <c:numCache>
                <c:formatCode>General</c:formatCode>
                <c:ptCount val="8"/>
                <c:pt idx="0">
                  <c:v>0</c:v>
                </c:pt>
                <c:pt idx="1">
                  <c:v>10</c:v>
                </c:pt>
                <c:pt idx="2">
                  <c:v>20</c:v>
                </c:pt>
                <c:pt idx="3">
                  <c:v>30</c:v>
                </c:pt>
                <c:pt idx="4">
                  <c:v>40</c:v>
                </c:pt>
                <c:pt idx="5">
                  <c:v>50</c:v>
                </c:pt>
                <c:pt idx="6">
                  <c:v>60</c:v>
                </c:pt>
                <c:pt idx="7">
                  <c:v>70</c:v>
                </c:pt>
              </c:numCache>
            </c:numRef>
          </c:cat>
          <c:val>
            <c:numRef>
              <c:f>Sheet1!$B$2:$B$9</c:f>
              <c:numCache>
                <c:formatCode>General</c:formatCode>
                <c:ptCount val="8"/>
              </c:numCache>
            </c:numRef>
          </c:val>
        </c:ser>
        <c:dLbls>
          <c:showLegendKey val="0"/>
          <c:showVal val="0"/>
          <c:showCatName val="0"/>
          <c:showSerName val="0"/>
          <c:showPercent val="0"/>
          <c:showBubbleSize val="0"/>
        </c:dLbls>
        <c:gapWidth val="150"/>
        <c:axId val="-1441517200"/>
        <c:axId val="-1441517744"/>
      </c:barChart>
      <c:catAx>
        <c:axId val="-1441517200"/>
        <c:scaling>
          <c:orientation val="minMax"/>
        </c:scaling>
        <c:delete val="0"/>
        <c:axPos val="b"/>
        <c:numFmt formatCode="General" sourceLinked="1"/>
        <c:majorTickMark val="out"/>
        <c:minorTickMark val="none"/>
        <c:tickLblPos val="nextTo"/>
        <c:spPr>
          <a:ln w="19050"/>
        </c:spPr>
        <c:txPr>
          <a:bodyPr/>
          <a:lstStyle/>
          <a:p>
            <a:pPr>
              <a:defRPr sz="1200" b="1">
                <a:effectLst>
                  <a:outerShdw blurRad="38100" dist="38100" dir="2700000" algn="tl">
                    <a:srgbClr val="000000">
                      <a:alpha val="43137"/>
                    </a:srgbClr>
                  </a:outerShdw>
                </a:effectLst>
              </a:defRPr>
            </a:pPr>
            <a:endParaRPr lang="en-US"/>
          </a:p>
        </c:txPr>
        <c:crossAx val="-1441517744"/>
        <c:crosses val="autoZero"/>
        <c:auto val="1"/>
        <c:lblAlgn val="ctr"/>
        <c:lblOffset val="100"/>
        <c:noMultiLvlLbl val="0"/>
      </c:catAx>
      <c:valAx>
        <c:axId val="-1441517744"/>
        <c:scaling>
          <c:orientation val="minMax"/>
        </c:scaling>
        <c:delete val="0"/>
        <c:axPos val="l"/>
        <c:numFmt formatCode="General" sourceLinked="1"/>
        <c:majorTickMark val="none"/>
        <c:minorTickMark val="none"/>
        <c:tickLblPos val="none"/>
        <c:spPr>
          <a:ln w="19050"/>
        </c:spPr>
        <c:crossAx val="-1441517200"/>
        <c:crosses val="autoZero"/>
        <c:crossBetween val="midCat"/>
      </c:valAx>
    </c:plotArea>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A</c:v>
                </c:pt>
              </c:strCache>
            </c:strRef>
          </c:tx>
          <c:spPr>
            <a:solidFill>
              <a:schemeClr val="accent1"/>
            </a:solidFill>
            <a:ln w="19050">
              <a:solidFill>
                <a:schemeClr val="bg1"/>
              </a:solidFill>
            </a:ln>
          </c:spPr>
          <c:invertIfNegative val="0"/>
          <c:dPt>
            <c:idx val="0"/>
            <c:invertIfNegative val="0"/>
            <c:bubble3D val="0"/>
          </c:dPt>
          <c:cat>
            <c:strRef>
              <c:f>Sheet1!$A$2</c:f>
              <c:strCache>
                <c:ptCount val="1"/>
                <c:pt idx="0">
                  <c:v>Follow-up (years)</c:v>
                </c:pt>
              </c:strCache>
            </c:strRef>
          </c:cat>
          <c:val>
            <c:numRef>
              <c:f>Sheet1!$B$2</c:f>
              <c:numCache>
                <c:formatCode>General</c:formatCode>
                <c:ptCount val="1"/>
                <c:pt idx="0">
                  <c:v>20</c:v>
                </c:pt>
              </c:numCache>
            </c:numRef>
          </c:val>
        </c:ser>
        <c:ser>
          <c:idx val="1"/>
          <c:order val="1"/>
          <c:tx>
            <c:strRef>
              <c:f>Sheet1!$C$1</c:f>
              <c:strCache>
                <c:ptCount val="1"/>
                <c:pt idx="0">
                  <c:v>B</c:v>
                </c:pt>
              </c:strCache>
            </c:strRef>
          </c:tx>
          <c:spPr>
            <a:solidFill>
              <a:schemeClr val="accent2"/>
            </a:solidFill>
            <a:ln w="19050">
              <a:solidFill>
                <a:schemeClr val="bg1"/>
              </a:solidFill>
            </a:ln>
          </c:spPr>
          <c:invertIfNegative val="0"/>
          <c:cat>
            <c:strRef>
              <c:f>Sheet1!$A$2</c:f>
              <c:strCache>
                <c:ptCount val="1"/>
                <c:pt idx="0">
                  <c:v>Follow-up (years)</c:v>
                </c:pt>
              </c:strCache>
            </c:strRef>
          </c:cat>
          <c:val>
            <c:numRef>
              <c:f>Sheet1!$C$2</c:f>
              <c:numCache>
                <c:formatCode>General</c:formatCode>
                <c:ptCount val="1"/>
                <c:pt idx="0">
                  <c:v>30</c:v>
                </c:pt>
              </c:numCache>
            </c:numRef>
          </c:val>
        </c:ser>
        <c:ser>
          <c:idx val="2"/>
          <c:order val="2"/>
          <c:tx>
            <c:strRef>
              <c:f>Sheet1!$D$1</c:f>
              <c:strCache>
                <c:ptCount val="1"/>
                <c:pt idx="0">
                  <c:v>C</c:v>
                </c:pt>
              </c:strCache>
            </c:strRef>
          </c:tx>
          <c:spPr>
            <a:solidFill>
              <a:schemeClr val="accent3"/>
            </a:solidFill>
            <a:ln w="19050">
              <a:solidFill>
                <a:schemeClr val="bg1"/>
              </a:solidFill>
            </a:ln>
          </c:spPr>
          <c:invertIfNegative val="0"/>
          <c:cat>
            <c:strRef>
              <c:f>Sheet1!$A$2</c:f>
              <c:strCache>
                <c:ptCount val="1"/>
                <c:pt idx="0">
                  <c:v>Follow-up (years)</c:v>
                </c:pt>
              </c:strCache>
            </c:strRef>
          </c:cat>
          <c:val>
            <c:numRef>
              <c:f>Sheet1!$D$2</c:f>
              <c:numCache>
                <c:formatCode>General</c:formatCode>
                <c:ptCount val="1"/>
                <c:pt idx="0">
                  <c:v>40</c:v>
                </c:pt>
              </c:numCache>
            </c:numRef>
          </c:val>
        </c:ser>
        <c:ser>
          <c:idx val="3"/>
          <c:order val="3"/>
          <c:tx>
            <c:strRef>
              <c:f>Sheet1!$E$1</c:f>
              <c:strCache>
                <c:ptCount val="1"/>
                <c:pt idx="0">
                  <c:v>D</c:v>
                </c:pt>
              </c:strCache>
            </c:strRef>
          </c:tx>
          <c:spPr>
            <a:solidFill>
              <a:schemeClr val="accent4"/>
            </a:solidFill>
            <a:ln w="19050">
              <a:solidFill>
                <a:schemeClr val="bg1"/>
              </a:solidFill>
            </a:ln>
          </c:spPr>
          <c:invertIfNegative val="0"/>
          <c:cat>
            <c:strRef>
              <c:f>Sheet1!$A$2</c:f>
              <c:strCache>
                <c:ptCount val="1"/>
                <c:pt idx="0">
                  <c:v>Follow-up (years)</c:v>
                </c:pt>
              </c:strCache>
            </c:strRef>
          </c:cat>
          <c:val>
            <c:numRef>
              <c:f>Sheet1!$E$2</c:f>
              <c:numCache>
                <c:formatCode>General</c:formatCode>
                <c:ptCount val="1"/>
                <c:pt idx="0">
                  <c:v>50</c:v>
                </c:pt>
              </c:numCache>
            </c:numRef>
          </c:val>
        </c:ser>
        <c:ser>
          <c:idx val="4"/>
          <c:order val="4"/>
          <c:tx>
            <c:strRef>
              <c:f>Sheet1!$F$1</c:f>
              <c:strCache>
                <c:ptCount val="1"/>
                <c:pt idx="0">
                  <c:v>E</c:v>
                </c:pt>
              </c:strCache>
            </c:strRef>
          </c:tx>
          <c:spPr>
            <a:solidFill>
              <a:schemeClr val="accent5"/>
            </a:solidFill>
            <a:ln w="19050">
              <a:solidFill>
                <a:schemeClr val="bg1"/>
              </a:solidFill>
            </a:ln>
          </c:spPr>
          <c:invertIfNegative val="0"/>
          <c:cat>
            <c:strRef>
              <c:f>Sheet1!$A$2</c:f>
              <c:strCache>
                <c:ptCount val="1"/>
                <c:pt idx="0">
                  <c:v>Follow-up (years)</c:v>
                </c:pt>
              </c:strCache>
            </c:strRef>
          </c:cat>
          <c:val>
            <c:numRef>
              <c:f>Sheet1!$F$2</c:f>
              <c:numCache>
                <c:formatCode>General</c:formatCode>
                <c:ptCount val="1"/>
                <c:pt idx="0">
                  <c:v>60</c:v>
                </c:pt>
              </c:numCache>
            </c:numRef>
          </c:val>
        </c:ser>
        <c:ser>
          <c:idx val="5"/>
          <c:order val="5"/>
          <c:tx>
            <c:strRef>
              <c:f>Sheet1!$G$1</c:f>
              <c:strCache>
                <c:ptCount val="1"/>
                <c:pt idx="0">
                  <c:v>F</c:v>
                </c:pt>
              </c:strCache>
            </c:strRef>
          </c:tx>
          <c:spPr>
            <a:solidFill>
              <a:schemeClr val="accent6"/>
            </a:solidFill>
            <a:ln w="19050">
              <a:solidFill>
                <a:schemeClr val="bg1"/>
              </a:solidFill>
            </a:ln>
          </c:spPr>
          <c:invertIfNegative val="0"/>
          <c:cat>
            <c:strRef>
              <c:f>Sheet1!$A$2</c:f>
              <c:strCache>
                <c:ptCount val="1"/>
                <c:pt idx="0">
                  <c:v>Follow-up (years)</c:v>
                </c:pt>
              </c:strCache>
            </c:strRef>
          </c:cat>
          <c:val>
            <c:numRef>
              <c:f>Sheet1!$G$2</c:f>
              <c:numCache>
                <c:formatCode>General</c:formatCode>
                <c:ptCount val="1"/>
                <c:pt idx="0">
                  <c:v>70</c:v>
                </c:pt>
              </c:numCache>
            </c:numRef>
          </c:val>
        </c:ser>
        <c:dLbls>
          <c:showLegendKey val="0"/>
          <c:showVal val="0"/>
          <c:showCatName val="0"/>
          <c:showSerName val="0"/>
          <c:showPercent val="0"/>
          <c:showBubbleSize val="0"/>
        </c:dLbls>
        <c:gapWidth val="100"/>
        <c:overlap val="-10"/>
        <c:axId val="-1441512304"/>
        <c:axId val="-1441516656"/>
      </c:barChart>
      <c:catAx>
        <c:axId val="-1441512304"/>
        <c:scaling>
          <c:orientation val="minMax"/>
        </c:scaling>
        <c:delete val="0"/>
        <c:axPos val="b"/>
        <c:numFmt formatCode="General" sourceLinked="1"/>
        <c:majorTickMark val="none"/>
        <c:minorTickMark val="none"/>
        <c:tickLblPos val="nextTo"/>
        <c:spPr>
          <a:ln w="19050"/>
        </c:spPr>
        <c:txPr>
          <a:bodyPr/>
          <a:lstStyle/>
          <a:p>
            <a:pPr>
              <a:defRPr sz="1200" b="1">
                <a:solidFill>
                  <a:schemeClr val="tx1"/>
                </a:solidFill>
                <a:effectLst>
                  <a:outerShdw blurRad="38100" dist="38100" dir="2700000" algn="tl">
                    <a:srgbClr val="000000">
                      <a:alpha val="43137"/>
                    </a:srgbClr>
                  </a:outerShdw>
                </a:effectLst>
              </a:defRPr>
            </a:pPr>
            <a:endParaRPr lang="en-US"/>
          </a:p>
        </c:txPr>
        <c:crossAx val="-1441516656"/>
        <c:crosses val="autoZero"/>
        <c:auto val="1"/>
        <c:lblAlgn val="ctr"/>
        <c:lblOffset val="0"/>
        <c:noMultiLvlLbl val="0"/>
      </c:catAx>
      <c:valAx>
        <c:axId val="-1441516656"/>
        <c:scaling>
          <c:orientation val="minMax"/>
          <c:max val="100"/>
          <c:min val="0"/>
        </c:scaling>
        <c:delete val="0"/>
        <c:axPos val="l"/>
        <c:numFmt formatCode="General" sourceLinked="1"/>
        <c:majorTickMark val="out"/>
        <c:minorTickMark val="none"/>
        <c:tickLblPos val="nextTo"/>
        <c:spPr>
          <a:ln w="19050"/>
        </c:spPr>
        <c:txPr>
          <a:bodyPr/>
          <a:lstStyle/>
          <a:p>
            <a:pPr>
              <a:defRPr sz="1200" b="1">
                <a:solidFill>
                  <a:schemeClr val="tx1"/>
                </a:solidFill>
                <a:effectLst>
                  <a:outerShdw blurRad="38100" dist="38100" dir="2700000" algn="tl">
                    <a:srgbClr val="000000">
                      <a:alpha val="43137"/>
                    </a:srgbClr>
                  </a:outerShdw>
                </a:effectLst>
              </a:defRPr>
            </a:pPr>
            <a:endParaRPr lang="en-US"/>
          </a:p>
        </c:txPr>
        <c:crossAx val="-1441512304"/>
        <c:crosses val="autoZero"/>
        <c:crossBetween val="between"/>
        <c:majorUnit val="20"/>
        <c:minorUnit val="20"/>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sz="quarter" idx="1"/>
          </p:nvPr>
        </p:nvSpPr>
        <p:spPr>
          <a:xfrm>
            <a:off x="3956550" y="0"/>
            <a:ext cx="3026833" cy="463550"/>
          </a:xfrm>
          <a:prstGeom prst="rect">
            <a:avLst/>
          </a:prstGeom>
        </p:spPr>
        <p:txBody>
          <a:bodyPr vert="horz" lIns="92885" tIns="46442" rIns="92885" bIns="46442" rtlCol="0"/>
          <a:lstStyle>
            <a:lvl1pPr algn="r">
              <a:defRPr sz="1200"/>
            </a:lvl1pPr>
          </a:lstStyle>
          <a:p>
            <a:fld id="{375D106F-39BD-4373-858A-EEAF039BE6EB}" type="datetimeFigureOut">
              <a:rPr lang="en-US" smtClean="0"/>
              <a:t>2/19/2017</a:t>
            </a:fld>
            <a:endParaRPr lang="en-US"/>
          </a:p>
        </p:txBody>
      </p:sp>
      <p:sp>
        <p:nvSpPr>
          <p:cNvPr id="4" name="Footer Placeholder 3"/>
          <p:cNvSpPr>
            <a:spLocks noGrp="1"/>
          </p:cNvSpPr>
          <p:nvPr>
            <p:ph type="ftr" sz="quarter" idx="2"/>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5" name="Slide Number Placeholder 4"/>
          <p:cNvSpPr>
            <a:spLocks noGrp="1"/>
          </p:cNvSpPr>
          <p:nvPr>
            <p:ph type="sldNum" sz="quarter" idx="3"/>
          </p:nvPr>
        </p:nvSpPr>
        <p:spPr>
          <a:xfrm>
            <a:off x="3956550" y="8805841"/>
            <a:ext cx="3026833" cy="463550"/>
          </a:xfrm>
          <a:prstGeom prst="rect">
            <a:avLst/>
          </a:prstGeom>
        </p:spPr>
        <p:txBody>
          <a:bodyPr vert="horz" lIns="92885" tIns="46442" rIns="92885" bIns="46442" rtlCol="0" anchor="b"/>
          <a:lstStyle>
            <a:lvl1pPr algn="r">
              <a:defRPr sz="1200"/>
            </a:lvl1pPr>
          </a:lstStyle>
          <a:p>
            <a:fld id="{A424BCF3-32F9-4FDA-8736-A7559B0CBEEF}" type="slidenum">
              <a:rPr lang="en-US" smtClean="0"/>
              <a:t>‹#›</a:t>
            </a:fld>
            <a:endParaRPr lang="en-US"/>
          </a:p>
        </p:txBody>
      </p:sp>
    </p:spTree>
    <p:extLst>
      <p:ext uri="{BB962C8B-B14F-4D97-AF65-F5344CB8AC3E}">
        <p14:creationId xmlns:p14="http://schemas.microsoft.com/office/powerpoint/2010/main" val="2877505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3550"/>
          </a:xfrm>
          <a:prstGeom prst="rect">
            <a:avLst/>
          </a:prstGeom>
        </p:spPr>
        <p:txBody>
          <a:bodyPr vert="horz" lIns="92885" tIns="46442" rIns="92885" bIns="46442" rtlCol="0"/>
          <a:lstStyle>
            <a:lvl1pPr algn="l">
              <a:defRPr sz="1200"/>
            </a:lvl1pPr>
          </a:lstStyle>
          <a:p>
            <a:endParaRPr lang="en-US"/>
          </a:p>
        </p:txBody>
      </p:sp>
      <p:sp>
        <p:nvSpPr>
          <p:cNvPr id="3" name="Date Placeholder 2"/>
          <p:cNvSpPr>
            <a:spLocks noGrp="1"/>
          </p:cNvSpPr>
          <p:nvPr>
            <p:ph type="dt" idx="1"/>
          </p:nvPr>
        </p:nvSpPr>
        <p:spPr>
          <a:xfrm>
            <a:off x="3956550" y="0"/>
            <a:ext cx="3026833" cy="463550"/>
          </a:xfrm>
          <a:prstGeom prst="rect">
            <a:avLst/>
          </a:prstGeom>
        </p:spPr>
        <p:txBody>
          <a:bodyPr vert="horz" lIns="92885" tIns="46442" rIns="92885" bIns="46442" rtlCol="0"/>
          <a:lstStyle>
            <a:lvl1pPr algn="r">
              <a:defRPr sz="1200"/>
            </a:lvl1pPr>
          </a:lstStyle>
          <a:p>
            <a:fld id="{C1E73CDC-80AB-456B-9F36-B1479B055B82}" type="datetimeFigureOut">
              <a:rPr lang="en-US" smtClean="0"/>
              <a:t>2/19/2017</a:t>
            </a:fld>
            <a:endParaRPr lang="en-US"/>
          </a:p>
        </p:txBody>
      </p:sp>
      <p:sp>
        <p:nvSpPr>
          <p:cNvPr id="4" name="Slide Image Placeholder 3"/>
          <p:cNvSpPr>
            <a:spLocks noGrp="1" noRot="1" noChangeAspect="1"/>
          </p:cNvSpPr>
          <p:nvPr>
            <p:ph type="sldImg" idx="2"/>
          </p:nvPr>
        </p:nvSpPr>
        <p:spPr>
          <a:xfrm>
            <a:off x="1174750" y="695325"/>
            <a:ext cx="4635500" cy="3476625"/>
          </a:xfrm>
          <a:prstGeom prst="rect">
            <a:avLst/>
          </a:prstGeom>
          <a:noFill/>
          <a:ln w="12700">
            <a:solidFill>
              <a:prstClr val="black"/>
            </a:solidFill>
          </a:ln>
        </p:spPr>
        <p:txBody>
          <a:bodyPr vert="horz" lIns="92885" tIns="46442" rIns="92885" bIns="46442" rtlCol="0" anchor="ctr"/>
          <a:lstStyle/>
          <a:p>
            <a:endParaRPr lang="en-US"/>
          </a:p>
        </p:txBody>
      </p:sp>
      <p:sp>
        <p:nvSpPr>
          <p:cNvPr id="5" name="Notes Placeholder 4"/>
          <p:cNvSpPr>
            <a:spLocks noGrp="1"/>
          </p:cNvSpPr>
          <p:nvPr>
            <p:ph type="body" sz="quarter" idx="3"/>
          </p:nvPr>
        </p:nvSpPr>
        <p:spPr>
          <a:xfrm>
            <a:off x="698500" y="4403725"/>
            <a:ext cx="5588000" cy="417195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05841"/>
            <a:ext cx="3026833" cy="463550"/>
          </a:xfrm>
          <a:prstGeom prst="rect">
            <a:avLst/>
          </a:prstGeom>
        </p:spPr>
        <p:txBody>
          <a:bodyPr vert="horz" lIns="92885" tIns="46442" rIns="92885" bIns="46442"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05841"/>
            <a:ext cx="3026833" cy="463550"/>
          </a:xfrm>
          <a:prstGeom prst="rect">
            <a:avLst/>
          </a:prstGeom>
        </p:spPr>
        <p:txBody>
          <a:bodyPr vert="horz" lIns="92885" tIns="46442" rIns="92885" bIns="46442" rtlCol="0" anchor="b"/>
          <a:lstStyle>
            <a:lvl1pPr algn="r">
              <a:defRPr sz="1200"/>
            </a:lvl1pPr>
          </a:lstStyle>
          <a:p>
            <a:fld id="{62D43662-57CA-4077-AD5D-817E316782E7}" type="slidenum">
              <a:rPr lang="en-US" smtClean="0"/>
              <a:t>‹#›</a:t>
            </a:fld>
            <a:endParaRPr lang="en-US"/>
          </a:p>
        </p:txBody>
      </p:sp>
    </p:spTree>
    <p:extLst>
      <p:ext uri="{BB962C8B-B14F-4D97-AF65-F5344CB8AC3E}">
        <p14:creationId xmlns:p14="http://schemas.microsoft.com/office/powerpoint/2010/main" val="1706072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978592-48C5-45C1-96F0-BD360B5C98D3}" type="slidenum">
              <a:rPr lang="en-US" smtClean="0">
                <a:solidFill>
                  <a:prstClr val="black"/>
                </a:solidFill>
              </a:rPr>
              <a:pPr/>
              <a:t>1</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test</a:t>
            </a:r>
            <a:endParaRPr lang="en-US">
              <a:solidFill>
                <a:prstClr val="black"/>
              </a:solidFill>
            </a:endParaRPr>
          </a:p>
        </p:txBody>
      </p:sp>
    </p:spTree>
    <p:extLst>
      <p:ext uri="{BB962C8B-B14F-4D97-AF65-F5344CB8AC3E}">
        <p14:creationId xmlns:p14="http://schemas.microsoft.com/office/powerpoint/2010/main" val="276798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9C520A-2746-4FBF-BC5F-799A958BA98F}" type="slidenum">
              <a:rPr lang="en-US">
                <a:solidFill>
                  <a:prstClr val="black"/>
                </a:solidFill>
              </a:rPr>
              <a:pPr/>
              <a:t>2</a:t>
            </a:fld>
            <a:endParaRPr lang="en-US" dirty="0">
              <a:solidFill>
                <a:prstClr val="black"/>
              </a:solidFill>
            </a:endParaRPr>
          </a:p>
        </p:txBody>
      </p:sp>
      <p:sp>
        <p:nvSpPr>
          <p:cNvPr id="75778" name="Rectangle 2"/>
          <p:cNvSpPr>
            <a:spLocks noGrp="1" noRot="1" noChangeAspect="1" noChangeArrowheads="1" noTextEdit="1"/>
          </p:cNvSpPr>
          <p:nvPr>
            <p:ph type="sldImg"/>
          </p:nvPr>
        </p:nvSpPr>
        <p:spPr>
          <a:xfrm>
            <a:off x="1149350" y="688975"/>
            <a:ext cx="4691063" cy="3517900"/>
          </a:xfrm>
          <a:ln/>
        </p:spPr>
      </p:sp>
      <p:sp>
        <p:nvSpPr>
          <p:cNvPr id="75779" name="Rectangle 3"/>
          <p:cNvSpPr>
            <a:spLocks noGrp="1" noChangeArrowheads="1"/>
          </p:cNvSpPr>
          <p:nvPr>
            <p:ph type="body" idx="1"/>
          </p:nvPr>
        </p:nvSpPr>
        <p:spPr>
          <a:xfrm>
            <a:off x="931334" y="4435918"/>
            <a:ext cx="5122333" cy="4130102"/>
          </a:xfrm>
        </p:spPr>
        <p:txBody>
          <a:bodyPr/>
          <a:lstStyle/>
          <a:p>
            <a:endParaRPr lang="en-US" dirty="0"/>
          </a:p>
        </p:txBody>
      </p:sp>
    </p:spTree>
    <p:extLst>
      <p:ext uri="{BB962C8B-B14F-4D97-AF65-F5344CB8AC3E}">
        <p14:creationId xmlns:p14="http://schemas.microsoft.com/office/powerpoint/2010/main" val="15912546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A978592-48C5-45C1-96F0-BD360B5C98D3}" type="slidenum">
              <a:rPr lang="en-US" smtClean="0">
                <a:solidFill>
                  <a:prstClr val="black"/>
                </a:solidFill>
              </a:rPr>
              <a:pPr/>
              <a:t>3</a:t>
            </a:fld>
            <a:endParaRPr lang="en-US">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test</a:t>
            </a:r>
            <a:endParaRPr lang="en-US">
              <a:solidFill>
                <a:prstClr val="black"/>
              </a:solidFill>
            </a:endParaRPr>
          </a:p>
        </p:txBody>
      </p:sp>
    </p:spTree>
    <p:extLst>
      <p:ext uri="{BB962C8B-B14F-4D97-AF65-F5344CB8AC3E}">
        <p14:creationId xmlns:p14="http://schemas.microsoft.com/office/powerpoint/2010/main" val="27679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13783" indent="-274531" eaLnBrk="0" hangingPunct="0">
              <a:defRPr>
                <a:solidFill>
                  <a:schemeClr val="tx1"/>
                </a:solidFill>
                <a:latin typeface="Arial" charset="0"/>
              </a:defRPr>
            </a:lvl2pPr>
            <a:lvl3pPr marL="1098127" indent="-219625" eaLnBrk="0" hangingPunct="0">
              <a:defRPr>
                <a:solidFill>
                  <a:schemeClr val="tx1"/>
                </a:solidFill>
                <a:latin typeface="Arial" charset="0"/>
              </a:defRPr>
            </a:lvl3pPr>
            <a:lvl4pPr marL="1537378" indent="-219625" eaLnBrk="0" hangingPunct="0">
              <a:defRPr>
                <a:solidFill>
                  <a:schemeClr val="tx1"/>
                </a:solidFill>
                <a:latin typeface="Arial" charset="0"/>
              </a:defRPr>
            </a:lvl4pPr>
            <a:lvl5pPr marL="1976626" indent="-219625" eaLnBrk="0" hangingPunct="0">
              <a:defRPr>
                <a:solidFill>
                  <a:schemeClr val="tx1"/>
                </a:solidFill>
                <a:latin typeface="Arial" charset="0"/>
              </a:defRPr>
            </a:lvl5pPr>
            <a:lvl6pPr marL="2415877" indent="-219625" eaLnBrk="0" fontAlgn="base" hangingPunct="0">
              <a:spcBef>
                <a:spcPct val="0"/>
              </a:spcBef>
              <a:spcAft>
                <a:spcPct val="0"/>
              </a:spcAft>
              <a:defRPr>
                <a:solidFill>
                  <a:schemeClr val="tx1"/>
                </a:solidFill>
                <a:latin typeface="Arial" charset="0"/>
              </a:defRPr>
            </a:lvl6pPr>
            <a:lvl7pPr marL="2855128" indent="-219625" eaLnBrk="0" fontAlgn="base" hangingPunct="0">
              <a:spcBef>
                <a:spcPct val="0"/>
              </a:spcBef>
              <a:spcAft>
                <a:spcPct val="0"/>
              </a:spcAft>
              <a:defRPr>
                <a:solidFill>
                  <a:schemeClr val="tx1"/>
                </a:solidFill>
                <a:latin typeface="Arial" charset="0"/>
              </a:defRPr>
            </a:lvl7pPr>
            <a:lvl8pPr marL="3294378" indent="-219625" eaLnBrk="0" fontAlgn="base" hangingPunct="0">
              <a:spcBef>
                <a:spcPct val="0"/>
              </a:spcBef>
              <a:spcAft>
                <a:spcPct val="0"/>
              </a:spcAft>
              <a:defRPr>
                <a:solidFill>
                  <a:schemeClr val="tx1"/>
                </a:solidFill>
                <a:latin typeface="Arial" charset="0"/>
              </a:defRPr>
            </a:lvl8pPr>
            <a:lvl9pPr marL="3733629" indent="-219625" eaLnBrk="0" fontAlgn="base" hangingPunct="0">
              <a:spcBef>
                <a:spcPct val="0"/>
              </a:spcBef>
              <a:spcAft>
                <a:spcPct val="0"/>
              </a:spcAft>
              <a:defRPr>
                <a:solidFill>
                  <a:schemeClr val="tx1"/>
                </a:solidFill>
                <a:latin typeface="Arial" charset="0"/>
              </a:defRPr>
            </a:lvl9pPr>
          </a:lstStyle>
          <a:p>
            <a:pPr eaLnBrk="1" hangingPunct="1"/>
            <a:fld id="{972B5692-68DB-4E84-8025-AA09B66C6C8F}" type="slidenum">
              <a:rPr lang="en-US" smtClean="0">
                <a:solidFill>
                  <a:srgbClr val="000000"/>
                </a:solidFill>
              </a:rPr>
              <a:pPr eaLnBrk="1" hangingPunct="1"/>
              <a:t>26</a:t>
            </a:fld>
            <a:endParaRPr lang="en-US" dirty="0" smtClean="0">
              <a:solidFill>
                <a:srgbClr val="000000"/>
              </a:solidFill>
            </a:endParaRPr>
          </a:p>
        </p:txBody>
      </p:sp>
      <p:sp>
        <p:nvSpPr>
          <p:cNvPr id="106499" name="Rectangle 7"/>
          <p:cNvSpPr txBox="1">
            <a:spLocks noGrp="1" noChangeArrowheads="1"/>
          </p:cNvSpPr>
          <p:nvPr/>
        </p:nvSpPr>
        <p:spPr bwMode="auto">
          <a:xfrm>
            <a:off x="3956349" y="8806532"/>
            <a:ext cx="3027137" cy="46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59" tIns="46428" rIns="92859" bIns="46428" anchor="b"/>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fld id="{0ACBB7A9-9484-4240-BA43-ED4F27B047D6}" type="slidenum">
              <a:rPr lang="en-US" sz="1300">
                <a:solidFill>
                  <a:srgbClr val="000000"/>
                </a:solidFill>
              </a:rPr>
              <a:pPr algn="r" eaLnBrk="1" hangingPunct="1"/>
              <a:t>26</a:t>
            </a:fld>
            <a:endParaRPr lang="en-US" sz="1300" dirty="0">
              <a:solidFill>
                <a:srgbClr val="000000"/>
              </a:solidFill>
            </a:endParaRPr>
          </a:p>
        </p:txBody>
      </p:sp>
      <p:sp>
        <p:nvSpPr>
          <p:cNvPr id="106500" name="Rectangle 2"/>
          <p:cNvSpPr>
            <a:spLocks noGrp="1" noRot="1" noChangeAspect="1" noChangeArrowheads="1" noTextEdit="1"/>
          </p:cNvSpPr>
          <p:nvPr>
            <p:ph type="sldImg"/>
          </p:nvPr>
        </p:nvSpPr>
        <p:spPr>
          <a:ln/>
        </p:spPr>
      </p:sp>
      <p:sp>
        <p:nvSpPr>
          <p:cNvPr id="10650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smtClean="0"/>
          </a:p>
        </p:txBody>
      </p:sp>
    </p:spTree>
    <p:extLst>
      <p:ext uri="{BB962C8B-B14F-4D97-AF65-F5344CB8AC3E}">
        <p14:creationId xmlns:p14="http://schemas.microsoft.com/office/powerpoint/2010/main" val="2223707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2D43662-57CA-4077-AD5D-817E316782E7}" type="slidenum">
              <a:rPr lang="en-US" smtClean="0">
                <a:solidFill>
                  <a:prstClr val="black"/>
                </a:solidFill>
              </a:rPr>
              <a:pPr/>
              <a:t>52</a:t>
            </a:fld>
            <a:endParaRPr lang="en-US">
              <a:solidFill>
                <a:prstClr val="black"/>
              </a:solidFill>
            </a:endParaRPr>
          </a:p>
        </p:txBody>
      </p:sp>
    </p:spTree>
    <p:extLst>
      <p:ext uri="{BB962C8B-B14F-4D97-AF65-F5344CB8AC3E}">
        <p14:creationId xmlns:p14="http://schemas.microsoft.com/office/powerpoint/2010/main" val="31503006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4114800"/>
            <a:chOff x="0" y="0"/>
            <a:chExt cx="9144000" cy="4114800"/>
          </a:xfrm>
        </p:grpSpPr>
        <p:sp>
          <p:nvSpPr>
            <p:cNvPr id="7" name="Rectangle 6"/>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58813" y="684213"/>
            <a:ext cx="1263650" cy="1376362"/>
            <a:chOff x="658813" y="684213"/>
            <a:chExt cx="1263650" cy="1376362"/>
          </a:xfrm>
          <a:solidFill>
            <a:srgbClr val="FFFFFF"/>
          </a:solidFill>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2" name="Title 1"/>
          <p:cNvSpPr>
            <a:spLocks noGrp="1"/>
          </p:cNvSpPr>
          <p:nvPr>
            <p:ph type="ctrTitle"/>
          </p:nvPr>
        </p:nvSpPr>
        <p:spPr>
          <a:xfrm>
            <a:off x="658368" y="2743200"/>
            <a:ext cx="7827264" cy="1371600"/>
          </a:xfrm>
        </p:spPr>
        <p:txBody>
          <a:bodyPr lIns="0" rIns="0" anchor="b" anchorCtr="0">
            <a:noAutofit/>
          </a:bodyPr>
          <a:lstStyle>
            <a:lvl1pPr algn="ct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rmAutofit/>
          </a:bodyPr>
          <a:lstStyle>
            <a:lvl1pPr marL="0" indent="0" algn="ctr">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38404557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ct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270035377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2733675"/>
            <a:ext cx="9144000" cy="1371600"/>
          </a:xfrm>
        </p:spPr>
        <p:txBody>
          <a:bodyPr anchor="ctr" anchorCtr="0"/>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rgbClr val="FFFFFF"/>
          </a:solidFill>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32" name="TextBox 31"/>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80786060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75346903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64289176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165100" y="439738"/>
            <a:ext cx="9474200" cy="8556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365250"/>
            <a:ext cx="7772400" cy="96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2479675"/>
            <a:ext cx="7772400" cy="9620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grpSp>
        <p:nvGrpSpPr>
          <p:cNvPr id="5" name="Group 4"/>
          <p:cNvGrpSpPr/>
          <p:nvPr userDrawn="1"/>
        </p:nvGrpSpPr>
        <p:grpSpPr>
          <a:xfrm>
            <a:off x="120650" y="6299200"/>
            <a:ext cx="420688" cy="458788"/>
            <a:chOff x="120650" y="6299200"/>
            <a:chExt cx="420688" cy="458788"/>
          </a:xfrm>
          <a:solidFill>
            <a:srgbClr val="FFFFFF"/>
          </a:solidFill>
        </p:grpSpPr>
        <p:sp>
          <p:nvSpPr>
            <p:cNvPr id="6"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7" name="Group 6"/>
            <p:cNvGrpSpPr/>
            <p:nvPr userDrawn="1"/>
          </p:nvGrpSpPr>
          <p:grpSpPr>
            <a:xfrm>
              <a:off x="120650" y="6299200"/>
              <a:ext cx="420688" cy="187326"/>
              <a:chOff x="120650" y="6299200"/>
              <a:chExt cx="420688" cy="187326"/>
            </a:xfrm>
            <a:grpFill/>
          </p:grpSpPr>
          <p:sp>
            <p:nvSpPr>
              <p:cNvPr id="8"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9"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10"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11"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12"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13"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14"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15"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16"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17"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99048611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4114800"/>
            <a:chOff x="0" y="0"/>
            <a:chExt cx="9144000" cy="4114800"/>
          </a:xfrm>
        </p:grpSpPr>
        <p:sp>
          <p:nvSpPr>
            <p:cNvPr id="7" name="Rectangle 6"/>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58813" y="684213"/>
            <a:ext cx="1263650" cy="1376362"/>
            <a:chOff x="658813" y="684213"/>
            <a:chExt cx="1263650" cy="1376362"/>
          </a:xfrm>
          <a:solidFill>
            <a:srgbClr val="FFFFFF"/>
          </a:solidFill>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2" name="Title 1"/>
          <p:cNvSpPr>
            <a:spLocks noGrp="1"/>
          </p:cNvSpPr>
          <p:nvPr>
            <p:ph type="ctrTitle"/>
          </p:nvPr>
        </p:nvSpPr>
        <p:spPr>
          <a:xfrm>
            <a:off x="658368" y="2743200"/>
            <a:ext cx="7827264" cy="1371600"/>
          </a:xfrm>
        </p:spPr>
        <p:txBody>
          <a:bodyPr lIns="0" rIns="0" anchor="b" anchorCtr="0">
            <a:noAutofit/>
          </a:bodyPr>
          <a:lstStyle>
            <a:lvl1pPr algn="ctr">
              <a:defRPr sz="3600">
                <a:solidFill>
                  <a:schemeClr val="tx2"/>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rmAutofit/>
          </a:bodyPr>
          <a:lstStyle>
            <a:lvl1pPr marL="0" indent="0" algn="ctr">
              <a:spcBef>
                <a:spcPts val="0"/>
              </a:spcBef>
              <a:buNone/>
              <a:defRPr sz="22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Tree>
    <p:extLst>
      <p:ext uri="{BB962C8B-B14F-4D97-AF65-F5344CB8AC3E}">
        <p14:creationId xmlns:p14="http://schemas.microsoft.com/office/powerpoint/2010/main" val="83806024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44" name="Group 43"/>
          <p:cNvGrpSpPr/>
          <p:nvPr/>
        </p:nvGrpSpPr>
        <p:grpSpPr>
          <a:xfrm>
            <a:off x="120650" y="6299200"/>
            <a:ext cx="420688" cy="458788"/>
            <a:chOff x="120650" y="6299200"/>
            <a:chExt cx="420688" cy="458788"/>
          </a:xfrm>
          <a:solidFill>
            <a:srgbClr val="FFFFFF"/>
          </a:solidFill>
        </p:grpSpPr>
        <p:sp>
          <p:nvSpPr>
            <p:cNvPr id="4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120650" y="6299200"/>
              <a:ext cx="420688" cy="187326"/>
              <a:chOff x="120650" y="6299200"/>
              <a:chExt cx="420688" cy="187326"/>
            </a:xfrm>
            <a:grpFill/>
          </p:grpSpPr>
          <p:sp>
            <p:nvSpPr>
              <p:cNvPr id="4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4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4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5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5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5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5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5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94885809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16736" y="1673352"/>
            <a:ext cx="6528816" cy="4114800"/>
          </a:xfrm>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61832431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0" name="Group 19"/>
          <p:cNvGrpSpPr/>
          <p:nvPr userDrawn="1"/>
        </p:nvGrpSpPr>
        <p:grpSpPr>
          <a:xfrm>
            <a:off x="0" y="0"/>
            <a:ext cx="9144000" cy="4114800"/>
            <a:chOff x="0" y="0"/>
            <a:chExt cx="9144000" cy="4114800"/>
          </a:xfrm>
        </p:grpSpPr>
        <p:sp>
          <p:nvSpPr>
            <p:cNvPr id="21" name="Rectangle 20"/>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8368" y="2743200"/>
            <a:ext cx="7827264" cy="1371600"/>
          </a:xfrm>
        </p:spPr>
        <p:txBody>
          <a:bodyPr anchor="b" anchorCtr="0"/>
          <a:lstStyle>
            <a:lvl1pPr algn="l">
              <a:defRPr sz="3600" b="0" cap="none" baseline="0">
                <a:latin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65037501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8368" y="1371600"/>
            <a:ext cx="3840480" cy="4800600"/>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41302952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44" name="Group 43"/>
          <p:cNvGrpSpPr/>
          <p:nvPr/>
        </p:nvGrpSpPr>
        <p:grpSpPr>
          <a:xfrm>
            <a:off x="120650" y="6299200"/>
            <a:ext cx="420688" cy="458788"/>
            <a:chOff x="120650" y="6299200"/>
            <a:chExt cx="420688" cy="458788"/>
          </a:xfrm>
          <a:solidFill>
            <a:srgbClr val="FFFFFF"/>
          </a:solidFill>
        </p:grpSpPr>
        <p:sp>
          <p:nvSpPr>
            <p:cNvPr id="4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120650" y="6299200"/>
              <a:ext cx="420688" cy="187326"/>
              <a:chOff x="120650" y="6299200"/>
              <a:chExt cx="420688" cy="187326"/>
            </a:xfrm>
            <a:grpFill/>
          </p:grpSpPr>
          <p:sp>
            <p:nvSpPr>
              <p:cNvPr id="4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4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4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5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5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5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5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5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98413651"/>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8" name="Footer Placeholder 7"/>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65015637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991281080"/>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8" name="Rectangle 17"/>
          <p:cNvSpPr/>
          <p:nvPr userDrawn="1"/>
        </p:nvSpPr>
        <p:spPr>
          <a:xfrm>
            <a:off x="-4313"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3" name="Footer Placeholder 2"/>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
        <p:nvSpPr>
          <p:cNvPr id="19" name="TextBox 18"/>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3016836013"/>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7200"/>
            <a:ext cx="4910328" cy="5715000"/>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51442381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ctr">
              <a:defRPr sz="3200" b="0">
                <a:latin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1538974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0" y="2733675"/>
            <a:ext cx="9144000" cy="1371600"/>
          </a:xfrm>
        </p:spPr>
        <p:txBody>
          <a:bodyPr anchor="ctr" anchorCtr="0"/>
          <a:lstStyle>
            <a:lvl1pPr algn="ctr">
              <a:defRPr>
                <a:latin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rgbClr val="FFFFFF"/>
          </a:solidFill>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32" name="TextBox 31"/>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46829441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51979815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424757977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4114800"/>
            <a:chOff x="0" y="0"/>
            <a:chExt cx="9144000" cy="4114800"/>
          </a:xfrm>
        </p:grpSpPr>
        <p:sp>
          <p:nvSpPr>
            <p:cNvPr id="7" name="Rectangle 6"/>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58813" y="684213"/>
            <a:ext cx="1263650" cy="1376362"/>
            <a:chOff x="658813" y="684213"/>
            <a:chExt cx="1263650" cy="1376362"/>
          </a:xfrm>
          <a:solidFill>
            <a:srgbClr val="FFFFFF"/>
          </a:solidFill>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2" name="Title 1"/>
          <p:cNvSpPr>
            <a:spLocks noGrp="1"/>
          </p:cNvSpPr>
          <p:nvPr>
            <p:ph type="ctrTitle"/>
          </p:nvPr>
        </p:nvSpPr>
        <p:spPr>
          <a:xfrm>
            <a:off x="658368" y="2743200"/>
            <a:ext cx="7827264" cy="1371600"/>
          </a:xfrm>
        </p:spPr>
        <p:txBody>
          <a:bodyPr lIns="0" rIns="0" anchor="b" anchorCtr="0">
            <a:noAutofit/>
          </a:bodyPr>
          <a:lstStyle>
            <a:lvl1pPr algn="ctr">
              <a:defRPr sz="3600">
                <a:solidFill>
                  <a:schemeClr val="tx2"/>
                </a:solidFill>
                <a:latin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rmAutofit/>
          </a:bodyPr>
          <a:lstStyle>
            <a:lvl1pPr marL="0" indent="0" algn="ctr">
              <a:spcBef>
                <a:spcPts val="0"/>
              </a:spcBef>
              <a:buNone/>
              <a:defRPr sz="22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Tree>
    <p:extLst>
      <p:ext uri="{BB962C8B-B14F-4D97-AF65-F5344CB8AC3E}">
        <p14:creationId xmlns:p14="http://schemas.microsoft.com/office/powerpoint/2010/main" val="411201908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44" name="Group 43"/>
          <p:cNvGrpSpPr/>
          <p:nvPr/>
        </p:nvGrpSpPr>
        <p:grpSpPr>
          <a:xfrm>
            <a:off x="120650" y="6299200"/>
            <a:ext cx="420688" cy="458788"/>
            <a:chOff x="120650" y="6299200"/>
            <a:chExt cx="420688" cy="458788"/>
          </a:xfrm>
          <a:solidFill>
            <a:srgbClr val="FFFFFF"/>
          </a:solidFill>
        </p:grpSpPr>
        <p:sp>
          <p:nvSpPr>
            <p:cNvPr id="4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120650" y="6299200"/>
              <a:ext cx="420688" cy="187326"/>
              <a:chOff x="120650" y="6299200"/>
              <a:chExt cx="420688" cy="187326"/>
            </a:xfrm>
            <a:grpFill/>
          </p:grpSpPr>
          <p:sp>
            <p:nvSpPr>
              <p:cNvPr id="4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4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4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5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5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5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5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5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9747466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673352"/>
            <a:ext cx="6528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78169571"/>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16736" y="1673352"/>
            <a:ext cx="6528816" cy="4114800"/>
          </a:xfrm>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4063403958"/>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0" name="Group 19"/>
          <p:cNvGrpSpPr/>
          <p:nvPr userDrawn="1"/>
        </p:nvGrpSpPr>
        <p:grpSpPr>
          <a:xfrm>
            <a:off x="0" y="0"/>
            <a:ext cx="9144000" cy="4114800"/>
            <a:chOff x="0" y="0"/>
            <a:chExt cx="9144000" cy="4114800"/>
          </a:xfrm>
        </p:grpSpPr>
        <p:sp>
          <p:nvSpPr>
            <p:cNvPr id="21" name="Rectangle 20"/>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8368" y="2743200"/>
            <a:ext cx="7827264" cy="1371600"/>
          </a:xfrm>
        </p:spPr>
        <p:txBody>
          <a:bodyPr anchor="b" anchorCtr="0"/>
          <a:lstStyle>
            <a:lvl1pPr algn="l">
              <a:defRPr sz="3600" b="0" cap="none" baseline="0">
                <a:latin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2770830496"/>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658368" y="1371600"/>
            <a:ext cx="3840480" cy="4800600"/>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4083825100"/>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8" name="Footer Placeholder 7"/>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2712706399"/>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71237593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8" name="Rectangle 17"/>
          <p:cNvSpPr/>
          <p:nvPr userDrawn="1"/>
        </p:nvSpPr>
        <p:spPr>
          <a:xfrm>
            <a:off x="-4313"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3" name="Footer Placeholder 2"/>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
        <p:nvSpPr>
          <p:cNvPr id="19" name="TextBox 18"/>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80683520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atin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457200"/>
            <a:ext cx="4910328" cy="5715000"/>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937888815"/>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ctr">
              <a:defRPr sz="3200" b="0">
                <a:latin typeface="Arial" pitchFamily="34"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22141838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0" y="2733675"/>
            <a:ext cx="9144000" cy="1371600"/>
          </a:xfrm>
        </p:spPr>
        <p:txBody>
          <a:bodyPr anchor="ctr" anchorCtr="0"/>
          <a:lstStyle>
            <a:lvl1pPr algn="ctr">
              <a:defRPr>
                <a:latin typeface="Arial" pitchFamily="34" charset="0"/>
              </a:defRPr>
            </a:lvl1p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rgbClr val="FFFFFF"/>
          </a:solidFill>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32" name="TextBox 31"/>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2744894814"/>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atin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73923033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0" name="Group 19"/>
          <p:cNvGrpSpPr/>
          <p:nvPr userDrawn="1"/>
        </p:nvGrpSpPr>
        <p:grpSpPr>
          <a:xfrm>
            <a:off x="0" y="0"/>
            <a:ext cx="9144000" cy="4114800"/>
            <a:chOff x="0" y="0"/>
            <a:chExt cx="9144000" cy="4114800"/>
          </a:xfrm>
        </p:grpSpPr>
        <p:sp>
          <p:nvSpPr>
            <p:cNvPr id="21" name="Rectangle 20"/>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8368" y="2743200"/>
            <a:ext cx="7827264" cy="1371600"/>
          </a:xfrm>
        </p:spPr>
        <p:txBody>
          <a:bodyPr anchor="b" anchorCtr="0"/>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2828496935"/>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4131586587"/>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4114800"/>
            <a:chOff x="0" y="0"/>
            <a:chExt cx="9144000" cy="4114800"/>
          </a:xfrm>
        </p:grpSpPr>
        <p:sp>
          <p:nvSpPr>
            <p:cNvPr id="7" name="Rectangle 6"/>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58813" y="684213"/>
            <a:ext cx="1263650" cy="1376362"/>
            <a:chOff x="658813" y="684213"/>
            <a:chExt cx="1263650" cy="1376362"/>
          </a:xfrm>
          <a:solidFill>
            <a:srgbClr val="FFFFFF"/>
          </a:solidFill>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2" name="Title 1"/>
          <p:cNvSpPr>
            <a:spLocks noGrp="1"/>
          </p:cNvSpPr>
          <p:nvPr>
            <p:ph type="ctrTitle"/>
          </p:nvPr>
        </p:nvSpPr>
        <p:spPr>
          <a:xfrm>
            <a:off x="658368" y="2743200"/>
            <a:ext cx="7827264" cy="1371600"/>
          </a:xfrm>
        </p:spPr>
        <p:txBody>
          <a:bodyPr lIns="0" rIns="0" anchor="b" anchorCtr="0">
            <a:noAutofit/>
          </a:bodyPr>
          <a:lstStyle>
            <a:lvl1pPr algn="ctr">
              <a:defRPr sz="3600">
                <a:solidFill>
                  <a:schemeClr val="tx2"/>
                </a:solidFill>
                <a:latin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rmAutofit/>
          </a:bodyPr>
          <a:lstStyle>
            <a:lvl1pPr marL="0" indent="0" algn="ctr">
              <a:spcBef>
                <a:spcPts val="0"/>
              </a:spcBef>
              <a:buNone/>
              <a:defRPr sz="2200">
                <a:solidFill>
                  <a:schemeClr val="tx1"/>
                </a:solidFill>
                <a:latin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Tree>
    <p:extLst>
      <p:ext uri="{BB962C8B-B14F-4D97-AF65-F5344CB8AC3E}">
        <p14:creationId xmlns:p14="http://schemas.microsoft.com/office/powerpoint/2010/main" val="681939190"/>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44" name="Group 43"/>
          <p:cNvGrpSpPr/>
          <p:nvPr/>
        </p:nvGrpSpPr>
        <p:grpSpPr>
          <a:xfrm>
            <a:off x="120650" y="6299200"/>
            <a:ext cx="420688" cy="458788"/>
            <a:chOff x="120650" y="6299200"/>
            <a:chExt cx="420688" cy="458788"/>
          </a:xfrm>
          <a:solidFill>
            <a:srgbClr val="FFFFFF"/>
          </a:solidFill>
        </p:grpSpPr>
        <p:sp>
          <p:nvSpPr>
            <p:cNvPr id="4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120650" y="6299200"/>
              <a:ext cx="420688" cy="187326"/>
              <a:chOff x="120650" y="6299200"/>
              <a:chExt cx="420688" cy="187326"/>
            </a:xfrm>
            <a:grpFill/>
          </p:grpSpPr>
          <p:sp>
            <p:nvSpPr>
              <p:cNvPr id="4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4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4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5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5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5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5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5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419700769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16736" y="1673352"/>
            <a:ext cx="6528816" cy="4114800"/>
          </a:xfrm>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33336208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0" name="Group 19"/>
          <p:cNvGrpSpPr/>
          <p:nvPr userDrawn="1"/>
        </p:nvGrpSpPr>
        <p:grpSpPr>
          <a:xfrm>
            <a:off x="0" y="0"/>
            <a:ext cx="9144000" cy="4114800"/>
            <a:chOff x="0" y="0"/>
            <a:chExt cx="9144000" cy="4114800"/>
          </a:xfrm>
        </p:grpSpPr>
        <p:sp>
          <p:nvSpPr>
            <p:cNvPr id="21" name="Rectangle 20"/>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22" name="Straight Connector 21"/>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8368" y="2743200"/>
            <a:ext cx="7827264" cy="1371600"/>
          </a:xfrm>
        </p:spPr>
        <p:txBody>
          <a:bodyPr anchor="b" anchorCtr="0"/>
          <a:lstStyle>
            <a:lvl1pPr algn="l">
              <a:defRPr sz="3600" b="0" cap="none" baseline="0">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latin typeface="Arial"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673051902"/>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658368" y="1371600"/>
            <a:ext cx="3840480" cy="4800600"/>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301261433"/>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latin typeface="Arial"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atin typeface="Arial" pitchFamily="34" charset="0"/>
              </a:defRPr>
            </a:lvl1pPr>
            <a:lvl2pPr>
              <a:defRPr sz="2400">
                <a:latin typeface="Arial" pitchFamily="34" charset="0"/>
              </a:defRPr>
            </a:lvl2pPr>
            <a:lvl3pPr>
              <a:defRPr sz="2400">
                <a:latin typeface="Arial" pitchFamily="34" charset="0"/>
              </a:defRPr>
            </a:lvl3pPr>
            <a:lvl4pPr>
              <a:defRPr sz="2400">
                <a:latin typeface="Arial" pitchFamily="34" charset="0"/>
              </a:defRPr>
            </a:lvl4pPr>
            <a:lvl5pPr>
              <a:defRPr sz="2400">
                <a:latin typeface="Arial" pitchFamily="34" charset="0"/>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8" name="Footer Placeholder 7"/>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9" name="Slide Number Placeholder 8"/>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224760510"/>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44692277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8" name="Rectangle 17"/>
          <p:cNvSpPr/>
          <p:nvPr userDrawn="1"/>
        </p:nvSpPr>
        <p:spPr>
          <a:xfrm>
            <a:off x="-4313"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Date Placeholder 1"/>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3" name="Footer Placeholder 2"/>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4" name="Slide Number Placeholder 3"/>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
        <p:nvSpPr>
          <p:cNvPr id="19" name="TextBox 18"/>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3495437170"/>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atin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575050" y="457200"/>
            <a:ext cx="4910328" cy="5715000"/>
          </a:xfrm>
        </p:spPr>
        <p:txBody>
          <a:bodyPr/>
          <a:lstStyle>
            <a:lvl1pPr>
              <a:defRPr sz="3200">
                <a:latin typeface="Arial" pitchFamily="34" charset="0"/>
              </a:defRPr>
            </a:lvl1pPr>
            <a:lvl2pPr>
              <a:defRPr sz="2800">
                <a:latin typeface="Arial" pitchFamily="34" charset="0"/>
              </a:defRPr>
            </a:lvl2pPr>
            <a:lvl3pPr>
              <a:defRPr sz="2400">
                <a:latin typeface="Arial" pitchFamily="34" charset="0"/>
              </a:defRPr>
            </a:lvl3pPr>
            <a:lvl4pPr>
              <a:defRPr sz="2000">
                <a:latin typeface="Arial" pitchFamily="34" charset="0"/>
              </a:defRPr>
            </a:lvl4pPr>
            <a:lvl5pPr>
              <a:defRPr sz="2000">
                <a:latin typeface="Arial" pitchFamily="34" charset="0"/>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33758801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9933054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ctr">
              <a:defRPr sz="3200" b="0">
                <a:latin typeface="Arial" pitchFamily="34" charset="0"/>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atin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atin typeface="Arial"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6" name="Footer Placeholder 5"/>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375005037"/>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0" y="2733675"/>
            <a:ext cx="9144000" cy="1371600"/>
          </a:xfrm>
        </p:spPr>
        <p:txBody>
          <a:bodyPr anchor="ctr" anchorCtr="0"/>
          <a:lstStyle>
            <a:lvl1pPr algn="ctr">
              <a:defRPr>
                <a:latin typeface="Arial" pitchFamily="34"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4" name="Footer Placeholder 3"/>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rgbClr val="FFFFFF"/>
          </a:solidFill>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32" name="TextBox 31"/>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4158219991"/>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p:txBody>
          <a:bodyPr/>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487096257"/>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lvl1pPr>
              <a:defRPr>
                <a:latin typeface="Arial" pitchFamily="34" charset="0"/>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11"/>
          </p:nvPr>
        </p:nvSpPr>
        <p:spPr/>
        <p:txBody>
          <a:bodyPr/>
          <a:lstStyle>
            <a:lvl1pPr>
              <a:defRPr>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lvl1pPr>
              <a:defRPr>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06978442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8" name="Group 7"/>
          <p:cNvGrpSpPr/>
          <p:nvPr userDrawn="1"/>
        </p:nvGrpSpPr>
        <p:grpSpPr>
          <a:xfrm>
            <a:off x="0" y="0"/>
            <a:ext cx="9144000" cy="4114800"/>
            <a:chOff x="0" y="0"/>
            <a:chExt cx="9144000" cy="4114800"/>
          </a:xfrm>
        </p:grpSpPr>
        <p:sp>
          <p:nvSpPr>
            <p:cNvPr id="7" name="Rectangle 6"/>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grpSp>
        <p:nvGrpSpPr>
          <p:cNvPr id="44" name="Group 43"/>
          <p:cNvGrpSpPr/>
          <p:nvPr/>
        </p:nvGrpSpPr>
        <p:grpSpPr>
          <a:xfrm>
            <a:off x="658813" y="684213"/>
            <a:ext cx="1263650" cy="1376362"/>
            <a:chOff x="658813" y="684213"/>
            <a:chExt cx="1263650" cy="1376362"/>
          </a:xfrm>
          <a:solidFill>
            <a:srgbClr val="FFFFFF"/>
          </a:solidFill>
        </p:grpSpPr>
        <p:sp>
          <p:nvSpPr>
            <p:cNvPr id="45"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658813" y="684213"/>
              <a:ext cx="1263650" cy="561975"/>
              <a:chOff x="658813" y="684213"/>
              <a:chExt cx="1263650" cy="561975"/>
            </a:xfrm>
            <a:grpFill/>
          </p:grpSpPr>
          <p:sp>
            <p:nvSpPr>
              <p:cNvPr id="47"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8"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49"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0"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1"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2"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3"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4"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5"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56"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2" name="Title 1"/>
          <p:cNvSpPr>
            <a:spLocks noGrp="1"/>
          </p:cNvSpPr>
          <p:nvPr>
            <p:ph type="ctrTitle"/>
          </p:nvPr>
        </p:nvSpPr>
        <p:spPr>
          <a:xfrm>
            <a:off x="658368" y="2743200"/>
            <a:ext cx="7827264" cy="1371600"/>
          </a:xfrm>
        </p:spPr>
        <p:txBody>
          <a:bodyPr lIns="0" rIns="0" anchor="b" anchorCtr="0">
            <a:noAutofit/>
          </a:bodyPr>
          <a:lstStyle>
            <a:lvl1pPr algn="ctr">
              <a:defRPr sz="36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58368" y="4114800"/>
            <a:ext cx="7827264" cy="685800"/>
          </a:xfrm>
        </p:spPr>
        <p:txBody>
          <a:bodyPr lIns="0" tIns="228600" rIns="0">
            <a:noAutofit/>
          </a:bodyPr>
          <a:lstStyle>
            <a:lvl1pPr marL="0" indent="0" algn="ctr">
              <a:spcBef>
                <a:spcPts val="0"/>
              </a:spcBef>
              <a:buNone/>
              <a:defRPr sz="2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smtClean="0"/>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Tree>
    <p:extLst>
      <p:ext uri="{BB962C8B-B14F-4D97-AF65-F5344CB8AC3E}">
        <p14:creationId xmlns:p14="http://schemas.microsoft.com/office/powerpoint/2010/main" val="3925348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44" name="Group 43"/>
          <p:cNvGrpSpPr/>
          <p:nvPr/>
        </p:nvGrpSpPr>
        <p:grpSpPr>
          <a:xfrm>
            <a:off x="120650" y="6299200"/>
            <a:ext cx="420688" cy="458788"/>
            <a:chOff x="120650" y="6299200"/>
            <a:chExt cx="420688" cy="458788"/>
          </a:xfrm>
          <a:solidFill>
            <a:srgbClr val="FFFFFF"/>
          </a:solidFill>
        </p:grpSpPr>
        <p:sp>
          <p:nvSpPr>
            <p:cNvPr id="4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46" name="Group 45"/>
            <p:cNvGrpSpPr/>
            <p:nvPr userDrawn="1"/>
          </p:nvGrpSpPr>
          <p:grpSpPr>
            <a:xfrm>
              <a:off x="120650" y="6299200"/>
              <a:ext cx="420688" cy="187326"/>
              <a:chOff x="120650" y="6299200"/>
              <a:chExt cx="420688" cy="187326"/>
            </a:xfrm>
            <a:grpFill/>
          </p:grpSpPr>
          <p:sp>
            <p:nvSpPr>
              <p:cNvPr id="4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4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4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5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5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5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5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5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5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2573592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Mayo Reduced Siz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1316736" y="1673352"/>
            <a:ext cx="6528816"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899105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20" name="Group 19"/>
          <p:cNvGrpSpPr/>
          <p:nvPr userDrawn="1"/>
        </p:nvGrpSpPr>
        <p:grpSpPr>
          <a:xfrm>
            <a:off x="0" y="0"/>
            <a:ext cx="9144000" cy="4114800"/>
            <a:chOff x="0" y="0"/>
            <a:chExt cx="9144000" cy="4114800"/>
          </a:xfrm>
        </p:grpSpPr>
        <p:sp>
          <p:nvSpPr>
            <p:cNvPr id="21" name="Rectangle 20"/>
            <p:cNvSpPr/>
            <p:nvPr userDrawn="1"/>
          </p:nvSpPr>
          <p:spPr>
            <a:xfrm>
              <a:off x="0" y="0"/>
              <a:ext cx="9144000" cy="41148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22" name="Straight Connector 21"/>
            <p:cNvCxnSpPr/>
            <p:nvPr userDrawn="1"/>
          </p:nvCxnSpPr>
          <p:spPr>
            <a:xfrm>
              <a:off x="0" y="41148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58368" y="2743200"/>
            <a:ext cx="7827264" cy="1371600"/>
          </a:xfrm>
        </p:spPr>
        <p:txBody>
          <a:bodyPr anchor="b" anchorCtr="0"/>
          <a:lstStyle>
            <a:lvl1pPr algn="l">
              <a:defRPr sz="36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58368" y="4114800"/>
            <a:ext cx="7827264" cy="685800"/>
          </a:xfrm>
        </p:spPr>
        <p:txBody>
          <a:bodyPr anchor="t" anchorCtr="0"/>
          <a:lstStyle>
            <a:lvl1pPr marL="0" indent="0">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9" name="Group 18"/>
          <p:cNvGrpSpPr/>
          <p:nvPr/>
        </p:nvGrpSpPr>
        <p:grpSpPr>
          <a:xfrm>
            <a:off x="120650" y="6299200"/>
            <a:ext cx="420688" cy="458788"/>
            <a:chOff x="120650" y="6299200"/>
            <a:chExt cx="420688" cy="458788"/>
          </a:xfrm>
          <a:solidFill>
            <a:srgbClr val="FFFFFF"/>
          </a:solidFill>
        </p:grpSpPr>
        <p:sp>
          <p:nvSpPr>
            <p:cNvPr id="32"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3" name="Group 32"/>
            <p:cNvGrpSpPr/>
            <p:nvPr userDrawn="1"/>
          </p:nvGrpSpPr>
          <p:grpSpPr>
            <a:xfrm>
              <a:off x="120650" y="6299200"/>
              <a:ext cx="420688" cy="187326"/>
              <a:chOff x="120650" y="6299200"/>
              <a:chExt cx="420688" cy="187326"/>
            </a:xfrm>
            <a:grpFill/>
          </p:grpSpPr>
          <p:sp>
            <p:nvSpPr>
              <p:cNvPr id="34"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5"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6"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7"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8"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1"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2"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3"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4004931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8368"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371600"/>
            <a:ext cx="3840480" cy="4800600"/>
          </a:xfrm>
        </p:spPr>
        <p:txBody>
          <a:bodyPr/>
          <a:lstStyle>
            <a:lvl1pPr>
              <a:defRPr sz="2400"/>
            </a:lvl1pPr>
            <a:lvl2pPr>
              <a:defRPr sz="2400"/>
            </a:lvl2pPr>
            <a:lvl3pPr>
              <a:defRPr sz="2400"/>
            </a:lvl3pPr>
            <a:lvl4pPr>
              <a:defRPr sz="2400"/>
            </a:lvl4pPr>
            <a:lvl5pPr>
              <a:defRPr sz="2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42414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046AD">
                  <a:lumMod val="40000"/>
                  <a:lumOff val="60000"/>
                </a:srgbClr>
              </a:solidFill>
            </a:endParaRPr>
          </a:p>
        </p:txBody>
      </p:sp>
      <p:sp>
        <p:nvSpPr>
          <p:cNvPr id="9" name="Slide Number Placeholder 8"/>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307765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8368"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8368"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371600"/>
            <a:ext cx="3840480" cy="804672"/>
          </a:xfrm>
        </p:spPr>
        <p:txBody>
          <a:bodyPr anchor="b"/>
          <a:lstStyle>
            <a:lvl1pPr marL="0" indent="0">
              <a:buNone/>
              <a:defRPr sz="24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3840480" cy="3986784"/>
          </a:xfrm>
        </p:spPr>
        <p:txBody>
          <a:bodyPr/>
          <a:lstStyle>
            <a:lvl1pPr>
              <a:defRPr sz="2400"/>
            </a:lvl1pPr>
            <a:lvl2pPr>
              <a:defRPr sz="2400"/>
            </a:lvl2pPr>
            <a:lvl3pPr>
              <a:defRPr sz="2400"/>
            </a:lvl3pPr>
            <a:lvl4pPr>
              <a:defRPr sz="2400"/>
            </a:lvl4pPr>
            <a:lvl5pPr>
              <a:defRPr sz="2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0046AD">
                  <a:lumMod val="40000"/>
                  <a:lumOff val="60000"/>
                </a:srgbClr>
              </a:solidFill>
            </a:endParaRPr>
          </a:p>
        </p:txBody>
      </p:sp>
      <p:sp>
        <p:nvSpPr>
          <p:cNvPr id="9" name="Slide Number Placeholder 8"/>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2" name="Group 21"/>
          <p:cNvGrpSpPr/>
          <p:nvPr/>
        </p:nvGrpSpPr>
        <p:grpSpPr>
          <a:xfrm>
            <a:off x="120650" y="6299200"/>
            <a:ext cx="420688" cy="458788"/>
            <a:chOff x="120650" y="6299200"/>
            <a:chExt cx="420688" cy="458788"/>
          </a:xfrm>
          <a:solidFill>
            <a:srgbClr val="FFFFFF"/>
          </a:solidFill>
        </p:grpSpPr>
        <p:sp>
          <p:nvSpPr>
            <p:cNvPr id="35"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6" name="Group 35"/>
            <p:cNvGrpSpPr/>
            <p:nvPr userDrawn="1"/>
          </p:nvGrpSpPr>
          <p:grpSpPr>
            <a:xfrm>
              <a:off x="120650" y="6299200"/>
              <a:ext cx="420688" cy="187326"/>
              <a:chOff x="120650" y="6299200"/>
              <a:chExt cx="420688" cy="187326"/>
            </a:xfrm>
            <a:grpFill/>
          </p:grpSpPr>
          <p:sp>
            <p:nvSpPr>
              <p:cNvPr id="37"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8"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9"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40"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41"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2"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3"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4"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5"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6"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758345886"/>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79100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8" name="Rectangle 17"/>
          <p:cNvSpPr/>
          <p:nvPr userDrawn="1"/>
        </p:nvSpPr>
        <p:spPr>
          <a:xfrm>
            <a:off x="-4313"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0046AD">
                  <a:lumMod val="40000"/>
                  <a:lumOff val="60000"/>
                </a:srgbClr>
              </a:solidFill>
            </a:endParaRPr>
          </a:p>
        </p:txBody>
      </p:sp>
      <p:sp>
        <p:nvSpPr>
          <p:cNvPr id="4" name="Slide Number Placeholder 3"/>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
        <p:nvSpPr>
          <p:cNvPr id="19" name="TextBox 18"/>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©2016 MFMER  |  3578545-</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3748684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176061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7827264" cy="1371600"/>
          </a:xfrm>
        </p:spPr>
        <p:txBody>
          <a:bodyPr anchor="b"/>
          <a:lstStyle>
            <a:lvl1pPr algn="ctr">
              <a:defRPr sz="3200" b="0"/>
            </a:lvl1pPr>
          </a:lstStyle>
          <a:p>
            <a:r>
              <a:rPr lang="en-US" smtClean="0"/>
              <a:t>Click to edit Master title style</a:t>
            </a:r>
            <a:endParaRPr lang="en-US" dirty="0"/>
          </a:p>
        </p:txBody>
      </p:sp>
      <p:sp>
        <p:nvSpPr>
          <p:cNvPr id="3" name="Picture Placeholder 2"/>
          <p:cNvSpPr>
            <a:spLocks noGrp="1"/>
          </p:cNvSpPr>
          <p:nvPr>
            <p:ph type="pic" idx="1"/>
          </p:nvPr>
        </p:nvSpPr>
        <p:spPr>
          <a:xfrm>
            <a:off x="658368" y="1444752"/>
            <a:ext cx="7827264" cy="427024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58368" y="5788152"/>
            <a:ext cx="7827264" cy="384048"/>
          </a:xfrm>
        </p:spPr>
        <p:txBody>
          <a:bodyPr tIns="45720" anchor="ctr" anchorCtr="0"/>
          <a:lstStyle>
            <a:lvl1pPr marL="0" indent="0">
              <a:spcBef>
                <a:spcPts val="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905017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titleOnly" preserve="1">
  <p:cSld name="Mayo Ending Slide">
    <p:spTree>
      <p:nvGrpSpPr>
        <p:cNvPr id="1" name=""/>
        <p:cNvGrpSpPr/>
        <p:nvPr/>
      </p:nvGrpSpPr>
      <p:grpSpPr>
        <a:xfrm>
          <a:off x="0" y="0"/>
          <a:ext cx="0" cy="0"/>
          <a:chOff x="0" y="0"/>
          <a:chExt cx="0" cy="0"/>
        </a:xfrm>
      </p:grpSpPr>
      <p:sp>
        <p:nvSpPr>
          <p:cNvPr id="31" name="Rectangle 30"/>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0" y="2733675"/>
            <a:ext cx="9144000" cy="1371600"/>
          </a:xfrm>
        </p:spPr>
        <p:txBody>
          <a:bodyPr anchor="ctr" anchorCtr="0"/>
          <a:lstStyle>
            <a:lvl1pPr algn="ctr">
              <a:defRPr/>
            </a:lvl1p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3940175" y="684213"/>
            <a:ext cx="1263650" cy="1376362"/>
            <a:chOff x="658813" y="684213"/>
            <a:chExt cx="1263650" cy="1376362"/>
          </a:xfrm>
          <a:solidFill>
            <a:srgbClr val="FFFFFF"/>
          </a:solidFill>
        </p:grpSpPr>
        <p:sp>
          <p:nvSpPr>
            <p:cNvPr id="19" name="Freeform 12"/>
            <p:cNvSpPr>
              <a:spLocks noEditPoints="1"/>
            </p:cNvSpPr>
            <p:nvPr/>
          </p:nvSpPr>
          <p:spPr bwMode="auto">
            <a:xfrm>
              <a:off x="849313" y="1354138"/>
              <a:ext cx="882650" cy="706437"/>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20" name="Group 19"/>
            <p:cNvGrpSpPr/>
            <p:nvPr userDrawn="1"/>
          </p:nvGrpSpPr>
          <p:grpSpPr>
            <a:xfrm>
              <a:off x="658813" y="684213"/>
              <a:ext cx="1263650" cy="561975"/>
              <a:chOff x="658813" y="684213"/>
              <a:chExt cx="1263650" cy="561975"/>
            </a:xfrm>
            <a:grpFill/>
          </p:grpSpPr>
          <p:sp>
            <p:nvSpPr>
              <p:cNvPr id="21" name="Freeform 13"/>
              <p:cNvSpPr>
                <a:spLocks/>
              </p:cNvSpPr>
              <p:nvPr/>
            </p:nvSpPr>
            <p:spPr bwMode="auto">
              <a:xfrm>
                <a:off x="917576" y="1004888"/>
                <a:ext cx="187325" cy="236537"/>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2" name="Freeform 14"/>
              <p:cNvSpPr>
                <a:spLocks noEditPoints="1"/>
              </p:cNvSpPr>
              <p:nvPr/>
            </p:nvSpPr>
            <p:spPr bwMode="auto">
              <a:xfrm>
                <a:off x="1127126" y="1004888"/>
                <a:ext cx="103188" cy="236537"/>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3" name="Freeform 15"/>
              <p:cNvSpPr>
                <a:spLocks/>
              </p:cNvSpPr>
              <p:nvPr/>
            </p:nvSpPr>
            <p:spPr bwMode="auto">
              <a:xfrm>
                <a:off x="1268413" y="1004888"/>
                <a:ext cx="273050" cy="241300"/>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4" name="Freeform 16"/>
              <p:cNvSpPr>
                <a:spLocks/>
              </p:cNvSpPr>
              <p:nvPr/>
            </p:nvSpPr>
            <p:spPr bwMode="auto">
              <a:xfrm>
                <a:off x="1573213" y="1004888"/>
                <a:ext cx="101600" cy="236537"/>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5" name="Freeform 17"/>
              <p:cNvSpPr>
                <a:spLocks/>
              </p:cNvSpPr>
              <p:nvPr/>
            </p:nvSpPr>
            <p:spPr bwMode="auto">
              <a:xfrm>
                <a:off x="1690688"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6" name="Freeform 18"/>
              <p:cNvSpPr>
                <a:spLocks/>
              </p:cNvSpPr>
              <p:nvPr/>
            </p:nvSpPr>
            <p:spPr bwMode="auto">
              <a:xfrm>
                <a:off x="658813" y="998538"/>
                <a:ext cx="231775" cy="2476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7" name="Freeform 19"/>
              <p:cNvSpPr>
                <a:spLocks/>
              </p:cNvSpPr>
              <p:nvPr/>
            </p:nvSpPr>
            <p:spPr bwMode="auto">
              <a:xfrm>
                <a:off x="760413" y="688975"/>
                <a:ext cx="319088" cy="239712"/>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8" name="Freeform 20"/>
              <p:cNvSpPr>
                <a:spLocks noEditPoints="1"/>
              </p:cNvSpPr>
              <p:nvPr/>
            </p:nvSpPr>
            <p:spPr bwMode="auto">
              <a:xfrm>
                <a:off x="1092201" y="685800"/>
                <a:ext cx="263525" cy="236537"/>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29" name="Freeform 21"/>
              <p:cNvSpPr>
                <a:spLocks/>
              </p:cNvSpPr>
              <p:nvPr/>
            </p:nvSpPr>
            <p:spPr bwMode="auto">
              <a:xfrm>
                <a:off x="1309688" y="688975"/>
                <a:ext cx="258763" cy="233362"/>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sp>
            <p:nvSpPr>
              <p:cNvPr id="30" name="Freeform 22"/>
              <p:cNvSpPr>
                <a:spLocks noEditPoints="1"/>
              </p:cNvSpPr>
              <p:nvPr/>
            </p:nvSpPr>
            <p:spPr bwMode="auto">
              <a:xfrm>
                <a:off x="1558926" y="684213"/>
                <a:ext cx="260350" cy="244475"/>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grpSp>
      <p:sp>
        <p:nvSpPr>
          <p:cNvPr id="32" name="TextBox 31"/>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©2016 MFMER  |  3578545-</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86669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©2016 MFMER  |  3578545-</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3153649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0046AD">
                  <a:lumMod val="40000"/>
                  <a:lumOff val="60000"/>
                </a:srgbClr>
              </a:solidFill>
            </a:endParaRPr>
          </a:p>
        </p:txBody>
      </p:sp>
      <p:sp>
        <p:nvSpPr>
          <p:cNvPr id="6" name="Slide Number Placeholder 5"/>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8" name="TextBox 7"/>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©2016 MFMER  |  3578545-</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286305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0046AD">
                  <a:lumMod val="40000"/>
                  <a:lumOff val="60000"/>
                </a:srgbClr>
              </a:solidFill>
            </a:endParaRPr>
          </a:p>
        </p:txBody>
      </p:sp>
      <p:sp>
        <p:nvSpPr>
          <p:cNvPr id="5" name="Slide Number Placeholder 4"/>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8" name="Group 17"/>
          <p:cNvGrpSpPr/>
          <p:nvPr/>
        </p:nvGrpSpPr>
        <p:grpSpPr>
          <a:xfrm>
            <a:off x="120650" y="6299200"/>
            <a:ext cx="420688" cy="458788"/>
            <a:chOff x="120650" y="6299200"/>
            <a:chExt cx="420688" cy="458788"/>
          </a:xfrm>
          <a:solidFill>
            <a:srgbClr val="FFFFFF"/>
          </a:solidFill>
        </p:grpSpPr>
        <p:sp>
          <p:nvSpPr>
            <p:cNvPr id="31"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2" name="Group 31"/>
            <p:cNvGrpSpPr/>
            <p:nvPr userDrawn="1"/>
          </p:nvGrpSpPr>
          <p:grpSpPr>
            <a:xfrm>
              <a:off x="120650" y="6299200"/>
              <a:ext cx="420688" cy="187326"/>
              <a:chOff x="120650" y="6299200"/>
              <a:chExt cx="420688" cy="187326"/>
            </a:xfrm>
            <a:grpFill/>
          </p:grpSpPr>
          <p:sp>
            <p:nvSpPr>
              <p:cNvPr id="33"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4"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5"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6"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7"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9"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0"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1"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2"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2093028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8" name="Rectangle 17"/>
          <p:cNvSpPr/>
          <p:nvPr userDrawn="1"/>
        </p:nvSpPr>
        <p:spPr>
          <a:xfrm>
            <a:off x="-4313"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Date Placeholder 1"/>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3" name="Footer Placeholder 2"/>
          <p:cNvSpPr>
            <a:spLocks noGrp="1"/>
          </p:cNvSpPr>
          <p:nvPr>
            <p:ph type="ftr" sz="quarter" idx="11"/>
          </p:nvPr>
        </p:nvSpPr>
        <p:spPr/>
        <p:txBody>
          <a:bodyPr/>
          <a:lstStyle/>
          <a:p>
            <a:endParaRPr lang="en-US">
              <a:solidFill>
                <a:srgbClr val="0046AD">
                  <a:lumMod val="40000"/>
                  <a:lumOff val="60000"/>
                </a:srgbClr>
              </a:solidFill>
            </a:endParaRPr>
          </a:p>
        </p:txBody>
      </p:sp>
      <p:sp>
        <p:nvSpPr>
          <p:cNvPr id="4" name="Slide Number Placeholder 3"/>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17" name="Group 16"/>
          <p:cNvGrpSpPr/>
          <p:nvPr/>
        </p:nvGrpSpPr>
        <p:grpSpPr>
          <a:xfrm>
            <a:off x="120650" y="6299200"/>
            <a:ext cx="420688" cy="458788"/>
            <a:chOff x="120650" y="6299200"/>
            <a:chExt cx="420688" cy="458788"/>
          </a:xfrm>
          <a:solidFill>
            <a:srgbClr val="FFFFFF"/>
          </a:solidFill>
        </p:grpSpPr>
        <p:sp>
          <p:nvSpPr>
            <p:cNvPr id="30"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1" name="Group 30"/>
            <p:cNvGrpSpPr/>
            <p:nvPr userDrawn="1"/>
          </p:nvGrpSpPr>
          <p:grpSpPr>
            <a:xfrm>
              <a:off x="120650" y="6299200"/>
              <a:ext cx="420688" cy="187326"/>
              <a:chOff x="120650" y="6299200"/>
              <a:chExt cx="420688" cy="187326"/>
            </a:xfrm>
            <a:grpFill/>
          </p:grpSpPr>
          <p:sp>
            <p:nvSpPr>
              <p:cNvPr id="32"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3"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4"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5"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6"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7"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38"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39"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0"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1"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
        <p:nvSpPr>
          <p:cNvPr id="19" name="TextBox 18"/>
          <p:cNvSpPr txBox="1"/>
          <p:nvPr userDrawn="1"/>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7450965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8368" y="0"/>
            <a:ext cx="2807208" cy="1371600"/>
          </a:xfrm>
        </p:spPr>
        <p:txBody>
          <a:bodyPr anchor="b"/>
          <a:lstStyle>
            <a:lvl1pPr algn="l">
              <a:defRPr sz="2400" b="0"/>
            </a:lvl1pPr>
          </a:lstStyle>
          <a:p>
            <a:r>
              <a:rPr lang="en-US" smtClean="0"/>
              <a:t>Click to edit Master title style</a:t>
            </a:r>
            <a:endParaRPr lang="en-US"/>
          </a:p>
        </p:txBody>
      </p:sp>
      <p:sp>
        <p:nvSpPr>
          <p:cNvPr id="3" name="Content Placeholder 2"/>
          <p:cNvSpPr>
            <a:spLocks noGrp="1"/>
          </p:cNvSpPr>
          <p:nvPr>
            <p:ph idx="1"/>
          </p:nvPr>
        </p:nvSpPr>
        <p:spPr>
          <a:xfrm>
            <a:off x="3575050" y="457200"/>
            <a:ext cx="4910328" cy="5715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8368" y="1371600"/>
            <a:ext cx="2807208" cy="4800600"/>
          </a:xfrm>
        </p:spPr>
        <p:txBody>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0046AD">
                  <a:lumMod val="40000"/>
                  <a:lumOff val="60000"/>
                </a:srgbClr>
              </a:solidFill>
            </a:endParaRPr>
          </a:p>
        </p:txBody>
      </p:sp>
      <p:sp>
        <p:nvSpPr>
          <p:cNvPr id="7" name="Slide Number Placeholder 6"/>
          <p:cNvSpPr>
            <a:spLocks noGrp="1"/>
          </p:cNvSpPr>
          <p:nvPr>
            <p:ph type="sldNum" sz="quarter" idx="12"/>
          </p:nvPr>
        </p:nvSpPr>
        <p:spPr/>
        <p:txBody>
          <a:body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grpSp>
        <p:nvGrpSpPr>
          <p:cNvPr id="20" name="Group 19"/>
          <p:cNvGrpSpPr/>
          <p:nvPr/>
        </p:nvGrpSpPr>
        <p:grpSpPr>
          <a:xfrm>
            <a:off x="120650" y="6299200"/>
            <a:ext cx="420688" cy="458788"/>
            <a:chOff x="120650" y="6299200"/>
            <a:chExt cx="420688" cy="458788"/>
          </a:xfrm>
          <a:solidFill>
            <a:srgbClr val="FFFFFF"/>
          </a:solidFill>
        </p:grpSpPr>
        <p:sp>
          <p:nvSpPr>
            <p:cNvPr id="33" name="Freeform 9"/>
            <p:cNvSpPr>
              <a:spLocks noChangeAspect="1" noEditPoints="1"/>
            </p:cNvSpPr>
            <p:nvPr userDrawn="1"/>
          </p:nvSpPr>
          <p:spPr bwMode="auto">
            <a:xfrm>
              <a:off x="184150" y="6523038"/>
              <a:ext cx="293688" cy="234950"/>
            </a:xfrm>
            <a:custGeom>
              <a:avLst/>
              <a:gdLst>
                <a:gd name="T0" fmla="*/ 283 w 359"/>
                <a:gd name="T1" fmla="*/ 0 h 287"/>
                <a:gd name="T2" fmla="*/ 207 w 359"/>
                <a:gd name="T3" fmla="*/ 0 h 287"/>
                <a:gd name="T4" fmla="*/ 207 w 359"/>
                <a:gd name="T5" fmla="*/ 86 h 287"/>
                <a:gd name="T6" fmla="*/ 244 w 359"/>
                <a:gd name="T7" fmla="*/ 171 h 287"/>
                <a:gd name="T8" fmla="*/ 244 w 359"/>
                <a:gd name="T9" fmla="*/ 159 h 287"/>
                <a:gd name="T10" fmla="*/ 224 w 359"/>
                <a:gd name="T11" fmla="*/ 96 h 287"/>
                <a:gd name="T12" fmla="*/ 224 w 359"/>
                <a:gd name="T13" fmla="*/ 74 h 287"/>
                <a:gd name="T14" fmla="*/ 253 w 359"/>
                <a:gd name="T15" fmla="*/ 74 h 287"/>
                <a:gd name="T16" fmla="*/ 253 w 359"/>
                <a:gd name="T17" fmla="*/ 171 h 287"/>
                <a:gd name="T18" fmla="*/ 180 w 359"/>
                <a:gd name="T19" fmla="*/ 280 h 287"/>
                <a:gd name="T20" fmla="*/ 106 w 359"/>
                <a:gd name="T21" fmla="*/ 177 h 287"/>
                <a:gd name="T22" fmla="*/ 151 w 359"/>
                <a:gd name="T23" fmla="*/ 86 h 287"/>
                <a:gd name="T24" fmla="*/ 151 w 359"/>
                <a:gd name="T25" fmla="*/ 74 h 287"/>
                <a:gd name="T26" fmla="*/ 180 w 359"/>
                <a:gd name="T27" fmla="*/ 74 h 287"/>
                <a:gd name="T28" fmla="*/ 198 w 359"/>
                <a:gd name="T29" fmla="*/ 74 h 287"/>
                <a:gd name="T30" fmla="*/ 198 w 359"/>
                <a:gd name="T31" fmla="*/ 56 h 287"/>
                <a:gd name="T32" fmla="*/ 180 w 359"/>
                <a:gd name="T33" fmla="*/ 56 h 287"/>
                <a:gd name="T34" fmla="*/ 151 w 359"/>
                <a:gd name="T35" fmla="*/ 56 h 287"/>
                <a:gd name="T36" fmla="*/ 151 w 359"/>
                <a:gd name="T37" fmla="*/ 56 h 287"/>
                <a:gd name="T38" fmla="*/ 134 w 359"/>
                <a:gd name="T39" fmla="*/ 56 h 287"/>
                <a:gd name="T40" fmla="*/ 134 w 359"/>
                <a:gd name="T41" fmla="*/ 56 h 287"/>
                <a:gd name="T42" fmla="*/ 89 w 359"/>
                <a:gd name="T43" fmla="*/ 56 h 287"/>
                <a:gd name="T44" fmla="*/ 89 w 359"/>
                <a:gd name="T45" fmla="*/ 159 h 287"/>
                <a:gd name="T46" fmla="*/ 89 w 359"/>
                <a:gd name="T47" fmla="*/ 169 h 287"/>
                <a:gd name="T48" fmla="*/ 89 w 359"/>
                <a:gd name="T49" fmla="*/ 169 h 287"/>
                <a:gd name="T50" fmla="*/ 106 w 359"/>
                <a:gd name="T51" fmla="*/ 155 h 287"/>
                <a:gd name="T52" fmla="*/ 106 w 359"/>
                <a:gd name="T53" fmla="*/ 155 h 287"/>
                <a:gd name="T54" fmla="*/ 106 w 359"/>
                <a:gd name="T55" fmla="*/ 74 h 287"/>
                <a:gd name="T56" fmla="*/ 134 w 359"/>
                <a:gd name="T57" fmla="*/ 74 h 287"/>
                <a:gd name="T58" fmla="*/ 134 w 359"/>
                <a:gd name="T59" fmla="*/ 74 h 287"/>
                <a:gd name="T60" fmla="*/ 134 w 359"/>
                <a:gd name="T61" fmla="*/ 96 h 287"/>
                <a:gd name="T62" fmla="*/ 75 w 359"/>
                <a:gd name="T63" fmla="*/ 186 h 287"/>
                <a:gd name="T64" fmla="*/ 17 w 359"/>
                <a:gd name="T65" fmla="*/ 96 h 287"/>
                <a:gd name="T66" fmla="*/ 17 w 359"/>
                <a:gd name="T67" fmla="*/ 18 h 287"/>
                <a:gd name="T68" fmla="*/ 75 w 359"/>
                <a:gd name="T69" fmla="*/ 18 h 287"/>
                <a:gd name="T70" fmla="*/ 134 w 359"/>
                <a:gd name="T71" fmla="*/ 18 h 287"/>
                <a:gd name="T72" fmla="*/ 134 w 359"/>
                <a:gd name="T73" fmla="*/ 48 h 287"/>
                <a:gd name="T74" fmla="*/ 151 w 359"/>
                <a:gd name="T75" fmla="*/ 48 h 287"/>
                <a:gd name="T76" fmla="*/ 151 w 359"/>
                <a:gd name="T77" fmla="*/ 0 h 287"/>
                <a:gd name="T78" fmla="*/ 75 w 359"/>
                <a:gd name="T79" fmla="*/ 0 h 287"/>
                <a:gd name="T80" fmla="*/ 0 w 359"/>
                <a:gd name="T81" fmla="*/ 0 h 287"/>
                <a:gd name="T82" fmla="*/ 0 w 359"/>
                <a:gd name="T83" fmla="*/ 86 h 287"/>
                <a:gd name="T84" fmla="*/ 75 w 359"/>
                <a:gd name="T85" fmla="*/ 192 h 287"/>
                <a:gd name="T86" fmla="*/ 91 w 359"/>
                <a:gd name="T87" fmla="*/ 186 h 287"/>
                <a:gd name="T88" fmla="*/ 180 w 359"/>
                <a:gd name="T89" fmla="*/ 287 h 287"/>
                <a:gd name="T90" fmla="*/ 269 w 359"/>
                <a:gd name="T91" fmla="*/ 186 h 287"/>
                <a:gd name="T92" fmla="*/ 283 w 359"/>
                <a:gd name="T93" fmla="*/ 192 h 287"/>
                <a:gd name="T94" fmla="*/ 359 w 359"/>
                <a:gd name="T95" fmla="*/ 86 h 287"/>
                <a:gd name="T96" fmla="*/ 359 w 359"/>
                <a:gd name="T97" fmla="*/ 0 h 287"/>
                <a:gd name="T98" fmla="*/ 283 w 359"/>
                <a:gd name="T99" fmla="*/ 0 h 287"/>
                <a:gd name="T100" fmla="*/ 341 w 359"/>
                <a:gd name="T101" fmla="*/ 96 h 287"/>
                <a:gd name="T102" fmla="*/ 283 w 359"/>
                <a:gd name="T103" fmla="*/ 186 h 287"/>
                <a:gd name="T104" fmla="*/ 270 w 359"/>
                <a:gd name="T105" fmla="*/ 179 h 287"/>
                <a:gd name="T106" fmla="*/ 271 w 359"/>
                <a:gd name="T107" fmla="*/ 159 h 287"/>
                <a:gd name="T108" fmla="*/ 271 w 359"/>
                <a:gd name="T109" fmla="*/ 56 h 287"/>
                <a:gd name="T110" fmla="*/ 224 w 359"/>
                <a:gd name="T111" fmla="*/ 56 h 287"/>
                <a:gd name="T112" fmla="*/ 224 w 359"/>
                <a:gd name="T113" fmla="*/ 18 h 287"/>
                <a:gd name="T114" fmla="*/ 283 w 359"/>
                <a:gd name="T115" fmla="*/ 18 h 287"/>
                <a:gd name="T116" fmla="*/ 341 w 359"/>
                <a:gd name="T117" fmla="*/ 18 h 287"/>
                <a:gd name="T118" fmla="*/ 341 w 359"/>
                <a:gd name="T119" fmla="*/ 96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9" h="287">
                  <a:moveTo>
                    <a:pt x="283" y="0"/>
                  </a:moveTo>
                  <a:cubicBezTo>
                    <a:pt x="207" y="0"/>
                    <a:pt x="207" y="0"/>
                    <a:pt x="207" y="0"/>
                  </a:cubicBezTo>
                  <a:cubicBezTo>
                    <a:pt x="207" y="86"/>
                    <a:pt x="207" y="86"/>
                    <a:pt x="207" y="86"/>
                  </a:cubicBezTo>
                  <a:cubicBezTo>
                    <a:pt x="207" y="125"/>
                    <a:pt x="221" y="152"/>
                    <a:pt x="244" y="171"/>
                  </a:cubicBezTo>
                  <a:cubicBezTo>
                    <a:pt x="244" y="159"/>
                    <a:pt x="244" y="159"/>
                    <a:pt x="244" y="159"/>
                  </a:cubicBezTo>
                  <a:cubicBezTo>
                    <a:pt x="227" y="139"/>
                    <a:pt x="224" y="116"/>
                    <a:pt x="224" y="96"/>
                  </a:cubicBezTo>
                  <a:cubicBezTo>
                    <a:pt x="224" y="74"/>
                    <a:pt x="224" y="74"/>
                    <a:pt x="224" y="74"/>
                  </a:cubicBezTo>
                  <a:cubicBezTo>
                    <a:pt x="253" y="74"/>
                    <a:pt x="253" y="74"/>
                    <a:pt x="253" y="74"/>
                  </a:cubicBezTo>
                  <a:cubicBezTo>
                    <a:pt x="253" y="171"/>
                    <a:pt x="253" y="171"/>
                    <a:pt x="253" y="171"/>
                  </a:cubicBezTo>
                  <a:cubicBezTo>
                    <a:pt x="253" y="207"/>
                    <a:pt x="243" y="252"/>
                    <a:pt x="180" y="280"/>
                  </a:cubicBezTo>
                  <a:cubicBezTo>
                    <a:pt x="119" y="253"/>
                    <a:pt x="107" y="211"/>
                    <a:pt x="106" y="177"/>
                  </a:cubicBezTo>
                  <a:cubicBezTo>
                    <a:pt x="135" y="157"/>
                    <a:pt x="151" y="129"/>
                    <a:pt x="151" y="86"/>
                  </a:cubicBezTo>
                  <a:cubicBezTo>
                    <a:pt x="151" y="74"/>
                    <a:pt x="151" y="74"/>
                    <a:pt x="151" y="74"/>
                  </a:cubicBezTo>
                  <a:cubicBezTo>
                    <a:pt x="180" y="74"/>
                    <a:pt x="180" y="74"/>
                    <a:pt x="180" y="74"/>
                  </a:cubicBezTo>
                  <a:cubicBezTo>
                    <a:pt x="198" y="74"/>
                    <a:pt x="198" y="74"/>
                    <a:pt x="198" y="74"/>
                  </a:cubicBezTo>
                  <a:cubicBezTo>
                    <a:pt x="198" y="56"/>
                    <a:pt x="198" y="56"/>
                    <a:pt x="198" y="56"/>
                  </a:cubicBezTo>
                  <a:cubicBezTo>
                    <a:pt x="180" y="56"/>
                    <a:pt x="180" y="56"/>
                    <a:pt x="180" y="56"/>
                  </a:cubicBezTo>
                  <a:cubicBezTo>
                    <a:pt x="151" y="56"/>
                    <a:pt x="151" y="56"/>
                    <a:pt x="151" y="56"/>
                  </a:cubicBezTo>
                  <a:cubicBezTo>
                    <a:pt x="151" y="56"/>
                    <a:pt x="151" y="56"/>
                    <a:pt x="151" y="56"/>
                  </a:cubicBezTo>
                  <a:cubicBezTo>
                    <a:pt x="134" y="56"/>
                    <a:pt x="134" y="56"/>
                    <a:pt x="134" y="56"/>
                  </a:cubicBezTo>
                  <a:cubicBezTo>
                    <a:pt x="134" y="56"/>
                    <a:pt x="134" y="56"/>
                    <a:pt x="134" y="56"/>
                  </a:cubicBezTo>
                  <a:cubicBezTo>
                    <a:pt x="89" y="56"/>
                    <a:pt x="89" y="56"/>
                    <a:pt x="89" y="56"/>
                  </a:cubicBezTo>
                  <a:cubicBezTo>
                    <a:pt x="89" y="159"/>
                    <a:pt x="89" y="159"/>
                    <a:pt x="89" y="159"/>
                  </a:cubicBezTo>
                  <a:cubicBezTo>
                    <a:pt x="89" y="162"/>
                    <a:pt x="89" y="166"/>
                    <a:pt x="89" y="169"/>
                  </a:cubicBezTo>
                  <a:cubicBezTo>
                    <a:pt x="89" y="169"/>
                    <a:pt x="89" y="169"/>
                    <a:pt x="89" y="169"/>
                  </a:cubicBezTo>
                  <a:cubicBezTo>
                    <a:pt x="96" y="165"/>
                    <a:pt x="101" y="160"/>
                    <a:pt x="106" y="155"/>
                  </a:cubicBezTo>
                  <a:cubicBezTo>
                    <a:pt x="106" y="155"/>
                    <a:pt x="106" y="155"/>
                    <a:pt x="106" y="155"/>
                  </a:cubicBezTo>
                  <a:cubicBezTo>
                    <a:pt x="106" y="74"/>
                    <a:pt x="106" y="74"/>
                    <a:pt x="106" y="74"/>
                  </a:cubicBezTo>
                  <a:cubicBezTo>
                    <a:pt x="134" y="74"/>
                    <a:pt x="134" y="74"/>
                    <a:pt x="134" y="74"/>
                  </a:cubicBezTo>
                  <a:cubicBezTo>
                    <a:pt x="134" y="74"/>
                    <a:pt x="134" y="74"/>
                    <a:pt x="134" y="74"/>
                  </a:cubicBezTo>
                  <a:cubicBezTo>
                    <a:pt x="134" y="96"/>
                    <a:pt x="134" y="96"/>
                    <a:pt x="134" y="96"/>
                  </a:cubicBezTo>
                  <a:cubicBezTo>
                    <a:pt x="134" y="126"/>
                    <a:pt x="128" y="162"/>
                    <a:pt x="75" y="186"/>
                  </a:cubicBezTo>
                  <a:cubicBezTo>
                    <a:pt x="23" y="162"/>
                    <a:pt x="17" y="126"/>
                    <a:pt x="17" y="96"/>
                  </a:cubicBezTo>
                  <a:cubicBezTo>
                    <a:pt x="17" y="18"/>
                    <a:pt x="17" y="18"/>
                    <a:pt x="17" y="18"/>
                  </a:cubicBezTo>
                  <a:cubicBezTo>
                    <a:pt x="75" y="18"/>
                    <a:pt x="75" y="18"/>
                    <a:pt x="75" y="18"/>
                  </a:cubicBezTo>
                  <a:cubicBezTo>
                    <a:pt x="134" y="18"/>
                    <a:pt x="134" y="18"/>
                    <a:pt x="134" y="18"/>
                  </a:cubicBezTo>
                  <a:cubicBezTo>
                    <a:pt x="134" y="48"/>
                    <a:pt x="134" y="48"/>
                    <a:pt x="134" y="48"/>
                  </a:cubicBezTo>
                  <a:cubicBezTo>
                    <a:pt x="151" y="48"/>
                    <a:pt x="151" y="48"/>
                    <a:pt x="151" y="48"/>
                  </a:cubicBezTo>
                  <a:cubicBezTo>
                    <a:pt x="151" y="0"/>
                    <a:pt x="151" y="0"/>
                    <a:pt x="151" y="0"/>
                  </a:cubicBezTo>
                  <a:cubicBezTo>
                    <a:pt x="75" y="0"/>
                    <a:pt x="75" y="0"/>
                    <a:pt x="75" y="0"/>
                  </a:cubicBezTo>
                  <a:cubicBezTo>
                    <a:pt x="0" y="0"/>
                    <a:pt x="0" y="0"/>
                    <a:pt x="0" y="0"/>
                  </a:cubicBezTo>
                  <a:cubicBezTo>
                    <a:pt x="0" y="86"/>
                    <a:pt x="0" y="86"/>
                    <a:pt x="0" y="86"/>
                  </a:cubicBezTo>
                  <a:cubicBezTo>
                    <a:pt x="0" y="143"/>
                    <a:pt x="28" y="174"/>
                    <a:pt x="75" y="192"/>
                  </a:cubicBezTo>
                  <a:cubicBezTo>
                    <a:pt x="81" y="190"/>
                    <a:pt x="86" y="188"/>
                    <a:pt x="91" y="186"/>
                  </a:cubicBezTo>
                  <a:cubicBezTo>
                    <a:pt x="99" y="237"/>
                    <a:pt x="131" y="268"/>
                    <a:pt x="180" y="287"/>
                  </a:cubicBezTo>
                  <a:cubicBezTo>
                    <a:pt x="228" y="268"/>
                    <a:pt x="260" y="238"/>
                    <a:pt x="269" y="186"/>
                  </a:cubicBezTo>
                  <a:cubicBezTo>
                    <a:pt x="273" y="188"/>
                    <a:pt x="278" y="190"/>
                    <a:pt x="283" y="192"/>
                  </a:cubicBezTo>
                  <a:cubicBezTo>
                    <a:pt x="330" y="174"/>
                    <a:pt x="359" y="143"/>
                    <a:pt x="359" y="86"/>
                  </a:cubicBezTo>
                  <a:cubicBezTo>
                    <a:pt x="359" y="0"/>
                    <a:pt x="359" y="0"/>
                    <a:pt x="359" y="0"/>
                  </a:cubicBezTo>
                  <a:lnTo>
                    <a:pt x="283" y="0"/>
                  </a:lnTo>
                  <a:close/>
                  <a:moveTo>
                    <a:pt x="341" y="96"/>
                  </a:moveTo>
                  <a:cubicBezTo>
                    <a:pt x="341" y="126"/>
                    <a:pt x="336" y="162"/>
                    <a:pt x="283" y="186"/>
                  </a:cubicBezTo>
                  <a:cubicBezTo>
                    <a:pt x="278" y="184"/>
                    <a:pt x="274" y="182"/>
                    <a:pt x="270" y="179"/>
                  </a:cubicBezTo>
                  <a:cubicBezTo>
                    <a:pt x="270" y="173"/>
                    <a:pt x="271" y="166"/>
                    <a:pt x="271" y="159"/>
                  </a:cubicBezTo>
                  <a:cubicBezTo>
                    <a:pt x="271" y="56"/>
                    <a:pt x="271" y="56"/>
                    <a:pt x="271" y="56"/>
                  </a:cubicBezTo>
                  <a:cubicBezTo>
                    <a:pt x="224" y="56"/>
                    <a:pt x="224" y="56"/>
                    <a:pt x="224" y="56"/>
                  </a:cubicBezTo>
                  <a:cubicBezTo>
                    <a:pt x="224" y="18"/>
                    <a:pt x="224" y="18"/>
                    <a:pt x="224" y="18"/>
                  </a:cubicBezTo>
                  <a:cubicBezTo>
                    <a:pt x="283" y="18"/>
                    <a:pt x="283" y="18"/>
                    <a:pt x="283" y="18"/>
                  </a:cubicBezTo>
                  <a:cubicBezTo>
                    <a:pt x="341" y="18"/>
                    <a:pt x="341" y="18"/>
                    <a:pt x="341" y="18"/>
                  </a:cubicBezTo>
                  <a:lnTo>
                    <a:pt x="341" y="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solidFill>
                  <a:prstClr val="white"/>
                </a:solidFill>
              </a:endParaRPr>
            </a:p>
          </p:txBody>
        </p:sp>
        <p:grpSp>
          <p:nvGrpSpPr>
            <p:cNvPr id="34" name="Group 33"/>
            <p:cNvGrpSpPr/>
            <p:nvPr userDrawn="1"/>
          </p:nvGrpSpPr>
          <p:grpSpPr>
            <a:xfrm>
              <a:off x="120650" y="6299200"/>
              <a:ext cx="420688" cy="187326"/>
              <a:chOff x="120650" y="6299200"/>
              <a:chExt cx="420688" cy="187326"/>
            </a:xfrm>
            <a:grpFill/>
          </p:grpSpPr>
          <p:sp>
            <p:nvSpPr>
              <p:cNvPr id="35" name="Freeform 10"/>
              <p:cNvSpPr>
                <a:spLocks noChangeAspect="1"/>
              </p:cNvSpPr>
              <p:nvPr userDrawn="1"/>
            </p:nvSpPr>
            <p:spPr bwMode="auto">
              <a:xfrm>
                <a:off x="206375" y="6405563"/>
                <a:ext cx="63500" cy="79375"/>
              </a:xfrm>
              <a:custGeom>
                <a:avLst/>
                <a:gdLst>
                  <a:gd name="T0" fmla="*/ 6 w 76"/>
                  <a:gd name="T1" fmla="*/ 96 h 96"/>
                  <a:gd name="T2" fmla="*/ 6 w 76"/>
                  <a:gd name="T3" fmla="*/ 92 h 96"/>
                  <a:gd name="T4" fmla="*/ 12 w 76"/>
                  <a:gd name="T5" fmla="*/ 89 h 96"/>
                  <a:gd name="T6" fmla="*/ 13 w 76"/>
                  <a:gd name="T7" fmla="*/ 88 h 96"/>
                  <a:gd name="T8" fmla="*/ 13 w 76"/>
                  <a:gd name="T9" fmla="*/ 80 h 96"/>
                  <a:gd name="T10" fmla="*/ 14 w 76"/>
                  <a:gd name="T11" fmla="*/ 68 h 96"/>
                  <a:gd name="T12" fmla="*/ 14 w 76"/>
                  <a:gd name="T13" fmla="*/ 32 h 96"/>
                  <a:gd name="T14" fmla="*/ 13 w 76"/>
                  <a:gd name="T15" fmla="*/ 14 h 96"/>
                  <a:gd name="T16" fmla="*/ 12 w 76"/>
                  <a:gd name="T17" fmla="*/ 6 h 96"/>
                  <a:gd name="T18" fmla="*/ 10 w 76"/>
                  <a:gd name="T19" fmla="*/ 5 h 96"/>
                  <a:gd name="T20" fmla="*/ 0 w 76"/>
                  <a:gd name="T21" fmla="*/ 4 h 96"/>
                  <a:gd name="T22" fmla="*/ 0 w 76"/>
                  <a:gd name="T23" fmla="*/ 0 h 96"/>
                  <a:gd name="T24" fmla="*/ 21 w 76"/>
                  <a:gd name="T25" fmla="*/ 0 h 96"/>
                  <a:gd name="T26" fmla="*/ 41 w 76"/>
                  <a:gd name="T27" fmla="*/ 0 h 96"/>
                  <a:gd name="T28" fmla="*/ 41 w 76"/>
                  <a:gd name="T29" fmla="*/ 4 h 96"/>
                  <a:gd name="T30" fmla="*/ 31 w 76"/>
                  <a:gd name="T31" fmla="*/ 5 h 96"/>
                  <a:gd name="T32" fmla="*/ 29 w 76"/>
                  <a:gd name="T33" fmla="*/ 6 h 96"/>
                  <a:gd name="T34" fmla="*/ 28 w 76"/>
                  <a:gd name="T35" fmla="*/ 13 h 96"/>
                  <a:gd name="T36" fmla="*/ 27 w 76"/>
                  <a:gd name="T37" fmla="*/ 32 h 96"/>
                  <a:gd name="T38" fmla="*/ 27 w 76"/>
                  <a:gd name="T39" fmla="*/ 78 h 96"/>
                  <a:gd name="T40" fmla="*/ 28 w 76"/>
                  <a:gd name="T41" fmla="*/ 89 h 96"/>
                  <a:gd name="T42" fmla="*/ 39 w 76"/>
                  <a:gd name="T43" fmla="*/ 90 h 96"/>
                  <a:gd name="T44" fmla="*/ 67 w 76"/>
                  <a:gd name="T45" fmla="*/ 87 h 96"/>
                  <a:gd name="T46" fmla="*/ 69 w 76"/>
                  <a:gd name="T47" fmla="*/ 82 h 96"/>
                  <a:gd name="T48" fmla="*/ 72 w 76"/>
                  <a:gd name="T49" fmla="*/ 71 h 96"/>
                  <a:gd name="T50" fmla="*/ 76 w 76"/>
                  <a:gd name="T51" fmla="*/ 71 h 96"/>
                  <a:gd name="T52" fmla="*/ 73 w 76"/>
                  <a:gd name="T53" fmla="*/ 95 h 96"/>
                  <a:gd name="T54" fmla="*/ 69 w 76"/>
                  <a:gd name="T55" fmla="*/ 96 h 96"/>
                  <a:gd name="T56" fmla="*/ 57 w 76"/>
                  <a:gd name="T57" fmla="*/ 96 h 96"/>
                  <a:gd name="T58" fmla="*/ 20 w 76"/>
                  <a:gd name="T59" fmla="*/ 95 h 96"/>
                  <a:gd name="T60" fmla="*/ 6 w 76"/>
                  <a:gd name="T61"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6" h="96">
                    <a:moveTo>
                      <a:pt x="6" y="96"/>
                    </a:moveTo>
                    <a:cubicBezTo>
                      <a:pt x="6" y="92"/>
                      <a:pt x="6" y="92"/>
                      <a:pt x="6" y="92"/>
                    </a:cubicBezTo>
                    <a:cubicBezTo>
                      <a:pt x="9" y="91"/>
                      <a:pt x="11" y="90"/>
                      <a:pt x="12" y="89"/>
                    </a:cubicBezTo>
                    <a:cubicBezTo>
                      <a:pt x="12" y="89"/>
                      <a:pt x="12" y="88"/>
                      <a:pt x="13" y="88"/>
                    </a:cubicBezTo>
                    <a:cubicBezTo>
                      <a:pt x="13" y="86"/>
                      <a:pt x="13" y="84"/>
                      <a:pt x="13" y="80"/>
                    </a:cubicBezTo>
                    <a:cubicBezTo>
                      <a:pt x="14" y="73"/>
                      <a:pt x="14" y="70"/>
                      <a:pt x="14" y="68"/>
                    </a:cubicBezTo>
                    <a:cubicBezTo>
                      <a:pt x="14" y="32"/>
                      <a:pt x="14" y="32"/>
                      <a:pt x="14" y="32"/>
                    </a:cubicBezTo>
                    <a:cubicBezTo>
                      <a:pt x="14" y="26"/>
                      <a:pt x="14" y="20"/>
                      <a:pt x="13" y="14"/>
                    </a:cubicBezTo>
                    <a:cubicBezTo>
                      <a:pt x="13" y="10"/>
                      <a:pt x="13" y="7"/>
                      <a:pt x="12" y="6"/>
                    </a:cubicBezTo>
                    <a:cubicBezTo>
                      <a:pt x="12" y="6"/>
                      <a:pt x="11" y="5"/>
                      <a:pt x="10" y="5"/>
                    </a:cubicBezTo>
                    <a:cubicBezTo>
                      <a:pt x="9" y="4"/>
                      <a:pt x="5" y="4"/>
                      <a:pt x="0" y="4"/>
                    </a:cubicBezTo>
                    <a:cubicBezTo>
                      <a:pt x="0" y="0"/>
                      <a:pt x="0" y="0"/>
                      <a:pt x="0" y="0"/>
                    </a:cubicBezTo>
                    <a:cubicBezTo>
                      <a:pt x="11" y="0"/>
                      <a:pt x="18" y="0"/>
                      <a:pt x="21" y="0"/>
                    </a:cubicBezTo>
                    <a:cubicBezTo>
                      <a:pt x="24" y="0"/>
                      <a:pt x="31" y="0"/>
                      <a:pt x="41" y="0"/>
                    </a:cubicBezTo>
                    <a:cubicBezTo>
                      <a:pt x="41" y="4"/>
                      <a:pt x="41" y="4"/>
                      <a:pt x="41" y="4"/>
                    </a:cubicBezTo>
                    <a:cubicBezTo>
                      <a:pt x="36" y="4"/>
                      <a:pt x="32" y="4"/>
                      <a:pt x="31" y="5"/>
                    </a:cubicBezTo>
                    <a:cubicBezTo>
                      <a:pt x="30" y="5"/>
                      <a:pt x="29" y="6"/>
                      <a:pt x="29" y="6"/>
                    </a:cubicBezTo>
                    <a:cubicBezTo>
                      <a:pt x="28" y="7"/>
                      <a:pt x="28" y="9"/>
                      <a:pt x="28" y="13"/>
                    </a:cubicBezTo>
                    <a:cubicBezTo>
                      <a:pt x="27" y="14"/>
                      <a:pt x="27" y="20"/>
                      <a:pt x="27" y="32"/>
                    </a:cubicBezTo>
                    <a:cubicBezTo>
                      <a:pt x="27" y="78"/>
                      <a:pt x="27" y="78"/>
                      <a:pt x="27" y="78"/>
                    </a:cubicBezTo>
                    <a:cubicBezTo>
                      <a:pt x="27" y="82"/>
                      <a:pt x="27" y="86"/>
                      <a:pt x="28" y="89"/>
                    </a:cubicBezTo>
                    <a:cubicBezTo>
                      <a:pt x="33" y="89"/>
                      <a:pt x="33" y="90"/>
                      <a:pt x="39" y="90"/>
                    </a:cubicBezTo>
                    <a:cubicBezTo>
                      <a:pt x="52" y="90"/>
                      <a:pt x="62" y="89"/>
                      <a:pt x="67" y="87"/>
                    </a:cubicBezTo>
                    <a:cubicBezTo>
                      <a:pt x="68" y="86"/>
                      <a:pt x="68" y="84"/>
                      <a:pt x="69" y="82"/>
                    </a:cubicBezTo>
                    <a:cubicBezTo>
                      <a:pt x="72" y="71"/>
                      <a:pt x="72" y="71"/>
                      <a:pt x="72" y="71"/>
                    </a:cubicBezTo>
                    <a:cubicBezTo>
                      <a:pt x="76" y="71"/>
                      <a:pt x="76" y="71"/>
                      <a:pt x="76" y="71"/>
                    </a:cubicBezTo>
                    <a:cubicBezTo>
                      <a:pt x="75" y="78"/>
                      <a:pt x="74" y="86"/>
                      <a:pt x="73" y="95"/>
                    </a:cubicBezTo>
                    <a:cubicBezTo>
                      <a:pt x="71" y="95"/>
                      <a:pt x="70" y="95"/>
                      <a:pt x="69" y="96"/>
                    </a:cubicBezTo>
                    <a:cubicBezTo>
                      <a:pt x="66" y="96"/>
                      <a:pt x="63" y="96"/>
                      <a:pt x="57" y="96"/>
                    </a:cubicBezTo>
                    <a:cubicBezTo>
                      <a:pt x="20" y="95"/>
                      <a:pt x="20" y="95"/>
                      <a:pt x="20" y="95"/>
                    </a:cubicBezTo>
                    <a:cubicBezTo>
                      <a:pt x="15" y="95"/>
                      <a:pt x="11" y="95"/>
                      <a:pt x="6" y="96"/>
                    </a:cubicBezTo>
                    <a:close/>
                  </a:path>
                </a:pathLst>
              </a:custGeom>
              <a:grpFill/>
              <a:ln>
                <a:noFill/>
              </a:ln>
              <a:extLst/>
            </p:spPr>
            <p:txBody>
              <a:bodyPr/>
              <a:lstStyle/>
              <a:p>
                <a:endParaRPr lang="en-US" dirty="0">
                  <a:solidFill>
                    <a:prstClr val="white"/>
                  </a:solidFill>
                </a:endParaRPr>
              </a:p>
            </p:txBody>
          </p:sp>
          <p:sp>
            <p:nvSpPr>
              <p:cNvPr id="36" name="Freeform 11"/>
              <p:cNvSpPr>
                <a:spLocks noChangeAspect="1" noEditPoints="1"/>
              </p:cNvSpPr>
              <p:nvPr userDrawn="1"/>
            </p:nvSpPr>
            <p:spPr bwMode="auto">
              <a:xfrm>
                <a:off x="276225" y="6405563"/>
                <a:ext cx="34925" cy="79375"/>
              </a:xfrm>
              <a:custGeom>
                <a:avLst/>
                <a:gdLst>
                  <a:gd name="T0" fmla="*/ 42 w 42"/>
                  <a:gd name="T1" fmla="*/ 91 h 96"/>
                  <a:gd name="T2" fmla="*/ 42 w 42"/>
                  <a:gd name="T3" fmla="*/ 96 h 96"/>
                  <a:gd name="T4" fmla="*/ 22 w 42"/>
                  <a:gd name="T5" fmla="*/ 95 h 96"/>
                  <a:gd name="T6" fmla="*/ 0 w 42"/>
                  <a:gd name="T7" fmla="*/ 96 h 96"/>
                  <a:gd name="T8" fmla="*/ 0 w 42"/>
                  <a:gd name="T9" fmla="*/ 91 h 96"/>
                  <a:gd name="T10" fmla="*/ 10 w 42"/>
                  <a:gd name="T11" fmla="*/ 91 h 96"/>
                  <a:gd name="T12" fmla="*/ 13 w 42"/>
                  <a:gd name="T13" fmla="*/ 89 h 96"/>
                  <a:gd name="T14" fmla="*/ 14 w 42"/>
                  <a:gd name="T15" fmla="*/ 83 h 96"/>
                  <a:gd name="T16" fmla="*/ 14 w 42"/>
                  <a:gd name="T17" fmla="*/ 63 h 96"/>
                  <a:gd name="T18" fmla="*/ 14 w 42"/>
                  <a:gd name="T19" fmla="*/ 32 h 96"/>
                  <a:gd name="T20" fmla="*/ 14 w 42"/>
                  <a:gd name="T21" fmla="*/ 14 h 96"/>
                  <a:gd name="T22" fmla="*/ 13 w 42"/>
                  <a:gd name="T23" fmla="*/ 6 h 96"/>
                  <a:gd name="T24" fmla="*/ 10 w 42"/>
                  <a:gd name="T25" fmla="*/ 5 h 96"/>
                  <a:gd name="T26" fmla="*/ 0 w 42"/>
                  <a:gd name="T27" fmla="*/ 4 h 96"/>
                  <a:gd name="T28" fmla="*/ 0 w 42"/>
                  <a:gd name="T29" fmla="*/ 0 h 96"/>
                  <a:gd name="T30" fmla="*/ 21 w 42"/>
                  <a:gd name="T31" fmla="*/ 0 h 96"/>
                  <a:gd name="T32" fmla="*/ 42 w 42"/>
                  <a:gd name="T33" fmla="*/ 0 h 96"/>
                  <a:gd name="T34" fmla="*/ 42 w 42"/>
                  <a:gd name="T35" fmla="*/ 4 h 96"/>
                  <a:gd name="T36" fmla="*/ 32 w 42"/>
                  <a:gd name="T37" fmla="*/ 5 h 96"/>
                  <a:gd name="T38" fmla="*/ 29 w 42"/>
                  <a:gd name="T39" fmla="*/ 6 h 96"/>
                  <a:gd name="T40" fmla="*/ 28 w 42"/>
                  <a:gd name="T41" fmla="*/ 13 h 96"/>
                  <a:gd name="T42" fmla="*/ 28 w 42"/>
                  <a:gd name="T43" fmla="*/ 32 h 96"/>
                  <a:gd name="T44" fmla="*/ 28 w 42"/>
                  <a:gd name="T45" fmla="*/ 63 h 96"/>
                  <a:gd name="T46" fmla="*/ 28 w 42"/>
                  <a:gd name="T47" fmla="*/ 81 h 96"/>
                  <a:gd name="T48" fmla="*/ 29 w 42"/>
                  <a:gd name="T49" fmla="*/ 89 h 96"/>
                  <a:gd name="T50" fmla="*/ 32 w 42"/>
                  <a:gd name="T51" fmla="*/ 91 h 96"/>
                  <a:gd name="T52" fmla="*/ 42 w 42"/>
                  <a:gd name="T53" fmla="*/ 91 h 96"/>
                  <a:gd name="T54" fmla="*/ 28 w 42"/>
                  <a:gd name="T55" fmla="*/ 13 h 96"/>
                  <a:gd name="T56" fmla="*/ 28 w 42"/>
                  <a:gd name="T57" fmla="*/ 32 h 96"/>
                  <a:gd name="T58" fmla="*/ 28 w 42"/>
                  <a:gd name="T59" fmla="*/ 63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2" h="96">
                    <a:moveTo>
                      <a:pt x="42" y="91"/>
                    </a:moveTo>
                    <a:cubicBezTo>
                      <a:pt x="42" y="96"/>
                      <a:pt x="42" y="96"/>
                      <a:pt x="42" y="96"/>
                    </a:cubicBezTo>
                    <a:cubicBezTo>
                      <a:pt x="32" y="95"/>
                      <a:pt x="25" y="95"/>
                      <a:pt x="22" y="95"/>
                    </a:cubicBezTo>
                    <a:cubicBezTo>
                      <a:pt x="0" y="96"/>
                      <a:pt x="0" y="96"/>
                      <a:pt x="0" y="96"/>
                    </a:cubicBezTo>
                    <a:cubicBezTo>
                      <a:pt x="0" y="91"/>
                      <a:pt x="0" y="91"/>
                      <a:pt x="0" y="91"/>
                    </a:cubicBezTo>
                    <a:cubicBezTo>
                      <a:pt x="6" y="91"/>
                      <a:pt x="9" y="91"/>
                      <a:pt x="10" y="91"/>
                    </a:cubicBezTo>
                    <a:cubicBezTo>
                      <a:pt x="12" y="90"/>
                      <a:pt x="12" y="90"/>
                      <a:pt x="13" y="89"/>
                    </a:cubicBezTo>
                    <a:cubicBezTo>
                      <a:pt x="13" y="88"/>
                      <a:pt x="14" y="86"/>
                      <a:pt x="14" y="83"/>
                    </a:cubicBezTo>
                    <a:cubicBezTo>
                      <a:pt x="14" y="82"/>
                      <a:pt x="14" y="75"/>
                      <a:pt x="14" y="63"/>
                    </a:cubicBezTo>
                    <a:cubicBezTo>
                      <a:pt x="14" y="32"/>
                      <a:pt x="14" y="32"/>
                      <a:pt x="14" y="32"/>
                    </a:cubicBezTo>
                    <a:cubicBezTo>
                      <a:pt x="14" y="26"/>
                      <a:pt x="14" y="20"/>
                      <a:pt x="14" y="14"/>
                    </a:cubicBezTo>
                    <a:cubicBezTo>
                      <a:pt x="14" y="10"/>
                      <a:pt x="13" y="7"/>
                      <a:pt x="13" y="6"/>
                    </a:cubicBezTo>
                    <a:cubicBezTo>
                      <a:pt x="12" y="6"/>
                      <a:pt x="12" y="5"/>
                      <a:pt x="10" y="5"/>
                    </a:cubicBezTo>
                    <a:cubicBezTo>
                      <a:pt x="9" y="4"/>
                      <a:pt x="6" y="4"/>
                      <a:pt x="0" y="4"/>
                    </a:cubicBezTo>
                    <a:cubicBezTo>
                      <a:pt x="0" y="0"/>
                      <a:pt x="0" y="0"/>
                      <a:pt x="0" y="0"/>
                    </a:cubicBezTo>
                    <a:cubicBezTo>
                      <a:pt x="9" y="0"/>
                      <a:pt x="16" y="0"/>
                      <a:pt x="21" y="0"/>
                    </a:cubicBezTo>
                    <a:cubicBezTo>
                      <a:pt x="26" y="0"/>
                      <a:pt x="33" y="0"/>
                      <a:pt x="42" y="0"/>
                    </a:cubicBezTo>
                    <a:cubicBezTo>
                      <a:pt x="42" y="4"/>
                      <a:pt x="42" y="4"/>
                      <a:pt x="42" y="4"/>
                    </a:cubicBezTo>
                    <a:cubicBezTo>
                      <a:pt x="36" y="4"/>
                      <a:pt x="33" y="4"/>
                      <a:pt x="32" y="5"/>
                    </a:cubicBezTo>
                    <a:cubicBezTo>
                      <a:pt x="30" y="5"/>
                      <a:pt x="30" y="6"/>
                      <a:pt x="29" y="6"/>
                    </a:cubicBezTo>
                    <a:cubicBezTo>
                      <a:pt x="29" y="7"/>
                      <a:pt x="28" y="9"/>
                      <a:pt x="28" y="13"/>
                    </a:cubicBezTo>
                    <a:cubicBezTo>
                      <a:pt x="28" y="14"/>
                      <a:pt x="28" y="20"/>
                      <a:pt x="28" y="32"/>
                    </a:cubicBezTo>
                    <a:cubicBezTo>
                      <a:pt x="28" y="63"/>
                      <a:pt x="28" y="63"/>
                      <a:pt x="28" y="63"/>
                    </a:cubicBezTo>
                    <a:cubicBezTo>
                      <a:pt x="28" y="69"/>
                      <a:pt x="28" y="75"/>
                      <a:pt x="28" y="81"/>
                    </a:cubicBezTo>
                    <a:cubicBezTo>
                      <a:pt x="28" y="86"/>
                      <a:pt x="28" y="88"/>
                      <a:pt x="29" y="89"/>
                    </a:cubicBezTo>
                    <a:cubicBezTo>
                      <a:pt x="29" y="90"/>
                      <a:pt x="30" y="90"/>
                      <a:pt x="32" y="91"/>
                    </a:cubicBezTo>
                    <a:cubicBezTo>
                      <a:pt x="33" y="91"/>
                      <a:pt x="36" y="91"/>
                      <a:pt x="42" y="91"/>
                    </a:cubicBezTo>
                    <a:close/>
                    <a:moveTo>
                      <a:pt x="28" y="13"/>
                    </a:moveTo>
                    <a:cubicBezTo>
                      <a:pt x="28" y="14"/>
                      <a:pt x="28" y="20"/>
                      <a:pt x="28" y="32"/>
                    </a:cubicBezTo>
                    <a:cubicBezTo>
                      <a:pt x="28" y="63"/>
                      <a:pt x="28" y="63"/>
                      <a:pt x="28" y="63"/>
                    </a:cubicBezTo>
                  </a:path>
                </a:pathLst>
              </a:custGeom>
              <a:grpFill/>
              <a:ln>
                <a:noFill/>
              </a:ln>
              <a:extLst/>
            </p:spPr>
            <p:txBody>
              <a:bodyPr/>
              <a:lstStyle/>
              <a:p>
                <a:endParaRPr lang="en-US" dirty="0">
                  <a:solidFill>
                    <a:prstClr val="white"/>
                  </a:solidFill>
                </a:endParaRPr>
              </a:p>
            </p:txBody>
          </p:sp>
          <p:sp>
            <p:nvSpPr>
              <p:cNvPr id="37" name="Freeform 12"/>
              <p:cNvSpPr>
                <a:spLocks noChangeAspect="1"/>
              </p:cNvSpPr>
              <p:nvPr userDrawn="1"/>
            </p:nvSpPr>
            <p:spPr bwMode="auto">
              <a:xfrm>
                <a:off x="323850" y="6405563"/>
                <a:ext cx="90488" cy="80963"/>
              </a:xfrm>
              <a:custGeom>
                <a:avLst/>
                <a:gdLst>
                  <a:gd name="T0" fmla="*/ 0 w 111"/>
                  <a:gd name="T1" fmla="*/ 96 h 98"/>
                  <a:gd name="T2" fmla="*/ 0 w 111"/>
                  <a:gd name="T3" fmla="*/ 91 h 98"/>
                  <a:gd name="T4" fmla="*/ 10 w 111"/>
                  <a:gd name="T5" fmla="*/ 90 h 98"/>
                  <a:gd name="T6" fmla="*/ 11 w 111"/>
                  <a:gd name="T7" fmla="*/ 89 h 98"/>
                  <a:gd name="T8" fmla="*/ 12 w 111"/>
                  <a:gd name="T9" fmla="*/ 82 h 98"/>
                  <a:gd name="T10" fmla="*/ 13 w 111"/>
                  <a:gd name="T11" fmla="*/ 67 h 98"/>
                  <a:gd name="T12" fmla="*/ 13 w 111"/>
                  <a:gd name="T13" fmla="*/ 12 h 98"/>
                  <a:gd name="T14" fmla="*/ 13 w 111"/>
                  <a:gd name="T15" fmla="*/ 9 h 98"/>
                  <a:gd name="T16" fmla="*/ 10 w 111"/>
                  <a:gd name="T17" fmla="*/ 6 h 98"/>
                  <a:gd name="T18" fmla="*/ 7 w 111"/>
                  <a:gd name="T19" fmla="*/ 4 h 98"/>
                  <a:gd name="T20" fmla="*/ 0 w 111"/>
                  <a:gd name="T21" fmla="*/ 4 h 98"/>
                  <a:gd name="T22" fmla="*/ 0 w 111"/>
                  <a:gd name="T23" fmla="*/ 0 h 98"/>
                  <a:gd name="T24" fmla="*/ 15 w 111"/>
                  <a:gd name="T25" fmla="*/ 0 h 98"/>
                  <a:gd name="T26" fmla="*/ 26 w 111"/>
                  <a:gd name="T27" fmla="*/ 0 h 98"/>
                  <a:gd name="T28" fmla="*/ 34 w 111"/>
                  <a:gd name="T29" fmla="*/ 11 h 98"/>
                  <a:gd name="T30" fmla="*/ 49 w 111"/>
                  <a:gd name="T31" fmla="*/ 28 h 98"/>
                  <a:gd name="T32" fmla="*/ 70 w 111"/>
                  <a:gd name="T33" fmla="*/ 52 h 98"/>
                  <a:gd name="T34" fmla="*/ 86 w 111"/>
                  <a:gd name="T35" fmla="*/ 71 h 98"/>
                  <a:gd name="T36" fmla="*/ 92 w 111"/>
                  <a:gd name="T37" fmla="*/ 78 h 98"/>
                  <a:gd name="T38" fmla="*/ 92 w 111"/>
                  <a:gd name="T39" fmla="*/ 29 h 98"/>
                  <a:gd name="T40" fmla="*/ 92 w 111"/>
                  <a:gd name="T41" fmla="*/ 13 h 98"/>
                  <a:gd name="T42" fmla="*/ 91 w 111"/>
                  <a:gd name="T43" fmla="*/ 6 h 98"/>
                  <a:gd name="T44" fmla="*/ 90 w 111"/>
                  <a:gd name="T45" fmla="*/ 5 h 98"/>
                  <a:gd name="T46" fmla="*/ 80 w 111"/>
                  <a:gd name="T47" fmla="*/ 4 h 98"/>
                  <a:gd name="T48" fmla="*/ 80 w 111"/>
                  <a:gd name="T49" fmla="*/ 0 h 98"/>
                  <a:gd name="T50" fmla="*/ 97 w 111"/>
                  <a:gd name="T51" fmla="*/ 0 h 98"/>
                  <a:gd name="T52" fmla="*/ 111 w 111"/>
                  <a:gd name="T53" fmla="*/ 0 h 98"/>
                  <a:gd name="T54" fmla="*/ 111 w 111"/>
                  <a:gd name="T55" fmla="*/ 4 h 98"/>
                  <a:gd name="T56" fmla="*/ 102 w 111"/>
                  <a:gd name="T57" fmla="*/ 5 h 98"/>
                  <a:gd name="T58" fmla="*/ 100 w 111"/>
                  <a:gd name="T59" fmla="*/ 6 h 98"/>
                  <a:gd name="T60" fmla="*/ 99 w 111"/>
                  <a:gd name="T61" fmla="*/ 13 h 98"/>
                  <a:gd name="T62" fmla="*/ 99 w 111"/>
                  <a:gd name="T63" fmla="*/ 29 h 98"/>
                  <a:gd name="T64" fmla="*/ 99 w 111"/>
                  <a:gd name="T65" fmla="*/ 61 h 98"/>
                  <a:gd name="T66" fmla="*/ 99 w 111"/>
                  <a:gd name="T67" fmla="*/ 98 h 98"/>
                  <a:gd name="T68" fmla="*/ 92 w 111"/>
                  <a:gd name="T69" fmla="*/ 98 h 98"/>
                  <a:gd name="T70" fmla="*/ 91 w 111"/>
                  <a:gd name="T71" fmla="*/ 96 h 98"/>
                  <a:gd name="T72" fmla="*/ 89 w 111"/>
                  <a:gd name="T73" fmla="*/ 95 h 98"/>
                  <a:gd name="T74" fmla="*/ 87 w 111"/>
                  <a:gd name="T75" fmla="*/ 93 h 98"/>
                  <a:gd name="T76" fmla="*/ 78 w 111"/>
                  <a:gd name="T77" fmla="*/ 83 h 98"/>
                  <a:gd name="T78" fmla="*/ 69 w 111"/>
                  <a:gd name="T79" fmla="*/ 72 h 98"/>
                  <a:gd name="T80" fmla="*/ 19 w 111"/>
                  <a:gd name="T81" fmla="*/ 14 h 98"/>
                  <a:gd name="T82" fmla="*/ 19 w 111"/>
                  <a:gd name="T83" fmla="*/ 66 h 98"/>
                  <a:gd name="T84" fmla="*/ 20 w 111"/>
                  <a:gd name="T85" fmla="*/ 82 h 98"/>
                  <a:gd name="T86" fmla="*/ 20 w 111"/>
                  <a:gd name="T87" fmla="*/ 89 h 98"/>
                  <a:gd name="T88" fmla="*/ 22 w 111"/>
                  <a:gd name="T89" fmla="*/ 90 h 98"/>
                  <a:gd name="T90" fmla="*/ 32 w 111"/>
                  <a:gd name="T91" fmla="*/ 91 h 98"/>
                  <a:gd name="T92" fmla="*/ 32 w 111"/>
                  <a:gd name="T93" fmla="*/ 96 h 98"/>
                  <a:gd name="T94" fmla="*/ 18 w 111"/>
                  <a:gd name="T95" fmla="*/ 95 h 98"/>
                  <a:gd name="T96" fmla="*/ 0 w 111"/>
                  <a:gd name="T97" fmla="*/ 96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1" h="98">
                    <a:moveTo>
                      <a:pt x="0" y="96"/>
                    </a:moveTo>
                    <a:cubicBezTo>
                      <a:pt x="0" y="91"/>
                      <a:pt x="0" y="91"/>
                      <a:pt x="0" y="91"/>
                    </a:cubicBezTo>
                    <a:cubicBezTo>
                      <a:pt x="5" y="91"/>
                      <a:pt x="8" y="91"/>
                      <a:pt x="10" y="90"/>
                    </a:cubicBezTo>
                    <a:cubicBezTo>
                      <a:pt x="11" y="90"/>
                      <a:pt x="11" y="90"/>
                      <a:pt x="11" y="89"/>
                    </a:cubicBezTo>
                    <a:cubicBezTo>
                      <a:pt x="12" y="88"/>
                      <a:pt x="12" y="86"/>
                      <a:pt x="12" y="82"/>
                    </a:cubicBezTo>
                    <a:cubicBezTo>
                      <a:pt x="13" y="76"/>
                      <a:pt x="13" y="71"/>
                      <a:pt x="13" y="67"/>
                    </a:cubicBezTo>
                    <a:cubicBezTo>
                      <a:pt x="13" y="12"/>
                      <a:pt x="13" y="12"/>
                      <a:pt x="13" y="12"/>
                    </a:cubicBezTo>
                    <a:cubicBezTo>
                      <a:pt x="13" y="10"/>
                      <a:pt x="13" y="9"/>
                      <a:pt x="13" y="9"/>
                    </a:cubicBezTo>
                    <a:cubicBezTo>
                      <a:pt x="12" y="8"/>
                      <a:pt x="11" y="7"/>
                      <a:pt x="10" y="6"/>
                    </a:cubicBezTo>
                    <a:cubicBezTo>
                      <a:pt x="9" y="5"/>
                      <a:pt x="8" y="5"/>
                      <a:pt x="7" y="4"/>
                    </a:cubicBezTo>
                    <a:cubicBezTo>
                      <a:pt x="6" y="4"/>
                      <a:pt x="3" y="4"/>
                      <a:pt x="0" y="4"/>
                    </a:cubicBezTo>
                    <a:cubicBezTo>
                      <a:pt x="0" y="0"/>
                      <a:pt x="0" y="0"/>
                      <a:pt x="0" y="0"/>
                    </a:cubicBezTo>
                    <a:cubicBezTo>
                      <a:pt x="8" y="0"/>
                      <a:pt x="13" y="0"/>
                      <a:pt x="15" y="0"/>
                    </a:cubicBezTo>
                    <a:cubicBezTo>
                      <a:pt x="19" y="0"/>
                      <a:pt x="22" y="0"/>
                      <a:pt x="26" y="0"/>
                    </a:cubicBezTo>
                    <a:cubicBezTo>
                      <a:pt x="30" y="5"/>
                      <a:pt x="32" y="8"/>
                      <a:pt x="34" y="11"/>
                    </a:cubicBezTo>
                    <a:cubicBezTo>
                      <a:pt x="49" y="28"/>
                      <a:pt x="49" y="28"/>
                      <a:pt x="49" y="28"/>
                    </a:cubicBezTo>
                    <a:cubicBezTo>
                      <a:pt x="70" y="52"/>
                      <a:pt x="70" y="52"/>
                      <a:pt x="70" y="52"/>
                    </a:cubicBezTo>
                    <a:cubicBezTo>
                      <a:pt x="76" y="60"/>
                      <a:pt x="82" y="66"/>
                      <a:pt x="86" y="71"/>
                    </a:cubicBezTo>
                    <a:cubicBezTo>
                      <a:pt x="88" y="74"/>
                      <a:pt x="91" y="76"/>
                      <a:pt x="92" y="78"/>
                    </a:cubicBezTo>
                    <a:cubicBezTo>
                      <a:pt x="92" y="29"/>
                      <a:pt x="92" y="29"/>
                      <a:pt x="92" y="29"/>
                    </a:cubicBezTo>
                    <a:cubicBezTo>
                      <a:pt x="92" y="24"/>
                      <a:pt x="92" y="19"/>
                      <a:pt x="92" y="13"/>
                    </a:cubicBezTo>
                    <a:cubicBezTo>
                      <a:pt x="92" y="9"/>
                      <a:pt x="91" y="7"/>
                      <a:pt x="91" y="6"/>
                    </a:cubicBezTo>
                    <a:cubicBezTo>
                      <a:pt x="91" y="6"/>
                      <a:pt x="90" y="5"/>
                      <a:pt x="90" y="5"/>
                    </a:cubicBezTo>
                    <a:cubicBezTo>
                      <a:pt x="88" y="4"/>
                      <a:pt x="85" y="4"/>
                      <a:pt x="80" y="4"/>
                    </a:cubicBezTo>
                    <a:cubicBezTo>
                      <a:pt x="80" y="0"/>
                      <a:pt x="80" y="0"/>
                      <a:pt x="80" y="0"/>
                    </a:cubicBezTo>
                    <a:cubicBezTo>
                      <a:pt x="85" y="0"/>
                      <a:pt x="91" y="0"/>
                      <a:pt x="97" y="0"/>
                    </a:cubicBezTo>
                    <a:cubicBezTo>
                      <a:pt x="102" y="0"/>
                      <a:pt x="107" y="0"/>
                      <a:pt x="111" y="0"/>
                    </a:cubicBezTo>
                    <a:cubicBezTo>
                      <a:pt x="111" y="4"/>
                      <a:pt x="111" y="4"/>
                      <a:pt x="111" y="4"/>
                    </a:cubicBezTo>
                    <a:cubicBezTo>
                      <a:pt x="106" y="4"/>
                      <a:pt x="103" y="4"/>
                      <a:pt x="102" y="5"/>
                    </a:cubicBezTo>
                    <a:cubicBezTo>
                      <a:pt x="101" y="5"/>
                      <a:pt x="101" y="6"/>
                      <a:pt x="100" y="6"/>
                    </a:cubicBezTo>
                    <a:cubicBezTo>
                      <a:pt x="100" y="7"/>
                      <a:pt x="99" y="10"/>
                      <a:pt x="99" y="13"/>
                    </a:cubicBezTo>
                    <a:cubicBezTo>
                      <a:pt x="99" y="19"/>
                      <a:pt x="99" y="24"/>
                      <a:pt x="99" y="29"/>
                    </a:cubicBezTo>
                    <a:cubicBezTo>
                      <a:pt x="99" y="61"/>
                      <a:pt x="99" y="61"/>
                      <a:pt x="99" y="61"/>
                    </a:cubicBezTo>
                    <a:cubicBezTo>
                      <a:pt x="99" y="68"/>
                      <a:pt x="99" y="80"/>
                      <a:pt x="99" y="98"/>
                    </a:cubicBezTo>
                    <a:cubicBezTo>
                      <a:pt x="92" y="98"/>
                      <a:pt x="92" y="98"/>
                      <a:pt x="92" y="98"/>
                    </a:cubicBezTo>
                    <a:cubicBezTo>
                      <a:pt x="91" y="96"/>
                      <a:pt x="91" y="96"/>
                      <a:pt x="91" y="96"/>
                    </a:cubicBezTo>
                    <a:cubicBezTo>
                      <a:pt x="90" y="96"/>
                      <a:pt x="90" y="95"/>
                      <a:pt x="89" y="95"/>
                    </a:cubicBezTo>
                    <a:cubicBezTo>
                      <a:pt x="89" y="95"/>
                      <a:pt x="88" y="94"/>
                      <a:pt x="87" y="93"/>
                    </a:cubicBezTo>
                    <a:cubicBezTo>
                      <a:pt x="83" y="88"/>
                      <a:pt x="80" y="85"/>
                      <a:pt x="78" y="83"/>
                    </a:cubicBezTo>
                    <a:cubicBezTo>
                      <a:pt x="69" y="72"/>
                      <a:pt x="69" y="72"/>
                      <a:pt x="69" y="72"/>
                    </a:cubicBezTo>
                    <a:cubicBezTo>
                      <a:pt x="19" y="14"/>
                      <a:pt x="19" y="14"/>
                      <a:pt x="19" y="14"/>
                    </a:cubicBezTo>
                    <a:cubicBezTo>
                      <a:pt x="19" y="66"/>
                      <a:pt x="19" y="66"/>
                      <a:pt x="19" y="66"/>
                    </a:cubicBezTo>
                    <a:cubicBezTo>
                      <a:pt x="19" y="71"/>
                      <a:pt x="19" y="76"/>
                      <a:pt x="20" y="82"/>
                    </a:cubicBezTo>
                    <a:cubicBezTo>
                      <a:pt x="20" y="86"/>
                      <a:pt x="20" y="88"/>
                      <a:pt x="20" y="89"/>
                    </a:cubicBezTo>
                    <a:cubicBezTo>
                      <a:pt x="21" y="90"/>
                      <a:pt x="21" y="90"/>
                      <a:pt x="22" y="90"/>
                    </a:cubicBezTo>
                    <a:cubicBezTo>
                      <a:pt x="23" y="91"/>
                      <a:pt x="27" y="91"/>
                      <a:pt x="32" y="91"/>
                    </a:cubicBezTo>
                    <a:cubicBezTo>
                      <a:pt x="32" y="96"/>
                      <a:pt x="32" y="96"/>
                      <a:pt x="32" y="96"/>
                    </a:cubicBezTo>
                    <a:cubicBezTo>
                      <a:pt x="28" y="95"/>
                      <a:pt x="23" y="95"/>
                      <a:pt x="18" y="95"/>
                    </a:cubicBezTo>
                    <a:cubicBezTo>
                      <a:pt x="13" y="95"/>
                      <a:pt x="7" y="95"/>
                      <a:pt x="0" y="96"/>
                    </a:cubicBezTo>
                    <a:close/>
                  </a:path>
                </a:pathLst>
              </a:custGeom>
              <a:grpFill/>
              <a:ln>
                <a:noFill/>
              </a:ln>
              <a:extLst/>
            </p:spPr>
            <p:txBody>
              <a:bodyPr/>
              <a:lstStyle/>
              <a:p>
                <a:endParaRPr lang="en-US" dirty="0">
                  <a:solidFill>
                    <a:prstClr val="white"/>
                  </a:solidFill>
                </a:endParaRPr>
              </a:p>
            </p:txBody>
          </p:sp>
          <p:sp>
            <p:nvSpPr>
              <p:cNvPr id="38" name="Freeform 13"/>
              <p:cNvSpPr>
                <a:spLocks noChangeAspect="1"/>
              </p:cNvSpPr>
              <p:nvPr userDrawn="1"/>
            </p:nvSpPr>
            <p:spPr bwMode="auto">
              <a:xfrm>
                <a:off x="425450" y="6405563"/>
                <a:ext cx="33338" cy="79375"/>
              </a:xfrm>
              <a:custGeom>
                <a:avLst/>
                <a:gdLst>
                  <a:gd name="T0" fmla="*/ 41 w 41"/>
                  <a:gd name="T1" fmla="*/ 91 h 96"/>
                  <a:gd name="T2" fmla="*/ 41 w 41"/>
                  <a:gd name="T3" fmla="*/ 96 h 96"/>
                  <a:gd name="T4" fmla="*/ 21 w 41"/>
                  <a:gd name="T5" fmla="*/ 95 h 96"/>
                  <a:gd name="T6" fmla="*/ 0 w 41"/>
                  <a:gd name="T7" fmla="*/ 96 h 96"/>
                  <a:gd name="T8" fmla="*/ 0 w 41"/>
                  <a:gd name="T9" fmla="*/ 91 h 96"/>
                  <a:gd name="T10" fmla="*/ 10 w 41"/>
                  <a:gd name="T11" fmla="*/ 91 h 96"/>
                  <a:gd name="T12" fmla="*/ 12 w 41"/>
                  <a:gd name="T13" fmla="*/ 89 h 96"/>
                  <a:gd name="T14" fmla="*/ 13 w 41"/>
                  <a:gd name="T15" fmla="*/ 83 h 96"/>
                  <a:gd name="T16" fmla="*/ 14 w 41"/>
                  <a:gd name="T17" fmla="*/ 63 h 96"/>
                  <a:gd name="T18" fmla="*/ 14 w 41"/>
                  <a:gd name="T19" fmla="*/ 32 h 96"/>
                  <a:gd name="T20" fmla="*/ 13 w 41"/>
                  <a:gd name="T21" fmla="*/ 14 h 96"/>
                  <a:gd name="T22" fmla="*/ 12 w 41"/>
                  <a:gd name="T23" fmla="*/ 6 h 96"/>
                  <a:gd name="T24" fmla="*/ 10 w 41"/>
                  <a:gd name="T25" fmla="*/ 5 h 96"/>
                  <a:gd name="T26" fmla="*/ 0 w 41"/>
                  <a:gd name="T27" fmla="*/ 4 h 96"/>
                  <a:gd name="T28" fmla="*/ 0 w 41"/>
                  <a:gd name="T29" fmla="*/ 0 h 96"/>
                  <a:gd name="T30" fmla="*/ 20 w 41"/>
                  <a:gd name="T31" fmla="*/ 0 h 96"/>
                  <a:gd name="T32" fmla="*/ 41 w 41"/>
                  <a:gd name="T33" fmla="*/ 0 h 96"/>
                  <a:gd name="T34" fmla="*/ 41 w 41"/>
                  <a:gd name="T35" fmla="*/ 4 h 96"/>
                  <a:gd name="T36" fmla="*/ 31 w 41"/>
                  <a:gd name="T37" fmla="*/ 5 h 96"/>
                  <a:gd name="T38" fmla="*/ 28 w 41"/>
                  <a:gd name="T39" fmla="*/ 6 h 96"/>
                  <a:gd name="T40" fmla="*/ 27 w 41"/>
                  <a:gd name="T41" fmla="*/ 13 h 96"/>
                  <a:gd name="T42" fmla="*/ 27 w 41"/>
                  <a:gd name="T43" fmla="*/ 32 h 96"/>
                  <a:gd name="T44" fmla="*/ 27 w 41"/>
                  <a:gd name="T45" fmla="*/ 63 h 96"/>
                  <a:gd name="T46" fmla="*/ 27 w 41"/>
                  <a:gd name="T47" fmla="*/ 81 h 96"/>
                  <a:gd name="T48" fmla="*/ 28 w 41"/>
                  <a:gd name="T49" fmla="*/ 89 h 96"/>
                  <a:gd name="T50" fmla="*/ 31 w 41"/>
                  <a:gd name="T51" fmla="*/ 91 h 96"/>
                  <a:gd name="T52" fmla="*/ 41 w 41"/>
                  <a:gd name="T53" fmla="*/ 9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 h="96">
                    <a:moveTo>
                      <a:pt x="41" y="91"/>
                    </a:moveTo>
                    <a:cubicBezTo>
                      <a:pt x="41" y="96"/>
                      <a:pt x="41" y="96"/>
                      <a:pt x="41" y="96"/>
                    </a:cubicBezTo>
                    <a:cubicBezTo>
                      <a:pt x="31" y="95"/>
                      <a:pt x="24" y="95"/>
                      <a:pt x="21" y="95"/>
                    </a:cubicBezTo>
                    <a:cubicBezTo>
                      <a:pt x="0" y="96"/>
                      <a:pt x="0" y="96"/>
                      <a:pt x="0" y="96"/>
                    </a:cubicBezTo>
                    <a:cubicBezTo>
                      <a:pt x="0" y="91"/>
                      <a:pt x="0" y="91"/>
                      <a:pt x="0" y="91"/>
                    </a:cubicBezTo>
                    <a:cubicBezTo>
                      <a:pt x="5" y="91"/>
                      <a:pt x="8" y="91"/>
                      <a:pt x="10" y="91"/>
                    </a:cubicBezTo>
                    <a:cubicBezTo>
                      <a:pt x="11" y="90"/>
                      <a:pt x="12" y="90"/>
                      <a:pt x="12" y="89"/>
                    </a:cubicBezTo>
                    <a:cubicBezTo>
                      <a:pt x="13" y="88"/>
                      <a:pt x="13" y="86"/>
                      <a:pt x="13" y="83"/>
                    </a:cubicBezTo>
                    <a:cubicBezTo>
                      <a:pt x="13" y="82"/>
                      <a:pt x="13" y="75"/>
                      <a:pt x="14" y="63"/>
                    </a:cubicBezTo>
                    <a:cubicBezTo>
                      <a:pt x="14" y="32"/>
                      <a:pt x="14" y="32"/>
                      <a:pt x="14" y="32"/>
                    </a:cubicBezTo>
                    <a:cubicBezTo>
                      <a:pt x="14" y="26"/>
                      <a:pt x="13" y="20"/>
                      <a:pt x="13" y="14"/>
                    </a:cubicBezTo>
                    <a:cubicBezTo>
                      <a:pt x="13" y="10"/>
                      <a:pt x="13" y="7"/>
                      <a:pt x="12" y="6"/>
                    </a:cubicBezTo>
                    <a:cubicBezTo>
                      <a:pt x="12" y="6"/>
                      <a:pt x="11" y="5"/>
                      <a:pt x="10" y="5"/>
                    </a:cubicBezTo>
                    <a:cubicBezTo>
                      <a:pt x="8" y="4"/>
                      <a:pt x="5" y="4"/>
                      <a:pt x="0" y="4"/>
                    </a:cubicBezTo>
                    <a:cubicBezTo>
                      <a:pt x="0" y="0"/>
                      <a:pt x="0" y="0"/>
                      <a:pt x="0" y="0"/>
                    </a:cubicBezTo>
                    <a:cubicBezTo>
                      <a:pt x="9" y="0"/>
                      <a:pt x="15" y="0"/>
                      <a:pt x="20" y="0"/>
                    </a:cubicBezTo>
                    <a:cubicBezTo>
                      <a:pt x="25" y="0"/>
                      <a:pt x="32" y="0"/>
                      <a:pt x="41" y="0"/>
                    </a:cubicBezTo>
                    <a:cubicBezTo>
                      <a:pt x="41" y="4"/>
                      <a:pt x="41" y="4"/>
                      <a:pt x="41" y="4"/>
                    </a:cubicBezTo>
                    <a:cubicBezTo>
                      <a:pt x="35" y="4"/>
                      <a:pt x="32" y="4"/>
                      <a:pt x="31" y="5"/>
                    </a:cubicBezTo>
                    <a:cubicBezTo>
                      <a:pt x="30" y="5"/>
                      <a:pt x="29" y="6"/>
                      <a:pt x="28" y="6"/>
                    </a:cubicBezTo>
                    <a:cubicBezTo>
                      <a:pt x="28" y="7"/>
                      <a:pt x="27" y="9"/>
                      <a:pt x="27" y="13"/>
                    </a:cubicBezTo>
                    <a:cubicBezTo>
                      <a:pt x="27" y="14"/>
                      <a:pt x="27" y="20"/>
                      <a:pt x="27" y="32"/>
                    </a:cubicBezTo>
                    <a:cubicBezTo>
                      <a:pt x="27" y="63"/>
                      <a:pt x="27" y="63"/>
                      <a:pt x="27" y="63"/>
                    </a:cubicBezTo>
                    <a:cubicBezTo>
                      <a:pt x="27" y="69"/>
                      <a:pt x="27" y="75"/>
                      <a:pt x="27" y="81"/>
                    </a:cubicBezTo>
                    <a:cubicBezTo>
                      <a:pt x="27" y="86"/>
                      <a:pt x="28" y="88"/>
                      <a:pt x="28" y="89"/>
                    </a:cubicBezTo>
                    <a:cubicBezTo>
                      <a:pt x="29" y="90"/>
                      <a:pt x="30" y="90"/>
                      <a:pt x="31" y="91"/>
                    </a:cubicBezTo>
                    <a:cubicBezTo>
                      <a:pt x="32" y="91"/>
                      <a:pt x="35" y="91"/>
                      <a:pt x="41" y="91"/>
                    </a:cubicBezTo>
                    <a:close/>
                  </a:path>
                </a:pathLst>
              </a:custGeom>
              <a:grpFill/>
              <a:ln>
                <a:noFill/>
              </a:ln>
              <a:extLst/>
            </p:spPr>
            <p:txBody>
              <a:bodyPr/>
              <a:lstStyle/>
              <a:p>
                <a:endParaRPr lang="en-US" dirty="0">
                  <a:solidFill>
                    <a:prstClr val="white"/>
                  </a:solidFill>
                </a:endParaRPr>
              </a:p>
            </p:txBody>
          </p:sp>
          <p:sp>
            <p:nvSpPr>
              <p:cNvPr id="39" name="Freeform 14"/>
              <p:cNvSpPr>
                <a:spLocks noChangeAspect="1"/>
              </p:cNvSpPr>
              <p:nvPr userDrawn="1"/>
            </p:nvSpPr>
            <p:spPr bwMode="auto">
              <a:xfrm>
                <a:off x="4635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5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5" y="26"/>
                      <a:pt x="85" y="26"/>
                      <a:pt x="85"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0" name="Freeform 15"/>
              <p:cNvSpPr>
                <a:spLocks noChangeAspect="1"/>
              </p:cNvSpPr>
              <p:nvPr userDrawn="1"/>
            </p:nvSpPr>
            <p:spPr bwMode="auto">
              <a:xfrm>
                <a:off x="120650" y="6403975"/>
                <a:ext cx="77788" cy="82550"/>
              </a:xfrm>
              <a:custGeom>
                <a:avLst/>
                <a:gdLst>
                  <a:gd name="T0" fmla="*/ 94 w 94"/>
                  <a:gd name="T1" fmla="*/ 86 h 100"/>
                  <a:gd name="T2" fmla="*/ 91 w 94"/>
                  <a:gd name="T3" fmla="*/ 92 h 100"/>
                  <a:gd name="T4" fmla="*/ 75 w 94"/>
                  <a:gd name="T5" fmla="*/ 98 h 100"/>
                  <a:gd name="T6" fmla="*/ 57 w 94"/>
                  <a:gd name="T7" fmla="*/ 100 h 100"/>
                  <a:gd name="T8" fmla="*/ 37 w 94"/>
                  <a:gd name="T9" fmla="*/ 97 h 100"/>
                  <a:gd name="T10" fmla="*/ 21 w 94"/>
                  <a:gd name="T11" fmla="*/ 89 h 100"/>
                  <a:gd name="T12" fmla="*/ 9 w 94"/>
                  <a:gd name="T13" fmla="*/ 78 h 100"/>
                  <a:gd name="T14" fmla="*/ 2 w 94"/>
                  <a:gd name="T15" fmla="*/ 65 h 100"/>
                  <a:gd name="T16" fmla="*/ 0 w 94"/>
                  <a:gd name="T17" fmla="*/ 50 h 100"/>
                  <a:gd name="T18" fmla="*/ 16 w 94"/>
                  <a:gd name="T19" fmla="*/ 14 h 100"/>
                  <a:gd name="T20" fmla="*/ 59 w 94"/>
                  <a:gd name="T21" fmla="*/ 0 h 100"/>
                  <a:gd name="T22" fmla="*/ 71 w 94"/>
                  <a:gd name="T23" fmla="*/ 1 h 100"/>
                  <a:gd name="T24" fmla="*/ 84 w 94"/>
                  <a:gd name="T25" fmla="*/ 3 h 100"/>
                  <a:gd name="T26" fmla="*/ 94 w 94"/>
                  <a:gd name="T27" fmla="*/ 6 h 100"/>
                  <a:gd name="T28" fmla="*/ 91 w 94"/>
                  <a:gd name="T29" fmla="*/ 13 h 100"/>
                  <a:gd name="T30" fmla="*/ 90 w 94"/>
                  <a:gd name="T31" fmla="*/ 26 h 100"/>
                  <a:gd name="T32" fmla="*/ 86 w 94"/>
                  <a:gd name="T33" fmla="*/ 26 h 100"/>
                  <a:gd name="T34" fmla="*/ 85 w 94"/>
                  <a:gd name="T35" fmla="*/ 18 h 100"/>
                  <a:gd name="T36" fmla="*/ 78 w 94"/>
                  <a:gd name="T37" fmla="*/ 9 h 100"/>
                  <a:gd name="T38" fmla="*/ 57 w 94"/>
                  <a:gd name="T39" fmla="*/ 5 h 100"/>
                  <a:gd name="T40" fmla="*/ 40 w 94"/>
                  <a:gd name="T41" fmla="*/ 8 h 100"/>
                  <a:gd name="T42" fmla="*/ 28 w 94"/>
                  <a:gd name="T43" fmla="*/ 15 h 100"/>
                  <a:gd name="T44" fmla="*/ 19 w 94"/>
                  <a:gd name="T45" fmla="*/ 28 h 100"/>
                  <a:gd name="T46" fmla="*/ 16 w 94"/>
                  <a:gd name="T47" fmla="*/ 47 h 100"/>
                  <a:gd name="T48" fmla="*/ 29 w 94"/>
                  <a:gd name="T49" fmla="*/ 80 h 100"/>
                  <a:gd name="T50" fmla="*/ 63 w 94"/>
                  <a:gd name="T51" fmla="*/ 92 h 100"/>
                  <a:gd name="T52" fmla="*/ 81 w 94"/>
                  <a:gd name="T53" fmla="*/ 90 h 100"/>
                  <a:gd name="T54" fmla="*/ 92 w 94"/>
                  <a:gd name="T55" fmla="*/ 84 h 100"/>
                  <a:gd name="T56" fmla="*/ 94 w 94"/>
                  <a:gd name="T57" fmla="*/ 86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4" h="100">
                    <a:moveTo>
                      <a:pt x="94" y="86"/>
                    </a:moveTo>
                    <a:cubicBezTo>
                      <a:pt x="91" y="92"/>
                      <a:pt x="91" y="92"/>
                      <a:pt x="91" y="92"/>
                    </a:cubicBezTo>
                    <a:cubicBezTo>
                      <a:pt x="85" y="95"/>
                      <a:pt x="80" y="97"/>
                      <a:pt x="75" y="98"/>
                    </a:cubicBezTo>
                    <a:cubicBezTo>
                      <a:pt x="69" y="99"/>
                      <a:pt x="64" y="100"/>
                      <a:pt x="57" y="100"/>
                    </a:cubicBezTo>
                    <a:cubicBezTo>
                      <a:pt x="50" y="100"/>
                      <a:pt x="43" y="99"/>
                      <a:pt x="37" y="97"/>
                    </a:cubicBezTo>
                    <a:cubicBezTo>
                      <a:pt x="31" y="95"/>
                      <a:pt x="25" y="93"/>
                      <a:pt x="21" y="89"/>
                    </a:cubicBezTo>
                    <a:cubicBezTo>
                      <a:pt x="16" y="86"/>
                      <a:pt x="12" y="83"/>
                      <a:pt x="9" y="78"/>
                    </a:cubicBezTo>
                    <a:cubicBezTo>
                      <a:pt x="6" y="74"/>
                      <a:pt x="4" y="70"/>
                      <a:pt x="2" y="65"/>
                    </a:cubicBezTo>
                    <a:cubicBezTo>
                      <a:pt x="1" y="61"/>
                      <a:pt x="0" y="55"/>
                      <a:pt x="0" y="50"/>
                    </a:cubicBezTo>
                    <a:cubicBezTo>
                      <a:pt x="0" y="35"/>
                      <a:pt x="5" y="24"/>
                      <a:pt x="16" y="14"/>
                    </a:cubicBezTo>
                    <a:cubicBezTo>
                      <a:pt x="26" y="5"/>
                      <a:pt x="41" y="0"/>
                      <a:pt x="59" y="0"/>
                    </a:cubicBezTo>
                    <a:cubicBezTo>
                      <a:pt x="63" y="0"/>
                      <a:pt x="67" y="0"/>
                      <a:pt x="71" y="1"/>
                    </a:cubicBezTo>
                    <a:cubicBezTo>
                      <a:pt x="74" y="1"/>
                      <a:pt x="79" y="2"/>
                      <a:pt x="84" y="3"/>
                    </a:cubicBezTo>
                    <a:cubicBezTo>
                      <a:pt x="89" y="5"/>
                      <a:pt x="92" y="6"/>
                      <a:pt x="94" y="6"/>
                    </a:cubicBezTo>
                    <a:cubicBezTo>
                      <a:pt x="93" y="8"/>
                      <a:pt x="92" y="11"/>
                      <a:pt x="91" y="13"/>
                    </a:cubicBezTo>
                    <a:cubicBezTo>
                      <a:pt x="91" y="17"/>
                      <a:pt x="90" y="21"/>
                      <a:pt x="90" y="26"/>
                    </a:cubicBezTo>
                    <a:cubicBezTo>
                      <a:pt x="86" y="26"/>
                      <a:pt x="86" y="26"/>
                      <a:pt x="86" y="26"/>
                    </a:cubicBezTo>
                    <a:cubicBezTo>
                      <a:pt x="85" y="18"/>
                      <a:pt x="85" y="18"/>
                      <a:pt x="85" y="18"/>
                    </a:cubicBezTo>
                    <a:cubicBezTo>
                      <a:pt x="85" y="14"/>
                      <a:pt x="82" y="11"/>
                      <a:pt x="78" y="9"/>
                    </a:cubicBezTo>
                    <a:cubicBezTo>
                      <a:pt x="73" y="6"/>
                      <a:pt x="66" y="5"/>
                      <a:pt x="57" y="5"/>
                    </a:cubicBezTo>
                    <a:cubicBezTo>
                      <a:pt x="51" y="5"/>
                      <a:pt x="45" y="6"/>
                      <a:pt x="40" y="8"/>
                    </a:cubicBezTo>
                    <a:cubicBezTo>
                      <a:pt x="36" y="9"/>
                      <a:pt x="31" y="12"/>
                      <a:pt x="28" y="15"/>
                    </a:cubicBezTo>
                    <a:cubicBezTo>
                      <a:pt x="24" y="18"/>
                      <a:pt x="21" y="23"/>
                      <a:pt x="19" y="28"/>
                    </a:cubicBezTo>
                    <a:cubicBezTo>
                      <a:pt x="17" y="33"/>
                      <a:pt x="16" y="39"/>
                      <a:pt x="16" y="47"/>
                    </a:cubicBezTo>
                    <a:cubicBezTo>
                      <a:pt x="16" y="61"/>
                      <a:pt x="20" y="72"/>
                      <a:pt x="29" y="80"/>
                    </a:cubicBezTo>
                    <a:cubicBezTo>
                      <a:pt x="37" y="88"/>
                      <a:pt x="49" y="92"/>
                      <a:pt x="63" y="92"/>
                    </a:cubicBezTo>
                    <a:cubicBezTo>
                      <a:pt x="70" y="92"/>
                      <a:pt x="76" y="91"/>
                      <a:pt x="81" y="90"/>
                    </a:cubicBezTo>
                    <a:cubicBezTo>
                      <a:pt x="85" y="89"/>
                      <a:pt x="89" y="87"/>
                      <a:pt x="92" y="84"/>
                    </a:cubicBezTo>
                    <a:lnTo>
                      <a:pt x="94" y="86"/>
                    </a:lnTo>
                    <a:close/>
                  </a:path>
                </a:pathLst>
              </a:custGeom>
              <a:grpFill/>
              <a:ln>
                <a:noFill/>
              </a:ln>
              <a:extLst/>
            </p:spPr>
            <p:txBody>
              <a:bodyPr/>
              <a:lstStyle/>
              <a:p>
                <a:endParaRPr lang="en-US" dirty="0">
                  <a:solidFill>
                    <a:prstClr val="white"/>
                  </a:solidFill>
                </a:endParaRPr>
              </a:p>
            </p:txBody>
          </p:sp>
          <p:sp>
            <p:nvSpPr>
              <p:cNvPr id="41" name="Freeform 16"/>
              <p:cNvSpPr>
                <a:spLocks noChangeAspect="1"/>
              </p:cNvSpPr>
              <p:nvPr userDrawn="1"/>
            </p:nvSpPr>
            <p:spPr bwMode="auto">
              <a:xfrm>
                <a:off x="153988" y="6300788"/>
                <a:ext cx="106363" cy="79375"/>
              </a:xfrm>
              <a:custGeom>
                <a:avLst/>
                <a:gdLst>
                  <a:gd name="T0" fmla="*/ 0 w 130"/>
                  <a:gd name="T1" fmla="*/ 4 h 97"/>
                  <a:gd name="T2" fmla="*/ 0 w 130"/>
                  <a:gd name="T3" fmla="*/ 0 h 97"/>
                  <a:gd name="T4" fmla="*/ 14 w 130"/>
                  <a:gd name="T5" fmla="*/ 0 h 97"/>
                  <a:gd name="T6" fmla="*/ 27 w 130"/>
                  <a:gd name="T7" fmla="*/ 0 h 97"/>
                  <a:gd name="T8" fmla="*/ 38 w 130"/>
                  <a:gd name="T9" fmla="*/ 24 h 97"/>
                  <a:gd name="T10" fmla="*/ 65 w 130"/>
                  <a:gd name="T11" fmla="*/ 76 h 97"/>
                  <a:gd name="T12" fmla="*/ 89 w 130"/>
                  <a:gd name="T13" fmla="*/ 28 h 97"/>
                  <a:gd name="T14" fmla="*/ 102 w 130"/>
                  <a:gd name="T15" fmla="*/ 0 h 97"/>
                  <a:gd name="T16" fmla="*/ 115 w 130"/>
                  <a:gd name="T17" fmla="*/ 0 h 97"/>
                  <a:gd name="T18" fmla="*/ 130 w 130"/>
                  <a:gd name="T19" fmla="*/ 0 h 97"/>
                  <a:gd name="T20" fmla="*/ 130 w 130"/>
                  <a:gd name="T21" fmla="*/ 4 h 97"/>
                  <a:gd name="T22" fmla="*/ 120 w 130"/>
                  <a:gd name="T23" fmla="*/ 5 h 97"/>
                  <a:gd name="T24" fmla="*/ 118 w 130"/>
                  <a:gd name="T25" fmla="*/ 7 h 97"/>
                  <a:gd name="T26" fmla="*/ 117 w 130"/>
                  <a:gd name="T27" fmla="*/ 13 h 97"/>
                  <a:gd name="T28" fmla="*/ 116 w 130"/>
                  <a:gd name="T29" fmla="*/ 32 h 97"/>
                  <a:gd name="T30" fmla="*/ 116 w 130"/>
                  <a:gd name="T31" fmla="*/ 63 h 97"/>
                  <a:gd name="T32" fmla="*/ 117 w 130"/>
                  <a:gd name="T33" fmla="*/ 81 h 97"/>
                  <a:gd name="T34" fmla="*/ 118 w 130"/>
                  <a:gd name="T35" fmla="*/ 89 h 97"/>
                  <a:gd name="T36" fmla="*/ 120 w 130"/>
                  <a:gd name="T37" fmla="*/ 90 h 97"/>
                  <a:gd name="T38" fmla="*/ 130 w 130"/>
                  <a:gd name="T39" fmla="*/ 91 h 97"/>
                  <a:gd name="T40" fmla="*/ 130 w 130"/>
                  <a:gd name="T41" fmla="*/ 95 h 97"/>
                  <a:gd name="T42" fmla="*/ 110 w 130"/>
                  <a:gd name="T43" fmla="*/ 95 h 97"/>
                  <a:gd name="T44" fmla="*/ 89 w 130"/>
                  <a:gd name="T45" fmla="*/ 95 h 97"/>
                  <a:gd name="T46" fmla="*/ 89 w 130"/>
                  <a:gd name="T47" fmla="*/ 91 h 97"/>
                  <a:gd name="T48" fmla="*/ 100 w 130"/>
                  <a:gd name="T49" fmla="*/ 90 h 97"/>
                  <a:gd name="T50" fmla="*/ 102 w 130"/>
                  <a:gd name="T51" fmla="*/ 89 h 97"/>
                  <a:gd name="T52" fmla="*/ 103 w 130"/>
                  <a:gd name="T53" fmla="*/ 82 h 97"/>
                  <a:gd name="T54" fmla="*/ 103 w 130"/>
                  <a:gd name="T55" fmla="*/ 63 h 97"/>
                  <a:gd name="T56" fmla="*/ 103 w 130"/>
                  <a:gd name="T57" fmla="*/ 14 h 97"/>
                  <a:gd name="T58" fmla="*/ 79 w 130"/>
                  <a:gd name="T59" fmla="*/ 62 h 97"/>
                  <a:gd name="T60" fmla="*/ 70 w 130"/>
                  <a:gd name="T61" fmla="*/ 81 h 97"/>
                  <a:gd name="T62" fmla="*/ 63 w 130"/>
                  <a:gd name="T63" fmla="*/ 97 h 97"/>
                  <a:gd name="T64" fmla="*/ 60 w 130"/>
                  <a:gd name="T65" fmla="*/ 97 h 97"/>
                  <a:gd name="T66" fmla="*/ 59 w 130"/>
                  <a:gd name="T67" fmla="*/ 93 h 97"/>
                  <a:gd name="T68" fmla="*/ 54 w 130"/>
                  <a:gd name="T69" fmla="*/ 83 h 97"/>
                  <a:gd name="T70" fmla="*/ 20 w 130"/>
                  <a:gd name="T71" fmla="*/ 16 h 97"/>
                  <a:gd name="T72" fmla="*/ 20 w 130"/>
                  <a:gd name="T73" fmla="*/ 63 h 97"/>
                  <a:gd name="T74" fmla="*/ 20 w 130"/>
                  <a:gd name="T75" fmla="*/ 81 h 97"/>
                  <a:gd name="T76" fmla="*/ 22 w 130"/>
                  <a:gd name="T77" fmla="*/ 89 h 97"/>
                  <a:gd name="T78" fmla="*/ 24 w 130"/>
                  <a:gd name="T79" fmla="*/ 90 h 97"/>
                  <a:gd name="T80" fmla="*/ 34 w 130"/>
                  <a:gd name="T81" fmla="*/ 91 h 97"/>
                  <a:gd name="T82" fmla="*/ 34 w 130"/>
                  <a:gd name="T83" fmla="*/ 95 h 97"/>
                  <a:gd name="T84" fmla="*/ 17 w 130"/>
                  <a:gd name="T85" fmla="*/ 95 h 97"/>
                  <a:gd name="T86" fmla="*/ 0 w 130"/>
                  <a:gd name="T87" fmla="*/ 95 h 97"/>
                  <a:gd name="T88" fmla="*/ 0 w 130"/>
                  <a:gd name="T89" fmla="*/ 91 h 97"/>
                  <a:gd name="T90" fmla="*/ 10 w 130"/>
                  <a:gd name="T91" fmla="*/ 90 h 97"/>
                  <a:gd name="T92" fmla="*/ 12 w 130"/>
                  <a:gd name="T93" fmla="*/ 89 h 97"/>
                  <a:gd name="T94" fmla="*/ 13 w 130"/>
                  <a:gd name="T95" fmla="*/ 82 h 97"/>
                  <a:gd name="T96" fmla="*/ 14 w 130"/>
                  <a:gd name="T97" fmla="*/ 63 h 97"/>
                  <a:gd name="T98" fmla="*/ 14 w 130"/>
                  <a:gd name="T99" fmla="*/ 32 h 97"/>
                  <a:gd name="T100" fmla="*/ 13 w 130"/>
                  <a:gd name="T101" fmla="*/ 14 h 97"/>
                  <a:gd name="T102" fmla="*/ 12 w 130"/>
                  <a:gd name="T103" fmla="*/ 7 h 97"/>
                  <a:gd name="T104" fmla="*/ 10 w 130"/>
                  <a:gd name="T105" fmla="*/ 5 h 97"/>
                  <a:gd name="T106" fmla="*/ 0 w 130"/>
                  <a:gd name="T107" fmla="*/ 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0" h="97">
                    <a:moveTo>
                      <a:pt x="0" y="4"/>
                    </a:moveTo>
                    <a:cubicBezTo>
                      <a:pt x="0" y="0"/>
                      <a:pt x="0" y="0"/>
                      <a:pt x="0" y="0"/>
                    </a:cubicBezTo>
                    <a:cubicBezTo>
                      <a:pt x="4" y="0"/>
                      <a:pt x="9" y="0"/>
                      <a:pt x="14" y="0"/>
                    </a:cubicBezTo>
                    <a:cubicBezTo>
                      <a:pt x="18" y="0"/>
                      <a:pt x="23" y="0"/>
                      <a:pt x="27" y="0"/>
                    </a:cubicBezTo>
                    <a:cubicBezTo>
                      <a:pt x="31" y="9"/>
                      <a:pt x="35" y="17"/>
                      <a:pt x="38" y="24"/>
                    </a:cubicBezTo>
                    <a:cubicBezTo>
                      <a:pt x="65" y="76"/>
                      <a:pt x="65" y="76"/>
                      <a:pt x="65" y="76"/>
                    </a:cubicBezTo>
                    <a:cubicBezTo>
                      <a:pt x="89" y="28"/>
                      <a:pt x="89" y="28"/>
                      <a:pt x="89" y="28"/>
                    </a:cubicBezTo>
                    <a:cubicBezTo>
                      <a:pt x="96" y="15"/>
                      <a:pt x="100" y="5"/>
                      <a:pt x="102" y="0"/>
                    </a:cubicBezTo>
                    <a:cubicBezTo>
                      <a:pt x="107" y="0"/>
                      <a:pt x="112" y="0"/>
                      <a:pt x="115" y="0"/>
                    </a:cubicBezTo>
                    <a:cubicBezTo>
                      <a:pt x="118" y="0"/>
                      <a:pt x="123" y="0"/>
                      <a:pt x="130" y="0"/>
                    </a:cubicBezTo>
                    <a:cubicBezTo>
                      <a:pt x="130" y="4"/>
                      <a:pt x="130" y="4"/>
                      <a:pt x="130" y="4"/>
                    </a:cubicBezTo>
                    <a:cubicBezTo>
                      <a:pt x="125" y="4"/>
                      <a:pt x="121" y="5"/>
                      <a:pt x="120" y="5"/>
                    </a:cubicBezTo>
                    <a:cubicBezTo>
                      <a:pt x="119" y="5"/>
                      <a:pt x="118" y="6"/>
                      <a:pt x="118" y="7"/>
                    </a:cubicBezTo>
                    <a:cubicBezTo>
                      <a:pt x="117" y="8"/>
                      <a:pt x="117" y="10"/>
                      <a:pt x="117" y="13"/>
                    </a:cubicBezTo>
                    <a:cubicBezTo>
                      <a:pt x="116" y="14"/>
                      <a:pt x="116" y="20"/>
                      <a:pt x="116" y="32"/>
                    </a:cubicBezTo>
                    <a:cubicBezTo>
                      <a:pt x="116" y="63"/>
                      <a:pt x="116" y="63"/>
                      <a:pt x="116" y="63"/>
                    </a:cubicBezTo>
                    <a:cubicBezTo>
                      <a:pt x="116" y="69"/>
                      <a:pt x="116" y="75"/>
                      <a:pt x="117" y="81"/>
                    </a:cubicBezTo>
                    <a:cubicBezTo>
                      <a:pt x="117" y="85"/>
                      <a:pt x="117" y="88"/>
                      <a:pt x="118" y="89"/>
                    </a:cubicBezTo>
                    <a:cubicBezTo>
                      <a:pt x="118" y="89"/>
                      <a:pt x="119" y="90"/>
                      <a:pt x="120" y="90"/>
                    </a:cubicBezTo>
                    <a:cubicBezTo>
                      <a:pt x="121" y="91"/>
                      <a:pt x="125" y="91"/>
                      <a:pt x="130" y="91"/>
                    </a:cubicBezTo>
                    <a:cubicBezTo>
                      <a:pt x="130" y="95"/>
                      <a:pt x="130" y="95"/>
                      <a:pt x="130" y="95"/>
                    </a:cubicBezTo>
                    <a:cubicBezTo>
                      <a:pt x="121" y="95"/>
                      <a:pt x="114" y="95"/>
                      <a:pt x="110" y="95"/>
                    </a:cubicBezTo>
                    <a:cubicBezTo>
                      <a:pt x="107" y="95"/>
                      <a:pt x="100" y="95"/>
                      <a:pt x="89" y="95"/>
                    </a:cubicBezTo>
                    <a:cubicBezTo>
                      <a:pt x="89" y="91"/>
                      <a:pt x="89" y="91"/>
                      <a:pt x="89" y="91"/>
                    </a:cubicBezTo>
                    <a:cubicBezTo>
                      <a:pt x="95" y="91"/>
                      <a:pt x="98" y="91"/>
                      <a:pt x="100" y="90"/>
                    </a:cubicBezTo>
                    <a:cubicBezTo>
                      <a:pt x="101" y="90"/>
                      <a:pt x="102" y="89"/>
                      <a:pt x="102" y="89"/>
                    </a:cubicBezTo>
                    <a:cubicBezTo>
                      <a:pt x="103" y="88"/>
                      <a:pt x="103" y="86"/>
                      <a:pt x="103" y="82"/>
                    </a:cubicBezTo>
                    <a:cubicBezTo>
                      <a:pt x="103" y="81"/>
                      <a:pt x="103" y="75"/>
                      <a:pt x="103" y="63"/>
                    </a:cubicBezTo>
                    <a:cubicBezTo>
                      <a:pt x="103" y="14"/>
                      <a:pt x="103" y="14"/>
                      <a:pt x="103" y="14"/>
                    </a:cubicBezTo>
                    <a:cubicBezTo>
                      <a:pt x="79" y="62"/>
                      <a:pt x="79" y="62"/>
                      <a:pt x="79" y="62"/>
                    </a:cubicBezTo>
                    <a:cubicBezTo>
                      <a:pt x="75" y="70"/>
                      <a:pt x="72" y="76"/>
                      <a:pt x="70" y="81"/>
                    </a:cubicBezTo>
                    <a:cubicBezTo>
                      <a:pt x="69" y="84"/>
                      <a:pt x="66" y="89"/>
                      <a:pt x="63" y="97"/>
                    </a:cubicBezTo>
                    <a:cubicBezTo>
                      <a:pt x="60" y="97"/>
                      <a:pt x="60" y="97"/>
                      <a:pt x="60" y="97"/>
                    </a:cubicBezTo>
                    <a:cubicBezTo>
                      <a:pt x="60" y="95"/>
                      <a:pt x="59" y="94"/>
                      <a:pt x="59" y="93"/>
                    </a:cubicBezTo>
                    <a:cubicBezTo>
                      <a:pt x="54" y="83"/>
                      <a:pt x="54" y="83"/>
                      <a:pt x="54" y="83"/>
                    </a:cubicBezTo>
                    <a:cubicBezTo>
                      <a:pt x="20" y="16"/>
                      <a:pt x="20" y="16"/>
                      <a:pt x="20" y="16"/>
                    </a:cubicBezTo>
                    <a:cubicBezTo>
                      <a:pt x="20" y="63"/>
                      <a:pt x="20" y="63"/>
                      <a:pt x="20" y="63"/>
                    </a:cubicBezTo>
                    <a:cubicBezTo>
                      <a:pt x="20" y="69"/>
                      <a:pt x="20" y="75"/>
                      <a:pt x="20" y="81"/>
                    </a:cubicBezTo>
                    <a:cubicBezTo>
                      <a:pt x="21" y="85"/>
                      <a:pt x="21" y="88"/>
                      <a:pt x="22" y="89"/>
                    </a:cubicBezTo>
                    <a:cubicBezTo>
                      <a:pt x="22" y="89"/>
                      <a:pt x="23" y="90"/>
                      <a:pt x="24" y="90"/>
                    </a:cubicBezTo>
                    <a:cubicBezTo>
                      <a:pt x="25" y="91"/>
                      <a:pt x="29" y="91"/>
                      <a:pt x="34" y="91"/>
                    </a:cubicBezTo>
                    <a:cubicBezTo>
                      <a:pt x="34" y="95"/>
                      <a:pt x="34" y="95"/>
                      <a:pt x="34" y="95"/>
                    </a:cubicBezTo>
                    <a:cubicBezTo>
                      <a:pt x="17" y="95"/>
                      <a:pt x="17" y="95"/>
                      <a:pt x="17" y="95"/>
                    </a:cubicBezTo>
                    <a:cubicBezTo>
                      <a:pt x="0" y="95"/>
                      <a:pt x="0" y="95"/>
                      <a:pt x="0" y="95"/>
                    </a:cubicBezTo>
                    <a:cubicBezTo>
                      <a:pt x="0" y="91"/>
                      <a:pt x="0" y="91"/>
                      <a:pt x="0" y="91"/>
                    </a:cubicBezTo>
                    <a:cubicBezTo>
                      <a:pt x="5" y="91"/>
                      <a:pt x="8" y="91"/>
                      <a:pt x="10" y="90"/>
                    </a:cubicBezTo>
                    <a:cubicBezTo>
                      <a:pt x="11" y="90"/>
                      <a:pt x="12" y="89"/>
                      <a:pt x="12" y="89"/>
                    </a:cubicBezTo>
                    <a:cubicBezTo>
                      <a:pt x="13" y="88"/>
                      <a:pt x="13" y="86"/>
                      <a:pt x="13" y="82"/>
                    </a:cubicBezTo>
                    <a:cubicBezTo>
                      <a:pt x="13" y="81"/>
                      <a:pt x="13" y="75"/>
                      <a:pt x="14" y="63"/>
                    </a:cubicBezTo>
                    <a:cubicBezTo>
                      <a:pt x="14" y="32"/>
                      <a:pt x="14" y="32"/>
                      <a:pt x="14" y="32"/>
                    </a:cubicBezTo>
                    <a:cubicBezTo>
                      <a:pt x="14" y="26"/>
                      <a:pt x="13" y="20"/>
                      <a:pt x="13" y="14"/>
                    </a:cubicBezTo>
                    <a:cubicBezTo>
                      <a:pt x="13" y="10"/>
                      <a:pt x="13" y="8"/>
                      <a:pt x="12" y="7"/>
                    </a:cubicBezTo>
                    <a:cubicBezTo>
                      <a:pt x="12" y="6"/>
                      <a:pt x="11" y="5"/>
                      <a:pt x="10" y="5"/>
                    </a:cubicBezTo>
                    <a:cubicBezTo>
                      <a:pt x="8" y="5"/>
                      <a:pt x="5" y="4"/>
                      <a:pt x="0" y="4"/>
                    </a:cubicBezTo>
                    <a:close/>
                  </a:path>
                </a:pathLst>
              </a:custGeom>
              <a:grpFill/>
              <a:ln>
                <a:noFill/>
              </a:ln>
              <a:extLst/>
            </p:spPr>
            <p:txBody>
              <a:bodyPr/>
              <a:lstStyle/>
              <a:p>
                <a:endParaRPr lang="en-US" dirty="0">
                  <a:solidFill>
                    <a:prstClr val="white"/>
                  </a:solidFill>
                </a:endParaRPr>
              </a:p>
            </p:txBody>
          </p:sp>
          <p:sp>
            <p:nvSpPr>
              <p:cNvPr id="42" name="Freeform 17"/>
              <p:cNvSpPr>
                <a:spLocks noChangeAspect="1" noEditPoints="1"/>
              </p:cNvSpPr>
              <p:nvPr userDrawn="1"/>
            </p:nvSpPr>
            <p:spPr bwMode="auto">
              <a:xfrm>
                <a:off x="265113" y="6299200"/>
                <a:ext cx="87313" cy="79375"/>
              </a:xfrm>
              <a:custGeom>
                <a:avLst/>
                <a:gdLst>
                  <a:gd name="T0" fmla="*/ 15 w 107"/>
                  <a:gd name="T1" fmla="*/ 96 h 96"/>
                  <a:gd name="T2" fmla="*/ 33 w 107"/>
                  <a:gd name="T3" fmla="*/ 96 h 96"/>
                  <a:gd name="T4" fmla="*/ 33 w 107"/>
                  <a:gd name="T5" fmla="*/ 92 h 96"/>
                  <a:gd name="T6" fmla="*/ 24 w 107"/>
                  <a:gd name="T7" fmla="*/ 92 h 96"/>
                  <a:gd name="T8" fmla="*/ 21 w 107"/>
                  <a:gd name="T9" fmla="*/ 90 h 96"/>
                  <a:gd name="T10" fmla="*/ 21 w 107"/>
                  <a:gd name="T11" fmla="*/ 89 h 96"/>
                  <a:gd name="T12" fmla="*/ 23 w 107"/>
                  <a:gd name="T13" fmla="*/ 82 h 96"/>
                  <a:gd name="T14" fmla="*/ 30 w 107"/>
                  <a:gd name="T15" fmla="*/ 65 h 96"/>
                  <a:gd name="T16" fmla="*/ 71 w 107"/>
                  <a:gd name="T17" fmla="*/ 65 h 96"/>
                  <a:gd name="T18" fmla="*/ 80 w 107"/>
                  <a:gd name="T19" fmla="*/ 85 h 96"/>
                  <a:gd name="T20" fmla="*/ 81 w 107"/>
                  <a:gd name="T21" fmla="*/ 89 h 96"/>
                  <a:gd name="T22" fmla="*/ 80 w 107"/>
                  <a:gd name="T23" fmla="*/ 91 h 96"/>
                  <a:gd name="T24" fmla="*/ 78 w 107"/>
                  <a:gd name="T25" fmla="*/ 92 h 96"/>
                  <a:gd name="T26" fmla="*/ 68 w 107"/>
                  <a:gd name="T27" fmla="*/ 92 h 96"/>
                  <a:gd name="T28" fmla="*/ 68 w 107"/>
                  <a:gd name="T29" fmla="*/ 96 h 96"/>
                  <a:gd name="T30" fmla="*/ 91 w 107"/>
                  <a:gd name="T31" fmla="*/ 96 h 96"/>
                  <a:gd name="T32" fmla="*/ 107 w 107"/>
                  <a:gd name="T33" fmla="*/ 96 h 96"/>
                  <a:gd name="T34" fmla="*/ 107 w 107"/>
                  <a:gd name="T35" fmla="*/ 92 h 96"/>
                  <a:gd name="T36" fmla="*/ 99 w 107"/>
                  <a:gd name="T37" fmla="*/ 91 h 96"/>
                  <a:gd name="T38" fmla="*/ 96 w 107"/>
                  <a:gd name="T39" fmla="*/ 88 h 96"/>
                  <a:gd name="T40" fmla="*/ 87 w 107"/>
                  <a:gd name="T41" fmla="*/ 68 h 96"/>
                  <a:gd name="T42" fmla="*/ 56 w 107"/>
                  <a:gd name="T43" fmla="*/ 0 h 96"/>
                  <a:gd name="T44" fmla="*/ 52 w 107"/>
                  <a:gd name="T45" fmla="*/ 0 h 96"/>
                  <a:gd name="T46" fmla="*/ 40 w 107"/>
                  <a:gd name="T47" fmla="*/ 28 h 96"/>
                  <a:gd name="T48" fmla="*/ 22 w 107"/>
                  <a:gd name="T49" fmla="*/ 66 h 96"/>
                  <a:gd name="T50" fmla="*/ 13 w 107"/>
                  <a:gd name="T51" fmla="*/ 85 h 96"/>
                  <a:gd name="T52" fmla="*/ 9 w 107"/>
                  <a:gd name="T53" fmla="*/ 90 h 96"/>
                  <a:gd name="T54" fmla="*/ 7 w 107"/>
                  <a:gd name="T55" fmla="*/ 92 h 96"/>
                  <a:gd name="T56" fmla="*/ 0 w 107"/>
                  <a:gd name="T57" fmla="*/ 92 h 96"/>
                  <a:gd name="T58" fmla="*/ 0 w 107"/>
                  <a:gd name="T59" fmla="*/ 96 h 96"/>
                  <a:gd name="T60" fmla="*/ 15 w 107"/>
                  <a:gd name="T61" fmla="*/ 96 h 96"/>
                  <a:gd name="T62" fmla="*/ 51 w 107"/>
                  <a:gd name="T63" fmla="*/ 18 h 96"/>
                  <a:gd name="T64" fmla="*/ 68 w 107"/>
                  <a:gd name="T65" fmla="*/ 59 h 96"/>
                  <a:gd name="T66" fmla="*/ 33 w 107"/>
                  <a:gd name="T67" fmla="*/ 59 h 96"/>
                  <a:gd name="T68" fmla="*/ 51 w 107"/>
                  <a:gd name="T69"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7" h="96">
                    <a:moveTo>
                      <a:pt x="15" y="96"/>
                    </a:moveTo>
                    <a:cubicBezTo>
                      <a:pt x="19" y="96"/>
                      <a:pt x="25" y="96"/>
                      <a:pt x="33" y="96"/>
                    </a:cubicBezTo>
                    <a:cubicBezTo>
                      <a:pt x="33" y="92"/>
                      <a:pt x="33" y="92"/>
                      <a:pt x="33" y="92"/>
                    </a:cubicBezTo>
                    <a:cubicBezTo>
                      <a:pt x="28" y="92"/>
                      <a:pt x="25" y="92"/>
                      <a:pt x="24" y="92"/>
                    </a:cubicBezTo>
                    <a:cubicBezTo>
                      <a:pt x="22" y="91"/>
                      <a:pt x="22" y="91"/>
                      <a:pt x="21" y="90"/>
                    </a:cubicBezTo>
                    <a:cubicBezTo>
                      <a:pt x="21" y="90"/>
                      <a:pt x="21" y="89"/>
                      <a:pt x="21" y="89"/>
                    </a:cubicBezTo>
                    <a:cubicBezTo>
                      <a:pt x="21" y="87"/>
                      <a:pt x="21" y="85"/>
                      <a:pt x="23" y="82"/>
                    </a:cubicBezTo>
                    <a:cubicBezTo>
                      <a:pt x="30" y="65"/>
                      <a:pt x="30" y="65"/>
                      <a:pt x="30" y="65"/>
                    </a:cubicBezTo>
                    <a:cubicBezTo>
                      <a:pt x="71" y="65"/>
                      <a:pt x="71" y="65"/>
                      <a:pt x="71" y="65"/>
                    </a:cubicBezTo>
                    <a:cubicBezTo>
                      <a:pt x="80" y="85"/>
                      <a:pt x="80" y="85"/>
                      <a:pt x="80" y="85"/>
                    </a:cubicBezTo>
                    <a:cubicBezTo>
                      <a:pt x="81" y="87"/>
                      <a:pt x="81" y="88"/>
                      <a:pt x="81" y="89"/>
                    </a:cubicBezTo>
                    <a:cubicBezTo>
                      <a:pt x="81" y="90"/>
                      <a:pt x="81" y="90"/>
                      <a:pt x="80" y="91"/>
                    </a:cubicBezTo>
                    <a:cubicBezTo>
                      <a:pt x="80" y="91"/>
                      <a:pt x="79" y="91"/>
                      <a:pt x="78" y="92"/>
                    </a:cubicBezTo>
                    <a:cubicBezTo>
                      <a:pt x="77" y="92"/>
                      <a:pt x="74" y="92"/>
                      <a:pt x="68" y="92"/>
                    </a:cubicBezTo>
                    <a:cubicBezTo>
                      <a:pt x="68" y="96"/>
                      <a:pt x="68" y="96"/>
                      <a:pt x="68" y="96"/>
                    </a:cubicBezTo>
                    <a:cubicBezTo>
                      <a:pt x="91" y="96"/>
                      <a:pt x="91" y="96"/>
                      <a:pt x="91" y="96"/>
                    </a:cubicBezTo>
                    <a:cubicBezTo>
                      <a:pt x="94" y="96"/>
                      <a:pt x="99" y="96"/>
                      <a:pt x="107" y="96"/>
                    </a:cubicBezTo>
                    <a:cubicBezTo>
                      <a:pt x="107" y="92"/>
                      <a:pt x="107" y="92"/>
                      <a:pt x="107" y="92"/>
                    </a:cubicBezTo>
                    <a:cubicBezTo>
                      <a:pt x="103" y="92"/>
                      <a:pt x="100" y="92"/>
                      <a:pt x="99" y="91"/>
                    </a:cubicBezTo>
                    <a:cubicBezTo>
                      <a:pt x="98" y="91"/>
                      <a:pt x="97" y="90"/>
                      <a:pt x="96" y="88"/>
                    </a:cubicBezTo>
                    <a:cubicBezTo>
                      <a:pt x="95" y="85"/>
                      <a:pt x="92" y="79"/>
                      <a:pt x="87" y="68"/>
                    </a:cubicBezTo>
                    <a:cubicBezTo>
                      <a:pt x="56" y="0"/>
                      <a:pt x="56" y="0"/>
                      <a:pt x="56" y="0"/>
                    </a:cubicBezTo>
                    <a:cubicBezTo>
                      <a:pt x="52" y="0"/>
                      <a:pt x="52" y="0"/>
                      <a:pt x="52" y="0"/>
                    </a:cubicBezTo>
                    <a:cubicBezTo>
                      <a:pt x="46" y="14"/>
                      <a:pt x="42" y="24"/>
                      <a:pt x="40" y="28"/>
                    </a:cubicBezTo>
                    <a:cubicBezTo>
                      <a:pt x="22" y="66"/>
                      <a:pt x="22" y="66"/>
                      <a:pt x="22" y="66"/>
                    </a:cubicBezTo>
                    <a:cubicBezTo>
                      <a:pt x="17" y="77"/>
                      <a:pt x="13" y="83"/>
                      <a:pt x="13" y="85"/>
                    </a:cubicBezTo>
                    <a:cubicBezTo>
                      <a:pt x="11" y="88"/>
                      <a:pt x="10" y="90"/>
                      <a:pt x="9" y="90"/>
                    </a:cubicBezTo>
                    <a:cubicBezTo>
                      <a:pt x="8" y="91"/>
                      <a:pt x="8" y="91"/>
                      <a:pt x="7" y="92"/>
                    </a:cubicBezTo>
                    <a:cubicBezTo>
                      <a:pt x="6" y="92"/>
                      <a:pt x="3" y="92"/>
                      <a:pt x="0" y="92"/>
                    </a:cubicBezTo>
                    <a:cubicBezTo>
                      <a:pt x="0" y="96"/>
                      <a:pt x="0" y="96"/>
                      <a:pt x="0" y="96"/>
                    </a:cubicBezTo>
                    <a:cubicBezTo>
                      <a:pt x="5" y="96"/>
                      <a:pt x="10" y="96"/>
                      <a:pt x="15" y="96"/>
                    </a:cubicBezTo>
                    <a:close/>
                    <a:moveTo>
                      <a:pt x="51" y="18"/>
                    </a:moveTo>
                    <a:cubicBezTo>
                      <a:pt x="68" y="59"/>
                      <a:pt x="68" y="59"/>
                      <a:pt x="68" y="59"/>
                    </a:cubicBezTo>
                    <a:cubicBezTo>
                      <a:pt x="33" y="59"/>
                      <a:pt x="33" y="59"/>
                      <a:pt x="33" y="59"/>
                    </a:cubicBezTo>
                    <a:lnTo>
                      <a:pt x="51" y="18"/>
                    </a:lnTo>
                    <a:close/>
                  </a:path>
                </a:pathLst>
              </a:custGeom>
              <a:grpFill/>
              <a:ln>
                <a:noFill/>
              </a:ln>
              <a:extLst/>
            </p:spPr>
            <p:txBody>
              <a:bodyPr/>
              <a:lstStyle/>
              <a:p>
                <a:endParaRPr lang="en-US" dirty="0">
                  <a:solidFill>
                    <a:prstClr val="white"/>
                  </a:solidFill>
                </a:endParaRPr>
              </a:p>
            </p:txBody>
          </p:sp>
          <p:sp>
            <p:nvSpPr>
              <p:cNvPr id="43" name="Freeform 18"/>
              <p:cNvSpPr>
                <a:spLocks noChangeAspect="1"/>
              </p:cNvSpPr>
              <p:nvPr userDrawn="1"/>
            </p:nvSpPr>
            <p:spPr bwMode="auto">
              <a:xfrm>
                <a:off x="336550" y="6300788"/>
                <a:ext cx="77788" cy="69850"/>
              </a:xfrm>
              <a:custGeom>
                <a:avLst/>
                <a:gdLst>
                  <a:gd name="T0" fmla="*/ 77 w 105"/>
                  <a:gd name="T1" fmla="*/ 14 h 95"/>
                  <a:gd name="T2" fmla="*/ 82 w 105"/>
                  <a:gd name="T3" fmla="*/ 7 h 95"/>
                  <a:gd name="T4" fmla="*/ 80 w 105"/>
                  <a:gd name="T5" fmla="*/ 5 h 95"/>
                  <a:gd name="T6" fmla="*/ 70 w 105"/>
                  <a:gd name="T7" fmla="*/ 4 h 95"/>
                  <a:gd name="T8" fmla="*/ 70 w 105"/>
                  <a:gd name="T9" fmla="*/ 0 h 95"/>
                  <a:gd name="T10" fmla="*/ 89 w 105"/>
                  <a:gd name="T11" fmla="*/ 0 h 95"/>
                  <a:gd name="T12" fmla="*/ 105 w 105"/>
                  <a:gd name="T13" fmla="*/ 0 h 95"/>
                  <a:gd name="T14" fmla="*/ 105 w 105"/>
                  <a:gd name="T15" fmla="*/ 4 h 95"/>
                  <a:gd name="T16" fmla="*/ 96 w 105"/>
                  <a:gd name="T17" fmla="*/ 5 h 95"/>
                  <a:gd name="T18" fmla="*/ 92 w 105"/>
                  <a:gd name="T19" fmla="*/ 7 h 95"/>
                  <a:gd name="T20" fmla="*/ 87 w 105"/>
                  <a:gd name="T21" fmla="*/ 13 h 95"/>
                  <a:gd name="T22" fmla="*/ 66 w 105"/>
                  <a:gd name="T23" fmla="*/ 43 h 95"/>
                  <a:gd name="T24" fmla="*/ 59 w 105"/>
                  <a:gd name="T25" fmla="*/ 54 h 95"/>
                  <a:gd name="T26" fmla="*/ 59 w 105"/>
                  <a:gd name="T27" fmla="*/ 58 h 95"/>
                  <a:gd name="T28" fmla="*/ 59 w 105"/>
                  <a:gd name="T29" fmla="*/ 63 h 95"/>
                  <a:gd name="T30" fmla="*/ 59 w 105"/>
                  <a:gd name="T31" fmla="*/ 81 h 95"/>
                  <a:gd name="T32" fmla="*/ 60 w 105"/>
                  <a:gd name="T33" fmla="*/ 89 h 95"/>
                  <a:gd name="T34" fmla="*/ 63 w 105"/>
                  <a:gd name="T35" fmla="*/ 90 h 95"/>
                  <a:gd name="T36" fmla="*/ 73 w 105"/>
                  <a:gd name="T37" fmla="*/ 91 h 95"/>
                  <a:gd name="T38" fmla="*/ 73 w 105"/>
                  <a:gd name="T39" fmla="*/ 95 h 95"/>
                  <a:gd name="T40" fmla="*/ 53 w 105"/>
                  <a:gd name="T41" fmla="*/ 95 h 95"/>
                  <a:gd name="T42" fmla="*/ 32 w 105"/>
                  <a:gd name="T43" fmla="*/ 95 h 95"/>
                  <a:gd name="T44" fmla="*/ 32 w 105"/>
                  <a:gd name="T45" fmla="*/ 91 h 95"/>
                  <a:gd name="T46" fmla="*/ 42 w 105"/>
                  <a:gd name="T47" fmla="*/ 90 h 95"/>
                  <a:gd name="T48" fmla="*/ 44 w 105"/>
                  <a:gd name="T49" fmla="*/ 89 h 95"/>
                  <a:gd name="T50" fmla="*/ 45 w 105"/>
                  <a:gd name="T51" fmla="*/ 82 h 95"/>
                  <a:gd name="T52" fmla="*/ 46 w 105"/>
                  <a:gd name="T53" fmla="*/ 63 h 95"/>
                  <a:gd name="T54" fmla="*/ 46 w 105"/>
                  <a:gd name="T55" fmla="*/ 56 h 95"/>
                  <a:gd name="T56" fmla="*/ 43 w 105"/>
                  <a:gd name="T57" fmla="*/ 50 h 95"/>
                  <a:gd name="T58" fmla="*/ 35 w 105"/>
                  <a:gd name="T59" fmla="*/ 39 h 95"/>
                  <a:gd name="T60" fmla="*/ 17 w 105"/>
                  <a:gd name="T61" fmla="*/ 13 h 95"/>
                  <a:gd name="T62" fmla="*/ 13 w 105"/>
                  <a:gd name="T63" fmla="*/ 7 h 95"/>
                  <a:gd name="T64" fmla="*/ 9 w 105"/>
                  <a:gd name="T65" fmla="*/ 5 h 95"/>
                  <a:gd name="T66" fmla="*/ 0 w 105"/>
                  <a:gd name="T67" fmla="*/ 4 h 95"/>
                  <a:gd name="T68" fmla="*/ 0 w 105"/>
                  <a:gd name="T69" fmla="*/ 0 h 95"/>
                  <a:gd name="T70" fmla="*/ 17 w 105"/>
                  <a:gd name="T71" fmla="*/ 0 h 95"/>
                  <a:gd name="T72" fmla="*/ 43 w 105"/>
                  <a:gd name="T73" fmla="*/ 0 h 95"/>
                  <a:gd name="T74" fmla="*/ 43 w 105"/>
                  <a:gd name="T75" fmla="*/ 4 h 95"/>
                  <a:gd name="T76" fmla="*/ 32 w 105"/>
                  <a:gd name="T77" fmla="*/ 5 h 95"/>
                  <a:gd name="T78" fmla="*/ 30 w 105"/>
                  <a:gd name="T79" fmla="*/ 7 h 95"/>
                  <a:gd name="T80" fmla="*/ 34 w 105"/>
                  <a:gd name="T81" fmla="*/ 14 h 95"/>
                  <a:gd name="T82" fmla="*/ 55 w 105"/>
                  <a:gd name="T83" fmla="*/ 48 h 95"/>
                  <a:gd name="T84" fmla="*/ 77 w 105"/>
                  <a:gd name="T85" fmla="*/ 14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5" h="95">
                    <a:moveTo>
                      <a:pt x="77" y="14"/>
                    </a:moveTo>
                    <a:cubicBezTo>
                      <a:pt x="80" y="10"/>
                      <a:pt x="82" y="7"/>
                      <a:pt x="82" y="7"/>
                    </a:cubicBezTo>
                    <a:cubicBezTo>
                      <a:pt x="82" y="6"/>
                      <a:pt x="81" y="5"/>
                      <a:pt x="80" y="5"/>
                    </a:cubicBezTo>
                    <a:cubicBezTo>
                      <a:pt x="79" y="5"/>
                      <a:pt x="75" y="4"/>
                      <a:pt x="70" y="4"/>
                    </a:cubicBezTo>
                    <a:cubicBezTo>
                      <a:pt x="70" y="0"/>
                      <a:pt x="70" y="0"/>
                      <a:pt x="70" y="0"/>
                    </a:cubicBezTo>
                    <a:cubicBezTo>
                      <a:pt x="79" y="0"/>
                      <a:pt x="84" y="0"/>
                      <a:pt x="89" y="0"/>
                    </a:cubicBezTo>
                    <a:cubicBezTo>
                      <a:pt x="93" y="0"/>
                      <a:pt x="96" y="0"/>
                      <a:pt x="105" y="0"/>
                    </a:cubicBezTo>
                    <a:cubicBezTo>
                      <a:pt x="105" y="4"/>
                      <a:pt x="105" y="4"/>
                      <a:pt x="105" y="4"/>
                    </a:cubicBezTo>
                    <a:cubicBezTo>
                      <a:pt x="100" y="4"/>
                      <a:pt x="97" y="5"/>
                      <a:pt x="96" y="5"/>
                    </a:cubicBezTo>
                    <a:cubicBezTo>
                      <a:pt x="95" y="5"/>
                      <a:pt x="93" y="6"/>
                      <a:pt x="92" y="7"/>
                    </a:cubicBezTo>
                    <a:cubicBezTo>
                      <a:pt x="91" y="7"/>
                      <a:pt x="89" y="10"/>
                      <a:pt x="87" y="13"/>
                    </a:cubicBezTo>
                    <a:cubicBezTo>
                      <a:pt x="66" y="43"/>
                      <a:pt x="66" y="43"/>
                      <a:pt x="66" y="43"/>
                    </a:cubicBezTo>
                    <a:cubicBezTo>
                      <a:pt x="62" y="49"/>
                      <a:pt x="60" y="53"/>
                      <a:pt x="59" y="54"/>
                    </a:cubicBezTo>
                    <a:cubicBezTo>
                      <a:pt x="59" y="56"/>
                      <a:pt x="59" y="57"/>
                      <a:pt x="59" y="58"/>
                    </a:cubicBezTo>
                    <a:cubicBezTo>
                      <a:pt x="59" y="63"/>
                      <a:pt x="59" y="63"/>
                      <a:pt x="59" y="63"/>
                    </a:cubicBezTo>
                    <a:cubicBezTo>
                      <a:pt x="59" y="69"/>
                      <a:pt x="59" y="75"/>
                      <a:pt x="59" y="81"/>
                    </a:cubicBezTo>
                    <a:cubicBezTo>
                      <a:pt x="59" y="85"/>
                      <a:pt x="60" y="88"/>
                      <a:pt x="60" y="89"/>
                    </a:cubicBezTo>
                    <a:cubicBezTo>
                      <a:pt x="61" y="89"/>
                      <a:pt x="61" y="90"/>
                      <a:pt x="63" y="90"/>
                    </a:cubicBezTo>
                    <a:cubicBezTo>
                      <a:pt x="64" y="91"/>
                      <a:pt x="67" y="91"/>
                      <a:pt x="73" y="91"/>
                    </a:cubicBezTo>
                    <a:cubicBezTo>
                      <a:pt x="73" y="95"/>
                      <a:pt x="73" y="95"/>
                      <a:pt x="73" y="95"/>
                    </a:cubicBezTo>
                    <a:cubicBezTo>
                      <a:pt x="65" y="95"/>
                      <a:pt x="58" y="95"/>
                      <a:pt x="53" y="95"/>
                    </a:cubicBezTo>
                    <a:cubicBezTo>
                      <a:pt x="47" y="95"/>
                      <a:pt x="40" y="95"/>
                      <a:pt x="32" y="95"/>
                    </a:cubicBezTo>
                    <a:cubicBezTo>
                      <a:pt x="32" y="91"/>
                      <a:pt x="32" y="91"/>
                      <a:pt x="32" y="91"/>
                    </a:cubicBezTo>
                    <a:cubicBezTo>
                      <a:pt x="37" y="91"/>
                      <a:pt x="40" y="91"/>
                      <a:pt x="42" y="90"/>
                    </a:cubicBezTo>
                    <a:cubicBezTo>
                      <a:pt x="43" y="90"/>
                      <a:pt x="44" y="90"/>
                      <a:pt x="44" y="89"/>
                    </a:cubicBezTo>
                    <a:cubicBezTo>
                      <a:pt x="45" y="88"/>
                      <a:pt x="45" y="86"/>
                      <a:pt x="45" y="82"/>
                    </a:cubicBezTo>
                    <a:cubicBezTo>
                      <a:pt x="45" y="81"/>
                      <a:pt x="45" y="75"/>
                      <a:pt x="46" y="63"/>
                    </a:cubicBezTo>
                    <a:cubicBezTo>
                      <a:pt x="46" y="56"/>
                      <a:pt x="46" y="56"/>
                      <a:pt x="46" y="56"/>
                    </a:cubicBezTo>
                    <a:cubicBezTo>
                      <a:pt x="45" y="54"/>
                      <a:pt x="44" y="52"/>
                      <a:pt x="43" y="50"/>
                    </a:cubicBezTo>
                    <a:cubicBezTo>
                      <a:pt x="42" y="49"/>
                      <a:pt x="40" y="45"/>
                      <a:pt x="35" y="39"/>
                    </a:cubicBezTo>
                    <a:cubicBezTo>
                      <a:pt x="17" y="13"/>
                      <a:pt x="17" y="13"/>
                      <a:pt x="17" y="13"/>
                    </a:cubicBezTo>
                    <a:cubicBezTo>
                      <a:pt x="15" y="10"/>
                      <a:pt x="14" y="7"/>
                      <a:pt x="13" y="7"/>
                    </a:cubicBezTo>
                    <a:cubicBezTo>
                      <a:pt x="12" y="6"/>
                      <a:pt x="10" y="5"/>
                      <a:pt x="9" y="5"/>
                    </a:cubicBezTo>
                    <a:cubicBezTo>
                      <a:pt x="8" y="5"/>
                      <a:pt x="6" y="4"/>
                      <a:pt x="0" y="4"/>
                    </a:cubicBezTo>
                    <a:cubicBezTo>
                      <a:pt x="0" y="0"/>
                      <a:pt x="0" y="0"/>
                      <a:pt x="0" y="0"/>
                    </a:cubicBezTo>
                    <a:cubicBezTo>
                      <a:pt x="9" y="0"/>
                      <a:pt x="12" y="0"/>
                      <a:pt x="17" y="0"/>
                    </a:cubicBezTo>
                    <a:cubicBezTo>
                      <a:pt x="22" y="0"/>
                      <a:pt x="34" y="0"/>
                      <a:pt x="43" y="0"/>
                    </a:cubicBezTo>
                    <a:cubicBezTo>
                      <a:pt x="43" y="4"/>
                      <a:pt x="43" y="4"/>
                      <a:pt x="43" y="4"/>
                    </a:cubicBezTo>
                    <a:cubicBezTo>
                      <a:pt x="38" y="4"/>
                      <a:pt x="33" y="5"/>
                      <a:pt x="32" y="5"/>
                    </a:cubicBezTo>
                    <a:cubicBezTo>
                      <a:pt x="31" y="5"/>
                      <a:pt x="30" y="6"/>
                      <a:pt x="30" y="7"/>
                    </a:cubicBezTo>
                    <a:cubicBezTo>
                      <a:pt x="30" y="7"/>
                      <a:pt x="31" y="10"/>
                      <a:pt x="34" y="14"/>
                    </a:cubicBezTo>
                    <a:cubicBezTo>
                      <a:pt x="55" y="48"/>
                      <a:pt x="55" y="48"/>
                      <a:pt x="55" y="48"/>
                    </a:cubicBezTo>
                    <a:lnTo>
                      <a:pt x="77" y="14"/>
                    </a:lnTo>
                    <a:close/>
                  </a:path>
                </a:pathLst>
              </a:custGeom>
              <a:grpFill/>
              <a:ln>
                <a:noFill/>
              </a:ln>
              <a:extLst/>
            </p:spPr>
            <p:txBody>
              <a:bodyPr/>
              <a:lstStyle/>
              <a:p>
                <a:endParaRPr lang="en-US" dirty="0">
                  <a:solidFill>
                    <a:prstClr val="white"/>
                  </a:solidFill>
                </a:endParaRPr>
              </a:p>
            </p:txBody>
          </p:sp>
          <p:sp>
            <p:nvSpPr>
              <p:cNvPr id="44" name="Freeform 19"/>
              <p:cNvSpPr>
                <a:spLocks noChangeAspect="1" noEditPoints="1"/>
              </p:cNvSpPr>
              <p:nvPr userDrawn="1"/>
            </p:nvSpPr>
            <p:spPr bwMode="auto">
              <a:xfrm>
                <a:off x="420688" y="6299200"/>
                <a:ext cx="85725" cy="80963"/>
              </a:xfrm>
              <a:custGeom>
                <a:avLst/>
                <a:gdLst>
                  <a:gd name="T0" fmla="*/ 19 w 106"/>
                  <a:gd name="T1" fmla="*/ 24 h 99"/>
                  <a:gd name="T2" fmla="*/ 31 w 106"/>
                  <a:gd name="T3" fmla="*/ 10 h 99"/>
                  <a:gd name="T4" fmla="*/ 51 w 106"/>
                  <a:gd name="T5" fmla="*/ 5 h 99"/>
                  <a:gd name="T6" fmla="*/ 66 w 106"/>
                  <a:gd name="T7" fmla="*/ 8 h 99"/>
                  <a:gd name="T8" fmla="*/ 76 w 106"/>
                  <a:gd name="T9" fmla="*/ 13 h 99"/>
                  <a:gd name="T10" fmla="*/ 84 w 106"/>
                  <a:gd name="T11" fmla="*/ 21 h 99"/>
                  <a:gd name="T12" fmla="*/ 88 w 106"/>
                  <a:gd name="T13" fmla="*/ 31 h 99"/>
                  <a:gd name="T14" fmla="*/ 91 w 106"/>
                  <a:gd name="T15" fmla="*/ 51 h 99"/>
                  <a:gd name="T16" fmla="*/ 87 w 106"/>
                  <a:gd name="T17" fmla="*/ 73 h 99"/>
                  <a:gd name="T18" fmla="*/ 75 w 106"/>
                  <a:gd name="T19" fmla="*/ 88 h 99"/>
                  <a:gd name="T20" fmla="*/ 55 w 106"/>
                  <a:gd name="T21" fmla="*/ 93 h 99"/>
                  <a:gd name="T22" fmla="*/ 40 w 106"/>
                  <a:gd name="T23" fmla="*/ 91 h 99"/>
                  <a:gd name="T24" fmla="*/ 28 w 106"/>
                  <a:gd name="T25" fmla="*/ 82 h 99"/>
                  <a:gd name="T26" fmla="*/ 19 w 106"/>
                  <a:gd name="T27" fmla="*/ 69 h 99"/>
                  <a:gd name="T28" fmla="*/ 16 w 106"/>
                  <a:gd name="T29" fmla="*/ 57 h 99"/>
                  <a:gd name="T30" fmla="*/ 14 w 106"/>
                  <a:gd name="T31" fmla="*/ 45 h 99"/>
                  <a:gd name="T32" fmla="*/ 19 w 106"/>
                  <a:gd name="T33" fmla="*/ 24 h 99"/>
                  <a:gd name="T34" fmla="*/ 3 w 106"/>
                  <a:gd name="T35" fmla="*/ 69 h 99"/>
                  <a:gd name="T36" fmla="*/ 13 w 106"/>
                  <a:gd name="T37" fmla="*/ 86 h 99"/>
                  <a:gd name="T38" fmla="*/ 29 w 106"/>
                  <a:gd name="T39" fmla="*/ 96 h 99"/>
                  <a:gd name="T40" fmla="*/ 50 w 106"/>
                  <a:gd name="T41" fmla="*/ 99 h 99"/>
                  <a:gd name="T42" fmla="*/ 90 w 106"/>
                  <a:gd name="T43" fmla="*/ 84 h 99"/>
                  <a:gd name="T44" fmla="*/ 106 w 106"/>
                  <a:gd name="T45" fmla="*/ 46 h 99"/>
                  <a:gd name="T46" fmla="*/ 105 w 106"/>
                  <a:gd name="T47" fmla="*/ 33 h 99"/>
                  <a:gd name="T48" fmla="*/ 101 w 106"/>
                  <a:gd name="T49" fmla="*/ 22 h 99"/>
                  <a:gd name="T50" fmla="*/ 91 w 106"/>
                  <a:gd name="T51" fmla="*/ 11 h 99"/>
                  <a:gd name="T52" fmla="*/ 75 w 106"/>
                  <a:gd name="T53" fmla="*/ 3 h 99"/>
                  <a:gd name="T54" fmla="*/ 54 w 106"/>
                  <a:gd name="T55" fmla="*/ 0 h 99"/>
                  <a:gd name="T56" fmla="*/ 32 w 106"/>
                  <a:gd name="T57" fmla="*/ 3 h 99"/>
                  <a:gd name="T58" fmla="*/ 14 w 106"/>
                  <a:gd name="T59" fmla="*/ 14 h 99"/>
                  <a:gd name="T60" fmla="*/ 3 w 106"/>
                  <a:gd name="T61" fmla="*/ 30 h 99"/>
                  <a:gd name="T62" fmla="*/ 0 w 106"/>
                  <a:gd name="T63" fmla="*/ 50 h 99"/>
                  <a:gd name="T64" fmla="*/ 3 w 106"/>
                  <a:gd name="T65" fmla="*/ 6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06" h="99">
                    <a:moveTo>
                      <a:pt x="19" y="24"/>
                    </a:moveTo>
                    <a:cubicBezTo>
                      <a:pt x="22" y="18"/>
                      <a:pt x="26" y="13"/>
                      <a:pt x="31" y="10"/>
                    </a:cubicBezTo>
                    <a:cubicBezTo>
                      <a:pt x="37" y="7"/>
                      <a:pt x="44" y="5"/>
                      <a:pt x="51" y="5"/>
                    </a:cubicBezTo>
                    <a:cubicBezTo>
                      <a:pt x="56" y="5"/>
                      <a:pt x="61" y="6"/>
                      <a:pt x="66" y="8"/>
                    </a:cubicBezTo>
                    <a:cubicBezTo>
                      <a:pt x="70" y="9"/>
                      <a:pt x="74" y="11"/>
                      <a:pt x="76" y="13"/>
                    </a:cubicBezTo>
                    <a:cubicBezTo>
                      <a:pt x="79" y="16"/>
                      <a:pt x="82" y="18"/>
                      <a:pt x="84" y="21"/>
                    </a:cubicBezTo>
                    <a:cubicBezTo>
                      <a:pt x="86" y="24"/>
                      <a:pt x="87" y="27"/>
                      <a:pt x="88" y="31"/>
                    </a:cubicBezTo>
                    <a:cubicBezTo>
                      <a:pt x="90" y="37"/>
                      <a:pt x="91" y="44"/>
                      <a:pt x="91" y="51"/>
                    </a:cubicBezTo>
                    <a:cubicBezTo>
                      <a:pt x="91" y="59"/>
                      <a:pt x="90" y="67"/>
                      <a:pt x="87" y="73"/>
                    </a:cubicBezTo>
                    <a:cubicBezTo>
                      <a:pt x="85" y="79"/>
                      <a:pt x="80" y="84"/>
                      <a:pt x="75" y="88"/>
                    </a:cubicBezTo>
                    <a:cubicBezTo>
                      <a:pt x="69" y="91"/>
                      <a:pt x="63" y="93"/>
                      <a:pt x="55" y="93"/>
                    </a:cubicBezTo>
                    <a:cubicBezTo>
                      <a:pt x="50" y="93"/>
                      <a:pt x="45" y="92"/>
                      <a:pt x="40" y="91"/>
                    </a:cubicBezTo>
                    <a:cubicBezTo>
                      <a:pt x="36" y="89"/>
                      <a:pt x="32" y="86"/>
                      <a:pt x="28" y="82"/>
                    </a:cubicBezTo>
                    <a:cubicBezTo>
                      <a:pt x="24" y="79"/>
                      <a:pt x="21" y="74"/>
                      <a:pt x="19" y="69"/>
                    </a:cubicBezTo>
                    <a:cubicBezTo>
                      <a:pt x="18" y="66"/>
                      <a:pt x="17" y="62"/>
                      <a:pt x="16" y="57"/>
                    </a:cubicBezTo>
                    <a:cubicBezTo>
                      <a:pt x="15" y="53"/>
                      <a:pt x="14" y="49"/>
                      <a:pt x="14" y="45"/>
                    </a:cubicBezTo>
                    <a:cubicBezTo>
                      <a:pt x="14" y="37"/>
                      <a:pt x="16" y="30"/>
                      <a:pt x="19" y="24"/>
                    </a:cubicBezTo>
                    <a:close/>
                    <a:moveTo>
                      <a:pt x="3" y="69"/>
                    </a:moveTo>
                    <a:cubicBezTo>
                      <a:pt x="5" y="76"/>
                      <a:pt x="9" y="81"/>
                      <a:pt x="13" y="86"/>
                    </a:cubicBezTo>
                    <a:cubicBezTo>
                      <a:pt x="18" y="90"/>
                      <a:pt x="23" y="94"/>
                      <a:pt x="29" y="96"/>
                    </a:cubicBezTo>
                    <a:cubicBezTo>
                      <a:pt x="36" y="98"/>
                      <a:pt x="43" y="99"/>
                      <a:pt x="50" y="99"/>
                    </a:cubicBezTo>
                    <a:cubicBezTo>
                      <a:pt x="66" y="99"/>
                      <a:pt x="80" y="94"/>
                      <a:pt x="90" y="84"/>
                    </a:cubicBezTo>
                    <a:cubicBezTo>
                      <a:pt x="101" y="74"/>
                      <a:pt x="106" y="62"/>
                      <a:pt x="106" y="46"/>
                    </a:cubicBezTo>
                    <a:cubicBezTo>
                      <a:pt x="106" y="42"/>
                      <a:pt x="106" y="37"/>
                      <a:pt x="105" y="33"/>
                    </a:cubicBezTo>
                    <a:cubicBezTo>
                      <a:pt x="104" y="29"/>
                      <a:pt x="102" y="25"/>
                      <a:pt x="101" y="22"/>
                    </a:cubicBezTo>
                    <a:cubicBezTo>
                      <a:pt x="98" y="18"/>
                      <a:pt x="95" y="15"/>
                      <a:pt x="91" y="11"/>
                    </a:cubicBezTo>
                    <a:cubicBezTo>
                      <a:pt x="87" y="8"/>
                      <a:pt x="82" y="5"/>
                      <a:pt x="75" y="3"/>
                    </a:cubicBezTo>
                    <a:cubicBezTo>
                      <a:pt x="69" y="1"/>
                      <a:pt x="62" y="0"/>
                      <a:pt x="54" y="0"/>
                    </a:cubicBezTo>
                    <a:cubicBezTo>
                      <a:pt x="46" y="0"/>
                      <a:pt x="38" y="1"/>
                      <a:pt x="32" y="3"/>
                    </a:cubicBezTo>
                    <a:cubicBezTo>
                      <a:pt x="25" y="6"/>
                      <a:pt x="19" y="9"/>
                      <a:pt x="14" y="14"/>
                    </a:cubicBezTo>
                    <a:cubicBezTo>
                      <a:pt x="9" y="19"/>
                      <a:pt x="5" y="24"/>
                      <a:pt x="3" y="30"/>
                    </a:cubicBezTo>
                    <a:cubicBezTo>
                      <a:pt x="1" y="36"/>
                      <a:pt x="0" y="43"/>
                      <a:pt x="0" y="50"/>
                    </a:cubicBezTo>
                    <a:cubicBezTo>
                      <a:pt x="0" y="56"/>
                      <a:pt x="1" y="63"/>
                      <a:pt x="3" y="69"/>
                    </a:cubicBezTo>
                    <a:close/>
                  </a:path>
                </a:pathLst>
              </a:custGeom>
              <a:grpFill/>
              <a:ln>
                <a:noFill/>
              </a:ln>
              <a:extLst/>
            </p:spPr>
            <p:txBody>
              <a:bodyPr/>
              <a:lstStyle/>
              <a:p>
                <a:endParaRPr lang="en-US" dirty="0">
                  <a:solidFill>
                    <a:prstClr val="white"/>
                  </a:solidFill>
                </a:endParaRPr>
              </a:p>
            </p:txBody>
          </p:sp>
        </p:grpSp>
      </p:grpSp>
    </p:spTree>
    <p:extLst>
      <p:ext uri="{BB962C8B-B14F-4D97-AF65-F5344CB8AC3E}">
        <p14:creationId xmlns:p14="http://schemas.microsoft.com/office/powerpoint/2010/main" val="35433312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3" Type="http://schemas.openxmlformats.org/officeDocument/2006/relationships/slideLayout" Target="../slideLayouts/slideLayout56.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5" Type="http://schemas.openxmlformats.org/officeDocument/2006/relationships/slideLayout" Target="../slideLayouts/slideLayout58.xml"/><Relationship Id="rId10" Type="http://schemas.openxmlformats.org/officeDocument/2006/relationships/slideLayout" Target="../slideLayouts/slideLayout63.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0" y="13716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defRPr>
            </a:lvl1p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200" b="1">
                <a:solidFill>
                  <a:schemeClr val="bg2">
                    <a:lumMod val="40000"/>
                    <a:lumOff val="60000"/>
                  </a:schemeClr>
                </a:solidFill>
                <a:effectLst>
                  <a:outerShdw blurRad="38100" dist="38100" dir="2700000" algn="tl">
                    <a:srgbClr val="000000">
                      <a:alpha val="43137"/>
                    </a:srgbClr>
                  </a:outerShdw>
                </a:effectLst>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defRPr>
            </a:lvl1p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763832616"/>
      </p:ext>
    </p:extLst>
  </p:cSld>
  <p:clrMap bg1="dk1" tx1="lt1" bg2="dk2" tx2="lt2" accent1="accent1" accent2="accent2" accent3="accent3" accent4="accent4" accent5="accent5" accent6="accent6" hlink="hlink" folHlink="folHlink"/>
  <p:sldLayoutIdLst>
    <p:sldLayoutId id="2147484191" r:id="rId1"/>
    <p:sldLayoutId id="2147484192" r:id="rId2"/>
    <p:sldLayoutId id="2147484193" r:id="rId3"/>
    <p:sldLayoutId id="2147484194" r:id="rId4"/>
    <p:sldLayoutId id="2147484195" r:id="rId5"/>
    <p:sldLayoutId id="2147484196" r:id="rId6"/>
    <p:sldLayoutId id="2147484197" r:id="rId7"/>
    <p:sldLayoutId id="2147484198" r:id="rId8"/>
    <p:sldLayoutId id="2147484199" r:id="rId9"/>
    <p:sldLayoutId id="2147484200" r:id="rId10"/>
    <p:sldLayoutId id="2147484201" r:id="rId11"/>
    <p:sldLayoutId id="2147484202" r:id="rId12"/>
    <p:sldLayoutId id="2147484203" r:id="rId13"/>
    <p:sldLayoutId id="2147484204" r:id="rId14"/>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p:nvCxnSpPr>
        <p:spPr>
          <a:xfrm>
            <a:off x="0" y="13716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200" b="1">
                <a:solidFill>
                  <a:schemeClr val="bg2">
                    <a:lumMod val="40000"/>
                    <a:lumOff val="60000"/>
                  </a:schemeClr>
                </a:solidFill>
                <a:effectLst>
                  <a:outerShdw blurRad="38100" dist="38100" dir="2700000" algn="tl">
                    <a:srgbClr val="000000">
                      <a:alpha val="43137"/>
                    </a:srgbClr>
                  </a:outerShdw>
                </a:effectLst>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3630571447"/>
      </p:ext>
    </p:extLst>
  </p:cSld>
  <p:clrMap bg1="dk1" tx1="lt1" bg2="dk2" tx2="lt2" accent1="accent1" accent2="accent2" accent3="accent3" accent4="accent4" accent5="accent5" accent6="accent6" hlink="hlink" folHlink="folHlink"/>
  <p:sldLayoutIdLst>
    <p:sldLayoutId id="2147484206" r:id="rId1"/>
    <p:sldLayoutId id="2147484207" r:id="rId2"/>
    <p:sldLayoutId id="2147484208" r:id="rId3"/>
    <p:sldLayoutId id="2147484209" r:id="rId4"/>
    <p:sldLayoutId id="2147484210" r:id="rId5"/>
    <p:sldLayoutId id="2147484211" r:id="rId6"/>
    <p:sldLayoutId id="2147484212" r:id="rId7"/>
    <p:sldLayoutId id="2147484213" r:id="rId8"/>
    <p:sldLayoutId id="2147484214" r:id="rId9"/>
    <p:sldLayoutId id="2147484215" r:id="rId10"/>
    <p:sldLayoutId id="2147484216" r:id="rId11"/>
    <p:sldLayoutId id="2147484217" r:id="rId12"/>
    <p:sldLayoutId id="2147484218" r:id="rId1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Arial" pitchFamily="34" charset="0"/>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p:nvCxnSpPr>
        <p:spPr>
          <a:xfrm>
            <a:off x="0" y="13716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200" b="1">
                <a:solidFill>
                  <a:schemeClr val="bg2">
                    <a:lumMod val="40000"/>
                    <a:lumOff val="60000"/>
                  </a:schemeClr>
                </a:solidFill>
                <a:effectLst>
                  <a:outerShdw blurRad="38100" dist="38100" dir="2700000" algn="tl">
                    <a:srgbClr val="000000">
                      <a:alpha val="43137"/>
                    </a:srgbClr>
                  </a:outerShdw>
                </a:effectLst>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2872269835"/>
      </p:ext>
    </p:extLst>
  </p:cSld>
  <p:clrMap bg1="dk1" tx1="lt1" bg2="dk2" tx2="lt2" accent1="accent1" accent2="accent2" accent3="accent3" accent4="accent4" accent5="accent5" accent6="accent6" hlink="hlink" folHlink="folHlink"/>
  <p:sldLayoutIdLst>
    <p:sldLayoutId id="2147484234" r:id="rId1"/>
    <p:sldLayoutId id="2147484235" r:id="rId2"/>
    <p:sldLayoutId id="2147484236" r:id="rId3"/>
    <p:sldLayoutId id="2147484237" r:id="rId4"/>
    <p:sldLayoutId id="2147484238" r:id="rId5"/>
    <p:sldLayoutId id="2147484239" r:id="rId6"/>
    <p:sldLayoutId id="2147484240" r:id="rId7"/>
    <p:sldLayoutId id="2147484241" r:id="rId8"/>
    <p:sldLayoutId id="2147484242" r:id="rId9"/>
    <p:sldLayoutId id="2147484243" r:id="rId10"/>
    <p:sldLayoutId id="2147484244" r:id="rId11"/>
    <p:sldLayoutId id="2147484245" r:id="rId12"/>
    <p:sldLayoutId id="2147484246" r:id="rId1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Arial" pitchFamily="34" charset="0"/>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Connector 8"/>
          <p:cNvCxnSpPr/>
          <p:nvPr/>
        </p:nvCxnSpPr>
        <p:spPr>
          <a:xfrm>
            <a:off x="0" y="13716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latin typeface="Arial" pitchFamily="34" charset="0"/>
              </a:defRPr>
            </a:lvl1pPr>
          </a:lstStyle>
          <a:p>
            <a:fld id="{782E6173-C76E-4A9B-974F-2648945F33A6}" type="datetimeFigureOut">
              <a:rPr lang="en-US" smtClean="0">
                <a:solidFill>
                  <a:srgbClr val="0046AD">
                    <a:lumMod val="60000"/>
                    <a:lumOff val="40000"/>
                  </a:srgbClr>
                </a:solidFill>
              </a:rPr>
              <a:pPr/>
              <a:t>2/19/2017</a:t>
            </a:fld>
            <a:endParaRPr lang="en-US" dirty="0">
              <a:solidFill>
                <a:srgbClr val="0046AD">
                  <a:lumMod val="60000"/>
                  <a:lumOff val="40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200" b="1">
                <a:solidFill>
                  <a:schemeClr val="bg2">
                    <a:lumMod val="40000"/>
                    <a:lumOff val="60000"/>
                  </a:schemeClr>
                </a:solidFill>
                <a:effectLst>
                  <a:outerShdw blurRad="38100" dist="38100" dir="2700000" algn="tl">
                    <a:srgbClr val="000000">
                      <a:alpha val="43137"/>
                    </a:srgbClr>
                  </a:outerShdw>
                </a:effectLst>
                <a:latin typeface="Arial" pitchFamily="34" charset="0"/>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latin typeface="Arial" pitchFamily="34" charset="0"/>
              </a:defRPr>
            </a:lvl1pPr>
          </a:lstStyle>
          <a:p>
            <a:fld id="{0A2933E7-78F5-43F7-931E-F79EC810BB82}" type="slidenum">
              <a:rPr lang="en-US" smtClean="0">
                <a:solidFill>
                  <a:srgbClr val="0046AD">
                    <a:lumMod val="60000"/>
                    <a:lumOff val="40000"/>
                  </a:srgbClr>
                </a:solidFill>
              </a:rPr>
              <a:pPr/>
              <a:t>‹#›</a:t>
            </a:fld>
            <a:endParaRPr lang="en-US" dirty="0">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©2012 MFMER  |  slide-</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3141096932"/>
      </p:ext>
    </p:extLst>
  </p:cSld>
  <p:clrMap bg1="dk1" tx1="lt1" bg2="dk2" tx2="lt2" accent1="accent1" accent2="accent2" accent3="accent3" accent4="accent4" accent5="accent5" accent6="accent6" hlink="hlink" folHlink="folHlink"/>
  <p:sldLayoutIdLst>
    <p:sldLayoutId id="2147484248" r:id="rId1"/>
    <p:sldLayoutId id="2147484249" r:id="rId2"/>
    <p:sldLayoutId id="2147484250" r:id="rId3"/>
    <p:sldLayoutId id="2147484251" r:id="rId4"/>
    <p:sldLayoutId id="2147484252" r:id="rId5"/>
    <p:sldLayoutId id="2147484253" r:id="rId6"/>
    <p:sldLayoutId id="2147484254" r:id="rId7"/>
    <p:sldLayoutId id="2147484255" r:id="rId8"/>
    <p:sldLayoutId id="2147484256" r:id="rId9"/>
    <p:sldLayoutId id="2147484257" r:id="rId10"/>
    <p:sldLayoutId id="2147484258" r:id="rId11"/>
    <p:sldLayoutId id="2147484259" r:id="rId12"/>
    <p:sldLayoutId id="2147484260" r:id="rId13"/>
  </p:sldLayoutIdLst>
  <p:timing>
    <p:tnLst>
      <p:par>
        <p:cTn id="1" dur="indefinite" restart="never" nodeType="tmRoot"/>
      </p:par>
    </p:tnLst>
  </p:timing>
  <p:txStyles>
    <p:titleStyle>
      <a:lvl1pPr algn="ctr" defTabSz="91440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Arial" pitchFamily="34" charset="0"/>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137160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cxnSp>
        <p:nvCxnSpPr>
          <p:cNvPr id="9" name="Straight Connector 8"/>
          <p:cNvCxnSpPr/>
          <p:nvPr/>
        </p:nvCxnSpPr>
        <p:spPr>
          <a:xfrm>
            <a:off x="0" y="1371600"/>
            <a:ext cx="9144000" cy="0"/>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658368" y="0"/>
            <a:ext cx="7827264" cy="1371600"/>
          </a:xfrm>
          <a:prstGeom prst="rect">
            <a:avLst/>
          </a:prstGeom>
        </p:spPr>
        <p:txBody>
          <a:bodyPr vert="horz" lIns="0" tIns="45720" rIns="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58368" y="1371600"/>
            <a:ext cx="7827264" cy="4800600"/>
          </a:xfrm>
          <a:prstGeom prst="rect">
            <a:avLst/>
          </a:prstGeom>
        </p:spPr>
        <p:txBody>
          <a:bodyPr vert="horz" lIns="0" tIns="228600" rIns="0" bIns="45720" rtlCol="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485632" y="6528816"/>
            <a:ext cx="658368" cy="109728"/>
          </a:xfrm>
          <a:prstGeom prst="rect">
            <a:avLst/>
          </a:prstGeom>
        </p:spPr>
        <p:txBody>
          <a:bodyPr vert="horz" lIns="91440" tIns="0" rIns="91440" bIns="0" rtlCol="0" anchor="ctr"/>
          <a:lstStyle>
            <a:lvl1pPr algn="r">
              <a:defRPr sz="700">
                <a:solidFill>
                  <a:schemeClr val="bg2">
                    <a:lumMod val="60000"/>
                    <a:lumOff val="40000"/>
                  </a:schemeClr>
                </a:solidFill>
              </a:defRPr>
            </a:lvl1pPr>
          </a:lstStyle>
          <a:p>
            <a:fld id="{782E6173-C76E-4A9B-974F-2648945F33A6}" type="datetimeFigureOut">
              <a:rPr lang="en-US" smtClean="0">
                <a:solidFill>
                  <a:srgbClr val="0046AD">
                    <a:lumMod val="60000"/>
                    <a:lumOff val="40000"/>
                  </a:srgbClr>
                </a:solidFill>
              </a:rPr>
              <a:pPr/>
              <a:t>2/19/2017</a:t>
            </a:fld>
            <a:endParaRPr lang="en-US">
              <a:solidFill>
                <a:srgbClr val="0046AD">
                  <a:lumMod val="60000"/>
                  <a:lumOff val="40000"/>
                </a:srgbClr>
              </a:solidFill>
            </a:endParaRPr>
          </a:p>
        </p:txBody>
      </p:sp>
      <p:sp>
        <p:nvSpPr>
          <p:cNvPr id="5" name="Footer Placeholder 4"/>
          <p:cNvSpPr>
            <a:spLocks noGrp="1"/>
          </p:cNvSpPr>
          <p:nvPr>
            <p:ph type="ftr" sz="quarter" idx="3"/>
          </p:nvPr>
        </p:nvSpPr>
        <p:spPr>
          <a:xfrm>
            <a:off x="1984248" y="6172200"/>
            <a:ext cx="6510528" cy="457200"/>
          </a:xfrm>
          <a:prstGeom prst="rect">
            <a:avLst/>
          </a:prstGeom>
        </p:spPr>
        <p:txBody>
          <a:bodyPr vert="horz" lIns="0" tIns="45720" rIns="0" bIns="0" rtlCol="0" anchor="t" anchorCtr="0"/>
          <a:lstStyle>
            <a:lvl1pPr algn="r">
              <a:lnSpc>
                <a:spcPct val="90000"/>
              </a:lnSpc>
              <a:defRPr sz="1200" b="1">
                <a:solidFill>
                  <a:schemeClr val="bg2">
                    <a:lumMod val="40000"/>
                    <a:lumOff val="60000"/>
                  </a:schemeClr>
                </a:solidFill>
                <a:effectLst>
                  <a:outerShdw blurRad="38100" dist="38100" dir="2700000" algn="tl">
                    <a:srgbClr val="000000">
                      <a:alpha val="43137"/>
                    </a:srgbClr>
                  </a:outerShdw>
                </a:effectLst>
              </a:defRPr>
            </a:lvl1pPr>
          </a:lstStyle>
          <a:p>
            <a:endParaRPr lang="en-US" dirty="0">
              <a:solidFill>
                <a:srgbClr val="0046AD">
                  <a:lumMod val="40000"/>
                  <a:lumOff val="60000"/>
                </a:srgbClr>
              </a:solidFill>
            </a:endParaRPr>
          </a:p>
        </p:txBody>
      </p:sp>
      <p:sp>
        <p:nvSpPr>
          <p:cNvPr id="6" name="Slide Number Placeholder 5"/>
          <p:cNvSpPr>
            <a:spLocks noGrp="1"/>
          </p:cNvSpPr>
          <p:nvPr>
            <p:ph type="sldNum" sz="quarter" idx="4"/>
          </p:nvPr>
        </p:nvSpPr>
        <p:spPr>
          <a:xfrm>
            <a:off x="8485632" y="6931152"/>
            <a:ext cx="658368" cy="109728"/>
          </a:xfrm>
          <a:prstGeom prst="rect">
            <a:avLst/>
          </a:prstGeom>
        </p:spPr>
        <p:txBody>
          <a:bodyPr vert="horz" lIns="91440" tIns="45720" rIns="91440" bIns="45720" rtlCol="0" anchor="ctr"/>
          <a:lstStyle>
            <a:lvl1pPr algn="r">
              <a:defRPr sz="1200">
                <a:solidFill>
                  <a:schemeClr val="bg2">
                    <a:lumMod val="60000"/>
                    <a:lumOff val="40000"/>
                  </a:schemeClr>
                </a:solidFill>
              </a:defRPr>
            </a:lvl1pPr>
          </a:lstStyle>
          <a:p>
            <a:fld id="{0A2933E7-78F5-43F7-931E-F79EC810BB82}" type="slidenum">
              <a:rPr lang="en-US" smtClean="0">
                <a:solidFill>
                  <a:srgbClr val="0046AD">
                    <a:lumMod val="60000"/>
                    <a:lumOff val="40000"/>
                  </a:srgbClr>
                </a:solidFill>
              </a:rPr>
              <a:pPr/>
              <a:t>‹#›</a:t>
            </a:fld>
            <a:endParaRPr lang="en-US">
              <a:solidFill>
                <a:srgbClr val="0046AD">
                  <a:lumMod val="60000"/>
                  <a:lumOff val="40000"/>
                </a:srgbClr>
              </a:solidFill>
            </a:endParaRPr>
          </a:p>
        </p:txBody>
      </p:sp>
      <p:sp>
        <p:nvSpPr>
          <p:cNvPr id="7" name="TextBox 6"/>
          <p:cNvSpPr txBox="1"/>
          <p:nvPr/>
        </p:nvSpPr>
        <p:spPr>
          <a:xfrm>
            <a:off x="7010400" y="6657945"/>
            <a:ext cx="2133600" cy="200055"/>
          </a:xfrm>
          <a:prstGeom prst="rect">
            <a:avLst/>
          </a:prstGeom>
        </p:spPr>
        <p:txBody>
          <a:bodyPr vert="horz" lIns="91440" tIns="45720" rIns="91440" bIns="45720" rtlCol="0" anchor="ctr">
            <a:noAutofit/>
          </a:bodyPr>
          <a:lstStyle>
            <a:defPPr>
              <a:defRPr lang="en-US"/>
            </a:defPPr>
            <a:lvl1pPr algn="r">
              <a:defRPr sz="1200">
                <a:solidFill>
                  <a:schemeClr val="tx1">
                    <a:tint val="75000"/>
                  </a:schemeClr>
                </a:solidFill>
              </a:defRPr>
            </a:lvl1pPr>
          </a:lstStyle>
          <a:p>
            <a:r>
              <a:rPr lang="en-US" sz="700" dirty="0" smtClean="0">
                <a:solidFill>
                  <a:srgbClr val="0046AD">
                    <a:lumMod val="60000"/>
                    <a:lumOff val="40000"/>
                  </a:srgbClr>
                </a:solidFill>
              </a:rPr>
              <a:t>©2016 MFMER  |  3578545-</a:t>
            </a:r>
            <a:fld id="{D445C29B-035B-48ED-941F-A66A11A8A322}" type="slidenum">
              <a:rPr lang="en-US" sz="700" smtClean="0">
                <a:solidFill>
                  <a:srgbClr val="0046AD">
                    <a:lumMod val="60000"/>
                    <a:lumOff val="40000"/>
                  </a:srgbClr>
                </a:solidFill>
              </a:rPr>
              <a:pPr/>
              <a:t>‹#›</a:t>
            </a:fld>
            <a:endParaRPr lang="en-US" sz="700" dirty="0" smtClean="0">
              <a:solidFill>
                <a:srgbClr val="0046AD">
                  <a:lumMod val="60000"/>
                  <a:lumOff val="40000"/>
                </a:srgbClr>
              </a:solidFill>
            </a:endParaRPr>
          </a:p>
        </p:txBody>
      </p:sp>
    </p:spTree>
    <p:extLst>
      <p:ext uri="{BB962C8B-B14F-4D97-AF65-F5344CB8AC3E}">
        <p14:creationId xmlns:p14="http://schemas.microsoft.com/office/powerpoint/2010/main" val="1215730328"/>
      </p:ext>
    </p:extLst>
  </p:cSld>
  <p:clrMap bg1="dk1" tx1="lt1" bg2="dk2" tx2="lt2" accent1="accent1" accent2="accent2" accent3="accent3" accent4="accent4" accent5="accent5" accent6="accent6" hlink="hlink" folHlink="folHlink"/>
  <p:sldLayoutIdLst>
    <p:sldLayoutId id="2147484262" r:id="rId1"/>
    <p:sldLayoutId id="2147484263" r:id="rId2"/>
    <p:sldLayoutId id="2147484264" r:id="rId3"/>
    <p:sldLayoutId id="2147484265" r:id="rId4"/>
    <p:sldLayoutId id="2147484266" r:id="rId5"/>
    <p:sldLayoutId id="2147484267" r:id="rId6"/>
    <p:sldLayoutId id="2147484268" r:id="rId7"/>
    <p:sldLayoutId id="2147484269" r:id="rId8"/>
    <p:sldLayoutId id="2147484270" r:id="rId9"/>
    <p:sldLayoutId id="2147484271" r:id="rId10"/>
    <p:sldLayoutId id="2147484272" r:id="rId11"/>
    <p:sldLayoutId id="2147484273" r:id="rId12"/>
    <p:sldLayoutId id="2147484274"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lnSpc>
          <a:spcPct val="90000"/>
        </a:lnSpc>
        <a:spcBef>
          <a:spcPct val="0"/>
        </a:spcBef>
        <a:buNone/>
        <a:defRPr sz="3200" b="1" kern="1200">
          <a:solidFill>
            <a:schemeClr val="tx2"/>
          </a:solidFill>
          <a:effectLst>
            <a:outerShdw blurRad="38100" dist="38100" dir="2700000" algn="tl">
              <a:srgbClr val="000000">
                <a:alpha val="43137"/>
              </a:srgbClr>
            </a:outerShdw>
          </a:effectLst>
          <a:latin typeface="+mj-lt"/>
          <a:ea typeface="+mj-ea"/>
          <a:cs typeface="+mj-cs"/>
        </a:defRPr>
      </a:lvl1pPr>
    </p:titleStyle>
    <p:bodyStyle>
      <a:lvl1pPr marL="228600" indent="-228600" algn="l" defTabSz="914400" rtl="0" eaLnBrk="1" latinLnBrk="0" hangingPunct="1">
        <a:lnSpc>
          <a:spcPct val="90000"/>
        </a:lnSpc>
        <a:spcBef>
          <a:spcPts val="1500"/>
        </a:spcBef>
        <a:buClr>
          <a:schemeClr val="tx2"/>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tif"/><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emf"/><Relationship Id="rId5" Type="http://schemas.openxmlformats.org/officeDocument/2006/relationships/oleObject" Target="../embeddings/oleObject1.bin"/><Relationship Id="rId4"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4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Layout" Target="../slideLayouts/slideLayout42.xml"/><Relationship Id="rId4" Type="http://schemas.openxmlformats.org/officeDocument/2006/relationships/image" Target="../media/image12.jpeg"/></Relationships>
</file>

<file path=ppt/slides/_rels/slide4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5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55.xml"/></Relationships>
</file>

<file path=ppt/slides/_rels/slide5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781" y="1938528"/>
            <a:ext cx="7388352" cy="2154327"/>
          </a:xfrm>
        </p:spPr>
        <p:txBody>
          <a:bodyPr/>
          <a:lstStyle/>
          <a:p>
            <a:r>
              <a:rPr lang="en-US" sz="2800" dirty="0" smtClean="0">
                <a:effectLst/>
              </a:rPr>
              <a:t>LAA Occlusion Post Approval Studies: Opportunities for Use of Registries</a:t>
            </a:r>
            <a:endParaRPr lang="en-US" sz="2800" b="1" dirty="0">
              <a:solidFill>
                <a:schemeClr val="accent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p:txBody>
          <a:bodyPr>
            <a:noAutofit/>
          </a:bodyPr>
          <a:lstStyle/>
          <a:p>
            <a:pPr>
              <a:spcBef>
                <a:spcPts val="0"/>
              </a:spcBef>
            </a:pPr>
            <a:r>
              <a:rPr lang="en-US" sz="2800" b="1" dirty="0" smtClean="0">
                <a:effectLst>
                  <a:outerShdw blurRad="38100" dist="38100" dir="2700000" algn="tl">
                    <a:srgbClr val="000000">
                      <a:alpha val="43137"/>
                    </a:srgbClr>
                  </a:outerShdw>
                </a:effectLst>
              </a:rPr>
              <a:t>David R. Holmes, Jr., M.D.</a:t>
            </a:r>
          </a:p>
          <a:p>
            <a:pPr>
              <a:spcBef>
                <a:spcPts val="0"/>
              </a:spcBef>
            </a:pPr>
            <a:r>
              <a:rPr lang="en-US" sz="2400" dirty="0" smtClean="0"/>
              <a:t>Mayo Clinic, Rochester, MN</a:t>
            </a:r>
            <a:endParaRPr lang="en-US" sz="2400" b="1" dirty="0" smtClean="0">
              <a:effectLst>
                <a:outerShdw blurRad="38100" dist="38100" dir="2700000" algn="tl">
                  <a:srgbClr val="000000">
                    <a:alpha val="43137"/>
                  </a:srgbClr>
                </a:outerShdw>
              </a:effectLst>
            </a:endParaRPr>
          </a:p>
        </p:txBody>
      </p:sp>
      <p:sp>
        <p:nvSpPr>
          <p:cNvPr id="5" name="TextBox 4"/>
          <p:cNvSpPr txBox="1"/>
          <p:nvPr/>
        </p:nvSpPr>
        <p:spPr>
          <a:xfrm>
            <a:off x="658368" y="4985121"/>
            <a:ext cx="7827264" cy="947505"/>
          </a:xfrm>
          <a:prstGeom prst="rect">
            <a:avLst/>
          </a:prstGeom>
        </p:spPr>
        <p:txBody>
          <a:bodyPr vert="horz" lIns="0" tIns="228600" rIns="0" bIns="45720" rtlCol="0">
            <a:noAutofit/>
          </a:bodyPr>
          <a:lstStyle>
            <a:lvl1pPr lvl="0" indent="0">
              <a:lnSpc>
                <a:spcPct val="90000"/>
              </a:lnSpc>
              <a:spcBef>
                <a:spcPts val="0"/>
              </a:spcBef>
              <a:buClr>
                <a:schemeClr val="tx2"/>
              </a:buClr>
              <a:buSzPct val="120000"/>
              <a:buFont typeface="Arial" pitchFamily="34" charset="0"/>
              <a:buNone/>
              <a:defRPr lang="en-US" smtClean="0">
                <a:solidFill>
                  <a:schemeClr val="accent5"/>
                </a:solidFill>
              </a:defRPr>
            </a:lvl1pPr>
            <a:lvl2pPr marL="800100" indent="-228600">
              <a:lnSpc>
                <a:spcPct val="90000"/>
              </a:lnSpc>
              <a:spcBef>
                <a:spcPts val="600"/>
              </a:spcBef>
              <a:buClr>
                <a:schemeClr val="accent5"/>
              </a:buClr>
              <a:buSzPct val="120000"/>
              <a:buFont typeface="Arial" pitchFamily="34" charset="0"/>
              <a:buChar char="•"/>
              <a:defRPr lang="en-US" sz="2800" smtClean="0"/>
            </a:lvl2pPr>
            <a:lvl3pPr marL="1143000" indent="-228600">
              <a:lnSpc>
                <a:spcPct val="90000"/>
              </a:lnSpc>
              <a:spcBef>
                <a:spcPts val="600"/>
              </a:spcBef>
              <a:buClr>
                <a:schemeClr val="accent5"/>
              </a:buClr>
              <a:buFont typeface="Arial" pitchFamily="34" charset="0"/>
              <a:buChar char="•"/>
              <a:defRPr lang="en-US" sz="2800" smtClean="0"/>
            </a:lvl3pPr>
            <a:lvl4pPr marL="1600200" indent="-228600">
              <a:lnSpc>
                <a:spcPct val="90000"/>
              </a:lnSpc>
              <a:spcBef>
                <a:spcPts val="600"/>
              </a:spcBef>
              <a:buClr>
                <a:schemeClr val="accent5"/>
              </a:buClr>
              <a:buFont typeface="Arial" pitchFamily="34" charset="0"/>
              <a:buChar char="•"/>
              <a:defRPr lang="en-US" sz="2800" smtClean="0"/>
            </a:lvl4pPr>
            <a:lvl5pPr marL="2057400" indent="-228600">
              <a:lnSpc>
                <a:spcPct val="90000"/>
              </a:lnSpc>
              <a:spcBef>
                <a:spcPts val="600"/>
              </a:spcBef>
              <a:buClr>
                <a:schemeClr val="accent5"/>
              </a:buClr>
              <a:buFont typeface="Arial" pitchFamily="34" charset="0"/>
              <a:buChar char="•"/>
              <a:defRPr lang="en-US" sz="2800" dirty="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algn="ctr">
              <a:lnSpc>
                <a:spcPct val="100000"/>
              </a:lnSpc>
              <a:buClr>
                <a:srgbClr val="FFFF00"/>
              </a:buClr>
            </a:pPr>
            <a:r>
              <a:rPr sz="2400" b="1" dirty="0" smtClean="0">
                <a:solidFill>
                  <a:srgbClr val="F36925"/>
                </a:solidFill>
                <a:effectLst>
                  <a:outerShdw blurRad="38100" dist="38100" dir="2700000" algn="tl">
                    <a:srgbClr val="000000">
                      <a:alpha val="43137"/>
                    </a:srgbClr>
                  </a:outerShdw>
                </a:effectLst>
              </a:rPr>
              <a:t>CRT 2017</a:t>
            </a:r>
          </a:p>
          <a:p>
            <a:pPr algn="ctr">
              <a:lnSpc>
                <a:spcPct val="100000"/>
              </a:lnSpc>
              <a:buClr>
                <a:srgbClr val="FFFF00"/>
              </a:buClr>
            </a:pPr>
            <a:r>
              <a:rPr lang="en-US" sz="2400" b="1" dirty="0" smtClean="0">
                <a:solidFill>
                  <a:srgbClr val="F36925"/>
                </a:solidFill>
                <a:effectLst>
                  <a:outerShdw blurRad="38100" dist="38100" dir="2700000" algn="tl">
                    <a:srgbClr val="000000">
                      <a:alpha val="43137"/>
                    </a:srgbClr>
                  </a:outerShdw>
                </a:effectLst>
              </a:rPr>
              <a:t>Washington, D.C.</a:t>
            </a:r>
            <a:endParaRPr sz="2400" b="1" dirty="0">
              <a:solidFill>
                <a:srgbClr val="F36925"/>
              </a:solidFill>
              <a:effectLst>
                <a:outerShdw blurRad="38100" dist="38100" dir="2700000" algn="tl">
                  <a:srgbClr val="000000">
                    <a:alpha val="43137"/>
                  </a:srgbClr>
                </a:outerShdw>
              </a:effectLst>
            </a:endParaRPr>
          </a:p>
          <a:p>
            <a:pPr algn="ctr">
              <a:lnSpc>
                <a:spcPct val="100000"/>
              </a:lnSpc>
              <a:buClr>
                <a:srgbClr val="FFFF00"/>
              </a:buClr>
            </a:pPr>
            <a:r>
              <a:rPr sz="2000" b="1" dirty="0" smtClean="0">
                <a:solidFill>
                  <a:srgbClr val="0046AD">
                    <a:lumMod val="40000"/>
                    <a:lumOff val="60000"/>
                  </a:srgbClr>
                </a:solidFill>
                <a:effectLst>
                  <a:outerShdw blurRad="38100" dist="38100" dir="2700000" algn="tl">
                    <a:srgbClr val="000000">
                      <a:alpha val="43137"/>
                    </a:srgbClr>
                  </a:outerShdw>
                </a:effectLst>
              </a:rPr>
              <a:t>February 2017</a:t>
            </a:r>
            <a:endParaRPr sz="2000" b="1" dirty="0">
              <a:solidFill>
                <a:srgbClr val="0046AD">
                  <a:lumMod val="40000"/>
                  <a:lumOff val="60000"/>
                </a:srgb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159878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Outcomes in the Post-FDA Approval Watchman Experience</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03060723"/>
              </p:ext>
            </p:extLst>
          </p:nvPr>
        </p:nvGraphicFramePr>
        <p:xfrm>
          <a:off x="1214769" y="1708099"/>
          <a:ext cx="6473507" cy="3553714"/>
        </p:xfrm>
        <a:graphic>
          <a:graphicData uri="http://schemas.openxmlformats.org/drawingml/2006/table">
            <a:tbl>
              <a:tblPr firstRow="1" bandRow="1">
                <a:tableStyleId>{68D230F3-CF80-4859-8CE7-A43EE81993B5}</a:tableStyleId>
              </a:tblPr>
              <a:tblGrid>
                <a:gridCol w="3408438"/>
                <a:gridCol w="3065069"/>
              </a:tblGrid>
              <a:tr h="370840">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txBody>
                  <a:tcPr marL="68580" marR="68580" marT="0" marB="0"/>
                </a:tc>
                <a:tc>
                  <a:txBody>
                    <a:bodyPr/>
                    <a:lstStyle/>
                    <a:p>
                      <a:pPr marL="0" marR="0" algn="ctr">
                        <a:lnSpc>
                          <a:spcPct val="107000"/>
                        </a:lnSpc>
                        <a:spcBef>
                          <a:spcPts val="0"/>
                        </a:spcBef>
                        <a:spcAft>
                          <a:spcPts val="0"/>
                        </a:spcAft>
                      </a:pPr>
                      <a:r>
                        <a:rPr lang="en-US" sz="18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Post-FDA Approval Experience</a:t>
                      </a:r>
                    </a:p>
                  </a:txBody>
                  <a:tcPr marL="68580" marR="68580" marT="0" marB="0" anchor="ctr"/>
                </a:tc>
              </a:tr>
              <a:tr h="370840">
                <a:tc>
                  <a:txBody>
                    <a:bodyPr/>
                    <a:lstStyle/>
                    <a:p>
                      <a:pPr marL="0" marR="0">
                        <a:lnSpc>
                          <a:spcPct val="107000"/>
                        </a:lnSpc>
                        <a:spcBef>
                          <a:spcPts val="0"/>
                        </a:spcBef>
                        <a:spcAft>
                          <a:spcPts val="0"/>
                        </a:spcAft>
                      </a:pPr>
                      <a:r>
                        <a:rPr lang="en-US" sz="1800" b="1" i="0" u="none"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Procedural Parameters</a:t>
                      </a:r>
                      <a:endParaRPr lang="en-US" sz="1800" b="1" i="0" u="none"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txBody>
                  <a:tcPr marL="68580" marR="68580" marT="0" marB="0" anchor="ctr"/>
                </a:tc>
              </a:tr>
              <a:tr h="370840">
                <a:tc>
                  <a:txBody>
                    <a:bodyPr/>
                    <a:lstStyle/>
                    <a:p>
                      <a:pPr marL="0" marR="0">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No. of Procedures</a:t>
                      </a: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3822</a:t>
                      </a:r>
                    </a:p>
                  </a:txBody>
                  <a:tcPr marL="68580" marR="68580" marT="0" marB="0" anchor="ctr"/>
                </a:tc>
              </a:tr>
              <a:tr h="370840">
                <a:tc>
                  <a:txBody>
                    <a:bodyPr/>
                    <a:lstStyle/>
                    <a:p>
                      <a:pPr marL="0" marR="0">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Implantation Success, %</a:t>
                      </a: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3653 (95.6%)</a:t>
                      </a:r>
                    </a:p>
                  </a:txBody>
                  <a:tcPr marL="68580" marR="68580" marT="0" marB="0" anchor="ctr"/>
                </a:tc>
              </a:tr>
              <a:tr h="370840">
                <a:tc>
                  <a:txBody>
                    <a:bodyPr/>
                    <a:lstStyle/>
                    <a:p>
                      <a:pPr marL="0" marR="0">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Procedure Duration, min</a:t>
                      </a: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txBody>
                  <a:tcPr marL="68580" marR="68580" marT="0" marB="0" anchor="ctr"/>
                </a:tc>
              </a:tr>
              <a:tr h="370840">
                <a:tc>
                  <a:txBody>
                    <a:bodyPr/>
                    <a:lstStyle/>
                    <a:p>
                      <a:pPr marL="0" marR="0">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Median</a:t>
                      </a: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50 min</a:t>
                      </a:r>
                    </a:p>
                  </a:txBody>
                  <a:tcPr marL="68580" marR="68580" marT="0" marB="0" anchor="ctr"/>
                </a:tc>
              </a:tr>
              <a:tr h="370840">
                <a:tc>
                  <a:txBody>
                    <a:bodyPr/>
                    <a:lstStyle/>
                    <a:p>
                      <a:pPr marL="0" marR="0">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IQR (1</a:t>
                      </a:r>
                      <a:r>
                        <a:rPr lang="en-US" sz="1800" b="1" baseline="3000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st</a:t>
                      </a: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36 min</a:t>
                      </a:r>
                    </a:p>
                  </a:txBody>
                  <a:tcPr marL="68580" marR="68580" marT="0" marB="0" anchor="ctr"/>
                </a:tc>
              </a:tr>
              <a:tr h="370840">
                <a:tc>
                  <a:txBody>
                    <a:bodyPr/>
                    <a:lstStyle/>
                    <a:p>
                      <a:pPr marL="0" marR="0">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IQR (3</a:t>
                      </a:r>
                      <a:r>
                        <a:rPr lang="en-US" sz="1800" b="1" baseline="3000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rd</a:t>
                      </a: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a:r>
                    </a:p>
                  </a:txBody>
                  <a:tcPr marL="68580" marR="68580" marT="0" marB="0"/>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66 min</a:t>
                      </a:r>
                    </a:p>
                  </a:txBody>
                  <a:tcPr marL="68580" marR="68580" marT="0" marB="0" anchor="ctr"/>
                </a:tc>
              </a:tr>
              <a:tr h="370840">
                <a:tc>
                  <a:txBody>
                    <a:bodyPr/>
                    <a:lstStyle/>
                    <a:p>
                      <a:pPr marL="0" marR="0">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Devices Used per Procedure</a:t>
                      </a:r>
                    </a:p>
                  </a:txBody>
                  <a:tcPr marL="68580" marR="68580" marT="0" marB="0"/>
                </a:tc>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1.38</a:t>
                      </a:r>
                    </a:p>
                  </a:txBody>
                  <a:tcPr marL="68580" marR="68580" marT="0" marB="0" anchor="ctr"/>
                </a:tc>
              </a:tr>
            </a:tbl>
          </a:graphicData>
        </a:graphic>
      </p:graphicFrame>
    </p:spTree>
    <p:extLst>
      <p:ext uri="{BB962C8B-B14F-4D97-AF65-F5344CB8AC3E}">
        <p14:creationId xmlns:p14="http://schemas.microsoft.com/office/powerpoint/2010/main" val="27949075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Success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0929399"/>
              </p:ext>
            </p:extLst>
          </p:nvPr>
        </p:nvGraphicFramePr>
        <p:xfrm>
          <a:off x="794122" y="1956495"/>
          <a:ext cx="7708156"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6223695"/>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N=449</a:t>
            </a:r>
            <a:endParaRPr lang="en-US" sz="1200" b="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2930476" y="6230753"/>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N=566</a:t>
            </a:r>
            <a:endParaRPr lang="en-US" sz="12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4038600" y="6230753"/>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N=265</a:t>
            </a:r>
            <a:endParaRPr lang="en-US" sz="1200" b="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5218722" y="6230753"/>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N=579</a:t>
            </a:r>
            <a:endParaRPr lang="en-US" sz="1200" b="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6301353" y="6253945"/>
            <a:ext cx="724878"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N=1019</a:t>
            </a:r>
            <a:endParaRPr lang="en-US" sz="1200" b="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7467600" y="6239396"/>
            <a:ext cx="724878"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N=3822</a:t>
            </a:r>
            <a:endParaRPr lang="en-US" sz="1200" b="1"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990600" y="6530608"/>
            <a:ext cx="7467600" cy="261610"/>
          </a:xfrm>
          <a:prstGeom prst="rect">
            <a:avLst/>
          </a:prstGeom>
          <a:noFill/>
        </p:spPr>
        <p:txBody>
          <a:bodyPr wrap="square" rtlCol="0">
            <a:spAutoFit/>
          </a:bodyPr>
          <a:lstStyle/>
          <a:p>
            <a:r>
              <a:rPr lang="en-US" sz="1100" b="1" dirty="0" smtClean="0">
                <a:solidFill>
                  <a:schemeClr val="accent6"/>
                </a:solidFill>
                <a:effectLst>
                  <a:outerShdw blurRad="38100" dist="38100" dir="2700000" algn="tl">
                    <a:srgbClr val="000000">
                      <a:alpha val="43137"/>
                    </a:srgbClr>
                  </a:outerShdw>
                </a:effectLst>
              </a:rPr>
              <a:t>Implant success defined as deployment and release of the device into the LAA; no leak ≥ 5 mm</a:t>
            </a:r>
            <a:endParaRPr lang="en-US" sz="1100" b="1" dirty="0">
              <a:solidFill>
                <a:schemeClr val="accent6"/>
              </a:solidFill>
              <a:effectLst>
                <a:outerShdw blurRad="38100" dist="38100" dir="2700000" algn="tl">
                  <a:srgbClr val="000000">
                    <a:alpha val="43137"/>
                  </a:srgbClr>
                </a:outerShdw>
              </a:effectLst>
            </a:endParaRPr>
          </a:p>
        </p:txBody>
      </p:sp>
      <p:sp>
        <p:nvSpPr>
          <p:cNvPr id="11" name="TextBox 10"/>
          <p:cNvSpPr txBox="1"/>
          <p:nvPr/>
        </p:nvSpPr>
        <p:spPr>
          <a:xfrm>
            <a:off x="3751622" y="1519880"/>
            <a:ext cx="1236236" cy="461665"/>
          </a:xfrm>
          <a:prstGeom prst="rect">
            <a:avLst/>
          </a:prstGeom>
          <a:noFill/>
          <a:ln w="38100">
            <a:solidFill>
              <a:schemeClr val="accent3"/>
            </a:solidFill>
          </a:ln>
        </p:spPr>
        <p:txBody>
          <a:bodyPr wrap="none" rtlCol="0">
            <a:spAutoFit/>
          </a:bodyPr>
          <a:lstStyle/>
          <a:p>
            <a:pPr algn="ctr"/>
            <a:r>
              <a:rPr lang="en-US" sz="1200" b="1" dirty="0" smtClean="0">
                <a:solidFill>
                  <a:schemeClr val="tx2"/>
                </a:solidFill>
                <a:effectLst>
                  <a:outerShdw blurRad="38100" dist="38100" dir="2700000" algn="tl">
                    <a:srgbClr val="000000">
                      <a:alpha val="43137"/>
                    </a:srgbClr>
                  </a:outerShdw>
                </a:effectLst>
              </a:rPr>
              <a:t>~50% </a:t>
            </a:r>
          </a:p>
          <a:p>
            <a:pPr algn="ctr"/>
            <a:r>
              <a:rPr lang="en-US" sz="1200" b="1" dirty="0" smtClean="0">
                <a:solidFill>
                  <a:schemeClr val="tx2"/>
                </a:solidFill>
                <a:effectLst>
                  <a:outerShdw blurRad="38100" dist="38100" dir="2700000" algn="tl">
                    <a:srgbClr val="000000">
                      <a:alpha val="43137"/>
                    </a:srgbClr>
                  </a:outerShdw>
                </a:effectLst>
              </a:rPr>
              <a:t>new operators</a:t>
            </a:r>
            <a:endParaRPr lang="en-US" sz="1200" b="1" dirty="0">
              <a:solidFill>
                <a:schemeClr val="tx2"/>
              </a:solidFill>
              <a:effectLst>
                <a:outerShdw blurRad="38100" dist="38100" dir="2700000" algn="tl">
                  <a:srgbClr val="000000">
                    <a:alpha val="43137"/>
                  </a:srgbClr>
                </a:outerShdw>
              </a:effectLst>
            </a:endParaRPr>
          </a:p>
        </p:txBody>
      </p:sp>
      <p:sp>
        <p:nvSpPr>
          <p:cNvPr id="12" name="TextBox 11"/>
          <p:cNvSpPr txBox="1"/>
          <p:nvPr/>
        </p:nvSpPr>
        <p:spPr>
          <a:xfrm>
            <a:off x="7215698" y="1523996"/>
            <a:ext cx="1236236" cy="461665"/>
          </a:xfrm>
          <a:prstGeom prst="rect">
            <a:avLst/>
          </a:prstGeom>
          <a:noFill/>
          <a:ln w="38100">
            <a:solidFill>
              <a:schemeClr val="accent3"/>
            </a:solidFill>
          </a:ln>
        </p:spPr>
        <p:txBody>
          <a:bodyPr wrap="none" rtlCol="0">
            <a:spAutoFit/>
          </a:bodyPr>
          <a:lstStyle/>
          <a:p>
            <a:pPr algn="ctr"/>
            <a:r>
              <a:rPr lang="en-US" sz="1200" b="1" dirty="0" smtClean="0">
                <a:solidFill>
                  <a:schemeClr val="tx2"/>
                </a:solidFill>
                <a:effectLst>
                  <a:outerShdw blurRad="38100" dist="38100" dir="2700000" algn="tl">
                    <a:srgbClr val="000000">
                      <a:alpha val="43137"/>
                    </a:srgbClr>
                  </a:outerShdw>
                </a:effectLst>
              </a:rPr>
              <a:t>~70% </a:t>
            </a:r>
          </a:p>
          <a:p>
            <a:pPr algn="ctr"/>
            <a:r>
              <a:rPr lang="en-US" sz="1200" b="1" dirty="0" smtClean="0">
                <a:solidFill>
                  <a:schemeClr val="tx2"/>
                </a:solidFill>
                <a:effectLst>
                  <a:outerShdw blurRad="38100" dist="38100" dir="2700000" algn="tl">
                    <a:srgbClr val="000000">
                      <a:alpha val="43137"/>
                    </a:srgbClr>
                  </a:outerShdw>
                </a:effectLst>
              </a:rPr>
              <a:t>new operators</a:t>
            </a:r>
            <a:endParaRPr lang="en-US" sz="1200" b="1" dirty="0">
              <a:solidFill>
                <a:schemeClr val="tx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195478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Procedure Duration</a:t>
            </a:r>
            <a:endParaRPr lang="en-US" dirty="0"/>
          </a:p>
        </p:txBody>
      </p:sp>
      <p:graphicFrame>
        <p:nvGraphicFramePr>
          <p:cNvPr id="3" name="Chart 2"/>
          <p:cNvGraphicFramePr/>
          <p:nvPr>
            <p:extLst>
              <p:ext uri="{D42A27DB-BD31-4B8C-83A1-F6EECF244321}">
                <p14:modId xmlns:p14="http://schemas.microsoft.com/office/powerpoint/2010/main" val="521507443"/>
              </p:ext>
            </p:extLst>
          </p:nvPr>
        </p:nvGraphicFramePr>
        <p:xfrm>
          <a:off x="457200" y="1439270"/>
          <a:ext cx="8077200" cy="48768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1"/>
          <p:cNvSpPr txBox="1">
            <a:spLocks noChangeArrowheads="1"/>
          </p:cNvSpPr>
          <p:nvPr/>
        </p:nvSpPr>
        <p:spPr bwMode="auto">
          <a:xfrm>
            <a:off x="5339701" y="6447109"/>
            <a:ext cx="370325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b="1" dirty="0" smtClean="0">
                <a:solidFill>
                  <a:schemeClr val="accent6">
                    <a:lumMod val="60000"/>
                    <a:lumOff val="40000"/>
                  </a:schemeClr>
                </a:solidFill>
                <a:effectLst>
                  <a:outerShdw blurRad="38100" dist="38100" dir="2700000" algn="tl">
                    <a:srgbClr val="000000">
                      <a:alpha val="43137"/>
                    </a:srgbClr>
                  </a:outerShdw>
                </a:effectLst>
              </a:rPr>
              <a:t>WATCHMAN </a:t>
            </a:r>
            <a:r>
              <a:rPr lang="en-US" altLang="en-US" sz="1000" b="1" dirty="0">
                <a:solidFill>
                  <a:schemeClr val="accent6">
                    <a:lumMod val="60000"/>
                    <a:lumOff val="40000"/>
                  </a:schemeClr>
                </a:solidFill>
                <a:effectLst>
                  <a:outerShdw blurRad="38100" dist="38100" dir="2700000" algn="tl">
                    <a:srgbClr val="000000">
                      <a:alpha val="43137"/>
                    </a:srgbClr>
                  </a:outerShdw>
                </a:effectLst>
              </a:rPr>
              <a:t>FDA Panel Sponsor Presentation. Oct </a:t>
            </a:r>
            <a:r>
              <a:rPr lang="en-US" altLang="en-US" sz="1000" b="1" dirty="0" smtClean="0">
                <a:solidFill>
                  <a:schemeClr val="accent6">
                    <a:lumMod val="60000"/>
                    <a:lumOff val="40000"/>
                  </a:schemeClr>
                </a:solidFill>
                <a:effectLst>
                  <a:outerShdw blurRad="38100" dist="38100" dir="2700000" algn="tl">
                    <a:srgbClr val="000000">
                      <a:alpha val="43137"/>
                    </a:srgbClr>
                  </a:outerShdw>
                </a:effectLst>
              </a:rPr>
              <a:t>2014</a:t>
            </a:r>
          </a:p>
        </p:txBody>
      </p:sp>
    </p:spTree>
    <p:extLst>
      <p:ext uri="{BB962C8B-B14F-4D97-AF65-F5344CB8AC3E}">
        <p14:creationId xmlns:p14="http://schemas.microsoft.com/office/powerpoint/2010/main" val="12416064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Outcomes in the Post-FDA Approval Watchman Experience</a:t>
            </a:r>
            <a:br>
              <a:rPr lang="en-US" dirty="0" smtClean="0"/>
            </a:br>
            <a:r>
              <a:rPr lang="en-US" dirty="0" smtClean="0"/>
              <a:t>N=3822</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753128011"/>
              </p:ext>
            </p:extLst>
          </p:nvPr>
        </p:nvGraphicFramePr>
        <p:xfrm>
          <a:off x="1258661" y="1591055"/>
          <a:ext cx="6927049" cy="4742142"/>
        </p:xfrm>
        <a:graphic>
          <a:graphicData uri="http://schemas.openxmlformats.org/drawingml/2006/table">
            <a:tbl>
              <a:tblPr firstRow="1" bandRow="1">
                <a:tableStyleId>{68D230F3-CF80-4859-8CE7-A43EE81993B5}</a:tableStyleId>
              </a:tblPr>
              <a:tblGrid>
                <a:gridCol w="4183849"/>
                <a:gridCol w="2743200"/>
              </a:tblGrid>
              <a:tr h="566929">
                <a:tc>
                  <a:txBody>
                    <a:bodyPr/>
                    <a:lstStyle/>
                    <a:p>
                      <a:pPr marL="0" marR="0" algn="ctr">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p>
                      <a:pPr marL="0" marR="0" algn="ctr">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txBody>
                  <a:tcPr marL="68580" marR="68580" marT="0" marB="0"/>
                </a:tc>
                <a:tc>
                  <a:txBody>
                    <a:bodyPr/>
                    <a:lstStyle/>
                    <a:p>
                      <a:pPr marL="0" marR="0" algn="ctr">
                        <a:lnSpc>
                          <a:spcPct val="107000"/>
                        </a:lnSpc>
                        <a:spcBef>
                          <a:spcPts val="0"/>
                        </a:spcBef>
                        <a:spcAft>
                          <a:spcPts val="0"/>
                        </a:spcAft>
                      </a:pPr>
                      <a:r>
                        <a:rPr lang="en-US" sz="16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Post-FDA Approval Experience</a:t>
                      </a:r>
                    </a:p>
                  </a:txBody>
                  <a:tcPr marL="68580" marR="68580" marT="0" marB="0" anchor="ctr"/>
                </a:tc>
              </a:tr>
              <a:tr h="370840">
                <a:tc>
                  <a:txBody>
                    <a:bodyPr/>
                    <a:lstStyle/>
                    <a:p>
                      <a:pPr marL="0" marR="0">
                        <a:lnSpc>
                          <a:spcPct val="107000"/>
                        </a:lnSpc>
                        <a:spcBef>
                          <a:spcPts val="0"/>
                        </a:spcBef>
                        <a:spcAft>
                          <a:spcPts val="0"/>
                        </a:spcAft>
                      </a:pPr>
                      <a:r>
                        <a:rPr lang="en-US" sz="1600" b="1" i="0" u="none"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Complications</a:t>
                      </a:r>
                      <a:endParaRPr lang="en-US" sz="1600" b="1" i="0" u="none"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txBody>
                  <a:tcPr marL="68580" marR="68580" marT="0" marB="0" anchor="ctr"/>
                </a:tc>
              </a:tr>
              <a:tr h="307708">
                <a:tc>
                  <a:txBody>
                    <a:bodyPr/>
                    <a:lstStyle/>
                    <a:p>
                      <a:pPr marL="0" marR="0">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Pericardial Tamponade</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39 (1.02%)</a:t>
                      </a:r>
                    </a:p>
                  </a:txBody>
                  <a:tcPr marL="68580" marR="68580" marT="0" marB="0"/>
                </a:tc>
              </a:tr>
              <a:tr h="314553">
                <a:tc>
                  <a:txBody>
                    <a:bodyPr/>
                    <a:lstStyle/>
                    <a:p>
                      <a:pPr marL="0" marR="0">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Treated with Pericardiocentesis</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24 (0.63%)</a:t>
                      </a:r>
                    </a:p>
                  </a:txBody>
                  <a:tcPr marL="68580" marR="68580" marT="0" marB="0"/>
                </a:tc>
              </a:tr>
              <a:tr h="314554">
                <a:tc>
                  <a:txBody>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Treated Surgically</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12 (0.31%)</a:t>
                      </a:r>
                    </a:p>
                  </a:txBody>
                  <a:tcPr marL="68580" marR="68580" marT="0" marB="0"/>
                </a:tc>
              </a:tr>
              <a:tr h="299923">
                <a:tc>
                  <a:txBody>
                    <a:bodyPr/>
                    <a:lstStyle/>
                    <a:p>
                      <a:pPr marL="0" marR="0">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Resulted in Death</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 (0.078%)</a:t>
                      </a:r>
                    </a:p>
                  </a:txBody>
                  <a:tcPr marL="68580" marR="68580" marT="0" marB="0"/>
                </a:tc>
              </a:tr>
              <a:tr h="307239">
                <a:tc>
                  <a:txBody>
                    <a:bodyPr/>
                    <a:lstStyle/>
                    <a:p>
                      <a:pPr marL="0" marR="0">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Pericardial Effusion – No Intervention</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11 (0.29%)</a:t>
                      </a:r>
                    </a:p>
                  </a:txBody>
                  <a:tcPr marL="68580" marR="68580" marT="0" marB="0"/>
                </a:tc>
              </a:tr>
              <a:tr h="314553">
                <a:tc>
                  <a:txBody>
                    <a:bodyPr/>
                    <a:lstStyle/>
                    <a:p>
                      <a:pPr marL="0" marR="0">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Procedure-Related Stroke</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 (0.078%)</a:t>
                      </a:r>
                    </a:p>
                  </a:txBody>
                  <a:tcPr marL="68580" marR="68580" marT="0" marB="0" anchor="ctr"/>
                </a:tc>
              </a:tr>
              <a:tr h="351130">
                <a:tc>
                  <a:txBody>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 Embolization</a:t>
                      </a:r>
                    </a:p>
                  </a:txBody>
                  <a:tcPr marL="68580" marR="68580" marT="0" marB="0"/>
                </a:tc>
                <a:tc>
                  <a:txBody>
                    <a:bodyPr/>
                    <a:lstStyle/>
                    <a:p>
                      <a:pPr marL="0" marR="0" algn="ctr">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9 (0.24%)</a:t>
                      </a:r>
                    </a:p>
                  </a:txBody>
                  <a:tcPr marL="68580" marR="68580" marT="0" marB="0"/>
                </a:tc>
              </a:tr>
              <a:tr h="321869">
                <a:tc>
                  <a:txBody>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Removed Percutaneously</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a:t>
                      </a:r>
                    </a:p>
                  </a:txBody>
                  <a:tcPr marL="68580" marR="68580" marT="0" marB="0"/>
                </a:tc>
              </a:tr>
              <a:tr h="336499">
                <a:tc>
                  <a:txBody>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Removed Surgically</a:t>
                      </a:r>
                    </a:p>
                  </a:txBody>
                  <a:tcPr marL="68580" marR="68580" marT="0" marB="0"/>
                </a:tc>
                <a:tc>
                  <a:txBody>
                    <a:bodyPr/>
                    <a:lstStyle/>
                    <a:p>
                      <a:pPr marL="0" marR="0" algn="ctr">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6</a:t>
                      </a:r>
                    </a:p>
                  </a:txBody>
                  <a:tcPr marL="68580" marR="68580" marT="0" marB="0"/>
                </a:tc>
              </a:tr>
              <a:tr h="299923">
                <a:tc>
                  <a:txBody>
                    <a:bodyPr/>
                    <a:lstStyle/>
                    <a:p>
                      <a:pPr marL="0" marR="0">
                        <a:lnSpc>
                          <a:spcPct val="107000"/>
                        </a:lnSpc>
                        <a:spcBef>
                          <a:spcPts val="0"/>
                        </a:spcBef>
                        <a:spcAft>
                          <a:spcPts val="0"/>
                        </a:spcAft>
                      </a:pPr>
                      <a:r>
                        <a:rPr lang="en-US" sz="16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Death</a:t>
                      </a:r>
                    </a:p>
                  </a:txBody>
                  <a:tcPr marL="68580" marR="68580" marT="0" marB="0"/>
                </a:tc>
                <a:tc>
                  <a:txBody>
                    <a:bodyPr/>
                    <a:lstStyle/>
                    <a:p>
                      <a:pPr marL="0" marR="0" algn="ctr">
                        <a:lnSpc>
                          <a:spcPct val="107000"/>
                        </a:lnSpc>
                        <a:spcBef>
                          <a:spcPts val="0"/>
                        </a:spcBef>
                        <a:spcAft>
                          <a:spcPts val="0"/>
                        </a:spcAft>
                      </a:pPr>
                      <a:r>
                        <a:rPr lang="en-US" sz="16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p>
                  </a:txBody>
                  <a:tcPr marL="68580" marR="68580" marT="0" marB="0"/>
                </a:tc>
              </a:tr>
              <a:tr h="321869">
                <a:tc>
                  <a:txBody>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Procedure-Related Mortality</a:t>
                      </a:r>
                    </a:p>
                  </a:txBody>
                  <a:tcPr marL="68580" marR="68580" marT="0" marB="0"/>
                </a:tc>
                <a:tc>
                  <a:txBody>
                    <a:bodyPr/>
                    <a:lstStyle/>
                    <a:p>
                      <a:pPr marL="0" marR="0" algn="ctr">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 (0.078%)</a:t>
                      </a:r>
                    </a:p>
                  </a:txBody>
                  <a:tcPr marL="68580" marR="68580" marT="0" marB="0"/>
                </a:tc>
              </a:tr>
              <a:tr h="314553">
                <a:tc>
                  <a:txBody>
                    <a:bodyPr/>
                    <a:lstStyle/>
                    <a:p>
                      <a:pPr marL="0" marR="0">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Additional Mortality within 7 days</a:t>
                      </a:r>
                    </a:p>
                  </a:txBody>
                  <a:tcPr marL="68580" marR="68580" marT="0" marB="0"/>
                </a:tc>
                <a:tc>
                  <a:txBody>
                    <a:bodyPr/>
                    <a:lstStyle/>
                    <a:p>
                      <a:pPr marL="0" marR="0" algn="ctr">
                        <a:lnSpc>
                          <a:spcPct val="107000"/>
                        </a:lnSpc>
                        <a:spcBef>
                          <a:spcPts val="0"/>
                        </a:spcBef>
                        <a:spcAft>
                          <a:spcPts val="0"/>
                        </a:spcAft>
                      </a:pPr>
                      <a:r>
                        <a:rPr lang="en-US" sz="16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1 (0.026%)</a:t>
                      </a:r>
                    </a:p>
                  </a:txBody>
                  <a:tcPr marL="68580" marR="68580" marT="0" marB="0"/>
                </a:tc>
              </a:tr>
            </a:tbl>
          </a:graphicData>
        </a:graphic>
      </p:graphicFrame>
    </p:spTree>
    <p:extLst>
      <p:ext uri="{BB962C8B-B14F-4D97-AF65-F5344CB8AC3E}">
        <p14:creationId xmlns:p14="http://schemas.microsoft.com/office/powerpoint/2010/main" val="15756084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583" y="0"/>
            <a:ext cx="8010144" cy="1371600"/>
          </a:xfrm>
        </p:spPr>
        <p:txBody>
          <a:bodyPr/>
          <a:lstStyle/>
          <a:p>
            <a:r>
              <a:rPr lang="en-US" dirty="0" smtClean="0"/>
              <a:t>Comparison of Procedural Complications  Across Watchman Studies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34288396"/>
              </p:ext>
            </p:extLst>
          </p:nvPr>
        </p:nvGraphicFramePr>
        <p:xfrm>
          <a:off x="197956" y="1482345"/>
          <a:ext cx="8711958" cy="4784140"/>
        </p:xfrm>
        <a:graphic>
          <a:graphicData uri="http://schemas.openxmlformats.org/drawingml/2006/table">
            <a:tbl>
              <a:tblPr firstRow="1" bandRow="1">
                <a:tableStyleId>{68D230F3-CF80-4859-8CE7-A43EE81993B5}</a:tableStyleId>
              </a:tblPr>
              <a:tblGrid>
                <a:gridCol w="2011234"/>
                <a:gridCol w="972922"/>
                <a:gridCol w="892454"/>
                <a:gridCol w="855879"/>
                <a:gridCol w="899770"/>
                <a:gridCol w="1126540"/>
                <a:gridCol w="965607"/>
                <a:gridCol w="987552"/>
              </a:tblGrid>
              <a:tr h="456183">
                <a:tc>
                  <a:txBody>
                    <a:bodyPr/>
                    <a:lstStyle/>
                    <a:p>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PROTECT-AF</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PREVAIL</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CAP</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CAP2</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EWOLUTION</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Post-FDA Approval</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Aggregate Data</a:t>
                      </a:r>
                      <a:endParaRPr lang="en-US" sz="1200" b="1" dirty="0">
                        <a:solidFill>
                          <a:schemeClr val="accent1"/>
                        </a:solidFill>
                        <a:effectLst>
                          <a:outerShdw blurRad="38100" dist="38100" dir="2700000" algn="tl">
                            <a:srgbClr val="000000">
                              <a:alpha val="43137"/>
                            </a:srgbClr>
                          </a:outerShdw>
                        </a:effectLst>
                      </a:endParaRPr>
                    </a:p>
                  </a:txBody>
                  <a:tcPr>
                    <a:solidFill>
                      <a:schemeClr val="bg1">
                        <a:lumMod val="75000"/>
                        <a:lumOff val="25000"/>
                      </a:schemeClr>
                    </a:solidFill>
                  </a:tcPr>
                </a:tc>
              </a:tr>
              <a:tr h="0">
                <a:tc>
                  <a:txBody>
                    <a:bodyPr/>
                    <a:lstStyle/>
                    <a:p>
                      <a:r>
                        <a:rPr lang="en-US" sz="1200" b="1" dirty="0" smtClean="0">
                          <a:effectLst>
                            <a:outerShdw blurRad="38100" dist="38100" dir="2700000" algn="tl">
                              <a:srgbClr val="000000">
                                <a:alpha val="43137"/>
                              </a:srgbClr>
                            </a:outerShdw>
                          </a:effectLst>
                        </a:rPr>
                        <a:t>Pericardial</a:t>
                      </a:r>
                      <a:r>
                        <a:rPr lang="en-US" sz="1200" b="1" baseline="0" dirty="0" smtClean="0">
                          <a:effectLst>
                            <a:outerShdw blurRad="38100" dist="38100" dir="2700000" algn="tl">
                              <a:srgbClr val="000000">
                                <a:alpha val="43137"/>
                              </a:srgbClr>
                            </a:outerShdw>
                          </a:effectLst>
                        </a:rPr>
                        <a:t> Tamponade</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20 (4.3%)</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 (1.9%)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8 (1.4%)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11 (1.9%)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a:t>
                      </a:r>
                      <a:r>
                        <a:rPr lang="en-US" sz="1200" b="1" baseline="0" dirty="0" smtClean="0">
                          <a:effectLst>
                            <a:outerShdw blurRad="38100" dist="38100" dir="2700000" algn="tl">
                              <a:srgbClr val="000000">
                                <a:alpha val="43137"/>
                              </a:srgbClr>
                            </a:outerShdw>
                          </a:effectLst>
                        </a:rPr>
                        <a:t> (0.29%)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39 (1.02%)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86 (1.28%)</a:t>
                      </a: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370840">
                <a:tc>
                  <a:txBody>
                    <a:bodyPr/>
                    <a:lstStyle/>
                    <a:p>
                      <a:r>
                        <a:rPr lang="en-US" sz="1200" b="1" dirty="0" smtClean="0">
                          <a:effectLst>
                            <a:outerShdw blurRad="38100" dist="38100" dir="2700000" algn="tl">
                              <a:srgbClr val="000000">
                                <a:alpha val="43137"/>
                              </a:srgbClr>
                            </a:outerShdw>
                          </a:effectLst>
                        </a:rPr>
                        <a:t>  Treated with</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  pericardiocentesis</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13 (2.8%)</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 (1.5%)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7 (1.2%)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n/a</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a:t>
                      </a:r>
                      <a:r>
                        <a:rPr lang="en-US" sz="1200" b="1" baseline="0" dirty="0" smtClean="0">
                          <a:effectLst>
                            <a:outerShdw blurRad="38100" dist="38100" dir="2700000" algn="tl">
                              <a:srgbClr val="000000">
                                <a:alpha val="43137"/>
                              </a:srgbClr>
                            </a:outerShdw>
                          </a:effectLst>
                        </a:rPr>
                        <a:t> (0.20%)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24 (0.63%)</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318210">
                <a:tc>
                  <a:txBody>
                    <a:bodyPr/>
                    <a:lstStyle/>
                    <a:p>
                      <a:r>
                        <a:rPr lang="en-US" sz="1200" b="1" dirty="0" smtClean="0">
                          <a:effectLst>
                            <a:outerShdw blurRad="38100" dist="38100" dir="2700000" algn="tl">
                              <a:srgbClr val="000000">
                                <a:alpha val="43137"/>
                              </a:srgbClr>
                            </a:outerShdw>
                          </a:effectLst>
                        </a:rPr>
                        <a:t>  Treated surgically</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7 (1.5%)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n/a</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a:t>
                      </a:r>
                      <a:r>
                        <a:rPr lang="en-US" sz="1200" b="1" baseline="0" dirty="0" smtClean="0">
                          <a:effectLst>
                            <a:outerShdw blurRad="38100" dist="38100" dir="2700000" algn="tl">
                              <a:srgbClr val="000000">
                                <a:alpha val="43137"/>
                              </a:srgbClr>
                            </a:outerShdw>
                          </a:effectLst>
                        </a:rPr>
                        <a:t> (0.10%)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12 (0.31%)</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292608">
                <a:tc>
                  <a:txBody>
                    <a:bodyPr/>
                    <a:lstStyle/>
                    <a:p>
                      <a:r>
                        <a:rPr lang="en-US" sz="1200" b="1" dirty="0" smtClean="0">
                          <a:effectLst>
                            <a:outerShdw blurRad="38100" dist="38100" dir="2700000" algn="tl">
                              <a:srgbClr val="000000">
                                <a:alpha val="43137"/>
                              </a:srgbClr>
                            </a:outerShdw>
                          </a:effectLst>
                        </a:rPr>
                        <a:t>  Resulted</a:t>
                      </a:r>
                      <a:r>
                        <a:rPr lang="en-US" sz="1200" b="1" baseline="0" dirty="0" smtClean="0">
                          <a:effectLst>
                            <a:outerShdw blurRad="38100" dist="38100" dir="2700000" algn="tl">
                              <a:srgbClr val="000000">
                                <a:alpha val="43137"/>
                              </a:srgbClr>
                            </a:outerShdw>
                          </a:effectLst>
                        </a:rPr>
                        <a:t> in death</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 (0.78%)</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370840">
                <a:tc>
                  <a:txBody>
                    <a:bodyPr/>
                    <a:lstStyle/>
                    <a:p>
                      <a:r>
                        <a:rPr lang="en-US" sz="1200" b="1" dirty="0" smtClean="0">
                          <a:effectLst>
                            <a:outerShdw blurRad="38100" dist="38100" dir="2700000" algn="tl">
                              <a:srgbClr val="000000">
                                <a:alpha val="43137"/>
                              </a:srgbClr>
                            </a:outerShdw>
                          </a:effectLst>
                        </a:rPr>
                        <a:t>Pericardial</a:t>
                      </a:r>
                      <a:r>
                        <a:rPr lang="en-US" sz="1200" b="1" baseline="0" dirty="0" smtClean="0">
                          <a:effectLst>
                            <a:outerShdw blurRad="38100" dist="38100" dir="2700000" algn="tl">
                              <a:srgbClr val="000000">
                                <a:alpha val="43137"/>
                              </a:srgbClr>
                            </a:outerShdw>
                          </a:effectLst>
                        </a:rPr>
                        <a:t> effusion – no intervention</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 (0.9%)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 (0.9%)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 (0.5%)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a:t>
                      </a:r>
                      <a:r>
                        <a:rPr lang="en-US" sz="1200" b="1" baseline="0" dirty="0" smtClean="0">
                          <a:effectLst>
                            <a:outerShdw blurRad="38100" dist="38100" dir="2700000" algn="tl">
                              <a:srgbClr val="000000">
                                <a:alpha val="43137"/>
                              </a:srgbClr>
                            </a:outerShdw>
                          </a:effectLst>
                        </a:rPr>
                        <a:t> (0.39%)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11 (0.29%)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27 (0.40%)</a:t>
                      </a: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296266">
                <a:tc>
                  <a:txBody>
                    <a:bodyPr/>
                    <a:lstStyle/>
                    <a:p>
                      <a:r>
                        <a:rPr lang="en-US" sz="1200" b="1" dirty="0" smtClean="0">
                          <a:effectLst>
                            <a:outerShdw blurRad="38100" dist="38100" dir="2700000" algn="tl">
                              <a:srgbClr val="000000">
                                <a:alpha val="43137"/>
                              </a:srgbClr>
                            </a:outerShdw>
                          </a:effectLst>
                        </a:rPr>
                        <a:t>Procedure-related</a:t>
                      </a:r>
                      <a:r>
                        <a:rPr lang="en-US" sz="1200" b="1" baseline="0" dirty="0" smtClean="0">
                          <a:effectLst>
                            <a:outerShdw blurRad="38100" dist="38100" dir="2700000" algn="tl">
                              <a:srgbClr val="000000">
                                <a:alpha val="43137"/>
                              </a:srgbClr>
                            </a:outerShdw>
                          </a:effectLst>
                        </a:rPr>
                        <a:t> stroke</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 (1.15%)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(0.37%)</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 (0.35%)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a:t>
                      </a:r>
                      <a:r>
                        <a:rPr lang="en-US" sz="1200" b="1" baseline="0" dirty="0" smtClean="0">
                          <a:effectLst>
                            <a:outerShdw blurRad="38100" dist="38100" dir="2700000" algn="tl">
                              <a:srgbClr val="000000">
                                <a:alpha val="43137"/>
                              </a:srgbClr>
                            </a:outerShdw>
                          </a:effectLst>
                        </a:rPr>
                        <a:t> (0.10%)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 (0.078%)</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12 (0.18%)</a:t>
                      </a: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285293">
                <a:tc>
                  <a:txBody>
                    <a:bodyPr/>
                    <a:lstStyle/>
                    <a:p>
                      <a:r>
                        <a:rPr lang="en-US" sz="1200" b="1" dirty="0" smtClean="0">
                          <a:effectLst>
                            <a:outerShdw blurRad="38100" dist="38100" dir="2700000" algn="tl">
                              <a:srgbClr val="000000">
                                <a:alpha val="43137"/>
                              </a:srgbClr>
                            </a:outerShdw>
                          </a:effectLst>
                        </a:rPr>
                        <a:t>Device embolization</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 (0.6%)</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 (0.7%)</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a:t>
                      </a:r>
                      <a:r>
                        <a:rPr lang="en-US" sz="1200" b="1" baseline="0" dirty="0" smtClean="0">
                          <a:effectLst>
                            <a:outerShdw blurRad="38100" dist="38100" dir="2700000" algn="tl">
                              <a:srgbClr val="000000">
                                <a:alpha val="43137"/>
                              </a:srgbClr>
                            </a:outerShdw>
                          </a:effectLst>
                        </a:rPr>
                        <a:t> (0.20%)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 (0.24%)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17 (0.25%)</a:t>
                      </a: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370840">
                <a:tc>
                  <a:txBody>
                    <a:bodyPr/>
                    <a:lstStyle/>
                    <a:p>
                      <a:r>
                        <a:rPr lang="en-US" sz="1200" b="1" dirty="0" smtClean="0">
                          <a:effectLst>
                            <a:outerShdw blurRad="38100" dist="38100" dir="2700000" algn="tl">
                              <a:srgbClr val="000000">
                                <a:alpha val="43137"/>
                              </a:srgbClr>
                            </a:outerShdw>
                          </a:effectLst>
                        </a:rPr>
                        <a:t>  Removed </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  percutaneously</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296265">
                <a:tc>
                  <a:txBody>
                    <a:bodyPr/>
                    <a:lstStyle/>
                    <a:p>
                      <a:r>
                        <a:rPr lang="en-US" sz="1200" b="1" dirty="0" smtClean="0">
                          <a:effectLst>
                            <a:outerShdw blurRad="38100" dist="38100" dir="2700000" algn="tl">
                              <a:srgbClr val="000000">
                                <a:alpha val="43137"/>
                              </a:srgbClr>
                            </a:outerShdw>
                          </a:effectLst>
                        </a:rPr>
                        <a:t>  Removed surgically</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6</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277978">
                <a:tc>
                  <a:txBody>
                    <a:bodyPr/>
                    <a:lstStyle/>
                    <a:p>
                      <a:r>
                        <a:rPr lang="en-US" sz="1200" b="1" dirty="0" smtClean="0">
                          <a:effectLst>
                            <a:outerShdw blurRad="38100" dist="38100" dir="2700000" algn="tl">
                              <a:srgbClr val="000000">
                                <a:alpha val="43137"/>
                              </a:srgbClr>
                            </a:outerShdw>
                          </a:effectLst>
                        </a:rPr>
                        <a:t>Death</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370840">
                <a:tc>
                  <a:txBody>
                    <a:bodyPr/>
                    <a:lstStyle/>
                    <a:p>
                      <a:r>
                        <a:rPr lang="en-US" sz="1200" b="1" dirty="0" smtClean="0">
                          <a:effectLst>
                            <a:outerShdw blurRad="38100" dist="38100" dir="2700000" algn="tl">
                              <a:srgbClr val="000000">
                                <a:alpha val="43137"/>
                              </a:srgbClr>
                            </a:outerShdw>
                          </a:effectLst>
                        </a:rPr>
                        <a:t>  Procedure-related</a:t>
                      </a:r>
                      <a:br>
                        <a:rPr lang="en-US" sz="1200" b="1" dirty="0" smtClean="0">
                          <a:effectLst>
                            <a:outerShdw blurRad="38100" dist="38100" dir="2700000" algn="tl">
                              <a:srgbClr val="000000">
                                <a:alpha val="43137"/>
                              </a:srgbClr>
                            </a:outerShdw>
                          </a:effectLst>
                        </a:rPr>
                      </a:br>
                      <a:r>
                        <a:rPr lang="en-US" sz="1200" b="1" dirty="0" smtClean="0">
                          <a:effectLst>
                            <a:outerShdw blurRad="38100" dist="38100" dir="2700000" algn="tl">
                              <a:srgbClr val="000000">
                                <a:alpha val="43137"/>
                              </a:srgbClr>
                            </a:outerShdw>
                          </a:effectLst>
                        </a:rPr>
                        <a:t>  mortality</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 (0.078%)</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 (0.06%)</a:t>
                      </a: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r h="370840">
                <a:tc>
                  <a:txBody>
                    <a:bodyPr/>
                    <a:lstStyle/>
                    <a:p>
                      <a:r>
                        <a:rPr lang="en-US" sz="1200" b="1" dirty="0" smtClean="0">
                          <a:effectLst>
                            <a:outerShdw blurRad="38100" dist="38100" dir="2700000" algn="tl">
                              <a:srgbClr val="000000">
                                <a:alpha val="43137"/>
                              </a:srgbClr>
                            </a:outerShdw>
                          </a:effectLst>
                        </a:rPr>
                        <a:t>  Additional</a:t>
                      </a:r>
                      <a:r>
                        <a:rPr lang="en-US" sz="1200" b="1" baseline="0" dirty="0" smtClean="0">
                          <a:effectLst>
                            <a:outerShdw blurRad="38100" dist="38100" dir="2700000" algn="tl">
                              <a:srgbClr val="000000">
                                <a:alpha val="43137"/>
                              </a:srgbClr>
                            </a:outerShdw>
                          </a:effectLst>
                        </a:rPr>
                        <a:t> mortality</a:t>
                      </a:r>
                      <a:br>
                        <a:rPr lang="en-US" sz="1200" b="1" baseline="0" dirty="0" smtClean="0">
                          <a:effectLst>
                            <a:outerShdw blurRad="38100" dist="38100" dir="2700000" algn="tl">
                              <a:srgbClr val="000000">
                                <a:alpha val="43137"/>
                              </a:srgbClr>
                            </a:outerShdw>
                          </a:effectLst>
                        </a:rPr>
                      </a:br>
                      <a:r>
                        <a:rPr lang="en-US" sz="1200" b="1" baseline="0" dirty="0" smtClean="0">
                          <a:effectLst>
                            <a:outerShdw blurRad="38100" dist="38100" dir="2700000" algn="tl">
                              <a:srgbClr val="000000">
                                <a:alpha val="43137"/>
                              </a:srgbClr>
                            </a:outerShdw>
                          </a:effectLst>
                        </a:rPr>
                        <a:t>  within 7 days</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(0.17%)</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 (0.29%)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 (0.026%)</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 (0.07%)</a:t>
                      </a:r>
                      <a:endParaRPr lang="en-US" sz="1200" b="1" dirty="0">
                        <a:effectLst>
                          <a:outerShdw blurRad="38100" dist="38100" dir="2700000" algn="tl">
                            <a:srgbClr val="000000">
                              <a:alpha val="43137"/>
                            </a:srgbClr>
                          </a:outerShdw>
                        </a:effectLst>
                      </a:endParaRPr>
                    </a:p>
                  </a:txBody>
                  <a:tcPr>
                    <a:solidFill>
                      <a:schemeClr val="bg1">
                        <a:lumMod val="75000"/>
                        <a:lumOff val="25000"/>
                      </a:schemeClr>
                    </a:solidFill>
                  </a:tcPr>
                </a:tc>
              </a:tr>
            </a:tbl>
          </a:graphicData>
        </a:graphic>
      </p:graphicFrame>
    </p:spTree>
    <p:extLst>
      <p:ext uri="{BB962C8B-B14F-4D97-AF65-F5344CB8AC3E}">
        <p14:creationId xmlns:p14="http://schemas.microsoft.com/office/powerpoint/2010/main" val="6917283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45989" y="0"/>
            <a:ext cx="8427308" cy="1371600"/>
          </a:xfrm>
        </p:spPr>
        <p:txBody>
          <a:bodyPr/>
          <a:lstStyle/>
          <a:p>
            <a:r>
              <a:rPr lang="en-US" dirty="0"/>
              <a:t>Comparison of Procedural Complications  Across Watchman Studies </a:t>
            </a:r>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39737" t="17651" r="2476" b="5441"/>
          <a:stretch/>
        </p:blipFill>
        <p:spPr>
          <a:xfrm>
            <a:off x="1241553" y="1516589"/>
            <a:ext cx="6908195" cy="51717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498987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sz="2600" dirty="0" smtClean="0">
                <a:effectLst/>
              </a:rPr>
              <a:t>Following </a:t>
            </a:r>
            <a:r>
              <a:rPr lang="en-US" sz="2600" dirty="0">
                <a:effectLst/>
              </a:rPr>
              <a:t>United States FDA </a:t>
            </a:r>
            <a:r>
              <a:rPr lang="en-US" sz="2600" dirty="0" smtClean="0">
                <a:effectLst/>
              </a:rPr>
              <a:t>approval, this dataset represents the first patients implanted with this novel therapy</a:t>
            </a:r>
          </a:p>
          <a:p>
            <a:r>
              <a:rPr lang="en-US" sz="2600" dirty="0" smtClean="0">
                <a:effectLst/>
              </a:rPr>
              <a:t>Device usage, procedure time, and implant success rates are consistent with clinical trial results</a:t>
            </a:r>
          </a:p>
          <a:p>
            <a:r>
              <a:rPr lang="en-US" sz="2600" dirty="0" smtClean="0">
                <a:effectLst/>
              </a:rPr>
              <a:t>Safety complications rates in the initial experience are consistent with clinical trial results</a:t>
            </a:r>
            <a:r>
              <a:rPr lang="en-US" sz="2600" dirty="0">
                <a:effectLst/>
              </a:rPr>
              <a:t> </a:t>
            </a:r>
            <a:endParaRPr lang="en-US" sz="2600" dirty="0" smtClean="0">
              <a:effectLst/>
            </a:endParaRPr>
          </a:p>
          <a:p>
            <a:pPr lvl="1"/>
            <a:r>
              <a:rPr lang="en-US" sz="2600" dirty="0">
                <a:effectLst/>
              </a:rPr>
              <a:t>Cardiac tamponade and procedure-related mortality </a:t>
            </a:r>
            <a:r>
              <a:rPr lang="en-US" sz="2600" dirty="0" smtClean="0">
                <a:effectLst/>
              </a:rPr>
              <a:t>occurred </a:t>
            </a:r>
            <a:r>
              <a:rPr lang="en-US" sz="2600" dirty="0">
                <a:effectLst/>
              </a:rPr>
              <a:t>in ~1% and &lt;0.1% of patients, </a:t>
            </a:r>
            <a:r>
              <a:rPr lang="en-US" sz="2600" dirty="0" smtClean="0">
                <a:effectLst/>
              </a:rPr>
              <a:t>respectively</a:t>
            </a:r>
            <a:endParaRPr lang="en-US" sz="2600" dirty="0">
              <a:effectLst/>
            </a:endParaRPr>
          </a:p>
          <a:p>
            <a:pPr lvl="1"/>
            <a:endParaRPr lang="en-US" sz="2600" dirty="0"/>
          </a:p>
        </p:txBody>
      </p:sp>
    </p:spTree>
    <p:extLst>
      <p:ext uri="{BB962C8B-B14F-4D97-AF65-F5344CB8AC3E}">
        <p14:creationId xmlns:p14="http://schemas.microsoft.com/office/powerpoint/2010/main" val="35649610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effectLst/>
              </a:rPr>
              <a:t>In </a:t>
            </a:r>
            <a:r>
              <a:rPr lang="en-US" dirty="0">
                <a:effectLst/>
              </a:rPr>
              <a:t>the real-world post-FDA approval experience of Watchman LAAC, procedural </a:t>
            </a:r>
            <a:r>
              <a:rPr lang="en-US" u="sng" dirty="0">
                <a:effectLst/>
              </a:rPr>
              <a:t>success</a:t>
            </a:r>
            <a:r>
              <a:rPr lang="en-US" dirty="0">
                <a:effectLst/>
              </a:rPr>
              <a:t> was </a:t>
            </a:r>
            <a:r>
              <a:rPr lang="en-US" u="sng" dirty="0">
                <a:effectLst/>
              </a:rPr>
              <a:t>high</a:t>
            </a:r>
            <a:r>
              <a:rPr lang="en-US" dirty="0">
                <a:effectLst/>
              </a:rPr>
              <a:t> and </a:t>
            </a:r>
            <a:r>
              <a:rPr lang="en-US" u="sng" dirty="0">
                <a:effectLst/>
              </a:rPr>
              <a:t>complication</a:t>
            </a:r>
            <a:r>
              <a:rPr lang="en-US" dirty="0">
                <a:effectLst/>
              </a:rPr>
              <a:t> </a:t>
            </a:r>
            <a:r>
              <a:rPr lang="en-US" dirty="0" smtClean="0">
                <a:effectLst/>
              </a:rPr>
              <a:t>rates </a:t>
            </a:r>
            <a:r>
              <a:rPr lang="en-US" u="sng" dirty="0" smtClean="0">
                <a:effectLst/>
              </a:rPr>
              <a:t>low.</a:t>
            </a:r>
          </a:p>
          <a:p>
            <a:r>
              <a:rPr lang="en-US" dirty="0" smtClean="0">
                <a:effectLst/>
              </a:rPr>
              <a:t>Complications were low even with ~</a:t>
            </a:r>
            <a:r>
              <a:rPr lang="en-US" dirty="0">
                <a:effectLst/>
              </a:rPr>
              <a:t>5</a:t>
            </a:r>
            <a:r>
              <a:rPr lang="en-US" dirty="0" smtClean="0">
                <a:effectLst/>
              </a:rPr>
              <a:t>0</a:t>
            </a:r>
            <a:r>
              <a:rPr lang="en-US" dirty="0">
                <a:effectLst/>
              </a:rPr>
              <a:t>% of the </a:t>
            </a:r>
            <a:r>
              <a:rPr lang="en-US" dirty="0" smtClean="0">
                <a:effectLst/>
              </a:rPr>
              <a:t>operators being new to the procedure.  This demonstrates that early procedure learnings can be transferred through rigorous training.</a:t>
            </a:r>
          </a:p>
          <a:p>
            <a:endParaRPr lang="en-US" dirty="0"/>
          </a:p>
        </p:txBody>
      </p:sp>
    </p:spTree>
    <p:extLst>
      <p:ext uri="{BB962C8B-B14F-4D97-AF65-F5344CB8AC3E}">
        <p14:creationId xmlns:p14="http://schemas.microsoft.com/office/powerpoint/2010/main" val="21771627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084316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of Procedural Parameters Across Watchman Studies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04876780"/>
              </p:ext>
            </p:extLst>
          </p:nvPr>
        </p:nvGraphicFramePr>
        <p:xfrm>
          <a:off x="205271" y="1642263"/>
          <a:ext cx="8711958" cy="3089655"/>
        </p:xfrm>
        <a:graphic>
          <a:graphicData uri="http://schemas.openxmlformats.org/drawingml/2006/table">
            <a:tbl>
              <a:tblPr firstRow="1" bandRow="1">
                <a:tableStyleId>{68D230F3-CF80-4859-8CE7-A43EE81993B5}</a:tableStyleId>
              </a:tblPr>
              <a:tblGrid>
                <a:gridCol w="2003919"/>
                <a:gridCol w="1207008"/>
                <a:gridCol w="921716"/>
                <a:gridCol w="753465"/>
                <a:gridCol w="746151"/>
                <a:gridCol w="1126540"/>
                <a:gridCol w="965607"/>
                <a:gridCol w="987552"/>
              </a:tblGrid>
              <a:tr h="493775">
                <a:tc>
                  <a:txBody>
                    <a:bodyPr/>
                    <a:lstStyle/>
                    <a:p>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PROTECT-AF</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PREVAIL</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CAP</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CAP2</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EWOLUTION</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Post-FDA Approval</a:t>
                      </a:r>
                      <a:endParaRPr lang="en-US" sz="1200" b="1" dirty="0">
                        <a:solidFill>
                          <a:schemeClr val="accent1"/>
                        </a:solidFill>
                        <a:effectLst>
                          <a:outerShdw blurRad="38100" dist="38100" dir="2700000" algn="tl">
                            <a:srgbClr val="000000">
                              <a:alpha val="43137"/>
                            </a:srgbClr>
                          </a:outerShdw>
                        </a:effectLst>
                      </a:endParaRPr>
                    </a:p>
                  </a:txBody>
                  <a:tcPr/>
                </a:tc>
                <a:tc>
                  <a:txBody>
                    <a:bodyPr/>
                    <a:lstStyle/>
                    <a:p>
                      <a:pPr algn="ctr"/>
                      <a:r>
                        <a:rPr lang="en-US" sz="1200" b="1" dirty="0" smtClean="0">
                          <a:solidFill>
                            <a:schemeClr val="accent1"/>
                          </a:solidFill>
                          <a:effectLst>
                            <a:outerShdw blurRad="38100" dist="38100" dir="2700000" algn="tl">
                              <a:srgbClr val="000000">
                                <a:alpha val="43137"/>
                              </a:srgbClr>
                            </a:outerShdw>
                          </a:effectLst>
                        </a:rPr>
                        <a:t>Aggregate Data</a:t>
                      </a:r>
                      <a:endParaRPr lang="en-US" sz="1200" b="1" dirty="0">
                        <a:solidFill>
                          <a:schemeClr val="accent1"/>
                        </a:solidFill>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 Procedures</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463</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269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566</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579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1021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3822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6720</a:t>
                      </a:r>
                      <a:endParaRPr lang="en-US" sz="1200" b="1" dirty="0">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Implantation success, %</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90.9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95.1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94.4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94.8</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98.5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95.6</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94.9</a:t>
                      </a:r>
                      <a:endParaRPr lang="en-US" sz="1200" b="1" dirty="0">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Procedure duration, min</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  Median</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46</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n/a</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50.8</a:t>
                      </a:r>
                      <a:endParaRPr lang="en-US" sz="1200" b="1" dirty="0">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  IQR (1</a:t>
                      </a:r>
                      <a:r>
                        <a:rPr lang="en-US" sz="1200" b="1" baseline="30000" dirty="0" smtClean="0">
                          <a:effectLst>
                            <a:outerShdw blurRad="38100" dist="38100" dir="2700000" algn="tl">
                              <a:srgbClr val="000000">
                                <a:alpha val="43137"/>
                              </a:srgbClr>
                            </a:outerShdw>
                          </a:effectLst>
                        </a:rPr>
                        <a:t>st</a:t>
                      </a: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37</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40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39</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n/a</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36</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  IQR (3</a:t>
                      </a:r>
                      <a:r>
                        <a:rPr lang="en-US" sz="1200" b="1" baseline="30000" dirty="0" smtClean="0">
                          <a:effectLst>
                            <a:outerShdw blurRad="38100" dist="38100" dir="2700000" algn="tl">
                              <a:srgbClr val="000000">
                                <a:alpha val="43137"/>
                              </a:srgbClr>
                            </a:outerShdw>
                          </a:effectLst>
                        </a:rPr>
                        <a:t>rd</a:t>
                      </a:r>
                      <a:r>
                        <a:rPr lang="en-US" sz="1200" b="1" dirty="0" smtClean="0">
                          <a:effectLst>
                            <a:outerShdw blurRad="38100" dist="38100" dir="2700000" algn="tl">
                              <a:srgbClr val="000000">
                                <a:alpha val="43137"/>
                              </a:srgbClr>
                            </a:outerShdw>
                          </a:effectLst>
                        </a:rPr>
                        <a:t>)</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71</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73</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62</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80</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n/a</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66</a:t>
                      </a:r>
                      <a:endParaRPr lang="en-US" sz="1200" b="1" dirty="0">
                        <a:effectLst>
                          <a:outerShdw blurRad="38100" dist="38100" dir="2700000" algn="tl">
                            <a:srgbClr val="000000">
                              <a:alpha val="43137"/>
                            </a:srgbClr>
                          </a:outerShdw>
                        </a:effectLst>
                      </a:endParaRPr>
                    </a:p>
                  </a:txBody>
                  <a:tcPr/>
                </a:tc>
                <a:tc>
                  <a:txBody>
                    <a:bodyPr/>
                    <a:lstStyle/>
                    <a:p>
                      <a:pPr algn="ctr"/>
                      <a:endParaRPr lang="en-US" sz="1200" b="1" dirty="0">
                        <a:effectLst>
                          <a:outerShdw blurRad="38100" dist="38100" dir="2700000" algn="tl">
                            <a:srgbClr val="000000">
                              <a:alpha val="43137"/>
                            </a:srgbClr>
                          </a:outerShdw>
                        </a:effectLst>
                      </a:endParaRPr>
                    </a:p>
                  </a:txBody>
                  <a:tcPr/>
                </a:tc>
              </a:tr>
              <a:tr h="370840">
                <a:tc>
                  <a:txBody>
                    <a:bodyPr/>
                    <a:lstStyle/>
                    <a:p>
                      <a:r>
                        <a:rPr lang="en-US" sz="1200" b="1" dirty="0" smtClean="0">
                          <a:effectLst>
                            <a:outerShdw blurRad="38100" dist="38100" dir="2700000" algn="tl">
                              <a:srgbClr val="000000">
                                <a:alpha val="43137"/>
                              </a:srgbClr>
                            </a:outerShdw>
                          </a:effectLst>
                        </a:rPr>
                        <a:t>Devices use/procedure</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1.6</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1.5</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1.4</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1.07</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1.38</a:t>
                      </a:r>
                      <a:endParaRPr lang="en-US" sz="1200" b="1" dirty="0">
                        <a:effectLst>
                          <a:outerShdw blurRad="38100" dist="38100" dir="2700000" algn="tl">
                            <a:srgbClr val="000000">
                              <a:alpha val="43137"/>
                            </a:srgbClr>
                          </a:outerShdw>
                        </a:effectLst>
                      </a:endParaRPr>
                    </a:p>
                  </a:txBody>
                  <a:tcPr/>
                </a:tc>
                <a:tc>
                  <a:txBody>
                    <a:bodyPr/>
                    <a:lstStyle/>
                    <a:p>
                      <a:pPr algn="ctr"/>
                      <a:r>
                        <a:rPr lang="en-US" sz="1200" b="1" dirty="0" smtClean="0">
                          <a:effectLst>
                            <a:outerShdw blurRad="38100" dist="38100" dir="2700000" algn="tl">
                              <a:srgbClr val="000000">
                                <a:alpha val="43137"/>
                              </a:srgbClr>
                            </a:outerShdw>
                          </a:effectLst>
                        </a:rPr>
                        <a:t>1.39</a:t>
                      </a:r>
                      <a:endParaRPr lang="en-US" sz="1200" b="1" dirty="0">
                        <a:effectLst>
                          <a:outerShdw blurRad="38100" dist="38100" dir="2700000" algn="tl">
                            <a:srgbClr val="000000">
                              <a:alpha val="43137"/>
                            </a:srgbClr>
                          </a:outerShdw>
                        </a:effectLst>
                      </a:endParaRPr>
                    </a:p>
                  </a:txBody>
                  <a:tcPr/>
                </a:tc>
              </a:tr>
            </a:tbl>
          </a:graphicData>
        </a:graphic>
      </p:graphicFrame>
    </p:spTree>
    <p:extLst>
      <p:ext uri="{BB962C8B-B14F-4D97-AF65-F5344CB8AC3E}">
        <p14:creationId xmlns:p14="http://schemas.microsoft.com/office/powerpoint/2010/main" val="367297675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304800" y="152400"/>
            <a:ext cx="6705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b="1" dirty="0">
                <a:solidFill>
                  <a:srgbClr val="FFB600"/>
                </a:solidFill>
                <a:effectLst>
                  <a:outerShdw blurRad="38100" dist="38100" dir="2700000" algn="tl">
                    <a:srgbClr val="000000"/>
                  </a:outerShdw>
                </a:effectLst>
                <a:latin typeface="Helvetica" pitchFamily="34" charset="0"/>
              </a:rPr>
              <a:t>Presenter Disclosure Information</a:t>
            </a:r>
            <a:endParaRPr lang="en-US" sz="3200" b="1" dirty="0">
              <a:solidFill>
                <a:srgbClr val="FFB600"/>
              </a:solidFill>
              <a:effectLst>
                <a:outerShdw blurRad="38100" dist="38100" dir="2700000" algn="tl">
                  <a:srgbClr val="000000"/>
                </a:outerShdw>
              </a:effectLst>
            </a:endParaRPr>
          </a:p>
        </p:txBody>
      </p:sp>
      <p:sp>
        <p:nvSpPr>
          <p:cNvPr id="74755" name="Text Box 3"/>
          <p:cNvSpPr txBox="1">
            <a:spLocks noChangeArrowheads="1"/>
          </p:cNvSpPr>
          <p:nvPr/>
        </p:nvSpPr>
        <p:spPr bwMode="auto">
          <a:xfrm>
            <a:off x="381000" y="1462088"/>
            <a:ext cx="8009534"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spcBef>
                <a:spcPct val="50000"/>
              </a:spcBef>
            </a:pPr>
            <a:r>
              <a:rPr lang="en-US" sz="2800" b="1" dirty="0">
                <a:solidFill>
                  <a:prstClr val="white"/>
                </a:solidFill>
                <a:effectLst>
                  <a:outerShdw blurRad="38100" dist="38100" dir="2700000" algn="tl">
                    <a:srgbClr val="000000"/>
                  </a:outerShdw>
                </a:effectLst>
                <a:latin typeface="Helvetica" pitchFamily="34" charset="0"/>
              </a:rPr>
              <a:t>David R. Holmes, Jr., M.D.</a:t>
            </a:r>
          </a:p>
          <a:p>
            <a:pPr eaLnBrk="0" hangingPunct="0">
              <a:spcBef>
                <a:spcPct val="50000"/>
              </a:spcBef>
            </a:pPr>
            <a:r>
              <a:rPr lang="en-US" sz="2400" b="1" dirty="0" smtClean="0">
                <a:solidFill>
                  <a:srgbClr val="FFFF00"/>
                </a:solidFill>
                <a:effectLst>
                  <a:outerShdw blurRad="38100" dist="38100" dir="2700000" algn="tl">
                    <a:srgbClr val="000000"/>
                  </a:outerShdw>
                </a:effectLst>
              </a:rPr>
              <a:t>“</a:t>
            </a:r>
            <a:r>
              <a:rPr lang="en-US" sz="2400" b="1" dirty="0">
                <a:solidFill>
                  <a:srgbClr val="FFFF00"/>
                </a:solidFill>
                <a:effectLst>
                  <a:outerShdw blurRad="38100" dist="38100" dir="2700000" algn="tl">
                    <a:srgbClr val="000000">
                      <a:alpha val="43137"/>
                    </a:srgbClr>
                  </a:outerShdw>
                </a:effectLst>
              </a:rPr>
              <a:t>LAA Occlusion Post Approval Studies: Opportunities for Use of Registries”</a:t>
            </a:r>
            <a:endParaRPr lang="en-US" sz="2400" b="1" dirty="0">
              <a:solidFill>
                <a:srgbClr val="FFFF00"/>
              </a:solidFill>
              <a:effectLst>
                <a:outerShdw blurRad="38100" dist="38100" dir="2700000" algn="tl">
                  <a:srgbClr val="000000"/>
                </a:outerShdw>
              </a:effectLst>
              <a:latin typeface="Helvetica" pitchFamily="34" charset="0"/>
            </a:endParaRPr>
          </a:p>
        </p:txBody>
      </p:sp>
      <p:sp>
        <p:nvSpPr>
          <p:cNvPr id="6" name="Rectangle 5"/>
          <p:cNvSpPr>
            <a:spLocks noChangeArrowheads="1"/>
          </p:cNvSpPr>
          <p:nvPr/>
        </p:nvSpPr>
        <p:spPr bwMode="auto">
          <a:xfrm>
            <a:off x="433590" y="4343400"/>
            <a:ext cx="8382000" cy="1143000"/>
          </a:xfrm>
          <a:prstGeom prst="rect">
            <a:avLst/>
          </a:prstGeom>
          <a:noFill/>
          <a:ln>
            <a:noFill/>
          </a:ln>
          <a:effectLst/>
          <a:extLst/>
        </p:spPr>
        <p:txBody>
          <a:bodyPr anchor="ctr"/>
          <a:lstStyle/>
          <a:p>
            <a:pPr>
              <a:defRPr/>
            </a:pPr>
            <a:r>
              <a:rPr lang="en-US" sz="2000" b="1" dirty="0">
                <a:solidFill>
                  <a:srgbClr val="FFFF66"/>
                </a:solidFill>
                <a:effectLst>
                  <a:outerShdw blurRad="38100" dist="38100" dir="2700000" algn="tl">
                    <a:srgbClr val="000000"/>
                  </a:outerShdw>
                </a:effectLst>
              </a:rPr>
              <a:t>The following relationships exist related to this presentation:</a:t>
            </a:r>
            <a:br>
              <a:rPr lang="en-US" sz="2000" b="1" dirty="0">
                <a:solidFill>
                  <a:srgbClr val="FFFF66"/>
                </a:solidFill>
                <a:effectLst>
                  <a:outerShdw blurRad="38100" dist="38100" dir="2700000" algn="tl">
                    <a:srgbClr val="000000"/>
                  </a:outerShdw>
                </a:effectLst>
              </a:rPr>
            </a:br>
            <a:r>
              <a:rPr lang="en-US" sz="2000" b="1" dirty="0">
                <a:solidFill>
                  <a:srgbClr val="FFFF66"/>
                </a:solidFill>
                <a:effectLst>
                  <a:outerShdw blurRad="38100" dist="38100" dir="2700000" algn="tl">
                    <a:srgbClr val="000000"/>
                  </a:outerShdw>
                </a:effectLst>
              </a:rPr>
              <a:t/>
            </a:r>
            <a:br>
              <a:rPr lang="en-US" sz="2000" b="1" dirty="0">
                <a:solidFill>
                  <a:srgbClr val="FFFF66"/>
                </a:solidFill>
                <a:effectLst>
                  <a:outerShdw blurRad="38100" dist="38100" dir="2700000" algn="tl">
                    <a:srgbClr val="000000"/>
                  </a:outerShdw>
                </a:effectLst>
              </a:rPr>
            </a:br>
            <a:r>
              <a:rPr lang="en-US" sz="2000" b="1" dirty="0">
                <a:solidFill>
                  <a:prstClr val="white"/>
                </a:solidFill>
                <a:effectLst>
                  <a:outerShdw blurRad="38100" dist="38100" dir="2700000" algn="tl">
                    <a:srgbClr val="000000"/>
                  </a:outerShdw>
                </a:effectLst>
              </a:rPr>
              <a:t>Both Mayo Clinic and I have a financial interest in technology related to this research.  That technology has been licensed to </a:t>
            </a:r>
            <a:r>
              <a:rPr lang="en-US" sz="2000" b="1" dirty="0" smtClean="0">
                <a:solidFill>
                  <a:prstClr val="white"/>
                </a:solidFill>
                <a:effectLst>
                  <a:outerShdw blurRad="38100" dist="38100" dir="2700000" algn="tl">
                    <a:srgbClr val="000000"/>
                  </a:outerShdw>
                </a:effectLst>
              </a:rPr>
              <a:t>Boston Scientific.</a:t>
            </a:r>
            <a:r>
              <a:rPr lang="en-US" sz="2000" b="1" dirty="0">
                <a:solidFill>
                  <a:prstClr val="white"/>
                </a:solidFill>
                <a:effectLst>
                  <a:outerShdw blurRad="38100" dist="38100" dir="2700000" algn="tl">
                    <a:srgbClr val="000000"/>
                  </a:outerShdw>
                </a:effectLst>
              </a:rPr>
              <a:t/>
            </a:r>
            <a:br>
              <a:rPr lang="en-US" sz="2000" b="1" dirty="0">
                <a:solidFill>
                  <a:prstClr val="white"/>
                </a:solidFill>
                <a:effectLst>
                  <a:outerShdw blurRad="38100" dist="38100" dir="2700000" algn="tl">
                    <a:srgbClr val="000000"/>
                  </a:outerShdw>
                </a:effectLst>
              </a:rPr>
            </a:br>
            <a:endParaRPr lang="en-US" sz="2000" b="1" dirty="0">
              <a:solidFill>
                <a:prstClr val="white"/>
              </a:solidFill>
              <a:effectLst>
                <a:outerShdw blurRad="38100" dist="38100" dir="2700000" algn="tl">
                  <a:srgbClr val="000000"/>
                </a:outerShdw>
              </a:effectLst>
            </a:endParaRPr>
          </a:p>
        </p:txBody>
      </p:sp>
    </p:spTree>
    <p:extLst>
      <p:ext uri="{BB962C8B-B14F-4D97-AF65-F5344CB8AC3E}">
        <p14:creationId xmlns:p14="http://schemas.microsoft.com/office/powerpoint/2010/main" val="499156794"/>
      </p:ext>
    </p:extLst>
  </p:cSld>
  <p:clrMapOvr>
    <a:masterClrMapping/>
  </p:clrMapOvr>
  <mc:AlternateContent xmlns:mc="http://schemas.openxmlformats.org/markup-compatibility/2006">
    <mc:Choice xmlns:p14="http://schemas.microsoft.com/office/powerpoint/2010/main" Requires="p14">
      <p:transition spd="med" p14:dur="700" advClick="0" advTm="2000">
        <p:fade/>
      </p:transition>
    </mc:Choice>
    <mc:Fallback>
      <p:transition spd="med" advClick="0" advTm="2000">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r>
              <a:rPr lang="en-US" sz="3000" dirty="0" smtClean="0">
                <a:solidFill>
                  <a:schemeClr val="accent2"/>
                </a:solidFill>
              </a:rPr>
              <a:t>Issue</a:t>
            </a:r>
            <a:endParaRPr lang="en-US" sz="3000" dirty="0">
              <a:solidFill>
                <a:schemeClr val="accent2"/>
              </a:solidFill>
            </a:endParaRPr>
          </a:p>
        </p:txBody>
      </p:sp>
      <p:sp>
        <p:nvSpPr>
          <p:cNvPr id="3" name="Content Placeholder 2"/>
          <p:cNvSpPr>
            <a:spLocks noGrp="1"/>
          </p:cNvSpPr>
          <p:nvPr>
            <p:ph idx="1"/>
          </p:nvPr>
        </p:nvSpPr>
        <p:spPr>
          <a:xfrm>
            <a:off x="870509" y="1459382"/>
            <a:ext cx="7717536" cy="4800600"/>
          </a:xfrm>
        </p:spPr>
        <p:txBody>
          <a:bodyPr/>
          <a:lstStyle/>
          <a:p>
            <a:r>
              <a:rPr lang="en-US" sz="2600" dirty="0" smtClean="0"/>
              <a:t>Outcome of patients implanted between </a:t>
            </a:r>
          </a:p>
          <a:p>
            <a:pPr lvl="1"/>
            <a:r>
              <a:rPr lang="en-US" sz="2600" dirty="0" smtClean="0"/>
              <a:t>March 2015 (FDA approval), and</a:t>
            </a:r>
          </a:p>
          <a:p>
            <a:pPr lvl="1"/>
            <a:r>
              <a:rPr lang="en-US" sz="2600" dirty="0" smtClean="0"/>
              <a:t>August 2016 (LAAC Registry confirmed)</a:t>
            </a:r>
          </a:p>
          <a:p>
            <a:pPr lvl="1"/>
            <a:r>
              <a:rPr lang="en-US" sz="2600" dirty="0" smtClean="0"/>
              <a:t>Unknown </a:t>
            </a:r>
          </a:p>
          <a:p>
            <a:pPr lvl="2"/>
            <a:r>
              <a:rPr lang="en-US" sz="2600" dirty="0" smtClean="0"/>
              <a:t>Formalized safety or usage data </a:t>
            </a:r>
            <a:endParaRPr lang="en-US" sz="2600" dirty="0"/>
          </a:p>
        </p:txBody>
      </p:sp>
    </p:spTree>
    <p:extLst>
      <p:ext uri="{BB962C8B-B14F-4D97-AF65-F5344CB8AC3E}">
        <p14:creationId xmlns:p14="http://schemas.microsoft.com/office/powerpoint/2010/main" val="36789945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r>
              <a:rPr lang="en-US" sz="3000" dirty="0" smtClean="0">
                <a:solidFill>
                  <a:schemeClr val="accent2"/>
                </a:solidFill>
              </a:rPr>
              <a:t>Issue</a:t>
            </a:r>
            <a:endParaRPr lang="en-US" sz="3000" dirty="0">
              <a:solidFill>
                <a:schemeClr val="accent2"/>
              </a:solidFill>
            </a:endParaRPr>
          </a:p>
        </p:txBody>
      </p:sp>
      <p:sp>
        <p:nvSpPr>
          <p:cNvPr id="3" name="Content Placeholder 2"/>
          <p:cNvSpPr>
            <a:spLocks noGrp="1"/>
          </p:cNvSpPr>
          <p:nvPr>
            <p:ph idx="1"/>
          </p:nvPr>
        </p:nvSpPr>
        <p:spPr>
          <a:xfrm>
            <a:off x="870509" y="1459382"/>
            <a:ext cx="7717536" cy="4800600"/>
          </a:xfrm>
        </p:spPr>
        <p:txBody>
          <a:bodyPr/>
          <a:lstStyle/>
          <a:p>
            <a:r>
              <a:rPr lang="en-US" sz="2600" dirty="0" smtClean="0"/>
              <a:t>Outcome of patients implanted between </a:t>
            </a:r>
          </a:p>
          <a:p>
            <a:pPr lvl="1"/>
            <a:r>
              <a:rPr lang="en-US" sz="2600" dirty="0" smtClean="0"/>
              <a:t>March 2015 (FDA approval), and</a:t>
            </a:r>
          </a:p>
          <a:p>
            <a:pPr lvl="1"/>
            <a:r>
              <a:rPr lang="en-US" sz="2600" dirty="0" smtClean="0"/>
              <a:t>August 2016 (LAAC Registry certified)</a:t>
            </a:r>
          </a:p>
          <a:p>
            <a:r>
              <a:rPr lang="en-US" sz="2600" dirty="0" smtClean="0"/>
              <a:t>Remains unknown without formalized data on safety or usage.</a:t>
            </a:r>
            <a:endParaRPr lang="en-US" sz="2600" dirty="0"/>
          </a:p>
        </p:txBody>
      </p:sp>
    </p:spTree>
    <p:extLst>
      <p:ext uri="{BB962C8B-B14F-4D97-AF65-F5344CB8AC3E}">
        <p14:creationId xmlns:p14="http://schemas.microsoft.com/office/powerpoint/2010/main" val="5718806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per Case</a:t>
            </a:r>
            <a:r>
              <a:rPr lang="en-US" baseline="30000" dirty="0" smtClean="0"/>
              <a:t>1-2</a:t>
            </a:r>
            <a:endParaRPr lang="en-US" baseline="30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120152820"/>
              </p:ext>
            </p:extLst>
          </p:nvPr>
        </p:nvGraphicFramePr>
        <p:xfrm>
          <a:off x="658813" y="1371600"/>
          <a:ext cx="7826375"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14600" y="6121805"/>
            <a:ext cx="5638800" cy="491581"/>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Average # of Devices/Implant Attempt</a:t>
            </a:r>
            <a:endParaRPr lang="en-US" b="1" dirty="0">
              <a:solidFill>
                <a:prstClr val="white"/>
              </a:solidFill>
              <a:effectLst>
                <a:outerShdw blurRad="38100" dist="38100" dir="2700000" algn="tl">
                  <a:srgbClr val="000000">
                    <a:alpha val="43137"/>
                  </a:srgbClr>
                </a:outerShdw>
              </a:effectLst>
            </a:endParaRPr>
          </a:p>
        </p:txBody>
      </p:sp>
      <p:sp>
        <p:nvSpPr>
          <p:cNvPr id="6" name="TextBox 1"/>
          <p:cNvSpPr txBox="1">
            <a:spLocks noChangeArrowheads="1"/>
          </p:cNvSpPr>
          <p:nvPr/>
        </p:nvSpPr>
        <p:spPr bwMode="auto">
          <a:xfrm>
            <a:off x="636028" y="6491659"/>
            <a:ext cx="742703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altLang="en-US" sz="1000" b="1" dirty="0" smtClean="0">
                <a:solidFill>
                  <a:schemeClr val="accent6">
                    <a:lumMod val="60000"/>
                    <a:lumOff val="40000"/>
                  </a:schemeClr>
                </a:solidFill>
                <a:effectLst>
                  <a:outerShdw blurRad="38100" dist="38100" dir="2700000" algn="tl">
                    <a:srgbClr val="000000">
                      <a:alpha val="43137"/>
                    </a:srgbClr>
                  </a:outerShdw>
                </a:effectLst>
              </a:rPr>
              <a:t>1 WATCHMAN </a:t>
            </a:r>
            <a:r>
              <a:rPr lang="en-US" altLang="en-US" sz="1000" b="1" dirty="0">
                <a:solidFill>
                  <a:schemeClr val="accent6">
                    <a:lumMod val="60000"/>
                    <a:lumOff val="40000"/>
                  </a:schemeClr>
                </a:solidFill>
                <a:effectLst>
                  <a:outerShdw blurRad="38100" dist="38100" dir="2700000" algn="tl">
                    <a:srgbClr val="000000">
                      <a:alpha val="43137"/>
                    </a:srgbClr>
                  </a:outerShdw>
                </a:effectLst>
              </a:rPr>
              <a:t>FDA Panel Sponsor Presentation. Oct </a:t>
            </a:r>
            <a:r>
              <a:rPr lang="en-US" altLang="en-US" sz="1000" b="1" dirty="0" smtClean="0">
                <a:solidFill>
                  <a:schemeClr val="accent6">
                    <a:lumMod val="60000"/>
                    <a:lumOff val="40000"/>
                  </a:schemeClr>
                </a:solidFill>
                <a:effectLst>
                  <a:outerShdw blurRad="38100" dist="38100" dir="2700000" algn="tl">
                    <a:srgbClr val="000000">
                      <a:alpha val="43137"/>
                    </a:srgbClr>
                  </a:outerShdw>
                </a:effectLst>
              </a:rPr>
              <a:t>2014; 2 </a:t>
            </a:r>
            <a:r>
              <a:rPr lang="en-US" sz="1000" b="1" dirty="0" err="1" smtClean="0">
                <a:solidFill>
                  <a:schemeClr val="accent6">
                    <a:lumMod val="60000"/>
                    <a:lumOff val="40000"/>
                  </a:schemeClr>
                </a:solidFill>
                <a:effectLst>
                  <a:outerShdw blurRad="38100" dist="38100" dir="2700000" algn="tl">
                    <a:srgbClr val="000000">
                      <a:alpha val="43137"/>
                    </a:srgbClr>
                  </a:outerShdw>
                </a:effectLst>
              </a:rPr>
              <a:t>Boersma</a:t>
            </a:r>
            <a:r>
              <a:rPr lang="en-US" sz="1000" b="1" dirty="0" smtClean="0">
                <a:solidFill>
                  <a:schemeClr val="accent6">
                    <a:lumMod val="60000"/>
                    <a:lumOff val="40000"/>
                  </a:schemeClr>
                </a:solidFill>
                <a:effectLst>
                  <a:outerShdw blurRad="38100" dist="38100" dir="2700000" algn="tl">
                    <a:srgbClr val="000000">
                      <a:alpha val="43137"/>
                    </a:srgbClr>
                  </a:outerShdw>
                </a:effectLst>
              </a:rPr>
              <a:t>, L.et al. </a:t>
            </a:r>
            <a:r>
              <a:rPr lang="en-US" sz="1000" b="1" i="1" dirty="0" smtClean="0">
                <a:solidFill>
                  <a:schemeClr val="accent6">
                    <a:lumMod val="60000"/>
                    <a:lumOff val="40000"/>
                  </a:schemeClr>
                </a:solidFill>
                <a:effectLst>
                  <a:outerShdw blurRad="38100" dist="38100" dir="2700000" algn="tl">
                    <a:srgbClr val="000000">
                      <a:alpha val="43137"/>
                    </a:srgbClr>
                  </a:outerShdw>
                </a:effectLst>
              </a:rPr>
              <a:t>EHJ</a:t>
            </a:r>
            <a:r>
              <a:rPr lang="en-US" sz="1000" b="1" dirty="0" smtClean="0">
                <a:solidFill>
                  <a:schemeClr val="accent6">
                    <a:lumMod val="60000"/>
                    <a:lumOff val="40000"/>
                  </a:schemeClr>
                </a:solidFill>
                <a:effectLst>
                  <a:outerShdw blurRad="38100" dist="38100" dir="2700000" algn="tl">
                    <a:srgbClr val="000000">
                      <a:alpha val="43137"/>
                    </a:srgbClr>
                  </a:outerShdw>
                </a:effectLst>
              </a:rPr>
              <a:t>; published online Jan 2016 </a:t>
            </a:r>
            <a:r>
              <a:rPr lang="en-US" sz="1000" b="1" i="1" dirty="0" smtClean="0">
                <a:solidFill>
                  <a:schemeClr val="accent6">
                    <a:lumMod val="60000"/>
                    <a:lumOff val="40000"/>
                  </a:schemeClr>
                </a:solidFill>
                <a:effectLst>
                  <a:outerShdw blurRad="38100" dist="38100" dir="2700000" algn="tl">
                    <a:srgbClr val="000000">
                      <a:alpha val="43137"/>
                    </a:srgbClr>
                  </a:outerShdw>
                </a:effectLst>
              </a:rPr>
              <a:t>in press</a:t>
            </a:r>
            <a:endParaRPr lang="en-US" altLang="en-US" sz="1000" b="1" dirty="0" smtClean="0">
              <a:solidFill>
                <a:schemeClr val="accent6">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916478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Device Embolization Details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38163705"/>
              </p:ext>
            </p:extLst>
          </p:nvPr>
        </p:nvGraphicFramePr>
        <p:xfrm>
          <a:off x="1734150" y="1587396"/>
          <a:ext cx="5610311" cy="4081883"/>
        </p:xfrm>
        <a:graphic>
          <a:graphicData uri="http://schemas.openxmlformats.org/drawingml/2006/table">
            <a:tbl>
              <a:tblPr firstRow="1" bandRow="1">
                <a:tableStyleId>{68D230F3-CF80-4859-8CE7-A43EE81993B5}</a:tableStyleId>
              </a:tblPr>
              <a:tblGrid>
                <a:gridCol w="1813722"/>
                <a:gridCol w="3796589"/>
              </a:tblGrid>
              <a:tr h="504749">
                <a:tc>
                  <a:txBody>
                    <a:bodyPr/>
                    <a:lstStyle/>
                    <a:p>
                      <a:pPr marL="0" marR="0" algn="ctr">
                        <a:lnSpc>
                          <a:spcPct val="107000"/>
                        </a:lnSpc>
                        <a:spcBef>
                          <a:spcPts val="0"/>
                        </a:spcBef>
                        <a:spcAft>
                          <a:spcPts val="0"/>
                        </a:spcAft>
                      </a:pPr>
                      <a:r>
                        <a:rPr lang="en-US" sz="2000" b="1"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 Size</a:t>
                      </a:r>
                      <a:endParaRPr lang="en-US" sz="20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Method</a:t>
                      </a:r>
                      <a:r>
                        <a:rPr lang="en-US" sz="2000" b="1" baseline="0"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of Removal</a:t>
                      </a:r>
                      <a:endParaRPr lang="en-US" sz="20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r>
              <a:tr h="438912">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21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Percutaneous Snare</a:t>
                      </a:r>
                    </a:p>
                  </a:txBody>
                  <a:tcPr marL="68580" marR="68580" marT="0" marB="0" anchor="ctr"/>
                </a:tc>
              </a:tr>
              <a:tr h="431597">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21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Percutaneous Snare</a:t>
                      </a:r>
                    </a:p>
                  </a:txBody>
                  <a:tcPr marL="68580" marR="68580" marT="0" marB="0" anchor="ctr"/>
                </a:tc>
              </a:tr>
              <a:tr h="370840">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33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r>
              <a:tr h="370840">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33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r>
              <a:tr h="370840">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30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r>
              <a:tr h="430988">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24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Percutaneous Snare</a:t>
                      </a:r>
                    </a:p>
                  </a:txBody>
                  <a:tcPr marL="68580" marR="68580" marT="0" marB="0" anchor="ctr"/>
                </a:tc>
              </a:tr>
              <a:tr h="370840">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27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r>
              <a:tr h="370840">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27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r>
              <a:tr h="421437">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27 </a:t>
                      </a:r>
                      <a:r>
                        <a:rPr lang="en-US" sz="20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20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r>
            </a:tbl>
          </a:graphicData>
        </a:graphic>
      </p:graphicFrame>
    </p:spTree>
    <p:extLst>
      <p:ext uri="{BB962C8B-B14F-4D97-AF65-F5344CB8AC3E}">
        <p14:creationId xmlns:p14="http://schemas.microsoft.com/office/powerpoint/2010/main" val="21868019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Device Embolization Details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19971585"/>
              </p:ext>
            </p:extLst>
          </p:nvPr>
        </p:nvGraphicFramePr>
        <p:xfrm>
          <a:off x="453989" y="1528877"/>
          <a:ext cx="8558338" cy="4766818"/>
        </p:xfrm>
        <a:graphic>
          <a:graphicData uri="http://schemas.openxmlformats.org/drawingml/2006/table">
            <a:tbl>
              <a:tblPr firstRow="1" bandRow="1">
                <a:tableStyleId>{68D230F3-CF80-4859-8CE7-A43EE81993B5}</a:tableStyleId>
              </a:tblPr>
              <a:tblGrid>
                <a:gridCol w="1638159"/>
                <a:gridCol w="2523744"/>
                <a:gridCol w="4396435"/>
              </a:tblGrid>
              <a:tr h="504749">
                <a:tc>
                  <a:txBody>
                    <a:bodyPr/>
                    <a:lstStyle/>
                    <a:p>
                      <a:pPr marL="0" marR="0" algn="ctr">
                        <a:lnSpc>
                          <a:spcPct val="107000"/>
                        </a:lnSpc>
                        <a:spcBef>
                          <a:spcPts val="0"/>
                        </a:spcBef>
                        <a:spcAft>
                          <a:spcPts val="0"/>
                        </a:spcAft>
                      </a:pPr>
                      <a:r>
                        <a:rPr lang="en-US" sz="1800" b="1"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 Size</a:t>
                      </a:r>
                      <a:endParaRPr lang="en-US" sz="18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Method</a:t>
                      </a:r>
                      <a:r>
                        <a:rPr lang="en-US" sz="1800" b="1" baseline="0"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of Removal</a:t>
                      </a:r>
                      <a:endParaRPr lang="en-US" sz="18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dirty="0" smtClean="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Notes</a:t>
                      </a:r>
                      <a:endParaRPr lang="en-US" sz="1800" b="1" dirty="0">
                        <a:solidFill>
                          <a:schemeClr val="accent1"/>
                        </a:solidFill>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r>
              <a:tr h="629107">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21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Percutaneous Snare</a:t>
                      </a:r>
                    </a:p>
                  </a:txBody>
                  <a:tcPr marL="68580" marR="68580" marT="0" marB="0" anchor="ctr"/>
                </a:tc>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Lower Abdominal Aorta /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r>
                      <a:b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Retrograde </a:t>
                      </a: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arterial removal</a:t>
                      </a:r>
                    </a:p>
                  </a:txBody>
                  <a:tcPr marL="68580" marR="68580" marT="0" marB="0" anchor="ctr"/>
                </a:tc>
              </a:tr>
              <a:tr h="592531">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21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Percutaneous Snare</a:t>
                      </a:r>
                    </a:p>
                  </a:txBody>
                  <a:tcPr marL="68580" marR="68580" marT="0" marB="0" anchor="ctr"/>
                </a:tc>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Lodged in Abdominal Aorta /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r>
                      <a:b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Identify </a:t>
                      </a: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at 45-day TEE visit</a:t>
                      </a:r>
                    </a:p>
                  </a:txBody>
                  <a:tcPr marL="68580" marR="68580" marT="0" marB="0" anchor="ctr"/>
                </a:tc>
              </a:tr>
              <a:tr h="370840">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33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Left ventricle</a:t>
                      </a:r>
                    </a:p>
                  </a:txBody>
                  <a:tcPr marL="68580" marR="68580" marT="0" marB="0" anchor="ctr"/>
                </a:tc>
              </a:tr>
              <a:tr h="370840">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33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n/a*</a:t>
                      </a:r>
                    </a:p>
                  </a:txBody>
                  <a:tcPr marL="68580" marR="68580" marT="0" marB="0" anchor="ctr"/>
                </a:tc>
              </a:tr>
              <a:tr h="370840">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30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Left ventricle</a:t>
                      </a:r>
                    </a:p>
                  </a:txBody>
                  <a:tcPr marL="68580" marR="68580" marT="0" marB="0" anchor="ctr"/>
                </a:tc>
              </a:tr>
              <a:tr h="599237">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24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Percutaneous Snare</a:t>
                      </a:r>
                    </a:p>
                  </a:txBody>
                  <a:tcPr marL="68580" marR="68580" marT="0" marB="0" anchor="ctr"/>
                </a:tc>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Retrieved during procedure;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then </a:t>
                      </a: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a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r>
                      <a:b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a:t>
                      </a:r>
                      <a:r>
                        <a:rPr lang="en-US" sz="1800" b="1" baseline="30000"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nd</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t>
                      </a: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 was successfully placed</a:t>
                      </a:r>
                    </a:p>
                  </a:txBody>
                  <a:tcPr marL="68580" marR="68580" marT="0" marB="0" anchor="ctr"/>
                </a:tc>
              </a:tr>
              <a:tr h="370840">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27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 entangled in mitral valve</a:t>
                      </a:r>
                    </a:p>
                  </a:txBody>
                  <a:tcPr marL="68580" marR="68580" marT="0" marB="0" anchor="ctr"/>
                </a:tc>
              </a:tr>
              <a:tr h="370840">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27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n/a*</a:t>
                      </a:r>
                    </a:p>
                  </a:txBody>
                  <a:tcPr marL="68580" marR="68580" marT="0" marB="0" anchor="ctr"/>
                </a:tc>
              </a:tr>
              <a:tr h="531165">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27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mm</a:t>
                      </a:r>
                      <a:endPar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endParaRPr>
                    </a:p>
                  </a:txBody>
                  <a:tcPr marL="68580" marR="68580" marT="0" marB="0" anchor="ctr"/>
                </a:tc>
                <a:tc>
                  <a:txBody>
                    <a:bodyPr/>
                    <a:lstStyle/>
                    <a:p>
                      <a:pPr marL="0" marR="0" algn="ctr">
                        <a:lnSpc>
                          <a:spcPct val="107000"/>
                        </a:lnSpc>
                        <a:spcBef>
                          <a:spcPts val="0"/>
                        </a:spcBef>
                        <a:spcAft>
                          <a:spcPts val="0"/>
                        </a:spcAft>
                      </a:pPr>
                      <a:r>
                        <a:rPr lang="en-US" sz="1800" b="1">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Surgical</a:t>
                      </a:r>
                    </a:p>
                  </a:txBody>
                  <a:tcPr marL="68580" marR="68580" marT="0" marB="0" anchor="ctr"/>
                </a:tc>
                <a:tc>
                  <a:txBody>
                    <a:bodyPr/>
                    <a:lstStyle/>
                    <a:p>
                      <a:pPr marL="0" marR="0" algn="ctr">
                        <a:lnSpc>
                          <a:spcPct val="107000"/>
                        </a:lnSpc>
                        <a:spcBef>
                          <a:spcPts val="0"/>
                        </a:spcBef>
                        <a:spcAft>
                          <a:spcPts val="0"/>
                        </a:spcAft>
                      </a:pP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Device entangled in aortic valve / </a:t>
                      </a: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
                      </a:r>
                      <a:b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br>
                      <a:r>
                        <a:rPr lang="en-US" sz="1800" b="1" dirty="0" smtClean="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left </a:t>
                      </a:r>
                      <a:r>
                        <a:rPr lang="en-US" sz="1800" b="1" dirty="0">
                          <a:effectLst>
                            <a:outerShdw blurRad="38100" dist="38100" dir="2700000" algn="tl">
                              <a:srgbClr val="000000">
                                <a:alpha val="43137"/>
                              </a:srgbClr>
                            </a:outerShdw>
                          </a:effectLst>
                          <a:latin typeface="Arial" panose="020B0604020202020204" pitchFamily="34" charset="0"/>
                          <a:ea typeface="Calibri"/>
                          <a:cs typeface="Arial" panose="020B0604020202020204" pitchFamily="34" charset="0"/>
                        </a:rPr>
                        <a:t>ventricular outflow tract</a:t>
                      </a:r>
                    </a:p>
                  </a:txBody>
                  <a:tcPr marL="68580" marR="68580" marT="0" marB="0" anchor="ctr"/>
                </a:tc>
              </a:tr>
            </a:tbl>
          </a:graphicData>
        </a:graphic>
      </p:graphicFrame>
      <p:sp>
        <p:nvSpPr>
          <p:cNvPr id="6" name="TextBox 5"/>
          <p:cNvSpPr txBox="1"/>
          <p:nvPr/>
        </p:nvSpPr>
        <p:spPr>
          <a:xfrm>
            <a:off x="592534" y="6342279"/>
            <a:ext cx="4491533" cy="338554"/>
          </a:xfrm>
          <a:prstGeom prst="rect">
            <a:avLst/>
          </a:prstGeom>
          <a:noFill/>
        </p:spPr>
        <p:txBody>
          <a:bodyPr wrap="square" rtlCol="0">
            <a:spAutoFit/>
          </a:bodyPr>
          <a:lstStyle/>
          <a:p>
            <a:r>
              <a:rPr lang="en-US" sz="1600" b="1" dirty="0" smtClean="0">
                <a:solidFill>
                  <a:schemeClr val="accent6">
                    <a:lumMod val="60000"/>
                    <a:lumOff val="40000"/>
                  </a:schemeClr>
                </a:solidFill>
                <a:effectLst>
                  <a:outerShdw blurRad="38100" dist="38100" dir="2700000" algn="tl">
                    <a:srgbClr val="000000">
                      <a:alpha val="43137"/>
                    </a:srgbClr>
                  </a:outerShdw>
                </a:effectLst>
              </a:rPr>
              <a:t>*n/a = information not available</a:t>
            </a:r>
            <a:endParaRPr lang="en-US" sz="1600" b="1" dirty="0">
              <a:solidFill>
                <a:schemeClr val="accent6">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0709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709574" y="1393546"/>
            <a:ext cx="7827264" cy="4800600"/>
          </a:xfrm>
        </p:spPr>
        <p:txBody>
          <a:bodyPr/>
          <a:lstStyle/>
          <a:p>
            <a:r>
              <a:rPr lang="en-US" sz="2000" dirty="0" smtClean="0"/>
              <a:t>March 2015</a:t>
            </a:r>
          </a:p>
          <a:p>
            <a:pPr lvl="1"/>
            <a:r>
              <a:rPr lang="en-US" sz="2000" dirty="0" smtClean="0"/>
              <a:t>FDA approval of left atrial appendage occlusion (LAAC) with Watchman™ device to reduce risk of stroke in NVAF</a:t>
            </a:r>
          </a:p>
          <a:p>
            <a:pPr lvl="1"/>
            <a:r>
              <a:rPr lang="en-US" sz="2000" dirty="0"/>
              <a:t>Clinical procedures initiated </a:t>
            </a:r>
            <a:r>
              <a:rPr lang="en-US" sz="2000" dirty="0" smtClean="0"/>
              <a:t>accordingly</a:t>
            </a:r>
          </a:p>
          <a:p>
            <a:r>
              <a:rPr lang="en-US" sz="2000" dirty="0" smtClean="0"/>
              <a:t>February 2016</a:t>
            </a:r>
          </a:p>
          <a:p>
            <a:pPr lvl="1"/>
            <a:r>
              <a:rPr lang="en-US" sz="2000" dirty="0" smtClean="0"/>
              <a:t>CMS finalized NCD requiring all LAAC patients be enrolled in a prospective National Registry</a:t>
            </a:r>
          </a:p>
          <a:p>
            <a:r>
              <a:rPr lang="en-US" sz="2000" dirty="0" smtClean="0"/>
              <a:t>August 2016</a:t>
            </a:r>
          </a:p>
          <a:p>
            <a:pPr lvl="1"/>
            <a:r>
              <a:rPr lang="en-US" sz="2000" dirty="0" smtClean="0"/>
              <a:t>LAAC Registry certified</a:t>
            </a:r>
          </a:p>
          <a:p>
            <a:pPr lvl="1"/>
            <a:r>
              <a:rPr lang="en-US" sz="2000" dirty="0"/>
              <a:t>Majority of procedures performed not evaluated  </a:t>
            </a:r>
            <a:endParaRPr lang="en-US" sz="2000" dirty="0" smtClean="0"/>
          </a:p>
          <a:p>
            <a:r>
              <a:rPr lang="en-US" sz="2000" dirty="0" smtClean="0"/>
              <a:t>No formalized safety or usage data are available on the initial device patients</a:t>
            </a:r>
          </a:p>
        </p:txBody>
      </p:sp>
    </p:spTree>
    <p:extLst>
      <p:ext uri="{BB962C8B-B14F-4D97-AF65-F5344CB8AC3E}">
        <p14:creationId xmlns:p14="http://schemas.microsoft.com/office/powerpoint/2010/main" val="137939436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658368" y="2662011"/>
            <a:ext cx="7827264" cy="1371600"/>
          </a:xfrm>
        </p:spPr>
        <p:txBody>
          <a:bodyPr/>
          <a:lstStyle/>
          <a:p>
            <a:r>
              <a:rPr lang="en-US" sz="3200" dirty="0" smtClean="0"/>
              <a:t>ASAP-TOO</a:t>
            </a:r>
            <a:br>
              <a:rPr lang="en-US" sz="3200" dirty="0" smtClean="0"/>
            </a:br>
            <a:r>
              <a:rPr lang="en-US" sz="3200" dirty="0"/>
              <a:t>As</a:t>
            </a:r>
            <a:r>
              <a:rPr lang="en-US" sz="3200" b="0" dirty="0"/>
              <a:t>sessment of the W</a:t>
            </a:r>
            <a:r>
              <a:rPr lang="en-US" sz="3200" dirty="0"/>
              <a:t>A</a:t>
            </a:r>
            <a:r>
              <a:rPr lang="en-US" sz="3200" b="0" dirty="0"/>
              <a:t>TCHMAN</a:t>
            </a:r>
            <a:r>
              <a:rPr lang="en-US" sz="3200" b="0" baseline="30000" dirty="0"/>
              <a:t>TM</a:t>
            </a:r>
            <a:r>
              <a:rPr lang="en-US" sz="3200" b="0" dirty="0"/>
              <a:t> Device in </a:t>
            </a:r>
            <a:r>
              <a:rPr lang="en-US" sz="3200" dirty="0"/>
              <a:t>P</a:t>
            </a:r>
            <a:r>
              <a:rPr lang="en-US" sz="3200" b="0" dirty="0"/>
              <a:t>atients Unsui</a:t>
            </a:r>
            <a:r>
              <a:rPr lang="en-US" sz="3200" dirty="0"/>
              <a:t>t</a:t>
            </a:r>
            <a:r>
              <a:rPr lang="en-US" sz="3200" b="0" dirty="0"/>
              <a:t>able f</a:t>
            </a:r>
            <a:r>
              <a:rPr lang="en-US" sz="3200" dirty="0"/>
              <a:t>o</a:t>
            </a:r>
            <a:r>
              <a:rPr lang="en-US" sz="3200" b="0" dirty="0"/>
              <a:t>r </a:t>
            </a:r>
            <a:r>
              <a:rPr lang="en-US" sz="3200" dirty="0"/>
              <a:t>O</a:t>
            </a:r>
            <a:r>
              <a:rPr lang="en-US" sz="3200" b="0" dirty="0"/>
              <a:t>ral</a:t>
            </a:r>
            <a:br>
              <a:rPr lang="en-US" sz="3200" b="0" dirty="0"/>
            </a:br>
            <a:r>
              <a:rPr lang="en-US" sz="3200" b="0" dirty="0"/>
              <a:t>Anticoagulation</a:t>
            </a:r>
            <a:r>
              <a:rPr lang="en-US" sz="3200" dirty="0" smtClean="0"/>
              <a:t/>
            </a:r>
            <a:br>
              <a:rPr lang="en-US" sz="3200" dirty="0" smtClean="0"/>
            </a:br>
            <a:endParaRPr lang="en-US" sz="2400" dirty="0" smtClean="0"/>
          </a:p>
        </p:txBody>
      </p:sp>
      <p:sp>
        <p:nvSpPr>
          <p:cNvPr id="2" name="Subtitle 1"/>
          <p:cNvSpPr>
            <a:spLocks noGrp="1"/>
          </p:cNvSpPr>
          <p:nvPr>
            <p:ph type="subTitle" idx="1"/>
          </p:nvPr>
        </p:nvSpPr>
        <p:spPr/>
        <p:txBody>
          <a:bodyPr/>
          <a:lstStyle/>
          <a:p>
            <a:endParaRPr lang="en-US"/>
          </a:p>
        </p:txBody>
      </p:sp>
    </p:spTree>
    <p:extLst>
      <p:ext uri="{BB962C8B-B14F-4D97-AF65-F5344CB8AC3E}">
        <p14:creationId xmlns:p14="http://schemas.microsoft.com/office/powerpoint/2010/main" val="28722494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3"/>
            </p:custDataLst>
            <p:extLst>
              <p:ext uri="{D42A27DB-BD31-4B8C-83A1-F6EECF244321}">
                <p14:modId xmlns:p14="http://schemas.microsoft.com/office/powerpoint/2010/main" val="2882948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1" name="think-cell Slide" r:id="rId5" imgW="216" imgH="216" progId="TCLayout.ActiveDocument.1">
                  <p:embed/>
                </p:oleObj>
              </mc:Choice>
              <mc:Fallback>
                <p:oleObj name="think-cell Slide" r:id="rId5" imgW="216" imgH="216"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le 1"/>
          <p:cNvSpPr>
            <a:spLocks noGrp="1"/>
          </p:cNvSpPr>
          <p:nvPr>
            <p:ph type="title"/>
          </p:nvPr>
        </p:nvSpPr>
        <p:spPr>
          <a:prstGeom prst="rect">
            <a:avLst/>
          </a:prstGeom>
        </p:spPr>
        <p:txBody>
          <a:bodyPr>
            <a:noAutofit/>
          </a:bodyPr>
          <a:lstStyle/>
          <a:p>
            <a:r>
              <a:rPr lang="en-US" altLang="en-US" dirty="0" smtClean="0"/>
              <a:t>WATCHMAN</a:t>
            </a:r>
            <a:r>
              <a:rPr lang="en-US" altLang="en-US" baseline="30000" dirty="0" smtClean="0"/>
              <a:t>®</a:t>
            </a:r>
            <a:r>
              <a:rPr lang="en-US" altLang="en-US" dirty="0" smtClean="0"/>
              <a:t> Indications for Use</a:t>
            </a:r>
            <a:endParaRPr lang="en-US" dirty="0"/>
          </a:p>
        </p:txBody>
      </p:sp>
      <p:sp>
        <p:nvSpPr>
          <p:cNvPr id="9" name="Rounded Rectangle 8"/>
          <p:cNvSpPr/>
          <p:nvPr/>
        </p:nvSpPr>
        <p:spPr>
          <a:xfrm>
            <a:off x="226083" y="1524000"/>
            <a:ext cx="4247945" cy="5029200"/>
          </a:xfrm>
          <a:prstGeom prst="roundRect">
            <a:avLst>
              <a:gd name="adj" fmla="val 7234"/>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685800" rtlCol="0" anchor="t"/>
          <a:lstStyle/>
          <a:p>
            <a:pPr marL="285750" indent="-285750">
              <a:spcAft>
                <a:spcPts val="600"/>
              </a:spcAft>
              <a:buFont typeface="Arial" panose="020B0604020202020204" pitchFamily="34" charset="0"/>
              <a:buChar char="•"/>
            </a:pPr>
            <a:r>
              <a:rPr lang="en-US" sz="1600" b="1" dirty="0">
                <a:solidFill>
                  <a:schemeClr val="tx1"/>
                </a:solidFill>
                <a:effectLst>
                  <a:outerShdw blurRad="38100" dist="38100" dir="2700000" algn="tl">
                    <a:srgbClr val="000000">
                      <a:alpha val="43137"/>
                    </a:srgbClr>
                  </a:outerShdw>
                </a:effectLst>
              </a:rPr>
              <a:t>The WATCHMAN Device is indicated to reduce the risk of thromboembolism from the left atrial appendage in patients with non-</a:t>
            </a:r>
            <a:r>
              <a:rPr lang="en-US" sz="1600" b="1" dirty="0" err="1">
                <a:solidFill>
                  <a:schemeClr val="tx1"/>
                </a:solidFill>
                <a:effectLst>
                  <a:outerShdw blurRad="38100" dist="38100" dir="2700000" algn="tl">
                    <a:srgbClr val="000000">
                      <a:alpha val="43137"/>
                    </a:srgbClr>
                  </a:outerShdw>
                </a:effectLst>
              </a:rPr>
              <a:t>valvular</a:t>
            </a:r>
            <a:r>
              <a:rPr lang="en-US" sz="1600" b="1" dirty="0">
                <a:solidFill>
                  <a:schemeClr val="tx1"/>
                </a:solidFill>
                <a:effectLst>
                  <a:outerShdw blurRad="38100" dist="38100" dir="2700000" algn="tl">
                    <a:srgbClr val="000000">
                      <a:alpha val="43137"/>
                    </a:srgbClr>
                  </a:outerShdw>
                </a:effectLst>
              </a:rPr>
              <a:t> atrial fibrillation who:</a:t>
            </a:r>
          </a:p>
          <a:p>
            <a:pPr marL="742950" lvl="1" indent="-285750">
              <a:spcAft>
                <a:spcPts val="600"/>
              </a:spcAft>
              <a:buFont typeface="Arial" panose="020B0604020202020204" pitchFamily="34" charset="0"/>
              <a:buChar char="–"/>
            </a:pPr>
            <a:r>
              <a:rPr lang="en-US" sz="1400" b="1" dirty="0">
                <a:solidFill>
                  <a:schemeClr val="tx1"/>
                </a:solidFill>
                <a:effectLst>
                  <a:outerShdw blurRad="38100" dist="38100" dir="2700000" algn="tl">
                    <a:srgbClr val="000000">
                      <a:alpha val="43137"/>
                    </a:srgbClr>
                  </a:outerShdw>
                </a:effectLst>
              </a:rPr>
              <a:t>Are at increased risk for stroke and systemic embolism based on CHADS2 or CHA2DS2-VASc scores and are recommended for anticoagulation therapy;</a:t>
            </a:r>
          </a:p>
          <a:p>
            <a:pPr marL="742950" lvl="1" indent="-285750">
              <a:spcAft>
                <a:spcPts val="600"/>
              </a:spcAft>
              <a:buFont typeface="Arial" panose="020B0604020202020204" pitchFamily="34" charset="0"/>
              <a:buChar char="–"/>
            </a:pPr>
            <a:r>
              <a:rPr lang="en-US" sz="1400" b="1" dirty="0">
                <a:solidFill>
                  <a:schemeClr val="tx1"/>
                </a:solidFill>
                <a:effectLst>
                  <a:outerShdw blurRad="38100" dist="38100" dir="2700000" algn="tl">
                    <a:srgbClr val="000000">
                      <a:alpha val="43137"/>
                    </a:srgbClr>
                  </a:outerShdw>
                </a:effectLst>
              </a:rPr>
              <a:t>Are deemed by their physicians to be suitable for warfarin; and</a:t>
            </a:r>
          </a:p>
          <a:p>
            <a:pPr marL="742950" lvl="1" indent="-285750">
              <a:spcAft>
                <a:spcPts val="600"/>
              </a:spcAft>
              <a:buFont typeface="Arial" panose="020B0604020202020204" pitchFamily="34" charset="0"/>
              <a:buChar char="–"/>
            </a:pPr>
            <a:r>
              <a:rPr lang="en-US" sz="1400" b="1" dirty="0">
                <a:solidFill>
                  <a:schemeClr val="tx1"/>
                </a:solidFill>
                <a:effectLst>
                  <a:outerShdw blurRad="38100" dist="38100" dir="2700000" algn="tl">
                    <a:srgbClr val="000000">
                      <a:alpha val="43137"/>
                    </a:srgbClr>
                  </a:outerShdw>
                </a:effectLst>
              </a:rPr>
              <a:t>Have an appropriate rationale to seek a non-pharmacologic alternative to warfarin, taking into account the safety and effectiveness of the device compared to warfarin</a:t>
            </a:r>
          </a:p>
        </p:txBody>
      </p:sp>
      <p:sp>
        <p:nvSpPr>
          <p:cNvPr id="10" name="Rounded Rectangle 9"/>
          <p:cNvSpPr/>
          <p:nvPr/>
        </p:nvSpPr>
        <p:spPr>
          <a:xfrm>
            <a:off x="539760" y="1698174"/>
            <a:ext cx="3864429" cy="4672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US Indication</a:t>
            </a:r>
            <a:endParaRPr lang="en-US" b="1" dirty="0">
              <a:solidFill>
                <a:schemeClr val="bg1"/>
              </a:solidFill>
            </a:endParaRPr>
          </a:p>
        </p:txBody>
      </p:sp>
      <p:sp>
        <p:nvSpPr>
          <p:cNvPr id="11" name="Rounded Rectangle 10"/>
          <p:cNvSpPr/>
          <p:nvPr/>
        </p:nvSpPr>
        <p:spPr>
          <a:xfrm>
            <a:off x="4664939" y="1524000"/>
            <a:ext cx="4247945" cy="5029200"/>
          </a:xfrm>
          <a:prstGeom prst="roundRect">
            <a:avLst>
              <a:gd name="adj" fmla="val 7234"/>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685800" rtlCol="0" anchor="t"/>
          <a:lstStyle/>
          <a:p>
            <a:r>
              <a:rPr lang="en-US" sz="1600" b="1" dirty="0" smtClean="0">
                <a:solidFill>
                  <a:schemeClr val="tx1"/>
                </a:solidFill>
                <a:effectLst>
                  <a:outerShdw blurRad="38100" dist="38100" dir="2700000" algn="tl">
                    <a:srgbClr val="000000">
                      <a:alpha val="43137"/>
                    </a:srgbClr>
                  </a:outerShdw>
                </a:effectLst>
              </a:rPr>
              <a:t>The </a:t>
            </a:r>
            <a:r>
              <a:rPr lang="en-US" sz="1600" b="1" dirty="0">
                <a:solidFill>
                  <a:schemeClr val="tx1"/>
                </a:solidFill>
                <a:effectLst>
                  <a:outerShdw blurRad="38100" dist="38100" dir="2700000" algn="tl">
                    <a:srgbClr val="000000">
                      <a:alpha val="43137"/>
                    </a:srgbClr>
                  </a:outerShdw>
                </a:effectLst>
              </a:rPr>
              <a:t>WATCHMAN LAA Closure Technology is intended to prevent thrombus </a:t>
            </a:r>
            <a:r>
              <a:rPr lang="en-US" sz="1600" b="1" dirty="0" smtClean="0">
                <a:solidFill>
                  <a:schemeClr val="tx1"/>
                </a:solidFill>
                <a:effectLst>
                  <a:outerShdw blurRad="38100" dist="38100" dir="2700000" algn="tl">
                    <a:srgbClr val="000000">
                      <a:alpha val="43137"/>
                    </a:srgbClr>
                  </a:outerShdw>
                </a:effectLst>
              </a:rPr>
              <a:t>embolization from the </a:t>
            </a:r>
            <a:endParaRPr lang="en-US" sz="1600" b="1" dirty="0">
              <a:solidFill>
                <a:schemeClr val="tx1"/>
              </a:solidFill>
              <a:effectLst>
                <a:outerShdw blurRad="38100" dist="38100" dir="2700000" algn="tl">
                  <a:srgbClr val="000000">
                    <a:alpha val="43137"/>
                  </a:srgbClr>
                </a:outerShdw>
              </a:effectLst>
            </a:endParaRPr>
          </a:p>
          <a:p>
            <a:r>
              <a:rPr lang="en-US" sz="1600" b="1" dirty="0" smtClean="0">
                <a:solidFill>
                  <a:schemeClr val="tx1"/>
                </a:solidFill>
                <a:effectLst>
                  <a:outerShdw blurRad="38100" dist="38100" dir="2700000" algn="tl">
                    <a:srgbClr val="000000">
                      <a:alpha val="43137"/>
                    </a:srgbClr>
                  </a:outerShdw>
                </a:effectLst>
              </a:rPr>
              <a:t>left </a:t>
            </a:r>
            <a:r>
              <a:rPr lang="en-US" sz="1600" b="1" dirty="0">
                <a:solidFill>
                  <a:schemeClr val="tx1"/>
                </a:solidFill>
                <a:effectLst>
                  <a:outerShdw blurRad="38100" dist="38100" dir="2700000" algn="tl">
                    <a:srgbClr val="000000">
                      <a:alpha val="43137"/>
                    </a:srgbClr>
                  </a:outerShdw>
                </a:effectLst>
              </a:rPr>
              <a:t>atrial appendage and reduce the risk of life-threatening bleeding events </a:t>
            </a:r>
            <a:r>
              <a:rPr lang="en-US" sz="1600" b="1" dirty="0" smtClean="0">
                <a:solidFill>
                  <a:schemeClr val="tx1"/>
                </a:solidFill>
                <a:effectLst>
                  <a:outerShdw blurRad="38100" dist="38100" dir="2700000" algn="tl">
                    <a:srgbClr val="000000">
                      <a:alpha val="43137"/>
                    </a:srgbClr>
                  </a:outerShdw>
                </a:effectLst>
              </a:rPr>
              <a:t>in patients </a:t>
            </a:r>
            <a:r>
              <a:rPr lang="en-US" sz="1600" b="1" dirty="0">
                <a:solidFill>
                  <a:schemeClr val="tx1"/>
                </a:solidFill>
                <a:effectLst>
                  <a:outerShdw blurRad="38100" dist="38100" dir="2700000" algn="tl">
                    <a:srgbClr val="000000">
                      <a:alpha val="43137"/>
                    </a:srgbClr>
                  </a:outerShdw>
                </a:effectLst>
              </a:rPr>
              <a:t>with non-</a:t>
            </a:r>
            <a:r>
              <a:rPr lang="en-US" sz="1600" b="1" dirty="0" err="1">
                <a:solidFill>
                  <a:schemeClr val="tx1"/>
                </a:solidFill>
                <a:effectLst>
                  <a:outerShdw blurRad="38100" dist="38100" dir="2700000" algn="tl">
                    <a:srgbClr val="000000">
                      <a:alpha val="43137"/>
                    </a:srgbClr>
                  </a:outerShdw>
                </a:effectLst>
              </a:rPr>
              <a:t>valvular</a:t>
            </a:r>
            <a:r>
              <a:rPr lang="en-US" sz="1600" b="1" dirty="0">
                <a:solidFill>
                  <a:schemeClr val="tx1"/>
                </a:solidFill>
                <a:effectLst>
                  <a:outerShdw blurRad="38100" dist="38100" dir="2700000" algn="tl">
                    <a:srgbClr val="000000">
                      <a:alpha val="43137"/>
                    </a:srgbClr>
                  </a:outerShdw>
                </a:effectLst>
              </a:rPr>
              <a:t> atrial fibrillation who are eligible for anticoagulation therapy</a:t>
            </a:r>
          </a:p>
          <a:p>
            <a:r>
              <a:rPr lang="en-US" sz="1600" b="1" i="1" dirty="0">
                <a:solidFill>
                  <a:schemeClr val="accent1"/>
                </a:solidFill>
                <a:effectLst>
                  <a:outerShdw blurRad="38100" dist="38100" dir="2700000" algn="tl">
                    <a:srgbClr val="000000">
                      <a:alpha val="43137"/>
                    </a:srgbClr>
                  </a:outerShdw>
                </a:effectLst>
              </a:rPr>
              <a:t>or who have a </a:t>
            </a:r>
            <a:r>
              <a:rPr lang="en-US" sz="1600" b="1" i="1" dirty="0" smtClean="0">
                <a:solidFill>
                  <a:schemeClr val="accent1"/>
                </a:solidFill>
                <a:effectLst>
                  <a:outerShdw blurRad="38100" dist="38100" dir="2700000" algn="tl">
                    <a:srgbClr val="000000">
                      <a:alpha val="43137"/>
                    </a:srgbClr>
                  </a:outerShdw>
                </a:effectLst>
              </a:rPr>
              <a:t>contraindication</a:t>
            </a:r>
          </a:p>
          <a:p>
            <a:r>
              <a:rPr lang="en-US" sz="1600" b="1" i="1" dirty="0" smtClean="0">
                <a:solidFill>
                  <a:schemeClr val="accent1"/>
                </a:solidFill>
                <a:effectLst>
                  <a:outerShdw blurRad="38100" dist="38100" dir="2700000" algn="tl">
                    <a:srgbClr val="000000">
                      <a:alpha val="43137"/>
                    </a:srgbClr>
                  </a:outerShdw>
                </a:effectLst>
              </a:rPr>
              <a:t> to anticoagulation therapy.</a:t>
            </a:r>
            <a:endParaRPr lang="en-US" sz="1600" b="1" i="1" dirty="0">
              <a:solidFill>
                <a:schemeClr val="accent1"/>
              </a:solidFill>
              <a:effectLst>
                <a:outerShdw blurRad="38100" dist="38100" dir="2700000" algn="tl">
                  <a:srgbClr val="000000">
                    <a:alpha val="43137"/>
                  </a:srgbClr>
                </a:outerShdw>
              </a:effectLst>
            </a:endParaRPr>
          </a:p>
          <a:p>
            <a:pPr marL="285750" indent="-285750">
              <a:lnSpc>
                <a:spcPct val="114000"/>
              </a:lnSpc>
              <a:spcBef>
                <a:spcPts val="600"/>
              </a:spcBef>
              <a:spcAft>
                <a:spcPts val="600"/>
              </a:spcAft>
              <a:buFont typeface="Arial" panose="020B0604020202020204" pitchFamily="34" charset="0"/>
              <a:buChar char="•"/>
            </a:pPr>
            <a:endParaRPr lang="en-US" sz="1600" b="1" dirty="0">
              <a:solidFill>
                <a:schemeClr val="tx1"/>
              </a:solidFill>
              <a:effectLst>
                <a:outerShdw blurRad="38100" dist="38100" dir="2700000" algn="tl">
                  <a:srgbClr val="000000">
                    <a:alpha val="43137"/>
                  </a:srgbClr>
                </a:outerShdw>
              </a:effectLst>
            </a:endParaRPr>
          </a:p>
        </p:txBody>
      </p:sp>
      <p:sp>
        <p:nvSpPr>
          <p:cNvPr id="12" name="Rounded Rectangle 11"/>
          <p:cNvSpPr/>
          <p:nvPr/>
        </p:nvSpPr>
        <p:spPr>
          <a:xfrm>
            <a:off x="4856697" y="1698174"/>
            <a:ext cx="3864429" cy="4672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tIns="91440" rtlCol="0" anchor="ctr"/>
          <a:lstStyle/>
          <a:p>
            <a:pPr algn="ctr">
              <a:lnSpc>
                <a:spcPct val="85000"/>
              </a:lnSpc>
            </a:pPr>
            <a:r>
              <a:rPr lang="en-US" b="1" dirty="0" smtClean="0">
                <a:solidFill>
                  <a:schemeClr val="bg1"/>
                </a:solidFill>
              </a:rPr>
              <a:t>International Indication:</a:t>
            </a:r>
            <a:endParaRPr lang="en-US" b="1" dirty="0">
              <a:solidFill>
                <a:schemeClr val="bg1"/>
              </a:solidFill>
            </a:endParaRPr>
          </a:p>
        </p:txBody>
      </p:sp>
    </p:spTree>
    <p:custDataLst>
      <p:tags r:id="rId2"/>
    </p:custDataLst>
    <p:extLst>
      <p:ext uri="{BB962C8B-B14F-4D97-AF65-F5344CB8AC3E}">
        <p14:creationId xmlns:p14="http://schemas.microsoft.com/office/powerpoint/2010/main" val="2841926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ASAP-TOO Study Design</a:t>
            </a:r>
            <a:endParaRPr lang="en-US" dirty="0"/>
          </a:p>
        </p:txBody>
      </p:sp>
      <p:sp>
        <p:nvSpPr>
          <p:cNvPr id="3" name="Content Placeholder 2"/>
          <p:cNvSpPr>
            <a:spLocks noGrp="1"/>
          </p:cNvSpPr>
          <p:nvPr>
            <p:ph idx="1"/>
          </p:nvPr>
        </p:nvSpPr>
        <p:spPr/>
        <p:txBody>
          <a:bodyPr>
            <a:noAutofit/>
          </a:bodyPr>
          <a:lstStyle/>
          <a:p>
            <a:r>
              <a:rPr lang="en-US" sz="1800" dirty="0" smtClean="0"/>
              <a:t>Prospective, randomized, multi-center, global</a:t>
            </a:r>
          </a:p>
          <a:p>
            <a:r>
              <a:rPr lang="en-US" sz="1800" dirty="0" smtClean="0"/>
              <a:t>Patients with </a:t>
            </a:r>
            <a:r>
              <a:rPr lang="en-US" sz="1800" dirty="0"/>
              <a:t>non-</a:t>
            </a:r>
            <a:r>
              <a:rPr lang="en-US" sz="1800" dirty="0" err="1"/>
              <a:t>valvular</a:t>
            </a:r>
            <a:r>
              <a:rPr lang="en-US" sz="1800" dirty="0"/>
              <a:t> atrial fibrillation </a:t>
            </a:r>
            <a:r>
              <a:rPr lang="en-US" sz="1800" dirty="0" smtClean="0"/>
              <a:t>deemed </a:t>
            </a:r>
            <a:r>
              <a:rPr lang="en-US" sz="1800" u="sng" dirty="0">
                <a:solidFill>
                  <a:schemeClr val="accent1"/>
                </a:solidFill>
              </a:rPr>
              <a:t>not suitable for </a:t>
            </a:r>
            <a:r>
              <a:rPr lang="en-US" sz="1800" u="sng" dirty="0" smtClean="0">
                <a:solidFill>
                  <a:schemeClr val="accent1"/>
                </a:solidFill>
              </a:rPr>
              <a:t>oral anti-coagulation </a:t>
            </a:r>
            <a:r>
              <a:rPr lang="en-US" sz="1800" u="sng" dirty="0">
                <a:solidFill>
                  <a:schemeClr val="accent1"/>
                </a:solidFill>
              </a:rPr>
              <a:t>therapy</a:t>
            </a:r>
            <a:r>
              <a:rPr lang="en-US" sz="1800" dirty="0"/>
              <a:t> to reduce the risk of stroke</a:t>
            </a:r>
            <a:r>
              <a:rPr lang="en-US" sz="1800" dirty="0" smtClean="0"/>
              <a:t>.</a:t>
            </a:r>
          </a:p>
          <a:p>
            <a:r>
              <a:rPr lang="en-US" sz="1800" dirty="0" smtClean="0"/>
              <a:t>Randomized 2:1 (Watchman vs Control)</a:t>
            </a:r>
          </a:p>
          <a:p>
            <a:r>
              <a:rPr lang="en-US" sz="1800" dirty="0" smtClean="0"/>
              <a:t>Considering Group Sequential Design</a:t>
            </a:r>
          </a:p>
          <a:p>
            <a:pPr lvl="2"/>
            <a:r>
              <a:rPr lang="en-US" sz="1800" dirty="0" smtClean="0"/>
              <a:t>Allows early looks; potential to stop early for benefit</a:t>
            </a:r>
          </a:p>
          <a:p>
            <a:r>
              <a:rPr lang="en-US" sz="1800" dirty="0" smtClean="0"/>
              <a:t>888 subjects at up to 100 global sites</a:t>
            </a:r>
          </a:p>
          <a:p>
            <a:r>
              <a:rPr lang="en-US" sz="1800" dirty="0" smtClean="0"/>
              <a:t>Follow-Up*</a:t>
            </a:r>
          </a:p>
          <a:p>
            <a:pPr lvl="2"/>
            <a:r>
              <a:rPr lang="en-US" sz="1800" dirty="0" smtClean="0"/>
              <a:t>45 Day with TEE</a:t>
            </a:r>
          </a:p>
          <a:p>
            <a:pPr lvl="2"/>
            <a:r>
              <a:rPr lang="en-US" sz="1800" dirty="0" smtClean="0"/>
              <a:t>6,18 month phone visit</a:t>
            </a:r>
          </a:p>
          <a:p>
            <a:pPr lvl="2"/>
            <a:r>
              <a:rPr lang="en-US" sz="1800" dirty="0" smtClean="0"/>
              <a:t>12 month with TEE</a:t>
            </a:r>
          </a:p>
          <a:p>
            <a:pPr lvl="2"/>
            <a:r>
              <a:rPr lang="en-US" sz="1800" dirty="0" smtClean="0"/>
              <a:t>Years 2-5 bi-annually</a:t>
            </a:r>
            <a:endParaRPr lang="en-US" sz="1800" dirty="0"/>
          </a:p>
          <a:p>
            <a:pPr lvl="2"/>
            <a:endParaRPr lang="en-US" sz="1800" dirty="0" smtClean="0"/>
          </a:p>
          <a:p>
            <a:pPr lvl="2"/>
            <a:endParaRPr lang="en-US" sz="1800" dirty="0"/>
          </a:p>
        </p:txBody>
      </p:sp>
      <p:sp>
        <p:nvSpPr>
          <p:cNvPr id="4" name="TextBox 3"/>
          <p:cNvSpPr txBox="1"/>
          <p:nvPr/>
        </p:nvSpPr>
        <p:spPr>
          <a:xfrm>
            <a:off x="762000" y="6248400"/>
            <a:ext cx="5723042" cy="338554"/>
          </a:xfrm>
          <a:prstGeom prst="rect">
            <a:avLst/>
          </a:prstGeom>
          <a:noFill/>
        </p:spPr>
        <p:txBody>
          <a:bodyPr wrap="none" rtlCol="0">
            <a:spAutoFit/>
          </a:bodyPr>
          <a:lstStyle/>
          <a:p>
            <a:r>
              <a:rPr lang="en-US" sz="1600" b="1" dirty="0" smtClean="0">
                <a:solidFill>
                  <a:schemeClr val="bg2">
                    <a:lumMod val="20000"/>
                    <a:lumOff val="80000"/>
                  </a:schemeClr>
                </a:solidFill>
                <a:effectLst>
                  <a:outerShdw blurRad="38100" dist="38100" dir="2700000" algn="tl">
                    <a:srgbClr val="000000">
                      <a:alpha val="43137"/>
                    </a:srgbClr>
                  </a:outerShdw>
                </a:effectLst>
              </a:rPr>
              <a:t>* Brain imaging required at baseline if prior stroke or TIA</a:t>
            </a:r>
            <a:endParaRPr lang="en-US" sz="1600" b="1" dirty="0">
              <a:solidFill>
                <a:schemeClr val="bg2">
                  <a:lumMod val="20000"/>
                  <a:lumOff val="8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304427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ASAP-TOO</a:t>
            </a:r>
            <a:r>
              <a:rPr lang="en-US" sz="3600" dirty="0" smtClean="0"/>
              <a:t>  </a:t>
            </a:r>
            <a:br>
              <a:rPr lang="en-US" sz="3600" dirty="0" smtClean="0"/>
            </a:br>
            <a:r>
              <a:rPr lang="en-US" sz="3000" dirty="0" smtClean="0">
                <a:solidFill>
                  <a:schemeClr val="accent2"/>
                </a:solidFill>
              </a:rPr>
              <a:t>Reasons for OAC Unsuitability</a:t>
            </a:r>
            <a:endParaRPr lang="en-US" sz="3000" dirty="0">
              <a:solidFill>
                <a:schemeClr val="accent2"/>
              </a:solidFill>
            </a:endParaRPr>
          </a:p>
        </p:txBody>
      </p:sp>
      <p:sp>
        <p:nvSpPr>
          <p:cNvPr id="3" name="Content Placeholder 2"/>
          <p:cNvSpPr>
            <a:spLocks noGrp="1"/>
          </p:cNvSpPr>
          <p:nvPr>
            <p:ph idx="1"/>
          </p:nvPr>
        </p:nvSpPr>
        <p:spPr>
          <a:xfrm>
            <a:off x="658368" y="1371600"/>
            <a:ext cx="8180832" cy="4800600"/>
          </a:xfrm>
        </p:spPr>
        <p:txBody>
          <a:bodyPr>
            <a:noAutofit/>
          </a:bodyPr>
          <a:lstStyle/>
          <a:p>
            <a:r>
              <a:rPr lang="en-US" sz="1800" dirty="0"/>
              <a:t>History of overt bleeding related or unrelated to oral anticoagulants:</a:t>
            </a:r>
            <a:endParaRPr lang="en-US" sz="1200" dirty="0"/>
          </a:p>
          <a:p>
            <a:pPr lvl="1"/>
            <a:r>
              <a:rPr lang="en-US" sz="1800" dirty="0"/>
              <a:t>Prior history of intracranial or subdural hemorrhage </a:t>
            </a:r>
            <a:endParaRPr lang="en-US" sz="1100" dirty="0"/>
          </a:p>
          <a:p>
            <a:pPr lvl="1"/>
            <a:r>
              <a:rPr lang="en-US" sz="1800" dirty="0"/>
              <a:t>Other clinically relevant organ bleeding </a:t>
            </a:r>
            <a:endParaRPr lang="en-US" sz="1800" dirty="0" smtClean="0"/>
          </a:p>
          <a:p>
            <a:pPr lvl="1"/>
            <a:r>
              <a:rPr lang="en-US" sz="1800" dirty="0" smtClean="0"/>
              <a:t>Recurrent </a:t>
            </a:r>
            <a:r>
              <a:rPr lang="en-US" sz="1800" dirty="0"/>
              <a:t>epistaxis requiring ER visit, hospitalization or physician </a:t>
            </a:r>
            <a:r>
              <a:rPr lang="en-US" sz="1800" dirty="0" smtClean="0"/>
              <a:t>intervention </a:t>
            </a:r>
          </a:p>
          <a:p>
            <a:r>
              <a:rPr lang="en-US" sz="1800" dirty="0" smtClean="0"/>
              <a:t>Increased </a:t>
            </a:r>
            <a:r>
              <a:rPr lang="en-US" sz="1800" dirty="0"/>
              <a:t>risk of bleeding or bleeding tendencies:</a:t>
            </a:r>
            <a:endParaRPr lang="en-US" sz="1600" dirty="0"/>
          </a:p>
          <a:p>
            <a:pPr lvl="1"/>
            <a:r>
              <a:rPr lang="en-US" sz="1800" dirty="0"/>
              <a:t>Gastrointestinal lesions resulting in clinically relevant bleeding </a:t>
            </a:r>
            <a:endParaRPr lang="en-US" sz="1800" dirty="0" smtClean="0"/>
          </a:p>
          <a:p>
            <a:pPr lvl="1"/>
            <a:r>
              <a:rPr lang="en-US" sz="1800" dirty="0" smtClean="0"/>
              <a:t>Active </a:t>
            </a:r>
            <a:r>
              <a:rPr lang="en-US" sz="1800" dirty="0"/>
              <a:t>inflammatory</a:t>
            </a:r>
            <a:r>
              <a:rPr lang="en-US" sz="1100" dirty="0"/>
              <a:t> </a:t>
            </a:r>
            <a:r>
              <a:rPr lang="en-US" sz="1800" dirty="0"/>
              <a:t>bowel disease</a:t>
            </a:r>
            <a:endParaRPr lang="en-US" sz="1100" dirty="0"/>
          </a:p>
          <a:p>
            <a:pPr lvl="1"/>
            <a:r>
              <a:rPr lang="en-US" sz="1800" dirty="0"/>
              <a:t>Peptic ulcer disease with gastrointestinal bleeding in which </a:t>
            </a:r>
            <a:r>
              <a:rPr lang="en-US" sz="1800" dirty="0" smtClean="0"/>
              <a:t>anticoagulation </a:t>
            </a:r>
            <a:r>
              <a:rPr lang="en-US" sz="1800" dirty="0"/>
              <a:t>cannot be safely </a:t>
            </a:r>
            <a:r>
              <a:rPr lang="en-US" sz="1800" dirty="0" smtClean="0"/>
              <a:t>initiated/restarted </a:t>
            </a:r>
            <a:r>
              <a:rPr lang="en-US" sz="1800" dirty="0"/>
              <a:t>following </a:t>
            </a:r>
            <a:r>
              <a:rPr lang="en-US" sz="1800" dirty="0" smtClean="0"/>
              <a:t>healing</a:t>
            </a:r>
          </a:p>
          <a:p>
            <a:pPr lvl="1"/>
            <a:r>
              <a:rPr lang="en-US" sz="1800" dirty="0" smtClean="0"/>
              <a:t>Uncontrolled </a:t>
            </a:r>
            <a:r>
              <a:rPr lang="en-US" sz="1800" dirty="0"/>
              <a:t>seizures </a:t>
            </a:r>
            <a:endParaRPr lang="en-US" sz="1100" dirty="0"/>
          </a:p>
          <a:p>
            <a:pPr lvl="1"/>
            <a:r>
              <a:rPr lang="en-US" sz="1800" dirty="0"/>
              <a:t>History of traumatic falls with the likelihood of recurrence </a:t>
            </a:r>
            <a:endParaRPr lang="en-US" sz="1100" dirty="0"/>
          </a:p>
          <a:p>
            <a:pPr lvl="1"/>
            <a:r>
              <a:rPr lang="en-US" sz="1800" dirty="0"/>
              <a:t>Cerebral amyloid angiopathy</a:t>
            </a:r>
            <a:endParaRPr lang="en-US" sz="1100" dirty="0"/>
          </a:p>
          <a:p>
            <a:pPr lvl="1"/>
            <a:r>
              <a:rPr lang="en-US" sz="1800" dirty="0"/>
              <a:t>Significant thrombocytopenia (defined as platelet count &lt; 50 x 10</a:t>
            </a:r>
            <a:r>
              <a:rPr lang="en-US" sz="1800" baseline="30000" dirty="0"/>
              <a:t>9</a:t>
            </a:r>
            <a:r>
              <a:rPr lang="en-US" sz="1800" dirty="0"/>
              <a:t>/L)</a:t>
            </a:r>
            <a:endParaRPr lang="en-US" sz="1100" dirty="0"/>
          </a:p>
          <a:p>
            <a:pPr lvl="1"/>
            <a:r>
              <a:rPr lang="en-US" sz="1800" dirty="0"/>
              <a:t>Need for lifelong</a:t>
            </a:r>
            <a:r>
              <a:rPr lang="en-US" sz="1100" dirty="0"/>
              <a:t> </a:t>
            </a:r>
            <a:r>
              <a:rPr lang="en-US" sz="1800" dirty="0"/>
              <a:t>dual antiplatelet </a:t>
            </a:r>
            <a:r>
              <a:rPr lang="en-US" sz="1800" dirty="0" smtClean="0"/>
              <a:t>therapy</a:t>
            </a:r>
            <a:endParaRPr lang="en-US" sz="1100" dirty="0"/>
          </a:p>
        </p:txBody>
      </p:sp>
    </p:spTree>
    <p:extLst>
      <p:ext uri="{BB962C8B-B14F-4D97-AF65-F5344CB8AC3E}">
        <p14:creationId xmlns:p14="http://schemas.microsoft.com/office/powerpoint/2010/main" val="2260047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0781" y="2721255"/>
            <a:ext cx="7388352" cy="1371600"/>
          </a:xfrm>
        </p:spPr>
        <p:txBody>
          <a:bodyPr/>
          <a:lstStyle/>
          <a:p>
            <a:r>
              <a:rPr lang="en-US" sz="2800" dirty="0">
                <a:effectLst/>
              </a:rPr>
              <a:t>Post-FDA Approval, Initial US Clinical Experience with Watchman Left Atrial Appendage Closure for Stroke Prevention in Atrial Fibrillation</a:t>
            </a:r>
            <a:endParaRPr lang="en-US" sz="2800" b="1" dirty="0">
              <a:solidFill>
                <a:schemeClr val="accent2"/>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742462" y="5712070"/>
            <a:ext cx="7827264" cy="685800"/>
          </a:xfrm>
        </p:spPr>
        <p:txBody>
          <a:bodyPr>
            <a:noAutofit/>
          </a:bodyPr>
          <a:lstStyle/>
          <a:p>
            <a:r>
              <a:rPr lang="en-US" sz="1200" baseline="30000" dirty="0">
                <a:solidFill>
                  <a:schemeClr val="accent6"/>
                </a:solidFill>
              </a:rPr>
              <a:t>1</a:t>
            </a:r>
            <a:r>
              <a:rPr lang="en-US" sz="1200" dirty="0">
                <a:solidFill>
                  <a:schemeClr val="accent6"/>
                </a:solidFill>
              </a:rPr>
              <a:t>Icahn School of Medicine at Mount Sinai, New York, NY; </a:t>
            </a:r>
            <a:r>
              <a:rPr lang="en-US" sz="1200" baseline="30000" dirty="0">
                <a:solidFill>
                  <a:schemeClr val="accent6"/>
                </a:solidFill>
              </a:rPr>
              <a:t>2</a:t>
            </a:r>
            <a:r>
              <a:rPr lang="en-US" sz="1200" dirty="0">
                <a:solidFill>
                  <a:schemeClr val="accent6"/>
                </a:solidFill>
              </a:rPr>
              <a:t>Scripps Clinic, La Jolla, CA; </a:t>
            </a:r>
            <a:r>
              <a:rPr lang="en-US" sz="1200" baseline="30000" dirty="0">
                <a:solidFill>
                  <a:schemeClr val="accent6"/>
                </a:solidFill>
              </a:rPr>
              <a:t>3</a:t>
            </a:r>
            <a:r>
              <a:rPr lang="en-US" sz="1200" dirty="0">
                <a:solidFill>
                  <a:schemeClr val="accent6"/>
                </a:solidFill>
              </a:rPr>
              <a:t>Cedars Sinai Medical Center, Los Angeles, CA; </a:t>
            </a:r>
            <a:r>
              <a:rPr lang="en-US" sz="1200" baseline="30000" dirty="0">
                <a:solidFill>
                  <a:schemeClr val="accent6"/>
                </a:solidFill>
              </a:rPr>
              <a:t>4</a:t>
            </a:r>
            <a:r>
              <a:rPr lang="en-US" sz="1200" dirty="0">
                <a:solidFill>
                  <a:schemeClr val="accent6"/>
                </a:solidFill>
              </a:rPr>
              <a:t>Center for Structural Heart Disease, Henry Ford Hospital, Detroit, MI; </a:t>
            </a:r>
            <a:r>
              <a:rPr lang="en-US" sz="1200" baseline="30000" dirty="0">
                <a:solidFill>
                  <a:schemeClr val="accent6"/>
                </a:solidFill>
              </a:rPr>
              <a:t>5</a:t>
            </a:r>
            <a:r>
              <a:rPr lang="en-US" sz="1200" dirty="0">
                <a:solidFill>
                  <a:schemeClr val="accent6"/>
                </a:solidFill>
              </a:rPr>
              <a:t>St. John’s Health Center, Santa Monica, CA; </a:t>
            </a:r>
            <a:r>
              <a:rPr lang="en-US" sz="1200" baseline="30000" dirty="0">
                <a:solidFill>
                  <a:schemeClr val="accent6"/>
                </a:solidFill>
              </a:rPr>
              <a:t>6</a:t>
            </a:r>
            <a:r>
              <a:rPr lang="en-US" sz="1200" dirty="0">
                <a:solidFill>
                  <a:schemeClr val="accent6"/>
                </a:solidFill>
              </a:rPr>
              <a:t>Texas Cardiac Arrhythmia Institute, Austin, TX; </a:t>
            </a:r>
            <a:r>
              <a:rPr lang="en-US" sz="1200" baseline="30000" dirty="0">
                <a:solidFill>
                  <a:schemeClr val="accent6"/>
                </a:solidFill>
              </a:rPr>
              <a:t>7</a:t>
            </a:r>
            <a:r>
              <a:rPr lang="en-US" sz="1200" dirty="0">
                <a:solidFill>
                  <a:schemeClr val="accent6"/>
                </a:solidFill>
              </a:rPr>
              <a:t>Foundation for Cardiovascular Medicine, La Jolla, CA; </a:t>
            </a:r>
            <a:r>
              <a:rPr lang="en-US" sz="1200" baseline="30000" dirty="0">
                <a:solidFill>
                  <a:schemeClr val="accent6"/>
                </a:solidFill>
              </a:rPr>
              <a:t>8</a:t>
            </a:r>
            <a:r>
              <a:rPr lang="en-US" sz="1200" dirty="0">
                <a:solidFill>
                  <a:schemeClr val="accent6"/>
                </a:solidFill>
              </a:rPr>
              <a:t>Boston Scientific Corporation, St. Paul, MN; </a:t>
            </a:r>
            <a:r>
              <a:rPr lang="en-US" sz="1200" baseline="30000" dirty="0">
                <a:solidFill>
                  <a:schemeClr val="accent6"/>
                </a:solidFill>
              </a:rPr>
              <a:t>9</a:t>
            </a:r>
            <a:r>
              <a:rPr lang="en-US" sz="1200" dirty="0">
                <a:solidFill>
                  <a:schemeClr val="accent6"/>
                </a:solidFill>
              </a:rPr>
              <a:t>Department of Cardiology, Mayo Clinic, Rochester, MN</a:t>
            </a:r>
          </a:p>
        </p:txBody>
      </p:sp>
      <p:sp>
        <p:nvSpPr>
          <p:cNvPr id="4" name="TextBox 3"/>
          <p:cNvSpPr txBox="1"/>
          <p:nvPr/>
        </p:nvSpPr>
        <p:spPr>
          <a:xfrm>
            <a:off x="527538" y="4431323"/>
            <a:ext cx="8499231" cy="1477328"/>
          </a:xfrm>
          <a:prstGeom prst="rect">
            <a:avLst/>
          </a:prstGeom>
          <a:noFill/>
        </p:spPr>
        <p:txBody>
          <a:bodyPr wrap="square" rtlCol="0">
            <a:spAutoFit/>
          </a:bodyPr>
          <a:lstStyle/>
          <a:p>
            <a:pPr algn="ctr"/>
            <a:r>
              <a:rPr lang="en-US" b="1" dirty="0">
                <a:solidFill>
                  <a:prstClr val="white"/>
                </a:solidFill>
                <a:effectLst>
                  <a:outerShdw blurRad="38100" dist="38100" dir="2700000" algn="tl">
                    <a:srgbClr val="000000">
                      <a:alpha val="43137"/>
                    </a:srgbClr>
                  </a:outerShdw>
                </a:effectLst>
              </a:rPr>
              <a:t>Vivek Y. Reddy MD</a:t>
            </a:r>
            <a:r>
              <a:rPr lang="en-US" b="1" baseline="30000" dirty="0">
                <a:solidFill>
                  <a:prstClr val="white"/>
                </a:solidFill>
                <a:effectLst>
                  <a:outerShdw blurRad="38100" dist="38100" dir="2700000" algn="tl">
                    <a:srgbClr val="000000">
                      <a:alpha val="43137"/>
                    </a:srgbClr>
                  </a:outerShdw>
                </a:effectLst>
              </a:rPr>
              <a:t>1</a:t>
            </a:r>
            <a:r>
              <a:rPr lang="en-US" b="1" dirty="0">
                <a:solidFill>
                  <a:prstClr val="white"/>
                </a:solidFill>
                <a:effectLst>
                  <a:outerShdw blurRad="38100" dist="38100" dir="2700000" algn="tl">
                    <a:srgbClr val="000000">
                      <a:alpha val="43137"/>
                    </a:srgbClr>
                  </a:outerShdw>
                </a:effectLst>
              </a:rPr>
              <a:t>*, Douglas N. Gibson MD</a:t>
            </a:r>
            <a:r>
              <a:rPr lang="en-US" b="1" baseline="30000" dirty="0">
                <a:solidFill>
                  <a:prstClr val="white"/>
                </a:solidFill>
                <a:effectLst>
                  <a:outerShdw blurRad="38100" dist="38100" dir="2700000" algn="tl">
                    <a:srgbClr val="000000">
                      <a:alpha val="43137"/>
                    </a:srgbClr>
                  </a:outerShdw>
                </a:effectLst>
              </a:rPr>
              <a:t>2</a:t>
            </a:r>
            <a:r>
              <a:rPr lang="en-US" b="1" dirty="0">
                <a:solidFill>
                  <a:prstClr val="white"/>
                </a:solidFill>
                <a:effectLst>
                  <a:outerShdw blurRad="38100" dist="38100" dir="2700000" algn="tl">
                    <a:srgbClr val="000000">
                      <a:alpha val="43137"/>
                    </a:srgbClr>
                  </a:outerShdw>
                </a:effectLst>
              </a:rPr>
              <a:t>, Saibal Kar</a:t>
            </a:r>
            <a:r>
              <a:rPr lang="en-US" b="1" baseline="30000" dirty="0">
                <a:solidFill>
                  <a:prstClr val="white"/>
                </a:solidFill>
                <a:effectLst>
                  <a:outerShdw blurRad="38100" dist="38100" dir="2700000" algn="tl">
                    <a:srgbClr val="000000">
                      <a:alpha val="43137"/>
                    </a:srgbClr>
                  </a:outerShdw>
                </a:effectLst>
              </a:rPr>
              <a:t>3</a:t>
            </a:r>
            <a:r>
              <a:rPr lang="en-US" b="1" dirty="0">
                <a:solidFill>
                  <a:prstClr val="white"/>
                </a:solidFill>
                <a:effectLst>
                  <a:outerShdw blurRad="38100" dist="38100" dir="2700000" algn="tl">
                    <a:srgbClr val="000000">
                      <a:alpha val="43137"/>
                    </a:srgbClr>
                  </a:outerShdw>
                </a:effectLst>
              </a:rPr>
              <a:t>, William O’Neill MD</a:t>
            </a:r>
            <a:r>
              <a:rPr lang="en-US" b="1" baseline="30000" dirty="0">
                <a:solidFill>
                  <a:prstClr val="white"/>
                </a:solidFill>
                <a:effectLst>
                  <a:outerShdw blurRad="38100" dist="38100" dir="2700000" algn="tl">
                    <a:srgbClr val="000000">
                      <a:alpha val="43137"/>
                    </a:srgbClr>
                  </a:outerShdw>
                </a:effectLst>
              </a:rPr>
              <a:t>4</a:t>
            </a:r>
            <a:r>
              <a:rPr lang="en-US" b="1" dirty="0">
                <a:solidFill>
                  <a:prstClr val="white"/>
                </a:solidFill>
                <a:effectLst>
                  <a:outerShdw blurRad="38100" dist="38100" dir="2700000" algn="tl">
                    <a:srgbClr val="000000">
                      <a:alpha val="43137"/>
                    </a:srgbClr>
                  </a:outerShdw>
                </a:effectLst>
              </a:rPr>
              <a:t>, Shephal K. Doshi MD</a:t>
            </a:r>
            <a:r>
              <a:rPr lang="en-US" b="1" baseline="30000" dirty="0">
                <a:solidFill>
                  <a:prstClr val="white"/>
                </a:solidFill>
                <a:effectLst>
                  <a:outerShdw blurRad="38100" dist="38100" dir="2700000" algn="tl">
                    <a:srgbClr val="000000">
                      <a:alpha val="43137"/>
                    </a:srgbClr>
                  </a:outerShdw>
                </a:effectLst>
              </a:rPr>
              <a:t>5</a:t>
            </a:r>
            <a:r>
              <a:rPr lang="en-US" b="1" dirty="0">
                <a:solidFill>
                  <a:prstClr val="white"/>
                </a:solidFill>
                <a:effectLst>
                  <a:outerShdw blurRad="38100" dist="38100" dir="2700000" algn="tl">
                    <a:srgbClr val="000000">
                      <a:alpha val="43137"/>
                    </a:srgbClr>
                  </a:outerShdw>
                </a:effectLst>
              </a:rPr>
              <a:t>, Rodney P. Horton MD</a:t>
            </a:r>
            <a:r>
              <a:rPr lang="en-US" b="1" baseline="30000" dirty="0">
                <a:solidFill>
                  <a:prstClr val="white"/>
                </a:solidFill>
                <a:effectLst>
                  <a:outerShdw blurRad="38100" dist="38100" dir="2700000" algn="tl">
                    <a:srgbClr val="000000">
                      <a:alpha val="43137"/>
                    </a:srgbClr>
                  </a:outerShdw>
                </a:effectLst>
              </a:rPr>
              <a:t>6</a:t>
            </a:r>
            <a:r>
              <a:rPr lang="en-US" b="1" dirty="0">
                <a:solidFill>
                  <a:prstClr val="white"/>
                </a:solidFill>
                <a:effectLst>
                  <a:outerShdw blurRad="38100" dist="38100" dir="2700000" algn="tl">
                    <a:srgbClr val="000000">
                      <a:alpha val="43137"/>
                    </a:srgbClr>
                  </a:outerShdw>
                </a:effectLst>
              </a:rPr>
              <a:t>, Maurice </a:t>
            </a:r>
            <a:r>
              <a:rPr lang="en-US" b="1" dirty="0" err="1">
                <a:solidFill>
                  <a:prstClr val="white"/>
                </a:solidFill>
                <a:effectLst>
                  <a:outerShdw blurRad="38100" dist="38100" dir="2700000" algn="tl">
                    <a:srgbClr val="000000">
                      <a:alpha val="43137"/>
                    </a:srgbClr>
                  </a:outerShdw>
                </a:effectLst>
              </a:rPr>
              <a:t>Buchbinder</a:t>
            </a:r>
            <a:r>
              <a:rPr lang="en-US" b="1" dirty="0">
                <a:solidFill>
                  <a:prstClr val="white"/>
                </a:solidFill>
                <a:effectLst>
                  <a:outerShdw blurRad="38100" dist="38100" dir="2700000" algn="tl">
                    <a:srgbClr val="000000">
                      <a:alpha val="43137"/>
                    </a:srgbClr>
                  </a:outerShdw>
                </a:effectLst>
              </a:rPr>
              <a:t> MD</a:t>
            </a:r>
            <a:r>
              <a:rPr lang="en-US" b="1" baseline="30000" dirty="0">
                <a:solidFill>
                  <a:prstClr val="white"/>
                </a:solidFill>
                <a:effectLst>
                  <a:outerShdw blurRad="38100" dist="38100" dir="2700000" algn="tl">
                    <a:srgbClr val="000000">
                      <a:alpha val="43137"/>
                    </a:srgbClr>
                  </a:outerShdw>
                </a:effectLst>
              </a:rPr>
              <a:t>7</a:t>
            </a:r>
            <a:r>
              <a:rPr lang="en-US" b="1" dirty="0">
                <a:solidFill>
                  <a:prstClr val="white"/>
                </a:solidFill>
                <a:effectLst>
                  <a:outerShdw blurRad="38100" dist="38100" dir="2700000" algn="tl">
                    <a:srgbClr val="000000">
                      <a:alpha val="43137"/>
                    </a:srgbClr>
                  </a:outerShdw>
                </a:effectLst>
              </a:rPr>
              <a:t>, Nicole T. Gordon BSEE</a:t>
            </a:r>
            <a:r>
              <a:rPr lang="en-US" b="1" baseline="30000" dirty="0">
                <a:solidFill>
                  <a:prstClr val="white"/>
                </a:solidFill>
                <a:effectLst>
                  <a:outerShdw blurRad="38100" dist="38100" dir="2700000" algn="tl">
                    <a:srgbClr val="000000">
                      <a:alpha val="43137"/>
                    </a:srgbClr>
                  </a:outerShdw>
                </a:effectLst>
              </a:rPr>
              <a:t>8</a:t>
            </a:r>
            <a:r>
              <a:rPr lang="en-US" b="1" dirty="0">
                <a:solidFill>
                  <a:prstClr val="white"/>
                </a:solidFill>
                <a:effectLst>
                  <a:outerShdw blurRad="38100" dist="38100" dir="2700000" algn="tl">
                    <a:srgbClr val="000000">
                      <a:alpha val="43137"/>
                    </a:srgbClr>
                  </a:outerShdw>
                </a:effectLst>
              </a:rPr>
              <a:t>, David R. Holmes MD</a:t>
            </a:r>
            <a:r>
              <a:rPr lang="en-US" b="1" baseline="30000" dirty="0">
                <a:solidFill>
                  <a:prstClr val="white"/>
                </a:solidFill>
                <a:effectLst>
                  <a:outerShdw blurRad="38100" dist="38100" dir="2700000" algn="tl">
                    <a:srgbClr val="000000">
                      <a:alpha val="43137"/>
                    </a:srgbClr>
                  </a:outerShdw>
                </a:effectLst>
              </a:rPr>
              <a:t>9</a:t>
            </a:r>
            <a:r>
              <a:rPr lang="en-US" b="1" dirty="0">
                <a:solidFill>
                  <a:prstClr val="white"/>
                </a:solidFill>
                <a:effectLst>
                  <a:outerShdw blurRad="38100" dist="38100" dir="2700000" algn="tl">
                    <a:srgbClr val="000000">
                      <a:alpha val="43137"/>
                    </a:srgbClr>
                  </a:outerShdw>
                </a:effectLst>
              </a:rPr>
              <a:t>*</a:t>
            </a:r>
          </a:p>
          <a:p>
            <a:pPr algn="ctr"/>
            <a:r>
              <a:rPr lang="en-US" b="1" i="1" dirty="0">
                <a:solidFill>
                  <a:srgbClr val="FFB600"/>
                </a:solidFill>
                <a:effectLst>
                  <a:outerShdw blurRad="38100" dist="38100" dir="2700000" algn="tl">
                    <a:srgbClr val="000000">
                      <a:alpha val="43137"/>
                    </a:srgbClr>
                  </a:outerShdw>
                </a:effectLst>
              </a:rPr>
              <a:t>*Both authors contributed equally to the development of this manuscript</a:t>
            </a:r>
            <a:endParaRPr lang="en-US" b="1" dirty="0">
              <a:solidFill>
                <a:srgbClr val="FFB600"/>
              </a:solidFill>
              <a:effectLst>
                <a:outerShdw blurRad="38100" dist="38100" dir="2700000" algn="tl">
                  <a:srgbClr val="000000">
                    <a:alpha val="43137"/>
                  </a:srgbClr>
                </a:outerShdw>
              </a:effectLst>
            </a:endParaRPr>
          </a:p>
          <a:p>
            <a:endParaRPr lang="en-US"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143028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FFF00"/>
                </a:solidFill>
              </a:rPr>
              <a:t>ASAP-TOO</a:t>
            </a:r>
            <a:r>
              <a:rPr lang="en-US" sz="3600" dirty="0">
                <a:solidFill>
                  <a:srgbClr val="FFFF00"/>
                </a:solidFill>
              </a:rPr>
              <a:t>  </a:t>
            </a:r>
            <a:br>
              <a:rPr lang="en-US" sz="3600" dirty="0">
                <a:solidFill>
                  <a:srgbClr val="FFFF00"/>
                </a:solidFill>
              </a:rPr>
            </a:br>
            <a:r>
              <a:rPr lang="en-US" sz="3000" dirty="0">
                <a:solidFill>
                  <a:srgbClr val="F36925"/>
                </a:solidFill>
              </a:rPr>
              <a:t>Reasons for OAC </a:t>
            </a:r>
            <a:r>
              <a:rPr lang="en-US" sz="3000" dirty="0" smtClean="0">
                <a:solidFill>
                  <a:srgbClr val="F36925"/>
                </a:solidFill>
              </a:rPr>
              <a:t>Unsuitability </a:t>
            </a:r>
            <a:r>
              <a:rPr lang="en-US" sz="2000" dirty="0" smtClean="0">
                <a:solidFill>
                  <a:schemeClr val="accent2"/>
                </a:solidFill>
              </a:rPr>
              <a:t>(cont)</a:t>
            </a:r>
            <a:endParaRPr lang="en-US" sz="2000" dirty="0">
              <a:solidFill>
                <a:schemeClr val="accent2"/>
              </a:solidFill>
            </a:endParaRPr>
          </a:p>
        </p:txBody>
      </p:sp>
      <p:sp>
        <p:nvSpPr>
          <p:cNvPr id="3" name="Content Placeholder 2"/>
          <p:cNvSpPr>
            <a:spLocks noGrp="1"/>
          </p:cNvSpPr>
          <p:nvPr>
            <p:ph idx="1"/>
          </p:nvPr>
        </p:nvSpPr>
        <p:spPr>
          <a:xfrm>
            <a:off x="658368" y="1371600"/>
            <a:ext cx="8180832" cy="4800600"/>
          </a:xfrm>
        </p:spPr>
        <p:txBody>
          <a:bodyPr>
            <a:noAutofit/>
          </a:bodyPr>
          <a:lstStyle/>
          <a:p>
            <a:r>
              <a:rPr lang="en-US" sz="2000" dirty="0" smtClean="0"/>
              <a:t>Contraindications </a:t>
            </a:r>
            <a:r>
              <a:rPr lang="en-US" sz="2000" dirty="0"/>
              <a:t>to warfarin and/or direct OAC (DOAC)</a:t>
            </a:r>
          </a:p>
          <a:p>
            <a:pPr lvl="1"/>
            <a:r>
              <a:rPr lang="en-US" sz="2000" dirty="0"/>
              <a:t>Severe renal failure (GFR &lt;30mL/min/1.73m</a:t>
            </a:r>
            <a:r>
              <a:rPr lang="en-US" sz="2000" baseline="30000" dirty="0"/>
              <a:t>3</a:t>
            </a:r>
            <a:r>
              <a:rPr lang="en-US" sz="2000" dirty="0"/>
              <a:t>)</a:t>
            </a:r>
          </a:p>
          <a:p>
            <a:pPr lvl="1"/>
            <a:r>
              <a:rPr lang="en-US" sz="2000" dirty="0"/>
              <a:t>Allergy to the above agents</a:t>
            </a:r>
          </a:p>
          <a:p>
            <a:r>
              <a:rPr lang="en-US" sz="2000" dirty="0"/>
              <a:t>Other contraindications including:</a:t>
            </a:r>
          </a:p>
          <a:p>
            <a:pPr lvl="1"/>
            <a:r>
              <a:rPr lang="en-US" sz="2000" dirty="0"/>
              <a:t>Lifestyle or occupational bleeding risk </a:t>
            </a:r>
            <a:endParaRPr lang="en-US" sz="2000" dirty="0" smtClean="0"/>
          </a:p>
          <a:p>
            <a:pPr lvl="1"/>
            <a:r>
              <a:rPr lang="en-US" sz="2000" dirty="0" smtClean="0"/>
              <a:t>Poor </a:t>
            </a:r>
            <a:r>
              <a:rPr lang="en-US" sz="2000" dirty="0"/>
              <a:t>control on warfarin </a:t>
            </a:r>
            <a:r>
              <a:rPr lang="en-US" sz="2000" dirty="0" smtClean="0"/>
              <a:t>and </a:t>
            </a:r>
            <a:r>
              <a:rPr lang="en-US" sz="2000" dirty="0"/>
              <a:t>intolerance to the </a:t>
            </a:r>
            <a:r>
              <a:rPr lang="en-US" sz="2000" dirty="0" smtClean="0"/>
              <a:t>DOACs</a:t>
            </a:r>
            <a:endParaRPr lang="en-US" sz="2000" dirty="0"/>
          </a:p>
          <a:p>
            <a:pPr lvl="1"/>
            <a:r>
              <a:rPr lang="en-US" sz="2000" dirty="0" smtClean="0"/>
              <a:t>Other </a:t>
            </a:r>
            <a:r>
              <a:rPr lang="en-US" sz="2000" dirty="0"/>
              <a:t>medical or social reasons that make OACs </a:t>
            </a:r>
            <a:r>
              <a:rPr lang="en-US" sz="2000" dirty="0" smtClean="0"/>
              <a:t>unsuitable</a:t>
            </a:r>
            <a:endParaRPr lang="en-US" sz="2000" dirty="0" smtClean="0">
              <a:solidFill>
                <a:srgbClr val="00070C"/>
              </a:solidFill>
            </a:endParaRPr>
          </a:p>
        </p:txBody>
      </p:sp>
    </p:spTree>
    <p:extLst>
      <p:ext uri="{BB962C8B-B14F-4D97-AF65-F5344CB8AC3E}">
        <p14:creationId xmlns:p14="http://schemas.microsoft.com/office/powerpoint/2010/main" val="11766061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ASAP-TOO</a:t>
            </a:r>
            <a:r>
              <a:rPr lang="en-US" sz="3600" dirty="0" smtClean="0"/>
              <a:t> </a:t>
            </a:r>
            <a:br>
              <a:rPr lang="en-US" sz="3600" dirty="0" smtClean="0"/>
            </a:br>
            <a:r>
              <a:rPr lang="en-US" sz="3000" dirty="0" smtClean="0">
                <a:solidFill>
                  <a:schemeClr val="accent2"/>
                </a:solidFill>
              </a:rPr>
              <a:t>Endpoints</a:t>
            </a:r>
            <a:endParaRPr lang="en-US" sz="3000" dirty="0">
              <a:solidFill>
                <a:schemeClr val="accent2"/>
              </a:solidFill>
            </a:endParaRPr>
          </a:p>
        </p:txBody>
      </p:sp>
      <p:sp>
        <p:nvSpPr>
          <p:cNvPr id="3" name="Content Placeholder 2"/>
          <p:cNvSpPr>
            <a:spLocks noGrp="1"/>
          </p:cNvSpPr>
          <p:nvPr>
            <p:ph idx="1"/>
          </p:nvPr>
        </p:nvSpPr>
        <p:spPr>
          <a:xfrm>
            <a:off x="658368" y="1371600"/>
            <a:ext cx="7988198" cy="4800600"/>
          </a:xfrm>
        </p:spPr>
        <p:txBody>
          <a:bodyPr/>
          <a:lstStyle/>
          <a:p>
            <a:pPr marL="0" indent="0">
              <a:lnSpc>
                <a:spcPct val="100000"/>
              </a:lnSpc>
              <a:buNone/>
            </a:pPr>
            <a:r>
              <a:rPr lang="en-US" sz="2400" b="1" dirty="0" smtClean="0">
                <a:solidFill>
                  <a:schemeClr val="accent1"/>
                </a:solidFill>
              </a:rPr>
              <a:t>Primary Effectiveness Endpoint</a:t>
            </a:r>
          </a:p>
          <a:p>
            <a:pPr>
              <a:lnSpc>
                <a:spcPct val="100000"/>
              </a:lnSpc>
            </a:pPr>
            <a:r>
              <a:rPr lang="en-US" sz="2400" dirty="0" smtClean="0"/>
              <a:t>The time to first occurrence </a:t>
            </a:r>
            <a:r>
              <a:rPr lang="en-US" sz="2400" dirty="0"/>
              <a:t>of ischemic stroke </a:t>
            </a:r>
            <a:r>
              <a:rPr lang="en-US" sz="2400" dirty="0" smtClean="0"/>
              <a:t>or </a:t>
            </a:r>
            <a:r>
              <a:rPr lang="en-US" sz="2400" dirty="0"/>
              <a:t>systemic </a:t>
            </a:r>
            <a:r>
              <a:rPr lang="en-US" sz="2400" dirty="0" smtClean="0"/>
              <a:t>embolism</a:t>
            </a:r>
          </a:p>
          <a:p>
            <a:pPr marL="0" indent="0">
              <a:lnSpc>
                <a:spcPct val="100000"/>
              </a:lnSpc>
              <a:buNone/>
            </a:pPr>
            <a:r>
              <a:rPr lang="en-US" sz="2400" b="1" dirty="0" smtClean="0">
                <a:solidFill>
                  <a:schemeClr val="accent1"/>
                </a:solidFill>
              </a:rPr>
              <a:t>Primary Safety Endpoint</a:t>
            </a:r>
          </a:p>
          <a:p>
            <a:pPr>
              <a:lnSpc>
                <a:spcPct val="100000"/>
              </a:lnSpc>
            </a:pPr>
            <a:r>
              <a:rPr lang="en-US" sz="2400" dirty="0" smtClean="0"/>
              <a:t>Same as historical WATCHMAN studies: 7-day </a:t>
            </a:r>
            <a:r>
              <a:rPr lang="en-US" sz="2400" dirty="0"/>
              <a:t>rate of all-cause death, ischemic stroke, systemic embolism, or device- or procedure- related events requiring open cardiac surgery or major endovascular intervention such as pseudoaneurysm repair, AV fistula repair, or other major endovascular </a:t>
            </a:r>
            <a:r>
              <a:rPr lang="en-US" sz="2400" dirty="0" smtClean="0"/>
              <a:t>repair</a:t>
            </a:r>
            <a:endParaRPr lang="en-US" sz="2400" dirty="0"/>
          </a:p>
        </p:txBody>
      </p:sp>
    </p:spTree>
    <p:extLst>
      <p:ext uri="{BB962C8B-B14F-4D97-AF65-F5344CB8AC3E}">
        <p14:creationId xmlns:p14="http://schemas.microsoft.com/office/powerpoint/2010/main" val="20362216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 TOO  </a:t>
            </a:r>
            <a:r>
              <a:rPr lang="en-US" sz="3600" dirty="0" smtClean="0"/>
              <a:t/>
            </a:r>
            <a:br>
              <a:rPr lang="en-US" sz="3600" dirty="0" smtClean="0"/>
            </a:br>
            <a:r>
              <a:rPr lang="en-US" sz="3000" dirty="0" smtClean="0">
                <a:solidFill>
                  <a:schemeClr val="accent2"/>
                </a:solidFill>
              </a:rPr>
              <a:t>Key Secondary Endpoints</a:t>
            </a:r>
            <a:endParaRPr lang="en-US" sz="3000" dirty="0">
              <a:solidFill>
                <a:schemeClr val="accent2"/>
              </a:solidFill>
            </a:endParaRPr>
          </a:p>
        </p:txBody>
      </p:sp>
      <p:sp>
        <p:nvSpPr>
          <p:cNvPr id="3" name="Content Placeholder 2"/>
          <p:cNvSpPr>
            <a:spLocks noGrp="1"/>
          </p:cNvSpPr>
          <p:nvPr>
            <p:ph idx="1"/>
          </p:nvPr>
        </p:nvSpPr>
        <p:spPr/>
        <p:txBody>
          <a:bodyPr/>
          <a:lstStyle/>
          <a:p>
            <a:pPr marL="0" indent="0">
              <a:buNone/>
            </a:pPr>
            <a:r>
              <a:rPr lang="en-US" dirty="0" smtClean="0"/>
              <a:t>1.The time to first occurrence </a:t>
            </a:r>
            <a:r>
              <a:rPr lang="en-US" dirty="0"/>
              <a:t>of stroke (including ischemic and/or hemorrhagic), </a:t>
            </a:r>
            <a:r>
              <a:rPr lang="en-US" dirty="0" smtClean="0"/>
              <a:t>cardiovascular death </a:t>
            </a:r>
            <a:r>
              <a:rPr lang="en-US" dirty="0"/>
              <a:t>(cardiovascular and/or unexplained cause) and systemic </a:t>
            </a:r>
            <a:r>
              <a:rPr lang="en-US" dirty="0" smtClean="0"/>
              <a:t>embolism</a:t>
            </a:r>
          </a:p>
          <a:p>
            <a:pPr marL="0" indent="0">
              <a:buNone/>
            </a:pPr>
            <a:endParaRPr lang="en-US" dirty="0"/>
          </a:p>
          <a:p>
            <a:pPr marL="0" indent="0">
              <a:buNone/>
            </a:pPr>
            <a:r>
              <a:rPr lang="en-US" dirty="0"/>
              <a:t>2. The occurrence of major bleeding (defined as a BARC bleeding score of ≥3</a:t>
            </a:r>
            <a:r>
              <a:rPr lang="en-US" dirty="0" smtClean="0"/>
              <a:t>)</a:t>
            </a:r>
          </a:p>
          <a:p>
            <a:endParaRPr lang="en-US" dirty="0" smtClean="0"/>
          </a:p>
          <a:p>
            <a:endParaRPr lang="en-US" dirty="0"/>
          </a:p>
        </p:txBody>
      </p:sp>
    </p:spTree>
    <p:extLst>
      <p:ext uri="{BB962C8B-B14F-4D97-AF65-F5344CB8AC3E}">
        <p14:creationId xmlns:p14="http://schemas.microsoft.com/office/powerpoint/2010/main" val="9067411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ASAP–TOO</a:t>
            </a:r>
            <a:r>
              <a:rPr lang="en-US" sz="3600" dirty="0" smtClean="0"/>
              <a:t/>
            </a:r>
            <a:br>
              <a:rPr lang="en-US" sz="3600" dirty="0" smtClean="0"/>
            </a:br>
            <a:r>
              <a:rPr lang="en-US" sz="3000" dirty="0" smtClean="0">
                <a:solidFill>
                  <a:schemeClr val="accent2"/>
                </a:solidFill>
              </a:rPr>
              <a:t>Key Inclusion Criteria</a:t>
            </a:r>
            <a:endParaRPr lang="en-US" sz="3000" dirty="0">
              <a:solidFill>
                <a:schemeClr val="accent2"/>
              </a:solidFill>
            </a:endParaRPr>
          </a:p>
        </p:txBody>
      </p:sp>
      <p:sp>
        <p:nvSpPr>
          <p:cNvPr id="3" name="Content Placeholder 2"/>
          <p:cNvSpPr>
            <a:spLocks noGrp="1"/>
          </p:cNvSpPr>
          <p:nvPr>
            <p:ph idx="1"/>
          </p:nvPr>
        </p:nvSpPr>
        <p:spPr/>
        <p:txBody>
          <a:bodyPr>
            <a:noAutofit/>
          </a:bodyPr>
          <a:lstStyle/>
          <a:p>
            <a:pPr lvl="0"/>
            <a:r>
              <a:rPr lang="en-US" sz="2000" dirty="0" smtClean="0"/>
              <a:t>The </a:t>
            </a:r>
            <a:r>
              <a:rPr lang="en-US" sz="2000" dirty="0"/>
              <a:t>patient has documented paroxysmal, persistent, permanent or long-term/longstanding persistent non-</a:t>
            </a:r>
            <a:r>
              <a:rPr lang="en-US" sz="2000" dirty="0" err="1"/>
              <a:t>valvular</a:t>
            </a:r>
            <a:r>
              <a:rPr lang="en-US" sz="2000" dirty="0"/>
              <a:t> atrial fibrillation (i.e., the patient has not been diagnosed with rheumatic mitral </a:t>
            </a:r>
            <a:r>
              <a:rPr lang="en-US" sz="2000" dirty="0" err="1"/>
              <a:t>valvular</a:t>
            </a:r>
            <a:r>
              <a:rPr lang="en-US" sz="2000" dirty="0"/>
              <a:t> heart disease</a:t>
            </a:r>
            <a:r>
              <a:rPr lang="en-US" sz="2000" dirty="0" smtClean="0"/>
              <a:t>)</a:t>
            </a:r>
          </a:p>
          <a:p>
            <a:pPr lvl="0"/>
            <a:r>
              <a:rPr lang="en-US" sz="2000" dirty="0" smtClean="0"/>
              <a:t>The </a:t>
            </a:r>
            <a:r>
              <a:rPr lang="en-US" sz="2000" dirty="0"/>
              <a:t>patient has a calculated CHA</a:t>
            </a:r>
            <a:r>
              <a:rPr lang="en-US" sz="2000" baseline="-25000" dirty="0"/>
              <a:t>2</a:t>
            </a:r>
            <a:r>
              <a:rPr lang="en-US" sz="2000" dirty="0"/>
              <a:t>DS</a:t>
            </a:r>
            <a:r>
              <a:rPr lang="en-US" sz="2000" baseline="-25000" dirty="0"/>
              <a:t>2</a:t>
            </a:r>
            <a:r>
              <a:rPr lang="en-US" sz="2000" dirty="0"/>
              <a:t>-VASc score of 2 or </a:t>
            </a:r>
            <a:r>
              <a:rPr lang="en-US" sz="2000" dirty="0" smtClean="0"/>
              <a:t>greater</a:t>
            </a:r>
          </a:p>
          <a:p>
            <a:pPr lvl="0"/>
            <a:r>
              <a:rPr lang="en-US" sz="2000" dirty="0" smtClean="0">
                <a:solidFill>
                  <a:schemeClr val="accent1"/>
                </a:solidFill>
              </a:rPr>
              <a:t>The </a:t>
            </a:r>
            <a:r>
              <a:rPr lang="en-US" sz="2000" dirty="0">
                <a:solidFill>
                  <a:schemeClr val="accent1"/>
                </a:solidFill>
              </a:rPr>
              <a:t>patient is deemed by </a:t>
            </a:r>
            <a:r>
              <a:rPr lang="en-US" sz="2000" dirty="0" smtClean="0">
                <a:solidFill>
                  <a:schemeClr val="accent1"/>
                </a:solidFill>
              </a:rPr>
              <a:t>two study physicians to </a:t>
            </a:r>
            <a:r>
              <a:rPr lang="en-US" sz="2000" dirty="0">
                <a:solidFill>
                  <a:schemeClr val="accent1"/>
                </a:solidFill>
              </a:rPr>
              <a:t>be unsuitable for oral anticoagulation</a:t>
            </a:r>
            <a:r>
              <a:rPr lang="en-US" sz="900" dirty="0">
                <a:solidFill>
                  <a:schemeClr val="accent1"/>
                </a:solidFill>
              </a:rPr>
              <a:t> </a:t>
            </a:r>
            <a:endParaRPr lang="en-US" sz="900" dirty="0" smtClean="0">
              <a:solidFill>
                <a:schemeClr val="accent1"/>
              </a:solidFill>
            </a:endParaRPr>
          </a:p>
          <a:p>
            <a:pPr lvl="0"/>
            <a:r>
              <a:rPr lang="en-US" sz="2000" dirty="0" smtClean="0">
                <a:solidFill>
                  <a:schemeClr val="accent1"/>
                </a:solidFill>
              </a:rPr>
              <a:t>The </a:t>
            </a:r>
            <a:r>
              <a:rPr lang="en-US" sz="2000" dirty="0">
                <a:solidFill>
                  <a:schemeClr val="accent1"/>
                </a:solidFill>
              </a:rPr>
              <a:t>patient is deemed by their physician to be suitable for the defined protocol pharmacologic regimen of aspirin and clopidogrel* therapy following WATCHMAN </a:t>
            </a:r>
            <a:r>
              <a:rPr lang="en-US" sz="2000" dirty="0" smtClean="0">
                <a:solidFill>
                  <a:schemeClr val="accent1"/>
                </a:solidFill>
              </a:rPr>
              <a:t>Closure </a:t>
            </a:r>
            <a:r>
              <a:rPr lang="en-US" sz="2000" dirty="0">
                <a:solidFill>
                  <a:schemeClr val="accent1"/>
                </a:solidFill>
              </a:rPr>
              <a:t>Device implant</a:t>
            </a:r>
            <a:r>
              <a:rPr lang="en-US" sz="2000" dirty="0" smtClean="0">
                <a:solidFill>
                  <a:schemeClr val="accent1"/>
                </a:solidFill>
              </a:rPr>
              <a:t>.</a:t>
            </a:r>
          </a:p>
          <a:p>
            <a:pPr lvl="0"/>
            <a:endParaRPr lang="en-US" sz="2000" dirty="0"/>
          </a:p>
          <a:p>
            <a:pPr lvl="0"/>
            <a:endParaRPr lang="en-US" sz="2000" dirty="0"/>
          </a:p>
          <a:p>
            <a:pPr marL="0" indent="0">
              <a:spcAft>
                <a:spcPts val="600"/>
              </a:spcAft>
              <a:buNone/>
            </a:pPr>
            <a:endParaRPr lang="en-US" sz="1050" dirty="0"/>
          </a:p>
        </p:txBody>
      </p:sp>
      <p:sp>
        <p:nvSpPr>
          <p:cNvPr id="4" name="TextBox 3"/>
          <p:cNvSpPr txBox="1"/>
          <p:nvPr/>
        </p:nvSpPr>
        <p:spPr>
          <a:xfrm>
            <a:off x="685800" y="5781447"/>
            <a:ext cx="7620000" cy="830997"/>
          </a:xfrm>
          <a:prstGeom prst="rect">
            <a:avLst/>
          </a:prstGeom>
          <a:noFill/>
        </p:spPr>
        <p:txBody>
          <a:bodyPr wrap="square" rtlCol="0">
            <a:spAutoFit/>
          </a:bodyPr>
          <a:lstStyle/>
          <a:p>
            <a:r>
              <a:rPr lang="en-US" sz="1200" b="1" dirty="0" err="1">
                <a:solidFill>
                  <a:schemeClr val="accent6"/>
                </a:solidFill>
                <a:effectLst>
                  <a:outerShdw blurRad="38100" dist="38100" dir="2700000" algn="tl">
                    <a:srgbClr val="000000">
                      <a:alpha val="43137"/>
                    </a:srgbClr>
                  </a:outerShdw>
                </a:effectLst>
              </a:rPr>
              <a:t>Clopidogrel</a:t>
            </a:r>
            <a:r>
              <a:rPr lang="en-US" sz="1200" b="1" dirty="0">
                <a:solidFill>
                  <a:schemeClr val="accent6"/>
                </a:solidFill>
                <a:effectLst>
                  <a:outerShdw blurRad="38100" dist="38100" dir="2700000" algn="tl">
                    <a:srgbClr val="000000">
                      <a:alpha val="43137"/>
                    </a:srgbClr>
                  </a:outerShdw>
                </a:effectLst>
              </a:rPr>
              <a:t> may be substituted with </a:t>
            </a:r>
            <a:r>
              <a:rPr lang="en-US" sz="1200" b="1" dirty="0" err="1">
                <a:solidFill>
                  <a:schemeClr val="accent6"/>
                </a:solidFill>
                <a:effectLst>
                  <a:outerShdw blurRad="38100" dist="38100" dir="2700000" algn="tl">
                    <a:srgbClr val="000000">
                      <a:alpha val="43137"/>
                    </a:srgbClr>
                  </a:outerShdw>
                </a:effectLst>
              </a:rPr>
              <a:t>ticagrelor</a:t>
            </a:r>
            <a:r>
              <a:rPr lang="en-US" sz="1200" b="1" dirty="0">
                <a:solidFill>
                  <a:schemeClr val="accent6"/>
                </a:solidFill>
                <a:effectLst>
                  <a:outerShdw blurRad="38100" dist="38100" dir="2700000" algn="tl">
                    <a:srgbClr val="000000">
                      <a:alpha val="43137"/>
                    </a:srgbClr>
                  </a:outerShdw>
                </a:effectLst>
              </a:rPr>
              <a:t> or </a:t>
            </a:r>
            <a:r>
              <a:rPr lang="en-US" sz="1200" b="1" dirty="0" err="1">
                <a:solidFill>
                  <a:schemeClr val="accent6"/>
                </a:solidFill>
                <a:effectLst>
                  <a:outerShdw blurRad="38100" dist="38100" dir="2700000" algn="tl">
                    <a:srgbClr val="000000">
                      <a:alpha val="43137"/>
                    </a:srgbClr>
                  </a:outerShdw>
                </a:effectLst>
              </a:rPr>
              <a:t>prasugrel</a:t>
            </a:r>
            <a:r>
              <a:rPr lang="en-US" sz="1200" b="1" dirty="0">
                <a:solidFill>
                  <a:schemeClr val="accent6"/>
                </a:solidFill>
                <a:effectLst>
                  <a:outerShdw blurRad="38100" dist="38100" dir="2700000" algn="tl">
                    <a:srgbClr val="000000">
                      <a:alpha val="43137"/>
                    </a:srgbClr>
                  </a:outerShdw>
                </a:effectLst>
              </a:rPr>
              <a:t> if the subject requires the medication for other indications (e.g. acute coronary syndromes treated with drug eluting stents) or if the subject has a known resistance to </a:t>
            </a:r>
            <a:r>
              <a:rPr lang="en-US" sz="1200" b="1" dirty="0" err="1">
                <a:solidFill>
                  <a:schemeClr val="accent6"/>
                </a:solidFill>
                <a:effectLst>
                  <a:outerShdw blurRad="38100" dist="38100" dir="2700000" algn="tl">
                    <a:srgbClr val="000000">
                      <a:alpha val="43137"/>
                    </a:srgbClr>
                  </a:outerShdw>
                </a:effectLst>
              </a:rPr>
              <a:t>clopidogrel</a:t>
            </a:r>
            <a:r>
              <a:rPr lang="en-US" sz="1200" b="1" dirty="0">
                <a:solidFill>
                  <a:schemeClr val="accent6"/>
                </a:solidFill>
                <a:effectLst>
                  <a:outerShdw blurRad="38100" dist="38100" dir="2700000" algn="tl">
                    <a:srgbClr val="000000">
                      <a:alpha val="43137"/>
                    </a:srgbClr>
                  </a:outerShdw>
                </a:effectLst>
              </a:rPr>
              <a:t>.</a:t>
            </a:r>
          </a:p>
          <a:p>
            <a:endParaRPr lang="en-US" sz="1200" b="1" dirty="0">
              <a:solidFill>
                <a:schemeClr val="accent6"/>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028997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ASAP-TOO</a:t>
            </a:r>
            <a:r>
              <a:rPr lang="en-US" sz="3600" dirty="0" smtClean="0"/>
              <a:t/>
            </a:r>
            <a:br>
              <a:rPr lang="en-US" sz="3600" dirty="0" smtClean="0"/>
            </a:br>
            <a:r>
              <a:rPr lang="en-US" sz="3000" dirty="0" smtClean="0">
                <a:solidFill>
                  <a:schemeClr val="accent2"/>
                </a:solidFill>
              </a:rPr>
              <a:t>Key Exclusion Criteria</a:t>
            </a:r>
            <a:endParaRPr lang="en-US" sz="3000" dirty="0">
              <a:solidFill>
                <a:schemeClr val="accent2"/>
              </a:solidFill>
            </a:endParaRPr>
          </a:p>
        </p:txBody>
      </p:sp>
      <p:sp>
        <p:nvSpPr>
          <p:cNvPr id="3" name="Content Placeholder 2"/>
          <p:cNvSpPr>
            <a:spLocks noGrp="1"/>
          </p:cNvSpPr>
          <p:nvPr>
            <p:ph idx="1"/>
          </p:nvPr>
        </p:nvSpPr>
        <p:spPr>
          <a:xfrm>
            <a:off x="658368" y="1305765"/>
            <a:ext cx="7827264" cy="4800600"/>
          </a:xfrm>
        </p:spPr>
        <p:txBody>
          <a:bodyPr>
            <a:noAutofit/>
          </a:bodyPr>
          <a:lstStyle/>
          <a:p>
            <a:pPr lvl="0">
              <a:spcAft>
                <a:spcPts val="900"/>
              </a:spcAft>
            </a:pPr>
            <a:r>
              <a:rPr lang="en-US" sz="1600" dirty="0"/>
              <a:t>Subjects who are currently enrolled in another investigational study or registry that would directly interfere with the current study, except when the subject is participating in a mandatory governmental registry, or a purely observational registry with no associated </a:t>
            </a:r>
            <a:r>
              <a:rPr lang="en-US" sz="1600" dirty="0" smtClean="0"/>
              <a:t>treatments</a:t>
            </a:r>
            <a:endParaRPr lang="en-US" sz="1600" dirty="0"/>
          </a:p>
          <a:p>
            <a:pPr lvl="0">
              <a:spcAft>
                <a:spcPts val="900"/>
              </a:spcAft>
            </a:pPr>
            <a:r>
              <a:rPr lang="en-US" sz="1600" dirty="0"/>
              <a:t>The </a:t>
            </a:r>
            <a:r>
              <a:rPr lang="en-US" sz="1600" dirty="0" smtClean="0"/>
              <a:t>subject </a:t>
            </a:r>
            <a:r>
              <a:rPr lang="en-US" sz="1600" dirty="0"/>
              <a:t>had or is planning to have any cardiac or non-cardiac invasive or surgical procedure within 30 days prior to or 90 days  after the WATCHMAN implant (e.g., cardioversion, ablation, cataract surgery, endoscopy) </a:t>
            </a:r>
          </a:p>
          <a:p>
            <a:pPr lvl="0">
              <a:spcAft>
                <a:spcPts val="900"/>
              </a:spcAft>
            </a:pPr>
            <a:r>
              <a:rPr lang="en-US" sz="1600" dirty="0"/>
              <a:t>The </a:t>
            </a:r>
            <a:r>
              <a:rPr lang="en-US" sz="1600" dirty="0" smtClean="0"/>
              <a:t>subject </a:t>
            </a:r>
            <a:r>
              <a:rPr lang="en-US" sz="1600" dirty="0"/>
              <a:t>had a prior stroke (of any cause) or TIA within the </a:t>
            </a:r>
            <a:r>
              <a:rPr lang="en-US" sz="1600" dirty="0" smtClean="0"/>
              <a:t>30 </a:t>
            </a:r>
            <a:r>
              <a:rPr lang="en-US" sz="1600" dirty="0"/>
              <a:t>days prior to </a:t>
            </a:r>
            <a:r>
              <a:rPr lang="en-US" sz="1600" dirty="0" smtClean="0"/>
              <a:t>enrollment</a:t>
            </a:r>
          </a:p>
          <a:p>
            <a:pPr lvl="0">
              <a:spcAft>
                <a:spcPts val="900"/>
              </a:spcAft>
            </a:pPr>
            <a:r>
              <a:rPr lang="en-US" sz="1600" dirty="0" smtClean="0"/>
              <a:t>The </a:t>
            </a:r>
            <a:r>
              <a:rPr lang="en-US" sz="1600" dirty="0"/>
              <a:t>subject had a prior BARC type 3 or 4 bleeding event within the 14 days prior to </a:t>
            </a:r>
            <a:r>
              <a:rPr lang="en-US" sz="1600" dirty="0" smtClean="0"/>
              <a:t>randomization</a:t>
            </a:r>
            <a:endParaRPr lang="en-US" sz="1600" dirty="0"/>
          </a:p>
          <a:p>
            <a:pPr lvl="0">
              <a:spcAft>
                <a:spcPts val="900"/>
              </a:spcAft>
            </a:pPr>
            <a:r>
              <a:rPr lang="en-US" sz="1600" dirty="0"/>
              <a:t>The </a:t>
            </a:r>
            <a:r>
              <a:rPr lang="en-US" sz="1600" dirty="0" smtClean="0"/>
              <a:t>subject </a:t>
            </a:r>
            <a:r>
              <a:rPr lang="en-US" sz="1600" dirty="0"/>
              <a:t>has a history of atrial septal repair or has an ASD/PFO </a:t>
            </a:r>
            <a:r>
              <a:rPr lang="en-US" sz="1600" dirty="0" smtClean="0"/>
              <a:t>device</a:t>
            </a:r>
            <a:endParaRPr lang="en-US" sz="1600" dirty="0"/>
          </a:p>
          <a:p>
            <a:pPr lvl="0">
              <a:spcAft>
                <a:spcPts val="900"/>
              </a:spcAft>
            </a:pPr>
            <a:r>
              <a:rPr lang="en-US" sz="1600" dirty="0"/>
              <a:t>The </a:t>
            </a:r>
            <a:r>
              <a:rPr lang="en-US" sz="1600" dirty="0" smtClean="0"/>
              <a:t>subject </a:t>
            </a:r>
            <a:r>
              <a:rPr lang="en-US" sz="1600" dirty="0"/>
              <a:t>has an implanted mechanical valve prosthesis in any </a:t>
            </a:r>
            <a:r>
              <a:rPr lang="en-US" sz="1600" dirty="0" smtClean="0"/>
              <a:t>position</a:t>
            </a:r>
          </a:p>
          <a:p>
            <a:pPr lvl="0">
              <a:spcAft>
                <a:spcPts val="900"/>
              </a:spcAft>
            </a:pPr>
            <a:r>
              <a:rPr lang="en-US" sz="1600" dirty="0" smtClean="0"/>
              <a:t>The subject </a:t>
            </a:r>
            <a:r>
              <a:rPr lang="en-US" sz="1600" dirty="0"/>
              <a:t>suffers from New York Heart Association Class IV Congestive Heart </a:t>
            </a:r>
            <a:r>
              <a:rPr lang="en-US" sz="1600" dirty="0" smtClean="0"/>
              <a:t>Failure</a:t>
            </a:r>
            <a:endParaRPr lang="en-US" sz="1600" dirty="0"/>
          </a:p>
          <a:p>
            <a:pPr lvl="0"/>
            <a:endParaRPr lang="en-US" sz="1400" b="1" dirty="0"/>
          </a:p>
        </p:txBody>
      </p:sp>
    </p:spTree>
    <p:extLst>
      <p:ext uri="{BB962C8B-B14F-4D97-AF65-F5344CB8AC3E}">
        <p14:creationId xmlns:p14="http://schemas.microsoft.com/office/powerpoint/2010/main" val="2265330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ASAP-TOO </a:t>
            </a:r>
            <a:br>
              <a:rPr lang="en-US" dirty="0" smtClean="0"/>
            </a:br>
            <a:r>
              <a:rPr lang="en-US" sz="3000" dirty="0" smtClean="0">
                <a:solidFill>
                  <a:schemeClr val="accent2"/>
                </a:solidFill>
              </a:rPr>
              <a:t>Device Group Medication Therapy</a:t>
            </a:r>
            <a:endParaRPr lang="en-US" sz="3000" dirty="0">
              <a:solidFill>
                <a:schemeClr val="accent2"/>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6046484"/>
              </p:ext>
            </p:extLst>
          </p:nvPr>
        </p:nvGraphicFramePr>
        <p:xfrm>
          <a:off x="645786" y="1582521"/>
          <a:ext cx="7826375" cy="3276600"/>
        </p:xfrm>
        <a:graphic>
          <a:graphicData uri="http://schemas.openxmlformats.org/drawingml/2006/table">
            <a:tbl>
              <a:tblPr firstRow="1" firstCol="1" bandRow="1">
                <a:tableStyleId>{68D230F3-CF80-4859-8CE7-A43EE81993B5}</a:tableStyleId>
              </a:tblPr>
              <a:tblGrid>
                <a:gridCol w="2628387"/>
                <a:gridCol w="2376223"/>
                <a:gridCol w="2821765"/>
              </a:tblGrid>
              <a:tr h="539916">
                <a:tc>
                  <a:txBody>
                    <a:bodyPr/>
                    <a:lstStyle/>
                    <a:p>
                      <a:pPr marL="0" marR="0" algn="ctr">
                        <a:lnSpc>
                          <a:spcPct val="115000"/>
                        </a:lnSpc>
                        <a:spcBef>
                          <a:spcPts val="0"/>
                        </a:spcBef>
                        <a:spcAft>
                          <a:spcPts val="0"/>
                        </a:spcAft>
                      </a:pPr>
                      <a:r>
                        <a:rPr lang="en-US" sz="1800" b="1" dirty="0">
                          <a:solidFill>
                            <a:schemeClr val="accent1"/>
                          </a:solidFill>
                          <a:effectLst>
                            <a:outerShdw blurRad="38100" dist="38100" dir="2700000" algn="tl">
                              <a:srgbClr val="000000">
                                <a:alpha val="43137"/>
                              </a:srgbClr>
                            </a:outerShdw>
                          </a:effectLst>
                        </a:rPr>
                        <a:t>Visit Interval</a:t>
                      </a:r>
                      <a:endParaRPr lang="en-US" sz="1800" b="1" dirty="0">
                        <a:solidFill>
                          <a:schemeClr val="accent1"/>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lnSpc>
                          <a:spcPct val="115000"/>
                        </a:lnSpc>
                        <a:spcBef>
                          <a:spcPts val="0"/>
                        </a:spcBef>
                        <a:spcAft>
                          <a:spcPts val="0"/>
                        </a:spcAft>
                      </a:pPr>
                      <a:r>
                        <a:rPr lang="en-US" sz="1800" b="1" dirty="0">
                          <a:solidFill>
                            <a:schemeClr val="accent1"/>
                          </a:solidFill>
                          <a:effectLst>
                            <a:outerShdw blurRad="38100" dist="38100" dir="2700000" algn="tl">
                              <a:srgbClr val="000000">
                                <a:alpha val="43137"/>
                              </a:srgbClr>
                            </a:outerShdw>
                          </a:effectLst>
                        </a:rPr>
                        <a:t>Aspirin</a:t>
                      </a:r>
                      <a:endParaRPr lang="en-US" sz="1800" b="1" dirty="0">
                        <a:solidFill>
                          <a:schemeClr val="accent1"/>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lnSpc>
                          <a:spcPct val="115000"/>
                        </a:lnSpc>
                        <a:spcBef>
                          <a:spcPts val="0"/>
                        </a:spcBef>
                        <a:spcAft>
                          <a:spcPts val="0"/>
                        </a:spcAft>
                      </a:pPr>
                      <a:r>
                        <a:rPr lang="en-US" sz="1800" b="1" dirty="0" err="1">
                          <a:solidFill>
                            <a:schemeClr val="accent1"/>
                          </a:solidFill>
                          <a:effectLst>
                            <a:outerShdw blurRad="38100" dist="38100" dir="2700000" algn="tl">
                              <a:srgbClr val="000000">
                                <a:alpha val="43137"/>
                              </a:srgbClr>
                            </a:outerShdw>
                          </a:effectLst>
                        </a:rPr>
                        <a:t>Clopidogrel</a:t>
                      </a:r>
                      <a:r>
                        <a:rPr lang="en-US" sz="1800" b="1" dirty="0">
                          <a:solidFill>
                            <a:schemeClr val="accent1"/>
                          </a:solidFill>
                          <a:effectLst>
                            <a:outerShdw blurRad="38100" dist="38100" dir="2700000" algn="tl">
                              <a:srgbClr val="000000">
                                <a:alpha val="43137"/>
                              </a:srgbClr>
                            </a:outerShdw>
                          </a:effectLst>
                        </a:rPr>
                        <a:t>*</a:t>
                      </a:r>
                      <a:endParaRPr lang="en-US" sz="1800" b="1" dirty="0">
                        <a:solidFill>
                          <a:schemeClr val="accent1"/>
                        </a:solidFill>
                        <a:effectLst>
                          <a:outerShdw blurRad="38100" dist="38100" dir="2700000" algn="tl">
                            <a:srgbClr val="000000">
                              <a:alpha val="43137"/>
                            </a:srgbClr>
                          </a:outerShdw>
                        </a:effectLst>
                        <a:latin typeface="Times New Roman"/>
                        <a:ea typeface="Times New Roman"/>
                      </a:endParaRPr>
                    </a:p>
                  </a:txBody>
                  <a:tcPr marL="86180" marR="86180" marT="0" marB="0" anchor="ctr"/>
                </a:tc>
              </a:tr>
              <a:tr h="912228">
                <a:tc>
                  <a:txBody>
                    <a:bodyPr/>
                    <a:lstStyle/>
                    <a:p>
                      <a:pPr marL="0" marR="0">
                        <a:spcBef>
                          <a:spcPts val="0"/>
                        </a:spcBef>
                        <a:spcAft>
                          <a:spcPts val="0"/>
                        </a:spcAft>
                      </a:pPr>
                      <a:r>
                        <a:rPr lang="en-US" sz="1800" b="1" dirty="0">
                          <a:effectLst>
                            <a:outerShdw blurRad="38100" dist="38100" dir="2700000" algn="tl">
                              <a:srgbClr val="000000">
                                <a:alpha val="43137"/>
                              </a:srgbClr>
                            </a:outerShdw>
                          </a:effectLst>
                        </a:rPr>
                        <a:t>Discharge through </a:t>
                      </a:r>
                      <a:endParaRPr lang="en-US" sz="1800" b="1" dirty="0" smtClean="0">
                        <a:effectLst>
                          <a:outerShdw blurRad="38100" dist="38100" dir="2700000" algn="tl">
                            <a:srgbClr val="000000">
                              <a:alpha val="43137"/>
                            </a:srgbClr>
                          </a:outerShdw>
                        </a:effectLst>
                      </a:endParaRPr>
                    </a:p>
                    <a:p>
                      <a:pPr marL="0" marR="0">
                        <a:spcBef>
                          <a:spcPts val="0"/>
                        </a:spcBef>
                        <a:spcAft>
                          <a:spcPts val="600"/>
                        </a:spcAft>
                      </a:pPr>
                      <a:r>
                        <a:rPr lang="en-US" sz="1800" b="1" dirty="0" smtClean="0">
                          <a:effectLst>
                            <a:outerShdw blurRad="38100" dist="38100" dir="2700000" algn="tl">
                              <a:srgbClr val="000000">
                                <a:alpha val="43137"/>
                              </a:srgbClr>
                            </a:outerShdw>
                          </a:effectLst>
                        </a:rPr>
                        <a:t>3-month </a:t>
                      </a:r>
                      <a:r>
                        <a:rPr lang="en-US" sz="1800" b="1" dirty="0">
                          <a:effectLst>
                            <a:outerShdw blurRad="38100" dist="38100" dir="2700000" algn="tl">
                              <a:srgbClr val="000000">
                                <a:alpha val="43137"/>
                              </a:srgbClr>
                            </a:outerShdw>
                          </a:effectLst>
                        </a:rPr>
                        <a:t>visit</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spcBef>
                          <a:spcPts val="0"/>
                        </a:spcBef>
                        <a:spcAft>
                          <a:spcPts val="0"/>
                        </a:spcAft>
                      </a:pPr>
                      <a:r>
                        <a:rPr lang="en-US" sz="1800" b="1" dirty="0" smtClean="0">
                          <a:effectLst>
                            <a:outerShdw blurRad="38100" dist="38100" dir="2700000" algn="tl">
                              <a:srgbClr val="000000">
                                <a:alpha val="43137"/>
                              </a:srgbClr>
                            </a:outerShdw>
                          </a:effectLst>
                        </a:rPr>
                        <a:t>Yes, suggested</a:t>
                      </a:r>
                      <a:r>
                        <a:rPr lang="en-US" sz="1800" b="1" baseline="0" dirty="0" smtClean="0">
                          <a:effectLst>
                            <a:outerShdw blurRad="38100" dist="38100" dir="2700000" algn="tl">
                              <a:srgbClr val="000000">
                                <a:alpha val="43137"/>
                              </a:srgbClr>
                            </a:outerShdw>
                          </a:effectLst>
                        </a:rPr>
                        <a:t> d</a:t>
                      </a:r>
                      <a:r>
                        <a:rPr lang="en-US" sz="1800" b="1" dirty="0" smtClean="0">
                          <a:effectLst>
                            <a:outerShdw blurRad="38100" dist="38100" dir="2700000" algn="tl">
                              <a:srgbClr val="000000">
                                <a:alpha val="43137"/>
                              </a:srgbClr>
                            </a:outerShdw>
                          </a:effectLst>
                        </a:rPr>
                        <a:t>ose</a:t>
                      </a:r>
                      <a:r>
                        <a:rPr lang="en-US" sz="1800" b="1" dirty="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75-100mg</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spcBef>
                          <a:spcPts val="0"/>
                        </a:spcBef>
                        <a:spcAft>
                          <a:spcPts val="0"/>
                        </a:spcAft>
                      </a:pPr>
                      <a:r>
                        <a:rPr lang="en-US" sz="1800" b="1" dirty="0">
                          <a:effectLst>
                            <a:outerShdw blurRad="38100" dist="38100" dir="2700000" algn="tl">
                              <a:srgbClr val="000000">
                                <a:alpha val="43137"/>
                              </a:srgbClr>
                            </a:outerShdw>
                          </a:effectLst>
                        </a:rPr>
                        <a:t>Yes</a:t>
                      </a:r>
                    </a:p>
                    <a:p>
                      <a:pPr marL="0" marR="0" algn="ctr">
                        <a:spcBef>
                          <a:spcPts val="0"/>
                        </a:spcBef>
                        <a:spcAft>
                          <a:spcPts val="600"/>
                        </a:spcAft>
                      </a:pPr>
                      <a:r>
                        <a:rPr lang="en-US" sz="1800" b="1" dirty="0" smtClean="0">
                          <a:effectLst>
                            <a:outerShdw blurRad="38100" dist="38100" dir="2700000" algn="tl">
                              <a:srgbClr val="000000">
                                <a:alpha val="43137"/>
                              </a:srgbClr>
                            </a:outerShdw>
                          </a:effectLst>
                        </a:rPr>
                        <a:t>Suggested dose</a:t>
                      </a:r>
                      <a:r>
                        <a:rPr lang="en-US" sz="1800" b="1" dirty="0">
                          <a:effectLst>
                            <a:outerShdw blurRad="38100" dist="38100" dir="2700000" algn="tl">
                              <a:srgbClr val="000000">
                                <a:alpha val="43137"/>
                              </a:srgbClr>
                            </a:outerShdw>
                          </a:effectLst>
                        </a:rPr>
                        <a:t>: 75mg</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r>
              <a:tr h="912228">
                <a:tc>
                  <a:txBody>
                    <a:bodyPr/>
                    <a:lstStyle/>
                    <a:p>
                      <a:pPr marL="0" marR="0">
                        <a:spcBef>
                          <a:spcPts val="0"/>
                        </a:spcBef>
                        <a:spcAft>
                          <a:spcPts val="600"/>
                        </a:spcAft>
                      </a:pPr>
                      <a:r>
                        <a:rPr lang="en-US" sz="1800" b="1" dirty="0">
                          <a:effectLst>
                            <a:outerShdw blurRad="38100" dist="38100" dir="2700000" algn="tl">
                              <a:srgbClr val="000000">
                                <a:alpha val="43137"/>
                              </a:srgbClr>
                            </a:outerShdw>
                          </a:effectLst>
                        </a:rPr>
                        <a:t>3-month visit through 12-month visit</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spcBef>
                          <a:spcPts val="0"/>
                        </a:spcBef>
                        <a:spcAft>
                          <a:spcPts val="0"/>
                        </a:spcAft>
                      </a:pPr>
                      <a:r>
                        <a:rPr lang="en-US" sz="1800" b="1" dirty="0" smtClean="0">
                          <a:effectLst>
                            <a:outerShdw blurRad="38100" dist="38100" dir="2700000" algn="tl">
                              <a:srgbClr val="000000">
                                <a:alpha val="43137"/>
                              </a:srgbClr>
                            </a:outerShdw>
                          </a:effectLst>
                        </a:rPr>
                        <a:t>Yes, suggested dose</a:t>
                      </a:r>
                      <a:r>
                        <a:rPr lang="en-US" sz="1800" b="1" dirty="0">
                          <a:effectLst>
                            <a:outerShdw blurRad="38100" dist="38100" dir="2700000" algn="tl">
                              <a:srgbClr val="000000">
                                <a:alpha val="43137"/>
                              </a:srgbClr>
                            </a:outerShdw>
                          </a:effectLst>
                        </a:rPr>
                        <a:t>: </a:t>
                      </a:r>
                      <a:r>
                        <a:rPr lang="en-US" sz="1800" b="1" dirty="0" smtClean="0">
                          <a:effectLst>
                            <a:outerShdw blurRad="38100" dist="38100" dir="2700000" algn="tl">
                              <a:srgbClr val="000000">
                                <a:alpha val="43137"/>
                              </a:srgbClr>
                            </a:outerShdw>
                          </a:effectLst>
                        </a:rPr>
                        <a:t>75-100mg</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spcBef>
                          <a:spcPts val="0"/>
                        </a:spcBef>
                        <a:spcAft>
                          <a:spcPts val="600"/>
                        </a:spcAft>
                      </a:pPr>
                      <a:r>
                        <a:rPr lang="en-US" sz="1800" b="1" dirty="0">
                          <a:effectLst>
                            <a:outerShdw blurRad="38100" dist="38100" dir="2700000" algn="tl">
                              <a:srgbClr val="000000">
                                <a:alpha val="43137"/>
                              </a:srgbClr>
                            </a:outerShdw>
                          </a:effectLst>
                        </a:rPr>
                        <a:t>No, unless other indication</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r>
              <a:tr h="912228">
                <a:tc>
                  <a:txBody>
                    <a:bodyPr/>
                    <a:lstStyle/>
                    <a:p>
                      <a:pPr marL="0" marR="0">
                        <a:spcBef>
                          <a:spcPts val="0"/>
                        </a:spcBef>
                        <a:spcAft>
                          <a:spcPts val="0"/>
                        </a:spcAft>
                      </a:pPr>
                      <a:r>
                        <a:rPr lang="en-US" sz="1800" b="1" dirty="0">
                          <a:effectLst>
                            <a:outerShdw blurRad="38100" dist="38100" dir="2700000" algn="tl">
                              <a:srgbClr val="000000">
                                <a:alpha val="43137"/>
                              </a:srgbClr>
                            </a:outerShdw>
                          </a:effectLst>
                        </a:rPr>
                        <a:t>Following the </a:t>
                      </a:r>
                      <a:endParaRPr lang="en-US" sz="1800" b="1" dirty="0" smtClean="0">
                        <a:effectLst>
                          <a:outerShdw blurRad="38100" dist="38100" dir="2700000" algn="tl">
                            <a:srgbClr val="000000">
                              <a:alpha val="43137"/>
                            </a:srgbClr>
                          </a:outerShdw>
                        </a:effectLst>
                      </a:endParaRPr>
                    </a:p>
                    <a:p>
                      <a:pPr marL="0" marR="0">
                        <a:spcBef>
                          <a:spcPts val="0"/>
                        </a:spcBef>
                        <a:spcAft>
                          <a:spcPts val="600"/>
                        </a:spcAft>
                      </a:pPr>
                      <a:r>
                        <a:rPr lang="en-US" sz="1800" b="1" dirty="0" smtClean="0">
                          <a:effectLst>
                            <a:outerShdw blurRad="38100" dist="38100" dir="2700000" algn="tl">
                              <a:srgbClr val="000000">
                                <a:alpha val="43137"/>
                              </a:srgbClr>
                            </a:outerShdw>
                          </a:effectLst>
                        </a:rPr>
                        <a:t>12-month </a:t>
                      </a:r>
                      <a:r>
                        <a:rPr lang="en-US" sz="1800" b="1" dirty="0">
                          <a:effectLst>
                            <a:outerShdw blurRad="38100" dist="38100" dir="2700000" algn="tl">
                              <a:srgbClr val="000000">
                                <a:alpha val="43137"/>
                              </a:srgbClr>
                            </a:outerShdw>
                          </a:effectLst>
                        </a:rPr>
                        <a:t>visit</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spcBef>
                          <a:spcPts val="0"/>
                        </a:spcBef>
                        <a:spcAft>
                          <a:spcPts val="600"/>
                        </a:spcAft>
                      </a:pPr>
                      <a:r>
                        <a:rPr lang="en-US" sz="1800" b="1" dirty="0">
                          <a:effectLst>
                            <a:outerShdw blurRad="38100" dist="38100" dir="2700000" algn="tl">
                              <a:srgbClr val="000000">
                                <a:alpha val="43137"/>
                              </a:srgbClr>
                            </a:outerShdw>
                          </a:effectLst>
                        </a:rPr>
                        <a:t>No, unless other indication</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c>
                  <a:txBody>
                    <a:bodyPr/>
                    <a:lstStyle/>
                    <a:p>
                      <a:pPr marL="0" marR="0" algn="ctr">
                        <a:spcBef>
                          <a:spcPts val="0"/>
                        </a:spcBef>
                        <a:spcAft>
                          <a:spcPts val="600"/>
                        </a:spcAft>
                      </a:pPr>
                      <a:r>
                        <a:rPr lang="en-US" sz="1800" b="1" dirty="0">
                          <a:effectLst>
                            <a:outerShdw blurRad="38100" dist="38100" dir="2700000" algn="tl">
                              <a:srgbClr val="000000">
                                <a:alpha val="43137"/>
                              </a:srgbClr>
                            </a:outerShdw>
                          </a:effectLst>
                        </a:rPr>
                        <a:t>No, unless other indication</a:t>
                      </a:r>
                      <a:endParaRPr lang="en-US" sz="1800" b="1" dirty="0">
                        <a:solidFill>
                          <a:srgbClr val="00070C"/>
                        </a:solidFill>
                        <a:effectLst>
                          <a:outerShdw blurRad="38100" dist="38100" dir="2700000" algn="tl">
                            <a:srgbClr val="000000">
                              <a:alpha val="43137"/>
                            </a:srgbClr>
                          </a:outerShdw>
                        </a:effectLst>
                        <a:latin typeface="Times New Roman"/>
                        <a:ea typeface="Times New Roman"/>
                      </a:endParaRPr>
                    </a:p>
                  </a:txBody>
                  <a:tcPr marL="86180" marR="86180" marT="0" marB="0" anchor="ctr"/>
                </a:tc>
              </a:tr>
            </a:tbl>
          </a:graphicData>
        </a:graphic>
      </p:graphicFrame>
      <p:sp>
        <p:nvSpPr>
          <p:cNvPr id="3" name="TextBox 2"/>
          <p:cNvSpPr txBox="1"/>
          <p:nvPr/>
        </p:nvSpPr>
        <p:spPr>
          <a:xfrm>
            <a:off x="616526" y="5042138"/>
            <a:ext cx="7689273" cy="1246495"/>
          </a:xfrm>
          <a:prstGeom prst="rect">
            <a:avLst/>
          </a:prstGeom>
          <a:noFill/>
        </p:spPr>
        <p:txBody>
          <a:bodyPr wrap="square" rtlCol="0">
            <a:spAutoFit/>
          </a:bodyPr>
          <a:lstStyle/>
          <a:p>
            <a:pPr>
              <a:spcAft>
                <a:spcPts val="600"/>
              </a:spcAft>
            </a:pPr>
            <a:r>
              <a:rPr lang="en-US" sz="1400" b="1" dirty="0" smtClean="0">
                <a:solidFill>
                  <a:schemeClr val="accent6">
                    <a:lumMod val="60000"/>
                    <a:lumOff val="40000"/>
                  </a:schemeClr>
                </a:solidFill>
                <a:effectLst>
                  <a:outerShdw blurRad="38100" dist="38100" dir="2700000" algn="tl">
                    <a:srgbClr val="000000">
                      <a:alpha val="43137"/>
                    </a:srgbClr>
                  </a:outerShdw>
                </a:effectLst>
              </a:rPr>
              <a:t>*</a:t>
            </a:r>
            <a:r>
              <a:rPr lang="en-US" sz="1400" b="1" dirty="0">
                <a:solidFill>
                  <a:schemeClr val="accent6">
                    <a:lumMod val="60000"/>
                    <a:lumOff val="40000"/>
                  </a:schemeClr>
                </a:solidFill>
                <a:effectLst>
                  <a:outerShdw blurRad="38100" dist="38100" dir="2700000" algn="tl">
                    <a:srgbClr val="000000">
                      <a:alpha val="43137"/>
                    </a:srgbClr>
                  </a:outerShdw>
                </a:effectLst>
              </a:rPr>
              <a:t>Clopidogrel may be substituted with ticagrelor or prasugrel if the subject requires the medication for other indications (e.g. acute coronary syndromes treated with drug eluting stents) or if the subject has a known resistance to clopidogrel</a:t>
            </a:r>
            <a:r>
              <a:rPr lang="en-US" sz="1400" b="1" dirty="0" smtClean="0">
                <a:solidFill>
                  <a:schemeClr val="accent6">
                    <a:lumMod val="60000"/>
                    <a:lumOff val="40000"/>
                  </a:schemeClr>
                </a:solidFill>
                <a:effectLst>
                  <a:outerShdw blurRad="38100" dist="38100" dir="2700000" algn="tl">
                    <a:srgbClr val="000000">
                      <a:alpha val="43137"/>
                    </a:srgbClr>
                  </a:outerShdw>
                </a:effectLst>
              </a:rPr>
              <a:t>.</a:t>
            </a:r>
            <a:endParaRPr lang="en-US" sz="1400" b="1" dirty="0">
              <a:solidFill>
                <a:schemeClr val="accent6">
                  <a:lumMod val="60000"/>
                  <a:lumOff val="40000"/>
                </a:schemeClr>
              </a:solidFill>
              <a:effectLst>
                <a:outerShdw blurRad="38100" dist="38100" dir="2700000" algn="tl">
                  <a:srgbClr val="000000">
                    <a:alpha val="43137"/>
                  </a:srgbClr>
                </a:outerShdw>
              </a:effectLst>
            </a:endParaRPr>
          </a:p>
          <a:p>
            <a:r>
              <a:rPr lang="en-US" sz="1400" b="1" dirty="0" smtClean="0">
                <a:solidFill>
                  <a:schemeClr val="accent6">
                    <a:lumMod val="60000"/>
                    <a:lumOff val="40000"/>
                  </a:schemeClr>
                </a:solidFill>
                <a:effectLst>
                  <a:outerShdw blurRad="38100" dist="38100" dir="2700000" algn="tl">
                    <a:srgbClr val="000000">
                      <a:alpha val="43137"/>
                    </a:srgbClr>
                  </a:outerShdw>
                </a:effectLst>
              </a:rPr>
              <a:t>Patients are allowed to be on dual antiplatelet therapy (outside of the protocol required 3- </a:t>
            </a:r>
            <a:r>
              <a:rPr lang="en-US" sz="1400" b="1" dirty="0">
                <a:solidFill>
                  <a:schemeClr val="accent6">
                    <a:lumMod val="60000"/>
                    <a:lumOff val="40000"/>
                  </a:schemeClr>
                </a:solidFill>
                <a:effectLst>
                  <a:outerShdw blurRad="38100" dist="38100" dir="2700000" algn="tl">
                    <a:srgbClr val="000000">
                      <a:alpha val="43137"/>
                    </a:srgbClr>
                  </a:outerShdw>
                </a:effectLst>
              </a:rPr>
              <a:t>months period) if indicated due to a condition other than WATCHMAN </a:t>
            </a:r>
            <a:r>
              <a:rPr lang="en-US" sz="1400" b="1" dirty="0" smtClean="0">
                <a:solidFill>
                  <a:schemeClr val="accent6">
                    <a:lumMod val="60000"/>
                    <a:lumOff val="40000"/>
                  </a:schemeClr>
                </a:solidFill>
                <a:effectLst>
                  <a:outerShdw blurRad="38100" dist="38100" dir="2700000" algn="tl">
                    <a:srgbClr val="000000">
                      <a:alpha val="43137"/>
                    </a:srgbClr>
                  </a:outerShdw>
                </a:effectLst>
              </a:rPr>
              <a:t>implantation.</a:t>
            </a:r>
            <a:endParaRPr lang="en-US" sz="1400" b="1" dirty="0">
              <a:solidFill>
                <a:schemeClr val="accent6">
                  <a:lumMod val="60000"/>
                  <a:lumOff val="40000"/>
                </a:schemeClr>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72382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52399"/>
            <a:ext cx="4572000" cy="65573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79792890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sz="3000" dirty="0">
              <a:solidFill>
                <a:schemeClr val="accent2"/>
              </a:solidFill>
            </a:endParaRPr>
          </a:p>
        </p:txBody>
      </p:sp>
      <p:sp>
        <p:nvSpPr>
          <p:cNvPr id="3" name="Content Placeholder 2"/>
          <p:cNvSpPr>
            <a:spLocks noGrp="1"/>
          </p:cNvSpPr>
          <p:nvPr>
            <p:ph idx="1"/>
          </p:nvPr>
        </p:nvSpPr>
        <p:spPr/>
        <p:txBody>
          <a:bodyPr/>
          <a:lstStyle/>
          <a:p>
            <a:r>
              <a:rPr lang="en-US" sz="2400" dirty="0" smtClean="0"/>
              <a:t>LAAO with Watchman Device was approved by FDA in 2015 based on PROTECT AF and PREVAIL RCT’s and companion Registries</a:t>
            </a:r>
          </a:p>
          <a:p>
            <a:r>
              <a:rPr lang="en-US" sz="2400" dirty="0" smtClean="0"/>
              <a:t>Development of PMS Registry a condition of approval planned to begin enrollment 2</a:t>
            </a:r>
            <a:r>
              <a:rPr lang="en-US" sz="2400" baseline="30000" dirty="0" smtClean="0"/>
              <a:t>nd</a:t>
            </a:r>
            <a:r>
              <a:rPr lang="en-US" sz="2400" dirty="0" smtClean="0"/>
              <a:t> quarter 2016</a:t>
            </a:r>
          </a:p>
          <a:p>
            <a:r>
              <a:rPr lang="en-US" sz="2400" dirty="0" smtClean="0"/>
              <a:t>Between approval but before PMS study, commercial cases continued and were entered into a procedural data base by Watchman clinical specialists using standardized forms</a:t>
            </a:r>
          </a:p>
        </p:txBody>
      </p:sp>
    </p:spTree>
    <p:extLst>
      <p:ext uri="{BB962C8B-B14F-4D97-AF65-F5344CB8AC3E}">
        <p14:creationId xmlns:p14="http://schemas.microsoft.com/office/powerpoint/2010/main" val="106601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Study Objective &amp; Timeline</a:t>
            </a:r>
            <a:endParaRPr lang="en-US" dirty="0"/>
          </a:p>
        </p:txBody>
      </p:sp>
      <p:cxnSp>
        <p:nvCxnSpPr>
          <p:cNvPr id="8" name="Straight Arrow Connector 7"/>
          <p:cNvCxnSpPr/>
          <p:nvPr/>
        </p:nvCxnSpPr>
        <p:spPr>
          <a:xfrm>
            <a:off x="106020" y="4969791"/>
            <a:ext cx="8885580"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060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680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062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5444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1832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74212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66592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8972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590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2208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382620" y="4817391"/>
            <a:ext cx="0" cy="30480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79179"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2005</a:t>
            </a:r>
          </a:p>
        </p:txBody>
      </p:sp>
      <p:sp>
        <p:nvSpPr>
          <p:cNvPr id="24" name="TextBox 23"/>
          <p:cNvSpPr txBox="1"/>
          <p:nvPr/>
        </p:nvSpPr>
        <p:spPr>
          <a:xfrm>
            <a:off x="635065"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2006</a:t>
            </a:r>
          </a:p>
        </p:txBody>
      </p:sp>
      <p:sp>
        <p:nvSpPr>
          <p:cNvPr id="25" name="TextBox 24"/>
          <p:cNvSpPr txBox="1"/>
          <p:nvPr/>
        </p:nvSpPr>
        <p:spPr>
          <a:xfrm>
            <a:off x="1473265" y="4437688"/>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2007</a:t>
            </a:r>
          </a:p>
        </p:txBody>
      </p:sp>
      <p:sp>
        <p:nvSpPr>
          <p:cNvPr id="26" name="TextBox 25"/>
          <p:cNvSpPr txBox="1"/>
          <p:nvPr/>
        </p:nvSpPr>
        <p:spPr>
          <a:xfrm>
            <a:off x="2248517"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2008</a:t>
            </a:r>
          </a:p>
        </p:txBody>
      </p:sp>
      <p:sp>
        <p:nvSpPr>
          <p:cNvPr id="27" name="TextBox 26"/>
          <p:cNvSpPr txBox="1"/>
          <p:nvPr/>
        </p:nvSpPr>
        <p:spPr>
          <a:xfrm>
            <a:off x="3136413"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2009</a:t>
            </a:r>
          </a:p>
        </p:txBody>
      </p:sp>
      <p:sp>
        <p:nvSpPr>
          <p:cNvPr id="28" name="TextBox 27"/>
          <p:cNvSpPr txBox="1"/>
          <p:nvPr/>
        </p:nvSpPr>
        <p:spPr>
          <a:xfrm>
            <a:off x="3924917"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2010</a:t>
            </a:r>
          </a:p>
        </p:txBody>
      </p:sp>
      <p:sp>
        <p:nvSpPr>
          <p:cNvPr id="29" name="TextBox 28"/>
          <p:cNvSpPr txBox="1"/>
          <p:nvPr/>
        </p:nvSpPr>
        <p:spPr>
          <a:xfrm>
            <a:off x="4839317" y="4436391"/>
            <a:ext cx="513089"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2011</a:t>
            </a:r>
          </a:p>
        </p:txBody>
      </p:sp>
      <p:sp>
        <p:nvSpPr>
          <p:cNvPr id="30" name="TextBox 29"/>
          <p:cNvSpPr txBox="1"/>
          <p:nvPr/>
        </p:nvSpPr>
        <p:spPr>
          <a:xfrm>
            <a:off x="5627821"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2012</a:t>
            </a:r>
          </a:p>
        </p:txBody>
      </p:sp>
      <p:sp>
        <p:nvSpPr>
          <p:cNvPr id="31" name="TextBox 30"/>
          <p:cNvSpPr txBox="1"/>
          <p:nvPr/>
        </p:nvSpPr>
        <p:spPr>
          <a:xfrm>
            <a:off x="6380924"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2013</a:t>
            </a:r>
          </a:p>
        </p:txBody>
      </p:sp>
      <p:sp>
        <p:nvSpPr>
          <p:cNvPr id="32" name="TextBox 31"/>
          <p:cNvSpPr txBox="1"/>
          <p:nvPr/>
        </p:nvSpPr>
        <p:spPr>
          <a:xfrm>
            <a:off x="7201517"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2014</a:t>
            </a:r>
          </a:p>
        </p:txBody>
      </p:sp>
      <p:sp>
        <p:nvSpPr>
          <p:cNvPr id="33" name="TextBox 32"/>
          <p:cNvSpPr txBox="1"/>
          <p:nvPr/>
        </p:nvSpPr>
        <p:spPr>
          <a:xfrm>
            <a:off x="7963517" y="4436391"/>
            <a:ext cx="524503" cy="276999"/>
          </a:xfrm>
          <a:prstGeom prst="rect">
            <a:avLst/>
          </a:prstGeom>
          <a:noFill/>
        </p:spPr>
        <p:txBody>
          <a:bodyPr wrap="none" rtlCol="0">
            <a:spAutoFit/>
          </a:bodyPr>
          <a:lstStyle/>
          <a:p>
            <a:r>
              <a:rPr lang="en-US" sz="1200" b="1" dirty="0">
                <a:solidFill>
                  <a:prstClr val="white"/>
                </a:solidFill>
                <a:effectLst>
                  <a:outerShdw blurRad="38100" dist="38100" dir="2700000" algn="tl">
                    <a:srgbClr val="000000">
                      <a:alpha val="43137"/>
                    </a:srgbClr>
                  </a:outerShdw>
                </a:effectLst>
              </a:rPr>
              <a:t>2015</a:t>
            </a:r>
          </a:p>
        </p:txBody>
      </p:sp>
      <p:sp>
        <p:nvSpPr>
          <p:cNvPr id="34" name="Snip Diagonal Corner Rectangle 33"/>
          <p:cNvSpPr/>
          <p:nvPr/>
        </p:nvSpPr>
        <p:spPr>
          <a:xfrm>
            <a:off x="79516" y="4055391"/>
            <a:ext cx="2464904" cy="38100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PROTECT AF N=800</a:t>
            </a:r>
          </a:p>
        </p:txBody>
      </p:sp>
      <p:sp>
        <p:nvSpPr>
          <p:cNvPr id="35" name="Snip Diagonal Corner Rectangle 34"/>
          <p:cNvSpPr/>
          <p:nvPr/>
        </p:nvSpPr>
        <p:spPr>
          <a:xfrm>
            <a:off x="2521301" y="3598191"/>
            <a:ext cx="1699519" cy="38100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CAP1 N=566</a:t>
            </a:r>
          </a:p>
        </p:txBody>
      </p:sp>
      <p:sp>
        <p:nvSpPr>
          <p:cNvPr id="36" name="Snip Diagonal Corner Rectangle 35"/>
          <p:cNvSpPr/>
          <p:nvPr/>
        </p:nvSpPr>
        <p:spPr>
          <a:xfrm>
            <a:off x="4197701" y="4055391"/>
            <a:ext cx="1699519" cy="38100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PREVAIL N=463</a:t>
            </a:r>
          </a:p>
        </p:txBody>
      </p:sp>
      <p:sp>
        <p:nvSpPr>
          <p:cNvPr id="37" name="Snip Diagonal Corner Rectangle 36"/>
          <p:cNvSpPr/>
          <p:nvPr/>
        </p:nvSpPr>
        <p:spPr>
          <a:xfrm>
            <a:off x="5900605" y="3598191"/>
            <a:ext cx="1563163" cy="38100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prstClr val="black"/>
                </a:solidFill>
              </a:rPr>
              <a:t>CAP2 N=463</a:t>
            </a:r>
          </a:p>
        </p:txBody>
      </p:sp>
      <p:sp>
        <p:nvSpPr>
          <p:cNvPr id="38" name="Snip Diagonal Corner Rectangle 37"/>
          <p:cNvSpPr/>
          <p:nvPr/>
        </p:nvSpPr>
        <p:spPr>
          <a:xfrm>
            <a:off x="6659220" y="4055391"/>
            <a:ext cx="1530512" cy="381000"/>
          </a:xfrm>
          <a:prstGeom prst="snip2Diag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prstClr val="black"/>
                </a:solidFill>
              </a:rPr>
              <a:t>EWOLUTION N=1025</a:t>
            </a:r>
          </a:p>
        </p:txBody>
      </p:sp>
      <p:sp>
        <p:nvSpPr>
          <p:cNvPr id="40" name="Snip Diagonal Corner Rectangle 39"/>
          <p:cNvSpPr/>
          <p:nvPr/>
        </p:nvSpPr>
        <p:spPr>
          <a:xfrm>
            <a:off x="8112868" y="3352800"/>
            <a:ext cx="1031132" cy="710339"/>
          </a:xfrm>
          <a:prstGeom prst="snip2DiagRect">
            <a:avLst/>
          </a:prstGeom>
          <a:solidFill>
            <a:schemeClr val="bg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err="1" smtClean="0">
                <a:solidFill>
                  <a:prstClr val="black"/>
                </a:solidFill>
              </a:rPr>
              <a:t>Commer-cial</a:t>
            </a:r>
            <a:endParaRPr lang="en-US" sz="1200" b="1" dirty="0">
              <a:solidFill>
                <a:prstClr val="black"/>
              </a:solidFill>
            </a:endParaRPr>
          </a:p>
          <a:p>
            <a:pPr algn="ctr"/>
            <a:r>
              <a:rPr lang="en-US" sz="1200" b="1" dirty="0" smtClean="0">
                <a:solidFill>
                  <a:prstClr val="black"/>
                </a:solidFill>
              </a:rPr>
              <a:t>N=3822</a:t>
            </a:r>
            <a:endParaRPr lang="en-US" sz="1200" b="1" dirty="0">
              <a:solidFill>
                <a:prstClr val="black"/>
              </a:solidFill>
            </a:endParaRPr>
          </a:p>
        </p:txBody>
      </p:sp>
      <p:sp>
        <p:nvSpPr>
          <p:cNvPr id="43" name="TextBox 42"/>
          <p:cNvSpPr txBox="1"/>
          <p:nvPr/>
        </p:nvSpPr>
        <p:spPr>
          <a:xfrm>
            <a:off x="840662" y="5350791"/>
            <a:ext cx="1236237" cy="600164"/>
          </a:xfrm>
          <a:prstGeom prst="rect">
            <a:avLst/>
          </a:prstGeom>
          <a:noFill/>
        </p:spPr>
        <p:txBody>
          <a:bodyPr wrap="none" rtlCol="0">
            <a:spAutoFit/>
          </a:bodyPr>
          <a:lstStyle/>
          <a:p>
            <a:pPr algn="ctr"/>
            <a:r>
              <a:rPr lang="en-US" sz="1100" b="1" i="1" dirty="0">
                <a:solidFill>
                  <a:prstClr val="white"/>
                </a:solidFill>
                <a:effectLst>
                  <a:outerShdw blurRad="38100" dist="38100" dir="2700000" algn="tl">
                    <a:srgbClr val="000000">
                      <a:alpha val="43137"/>
                    </a:srgbClr>
                  </a:outerShdw>
                </a:effectLst>
              </a:rPr>
              <a:t>PROTECT AF</a:t>
            </a:r>
          </a:p>
          <a:p>
            <a:pPr algn="ctr"/>
            <a:r>
              <a:rPr lang="en-US" sz="1100" b="1" i="1" dirty="0">
                <a:solidFill>
                  <a:prstClr val="white"/>
                </a:solidFill>
                <a:effectLst>
                  <a:outerShdw blurRad="38100" dist="38100" dir="2700000" algn="tl">
                    <a:srgbClr val="000000">
                      <a:alpha val="43137"/>
                    </a:srgbClr>
                  </a:outerShdw>
                </a:effectLst>
              </a:rPr>
              <a:t>59 Centers</a:t>
            </a:r>
          </a:p>
          <a:p>
            <a:pPr algn="ctr"/>
            <a:r>
              <a:rPr lang="en-US" sz="1100" b="1" i="1" dirty="0">
                <a:solidFill>
                  <a:prstClr val="white"/>
                </a:solidFill>
                <a:effectLst>
                  <a:outerShdw blurRad="38100" dist="38100" dir="2700000" algn="tl">
                    <a:srgbClr val="000000">
                      <a:alpha val="43137"/>
                    </a:srgbClr>
                  </a:outerShdw>
                </a:effectLst>
              </a:rPr>
              <a:t>449 Procedures</a:t>
            </a:r>
          </a:p>
        </p:txBody>
      </p:sp>
      <p:sp>
        <p:nvSpPr>
          <p:cNvPr id="45" name="TextBox 44"/>
          <p:cNvSpPr txBox="1"/>
          <p:nvPr/>
        </p:nvSpPr>
        <p:spPr>
          <a:xfrm>
            <a:off x="2730492" y="5350791"/>
            <a:ext cx="1236237" cy="600164"/>
          </a:xfrm>
          <a:prstGeom prst="rect">
            <a:avLst/>
          </a:prstGeom>
          <a:noFill/>
        </p:spPr>
        <p:txBody>
          <a:bodyPr wrap="none" rtlCol="0">
            <a:spAutoFit/>
          </a:bodyPr>
          <a:lstStyle/>
          <a:p>
            <a:pPr algn="ctr"/>
            <a:r>
              <a:rPr lang="en-US" sz="1100" b="1" i="1" dirty="0">
                <a:solidFill>
                  <a:prstClr val="white"/>
                </a:solidFill>
                <a:effectLst>
                  <a:outerShdw blurRad="38100" dist="38100" dir="2700000" algn="tl">
                    <a:srgbClr val="000000">
                      <a:alpha val="43137"/>
                    </a:srgbClr>
                  </a:outerShdw>
                </a:effectLst>
              </a:rPr>
              <a:t>CAP1</a:t>
            </a:r>
          </a:p>
          <a:p>
            <a:pPr algn="ctr"/>
            <a:r>
              <a:rPr lang="en-US" sz="1100" b="1" i="1" dirty="0">
                <a:solidFill>
                  <a:prstClr val="white"/>
                </a:solidFill>
                <a:effectLst>
                  <a:outerShdw blurRad="38100" dist="38100" dir="2700000" algn="tl">
                    <a:srgbClr val="000000">
                      <a:alpha val="43137"/>
                    </a:srgbClr>
                  </a:outerShdw>
                </a:effectLst>
              </a:rPr>
              <a:t>26 Centers</a:t>
            </a:r>
          </a:p>
          <a:p>
            <a:pPr algn="ctr"/>
            <a:r>
              <a:rPr lang="en-US" sz="1100" b="1" i="1" dirty="0">
                <a:solidFill>
                  <a:prstClr val="white"/>
                </a:solidFill>
                <a:effectLst>
                  <a:outerShdw blurRad="38100" dist="38100" dir="2700000" algn="tl">
                    <a:srgbClr val="000000">
                      <a:alpha val="43137"/>
                    </a:srgbClr>
                  </a:outerShdw>
                </a:effectLst>
              </a:rPr>
              <a:t>566 Procedures</a:t>
            </a:r>
          </a:p>
        </p:txBody>
      </p:sp>
      <p:sp>
        <p:nvSpPr>
          <p:cNvPr id="47" name="TextBox 46"/>
          <p:cNvSpPr txBox="1"/>
          <p:nvPr/>
        </p:nvSpPr>
        <p:spPr>
          <a:xfrm>
            <a:off x="4274268" y="5350791"/>
            <a:ext cx="1670649" cy="769441"/>
          </a:xfrm>
          <a:prstGeom prst="rect">
            <a:avLst/>
          </a:prstGeom>
          <a:noFill/>
        </p:spPr>
        <p:txBody>
          <a:bodyPr wrap="none" rtlCol="0">
            <a:spAutoFit/>
          </a:bodyPr>
          <a:lstStyle/>
          <a:p>
            <a:pPr algn="ctr"/>
            <a:r>
              <a:rPr lang="en-US" sz="1100" b="1" i="1" dirty="0">
                <a:solidFill>
                  <a:prstClr val="white"/>
                </a:solidFill>
                <a:effectLst>
                  <a:outerShdw blurRad="38100" dist="38100" dir="2700000" algn="tl">
                    <a:srgbClr val="000000">
                      <a:alpha val="43137"/>
                    </a:srgbClr>
                  </a:outerShdw>
                </a:effectLst>
              </a:rPr>
              <a:t>PREVAIL</a:t>
            </a:r>
          </a:p>
          <a:p>
            <a:pPr algn="ctr"/>
            <a:r>
              <a:rPr lang="en-US" sz="1100" b="1" i="1" dirty="0">
                <a:solidFill>
                  <a:prstClr val="white"/>
                </a:solidFill>
                <a:effectLst>
                  <a:outerShdw blurRad="38100" dist="38100" dir="2700000" algn="tl">
                    <a:srgbClr val="000000">
                      <a:alpha val="43137"/>
                    </a:srgbClr>
                  </a:outerShdw>
                </a:effectLst>
              </a:rPr>
              <a:t>41 Centers</a:t>
            </a:r>
          </a:p>
          <a:p>
            <a:pPr algn="ctr"/>
            <a:r>
              <a:rPr lang="en-US" sz="1100" b="1" i="1" dirty="0">
                <a:solidFill>
                  <a:prstClr val="white"/>
                </a:solidFill>
                <a:effectLst>
                  <a:outerShdw blurRad="38100" dist="38100" dir="2700000" algn="tl">
                    <a:srgbClr val="000000">
                      <a:alpha val="43137"/>
                    </a:srgbClr>
                  </a:outerShdw>
                </a:effectLst>
              </a:rPr>
              <a:t>50 Operators (24 New)</a:t>
            </a:r>
          </a:p>
          <a:p>
            <a:pPr algn="ctr"/>
            <a:r>
              <a:rPr lang="en-US" sz="1100" b="1" i="1" dirty="0">
                <a:solidFill>
                  <a:prstClr val="white"/>
                </a:solidFill>
                <a:effectLst>
                  <a:outerShdw blurRad="38100" dist="38100" dir="2700000" algn="tl">
                    <a:srgbClr val="000000">
                      <a:alpha val="43137"/>
                    </a:srgbClr>
                  </a:outerShdw>
                </a:effectLst>
              </a:rPr>
              <a:t>265 Procedures</a:t>
            </a:r>
          </a:p>
        </p:txBody>
      </p:sp>
      <p:sp>
        <p:nvSpPr>
          <p:cNvPr id="49" name="TextBox 48"/>
          <p:cNvSpPr txBox="1"/>
          <p:nvPr/>
        </p:nvSpPr>
        <p:spPr>
          <a:xfrm>
            <a:off x="5877936" y="5350791"/>
            <a:ext cx="1189749" cy="577081"/>
          </a:xfrm>
          <a:prstGeom prst="rect">
            <a:avLst/>
          </a:prstGeom>
          <a:noFill/>
        </p:spPr>
        <p:txBody>
          <a:bodyPr wrap="none" rtlCol="0">
            <a:spAutoFit/>
          </a:bodyPr>
          <a:lstStyle/>
          <a:p>
            <a:pPr algn="ctr"/>
            <a:r>
              <a:rPr lang="en-US" sz="1050" b="1" i="1" dirty="0">
                <a:solidFill>
                  <a:prstClr val="white"/>
                </a:solidFill>
                <a:effectLst>
                  <a:outerShdw blurRad="38100" dist="38100" dir="2700000" algn="tl">
                    <a:srgbClr val="000000">
                      <a:alpha val="43137"/>
                    </a:srgbClr>
                  </a:outerShdw>
                </a:effectLst>
              </a:rPr>
              <a:t>CAP2</a:t>
            </a:r>
          </a:p>
          <a:p>
            <a:pPr algn="ctr"/>
            <a:r>
              <a:rPr lang="en-US" sz="1050" b="1" i="1" dirty="0">
                <a:solidFill>
                  <a:prstClr val="white"/>
                </a:solidFill>
                <a:effectLst>
                  <a:outerShdw blurRad="38100" dist="38100" dir="2700000" algn="tl">
                    <a:srgbClr val="000000">
                      <a:alpha val="43137"/>
                    </a:srgbClr>
                  </a:outerShdw>
                </a:effectLst>
              </a:rPr>
              <a:t>47 Centers</a:t>
            </a:r>
          </a:p>
          <a:p>
            <a:pPr algn="ctr"/>
            <a:r>
              <a:rPr lang="en-US" sz="1050" b="1" i="1" dirty="0">
                <a:solidFill>
                  <a:prstClr val="white"/>
                </a:solidFill>
                <a:effectLst>
                  <a:outerShdw blurRad="38100" dist="38100" dir="2700000" algn="tl">
                    <a:srgbClr val="000000">
                      <a:alpha val="43137"/>
                    </a:srgbClr>
                  </a:outerShdw>
                </a:effectLst>
              </a:rPr>
              <a:t>579 Procedures</a:t>
            </a:r>
          </a:p>
        </p:txBody>
      </p:sp>
      <p:sp>
        <p:nvSpPr>
          <p:cNvPr id="52" name="TextBox 51"/>
          <p:cNvSpPr txBox="1"/>
          <p:nvPr/>
        </p:nvSpPr>
        <p:spPr>
          <a:xfrm>
            <a:off x="6895583" y="5359417"/>
            <a:ext cx="1204176" cy="538609"/>
          </a:xfrm>
          <a:prstGeom prst="rect">
            <a:avLst/>
          </a:prstGeom>
          <a:noFill/>
        </p:spPr>
        <p:txBody>
          <a:bodyPr wrap="none" rtlCol="0">
            <a:spAutoFit/>
          </a:bodyPr>
          <a:lstStyle/>
          <a:p>
            <a:pPr algn="ctr"/>
            <a:r>
              <a:rPr lang="en-US" sz="900" b="1" i="1" dirty="0">
                <a:solidFill>
                  <a:prstClr val="white"/>
                </a:solidFill>
                <a:effectLst>
                  <a:outerShdw blurRad="38100" dist="38100" dir="2700000" algn="tl">
                    <a:srgbClr val="000000">
                      <a:alpha val="43137"/>
                    </a:srgbClr>
                  </a:outerShdw>
                </a:effectLst>
              </a:rPr>
              <a:t>EWOLUTION</a:t>
            </a:r>
          </a:p>
          <a:p>
            <a:pPr algn="ctr"/>
            <a:r>
              <a:rPr lang="en-US" sz="1000" b="1" i="1" dirty="0">
                <a:solidFill>
                  <a:prstClr val="white"/>
                </a:solidFill>
                <a:effectLst>
                  <a:outerShdw blurRad="38100" dist="38100" dir="2700000" algn="tl">
                    <a:srgbClr val="000000">
                      <a:alpha val="43137"/>
                    </a:srgbClr>
                  </a:outerShdw>
                </a:effectLst>
              </a:rPr>
              <a:t>47 Centers</a:t>
            </a:r>
          </a:p>
          <a:p>
            <a:pPr algn="ctr"/>
            <a:r>
              <a:rPr lang="en-US" sz="1000" b="1" i="1" dirty="0">
                <a:solidFill>
                  <a:prstClr val="white"/>
                </a:solidFill>
                <a:effectLst>
                  <a:outerShdw blurRad="38100" dist="38100" dir="2700000" algn="tl">
                    <a:srgbClr val="000000">
                      <a:alpha val="43137"/>
                    </a:srgbClr>
                  </a:outerShdw>
                </a:effectLst>
              </a:rPr>
              <a:t>1019 Procedures</a:t>
            </a:r>
          </a:p>
        </p:txBody>
      </p:sp>
      <p:sp>
        <p:nvSpPr>
          <p:cNvPr id="54" name="TextBox 53"/>
          <p:cNvSpPr txBox="1"/>
          <p:nvPr/>
        </p:nvSpPr>
        <p:spPr>
          <a:xfrm>
            <a:off x="8036004" y="5359417"/>
            <a:ext cx="1107996" cy="492443"/>
          </a:xfrm>
          <a:prstGeom prst="rect">
            <a:avLst/>
          </a:prstGeom>
          <a:noFill/>
        </p:spPr>
        <p:txBody>
          <a:bodyPr wrap="none" rtlCol="0">
            <a:spAutoFit/>
          </a:bodyPr>
          <a:lstStyle/>
          <a:p>
            <a:pPr algn="ctr"/>
            <a:r>
              <a:rPr lang="en-US" sz="800" b="1" i="1" dirty="0">
                <a:solidFill>
                  <a:prstClr val="white"/>
                </a:solidFill>
                <a:effectLst>
                  <a:outerShdw blurRad="38100" dist="38100" dir="2700000" algn="tl">
                    <a:srgbClr val="000000">
                      <a:alpha val="43137"/>
                    </a:srgbClr>
                  </a:outerShdw>
                </a:effectLst>
              </a:rPr>
              <a:t>Commercial</a:t>
            </a:r>
          </a:p>
          <a:p>
            <a:pPr algn="ctr"/>
            <a:r>
              <a:rPr lang="en-US" sz="900" b="1" i="1" dirty="0">
                <a:solidFill>
                  <a:prstClr val="white"/>
                </a:solidFill>
                <a:effectLst>
                  <a:outerShdw blurRad="38100" dist="38100" dir="2700000" algn="tl">
                    <a:srgbClr val="000000">
                      <a:alpha val="43137"/>
                    </a:srgbClr>
                  </a:outerShdw>
                </a:effectLst>
              </a:rPr>
              <a:t>47 Centers</a:t>
            </a:r>
          </a:p>
          <a:p>
            <a:pPr algn="ctr"/>
            <a:r>
              <a:rPr lang="en-US" sz="900" b="1" i="1" dirty="0">
                <a:solidFill>
                  <a:prstClr val="white"/>
                </a:solidFill>
                <a:effectLst>
                  <a:outerShdw blurRad="38100" dist="38100" dir="2700000" algn="tl">
                    <a:srgbClr val="000000">
                      <a:alpha val="43137"/>
                    </a:srgbClr>
                  </a:outerShdw>
                </a:effectLst>
              </a:rPr>
              <a:t>1683 Procedures</a:t>
            </a:r>
          </a:p>
        </p:txBody>
      </p:sp>
      <p:sp>
        <p:nvSpPr>
          <p:cNvPr id="50" name="Content Placeholder 2"/>
          <p:cNvSpPr txBox="1">
            <a:spLocks/>
          </p:cNvSpPr>
          <p:nvPr/>
        </p:nvSpPr>
        <p:spPr>
          <a:xfrm>
            <a:off x="658368" y="1524000"/>
            <a:ext cx="7827264" cy="4800600"/>
          </a:xfrm>
          <a:prstGeom prst="rect">
            <a:avLst/>
          </a:prstGeom>
        </p:spPr>
        <p:txBody>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1pPr>
            <a:lvl2pPr marL="692150" indent="-23495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2pPr>
            <a:lvl3pPr marL="11430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3pPr>
            <a:lvl4pPr marL="16002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4pPr>
            <a:lvl5pPr marL="2057400" indent="-228600" algn="l" defTabSz="914400" rtl="0" eaLnBrk="1" latinLnBrk="0" hangingPunct="1">
              <a:lnSpc>
                <a:spcPct val="90000"/>
              </a:lnSpc>
              <a:spcBef>
                <a:spcPts val="600"/>
              </a:spcBef>
              <a:buClr>
                <a:schemeClr val="bg2">
                  <a:lumMod val="40000"/>
                  <a:lumOff val="60000"/>
                </a:schemeClr>
              </a:buClr>
              <a:buFont typeface="Arial" pitchFamily="34" charset="0"/>
              <a:buChar char="•"/>
              <a:defRPr sz="2800" b="1" kern="1200">
                <a:solidFill>
                  <a:schemeClr val="tx1"/>
                </a:solidFill>
                <a:effectLst>
                  <a:outerShdw blurRad="38100" dist="38100" dir="2700000" algn="tl">
                    <a:srgbClr val="000000">
                      <a:alpha val="43137"/>
                    </a:srgbClr>
                  </a:outerShdw>
                </a:effectLst>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FFFF00"/>
              </a:buClr>
            </a:pPr>
            <a:r>
              <a:rPr lang="en-US" sz="2000" smtClean="0">
                <a:solidFill>
                  <a:prstClr val="white"/>
                </a:solidFill>
              </a:rPr>
              <a:t>Assess procedural performance in commercial cases performed after FDA approval but before PMS study</a:t>
            </a:r>
          </a:p>
          <a:p>
            <a:pPr>
              <a:buClr>
                <a:srgbClr val="FFFF00"/>
              </a:buClr>
            </a:pPr>
            <a:r>
              <a:rPr lang="en-US" sz="2000" smtClean="0">
                <a:solidFill>
                  <a:prstClr val="white"/>
                </a:solidFill>
              </a:rPr>
              <a:t>Compare procedural performance with pre FDA approval data obtained in PROTECT AF, PREVAIL RCT’s ,companion Registries (CAP1 and CAP 2) and Ewolution Registry</a:t>
            </a:r>
            <a:endParaRPr lang="en-US" sz="2000" dirty="0" smtClean="0">
              <a:solidFill>
                <a:prstClr val="white"/>
              </a:solidFill>
            </a:endParaRPr>
          </a:p>
        </p:txBody>
      </p:sp>
    </p:spTree>
    <p:extLst>
      <p:ext uri="{BB962C8B-B14F-4D97-AF65-F5344CB8AC3E}">
        <p14:creationId xmlns:p14="http://schemas.microsoft.com/office/powerpoint/2010/main" val="2216676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effectLst>
                  <a:outerShdw blurRad="50800" dist="38100" algn="tr" rotWithShape="0">
                    <a:prstClr val="black">
                      <a:alpha val="40000"/>
                    </a:prstClr>
                  </a:outerShdw>
                </a:effectLst>
              </a:rPr>
              <a:t>Materials and Methods</a:t>
            </a:r>
            <a:endParaRPr lang="en-US" dirty="0"/>
          </a:p>
        </p:txBody>
      </p:sp>
      <p:sp>
        <p:nvSpPr>
          <p:cNvPr id="4" name="Content Placeholder 3"/>
          <p:cNvSpPr>
            <a:spLocks noGrp="1"/>
          </p:cNvSpPr>
          <p:nvPr>
            <p:ph idx="1"/>
          </p:nvPr>
        </p:nvSpPr>
        <p:spPr/>
        <p:txBody>
          <a:bodyPr/>
          <a:lstStyle/>
          <a:p>
            <a:r>
              <a:rPr lang="en-US" sz="2400" dirty="0" smtClean="0">
                <a:effectLst>
                  <a:outerShdw blurRad="50800" dist="38100" algn="tr" rotWithShape="0">
                    <a:prstClr val="black">
                      <a:alpha val="40000"/>
                    </a:prstClr>
                  </a:outerShdw>
                </a:effectLst>
              </a:rPr>
              <a:t>Watchman device: self expanding nickel titanium structure ranging in diameter from 21-33 mm, covered on left atrial surface by permeable fabric cover and anchored at the LAA ostium</a:t>
            </a:r>
          </a:p>
          <a:p>
            <a:r>
              <a:rPr lang="en-US" sz="2400" dirty="0" smtClean="0">
                <a:effectLst>
                  <a:outerShdw blurRad="50800" dist="38100" algn="tr" rotWithShape="0">
                    <a:prstClr val="black">
                      <a:alpha val="40000"/>
                    </a:prstClr>
                  </a:outerShdw>
                </a:effectLst>
              </a:rPr>
              <a:t>IFU for FDA approval identified patient selection criteria to include</a:t>
            </a:r>
          </a:p>
          <a:p>
            <a:r>
              <a:rPr lang="en-US" sz="2400" dirty="0">
                <a:effectLst>
                  <a:outerShdw blurRad="50800" dist="38100" algn="tr" rotWithShape="0">
                    <a:prstClr val="black">
                      <a:alpha val="40000"/>
                    </a:prstClr>
                  </a:outerShdw>
                </a:effectLst>
              </a:rPr>
              <a:t> </a:t>
            </a:r>
            <a:r>
              <a:rPr lang="en-US" sz="2400" dirty="0" smtClean="0">
                <a:effectLst>
                  <a:outerShdw blurRad="50800" dist="38100" algn="tr" rotWithShape="0">
                    <a:prstClr val="black">
                      <a:alpha val="40000"/>
                    </a:prstClr>
                  </a:outerShdw>
                </a:effectLst>
              </a:rPr>
              <a:t>      High risk for stroke</a:t>
            </a:r>
          </a:p>
          <a:p>
            <a:r>
              <a:rPr lang="en-US" sz="2400" dirty="0">
                <a:effectLst>
                  <a:outerShdw blurRad="50800" dist="38100" algn="tr" rotWithShape="0">
                    <a:prstClr val="black">
                      <a:alpha val="40000"/>
                    </a:prstClr>
                  </a:outerShdw>
                </a:effectLst>
              </a:rPr>
              <a:t> </a:t>
            </a:r>
            <a:r>
              <a:rPr lang="en-US" sz="2400" dirty="0" smtClean="0">
                <a:effectLst>
                  <a:outerShdw blurRad="50800" dist="38100" algn="tr" rotWithShape="0">
                    <a:prstClr val="black">
                      <a:alpha val="40000"/>
                    </a:prstClr>
                  </a:outerShdw>
                </a:effectLst>
              </a:rPr>
              <a:t>      Increased risk for bleeding</a:t>
            </a:r>
          </a:p>
          <a:p>
            <a:r>
              <a:rPr lang="en-US" sz="2400" dirty="0">
                <a:effectLst>
                  <a:outerShdw blurRad="50800" dist="38100" algn="tr" rotWithShape="0">
                    <a:prstClr val="black">
                      <a:alpha val="40000"/>
                    </a:prstClr>
                  </a:outerShdw>
                </a:effectLst>
              </a:rPr>
              <a:t> </a:t>
            </a:r>
            <a:r>
              <a:rPr lang="en-US" sz="2400" dirty="0" smtClean="0">
                <a:effectLst>
                  <a:outerShdw blurRad="50800" dist="38100" algn="tr" rotWithShape="0">
                    <a:prstClr val="black">
                      <a:alpha val="40000"/>
                    </a:prstClr>
                  </a:outerShdw>
                </a:effectLst>
              </a:rPr>
              <a:t>      Able to take short term anticoagulation </a:t>
            </a:r>
          </a:p>
          <a:p>
            <a:r>
              <a:rPr lang="en-US" sz="2400" dirty="0">
                <a:effectLst>
                  <a:outerShdw blurRad="50800" dist="38100" algn="tr" rotWithShape="0">
                    <a:prstClr val="black">
                      <a:alpha val="40000"/>
                    </a:prstClr>
                  </a:outerShdw>
                </a:effectLst>
              </a:rPr>
              <a:t> </a:t>
            </a:r>
            <a:r>
              <a:rPr lang="en-US" sz="2400" dirty="0" smtClean="0">
                <a:effectLst>
                  <a:outerShdw blurRad="50800" dist="38100" algn="tr" rotWithShape="0">
                    <a:prstClr val="black">
                      <a:alpha val="40000"/>
                    </a:prstClr>
                  </a:outerShdw>
                </a:effectLst>
              </a:rPr>
              <a:t>      Not felt to be a good candidate for long term</a:t>
            </a:r>
            <a:br>
              <a:rPr lang="en-US" sz="2400" dirty="0" smtClean="0">
                <a:effectLst>
                  <a:outerShdw blurRad="50800" dist="38100" algn="tr" rotWithShape="0">
                    <a:prstClr val="black">
                      <a:alpha val="40000"/>
                    </a:prstClr>
                  </a:outerShdw>
                </a:effectLst>
              </a:rPr>
            </a:br>
            <a:r>
              <a:rPr lang="en-US" sz="2400" dirty="0" smtClean="0">
                <a:effectLst>
                  <a:outerShdw blurRad="50800" dist="38100" algn="tr" rotWithShape="0">
                    <a:prstClr val="black">
                      <a:alpha val="40000"/>
                    </a:prstClr>
                  </a:outerShdw>
                </a:effectLst>
              </a:rPr>
              <a:t>       anticoagulation          </a:t>
            </a:r>
          </a:p>
          <a:p>
            <a:pPr lvl="1"/>
            <a:endParaRPr lang="en-US" sz="2400" dirty="0" smtClean="0">
              <a:effectLst>
                <a:outerShdw blurRad="50800" dist="38100" algn="tr" rotWithShape="0">
                  <a:prstClr val="black">
                    <a:alpha val="40000"/>
                  </a:prstClr>
                </a:outerShdw>
              </a:effectLst>
            </a:endParaRPr>
          </a:p>
          <a:p>
            <a:pPr marL="457200" lvl="1" indent="0">
              <a:buNone/>
            </a:pPr>
            <a:endParaRPr lang="en-US" sz="2400" dirty="0" smtClean="0">
              <a:effectLst>
                <a:outerShdw blurRad="50800" dist="38100" algn="tr" rotWithShape="0">
                  <a:prstClr val="black">
                    <a:alpha val="40000"/>
                  </a:prstClr>
                </a:outerShdw>
              </a:effectLst>
            </a:endParaRPr>
          </a:p>
          <a:p>
            <a:pPr lvl="1"/>
            <a:endParaRPr lang="en-US" sz="2400" dirty="0">
              <a:effectLst>
                <a:outerShdw blurRad="50800" dist="38100" algn="tr" rotWithShape="0">
                  <a:prstClr val="black">
                    <a:alpha val="40000"/>
                  </a:prstClr>
                </a:outerShdw>
              </a:effectLst>
            </a:endParaRPr>
          </a:p>
          <a:p>
            <a:pPr lvl="1"/>
            <a:endParaRPr lang="en-US" sz="2400" dirty="0" smtClean="0">
              <a:effectLst>
                <a:outerShdw blurRad="50800" dist="38100" algn="tr" rotWithShape="0">
                  <a:prstClr val="black">
                    <a:alpha val="40000"/>
                  </a:prstClr>
                </a:outerShdw>
              </a:effectLst>
            </a:endParaRPr>
          </a:p>
        </p:txBody>
      </p:sp>
    </p:spTree>
    <p:extLst>
      <p:ext uri="{BB962C8B-B14F-4D97-AF65-F5344CB8AC3E}">
        <p14:creationId xmlns:p14="http://schemas.microsoft.com/office/powerpoint/2010/main" val="320437863"/>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lstStyle/>
          <a:p>
            <a:r>
              <a:rPr lang="en-US" sz="2400" dirty="0" smtClean="0"/>
              <a:t>March 2015</a:t>
            </a:r>
          </a:p>
          <a:p>
            <a:pPr lvl="1"/>
            <a:r>
              <a:rPr lang="en-US" sz="2400" dirty="0" smtClean="0"/>
              <a:t>FDA approval of left atrial appendage occlusion (LAAC) with Watchman™ device to reduce risk of stroke in NVAF</a:t>
            </a:r>
          </a:p>
          <a:p>
            <a:r>
              <a:rPr lang="en-US" sz="2400" dirty="0" smtClean="0"/>
              <a:t>Clinical procedures initiated using following criteria</a:t>
            </a:r>
          </a:p>
          <a:p>
            <a:pPr lvl="1"/>
            <a:r>
              <a:rPr lang="en-US" sz="2400" dirty="0" smtClean="0"/>
              <a:t>Patients met FDA clinical criteria</a:t>
            </a:r>
          </a:p>
          <a:p>
            <a:pPr lvl="1"/>
            <a:r>
              <a:rPr lang="en-US" sz="2400" dirty="0" smtClean="0"/>
              <a:t>Local site patient consent and IRB</a:t>
            </a:r>
          </a:p>
          <a:p>
            <a:pPr lvl="1"/>
            <a:r>
              <a:rPr lang="en-US" sz="2400" dirty="0" smtClean="0"/>
              <a:t>Physicians experienced with or trained in patient selection, as well as in procedural performance </a:t>
            </a:r>
          </a:p>
          <a:p>
            <a:pPr lvl="1"/>
            <a:r>
              <a:rPr lang="en-US" sz="2400" dirty="0" smtClean="0"/>
              <a:t>Procedures performed with trained Watchman clinical specialist in attendance</a:t>
            </a:r>
            <a:endParaRPr lang="en-US" sz="2400" dirty="0"/>
          </a:p>
        </p:txBody>
      </p:sp>
    </p:spTree>
    <p:extLst>
      <p:ext uri="{BB962C8B-B14F-4D97-AF65-F5344CB8AC3E}">
        <p14:creationId xmlns:p14="http://schemas.microsoft.com/office/powerpoint/2010/main" val="16687467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Recruitment and</a:t>
            </a:r>
            <a:br>
              <a:rPr lang="en-US" dirty="0" smtClean="0"/>
            </a:br>
            <a:r>
              <a:rPr lang="en-US" dirty="0" smtClean="0"/>
              <a:t>Procedural Performance</a:t>
            </a:r>
            <a:endParaRPr lang="en-US" sz="3000" dirty="0">
              <a:solidFill>
                <a:schemeClr val="accent2"/>
              </a:solidFill>
            </a:endParaRPr>
          </a:p>
        </p:txBody>
      </p:sp>
      <p:sp>
        <p:nvSpPr>
          <p:cNvPr id="3" name="Content Placeholder 2"/>
          <p:cNvSpPr>
            <a:spLocks noGrp="1"/>
          </p:cNvSpPr>
          <p:nvPr>
            <p:ph idx="1"/>
          </p:nvPr>
        </p:nvSpPr>
        <p:spPr>
          <a:xfrm>
            <a:off x="838200" y="1447800"/>
            <a:ext cx="7266432" cy="4800600"/>
          </a:xfrm>
        </p:spPr>
        <p:txBody>
          <a:bodyPr/>
          <a:lstStyle/>
          <a:p>
            <a:r>
              <a:rPr lang="en-US" sz="2600" dirty="0" smtClean="0"/>
              <a:t>3,822 consecutive patients undergoing clinically indicated Watchman placement accordingly to FDA IFU selection criteria</a:t>
            </a:r>
          </a:p>
          <a:p>
            <a:r>
              <a:rPr lang="en-US" sz="2600" dirty="0" smtClean="0"/>
              <a:t>Informed site consent in each patient</a:t>
            </a:r>
          </a:p>
          <a:p>
            <a:r>
              <a:rPr lang="en-US" sz="2600" dirty="0" smtClean="0"/>
              <a:t>Procedures performed by physicians trained in LAAO</a:t>
            </a:r>
          </a:p>
          <a:p>
            <a:r>
              <a:rPr lang="en-US" sz="2600" dirty="0" smtClean="0"/>
              <a:t>Trained experienced Watchman clinical specialists in attendance in each case</a:t>
            </a:r>
          </a:p>
          <a:p>
            <a:r>
              <a:rPr lang="en-US" sz="2600" dirty="0" smtClean="0"/>
              <a:t>Details of each procedure recorded on standardized forms</a:t>
            </a:r>
          </a:p>
        </p:txBody>
      </p:sp>
    </p:spTree>
    <p:extLst>
      <p:ext uri="{BB962C8B-B14F-4D97-AF65-F5344CB8AC3E}">
        <p14:creationId xmlns:p14="http://schemas.microsoft.com/office/powerpoint/2010/main" val="15781976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Performance Details</a:t>
            </a:r>
            <a:endParaRPr lang="en-US" sz="3000" dirty="0">
              <a:solidFill>
                <a:schemeClr val="accent2"/>
              </a:solidFill>
            </a:endParaRPr>
          </a:p>
        </p:txBody>
      </p:sp>
      <p:sp>
        <p:nvSpPr>
          <p:cNvPr id="3" name="Content Placeholder 2"/>
          <p:cNvSpPr>
            <a:spLocks noGrp="1"/>
          </p:cNvSpPr>
          <p:nvPr>
            <p:ph idx="1"/>
          </p:nvPr>
        </p:nvSpPr>
        <p:spPr>
          <a:xfrm>
            <a:off x="762000" y="1447800"/>
            <a:ext cx="7827264" cy="4800600"/>
          </a:xfrm>
        </p:spPr>
        <p:txBody>
          <a:bodyPr/>
          <a:lstStyle/>
          <a:p>
            <a:r>
              <a:rPr lang="en-US" sz="2600" dirty="0" smtClean="0"/>
              <a:t>Anatomic LAA size and shape</a:t>
            </a:r>
          </a:p>
          <a:p>
            <a:r>
              <a:rPr lang="en-US" sz="2600" dirty="0" smtClean="0"/>
              <a:t>Specific guide catheter for LAA intubation</a:t>
            </a:r>
          </a:p>
          <a:p>
            <a:r>
              <a:rPr lang="en-US" sz="2600" dirty="0" smtClean="0"/>
              <a:t>Device size</a:t>
            </a:r>
          </a:p>
          <a:p>
            <a:r>
              <a:rPr lang="en-US" sz="2600" dirty="0" smtClean="0"/>
              <a:t>Number of devices used and percentage of recapture  attempts</a:t>
            </a:r>
          </a:p>
          <a:p>
            <a:r>
              <a:rPr lang="en-US" sz="2600" dirty="0" smtClean="0"/>
              <a:t>Procedural success and device release</a:t>
            </a:r>
          </a:p>
          <a:p>
            <a:r>
              <a:rPr lang="en-US" sz="2600" dirty="0" smtClean="0"/>
              <a:t>Operator assessed residual leak</a:t>
            </a:r>
          </a:p>
          <a:p>
            <a:r>
              <a:rPr lang="en-US" sz="2600" dirty="0" smtClean="0"/>
              <a:t>Procedural duration</a:t>
            </a:r>
          </a:p>
          <a:p>
            <a:r>
              <a:rPr lang="en-US" sz="2600" dirty="0" smtClean="0"/>
              <a:t>Acute procedural related complications</a:t>
            </a:r>
          </a:p>
          <a:p>
            <a:endParaRPr lang="en-US" sz="2600" dirty="0" smtClean="0"/>
          </a:p>
          <a:p>
            <a:endParaRPr lang="en-US" sz="2600" dirty="0" smtClean="0"/>
          </a:p>
        </p:txBody>
      </p:sp>
    </p:spTree>
    <p:extLst>
      <p:ext uri="{BB962C8B-B14F-4D97-AF65-F5344CB8AC3E}">
        <p14:creationId xmlns:p14="http://schemas.microsoft.com/office/powerpoint/2010/main" val="6428691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LAA by Type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 y="7772400"/>
            <a:ext cx="78390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Table 4"/>
          <p:cNvGraphicFramePr>
            <a:graphicFrameLocks noGrp="1"/>
          </p:cNvGraphicFramePr>
          <p:nvPr>
            <p:extLst>
              <p:ext uri="{D42A27DB-BD31-4B8C-83A1-F6EECF244321}">
                <p14:modId xmlns:p14="http://schemas.microsoft.com/office/powerpoint/2010/main" val="28151498"/>
              </p:ext>
            </p:extLst>
          </p:nvPr>
        </p:nvGraphicFramePr>
        <p:xfrm>
          <a:off x="2916962" y="1447800"/>
          <a:ext cx="3255238" cy="1737360"/>
        </p:xfrm>
        <a:graphic>
          <a:graphicData uri="http://schemas.openxmlformats.org/drawingml/2006/table">
            <a:tbl>
              <a:tblPr firstRow="1" bandRow="1">
                <a:tableStyleId>{E8B1032C-EA38-4F05-BA0D-38AFFFC7BED3}</a:tableStyleId>
              </a:tblPr>
              <a:tblGrid>
                <a:gridCol w="1390033"/>
                <a:gridCol w="1865205"/>
              </a:tblGrid>
              <a:tr h="454720">
                <a:tc>
                  <a:txBody>
                    <a:bodyPr/>
                    <a:lstStyle/>
                    <a:p>
                      <a:pPr algn="ctr"/>
                      <a:endParaRPr lang="en-US" sz="1400" b="1"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solidFill>
                            <a:schemeClr val="tx2"/>
                          </a:solidFill>
                          <a:effectLst>
                            <a:outerShdw blurRad="38100" dist="38100" dir="2700000" algn="tl">
                              <a:srgbClr val="000000">
                                <a:alpha val="43137"/>
                              </a:srgbClr>
                            </a:outerShdw>
                          </a:effectLst>
                        </a:rPr>
                        <a:t>WATCHMAN</a:t>
                      </a:r>
                    </a:p>
                    <a:p>
                      <a:pPr algn="ctr"/>
                      <a:r>
                        <a:rPr lang="en-US" sz="1400" b="1" dirty="0" smtClean="0">
                          <a:solidFill>
                            <a:schemeClr val="tx2"/>
                          </a:solidFill>
                          <a:effectLst>
                            <a:outerShdw blurRad="38100" dist="38100" dir="2700000" algn="tl">
                              <a:srgbClr val="000000">
                                <a:alpha val="43137"/>
                              </a:srgbClr>
                            </a:outerShdw>
                          </a:effectLst>
                        </a:rPr>
                        <a:t>N (%)</a:t>
                      </a:r>
                      <a:endParaRPr lang="en-US" sz="1400" b="1"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284083">
                <a:tc>
                  <a:txBody>
                    <a:bodyPr/>
                    <a:lstStyle/>
                    <a:p>
                      <a:pPr algn="ctr"/>
                      <a:r>
                        <a:rPr lang="en-US" sz="1400" b="1" dirty="0" smtClean="0">
                          <a:effectLst>
                            <a:outerShdw blurRad="38100" dist="38100" dir="2700000" algn="tl">
                              <a:srgbClr val="000000">
                                <a:alpha val="43137"/>
                              </a:srgbClr>
                            </a:outerShdw>
                          </a:effectLst>
                        </a:rPr>
                        <a:t>Windsock</a:t>
                      </a:r>
                      <a:endParaRPr lang="en-US" sz="1400" b="1"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r>
                        <a:rPr lang="en-US" sz="1400" b="1" dirty="0" smtClean="0">
                          <a:effectLst>
                            <a:outerShdw blurRad="38100" dist="38100" dir="2700000" algn="tl">
                              <a:srgbClr val="000000">
                                <a:alpha val="43137"/>
                              </a:srgbClr>
                            </a:outerShdw>
                          </a:effectLst>
                        </a:rPr>
                        <a:t>730 (43)</a:t>
                      </a:r>
                      <a:endParaRPr lang="en-US" sz="1400" b="1"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284083">
                <a:tc>
                  <a:txBody>
                    <a:bodyPr/>
                    <a:lstStyle/>
                    <a:p>
                      <a:pPr algn="ctr"/>
                      <a:r>
                        <a:rPr lang="en-US" sz="1400" b="1" dirty="0" smtClean="0">
                          <a:effectLst>
                            <a:outerShdw blurRad="38100" dist="38100" dir="2700000" algn="tl">
                              <a:srgbClr val="000000">
                                <a:alpha val="43137"/>
                              </a:srgbClr>
                            </a:outerShdw>
                          </a:effectLst>
                        </a:rPr>
                        <a:t>Chicken Wing</a:t>
                      </a:r>
                      <a:endParaRPr lang="en-US" sz="1400" b="1"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smtClean="0">
                          <a:effectLst>
                            <a:outerShdw blurRad="38100" dist="38100" dir="2700000" algn="tl">
                              <a:srgbClr val="000000">
                                <a:alpha val="43137"/>
                              </a:srgbClr>
                            </a:outerShdw>
                          </a:effectLst>
                        </a:rPr>
                        <a:t>314 (19)</a:t>
                      </a:r>
                      <a:endParaRPr lang="en-US" sz="1400" b="1"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4083">
                <a:tc>
                  <a:txBody>
                    <a:bodyPr/>
                    <a:lstStyle/>
                    <a:p>
                      <a:pPr algn="ctr"/>
                      <a:r>
                        <a:rPr lang="en-US" sz="1400" b="1" dirty="0" smtClean="0">
                          <a:effectLst>
                            <a:outerShdw blurRad="38100" dist="38100" dir="2700000" algn="tl">
                              <a:srgbClr val="000000">
                                <a:alpha val="43137"/>
                              </a:srgbClr>
                            </a:outerShdw>
                          </a:effectLst>
                        </a:rPr>
                        <a:t>Broccoli</a:t>
                      </a:r>
                      <a:endParaRPr lang="en-US" sz="1400" b="1"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US" sz="1400" b="1" dirty="0" smtClean="0">
                          <a:effectLst>
                            <a:outerShdw blurRad="38100" dist="38100" dir="2700000" algn="tl">
                              <a:srgbClr val="000000">
                                <a:alpha val="43137"/>
                              </a:srgbClr>
                            </a:outerShdw>
                          </a:effectLst>
                        </a:rPr>
                        <a:t>297 (18)</a:t>
                      </a:r>
                      <a:endParaRPr lang="en-US" sz="1400" b="1"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284083">
                <a:tc>
                  <a:txBody>
                    <a:bodyPr/>
                    <a:lstStyle/>
                    <a:p>
                      <a:pPr algn="ctr"/>
                      <a:r>
                        <a:rPr lang="en-US" sz="1400" b="1" dirty="0" smtClean="0">
                          <a:effectLst>
                            <a:outerShdw blurRad="38100" dist="38100" dir="2700000" algn="tl">
                              <a:srgbClr val="000000">
                                <a:alpha val="43137"/>
                              </a:srgbClr>
                            </a:outerShdw>
                          </a:effectLst>
                        </a:rPr>
                        <a:t>Other</a:t>
                      </a:r>
                      <a:endParaRPr lang="en-US" sz="1400" b="1" dirty="0">
                        <a:solidFill>
                          <a:schemeClr val="tx2"/>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400" b="1" dirty="0" smtClean="0">
                          <a:effectLst>
                            <a:outerShdw blurRad="38100" dist="38100" dir="2700000" algn="tl">
                              <a:srgbClr val="000000">
                                <a:alpha val="43137"/>
                              </a:srgbClr>
                            </a:outerShdw>
                          </a:effectLst>
                        </a:rPr>
                        <a:t>342</a:t>
                      </a:r>
                      <a:r>
                        <a:rPr lang="en-US" sz="1400" b="1" baseline="0" dirty="0" smtClean="0">
                          <a:effectLst>
                            <a:outerShdw blurRad="38100" dist="38100" dir="2700000" algn="tl">
                              <a:srgbClr val="000000">
                                <a:alpha val="43137"/>
                              </a:srgbClr>
                            </a:outerShdw>
                          </a:effectLst>
                        </a:rPr>
                        <a:t> (20)</a:t>
                      </a:r>
                      <a:endParaRPr lang="en-US" sz="1400" b="1" dirty="0">
                        <a:solidFill>
                          <a:schemeClr val="tx1"/>
                        </a:solidFill>
                        <a:effectLst>
                          <a:outerShdw blurRad="38100" dist="38100" dir="2700000" algn="tl">
                            <a:srgbClr val="000000">
                              <a:alpha val="43137"/>
                            </a:srgbClr>
                          </a:outerShdw>
                        </a:effectLst>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pic>
        <p:nvPicPr>
          <p:cNvPr id="6" name="Picture 7"/>
          <p:cNvPicPr>
            <a:picLocks noChangeAspect="1" noChangeArrowheads="1"/>
          </p:cNvPicPr>
          <p:nvPr/>
        </p:nvPicPr>
        <p:blipFill>
          <a:blip r:embed="rId3">
            <a:extLst>
              <a:ext uri="{28A0092B-C50C-407E-A947-70E740481C1C}">
                <a14:useLocalDpi xmlns:a14="http://schemas.microsoft.com/office/drawing/2010/main" val="0"/>
              </a:ext>
            </a:extLst>
          </a:blip>
          <a:srcRect l="32652" t="15771" r="16809" b="28641"/>
          <a:stretch>
            <a:fillRect/>
          </a:stretch>
        </p:blipFill>
        <p:spPr bwMode="auto">
          <a:xfrm>
            <a:off x="1109683" y="3322983"/>
            <a:ext cx="2035879" cy="1538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C:\Documents and Settings\glatus\Desktop\COOLIRIS IMAGES\Windsock edited\Ws13.png"/>
          <p:cNvPicPr>
            <a:picLocks noChangeAspect="1" noChangeArrowheads="1"/>
          </p:cNvPicPr>
          <p:nvPr/>
        </p:nvPicPr>
        <p:blipFill>
          <a:blip r:embed="rId4">
            <a:extLst>
              <a:ext uri="{28A0092B-C50C-407E-A947-70E740481C1C}">
                <a14:useLocalDpi xmlns:a14="http://schemas.microsoft.com/office/drawing/2010/main" val="0"/>
              </a:ext>
            </a:extLst>
          </a:blip>
          <a:srcRect l="17989" t="22446" b="8224"/>
          <a:stretch>
            <a:fillRect/>
          </a:stretch>
        </p:blipFill>
        <p:spPr bwMode="auto">
          <a:xfrm>
            <a:off x="1040506" y="4923184"/>
            <a:ext cx="2159894" cy="1516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5">
            <a:extLst>
              <a:ext uri="{28A0092B-C50C-407E-A947-70E740481C1C}">
                <a14:useLocalDpi xmlns:a14="http://schemas.microsoft.com/office/drawing/2010/main" val="0"/>
              </a:ext>
            </a:extLst>
          </a:blip>
          <a:srcRect l="24236" t="7782" r="17525" b="24910"/>
          <a:stretch>
            <a:fillRect/>
          </a:stretch>
        </p:blipFill>
        <p:spPr bwMode="auto">
          <a:xfrm>
            <a:off x="3308799" y="3322985"/>
            <a:ext cx="2168111" cy="15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7" descr="C:\Documents and Settings\glatus\Desktop\COOLIRIS IMAGES\Chickenwing edited\Cw9.png"/>
          <p:cNvPicPr>
            <a:picLocks noChangeAspect="1" noChangeArrowheads="1"/>
          </p:cNvPicPr>
          <p:nvPr/>
        </p:nvPicPr>
        <p:blipFill>
          <a:blip r:embed="rId6">
            <a:extLst>
              <a:ext uri="{28A0092B-C50C-407E-A947-70E740481C1C}">
                <a14:useLocalDpi xmlns:a14="http://schemas.microsoft.com/office/drawing/2010/main" val="0"/>
              </a:ext>
            </a:extLst>
          </a:blip>
          <a:srcRect l="15900" r="3381" b="29462"/>
          <a:stretch>
            <a:fillRect/>
          </a:stretch>
        </p:blipFill>
        <p:spPr bwMode="auto">
          <a:xfrm>
            <a:off x="3311382" y="4923184"/>
            <a:ext cx="2157984" cy="1502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p:cNvPicPr>
            <a:picLocks noChangeAspect="1" noChangeArrowheads="1"/>
          </p:cNvPicPr>
          <p:nvPr/>
        </p:nvPicPr>
        <p:blipFill>
          <a:blip r:embed="rId7">
            <a:extLst>
              <a:ext uri="{28A0092B-C50C-407E-A947-70E740481C1C}">
                <a14:useLocalDpi xmlns:a14="http://schemas.microsoft.com/office/drawing/2010/main" val="0"/>
              </a:ext>
            </a:extLst>
          </a:blip>
          <a:srcRect l="21819" t="16800" r="17455" b="19235"/>
          <a:stretch>
            <a:fillRect/>
          </a:stretch>
        </p:blipFill>
        <p:spPr bwMode="auto">
          <a:xfrm>
            <a:off x="5621766" y="3322984"/>
            <a:ext cx="2074434" cy="152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8" descr="C:\Documents and Settings\glatus\Desktop\COOLIRIS IMAGES\Broccoli edited\Br10.png"/>
          <p:cNvPicPr>
            <a:picLocks noChangeAspect="1" noChangeArrowheads="1"/>
          </p:cNvPicPr>
          <p:nvPr/>
        </p:nvPicPr>
        <p:blipFill>
          <a:blip r:embed="rId8">
            <a:extLst>
              <a:ext uri="{28A0092B-C50C-407E-A947-70E740481C1C}">
                <a14:useLocalDpi xmlns:a14="http://schemas.microsoft.com/office/drawing/2010/main" val="0"/>
              </a:ext>
            </a:extLst>
          </a:blip>
          <a:srcRect l="25990" t="39238" r="26015" b="13620"/>
          <a:stretch>
            <a:fillRect/>
          </a:stretch>
        </p:blipFill>
        <p:spPr bwMode="auto">
          <a:xfrm>
            <a:off x="5613358" y="4923184"/>
            <a:ext cx="2048402"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463372" y="6384236"/>
            <a:ext cx="1272656"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Windsock</a:t>
            </a:r>
            <a:endParaRPr lang="en-US" b="1" dirty="0">
              <a:solidFill>
                <a:srgbClr val="FFFF00"/>
              </a:solidFill>
              <a:effectLst>
                <a:outerShdw blurRad="38100" dist="38100" dir="2700000" algn="tl">
                  <a:srgbClr val="000000">
                    <a:alpha val="43137"/>
                  </a:srgbClr>
                </a:outerShdw>
              </a:effectLst>
            </a:endParaRPr>
          </a:p>
        </p:txBody>
      </p:sp>
      <p:sp>
        <p:nvSpPr>
          <p:cNvPr id="13" name="TextBox 12"/>
          <p:cNvSpPr txBox="1"/>
          <p:nvPr/>
        </p:nvSpPr>
        <p:spPr>
          <a:xfrm>
            <a:off x="3657600" y="6384236"/>
            <a:ext cx="1708673"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Chicken Wing</a:t>
            </a:r>
            <a:endParaRPr lang="en-US" b="1"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6207204" y="6384236"/>
            <a:ext cx="1107996" cy="369332"/>
          </a:xfrm>
          <a:prstGeom prst="rect">
            <a:avLst/>
          </a:prstGeom>
          <a:noFill/>
        </p:spPr>
        <p:txBody>
          <a:bodyPr wrap="none" rtlCol="0">
            <a:spAutoFit/>
          </a:bodyPr>
          <a:lstStyle/>
          <a:p>
            <a:r>
              <a:rPr lang="en-US" b="1" dirty="0" smtClean="0">
                <a:solidFill>
                  <a:srgbClr val="FFFF00"/>
                </a:solidFill>
                <a:effectLst>
                  <a:outerShdw blurRad="38100" dist="38100" dir="2700000" algn="tl">
                    <a:srgbClr val="000000">
                      <a:alpha val="43137"/>
                    </a:srgbClr>
                  </a:outerShdw>
                </a:effectLst>
              </a:rPr>
              <a:t>Broccoli</a:t>
            </a:r>
            <a:endParaRPr lang="en-US" b="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05967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LAA &amp; Device Sizes</a:t>
            </a:r>
            <a:endParaRPr lang="en-US" dirty="0"/>
          </a:p>
        </p:txBody>
      </p:sp>
      <p:graphicFrame>
        <p:nvGraphicFramePr>
          <p:cNvPr id="4" name="Content Placeholder 3"/>
          <p:cNvGraphicFramePr>
            <a:graphicFrameLocks/>
          </p:cNvGraphicFramePr>
          <p:nvPr>
            <p:extLst>
              <p:ext uri="{D42A27DB-BD31-4B8C-83A1-F6EECF244321}">
                <p14:modId xmlns:p14="http://schemas.microsoft.com/office/powerpoint/2010/main" val="1570588805"/>
              </p:ext>
            </p:extLst>
          </p:nvPr>
        </p:nvGraphicFramePr>
        <p:xfrm>
          <a:off x="533400" y="1828800"/>
          <a:ext cx="8153400" cy="1676400"/>
        </p:xfrm>
        <a:graphic>
          <a:graphicData uri="http://schemas.openxmlformats.org/drawingml/2006/table">
            <a:tbl>
              <a:tblPr firstRow="1" bandRow="1">
                <a:tableStyleId>{E8B1032C-EA38-4F05-BA0D-38AFFFC7BED3}</a:tableStyleId>
              </a:tblPr>
              <a:tblGrid>
                <a:gridCol w="1528660"/>
                <a:gridCol w="1366940"/>
                <a:gridCol w="1219200"/>
                <a:gridCol w="1295400"/>
                <a:gridCol w="1295400"/>
                <a:gridCol w="1447800"/>
              </a:tblGrid>
              <a:tr h="457200">
                <a:tc>
                  <a:txBody>
                    <a:bodyPr/>
                    <a:lstStyle/>
                    <a:p>
                      <a:pPr marL="0" marR="0" algn="ctr">
                        <a:lnSpc>
                          <a:spcPct val="115000"/>
                        </a:lnSpc>
                        <a:spcBef>
                          <a:spcPts val="300"/>
                        </a:spcBef>
                        <a:spcAft>
                          <a:spcPts val="300"/>
                        </a:spcAft>
                      </a:pPr>
                      <a:r>
                        <a:rPr lang="en-US" sz="1600" b="1" dirty="0">
                          <a:solidFill>
                            <a:schemeClr val="tx2"/>
                          </a:solidFill>
                          <a:effectLst>
                            <a:outerShdw blurRad="38100" dist="38100" dir="2700000" algn="tl">
                              <a:srgbClr val="000000">
                                <a:alpha val="43137"/>
                              </a:srgbClr>
                            </a:outerShdw>
                          </a:effectLst>
                        </a:rPr>
                        <a:t>Characteristic</a:t>
                      </a:r>
                      <a:endParaRPr lang="en-US" sz="2400" b="1" dirty="0">
                        <a:solidFill>
                          <a:schemeClr val="tx2"/>
                        </a:solidFill>
                        <a:effectLst>
                          <a:outerShdw blurRad="38100" dist="38100" dir="2700000" algn="tl">
                            <a:srgbClr val="000000">
                              <a:alpha val="43137"/>
                            </a:srgbClr>
                          </a:outerShdw>
                        </a:effectLst>
                        <a:latin typeface="Times New Roman"/>
                        <a:ea typeface="Calibri"/>
                      </a:endParaRPr>
                    </a:p>
                  </a:txBody>
                  <a:tcPr marL="38100" marR="38100" marT="0" marB="0" anchor="ctr"/>
                </a:tc>
                <a:tc>
                  <a:txBody>
                    <a:bodyPr/>
                    <a:lstStyle/>
                    <a:p>
                      <a:pPr marL="0" marR="0" algn="ctr">
                        <a:lnSpc>
                          <a:spcPct val="115000"/>
                        </a:lnSpc>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PROTECT AF</a:t>
                      </a:r>
                      <a:endParaRPr lang="en-US" sz="2400" b="1" dirty="0">
                        <a:solidFill>
                          <a:schemeClr val="tx2"/>
                        </a:solidFill>
                        <a:effectLst>
                          <a:outerShdw blurRad="38100" dist="38100" dir="2700000" algn="tl">
                            <a:srgbClr val="000000">
                              <a:alpha val="43137"/>
                            </a:srgbClr>
                          </a:outerShdw>
                        </a:effectLst>
                        <a:latin typeface="Times New Roman"/>
                        <a:ea typeface="Calibri"/>
                      </a:endParaRPr>
                    </a:p>
                  </a:txBody>
                  <a:tcPr marL="38100" marR="38100" marT="0" marB="0" anchor="ctr"/>
                </a:tc>
                <a:tc>
                  <a:txBody>
                    <a:bodyPr/>
                    <a:lstStyle/>
                    <a:p>
                      <a:pPr marL="0" marR="0" algn="ctr">
                        <a:lnSpc>
                          <a:spcPct val="115000"/>
                        </a:lnSpc>
                        <a:spcBef>
                          <a:spcPts val="300"/>
                        </a:spcBef>
                        <a:spcAft>
                          <a:spcPts val="300"/>
                        </a:spcAft>
                      </a:pPr>
                      <a:r>
                        <a:rPr lang="en-US" sz="1600" b="1" dirty="0">
                          <a:solidFill>
                            <a:schemeClr val="tx2"/>
                          </a:solidFill>
                          <a:effectLst>
                            <a:outerShdw blurRad="38100" dist="38100" dir="2700000" algn="tl">
                              <a:srgbClr val="000000">
                                <a:alpha val="43137"/>
                              </a:srgbClr>
                            </a:outerShdw>
                          </a:effectLst>
                        </a:rPr>
                        <a:t>PREVAIL</a:t>
                      </a:r>
                      <a:endParaRPr lang="en-US" sz="2400" b="1" dirty="0">
                        <a:solidFill>
                          <a:schemeClr val="tx2"/>
                        </a:solidFill>
                        <a:effectLst>
                          <a:outerShdw blurRad="38100" dist="38100" dir="2700000" algn="tl">
                            <a:srgbClr val="000000">
                              <a:alpha val="43137"/>
                            </a:srgbClr>
                          </a:outerShdw>
                        </a:effectLst>
                        <a:latin typeface="Times New Roman"/>
                        <a:ea typeface="Calibri"/>
                      </a:endParaRPr>
                    </a:p>
                  </a:txBody>
                  <a:tcPr marL="0" marR="0" marT="0" marB="0" anchor="ctr"/>
                </a:tc>
                <a:tc>
                  <a:txBody>
                    <a:bodyPr/>
                    <a:lstStyle/>
                    <a:p>
                      <a:pPr marL="0" marR="0" algn="ctr">
                        <a:lnSpc>
                          <a:spcPct val="115000"/>
                        </a:lnSpc>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CAP1</a:t>
                      </a:r>
                      <a:endParaRPr lang="en-US" sz="2400" b="1" dirty="0">
                        <a:solidFill>
                          <a:schemeClr val="tx2"/>
                        </a:solidFill>
                        <a:effectLst>
                          <a:outerShdw blurRad="38100" dist="38100" dir="2700000" algn="tl">
                            <a:srgbClr val="000000">
                              <a:alpha val="43137"/>
                            </a:srgbClr>
                          </a:outerShdw>
                        </a:effectLst>
                        <a:latin typeface="Times New Roman"/>
                        <a:ea typeface="Calibri"/>
                      </a:endParaRPr>
                    </a:p>
                  </a:txBody>
                  <a:tcPr marL="0" marR="0" marT="0" marB="0" anchor="ctr"/>
                </a:tc>
                <a:tc>
                  <a:txBody>
                    <a:bodyPr/>
                    <a:lstStyle/>
                    <a:p>
                      <a:pPr marL="0" marR="0" algn="ctr">
                        <a:lnSpc>
                          <a:spcPct val="115000"/>
                        </a:lnSpc>
                        <a:spcBef>
                          <a:spcPts val="300"/>
                        </a:spcBef>
                        <a:spcAft>
                          <a:spcPts val="300"/>
                        </a:spcAft>
                      </a:pPr>
                      <a:r>
                        <a:rPr lang="en-US" sz="1600" b="1" dirty="0">
                          <a:solidFill>
                            <a:schemeClr val="tx2"/>
                          </a:solidFill>
                          <a:effectLst>
                            <a:outerShdw blurRad="38100" dist="38100" dir="2700000" algn="tl">
                              <a:srgbClr val="000000">
                                <a:alpha val="43137"/>
                              </a:srgbClr>
                            </a:outerShdw>
                          </a:effectLst>
                        </a:rPr>
                        <a:t>CAP2</a:t>
                      </a:r>
                      <a:endParaRPr lang="en-US" sz="2400" b="1" dirty="0">
                        <a:solidFill>
                          <a:schemeClr val="tx2"/>
                        </a:solidFill>
                        <a:effectLst>
                          <a:outerShdw blurRad="38100" dist="38100" dir="2700000" algn="tl">
                            <a:srgbClr val="000000">
                              <a:alpha val="43137"/>
                            </a:srgbClr>
                          </a:outerShdw>
                        </a:effectLst>
                        <a:latin typeface="Times New Roman"/>
                        <a:ea typeface="Calibri"/>
                      </a:endParaRPr>
                    </a:p>
                  </a:txBody>
                  <a:tcPr marL="0" marR="0" marT="0" marB="0" anchor="ctr"/>
                </a:tc>
                <a:tc>
                  <a:txBody>
                    <a:bodyPr/>
                    <a:lstStyle/>
                    <a:p>
                      <a:pPr marL="0" marR="0" algn="ctr">
                        <a:lnSpc>
                          <a:spcPct val="115000"/>
                        </a:lnSpc>
                        <a:spcBef>
                          <a:spcPts val="300"/>
                        </a:spcBef>
                        <a:spcAft>
                          <a:spcPts val="300"/>
                        </a:spcAft>
                      </a:pPr>
                      <a:r>
                        <a:rPr lang="en-US" sz="1600" b="1" kern="1200" dirty="0" smtClean="0">
                          <a:solidFill>
                            <a:schemeClr val="tx2"/>
                          </a:solidFill>
                          <a:effectLst>
                            <a:outerShdw blurRad="38100" dist="38100" dir="2700000" algn="tl">
                              <a:srgbClr val="000000">
                                <a:alpha val="43137"/>
                              </a:srgbClr>
                            </a:outerShdw>
                          </a:effectLst>
                        </a:rPr>
                        <a:t>Commercial</a:t>
                      </a:r>
                      <a:endParaRPr lang="en-US" sz="1600" b="1" kern="1200" dirty="0">
                        <a:solidFill>
                          <a:schemeClr val="tx2"/>
                        </a:solidFill>
                        <a:effectLst>
                          <a:outerShdw blurRad="38100" dist="38100" dir="2700000" algn="tl">
                            <a:srgbClr val="000000">
                              <a:alpha val="43137"/>
                            </a:srgbClr>
                          </a:outerShdw>
                        </a:effectLst>
                        <a:latin typeface="+mn-lt"/>
                        <a:ea typeface="+mn-ea"/>
                        <a:cs typeface="+mn-cs"/>
                      </a:endParaRPr>
                    </a:p>
                  </a:txBody>
                  <a:tcPr marL="38100" marR="38100" marT="0" marB="0" anchor="ctr"/>
                </a:tc>
              </a:tr>
              <a:tr h="987768">
                <a:tc>
                  <a:txBody>
                    <a:bodyPr/>
                    <a:lstStyle/>
                    <a:p>
                      <a:pPr marL="0" marR="0">
                        <a:lnSpc>
                          <a:spcPct val="115000"/>
                        </a:lnSpc>
                        <a:spcBef>
                          <a:spcPts val="300"/>
                        </a:spcBef>
                        <a:spcAft>
                          <a:spcPts val="300"/>
                        </a:spcAft>
                      </a:pPr>
                      <a:r>
                        <a:rPr lang="de-DE" sz="1600" b="1" dirty="0">
                          <a:effectLst>
                            <a:outerShdw blurRad="38100" dist="38100" dir="2700000" algn="tl">
                              <a:srgbClr val="000000">
                                <a:alpha val="43137"/>
                              </a:srgbClr>
                            </a:outerShdw>
                          </a:effectLst>
                        </a:rPr>
                        <a:t>Maximum LAA </a:t>
                      </a:r>
                      <a:r>
                        <a:rPr lang="de-DE" sz="1600" b="1" dirty="0" smtClean="0">
                          <a:effectLst>
                            <a:outerShdw blurRad="38100" dist="38100" dir="2700000" algn="tl">
                              <a:srgbClr val="000000">
                                <a:alpha val="43137"/>
                              </a:srgbClr>
                            </a:outerShdw>
                          </a:effectLst>
                        </a:rPr>
                        <a:t>ostium, mm</a:t>
                      </a:r>
                      <a:br>
                        <a:rPr lang="de-DE" sz="1600" b="1" dirty="0" smtClean="0">
                          <a:effectLst>
                            <a:outerShdw blurRad="38100" dist="38100" dir="2700000" algn="tl">
                              <a:srgbClr val="000000">
                                <a:alpha val="43137"/>
                              </a:srgbClr>
                            </a:outerShdw>
                          </a:effectLst>
                        </a:rPr>
                      </a:br>
                      <a:endParaRPr lang="de-DE" sz="1600" b="1" dirty="0" smtClean="0">
                        <a:effectLst>
                          <a:outerShdw blurRad="38100" dist="38100" dir="2700000" algn="tl">
                            <a:srgbClr val="000000">
                              <a:alpha val="43137"/>
                            </a:srgbClr>
                          </a:outerShdw>
                        </a:effectLst>
                      </a:endParaRPr>
                    </a:p>
                    <a:p>
                      <a:pPr marL="0" marR="0">
                        <a:lnSpc>
                          <a:spcPct val="115000"/>
                        </a:lnSpc>
                        <a:spcBef>
                          <a:spcPts val="300"/>
                        </a:spcBef>
                        <a:spcAft>
                          <a:spcPts val="300"/>
                        </a:spcAft>
                      </a:pPr>
                      <a:r>
                        <a:rPr lang="de-DE" sz="1600" b="1" dirty="0" smtClean="0">
                          <a:effectLst>
                            <a:outerShdw blurRad="38100" dist="38100" dir="2700000" algn="tl">
                              <a:srgbClr val="000000">
                                <a:alpha val="43137"/>
                              </a:srgbClr>
                            </a:outerShdw>
                          </a:effectLst>
                        </a:rPr>
                        <a:t>Diameter</a:t>
                      </a:r>
                      <a:r>
                        <a:rPr lang="de-DE" sz="1600" b="1" dirty="0">
                          <a:effectLst>
                            <a:outerShdw blurRad="38100" dist="38100" dir="2700000" algn="tl">
                              <a:srgbClr val="000000">
                                <a:alpha val="43137"/>
                              </a:srgbClr>
                            </a:outerShdw>
                          </a:effectLst>
                        </a:rPr>
                        <a:t>, mm</a:t>
                      </a:r>
                      <a:endParaRPr lang="en-US" sz="2400" b="1" dirty="0">
                        <a:solidFill>
                          <a:schemeClr val="tx2"/>
                        </a:solidFill>
                        <a:effectLst>
                          <a:outerShdw blurRad="38100" dist="38100" dir="2700000" algn="tl">
                            <a:srgbClr val="000000">
                              <a:alpha val="43137"/>
                            </a:srgbClr>
                          </a:outerShdw>
                        </a:effectLst>
                        <a:latin typeface="Times New Roman"/>
                        <a:ea typeface="Calibri"/>
                      </a:endParaRPr>
                    </a:p>
                  </a:txBody>
                  <a:tcPr marL="38100" marR="38100" marT="0" marB="0" anchor="ctr"/>
                </a:tc>
                <a:tc>
                  <a:txBody>
                    <a:bodyPr/>
                    <a:lstStyle/>
                    <a:p>
                      <a:pPr marL="0" marR="0" algn="ctr">
                        <a:lnSpc>
                          <a:spcPct val="100000"/>
                        </a:lnSpc>
                        <a:spcBef>
                          <a:spcPts val="300"/>
                        </a:spcBef>
                        <a:spcAft>
                          <a:spcPts val="300"/>
                        </a:spcAft>
                      </a:pPr>
                      <a:r>
                        <a:rPr lang="en-US" sz="1600" b="1" dirty="0" smtClean="0">
                          <a:effectLst>
                            <a:outerShdw blurRad="38100" dist="38100" dir="2700000" algn="tl">
                              <a:srgbClr val="000000">
                                <a:alpha val="43137"/>
                              </a:srgbClr>
                            </a:outerShdw>
                          </a:effectLst>
                        </a:rPr>
                        <a:t>21.6 ± 3.6</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(457)</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(14.0, 37.1)</a:t>
                      </a:r>
                      <a:endParaRPr lang="en-US" sz="2400" b="1" dirty="0">
                        <a:solidFill>
                          <a:schemeClr val="tx1"/>
                        </a:solidFill>
                        <a:effectLst>
                          <a:outerShdw blurRad="38100" dist="38100" dir="2700000" algn="tl">
                            <a:srgbClr val="000000">
                              <a:alpha val="43137"/>
                            </a:srgbClr>
                          </a:outerShdw>
                        </a:effectLst>
                        <a:latin typeface="Times New Roman"/>
                        <a:ea typeface="Calibri"/>
                      </a:endParaRPr>
                    </a:p>
                  </a:txBody>
                  <a:tcPr marL="38100" marR="38100" marT="0" marB="0" anchor="ctr"/>
                </a:tc>
                <a:tc>
                  <a:txBody>
                    <a:bodyPr/>
                    <a:lstStyle/>
                    <a:p>
                      <a:pPr marL="0" marR="0" algn="ctr">
                        <a:lnSpc>
                          <a:spcPct val="100000"/>
                        </a:lnSpc>
                        <a:spcBef>
                          <a:spcPts val="300"/>
                        </a:spcBef>
                        <a:spcAft>
                          <a:spcPts val="300"/>
                        </a:spcAft>
                      </a:pPr>
                      <a:r>
                        <a:rPr lang="en-US" sz="1600" b="1" dirty="0">
                          <a:effectLst>
                            <a:outerShdw blurRad="38100" dist="38100" dir="2700000" algn="tl">
                              <a:srgbClr val="000000">
                                <a:alpha val="43137"/>
                              </a:srgbClr>
                            </a:outerShdw>
                          </a:effectLst>
                        </a:rPr>
                        <a:t>21.4 ± </a:t>
                      </a:r>
                      <a:r>
                        <a:rPr lang="en-US" sz="1600" b="1" dirty="0" smtClean="0">
                          <a:effectLst>
                            <a:outerShdw blurRad="38100" dist="38100" dir="2700000" algn="tl">
                              <a:srgbClr val="000000">
                                <a:alpha val="43137"/>
                              </a:srgbClr>
                            </a:outerShdw>
                          </a:effectLst>
                        </a:rPr>
                        <a:t>3.3</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(266)</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a:t>
                      </a:r>
                      <a:r>
                        <a:rPr lang="en-US" sz="1600" b="1" dirty="0">
                          <a:effectLst>
                            <a:outerShdw blurRad="38100" dist="38100" dir="2700000" algn="tl">
                              <a:srgbClr val="000000">
                                <a:alpha val="43137"/>
                              </a:srgbClr>
                            </a:outerShdw>
                          </a:effectLst>
                        </a:rPr>
                        <a:t>13.7, 31.6)</a:t>
                      </a:r>
                      <a:endParaRPr lang="en-US" sz="2400" b="1" dirty="0">
                        <a:solidFill>
                          <a:schemeClr val="tx1"/>
                        </a:solidFill>
                        <a:effectLst>
                          <a:outerShdw blurRad="38100" dist="38100" dir="2700000" algn="tl">
                            <a:srgbClr val="000000">
                              <a:alpha val="43137"/>
                            </a:srgbClr>
                          </a:outerShdw>
                        </a:effectLst>
                        <a:latin typeface="Times New Roman"/>
                        <a:ea typeface="Calibri"/>
                      </a:endParaRPr>
                    </a:p>
                  </a:txBody>
                  <a:tcPr marL="0" marR="0" marT="0" marB="0" anchor="ctr"/>
                </a:tc>
                <a:tc>
                  <a:txBody>
                    <a:bodyPr/>
                    <a:lstStyle/>
                    <a:p>
                      <a:pPr marL="0" marR="0" algn="ctr">
                        <a:lnSpc>
                          <a:spcPct val="100000"/>
                        </a:lnSpc>
                        <a:spcBef>
                          <a:spcPts val="300"/>
                        </a:spcBef>
                        <a:spcAft>
                          <a:spcPts val="300"/>
                        </a:spcAft>
                      </a:pPr>
                      <a:r>
                        <a:rPr lang="en-US" sz="1600" b="1" dirty="0">
                          <a:effectLst>
                            <a:outerShdw blurRad="38100" dist="38100" dir="2700000" algn="tl">
                              <a:srgbClr val="000000">
                                <a:alpha val="43137"/>
                              </a:srgbClr>
                            </a:outerShdw>
                          </a:effectLst>
                        </a:rPr>
                        <a:t>21.1 ± </a:t>
                      </a:r>
                      <a:r>
                        <a:rPr lang="en-US" sz="1600" b="1" dirty="0" smtClean="0">
                          <a:effectLst>
                            <a:outerShdw blurRad="38100" dist="38100" dir="2700000" algn="tl">
                              <a:srgbClr val="000000">
                                <a:alpha val="43137"/>
                              </a:srgbClr>
                            </a:outerShdw>
                          </a:effectLst>
                        </a:rPr>
                        <a:t>3.4</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(551)</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10.0</a:t>
                      </a:r>
                      <a:r>
                        <a:rPr lang="en-US" sz="1600" b="1" dirty="0">
                          <a:effectLst>
                            <a:outerShdw blurRad="38100" dist="38100" dir="2700000" algn="tl">
                              <a:srgbClr val="000000">
                                <a:alpha val="43137"/>
                              </a:srgbClr>
                            </a:outerShdw>
                          </a:effectLst>
                        </a:rPr>
                        <a:t>, 36.0</a:t>
                      </a:r>
                      <a:endParaRPr lang="en-US" sz="2400" b="1" dirty="0">
                        <a:solidFill>
                          <a:schemeClr val="tx1"/>
                        </a:solidFill>
                        <a:effectLst>
                          <a:outerShdw blurRad="38100" dist="38100" dir="2700000" algn="tl">
                            <a:srgbClr val="000000">
                              <a:alpha val="43137"/>
                            </a:srgbClr>
                          </a:outerShdw>
                        </a:effectLst>
                        <a:latin typeface="Times New Roman"/>
                        <a:ea typeface="Calibri"/>
                      </a:endParaRPr>
                    </a:p>
                  </a:txBody>
                  <a:tcPr marL="0" marR="0" marT="0" marB="0" anchor="ctr"/>
                </a:tc>
                <a:tc>
                  <a:txBody>
                    <a:bodyPr/>
                    <a:lstStyle/>
                    <a:p>
                      <a:pPr marL="0" marR="0" algn="ctr">
                        <a:lnSpc>
                          <a:spcPct val="100000"/>
                        </a:lnSpc>
                        <a:spcBef>
                          <a:spcPts val="300"/>
                        </a:spcBef>
                        <a:spcAft>
                          <a:spcPts val="300"/>
                        </a:spcAft>
                      </a:pPr>
                      <a:r>
                        <a:rPr lang="en-US" sz="1600" b="1" dirty="0">
                          <a:effectLst>
                            <a:outerShdw blurRad="38100" dist="38100" dir="2700000" algn="tl">
                              <a:srgbClr val="000000">
                                <a:alpha val="43137"/>
                              </a:srgbClr>
                            </a:outerShdw>
                          </a:effectLst>
                        </a:rPr>
                        <a:t>21.01±6.01 (572)</a:t>
                      </a:r>
                      <a:br>
                        <a:rPr lang="en-US" sz="1600" b="1" dirty="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
                      </a:r>
                      <a:br>
                        <a:rPr lang="en-US" sz="1600" b="1" dirty="0" smtClean="0">
                          <a:effectLst>
                            <a:outerShdw blurRad="38100" dist="38100" dir="2700000" algn="tl">
                              <a:srgbClr val="000000">
                                <a:alpha val="43137"/>
                              </a:srgbClr>
                            </a:outerShdw>
                          </a:effectLst>
                        </a:rPr>
                      </a:br>
                      <a:r>
                        <a:rPr lang="en-US" sz="1600" b="1" dirty="0" smtClean="0">
                          <a:effectLst>
                            <a:outerShdw blurRad="38100" dist="38100" dir="2700000" algn="tl">
                              <a:srgbClr val="000000">
                                <a:alpha val="43137"/>
                              </a:srgbClr>
                            </a:outerShdw>
                          </a:effectLst>
                        </a:rPr>
                        <a:t>1.4</a:t>
                      </a:r>
                      <a:r>
                        <a:rPr lang="en-US" sz="1600" b="1" dirty="0">
                          <a:effectLst>
                            <a:outerShdw blurRad="38100" dist="38100" dir="2700000" algn="tl">
                              <a:srgbClr val="000000">
                                <a:alpha val="43137"/>
                              </a:srgbClr>
                            </a:outerShdw>
                          </a:effectLst>
                        </a:rPr>
                        <a:t>, 81.5</a:t>
                      </a:r>
                      <a:endParaRPr lang="en-US" sz="2400" b="1" dirty="0">
                        <a:solidFill>
                          <a:schemeClr val="tx1"/>
                        </a:solidFill>
                        <a:effectLst>
                          <a:outerShdw blurRad="38100" dist="38100" dir="2700000" algn="tl">
                            <a:srgbClr val="000000">
                              <a:alpha val="43137"/>
                            </a:srgbClr>
                          </a:outerShdw>
                        </a:effectLst>
                        <a:latin typeface="Times New Roman"/>
                        <a:ea typeface="Calibri"/>
                      </a:endParaRPr>
                    </a:p>
                  </a:txBody>
                  <a:tcPr marL="0" marR="0" marT="0" marB="0" anchor="ctr"/>
                </a:tc>
                <a:tc>
                  <a:txBody>
                    <a:bodyPr/>
                    <a:lstStyle/>
                    <a:p>
                      <a:pPr marL="0" marR="0" algn="ctr">
                        <a:lnSpc>
                          <a:spcPct val="100000"/>
                        </a:lnSpc>
                        <a:spcBef>
                          <a:spcPts val="300"/>
                        </a:spcBef>
                        <a:spcAft>
                          <a:spcPts val="300"/>
                        </a:spcAft>
                      </a:pPr>
                      <a:r>
                        <a:rPr lang="en-US" sz="1600" b="1" kern="1200" dirty="0" smtClean="0">
                          <a:effectLst>
                            <a:outerShdw blurRad="38100" dist="38100" dir="2700000" algn="tl">
                              <a:srgbClr val="000000">
                                <a:alpha val="43137"/>
                              </a:srgbClr>
                            </a:outerShdw>
                          </a:effectLst>
                        </a:rPr>
                        <a:t>24.8 </a:t>
                      </a:r>
                      <a:br>
                        <a:rPr lang="en-US" sz="1600" b="1" kern="1200" dirty="0" smtClean="0">
                          <a:effectLst>
                            <a:outerShdw blurRad="38100" dist="38100" dir="2700000" algn="tl">
                              <a:srgbClr val="000000">
                                <a:alpha val="43137"/>
                              </a:srgbClr>
                            </a:outerShdw>
                          </a:effectLst>
                        </a:rPr>
                      </a:br>
                      <a:r>
                        <a:rPr lang="en-US" sz="1600" b="1" kern="1200" dirty="0" smtClean="0">
                          <a:effectLst>
                            <a:outerShdw blurRad="38100" dist="38100" dir="2700000" algn="tl">
                              <a:srgbClr val="000000">
                                <a:alpha val="43137"/>
                              </a:srgbClr>
                            </a:outerShdw>
                          </a:effectLst>
                        </a:rPr>
                        <a:t>(1607)</a:t>
                      </a:r>
                      <a:br>
                        <a:rPr lang="en-US" sz="1600" b="1" kern="1200" dirty="0" smtClean="0">
                          <a:effectLst>
                            <a:outerShdw blurRad="38100" dist="38100" dir="2700000" algn="tl">
                              <a:srgbClr val="000000">
                                <a:alpha val="43137"/>
                              </a:srgbClr>
                            </a:outerShdw>
                          </a:effectLst>
                        </a:rPr>
                      </a:br>
                      <a:r>
                        <a:rPr lang="en-US" sz="1600" b="1" kern="1200" dirty="0" smtClean="0">
                          <a:effectLst>
                            <a:outerShdw blurRad="38100" dist="38100" dir="2700000" algn="tl">
                              <a:srgbClr val="000000">
                                <a:alpha val="43137"/>
                              </a:srgbClr>
                            </a:outerShdw>
                          </a:effectLst>
                        </a:rPr>
                        <a:t/>
                      </a:r>
                      <a:br>
                        <a:rPr lang="en-US" sz="1600" b="1" kern="1200" dirty="0" smtClean="0">
                          <a:effectLst>
                            <a:outerShdw blurRad="38100" dist="38100" dir="2700000" algn="tl">
                              <a:srgbClr val="000000">
                                <a:alpha val="43137"/>
                              </a:srgbClr>
                            </a:outerShdw>
                          </a:effectLst>
                        </a:rPr>
                      </a:br>
                      <a:r>
                        <a:rPr lang="en-US" sz="1600" b="1" kern="1200" dirty="0" smtClean="0">
                          <a:effectLst>
                            <a:outerShdw blurRad="38100" dist="38100" dir="2700000" algn="tl">
                              <a:srgbClr val="000000">
                                <a:alpha val="43137"/>
                              </a:srgbClr>
                            </a:outerShdw>
                          </a:effectLst>
                        </a:rPr>
                        <a:t/>
                      </a:r>
                      <a:br>
                        <a:rPr lang="en-US" sz="1600" b="1" kern="1200" dirty="0" smtClean="0">
                          <a:effectLst>
                            <a:outerShdw blurRad="38100" dist="38100" dir="2700000" algn="tl">
                              <a:srgbClr val="000000">
                                <a:alpha val="43137"/>
                              </a:srgbClr>
                            </a:outerShdw>
                          </a:effectLst>
                        </a:rPr>
                      </a:br>
                      <a:r>
                        <a:rPr lang="en-US" sz="1600" b="1" kern="1200" dirty="0" smtClean="0">
                          <a:effectLst>
                            <a:outerShdw blurRad="38100" dist="38100" dir="2700000" algn="tl">
                              <a:srgbClr val="000000">
                                <a:alpha val="43137"/>
                              </a:srgbClr>
                            </a:outerShdw>
                          </a:effectLst>
                        </a:rPr>
                        <a:t>19.4, 30</a:t>
                      </a:r>
                      <a:endParaRPr lang="en-US" sz="1600" b="1" kern="1200" dirty="0" smtClean="0">
                        <a:solidFill>
                          <a:schemeClr val="tx1"/>
                        </a:solidFill>
                        <a:effectLst>
                          <a:outerShdw blurRad="38100" dist="38100" dir="2700000" algn="tl">
                            <a:srgbClr val="000000">
                              <a:alpha val="43137"/>
                            </a:srgbClr>
                          </a:outerShdw>
                        </a:effectLst>
                        <a:latin typeface="+mn-lt"/>
                        <a:ea typeface="+mn-ea"/>
                        <a:cs typeface="+mn-cs"/>
                      </a:endParaRPr>
                    </a:p>
                  </a:txBody>
                  <a:tcPr marL="38100" marR="38100" marT="0" marB="0" anchor="ctr"/>
                </a:tc>
              </a:tr>
            </a:tbl>
          </a:graphicData>
        </a:graphic>
      </p:graphicFrame>
      <p:graphicFrame>
        <p:nvGraphicFramePr>
          <p:cNvPr id="6" name="Content Placeholder 3"/>
          <p:cNvGraphicFramePr>
            <a:graphicFrameLocks/>
          </p:cNvGraphicFramePr>
          <p:nvPr>
            <p:extLst>
              <p:ext uri="{D42A27DB-BD31-4B8C-83A1-F6EECF244321}">
                <p14:modId xmlns:p14="http://schemas.microsoft.com/office/powerpoint/2010/main" val="1133309832"/>
              </p:ext>
            </p:extLst>
          </p:nvPr>
        </p:nvGraphicFramePr>
        <p:xfrm>
          <a:off x="914400" y="3886200"/>
          <a:ext cx="7543800" cy="2277015"/>
        </p:xfrm>
        <a:graphic>
          <a:graphicData uri="http://schemas.openxmlformats.org/drawingml/2006/table">
            <a:tbl>
              <a:tblPr firstRow="1" bandRow="1">
                <a:tableStyleId>{E8B1032C-EA38-4F05-BA0D-38AFFFC7BED3}</a:tableStyleId>
              </a:tblPr>
              <a:tblGrid>
                <a:gridCol w="1297509"/>
                <a:gridCol w="1445691"/>
                <a:gridCol w="1143000"/>
                <a:gridCol w="1219200"/>
                <a:gridCol w="1066800"/>
                <a:gridCol w="1371600"/>
              </a:tblGrid>
              <a:tr h="762000">
                <a:tc>
                  <a:txBody>
                    <a:bodyPr/>
                    <a:lstStyle/>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latin typeface="+mj-lt"/>
                          <a:ea typeface="Times New Roman"/>
                        </a:rPr>
                        <a:t>Device Size</a:t>
                      </a:r>
                    </a:p>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latin typeface="+mj-lt"/>
                          <a:ea typeface="Times New Roman"/>
                        </a:rPr>
                        <a:t>(mm)</a:t>
                      </a:r>
                    </a:p>
                  </a:txBody>
                  <a:tcPr marL="38100" marR="38100" marT="18288" marB="18288" anchor="b">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PROTECT</a:t>
                      </a:r>
                      <a:r>
                        <a:rPr lang="en-US" sz="1600" b="1" baseline="0" dirty="0" smtClean="0">
                          <a:solidFill>
                            <a:schemeClr val="tx2"/>
                          </a:solidFill>
                          <a:effectLst>
                            <a:outerShdw blurRad="38100" dist="38100" dir="2700000" algn="tl">
                              <a:srgbClr val="000000">
                                <a:alpha val="43137"/>
                              </a:srgbClr>
                            </a:outerShdw>
                          </a:effectLst>
                        </a:rPr>
                        <a:t> AF</a:t>
                      </a:r>
                      <a:endParaRPr lang="en-US" sz="1600" b="1" dirty="0" smtClean="0">
                        <a:solidFill>
                          <a:schemeClr val="tx2"/>
                        </a:solidFill>
                        <a:effectLst>
                          <a:outerShdw blurRad="38100" dist="38100" dir="2700000" algn="tl">
                            <a:srgbClr val="000000">
                              <a:alpha val="43137"/>
                            </a:srgbClr>
                          </a:outerShdw>
                        </a:effectLst>
                      </a:endParaRPr>
                    </a:p>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a:t>
                      </a:r>
                      <a:endParaRPr lang="en-US" sz="1600" b="1" dirty="0">
                        <a:solidFill>
                          <a:schemeClr val="tx2"/>
                        </a:solidFill>
                        <a:effectLst>
                          <a:outerShdw blurRad="38100" dist="38100" dir="2700000" algn="tl">
                            <a:srgbClr val="000000">
                              <a:alpha val="43137"/>
                            </a:srgbClr>
                          </a:outerShdw>
                        </a:effectLst>
                        <a:latin typeface="+mj-lt"/>
                        <a:ea typeface="Times New Roman"/>
                      </a:endParaRPr>
                    </a:p>
                  </a:txBody>
                  <a:tcPr marL="38100" marR="38100" marT="18288" marB="18288" anchor="b">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solidFill>
                            <a:schemeClr val="tx2"/>
                          </a:solidFill>
                          <a:effectLst>
                            <a:outerShdw blurRad="38100" dist="38100" dir="2700000" algn="tl">
                              <a:srgbClr val="000000">
                                <a:alpha val="43137"/>
                              </a:srgbClr>
                            </a:outerShdw>
                          </a:effectLst>
                        </a:rPr>
                        <a:t>CAP1</a:t>
                      </a:r>
                    </a:p>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a:t>
                      </a:r>
                      <a:endParaRPr lang="en-US" sz="1600" b="1" dirty="0">
                        <a:solidFill>
                          <a:schemeClr val="tx2"/>
                        </a:solidFill>
                        <a:effectLst>
                          <a:outerShdw blurRad="38100" dist="38100" dir="2700000" algn="tl">
                            <a:srgbClr val="000000">
                              <a:alpha val="43137"/>
                            </a:srgbClr>
                          </a:outerShdw>
                        </a:effectLst>
                        <a:latin typeface="+mj-lt"/>
                        <a:ea typeface="Times New Roman"/>
                      </a:endParaRPr>
                    </a:p>
                  </a:txBody>
                  <a:tcPr marL="38100" marR="38100" marT="18288" marB="18288" anchor="b">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solidFill>
                            <a:schemeClr val="tx2"/>
                          </a:solidFill>
                          <a:effectLst>
                            <a:outerShdw blurRad="38100" dist="38100" dir="2700000" algn="tl">
                              <a:srgbClr val="000000">
                                <a:alpha val="43137"/>
                              </a:srgbClr>
                            </a:outerShdw>
                          </a:effectLst>
                        </a:rPr>
                        <a:t>PREVAIL</a:t>
                      </a:r>
                    </a:p>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a:t>
                      </a:r>
                      <a:endParaRPr lang="en-US" sz="1600" b="1" dirty="0">
                        <a:solidFill>
                          <a:schemeClr val="tx2"/>
                        </a:solidFill>
                        <a:effectLst>
                          <a:outerShdw blurRad="38100" dist="38100" dir="2700000" algn="tl">
                            <a:srgbClr val="000000">
                              <a:alpha val="43137"/>
                            </a:srgbClr>
                          </a:outerShdw>
                        </a:effectLst>
                        <a:latin typeface="+mj-lt"/>
                        <a:ea typeface="Times New Roman"/>
                      </a:endParaRPr>
                    </a:p>
                  </a:txBody>
                  <a:tcPr marL="38100" marR="38100" marT="18288" marB="18288" anchor="b">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solidFill>
                            <a:schemeClr val="tx2"/>
                          </a:solidFill>
                          <a:effectLst>
                            <a:outerShdw blurRad="38100" dist="38100" dir="2700000" algn="tl">
                              <a:srgbClr val="000000">
                                <a:alpha val="43137"/>
                              </a:srgbClr>
                            </a:outerShdw>
                          </a:effectLst>
                        </a:rPr>
                        <a:t>CAP2</a:t>
                      </a:r>
                    </a:p>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a:t>
                      </a:r>
                      <a:endParaRPr lang="en-US" sz="1600" b="1" dirty="0">
                        <a:solidFill>
                          <a:schemeClr val="tx2"/>
                        </a:solidFill>
                        <a:effectLst>
                          <a:outerShdw blurRad="38100" dist="38100" dir="2700000" algn="tl">
                            <a:srgbClr val="000000">
                              <a:alpha val="43137"/>
                            </a:srgbClr>
                          </a:outerShdw>
                        </a:effectLst>
                        <a:latin typeface="+mj-lt"/>
                        <a:ea typeface="Times New Roman"/>
                      </a:endParaRPr>
                    </a:p>
                  </a:txBody>
                  <a:tcPr marL="38100" marR="38100" marT="18288" marB="18288" anchor="b">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Commercial</a:t>
                      </a:r>
                    </a:p>
                    <a:p>
                      <a:pPr marL="0" marR="0" algn="ctr">
                        <a:spcBef>
                          <a:spcPts val="300"/>
                        </a:spcBef>
                        <a:spcAft>
                          <a:spcPts val="300"/>
                        </a:spcAft>
                      </a:pPr>
                      <a:r>
                        <a:rPr lang="en-US" sz="1600" b="1" dirty="0" smtClean="0">
                          <a:solidFill>
                            <a:schemeClr val="tx2"/>
                          </a:solidFill>
                          <a:effectLst>
                            <a:outerShdw blurRad="38100" dist="38100" dir="2700000" algn="tl">
                              <a:srgbClr val="000000">
                                <a:alpha val="43137"/>
                              </a:srgbClr>
                            </a:outerShdw>
                          </a:effectLst>
                        </a:rPr>
                        <a:t>%</a:t>
                      </a:r>
                      <a:endParaRPr lang="en-US" sz="1600" b="1" dirty="0">
                        <a:solidFill>
                          <a:schemeClr val="tx2"/>
                        </a:solidFill>
                        <a:effectLst>
                          <a:outerShdw blurRad="38100" dist="38100" dir="2700000" algn="tl">
                            <a:srgbClr val="000000">
                              <a:alpha val="43137"/>
                            </a:srgbClr>
                          </a:outerShdw>
                        </a:effectLst>
                        <a:latin typeface="+mj-lt"/>
                        <a:ea typeface="Times New Roman"/>
                      </a:endParaRPr>
                    </a:p>
                  </a:txBody>
                  <a:tcPr marL="38100" marR="38100" marT="18288" marB="18288" anchor="b">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r h="303003">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21</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25.0</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19.7</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15.5</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300"/>
                        </a:spcBef>
                        <a:spcAft>
                          <a:spcPts val="300"/>
                        </a:spcAft>
                      </a:pPr>
                      <a:r>
                        <a:rPr lang="en-US" sz="1600" b="1" dirty="0" smtClean="0">
                          <a:effectLst>
                            <a:outerShdw blurRad="38100" dist="38100" dir="2700000" algn="tl">
                              <a:srgbClr val="000000">
                                <a:alpha val="43137"/>
                              </a:srgbClr>
                            </a:outerShdw>
                          </a:effectLst>
                        </a:rPr>
                        <a:t>13.6</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68580" marR="68580" marT="0" marB="0"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fontAlgn="b"/>
                      <a:r>
                        <a:rPr lang="en-US" sz="1600" b="1" i="0" u="none" strike="noStrike" dirty="0" smtClean="0">
                          <a:effectLst>
                            <a:outerShdw blurRad="38100" dist="38100" dir="2700000" algn="tl">
                              <a:srgbClr val="000000">
                                <a:alpha val="43137"/>
                              </a:srgbClr>
                            </a:outerShdw>
                          </a:effectLst>
                          <a:latin typeface="+mn-lt"/>
                        </a:rPr>
                        <a:t>10.9</a:t>
                      </a:r>
                      <a:endParaRPr lang="en-US" sz="1600" b="1" i="0" u="none" strike="noStrike" dirty="0">
                        <a:effectLst>
                          <a:outerShdw blurRad="38100" dist="38100" dir="2700000" algn="tl">
                            <a:srgbClr val="000000">
                              <a:alpha val="43137"/>
                            </a:srgbClr>
                          </a:outerShdw>
                        </a:effectLst>
                        <a:latin typeface="+mn-lt"/>
                      </a:endParaRPr>
                    </a:p>
                  </a:txBody>
                  <a:tcPr marL="0" marR="0" marT="0" marB="0" anchor="ctr">
                    <a:lnL w="12700" cmpd="sng">
                      <a:noFill/>
                    </a:lnL>
                    <a:lnR w="12700" cmpd="sng">
                      <a:noFill/>
                    </a:lnR>
                    <a:lnT w="28575" cap="flat" cmpd="sng" algn="ctr">
                      <a:solidFill>
                        <a:schemeClr val="accent6">
                          <a:lumMod val="40000"/>
                          <a:lumOff val="60000"/>
                        </a:schemeClr>
                      </a:solidFill>
                      <a:prstDash val="solid"/>
                      <a:round/>
                      <a:headEnd type="none" w="med" len="med"/>
                      <a:tailEnd type="none" w="med" len="med"/>
                    </a:lnT>
                    <a:lnB w="12700" cmpd="sng">
                      <a:noFill/>
                    </a:lnB>
                    <a:lnTlToBr w="12700" cmpd="sng">
                      <a:noFill/>
                      <a:prstDash val="solid"/>
                    </a:lnTlToBr>
                    <a:lnBlToTr w="12700" cmpd="sng">
                      <a:noFill/>
                      <a:prstDash val="solid"/>
                    </a:lnBlToTr>
                  </a:tcPr>
                </a:tc>
              </a:tr>
              <a:tr h="303003">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24</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35.3</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40.4</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32.9</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300"/>
                        </a:spcBef>
                        <a:spcAft>
                          <a:spcPts val="300"/>
                        </a:spcAft>
                      </a:pPr>
                      <a:r>
                        <a:rPr lang="en-US" sz="1600" b="1" dirty="0" smtClean="0">
                          <a:effectLst>
                            <a:outerShdw blurRad="38100" dist="38100" dir="2700000" algn="tl">
                              <a:srgbClr val="000000">
                                <a:alpha val="43137"/>
                              </a:srgbClr>
                            </a:outerShdw>
                          </a:effectLst>
                        </a:rPr>
                        <a:t>26.7</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i="0" u="none" strike="noStrike" dirty="0" smtClean="0">
                          <a:effectLst>
                            <a:outerShdw blurRad="38100" dist="38100" dir="2700000" algn="tl">
                              <a:srgbClr val="000000">
                                <a:alpha val="43137"/>
                              </a:srgbClr>
                            </a:outerShdw>
                          </a:effectLst>
                          <a:latin typeface="+mn-lt"/>
                        </a:rPr>
                        <a:t>27.3</a:t>
                      </a:r>
                      <a:endParaRPr lang="en-US" sz="1600" b="1" i="0" u="none" strike="noStrike" dirty="0">
                        <a:effectLst>
                          <a:outerShdw blurRad="38100" dist="38100" dir="2700000" algn="tl">
                            <a:srgbClr val="000000">
                              <a:alpha val="43137"/>
                            </a:srgbClr>
                          </a:outerShdw>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003">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27</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28.2</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26.6</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32.9</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300"/>
                        </a:spcBef>
                        <a:spcAft>
                          <a:spcPts val="300"/>
                        </a:spcAft>
                      </a:pPr>
                      <a:r>
                        <a:rPr lang="en-US" sz="1600" b="1" dirty="0" smtClean="0">
                          <a:effectLst>
                            <a:outerShdw blurRad="38100" dist="38100" dir="2700000" algn="tl">
                              <a:srgbClr val="000000">
                                <a:alpha val="43137"/>
                              </a:srgbClr>
                            </a:outerShdw>
                          </a:effectLst>
                        </a:rPr>
                        <a:t>35.5</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i="0" u="none" strike="noStrike" dirty="0" smtClean="0">
                          <a:effectLst>
                            <a:outerShdw blurRad="38100" dist="38100" dir="2700000" algn="tl">
                              <a:srgbClr val="000000">
                                <a:alpha val="43137"/>
                              </a:srgbClr>
                            </a:outerShdw>
                          </a:effectLst>
                          <a:latin typeface="+mn-lt"/>
                        </a:rPr>
                        <a:t>32.7</a:t>
                      </a:r>
                      <a:endParaRPr lang="en-US" sz="1600" b="1" i="0" u="none" strike="noStrike" dirty="0">
                        <a:effectLst>
                          <a:outerShdw blurRad="38100" dist="38100" dir="2700000" algn="tl">
                            <a:srgbClr val="000000">
                              <a:alpha val="43137"/>
                            </a:srgbClr>
                          </a:outerShdw>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003">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30</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7.8</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9.6</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14.7</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ctr">
                        <a:lnSpc>
                          <a:spcPct val="115000"/>
                        </a:lnSpc>
                        <a:spcBef>
                          <a:spcPts val="300"/>
                        </a:spcBef>
                        <a:spcAft>
                          <a:spcPts val="300"/>
                        </a:spcAft>
                      </a:pPr>
                      <a:r>
                        <a:rPr lang="en-US" sz="1600" b="1" dirty="0" smtClean="0">
                          <a:effectLst>
                            <a:outerShdw blurRad="38100" dist="38100" dir="2700000" algn="tl">
                              <a:srgbClr val="000000">
                                <a:alpha val="43137"/>
                              </a:srgbClr>
                            </a:outerShdw>
                          </a:effectLst>
                        </a:rPr>
                        <a:t>17.4</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fontAlgn="b"/>
                      <a:r>
                        <a:rPr lang="en-US" sz="1600" b="1" i="0" u="none" strike="noStrike" dirty="0" smtClean="0">
                          <a:effectLst>
                            <a:outerShdw blurRad="38100" dist="38100" dir="2700000" algn="tl">
                              <a:srgbClr val="000000">
                                <a:alpha val="43137"/>
                              </a:srgbClr>
                            </a:outerShdw>
                          </a:effectLst>
                          <a:latin typeface="+mn-lt"/>
                        </a:rPr>
                        <a:t>18.1</a:t>
                      </a:r>
                      <a:endParaRPr lang="en-US" sz="1600" b="1" i="0" u="none" strike="noStrike" dirty="0">
                        <a:effectLst>
                          <a:outerShdw blurRad="38100" dist="38100" dir="2700000" algn="tl">
                            <a:srgbClr val="000000">
                              <a:alpha val="43137"/>
                            </a:srgbClr>
                          </a:outerShdw>
                        </a:effectLst>
                        <a:latin typeface="+mn-lt"/>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03003">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33</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spcBef>
                          <a:spcPts val="300"/>
                        </a:spcBef>
                        <a:spcAft>
                          <a:spcPts val="300"/>
                        </a:spcAft>
                      </a:pPr>
                      <a:r>
                        <a:rPr lang="en-US" sz="1600" b="1" dirty="0" smtClean="0">
                          <a:effectLst>
                            <a:outerShdw blurRad="38100" dist="38100" dir="2700000" algn="tl">
                              <a:srgbClr val="000000">
                                <a:alpha val="43137"/>
                              </a:srgbClr>
                            </a:outerShdw>
                          </a:effectLst>
                        </a:rPr>
                        <a:t>3.7</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38100" marR="38100" marT="18288" marB="18288"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3.7</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defTabSz="914400" rtl="0" eaLnBrk="1" latinLnBrk="0" hangingPunct="1">
                        <a:spcBef>
                          <a:spcPts val="300"/>
                        </a:spcBef>
                        <a:spcAft>
                          <a:spcPts val="300"/>
                        </a:spcAft>
                      </a:pPr>
                      <a:r>
                        <a:rPr lang="en-US" sz="1600" b="1" kern="1200" dirty="0" smtClean="0">
                          <a:effectLst>
                            <a:outerShdw blurRad="38100" dist="38100" dir="2700000" algn="tl">
                              <a:srgbClr val="000000">
                                <a:alpha val="43137"/>
                              </a:srgbClr>
                            </a:outerShdw>
                          </a:effectLst>
                        </a:rPr>
                        <a:t>4.0</a:t>
                      </a:r>
                      <a:endParaRPr lang="en-US" sz="1600" b="1" kern="1200" dirty="0">
                        <a:solidFill>
                          <a:schemeClr val="tx1"/>
                        </a:solidFill>
                        <a:effectLst>
                          <a:outerShdw blurRad="38100" dist="38100" dir="2700000" algn="tl">
                            <a:srgbClr val="000000">
                              <a:alpha val="43137"/>
                            </a:srgbClr>
                          </a:outerShdw>
                        </a:effectLst>
                        <a:latin typeface="+mj-lt"/>
                        <a:ea typeface="+mn-ea"/>
                        <a:cs typeface="+mn-cs"/>
                      </a:endParaRPr>
                    </a:p>
                  </a:txBody>
                  <a:tcPr marL="38100" marR="38100" marT="18288" marB="18288"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gn="ctr">
                        <a:lnSpc>
                          <a:spcPct val="115000"/>
                        </a:lnSpc>
                        <a:spcBef>
                          <a:spcPts val="300"/>
                        </a:spcBef>
                        <a:spcAft>
                          <a:spcPts val="300"/>
                        </a:spcAft>
                      </a:pPr>
                      <a:r>
                        <a:rPr lang="en-US" sz="1600" b="1" dirty="0" smtClean="0">
                          <a:effectLst>
                            <a:outerShdw blurRad="38100" dist="38100" dir="2700000" algn="tl">
                              <a:srgbClr val="000000">
                                <a:alpha val="43137"/>
                              </a:srgbClr>
                            </a:outerShdw>
                          </a:effectLst>
                        </a:rPr>
                        <a:t>6.8</a:t>
                      </a:r>
                      <a:endParaRPr lang="en-US" sz="1600" b="1" dirty="0">
                        <a:solidFill>
                          <a:schemeClr val="tx1"/>
                        </a:solidFill>
                        <a:effectLst>
                          <a:outerShdw blurRad="38100" dist="38100" dir="2700000" algn="tl">
                            <a:srgbClr val="000000">
                              <a:alpha val="43137"/>
                            </a:srgbClr>
                          </a:outerShdw>
                        </a:effectLst>
                        <a:latin typeface="+mj-lt"/>
                        <a:ea typeface="Times New Roman"/>
                      </a:endParaRPr>
                    </a:p>
                  </a:txBody>
                  <a:tcPr marL="68580" marR="68580" marT="0" marB="0"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600" b="1" i="0" u="none" strike="noStrike" dirty="0" smtClean="0">
                          <a:effectLst>
                            <a:outerShdw blurRad="38100" dist="38100" dir="2700000" algn="tl">
                              <a:srgbClr val="000000">
                                <a:alpha val="43137"/>
                              </a:srgbClr>
                            </a:outerShdw>
                          </a:effectLst>
                          <a:latin typeface="+mn-lt"/>
                        </a:rPr>
                        <a:t>11.0</a:t>
                      </a:r>
                      <a:endParaRPr lang="en-US" sz="1600" b="1" i="0" u="none" strike="noStrike" dirty="0">
                        <a:effectLst>
                          <a:outerShdw blurRad="38100" dist="38100" dir="2700000" algn="tl">
                            <a:srgbClr val="000000">
                              <a:alpha val="43137"/>
                            </a:srgbClr>
                          </a:outerShdw>
                        </a:effectLst>
                        <a:latin typeface="+mn-lt"/>
                      </a:endParaRPr>
                    </a:p>
                  </a:txBody>
                  <a:tcPr marL="0" marR="0" marT="0" marB="0" anchor="ctr">
                    <a:lnL w="12700" cmpd="sng">
                      <a:noFill/>
                    </a:lnL>
                    <a:lnR w="12700" cmpd="sng">
                      <a:noFill/>
                    </a:lnR>
                    <a:lnT w="12700" cmpd="sng">
                      <a:noFill/>
                    </a:lnT>
                    <a:lnB w="28575" cap="flat" cmpd="sng" algn="ctr">
                      <a:solidFill>
                        <a:schemeClr val="accent6">
                          <a:lumMod val="40000"/>
                          <a:lumOff val="60000"/>
                        </a:schemeClr>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7" name="Rectangle 6"/>
          <p:cNvSpPr/>
          <p:nvPr/>
        </p:nvSpPr>
        <p:spPr>
          <a:xfrm>
            <a:off x="6004302" y="3886200"/>
            <a:ext cx="1101671" cy="2286000"/>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Rectangle 7"/>
          <p:cNvSpPr/>
          <p:nvPr/>
        </p:nvSpPr>
        <p:spPr>
          <a:xfrm>
            <a:off x="7162800" y="3880843"/>
            <a:ext cx="1259505" cy="2291357"/>
          </a:xfrm>
          <a:prstGeom prst="rect">
            <a:avLst/>
          </a:prstGeom>
          <a:no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97645448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Sheath Usage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91" y="7772400"/>
            <a:ext cx="7839075" cy="4286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2" name="Table 1"/>
          <p:cNvGraphicFramePr>
            <a:graphicFrameLocks noGrp="1"/>
          </p:cNvGraphicFramePr>
          <p:nvPr>
            <p:extLst>
              <p:ext uri="{D42A27DB-BD31-4B8C-83A1-F6EECF244321}">
                <p14:modId xmlns:p14="http://schemas.microsoft.com/office/powerpoint/2010/main" val="3368371707"/>
              </p:ext>
            </p:extLst>
          </p:nvPr>
        </p:nvGraphicFramePr>
        <p:xfrm>
          <a:off x="2489200" y="1676400"/>
          <a:ext cx="4064000" cy="1463040"/>
        </p:xfrm>
        <a:graphic>
          <a:graphicData uri="http://schemas.openxmlformats.org/drawingml/2006/table">
            <a:tbl>
              <a:tblPr firstRow="1" bandRow="1">
                <a:tableStyleId>{E8B1032C-EA38-4F05-BA0D-38AFFFC7BED3}</a:tableStyleId>
              </a:tblPr>
              <a:tblGrid>
                <a:gridCol w="2032000"/>
                <a:gridCol w="2032000"/>
              </a:tblGrid>
              <a:tr h="266700">
                <a:tc>
                  <a:txBody>
                    <a:bodyPr/>
                    <a:lstStyle/>
                    <a:p>
                      <a:pPr algn="ctr"/>
                      <a:r>
                        <a:rPr lang="en-US" b="1" dirty="0" smtClean="0">
                          <a:solidFill>
                            <a:schemeClr val="tx2"/>
                          </a:solidFill>
                          <a:effectLst>
                            <a:outerShdw blurRad="38100" dist="38100" dir="2700000" algn="tl">
                              <a:srgbClr val="000000">
                                <a:alpha val="43137"/>
                              </a:srgbClr>
                            </a:outerShdw>
                          </a:effectLst>
                        </a:rPr>
                        <a:t>Curve</a:t>
                      </a:r>
                      <a:endParaRPr lang="en-US" b="1" dirty="0">
                        <a:solidFill>
                          <a:schemeClr val="tx2"/>
                        </a:solidFill>
                        <a:effectLst>
                          <a:outerShdw blurRad="38100" dist="38100" dir="2700000" algn="tl">
                            <a:srgbClr val="000000">
                              <a:alpha val="43137"/>
                            </a:srgbClr>
                          </a:outerShdw>
                        </a:effectLst>
                      </a:endParaRPr>
                    </a:p>
                  </a:txBody>
                  <a:tcPr anchor="ctr">
                    <a:lnB w="28575" cap="flat" cmpd="sng" algn="ctr">
                      <a:solidFill>
                        <a:schemeClr val="accent6">
                          <a:lumMod val="40000"/>
                          <a:lumOff val="60000"/>
                        </a:schemeClr>
                      </a:solidFill>
                      <a:prstDash val="solid"/>
                      <a:round/>
                      <a:headEnd type="none" w="med" len="med"/>
                      <a:tailEnd type="none" w="med" len="med"/>
                    </a:lnB>
                  </a:tcPr>
                </a:tc>
                <a:tc>
                  <a:txBody>
                    <a:bodyPr/>
                    <a:lstStyle/>
                    <a:p>
                      <a:pPr algn="ctr"/>
                      <a:r>
                        <a:rPr lang="en-US" b="1" dirty="0" smtClean="0">
                          <a:solidFill>
                            <a:schemeClr val="tx2"/>
                          </a:solidFill>
                          <a:effectLst>
                            <a:outerShdw blurRad="38100" dist="38100" dir="2700000" algn="tl">
                              <a:srgbClr val="000000">
                                <a:alpha val="43137"/>
                              </a:srgbClr>
                            </a:outerShdw>
                          </a:effectLst>
                        </a:rPr>
                        <a:t>N (%)</a:t>
                      </a:r>
                      <a:endParaRPr lang="en-US" b="1" dirty="0">
                        <a:solidFill>
                          <a:schemeClr val="tx2"/>
                        </a:solidFill>
                        <a:effectLst>
                          <a:outerShdw blurRad="38100" dist="38100" dir="2700000" algn="tl">
                            <a:srgbClr val="000000">
                              <a:alpha val="43137"/>
                            </a:srgbClr>
                          </a:outerShdw>
                        </a:effectLst>
                      </a:endParaRPr>
                    </a:p>
                  </a:txBody>
                  <a:tcPr anchor="ctr">
                    <a:lnB w="28575" cap="flat" cmpd="sng" algn="ctr">
                      <a:solidFill>
                        <a:schemeClr val="accent6">
                          <a:lumMod val="40000"/>
                          <a:lumOff val="60000"/>
                        </a:schemeClr>
                      </a:solidFill>
                      <a:prstDash val="solid"/>
                      <a:round/>
                      <a:headEnd type="none" w="med" len="med"/>
                      <a:tailEnd type="none" w="med" len="med"/>
                    </a:lnB>
                  </a:tcPr>
                </a:tc>
              </a:tr>
              <a:tr h="266700">
                <a:tc>
                  <a:txBody>
                    <a:bodyPr/>
                    <a:lstStyle/>
                    <a:p>
                      <a:pPr algn="ctr"/>
                      <a:r>
                        <a:rPr lang="en-US" sz="1800" b="1" dirty="0" smtClean="0">
                          <a:effectLst>
                            <a:outerShdw blurRad="38100" dist="38100" dir="2700000" algn="tl">
                              <a:srgbClr val="000000">
                                <a:alpha val="43137"/>
                              </a:srgbClr>
                            </a:outerShdw>
                          </a:effectLst>
                        </a:rPr>
                        <a:t>Double</a:t>
                      </a:r>
                      <a:endParaRPr lang="en-US" b="1" dirty="0">
                        <a:solidFill>
                          <a:schemeClr val="tx2"/>
                        </a:solidFill>
                        <a:effectLst>
                          <a:outerShdw blurRad="38100" dist="38100" dir="2700000" algn="tl">
                            <a:srgbClr val="000000">
                              <a:alpha val="43137"/>
                            </a:srgbClr>
                          </a:outerShdw>
                        </a:effectLst>
                      </a:endParaRPr>
                    </a:p>
                  </a:txBody>
                  <a:tcPr anchor="ctr">
                    <a:lnT w="28575" cap="flat" cmpd="sng" algn="ctr">
                      <a:solidFill>
                        <a:schemeClr val="accent6">
                          <a:lumMod val="40000"/>
                          <a:lumOff val="60000"/>
                        </a:schemeClr>
                      </a:solidFill>
                      <a:prstDash val="solid"/>
                      <a:round/>
                      <a:headEnd type="none" w="med" len="med"/>
                      <a:tailEnd type="none" w="med" len="med"/>
                    </a:lnT>
                  </a:tcPr>
                </a:tc>
                <a:tc>
                  <a:txBody>
                    <a:bodyPr/>
                    <a:lstStyle/>
                    <a:p>
                      <a:pPr algn="ctr"/>
                      <a:r>
                        <a:rPr lang="en-US" b="1" dirty="0" smtClean="0">
                          <a:effectLst>
                            <a:outerShdw blurRad="38100" dist="38100" dir="2700000" algn="tl">
                              <a:srgbClr val="000000">
                                <a:alpha val="43137"/>
                              </a:srgbClr>
                            </a:outerShdw>
                          </a:effectLst>
                        </a:rPr>
                        <a:t>1320 (82)</a:t>
                      </a:r>
                      <a:endParaRPr lang="en-US" b="1" dirty="0">
                        <a:solidFill>
                          <a:schemeClr val="tx1"/>
                        </a:solidFill>
                        <a:effectLst>
                          <a:outerShdw blurRad="38100" dist="38100" dir="2700000" algn="tl">
                            <a:srgbClr val="000000">
                              <a:alpha val="43137"/>
                            </a:srgbClr>
                          </a:outerShdw>
                        </a:effectLst>
                      </a:endParaRPr>
                    </a:p>
                  </a:txBody>
                  <a:tcPr anchor="ctr">
                    <a:lnT w="28575" cap="flat" cmpd="sng" algn="ctr">
                      <a:solidFill>
                        <a:schemeClr val="accent6">
                          <a:lumMod val="40000"/>
                          <a:lumOff val="60000"/>
                        </a:schemeClr>
                      </a:solidFill>
                      <a:prstDash val="solid"/>
                      <a:round/>
                      <a:headEnd type="none" w="med" len="med"/>
                      <a:tailEnd type="none" w="med" len="med"/>
                    </a:lnT>
                  </a:tcPr>
                </a:tc>
              </a:tr>
              <a:tr h="266700">
                <a:tc>
                  <a:txBody>
                    <a:bodyPr/>
                    <a:lstStyle/>
                    <a:p>
                      <a:pPr algn="ctr"/>
                      <a:r>
                        <a:rPr lang="en-US" b="1" dirty="0" smtClean="0">
                          <a:effectLst>
                            <a:outerShdw blurRad="38100" dist="38100" dir="2700000" algn="tl">
                              <a:srgbClr val="000000">
                                <a:alpha val="43137"/>
                              </a:srgbClr>
                            </a:outerShdw>
                          </a:effectLst>
                        </a:rPr>
                        <a:t>Single</a:t>
                      </a:r>
                      <a:endParaRPr lang="en-US" b="1" dirty="0">
                        <a:solidFill>
                          <a:schemeClr val="tx2"/>
                        </a:solidFill>
                        <a:effectLst>
                          <a:outerShdw blurRad="38100" dist="38100" dir="2700000" algn="tl">
                            <a:srgbClr val="000000">
                              <a:alpha val="43137"/>
                            </a:srgbClr>
                          </a:outerShdw>
                        </a:effectLst>
                      </a:endParaRPr>
                    </a:p>
                  </a:txBody>
                  <a:tcPr anchor="ctr"/>
                </a:tc>
                <a:tc>
                  <a:txBody>
                    <a:bodyPr/>
                    <a:lstStyle/>
                    <a:p>
                      <a:pPr algn="ctr"/>
                      <a:r>
                        <a:rPr lang="en-US" b="1" dirty="0" smtClean="0">
                          <a:effectLst>
                            <a:outerShdw blurRad="38100" dist="38100" dir="2700000" algn="tl">
                              <a:srgbClr val="000000">
                                <a:alpha val="43137"/>
                              </a:srgbClr>
                            </a:outerShdw>
                          </a:effectLst>
                        </a:rPr>
                        <a:t>214 (13)</a:t>
                      </a:r>
                      <a:endParaRPr lang="en-US" b="1" dirty="0">
                        <a:solidFill>
                          <a:schemeClr val="tx1"/>
                        </a:solidFill>
                        <a:effectLst>
                          <a:outerShdw blurRad="38100" dist="38100" dir="2700000" algn="tl">
                            <a:srgbClr val="000000">
                              <a:alpha val="43137"/>
                            </a:srgbClr>
                          </a:outerShdw>
                        </a:effectLst>
                      </a:endParaRPr>
                    </a:p>
                  </a:txBody>
                  <a:tcPr anchor="ctr"/>
                </a:tc>
              </a:tr>
              <a:tr h="266700">
                <a:tc>
                  <a:txBody>
                    <a:bodyPr/>
                    <a:lstStyle/>
                    <a:p>
                      <a:pPr algn="ctr"/>
                      <a:r>
                        <a:rPr lang="en-US" b="1" dirty="0" smtClean="0">
                          <a:effectLst>
                            <a:outerShdw blurRad="38100" dist="38100" dir="2700000" algn="tl">
                              <a:srgbClr val="000000">
                                <a:alpha val="43137"/>
                              </a:srgbClr>
                            </a:outerShdw>
                          </a:effectLst>
                        </a:rPr>
                        <a:t>Anterior</a:t>
                      </a:r>
                      <a:endParaRPr lang="en-US" b="1" dirty="0">
                        <a:solidFill>
                          <a:schemeClr val="tx2"/>
                        </a:solidFill>
                        <a:effectLst>
                          <a:outerShdw blurRad="38100" dist="38100" dir="2700000" algn="tl">
                            <a:srgbClr val="000000">
                              <a:alpha val="43137"/>
                            </a:srgbClr>
                          </a:outerShdw>
                        </a:effectLst>
                      </a:endParaRPr>
                    </a:p>
                  </a:txBody>
                  <a:tcPr anchor="ctr">
                    <a:lnB w="28575" cap="flat" cmpd="sng" algn="ctr">
                      <a:solidFill>
                        <a:schemeClr val="accent6">
                          <a:lumMod val="40000"/>
                          <a:lumOff val="60000"/>
                        </a:schemeClr>
                      </a:solidFill>
                      <a:prstDash val="solid"/>
                      <a:round/>
                      <a:headEnd type="none" w="med" len="med"/>
                      <a:tailEnd type="none" w="med" len="med"/>
                    </a:lnB>
                  </a:tcPr>
                </a:tc>
                <a:tc>
                  <a:txBody>
                    <a:bodyPr/>
                    <a:lstStyle/>
                    <a:p>
                      <a:pPr algn="ctr"/>
                      <a:r>
                        <a:rPr lang="en-US" b="1" dirty="0" smtClean="0">
                          <a:effectLst>
                            <a:outerShdw blurRad="38100" dist="38100" dir="2700000" algn="tl">
                              <a:srgbClr val="000000">
                                <a:alpha val="43137"/>
                              </a:srgbClr>
                            </a:outerShdw>
                          </a:effectLst>
                        </a:rPr>
                        <a:t>73 (5)</a:t>
                      </a:r>
                      <a:endParaRPr lang="en-US" b="1" dirty="0">
                        <a:solidFill>
                          <a:schemeClr val="tx1"/>
                        </a:solidFill>
                        <a:effectLst>
                          <a:outerShdw blurRad="38100" dist="38100" dir="2700000" algn="tl">
                            <a:srgbClr val="000000">
                              <a:alpha val="43137"/>
                            </a:srgbClr>
                          </a:outerShdw>
                        </a:effectLst>
                      </a:endParaRPr>
                    </a:p>
                  </a:txBody>
                  <a:tcPr anchor="ctr">
                    <a:lnB w="28575" cap="flat" cmpd="sng" algn="ctr">
                      <a:solidFill>
                        <a:schemeClr val="accent6">
                          <a:lumMod val="40000"/>
                          <a:lumOff val="60000"/>
                        </a:schemeClr>
                      </a:solidFill>
                      <a:prstDash val="solid"/>
                      <a:round/>
                      <a:headEnd type="none" w="med" len="med"/>
                      <a:tailEnd type="none" w="med" len="med"/>
                    </a:lnB>
                  </a:tcPr>
                </a:tc>
              </a:tr>
            </a:tbl>
          </a:graphicData>
        </a:graphic>
      </p:graphicFrame>
      <p:pic>
        <p:nvPicPr>
          <p:cNvPr id="6" name="Picture 5"/>
          <p:cNvPicPr>
            <a:picLocks noChangeAspect="1" noChangeArrowheads="1"/>
          </p:cNvPicPr>
          <p:nvPr/>
        </p:nvPicPr>
        <p:blipFill>
          <a:blip r:embed="rId3">
            <a:extLst>
              <a:ext uri="{28A0092B-C50C-407E-A947-70E740481C1C}">
                <a14:useLocalDpi xmlns:a14="http://schemas.microsoft.com/office/drawing/2010/main" val="0"/>
              </a:ext>
            </a:extLst>
          </a:blip>
          <a:srcRect l="27779" t="35556" r="39999" b="12000"/>
          <a:stretch>
            <a:fillRect/>
          </a:stretch>
        </p:blipFill>
        <p:spPr bwMode="auto">
          <a:xfrm>
            <a:off x="5976025" y="3425687"/>
            <a:ext cx="2939375" cy="2738032"/>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grpSp>
        <p:nvGrpSpPr>
          <p:cNvPr id="7" name="Group 6"/>
          <p:cNvGrpSpPr/>
          <p:nvPr/>
        </p:nvGrpSpPr>
        <p:grpSpPr>
          <a:xfrm>
            <a:off x="228600" y="3293840"/>
            <a:ext cx="5713268" cy="2281164"/>
            <a:chOff x="344142" y="1932309"/>
            <a:chExt cx="5959726" cy="2065140"/>
          </a:xfrm>
        </p:grpSpPr>
        <p:pic>
          <p:nvPicPr>
            <p:cNvPr id="10" name="Picture 2" descr="5fb65918-5ca8-4cb3-938d-1588f083105c"/>
            <p:cNvPicPr>
              <a:picLocks noChangeAspect="1" noChangeArrowheads="1"/>
            </p:cNvPicPr>
            <p:nvPr/>
          </p:nvPicPr>
          <p:blipFill rotWithShape="1">
            <a:blip r:embed="rId4">
              <a:extLst>
                <a:ext uri="{28A0092B-C50C-407E-A947-70E740481C1C}">
                  <a14:useLocalDpi xmlns:a14="http://schemas.microsoft.com/office/drawing/2010/main" val="0"/>
                </a:ext>
              </a:extLst>
            </a:blip>
            <a:srcRect t="26093" r="1604" b="22470"/>
            <a:stretch/>
          </p:blipFill>
          <p:spPr bwMode="auto">
            <a:xfrm>
              <a:off x="344142" y="1932309"/>
              <a:ext cx="5959726" cy="2065140"/>
            </a:xfrm>
            <a:prstGeom prst="rect">
              <a:avLst/>
            </a:prstGeom>
            <a:noFill/>
            <a:ln w="28575">
              <a:solidFill>
                <a:srgbClr val="1F497D"/>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10"/>
            <p:cNvSpPr/>
            <p:nvPr/>
          </p:nvSpPr>
          <p:spPr>
            <a:xfrm>
              <a:off x="699418" y="1967225"/>
              <a:ext cx="5584206" cy="382305"/>
            </a:xfrm>
            <a:prstGeom prst="rect">
              <a:avLst/>
            </a:prstGeom>
          </p:spPr>
          <p:txBody>
            <a:bodyPr wrap="square" lIns="104287" tIns="52144" rIns="104287" bIns="52144">
              <a:spAutoFit/>
            </a:bodyPr>
            <a:lstStyle/>
            <a:p>
              <a:pPr>
                <a:defRPr/>
              </a:pPr>
              <a:r>
                <a:rPr lang="en-US" kern="0" dirty="0">
                  <a:solidFill>
                    <a:prstClr val="white"/>
                  </a:solidFill>
                  <a:cs typeface="Arial" charset="0"/>
                </a:rPr>
                <a:t>Preformed curve shapes guide position in LAA</a:t>
              </a:r>
            </a:p>
          </p:txBody>
        </p:sp>
      </p:grpSp>
    </p:spTree>
    <p:extLst>
      <p:ext uri="{BB962C8B-B14F-4D97-AF65-F5344CB8AC3E}">
        <p14:creationId xmlns:p14="http://schemas.microsoft.com/office/powerpoint/2010/main" val="29387566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Procedural Success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11277611"/>
              </p:ext>
            </p:extLst>
          </p:nvPr>
        </p:nvGraphicFramePr>
        <p:xfrm>
          <a:off x="794122" y="1524000"/>
          <a:ext cx="7708156" cy="4343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752600" y="5791200"/>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N=449</a:t>
            </a:r>
            <a:endParaRPr lang="en-US" sz="1200" b="1" dirty="0">
              <a:solidFill>
                <a:prstClr val="white"/>
              </a:solidFill>
              <a:effectLst>
                <a:outerShdw blurRad="38100" dist="38100" dir="2700000" algn="tl">
                  <a:srgbClr val="000000">
                    <a:alpha val="43137"/>
                  </a:srgbClr>
                </a:outerShdw>
              </a:effectLst>
            </a:endParaRPr>
          </a:p>
        </p:txBody>
      </p:sp>
      <p:sp>
        <p:nvSpPr>
          <p:cNvPr id="6" name="TextBox 5"/>
          <p:cNvSpPr txBox="1"/>
          <p:nvPr/>
        </p:nvSpPr>
        <p:spPr>
          <a:xfrm>
            <a:off x="2930476" y="5798258"/>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N=566</a:t>
            </a:r>
            <a:endParaRPr lang="en-US" sz="12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a:off x="4038600" y="5798258"/>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N=265</a:t>
            </a:r>
            <a:endParaRPr lang="en-US" sz="1200" b="1" dirty="0">
              <a:solidFill>
                <a:prstClr val="white"/>
              </a:solidFill>
              <a:effectLst>
                <a:outerShdw blurRad="38100" dist="38100" dir="2700000" algn="tl">
                  <a:srgbClr val="000000">
                    <a:alpha val="43137"/>
                  </a:srgbClr>
                </a:outerShdw>
              </a:effectLst>
            </a:endParaRPr>
          </a:p>
        </p:txBody>
      </p:sp>
      <p:sp>
        <p:nvSpPr>
          <p:cNvPr id="8" name="TextBox 7"/>
          <p:cNvSpPr txBox="1"/>
          <p:nvPr/>
        </p:nvSpPr>
        <p:spPr>
          <a:xfrm>
            <a:off x="5218722" y="5798258"/>
            <a:ext cx="639919"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N=579</a:t>
            </a:r>
            <a:endParaRPr lang="en-US" sz="1200" b="1" dirty="0">
              <a:solidFill>
                <a:prstClr val="white"/>
              </a:solidFill>
              <a:effectLst>
                <a:outerShdw blurRad="38100" dist="38100" dir="2700000" algn="tl">
                  <a:srgbClr val="000000">
                    <a:alpha val="43137"/>
                  </a:srgbClr>
                </a:outerShdw>
              </a:effectLst>
            </a:endParaRPr>
          </a:p>
        </p:txBody>
      </p:sp>
      <p:sp>
        <p:nvSpPr>
          <p:cNvPr id="9" name="TextBox 8"/>
          <p:cNvSpPr txBox="1"/>
          <p:nvPr/>
        </p:nvSpPr>
        <p:spPr>
          <a:xfrm>
            <a:off x="6301353" y="5821450"/>
            <a:ext cx="724878"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N=1019</a:t>
            </a:r>
            <a:endParaRPr lang="en-US" sz="1200" b="1" dirty="0">
              <a:solidFill>
                <a:prstClr val="white"/>
              </a:solidFill>
              <a:effectLst>
                <a:outerShdw blurRad="38100" dist="38100" dir="2700000" algn="tl">
                  <a:srgbClr val="000000">
                    <a:alpha val="43137"/>
                  </a:srgbClr>
                </a:outerShdw>
              </a:effectLst>
            </a:endParaRPr>
          </a:p>
        </p:txBody>
      </p:sp>
      <p:sp>
        <p:nvSpPr>
          <p:cNvPr id="10" name="TextBox 9"/>
          <p:cNvSpPr txBox="1"/>
          <p:nvPr/>
        </p:nvSpPr>
        <p:spPr>
          <a:xfrm>
            <a:off x="7467600" y="5806901"/>
            <a:ext cx="724878" cy="276999"/>
          </a:xfrm>
          <a:prstGeom prst="rect">
            <a:avLst/>
          </a:prstGeom>
          <a:noFill/>
        </p:spPr>
        <p:txBody>
          <a:bodyPr wrap="none" rtlCol="0">
            <a:spAutoFit/>
          </a:bodyPr>
          <a:lstStyle/>
          <a:p>
            <a:r>
              <a:rPr lang="en-US" sz="1200" b="1" dirty="0" smtClean="0">
                <a:solidFill>
                  <a:prstClr val="white"/>
                </a:solidFill>
                <a:effectLst>
                  <a:outerShdw blurRad="38100" dist="38100" dir="2700000" algn="tl">
                    <a:srgbClr val="000000">
                      <a:alpha val="43137"/>
                    </a:srgbClr>
                  </a:outerShdw>
                </a:effectLst>
              </a:rPr>
              <a:t>N=1683</a:t>
            </a:r>
            <a:endParaRPr lang="en-US" sz="1200" b="1" dirty="0">
              <a:solidFill>
                <a:prstClr val="white"/>
              </a:solidFill>
              <a:effectLst>
                <a:outerShdw blurRad="38100" dist="38100" dir="2700000" algn="tl">
                  <a:srgbClr val="000000">
                    <a:alpha val="43137"/>
                  </a:srgbClr>
                </a:outerShdw>
              </a:effectLst>
            </a:endParaRPr>
          </a:p>
        </p:txBody>
      </p:sp>
      <p:sp>
        <p:nvSpPr>
          <p:cNvPr id="3" name="TextBox 2"/>
          <p:cNvSpPr txBox="1"/>
          <p:nvPr/>
        </p:nvSpPr>
        <p:spPr>
          <a:xfrm>
            <a:off x="990600" y="6096000"/>
            <a:ext cx="7467600" cy="523220"/>
          </a:xfrm>
          <a:prstGeom prst="rect">
            <a:avLst/>
          </a:prstGeom>
          <a:noFill/>
        </p:spPr>
        <p:txBody>
          <a:bodyPr wrap="square" rtlCol="0">
            <a:spAutoFit/>
          </a:bodyPr>
          <a:lstStyle/>
          <a:p>
            <a:r>
              <a:rPr lang="en-US" sz="1400" b="1" dirty="0" smtClean="0">
                <a:solidFill>
                  <a:prstClr val="white"/>
                </a:solidFill>
                <a:effectLst>
                  <a:outerShdw blurRad="38100" dist="38100" dir="2700000" algn="tl">
                    <a:srgbClr val="000000">
                      <a:alpha val="43137"/>
                    </a:srgbClr>
                  </a:outerShdw>
                </a:effectLst>
              </a:rPr>
              <a:t>Implant success defined as deployment and release of the device into the LAA; </a:t>
            </a:r>
            <a:br>
              <a:rPr lang="en-US" sz="1400" b="1" dirty="0" smtClean="0">
                <a:solidFill>
                  <a:prstClr val="white"/>
                </a:solidFill>
                <a:effectLst>
                  <a:outerShdw blurRad="38100" dist="38100" dir="2700000" algn="tl">
                    <a:srgbClr val="000000">
                      <a:alpha val="43137"/>
                    </a:srgbClr>
                  </a:outerShdw>
                </a:effectLst>
              </a:rPr>
            </a:br>
            <a:r>
              <a:rPr lang="en-US" sz="1400" b="1" dirty="0" smtClean="0">
                <a:solidFill>
                  <a:prstClr val="white"/>
                </a:solidFill>
                <a:effectLst>
                  <a:outerShdw blurRad="38100" dist="38100" dir="2700000" algn="tl">
                    <a:srgbClr val="000000">
                      <a:alpha val="43137"/>
                    </a:srgbClr>
                  </a:outerShdw>
                </a:effectLst>
              </a:rPr>
              <a:t>no leak ≥ 5 mm</a:t>
            </a:r>
            <a:endParaRPr lang="en-US" sz="1400"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53102247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Devices per Case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86669738"/>
              </p:ext>
            </p:extLst>
          </p:nvPr>
        </p:nvGraphicFramePr>
        <p:xfrm>
          <a:off x="658813" y="1371600"/>
          <a:ext cx="7826375" cy="48006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2514600" y="6187276"/>
            <a:ext cx="5638800" cy="491581"/>
          </a:xfrm>
          <a:prstGeom prst="rect">
            <a:avLst/>
          </a:prstGeom>
          <a:noFill/>
        </p:spPr>
        <p:txBody>
          <a:bodyPr wrap="square" rtlCol="0">
            <a:spAutoFit/>
          </a:bodyPr>
          <a:lstStyle/>
          <a:p>
            <a:pPr algn="ctr"/>
            <a:r>
              <a:rPr lang="en-US" b="1" dirty="0" smtClean="0">
                <a:solidFill>
                  <a:prstClr val="white"/>
                </a:solidFill>
                <a:effectLst>
                  <a:outerShdw blurRad="38100" dist="38100" dir="2700000" algn="tl">
                    <a:srgbClr val="000000">
                      <a:alpha val="43137"/>
                    </a:srgbClr>
                  </a:outerShdw>
                </a:effectLst>
              </a:rPr>
              <a:t>Average # of Devices/Implant Attempt</a:t>
            </a:r>
            <a:endParaRPr lang="en-US" b="1" dirty="0">
              <a:solidFill>
                <a:prstClr val="white"/>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756541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Procedure Duration</a:t>
            </a:r>
            <a:endParaRPr lang="en-US" dirty="0"/>
          </a:p>
        </p:txBody>
      </p:sp>
      <p:graphicFrame>
        <p:nvGraphicFramePr>
          <p:cNvPr id="3" name="Chart 2"/>
          <p:cNvGraphicFramePr/>
          <p:nvPr>
            <p:extLst>
              <p:ext uri="{D42A27DB-BD31-4B8C-83A1-F6EECF244321}">
                <p14:modId xmlns:p14="http://schemas.microsoft.com/office/powerpoint/2010/main" val="3590759549"/>
              </p:ext>
            </p:extLst>
          </p:nvPr>
        </p:nvGraphicFramePr>
        <p:xfrm>
          <a:off x="457200" y="1600200"/>
          <a:ext cx="8077200" cy="48768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786872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effectLst/>
              </a:rPr>
              <a:t>Following </a:t>
            </a:r>
            <a:r>
              <a:rPr lang="en-US" dirty="0">
                <a:effectLst/>
              </a:rPr>
              <a:t>United States FDA approval of the Watchman™ left atrial appendage occlusion device, implant success is high at </a:t>
            </a:r>
            <a:r>
              <a:rPr lang="en-US" dirty="0" smtClean="0">
                <a:effectLst/>
              </a:rPr>
              <a:t>96%, </a:t>
            </a:r>
            <a:r>
              <a:rPr lang="en-US" dirty="0">
                <a:effectLst/>
              </a:rPr>
              <a:t>comparable to that observed in the pre-approval clinical trials.  The most common device sizes used are 27mm and 24mm. </a:t>
            </a:r>
            <a:r>
              <a:rPr lang="en-US" dirty="0" smtClean="0">
                <a:effectLst/>
              </a:rPr>
              <a:t> At implant, most patients had no evidence of residual jet upon device release.  </a:t>
            </a:r>
            <a:r>
              <a:rPr lang="en-US" dirty="0">
                <a:effectLst/>
              </a:rPr>
              <a:t> </a:t>
            </a:r>
            <a:endParaRPr lang="en-US" dirty="0"/>
          </a:p>
        </p:txBody>
      </p:sp>
    </p:spTree>
    <p:extLst>
      <p:ext uri="{BB962C8B-B14F-4D97-AF65-F5344CB8AC3E}">
        <p14:creationId xmlns:p14="http://schemas.microsoft.com/office/powerpoint/2010/main" val="832551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8" y="1524000"/>
            <a:ext cx="8605365" cy="212068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Title 1"/>
          <p:cNvSpPr>
            <a:spLocks noGrp="1"/>
          </p:cNvSpPr>
          <p:nvPr>
            <p:ph type="title"/>
          </p:nvPr>
        </p:nvSpPr>
        <p:spPr/>
        <p:txBody>
          <a:bodyPr/>
          <a:lstStyle/>
          <a:p>
            <a:r>
              <a:rPr lang="en-US" dirty="0" smtClean="0"/>
              <a:t>Disclosures</a:t>
            </a:r>
            <a:endParaRPr lang="en-US" dirty="0"/>
          </a:p>
        </p:txBody>
      </p:sp>
    </p:spTree>
    <p:extLst>
      <p:ext uri="{BB962C8B-B14F-4D97-AF65-F5344CB8AC3E}">
        <p14:creationId xmlns:p14="http://schemas.microsoft.com/office/powerpoint/2010/main" val="13674329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a:xfrm>
            <a:off x="870509" y="1459382"/>
            <a:ext cx="7717536" cy="4800600"/>
          </a:xfrm>
        </p:spPr>
        <p:txBody>
          <a:bodyPr/>
          <a:lstStyle/>
          <a:p>
            <a:r>
              <a:rPr lang="en-US" sz="2600" dirty="0" smtClean="0"/>
              <a:t>February 2016</a:t>
            </a:r>
          </a:p>
          <a:p>
            <a:pPr lvl="1"/>
            <a:r>
              <a:rPr lang="en-US" sz="2600" dirty="0" smtClean="0"/>
              <a:t>CMS finalized NCD requiring all LAAC patients be enrolled in a prospective National Registry</a:t>
            </a:r>
          </a:p>
          <a:p>
            <a:r>
              <a:rPr lang="en-US" sz="2600" dirty="0" smtClean="0"/>
              <a:t>Clinical procedures continued</a:t>
            </a:r>
          </a:p>
          <a:p>
            <a:r>
              <a:rPr lang="en-US" sz="2600" dirty="0" smtClean="0"/>
              <a:t>August 2016</a:t>
            </a:r>
          </a:p>
          <a:p>
            <a:pPr lvl="1"/>
            <a:r>
              <a:rPr lang="en-US" sz="2600" dirty="0" smtClean="0"/>
              <a:t>LAAC Registry certified</a:t>
            </a:r>
            <a:endParaRPr lang="en-US" sz="2600" dirty="0"/>
          </a:p>
        </p:txBody>
      </p:sp>
    </p:spTree>
    <p:extLst>
      <p:ext uri="{BB962C8B-B14F-4D97-AF65-F5344CB8AC3E}">
        <p14:creationId xmlns:p14="http://schemas.microsoft.com/office/powerpoint/2010/main" val="20411229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Study Objective</a:t>
            </a:r>
            <a:endParaRPr lang="en-US" dirty="0"/>
          </a:p>
        </p:txBody>
      </p:sp>
      <p:sp>
        <p:nvSpPr>
          <p:cNvPr id="4" name="Content Placeholder 3"/>
          <p:cNvSpPr>
            <a:spLocks noGrp="1"/>
          </p:cNvSpPr>
          <p:nvPr>
            <p:ph idx="1"/>
          </p:nvPr>
        </p:nvSpPr>
        <p:spPr/>
        <p:txBody>
          <a:bodyPr/>
          <a:lstStyle/>
          <a:p>
            <a:pPr>
              <a:lnSpc>
                <a:spcPct val="100000"/>
              </a:lnSpc>
            </a:pPr>
            <a:r>
              <a:rPr lang="en-US" dirty="0" smtClean="0"/>
              <a:t>Evaluate the acute procedural performance and complication rates for </a:t>
            </a:r>
            <a:r>
              <a:rPr lang="en-US" u="sng" dirty="0" smtClean="0"/>
              <a:t>all</a:t>
            </a:r>
            <a:r>
              <a:rPr lang="en-US" dirty="0" smtClean="0"/>
              <a:t> consecutive Watchman cases performed in the U.S. since FDA approval  </a:t>
            </a:r>
            <a:endParaRPr lang="en-US" dirty="0"/>
          </a:p>
        </p:txBody>
      </p:sp>
    </p:spTree>
    <p:extLst>
      <p:ext uri="{BB962C8B-B14F-4D97-AF65-F5344CB8AC3E}">
        <p14:creationId xmlns:p14="http://schemas.microsoft.com/office/powerpoint/2010/main" val="34538058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Watchman</a:t>
            </a:r>
            <a:endParaRPr lang="en-US" dirty="0"/>
          </a:p>
        </p:txBody>
      </p:sp>
      <p:sp>
        <p:nvSpPr>
          <p:cNvPr id="6" name="TextBox 5"/>
          <p:cNvSpPr txBox="1"/>
          <p:nvPr/>
        </p:nvSpPr>
        <p:spPr>
          <a:xfrm>
            <a:off x="1338681" y="3471976"/>
            <a:ext cx="6861657" cy="307777"/>
          </a:xfrm>
          <a:prstGeom prst="rect">
            <a:avLst/>
          </a:prstGeom>
          <a:noFill/>
        </p:spPr>
        <p:txBody>
          <a:bodyPr wrap="square" rtlCol="0">
            <a:spAutoFit/>
          </a:bodyPr>
          <a:lstStyle/>
          <a:p>
            <a:pPr algn="ctr"/>
            <a:r>
              <a:rPr lang="en-US" sz="1400" b="1" dirty="0" smtClean="0">
                <a:solidFill>
                  <a:prstClr val="white"/>
                </a:solidFill>
                <a:effectLst>
                  <a:outerShdw blurRad="38100" dist="38100" dir="2700000" algn="tl">
                    <a:srgbClr val="000000">
                      <a:alpha val="43137"/>
                    </a:srgbClr>
                  </a:outerShdw>
                </a:effectLst>
              </a:rPr>
              <a:t>Number of Implants</a:t>
            </a:r>
            <a:endParaRPr lang="en-US" sz="1400" b="1" dirty="0">
              <a:solidFill>
                <a:prstClr val="white"/>
              </a:solidFill>
              <a:effectLst>
                <a:outerShdw blurRad="38100" dist="38100" dir="2700000" algn="tl">
                  <a:srgbClr val="000000">
                    <a:alpha val="43137"/>
                  </a:srgbClr>
                </a:outerShdw>
              </a:effectLst>
            </a:endParaRPr>
          </a:p>
        </p:txBody>
      </p:sp>
      <p:sp>
        <p:nvSpPr>
          <p:cNvPr id="7" name="TextBox 6"/>
          <p:cNvSpPr txBox="1"/>
          <p:nvPr/>
        </p:nvSpPr>
        <p:spPr>
          <a:xfrm rot="16200000">
            <a:off x="-136207" y="2132079"/>
            <a:ext cx="2103998" cy="480131"/>
          </a:xfrm>
          <a:prstGeom prst="rect">
            <a:avLst/>
          </a:prstGeom>
          <a:noFill/>
        </p:spPr>
        <p:txBody>
          <a:bodyPr wrap="square" rtlCol="0">
            <a:spAutoFit/>
          </a:bodyPr>
          <a:lstStyle/>
          <a:p>
            <a:pPr algn="ctr">
              <a:lnSpc>
                <a:spcPct val="90000"/>
              </a:lnSpc>
            </a:pPr>
            <a:r>
              <a:rPr lang="en-US" sz="1400" b="1" dirty="0" smtClean="0">
                <a:solidFill>
                  <a:prstClr val="white"/>
                </a:solidFill>
                <a:effectLst>
                  <a:outerShdw blurRad="38100" dist="38100" dir="2700000" algn="tl">
                    <a:srgbClr val="000000">
                      <a:alpha val="43137"/>
                    </a:srgbClr>
                  </a:outerShdw>
                </a:effectLst>
              </a:rPr>
              <a:t>Case by Operator (Experienced Only)</a:t>
            </a:r>
            <a:endParaRPr lang="en-US" sz="1400" b="1" dirty="0">
              <a:solidFill>
                <a:prstClr val="white"/>
              </a:solidFill>
              <a:effectLst>
                <a:outerShdw blurRad="38100" dist="38100" dir="2700000" algn="tl">
                  <a:srgbClr val="000000">
                    <a:alpha val="43137"/>
                  </a:srgbClr>
                </a:outerShdw>
              </a:effectLst>
            </a:endParaRPr>
          </a:p>
        </p:txBody>
      </p:sp>
      <p:graphicFrame>
        <p:nvGraphicFramePr>
          <p:cNvPr id="9" name="Chart 8"/>
          <p:cNvGraphicFramePr/>
          <p:nvPr>
            <p:extLst>
              <p:ext uri="{D42A27DB-BD31-4B8C-83A1-F6EECF244321}">
                <p14:modId xmlns:p14="http://schemas.microsoft.com/office/powerpoint/2010/main" val="131744093"/>
              </p:ext>
            </p:extLst>
          </p:nvPr>
        </p:nvGraphicFramePr>
        <p:xfrm>
          <a:off x="1155859" y="1397000"/>
          <a:ext cx="7300512" cy="2074976"/>
        </p:xfrm>
        <a:graphic>
          <a:graphicData uri="http://schemas.openxmlformats.org/drawingml/2006/chart">
            <c:chart xmlns:c="http://schemas.openxmlformats.org/drawingml/2006/chart" xmlns:r="http://schemas.openxmlformats.org/officeDocument/2006/relationships" r:id="rId2"/>
          </a:graphicData>
        </a:graphic>
      </p:graphicFrame>
      <p:sp>
        <p:nvSpPr>
          <p:cNvPr id="10" name="TextBox 9"/>
          <p:cNvSpPr txBox="1"/>
          <p:nvPr/>
        </p:nvSpPr>
        <p:spPr>
          <a:xfrm>
            <a:off x="1337466" y="5862044"/>
            <a:ext cx="6861657" cy="307777"/>
          </a:xfrm>
          <a:prstGeom prst="rect">
            <a:avLst/>
          </a:prstGeom>
          <a:noFill/>
        </p:spPr>
        <p:txBody>
          <a:bodyPr wrap="square" rtlCol="0">
            <a:spAutoFit/>
          </a:bodyPr>
          <a:lstStyle/>
          <a:p>
            <a:pPr algn="ctr"/>
            <a:r>
              <a:rPr lang="en-US" sz="1400" b="1" dirty="0" smtClean="0">
                <a:solidFill>
                  <a:prstClr val="white"/>
                </a:solidFill>
                <a:effectLst>
                  <a:outerShdw blurRad="38100" dist="38100" dir="2700000" algn="tl">
                    <a:srgbClr val="000000">
                      <a:alpha val="43137"/>
                    </a:srgbClr>
                  </a:outerShdw>
                </a:effectLst>
              </a:rPr>
              <a:t>Number of Implants</a:t>
            </a:r>
            <a:endParaRPr lang="en-US" sz="1400" b="1" dirty="0">
              <a:solidFill>
                <a:prstClr val="white"/>
              </a:solidFill>
              <a:effectLst>
                <a:outerShdw blurRad="38100" dist="38100" dir="2700000" algn="tl">
                  <a:srgbClr val="000000">
                    <a:alpha val="43137"/>
                  </a:srgbClr>
                </a:outerShdw>
              </a:effectLst>
            </a:endParaRPr>
          </a:p>
        </p:txBody>
      </p:sp>
      <p:sp>
        <p:nvSpPr>
          <p:cNvPr id="11" name="TextBox 10"/>
          <p:cNvSpPr txBox="1"/>
          <p:nvPr/>
        </p:nvSpPr>
        <p:spPr>
          <a:xfrm rot="16200000">
            <a:off x="-137422" y="4522147"/>
            <a:ext cx="2103998" cy="480131"/>
          </a:xfrm>
          <a:prstGeom prst="rect">
            <a:avLst/>
          </a:prstGeom>
          <a:noFill/>
        </p:spPr>
        <p:txBody>
          <a:bodyPr wrap="square" rtlCol="0">
            <a:spAutoFit/>
          </a:bodyPr>
          <a:lstStyle/>
          <a:p>
            <a:pPr algn="ctr">
              <a:lnSpc>
                <a:spcPct val="90000"/>
              </a:lnSpc>
            </a:pPr>
            <a:r>
              <a:rPr lang="en-US" sz="1400" b="1" dirty="0" smtClean="0">
                <a:solidFill>
                  <a:prstClr val="white"/>
                </a:solidFill>
                <a:effectLst>
                  <a:outerShdw blurRad="38100" dist="38100" dir="2700000" algn="tl">
                    <a:srgbClr val="000000">
                      <a:alpha val="43137"/>
                    </a:srgbClr>
                  </a:outerShdw>
                </a:effectLst>
              </a:rPr>
              <a:t>Case by Operator (Inexperienced Only)</a:t>
            </a:r>
            <a:endParaRPr lang="en-US" sz="1400" b="1" dirty="0">
              <a:solidFill>
                <a:prstClr val="white"/>
              </a:solidFill>
              <a:effectLst>
                <a:outerShdw blurRad="38100" dist="38100" dir="2700000" algn="tl">
                  <a:srgbClr val="000000">
                    <a:alpha val="43137"/>
                  </a:srgbClr>
                </a:outerShdw>
              </a:effectLst>
            </a:endParaRPr>
          </a:p>
        </p:txBody>
      </p:sp>
      <p:graphicFrame>
        <p:nvGraphicFramePr>
          <p:cNvPr id="12" name="Chart 11"/>
          <p:cNvGraphicFramePr/>
          <p:nvPr>
            <p:extLst>
              <p:ext uri="{D42A27DB-BD31-4B8C-83A1-F6EECF244321}">
                <p14:modId xmlns:p14="http://schemas.microsoft.com/office/powerpoint/2010/main" val="520810550"/>
              </p:ext>
            </p:extLst>
          </p:nvPr>
        </p:nvGraphicFramePr>
        <p:xfrm>
          <a:off x="1154644" y="3787068"/>
          <a:ext cx="7300512" cy="2074976"/>
        </p:xfrm>
        <a:graphic>
          <a:graphicData uri="http://schemas.openxmlformats.org/drawingml/2006/chart">
            <c:chart xmlns:c="http://schemas.openxmlformats.org/drawingml/2006/chart" xmlns:r="http://schemas.openxmlformats.org/officeDocument/2006/relationships" r:id="rId3"/>
          </a:graphicData>
        </a:graphic>
      </p:graphicFrame>
      <p:sp>
        <p:nvSpPr>
          <p:cNvPr id="16" name="Line 6"/>
          <p:cNvSpPr>
            <a:spLocks noChangeShapeType="1"/>
          </p:cNvSpPr>
          <p:nvPr/>
        </p:nvSpPr>
        <p:spPr bwMode="auto">
          <a:xfrm>
            <a:off x="1343026" y="1724025"/>
            <a:ext cx="460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7" name="Line 7"/>
          <p:cNvSpPr>
            <a:spLocks noChangeShapeType="1"/>
          </p:cNvSpPr>
          <p:nvPr/>
        </p:nvSpPr>
        <p:spPr bwMode="auto">
          <a:xfrm>
            <a:off x="1343026" y="1741962"/>
            <a:ext cx="460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8" name="Line 8"/>
          <p:cNvSpPr>
            <a:spLocks noChangeShapeType="1"/>
          </p:cNvSpPr>
          <p:nvPr/>
        </p:nvSpPr>
        <p:spPr bwMode="auto">
          <a:xfrm>
            <a:off x="1343026" y="1759899"/>
            <a:ext cx="460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9" name="Line 9"/>
          <p:cNvSpPr>
            <a:spLocks noChangeShapeType="1"/>
          </p:cNvSpPr>
          <p:nvPr/>
        </p:nvSpPr>
        <p:spPr bwMode="auto">
          <a:xfrm>
            <a:off x="1343026" y="1777836"/>
            <a:ext cx="460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0" name="Line 10"/>
          <p:cNvSpPr>
            <a:spLocks noChangeShapeType="1"/>
          </p:cNvSpPr>
          <p:nvPr/>
        </p:nvSpPr>
        <p:spPr bwMode="auto">
          <a:xfrm>
            <a:off x="1343026" y="1795773"/>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1" name="Line 11"/>
          <p:cNvSpPr>
            <a:spLocks noChangeShapeType="1"/>
          </p:cNvSpPr>
          <p:nvPr/>
        </p:nvSpPr>
        <p:spPr bwMode="auto">
          <a:xfrm>
            <a:off x="1343026" y="1813710"/>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2" name="Line 12"/>
          <p:cNvSpPr>
            <a:spLocks noChangeShapeType="1"/>
          </p:cNvSpPr>
          <p:nvPr/>
        </p:nvSpPr>
        <p:spPr bwMode="auto">
          <a:xfrm>
            <a:off x="1343026" y="1831647"/>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3" name="Line 13"/>
          <p:cNvSpPr>
            <a:spLocks noChangeShapeType="1"/>
          </p:cNvSpPr>
          <p:nvPr/>
        </p:nvSpPr>
        <p:spPr bwMode="auto">
          <a:xfrm>
            <a:off x="1343026" y="1849584"/>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4" name="Line 14"/>
          <p:cNvSpPr>
            <a:spLocks noChangeShapeType="1"/>
          </p:cNvSpPr>
          <p:nvPr/>
        </p:nvSpPr>
        <p:spPr bwMode="auto">
          <a:xfrm>
            <a:off x="1343026" y="1867521"/>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5" name="Line 15"/>
          <p:cNvSpPr>
            <a:spLocks noChangeShapeType="1"/>
          </p:cNvSpPr>
          <p:nvPr/>
        </p:nvSpPr>
        <p:spPr bwMode="auto">
          <a:xfrm>
            <a:off x="1343026" y="1885458"/>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6" name="Line 16"/>
          <p:cNvSpPr>
            <a:spLocks noChangeShapeType="1"/>
          </p:cNvSpPr>
          <p:nvPr/>
        </p:nvSpPr>
        <p:spPr bwMode="auto">
          <a:xfrm>
            <a:off x="1343026" y="1903395"/>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7" name="Line 17"/>
          <p:cNvSpPr>
            <a:spLocks noChangeShapeType="1"/>
          </p:cNvSpPr>
          <p:nvPr/>
        </p:nvSpPr>
        <p:spPr bwMode="auto">
          <a:xfrm>
            <a:off x="1343026" y="1921332"/>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8" name="Line 18"/>
          <p:cNvSpPr>
            <a:spLocks noChangeShapeType="1"/>
          </p:cNvSpPr>
          <p:nvPr/>
        </p:nvSpPr>
        <p:spPr bwMode="auto">
          <a:xfrm>
            <a:off x="1343026" y="1939269"/>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29" name="Line 19"/>
          <p:cNvSpPr>
            <a:spLocks noChangeShapeType="1"/>
          </p:cNvSpPr>
          <p:nvPr/>
        </p:nvSpPr>
        <p:spPr bwMode="auto">
          <a:xfrm>
            <a:off x="1343026" y="1957206"/>
            <a:ext cx="825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0" name="Line 20"/>
          <p:cNvSpPr>
            <a:spLocks noChangeShapeType="1"/>
          </p:cNvSpPr>
          <p:nvPr/>
        </p:nvSpPr>
        <p:spPr bwMode="auto">
          <a:xfrm>
            <a:off x="1343026" y="1975143"/>
            <a:ext cx="1333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31" name="Line 21"/>
          <p:cNvSpPr>
            <a:spLocks noChangeShapeType="1"/>
          </p:cNvSpPr>
          <p:nvPr/>
        </p:nvSpPr>
        <p:spPr bwMode="auto">
          <a:xfrm>
            <a:off x="1343026" y="1993080"/>
            <a:ext cx="1333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4" name="Line 22"/>
          <p:cNvSpPr>
            <a:spLocks noChangeShapeType="1"/>
          </p:cNvSpPr>
          <p:nvPr/>
        </p:nvSpPr>
        <p:spPr bwMode="auto">
          <a:xfrm>
            <a:off x="1343026" y="2011017"/>
            <a:ext cx="1333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5" name="Line 23"/>
          <p:cNvSpPr>
            <a:spLocks noChangeShapeType="1"/>
          </p:cNvSpPr>
          <p:nvPr/>
        </p:nvSpPr>
        <p:spPr bwMode="auto">
          <a:xfrm>
            <a:off x="1343026" y="2028954"/>
            <a:ext cx="1333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7" name="Line 24"/>
          <p:cNvSpPr>
            <a:spLocks noChangeShapeType="1"/>
          </p:cNvSpPr>
          <p:nvPr/>
        </p:nvSpPr>
        <p:spPr bwMode="auto">
          <a:xfrm>
            <a:off x="1343026" y="2046891"/>
            <a:ext cx="1333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8" name="Line 25"/>
          <p:cNvSpPr>
            <a:spLocks noChangeShapeType="1"/>
          </p:cNvSpPr>
          <p:nvPr/>
        </p:nvSpPr>
        <p:spPr bwMode="auto">
          <a:xfrm>
            <a:off x="1343026" y="2064828"/>
            <a:ext cx="1587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29" name="Line 26"/>
          <p:cNvSpPr>
            <a:spLocks noChangeShapeType="1"/>
          </p:cNvSpPr>
          <p:nvPr/>
        </p:nvSpPr>
        <p:spPr bwMode="auto">
          <a:xfrm>
            <a:off x="1343026" y="2082765"/>
            <a:ext cx="1587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0" name="Line 27"/>
          <p:cNvSpPr>
            <a:spLocks noChangeShapeType="1"/>
          </p:cNvSpPr>
          <p:nvPr/>
        </p:nvSpPr>
        <p:spPr bwMode="auto">
          <a:xfrm>
            <a:off x="1343026" y="2100702"/>
            <a:ext cx="2047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1" name="Line 28"/>
          <p:cNvSpPr>
            <a:spLocks noChangeShapeType="1"/>
          </p:cNvSpPr>
          <p:nvPr/>
        </p:nvSpPr>
        <p:spPr bwMode="auto">
          <a:xfrm>
            <a:off x="1343026" y="2118639"/>
            <a:ext cx="2047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2" name="Line 29"/>
          <p:cNvSpPr>
            <a:spLocks noChangeShapeType="1"/>
          </p:cNvSpPr>
          <p:nvPr/>
        </p:nvSpPr>
        <p:spPr bwMode="auto">
          <a:xfrm>
            <a:off x="1343026" y="2136576"/>
            <a:ext cx="2047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3" name="Line 30"/>
          <p:cNvSpPr>
            <a:spLocks noChangeShapeType="1"/>
          </p:cNvSpPr>
          <p:nvPr/>
        </p:nvSpPr>
        <p:spPr bwMode="auto">
          <a:xfrm>
            <a:off x="1343026" y="2154513"/>
            <a:ext cx="2460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4" name="Line 31"/>
          <p:cNvSpPr>
            <a:spLocks noChangeShapeType="1"/>
          </p:cNvSpPr>
          <p:nvPr/>
        </p:nvSpPr>
        <p:spPr bwMode="auto">
          <a:xfrm>
            <a:off x="1343026" y="2172450"/>
            <a:ext cx="2460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5" name="Line 32"/>
          <p:cNvSpPr>
            <a:spLocks noChangeShapeType="1"/>
          </p:cNvSpPr>
          <p:nvPr/>
        </p:nvSpPr>
        <p:spPr bwMode="auto">
          <a:xfrm>
            <a:off x="1343026" y="2190387"/>
            <a:ext cx="2460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6" name="Line 33"/>
          <p:cNvSpPr>
            <a:spLocks noChangeShapeType="1"/>
          </p:cNvSpPr>
          <p:nvPr/>
        </p:nvSpPr>
        <p:spPr bwMode="auto">
          <a:xfrm>
            <a:off x="1343026" y="2208324"/>
            <a:ext cx="2841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7" name="Line 34"/>
          <p:cNvSpPr>
            <a:spLocks noChangeShapeType="1"/>
          </p:cNvSpPr>
          <p:nvPr/>
        </p:nvSpPr>
        <p:spPr bwMode="auto">
          <a:xfrm>
            <a:off x="1343026" y="2226261"/>
            <a:ext cx="2841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8" name="Line 35"/>
          <p:cNvSpPr>
            <a:spLocks noChangeShapeType="1"/>
          </p:cNvSpPr>
          <p:nvPr/>
        </p:nvSpPr>
        <p:spPr bwMode="auto">
          <a:xfrm>
            <a:off x="1343026" y="2244198"/>
            <a:ext cx="2841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39" name="Line 36"/>
          <p:cNvSpPr>
            <a:spLocks noChangeShapeType="1"/>
          </p:cNvSpPr>
          <p:nvPr/>
        </p:nvSpPr>
        <p:spPr bwMode="auto">
          <a:xfrm>
            <a:off x="1343026" y="2262135"/>
            <a:ext cx="32067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0" name="Line 37"/>
          <p:cNvSpPr>
            <a:spLocks noChangeShapeType="1"/>
          </p:cNvSpPr>
          <p:nvPr/>
        </p:nvSpPr>
        <p:spPr bwMode="auto">
          <a:xfrm>
            <a:off x="1343026" y="2280072"/>
            <a:ext cx="32067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1" name="Line 38"/>
          <p:cNvSpPr>
            <a:spLocks noChangeShapeType="1"/>
          </p:cNvSpPr>
          <p:nvPr/>
        </p:nvSpPr>
        <p:spPr bwMode="auto">
          <a:xfrm>
            <a:off x="1343026" y="2298009"/>
            <a:ext cx="32067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2" name="Line 39"/>
          <p:cNvSpPr>
            <a:spLocks noChangeShapeType="1"/>
          </p:cNvSpPr>
          <p:nvPr/>
        </p:nvSpPr>
        <p:spPr bwMode="auto">
          <a:xfrm>
            <a:off x="1343026" y="2315946"/>
            <a:ext cx="32067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3" name="Line 40"/>
          <p:cNvSpPr>
            <a:spLocks noChangeShapeType="1"/>
          </p:cNvSpPr>
          <p:nvPr/>
        </p:nvSpPr>
        <p:spPr bwMode="auto">
          <a:xfrm>
            <a:off x="1343026" y="2333883"/>
            <a:ext cx="3667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4" name="Line 41"/>
          <p:cNvSpPr>
            <a:spLocks noChangeShapeType="1"/>
          </p:cNvSpPr>
          <p:nvPr/>
        </p:nvSpPr>
        <p:spPr bwMode="auto">
          <a:xfrm>
            <a:off x="1343026" y="2351820"/>
            <a:ext cx="3667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5" name="Line 42"/>
          <p:cNvSpPr>
            <a:spLocks noChangeShapeType="1"/>
          </p:cNvSpPr>
          <p:nvPr/>
        </p:nvSpPr>
        <p:spPr bwMode="auto">
          <a:xfrm>
            <a:off x="1343026" y="2369757"/>
            <a:ext cx="4841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6" name="Line 43"/>
          <p:cNvSpPr>
            <a:spLocks noChangeShapeType="1"/>
          </p:cNvSpPr>
          <p:nvPr/>
        </p:nvSpPr>
        <p:spPr bwMode="auto">
          <a:xfrm>
            <a:off x="1343026" y="2387694"/>
            <a:ext cx="4841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7" name="Line 44"/>
          <p:cNvSpPr>
            <a:spLocks noChangeShapeType="1"/>
          </p:cNvSpPr>
          <p:nvPr/>
        </p:nvSpPr>
        <p:spPr bwMode="auto">
          <a:xfrm>
            <a:off x="1343026" y="2405631"/>
            <a:ext cx="4841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8" name="Line 45"/>
          <p:cNvSpPr>
            <a:spLocks noChangeShapeType="1"/>
          </p:cNvSpPr>
          <p:nvPr/>
        </p:nvSpPr>
        <p:spPr bwMode="auto">
          <a:xfrm>
            <a:off x="1343026" y="2423568"/>
            <a:ext cx="4841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49" name="Line 46"/>
          <p:cNvSpPr>
            <a:spLocks noChangeShapeType="1"/>
          </p:cNvSpPr>
          <p:nvPr/>
        </p:nvSpPr>
        <p:spPr bwMode="auto">
          <a:xfrm>
            <a:off x="1343026" y="2441505"/>
            <a:ext cx="5222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0" name="Line 47"/>
          <p:cNvSpPr>
            <a:spLocks noChangeShapeType="1"/>
          </p:cNvSpPr>
          <p:nvPr/>
        </p:nvSpPr>
        <p:spPr bwMode="auto">
          <a:xfrm>
            <a:off x="1343026" y="2459442"/>
            <a:ext cx="5715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1" name="Line 48"/>
          <p:cNvSpPr>
            <a:spLocks noChangeShapeType="1"/>
          </p:cNvSpPr>
          <p:nvPr/>
        </p:nvSpPr>
        <p:spPr bwMode="auto">
          <a:xfrm>
            <a:off x="1343026" y="2477379"/>
            <a:ext cx="5715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2" name="Line 49"/>
          <p:cNvSpPr>
            <a:spLocks noChangeShapeType="1"/>
          </p:cNvSpPr>
          <p:nvPr/>
        </p:nvSpPr>
        <p:spPr bwMode="auto">
          <a:xfrm>
            <a:off x="1343026" y="2495316"/>
            <a:ext cx="5715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3" name="Line 50"/>
          <p:cNvSpPr>
            <a:spLocks noChangeShapeType="1"/>
          </p:cNvSpPr>
          <p:nvPr/>
        </p:nvSpPr>
        <p:spPr bwMode="auto">
          <a:xfrm>
            <a:off x="1343026" y="2513253"/>
            <a:ext cx="5715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4" name="Line 51"/>
          <p:cNvSpPr>
            <a:spLocks noChangeShapeType="1"/>
          </p:cNvSpPr>
          <p:nvPr/>
        </p:nvSpPr>
        <p:spPr bwMode="auto">
          <a:xfrm>
            <a:off x="1343026" y="2531190"/>
            <a:ext cx="6096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5" name="Line 52"/>
          <p:cNvSpPr>
            <a:spLocks noChangeShapeType="1"/>
          </p:cNvSpPr>
          <p:nvPr/>
        </p:nvSpPr>
        <p:spPr bwMode="auto">
          <a:xfrm>
            <a:off x="1343026" y="2549127"/>
            <a:ext cx="6096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6" name="Line 53"/>
          <p:cNvSpPr>
            <a:spLocks noChangeShapeType="1"/>
          </p:cNvSpPr>
          <p:nvPr/>
        </p:nvSpPr>
        <p:spPr bwMode="auto">
          <a:xfrm>
            <a:off x="1343026" y="2567064"/>
            <a:ext cx="6477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7" name="Line 54"/>
          <p:cNvSpPr>
            <a:spLocks noChangeShapeType="1"/>
          </p:cNvSpPr>
          <p:nvPr/>
        </p:nvSpPr>
        <p:spPr bwMode="auto">
          <a:xfrm>
            <a:off x="1343026" y="2585001"/>
            <a:ext cx="6477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8" name="Line 55"/>
          <p:cNvSpPr>
            <a:spLocks noChangeShapeType="1"/>
          </p:cNvSpPr>
          <p:nvPr/>
        </p:nvSpPr>
        <p:spPr bwMode="auto">
          <a:xfrm>
            <a:off x="1343026" y="2602938"/>
            <a:ext cx="6477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59" name="Line 56"/>
          <p:cNvSpPr>
            <a:spLocks noChangeShapeType="1"/>
          </p:cNvSpPr>
          <p:nvPr/>
        </p:nvSpPr>
        <p:spPr bwMode="auto">
          <a:xfrm>
            <a:off x="1343026" y="2620875"/>
            <a:ext cx="6969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0" name="Line 57"/>
          <p:cNvSpPr>
            <a:spLocks noChangeShapeType="1"/>
          </p:cNvSpPr>
          <p:nvPr/>
        </p:nvSpPr>
        <p:spPr bwMode="auto">
          <a:xfrm>
            <a:off x="1343026" y="2638812"/>
            <a:ext cx="6969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1" name="Line 58"/>
          <p:cNvSpPr>
            <a:spLocks noChangeShapeType="1"/>
          </p:cNvSpPr>
          <p:nvPr/>
        </p:nvSpPr>
        <p:spPr bwMode="auto">
          <a:xfrm>
            <a:off x="1343026" y="2656749"/>
            <a:ext cx="7350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2" name="Line 59"/>
          <p:cNvSpPr>
            <a:spLocks noChangeShapeType="1"/>
          </p:cNvSpPr>
          <p:nvPr/>
        </p:nvSpPr>
        <p:spPr bwMode="auto">
          <a:xfrm>
            <a:off x="1343026" y="2674686"/>
            <a:ext cx="7350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3" name="Line 60"/>
          <p:cNvSpPr>
            <a:spLocks noChangeShapeType="1"/>
          </p:cNvSpPr>
          <p:nvPr/>
        </p:nvSpPr>
        <p:spPr bwMode="auto">
          <a:xfrm>
            <a:off x="1343026" y="2692623"/>
            <a:ext cx="77311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4" name="Line 61"/>
          <p:cNvSpPr>
            <a:spLocks noChangeShapeType="1"/>
          </p:cNvSpPr>
          <p:nvPr/>
        </p:nvSpPr>
        <p:spPr bwMode="auto">
          <a:xfrm>
            <a:off x="1343026" y="2710560"/>
            <a:ext cx="84772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5" name="Line 62"/>
          <p:cNvSpPr>
            <a:spLocks noChangeShapeType="1"/>
          </p:cNvSpPr>
          <p:nvPr/>
        </p:nvSpPr>
        <p:spPr bwMode="auto">
          <a:xfrm>
            <a:off x="1343026" y="2728497"/>
            <a:ext cx="89852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6" name="Line 63"/>
          <p:cNvSpPr>
            <a:spLocks noChangeShapeType="1"/>
          </p:cNvSpPr>
          <p:nvPr/>
        </p:nvSpPr>
        <p:spPr bwMode="auto">
          <a:xfrm>
            <a:off x="1343026" y="2746434"/>
            <a:ext cx="9731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7" name="Line 64"/>
          <p:cNvSpPr>
            <a:spLocks noChangeShapeType="1"/>
          </p:cNvSpPr>
          <p:nvPr/>
        </p:nvSpPr>
        <p:spPr bwMode="auto">
          <a:xfrm>
            <a:off x="1343026" y="2764371"/>
            <a:ext cx="101600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8" name="Line 65"/>
          <p:cNvSpPr>
            <a:spLocks noChangeShapeType="1"/>
          </p:cNvSpPr>
          <p:nvPr/>
        </p:nvSpPr>
        <p:spPr bwMode="auto">
          <a:xfrm>
            <a:off x="1343026" y="2782308"/>
            <a:ext cx="10620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69" name="Line 66"/>
          <p:cNvSpPr>
            <a:spLocks noChangeShapeType="1"/>
          </p:cNvSpPr>
          <p:nvPr/>
        </p:nvSpPr>
        <p:spPr bwMode="auto">
          <a:xfrm>
            <a:off x="1343026" y="2800245"/>
            <a:ext cx="11366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0" name="Line 67"/>
          <p:cNvSpPr>
            <a:spLocks noChangeShapeType="1"/>
          </p:cNvSpPr>
          <p:nvPr/>
        </p:nvSpPr>
        <p:spPr bwMode="auto">
          <a:xfrm>
            <a:off x="1343026" y="2818182"/>
            <a:ext cx="11747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1" name="Line 68"/>
          <p:cNvSpPr>
            <a:spLocks noChangeShapeType="1"/>
          </p:cNvSpPr>
          <p:nvPr/>
        </p:nvSpPr>
        <p:spPr bwMode="auto">
          <a:xfrm>
            <a:off x="1343026" y="2836119"/>
            <a:ext cx="11747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2" name="Line 69"/>
          <p:cNvSpPr>
            <a:spLocks noChangeShapeType="1"/>
          </p:cNvSpPr>
          <p:nvPr/>
        </p:nvSpPr>
        <p:spPr bwMode="auto">
          <a:xfrm>
            <a:off x="1343026" y="2854056"/>
            <a:ext cx="12620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3" name="Line 70"/>
          <p:cNvSpPr>
            <a:spLocks noChangeShapeType="1"/>
          </p:cNvSpPr>
          <p:nvPr/>
        </p:nvSpPr>
        <p:spPr bwMode="auto">
          <a:xfrm>
            <a:off x="1343026" y="2871993"/>
            <a:ext cx="13001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4" name="Line 71"/>
          <p:cNvSpPr>
            <a:spLocks noChangeShapeType="1"/>
          </p:cNvSpPr>
          <p:nvPr/>
        </p:nvSpPr>
        <p:spPr bwMode="auto">
          <a:xfrm>
            <a:off x="1343026" y="2889930"/>
            <a:ext cx="138747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5" name="Line 72"/>
          <p:cNvSpPr>
            <a:spLocks noChangeShapeType="1"/>
          </p:cNvSpPr>
          <p:nvPr/>
        </p:nvSpPr>
        <p:spPr bwMode="auto">
          <a:xfrm>
            <a:off x="1343026" y="2907867"/>
            <a:ext cx="14620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6" name="Line 73"/>
          <p:cNvSpPr>
            <a:spLocks noChangeShapeType="1"/>
          </p:cNvSpPr>
          <p:nvPr/>
        </p:nvSpPr>
        <p:spPr bwMode="auto">
          <a:xfrm>
            <a:off x="1343026" y="2925804"/>
            <a:ext cx="14620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7" name="Line 74"/>
          <p:cNvSpPr>
            <a:spLocks noChangeShapeType="1"/>
          </p:cNvSpPr>
          <p:nvPr/>
        </p:nvSpPr>
        <p:spPr bwMode="auto">
          <a:xfrm>
            <a:off x="1343026" y="2943741"/>
            <a:ext cx="15001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8" name="Line 75"/>
          <p:cNvSpPr>
            <a:spLocks noChangeShapeType="1"/>
          </p:cNvSpPr>
          <p:nvPr/>
        </p:nvSpPr>
        <p:spPr bwMode="auto">
          <a:xfrm>
            <a:off x="1343026" y="2961678"/>
            <a:ext cx="158432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79" name="Line 76"/>
          <p:cNvSpPr>
            <a:spLocks noChangeShapeType="1"/>
          </p:cNvSpPr>
          <p:nvPr/>
        </p:nvSpPr>
        <p:spPr bwMode="auto">
          <a:xfrm>
            <a:off x="1343026" y="2979615"/>
            <a:ext cx="18303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0" name="Line 77"/>
          <p:cNvSpPr>
            <a:spLocks noChangeShapeType="1"/>
          </p:cNvSpPr>
          <p:nvPr/>
        </p:nvSpPr>
        <p:spPr bwMode="auto">
          <a:xfrm>
            <a:off x="1343026" y="2997552"/>
            <a:ext cx="23161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1" name="Line 78"/>
          <p:cNvSpPr>
            <a:spLocks noChangeShapeType="1"/>
          </p:cNvSpPr>
          <p:nvPr/>
        </p:nvSpPr>
        <p:spPr bwMode="auto">
          <a:xfrm>
            <a:off x="1343026" y="3015489"/>
            <a:ext cx="255428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2" name="Line 79"/>
          <p:cNvSpPr>
            <a:spLocks noChangeShapeType="1"/>
          </p:cNvSpPr>
          <p:nvPr/>
        </p:nvSpPr>
        <p:spPr bwMode="auto">
          <a:xfrm>
            <a:off x="1343026" y="3033426"/>
            <a:ext cx="3043238"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3" name="Line 80"/>
          <p:cNvSpPr>
            <a:spLocks noChangeShapeType="1"/>
          </p:cNvSpPr>
          <p:nvPr/>
        </p:nvSpPr>
        <p:spPr bwMode="auto">
          <a:xfrm>
            <a:off x="1343026" y="3051363"/>
            <a:ext cx="3929063"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4" name="Line 81"/>
          <p:cNvSpPr>
            <a:spLocks noChangeShapeType="1"/>
          </p:cNvSpPr>
          <p:nvPr/>
        </p:nvSpPr>
        <p:spPr bwMode="auto">
          <a:xfrm>
            <a:off x="1343026" y="3069300"/>
            <a:ext cx="41846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5" name="Line 82"/>
          <p:cNvSpPr>
            <a:spLocks noChangeShapeType="1"/>
          </p:cNvSpPr>
          <p:nvPr/>
        </p:nvSpPr>
        <p:spPr bwMode="auto">
          <a:xfrm>
            <a:off x="1343026" y="3087237"/>
            <a:ext cx="6003925"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86" name="Line 83"/>
          <p:cNvSpPr>
            <a:spLocks noChangeShapeType="1"/>
          </p:cNvSpPr>
          <p:nvPr/>
        </p:nvSpPr>
        <p:spPr bwMode="auto">
          <a:xfrm>
            <a:off x="1343026" y="3105150"/>
            <a:ext cx="6242050" cy="0"/>
          </a:xfrm>
          <a:prstGeom prst="line">
            <a:avLst/>
          </a:prstGeom>
          <a:noFill/>
          <a:ln w="6350"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
        <p:nvSpPr>
          <p:cNvPr id="1090" name="Freeform 89"/>
          <p:cNvSpPr>
            <a:spLocks/>
          </p:cNvSpPr>
          <p:nvPr/>
        </p:nvSpPr>
        <p:spPr bwMode="auto">
          <a:xfrm>
            <a:off x="1346199" y="3931035"/>
            <a:ext cx="5135067" cy="1580144"/>
          </a:xfrm>
          <a:custGeom>
            <a:avLst/>
            <a:gdLst>
              <a:gd name="T0" fmla="*/ 0 w 3201"/>
              <a:gd name="T1" fmla="*/ 0 h 985"/>
              <a:gd name="T2" fmla="*/ 61 w 3201"/>
              <a:gd name="T3" fmla="*/ 0 h 985"/>
              <a:gd name="T4" fmla="*/ 61 w 3201"/>
              <a:gd name="T5" fmla="*/ 183 h 985"/>
              <a:gd name="T6" fmla="*/ 122 w 3201"/>
              <a:gd name="T7" fmla="*/ 183 h 985"/>
              <a:gd name="T8" fmla="*/ 122 w 3201"/>
              <a:gd name="T9" fmla="*/ 351 h 985"/>
              <a:gd name="T10" fmla="*/ 177 w 3201"/>
              <a:gd name="T11" fmla="*/ 351 h 985"/>
              <a:gd name="T12" fmla="*/ 177 w 3201"/>
              <a:gd name="T13" fmla="*/ 433 h 985"/>
              <a:gd name="T14" fmla="*/ 244 w 3201"/>
              <a:gd name="T15" fmla="*/ 433 h 985"/>
              <a:gd name="T16" fmla="*/ 244 w 3201"/>
              <a:gd name="T17" fmla="*/ 524 h 985"/>
              <a:gd name="T18" fmla="*/ 305 w 3201"/>
              <a:gd name="T19" fmla="*/ 524 h 985"/>
              <a:gd name="T20" fmla="*/ 305 w 3201"/>
              <a:gd name="T21" fmla="*/ 583 h 985"/>
              <a:gd name="T22" fmla="*/ 366 w 3201"/>
              <a:gd name="T23" fmla="*/ 583 h 985"/>
              <a:gd name="T24" fmla="*/ 366 w 3201"/>
              <a:gd name="T25" fmla="*/ 630 h 985"/>
              <a:gd name="T26" fmla="*/ 427 w 3201"/>
              <a:gd name="T27" fmla="*/ 630 h 985"/>
              <a:gd name="T28" fmla="*/ 427 w 3201"/>
              <a:gd name="T29" fmla="*/ 678 h 985"/>
              <a:gd name="T30" fmla="*/ 485 w 3201"/>
              <a:gd name="T31" fmla="*/ 678 h 985"/>
              <a:gd name="T32" fmla="*/ 485 w 3201"/>
              <a:gd name="T33" fmla="*/ 718 h 985"/>
              <a:gd name="T34" fmla="*/ 547 w 3201"/>
              <a:gd name="T35" fmla="*/ 718 h 985"/>
              <a:gd name="T36" fmla="*/ 547 w 3201"/>
              <a:gd name="T37" fmla="*/ 763 h 985"/>
              <a:gd name="T38" fmla="*/ 613 w 3201"/>
              <a:gd name="T39" fmla="*/ 763 h 985"/>
              <a:gd name="T40" fmla="*/ 613 w 3201"/>
              <a:gd name="T41" fmla="*/ 795 h 985"/>
              <a:gd name="T42" fmla="*/ 672 w 3201"/>
              <a:gd name="T43" fmla="*/ 795 h 985"/>
              <a:gd name="T44" fmla="*/ 672 w 3201"/>
              <a:gd name="T45" fmla="*/ 812 h 985"/>
              <a:gd name="T46" fmla="*/ 730 w 3201"/>
              <a:gd name="T47" fmla="*/ 812 h 985"/>
              <a:gd name="T48" fmla="*/ 730 w 3201"/>
              <a:gd name="T49" fmla="*/ 831 h 985"/>
              <a:gd name="T50" fmla="*/ 791 w 3201"/>
              <a:gd name="T51" fmla="*/ 831 h 985"/>
              <a:gd name="T52" fmla="*/ 791 w 3201"/>
              <a:gd name="T53" fmla="*/ 840 h 985"/>
              <a:gd name="T54" fmla="*/ 855 w 3201"/>
              <a:gd name="T55" fmla="*/ 840 h 985"/>
              <a:gd name="T56" fmla="*/ 855 w 3201"/>
              <a:gd name="T57" fmla="*/ 849 h 985"/>
              <a:gd name="T58" fmla="*/ 919 w 3201"/>
              <a:gd name="T59" fmla="*/ 849 h 985"/>
              <a:gd name="T60" fmla="*/ 919 w 3201"/>
              <a:gd name="T61" fmla="*/ 864 h 985"/>
              <a:gd name="T62" fmla="*/ 983 w 3201"/>
              <a:gd name="T63" fmla="*/ 864 h 985"/>
              <a:gd name="T64" fmla="*/ 983 w 3201"/>
              <a:gd name="T65" fmla="*/ 871 h 985"/>
              <a:gd name="T66" fmla="*/ 1041 w 3201"/>
              <a:gd name="T67" fmla="*/ 871 h 985"/>
              <a:gd name="T68" fmla="*/ 1041 w 3201"/>
              <a:gd name="T69" fmla="*/ 876 h 985"/>
              <a:gd name="T70" fmla="*/ 1099 w 3201"/>
              <a:gd name="T71" fmla="*/ 876 h 985"/>
              <a:gd name="T72" fmla="*/ 1099 w 3201"/>
              <a:gd name="T73" fmla="*/ 896 h 985"/>
              <a:gd name="T74" fmla="*/ 1174 w 3201"/>
              <a:gd name="T75" fmla="*/ 896 h 985"/>
              <a:gd name="T76" fmla="*/ 1174 w 3201"/>
              <a:gd name="T77" fmla="*/ 915 h 985"/>
              <a:gd name="T78" fmla="*/ 1230 w 3201"/>
              <a:gd name="T79" fmla="*/ 915 h 985"/>
              <a:gd name="T80" fmla="*/ 1230 w 3201"/>
              <a:gd name="T81" fmla="*/ 922 h 985"/>
              <a:gd name="T82" fmla="*/ 1291 w 3201"/>
              <a:gd name="T83" fmla="*/ 922 h 985"/>
              <a:gd name="T84" fmla="*/ 1291 w 3201"/>
              <a:gd name="T85" fmla="*/ 932 h 985"/>
              <a:gd name="T86" fmla="*/ 1416 w 3201"/>
              <a:gd name="T87" fmla="*/ 932 h 985"/>
              <a:gd name="T88" fmla="*/ 1416 w 3201"/>
              <a:gd name="T89" fmla="*/ 940 h 985"/>
              <a:gd name="T90" fmla="*/ 1532 w 3201"/>
              <a:gd name="T91" fmla="*/ 940 h 985"/>
              <a:gd name="T92" fmla="*/ 1532 w 3201"/>
              <a:gd name="T93" fmla="*/ 954 h 985"/>
              <a:gd name="T94" fmla="*/ 1594 w 3201"/>
              <a:gd name="T95" fmla="*/ 954 h 985"/>
              <a:gd name="T96" fmla="*/ 1594 w 3201"/>
              <a:gd name="T97" fmla="*/ 960 h 985"/>
              <a:gd name="T98" fmla="*/ 1721 w 3201"/>
              <a:gd name="T99" fmla="*/ 960 h 985"/>
              <a:gd name="T100" fmla="*/ 1721 w 3201"/>
              <a:gd name="T101" fmla="*/ 967 h 985"/>
              <a:gd name="T102" fmla="*/ 2091 w 3201"/>
              <a:gd name="T103" fmla="*/ 967 h 985"/>
              <a:gd name="T104" fmla="*/ 2091 w 3201"/>
              <a:gd name="T105" fmla="*/ 973 h 985"/>
              <a:gd name="T106" fmla="*/ 2152 w 3201"/>
              <a:gd name="T107" fmla="*/ 973 h 985"/>
              <a:gd name="T108" fmla="*/ 2152 w 3201"/>
              <a:gd name="T109" fmla="*/ 978 h 985"/>
              <a:gd name="T110" fmla="*/ 2641 w 3201"/>
              <a:gd name="T111" fmla="*/ 978 h 985"/>
              <a:gd name="T112" fmla="*/ 2641 w 3201"/>
              <a:gd name="T113" fmla="*/ 981 h 985"/>
              <a:gd name="T114" fmla="*/ 3201 w 3201"/>
              <a:gd name="T115" fmla="*/ 981 h 985"/>
              <a:gd name="T116" fmla="*/ 3201 w 3201"/>
              <a:gd name="T117" fmla="*/ 985 h 985"/>
              <a:gd name="T118" fmla="*/ 0 w 3201"/>
              <a:gd name="T119" fmla="*/ 985 h 985"/>
              <a:gd name="T120" fmla="*/ 0 w 3201"/>
              <a:gd name="T121"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201" h="985">
                <a:moveTo>
                  <a:pt x="0" y="0"/>
                </a:moveTo>
                <a:lnTo>
                  <a:pt x="61" y="0"/>
                </a:lnTo>
                <a:lnTo>
                  <a:pt x="61" y="183"/>
                </a:lnTo>
                <a:lnTo>
                  <a:pt x="122" y="183"/>
                </a:lnTo>
                <a:lnTo>
                  <a:pt x="122" y="351"/>
                </a:lnTo>
                <a:lnTo>
                  <a:pt x="177" y="351"/>
                </a:lnTo>
                <a:lnTo>
                  <a:pt x="177" y="433"/>
                </a:lnTo>
                <a:lnTo>
                  <a:pt x="244" y="433"/>
                </a:lnTo>
                <a:lnTo>
                  <a:pt x="244" y="524"/>
                </a:lnTo>
                <a:lnTo>
                  <a:pt x="305" y="524"/>
                </a:lnTo>
                <a:lnTo>
                  <a:pt x="305" y="583"/>
                </a:lnTo>
                <a:lnTo>
                  <a:pt x="366" y="583"/>
                </a:lnTo>
                <a:lnTo>
                  <a:pt x="366" y="630"/>
                </a:lnTo>
                <a:lnTo>
                  <a:pt x="427" y="630"/>
                </a:lnTo>
                <a:lnTo>
                  <a:pt x="427" y="678"/>
                </a:lnTo>
                <a:lnTo>
                  <a:pt x="485" y="678"/>
                </a:lnTo>
                <a:lnTo>
                  <a:pt x="485" y="718"/>
                </a:lnTo>
                <a:lnTo>
                  <a:pt x="547" y="718"/>
                </a:lnTo>
                <a:lnTo>
                  <a:pt x="547" y="763"/>
                </a:lnTo>
                <a:lnTo>
                  <a:pt x="613" y="763"/>
                </a:lnTo>
                <a:lnTo>
                  <a:pt x="613" y="795"/>
                </a:lnTo>
                <a:lnTo>
                  <a:pt x="672" y="795"/>
                </a:lnTo>
                <a:lnTo>
                  <a:pt x="672" y="812"/>
                </a:lnTo>
                <a:lnTo>
                  <a:pt x="730" y="812"/>
                </a:lnTo>
                <a:lnTo>
                  <a:pt x="730" y="831"/>
                </a:lnTo>
                <a:lnTo>
                  <a:pt x="791" y="831"/>
                </a:lnTo>
                <a:lnTo>
                  <a:pt x="791" y="840"/>
                </a:lnTo>
                <a:lnTo>
                  <a:pt x="855" y="840"/>
                </a:lnTo>
                <a:lnTo>
                  <a:pt x="855" y="849"/>
                </a:lnTo>
                <a:lnTo>
                  <a:pt x="919" y="849"/>
                </a:lnTo>
                <a:lnTo>
                  <a:pt x="919" y="864"/>
                </a:lnTo>
                <a:lnTo>
                  <a:pt x="983" y="864"/>
                </a:lnTo>
                <a:lnTo>
                  <a:pt x="983" y="871"/>
                </a:lnTo>
                <a:lnTo>
                  <a:pt x="1041" y="871"/>
                </a:lnTo>
                <a:lnTo>
                  <a:pt x="1041" y="876"/>
                </a:lnTo>
                <a:lnTo>
                  <a:pt x="1099" y="876"/>
                </a:lnTo>
                <a:lnTo>
                  <a:pt x="1099" y="896"/>
                </a:lnTo>
                <a:lnTo>
                  <a:pt x="1174" y="896"/>
                </a:lnTo>
                <a:lnTo>
                  <a:pt x="1174" y="915"/>
                </a:lnTo>
                <a:lnTo>
                  <a:pt x="1230" y="915"/>
                </a:lnTo>
                <a:lnTo>
                  <a:pt x="1230" y="922"/>
                </a:lnTo>
                <a:lnTo>
                  <a:pt x="1291" y="922"/>
                </a:lnTo>
                <a:lnTo>
                  <a:pt x="1291" y="932"/>
                </a:lnTo>
                <a:lnTo>
                  <a:pt x="1416" y="932"/>
                </a:lnTo>
                <a:lnTo>
                  <a:pt x="1416" y="940"/>
                </a:lnTo>
                <a:lnTo>
                  <a:pt x="1532" y="940"/>
                </a:lnTo>
                <a:lnTo>
                  <a:pt x="1532" y="954"/>
                </a:lnTo>
                <a:lnTo>
                  <a:pt x="1594" y="954"/>
                </a:lnTo>
                <a:lnTo>
                  <a:pt x="1594" y="960"/>
                </a:lnTo>
                <a:lnTo>
                  <a:pt x="1721" y="960"/>
                </a:lnTo>
                <a:lnTo>
                  <a:pt x="1721" y="967"/>
                </a:lnTo>
                <a:lnTo>
                  <a:pt x="2091" y="967"/>
                </a:lnTo>
                <a:lnTo>
                  <a:pt x="2091" y="973"/>
                </a:lnTo>
                <a:lnTo>
                  <a:pt x="2152" y="973"/>
                </a:lnTo>
                <a:lnTo>
                  <a:pt x="2152" y="978"/>
                </a:lnTo>
                <a:lnTo>
                  <a:pt x="2641" y="978"/>
                </a:lnTo>
                <a:lnTo>
                  <a:pt x="2641" y="981"/>
                </a:lnTo>
                <a:lnTo>
                  <a:pt x="3201" y="981"/>
                </a:lnTo>
                <a:lnTo>
                  <a:pt x="3201" y="985"/>
                </a:lnTo>
                <a:lnTo>
                  <a:pt x="0" y="985"/>
                </a:lnTo>
                <a:lnTo>
                  <a:pt x="0" y="0"/>
                </a:lnTo>
                <a:close/>
              </a:path>
            </a:pathLst>
          </a:custGeom>
          <a:solidFill>
            <a:schemeClr val="accent1"/>
          </a:solidFill>
          <a:ln w="17463" cap="flat">
            <a:no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white"/>
              </a:solidFill>
            </a:endParaRPr>
          </a:p>
        </p:txBody>
      </p:sp>
    </p:spTree>
    <p:extLst>
      <p:ext uri="{BB962C8B-B14F-4D97-AF65-F5344CB8AC3E}">
        <p14:creationId xmlns:p14="http://schemas.microsoft.com/office/powerpoint/2010/main" val="17917448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6" name="Rectangle 145"/>
          <p:cNvSpPr/>
          <p:nvPr/>
        </p:nvSpPr>
        <p:spPr>
          <a:xfrm>
            <a:off x="660399" y="4865295"/>
            <a:ext cx="3842589" cy="1242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1" name="Rectangle 90"/>
          <p:cNvSpPr/>
          <p:nvPr/>
        </p:nvSpPr>
        <p:spPr>
          <a:xfrm>
            <a:off x="660399" y="2656931"/>
            <a:ext cx="3842589" cy="205309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Title 4"/>
          <p:cNvSpPr>
            <a:spLocks noGrp="1"/>
          </p:cNvSpPr>
          <p:nvPr>
            <p:ph type="title"/>
          </p:nvPr>
        </p:nvSpPr>
        <p:spPr/>
        <p:txBody>
          <a:bodyPr/>
          <a:lstStyle/>
          <a:p>
            <a:pPr>
              <a:tabLst>
                <a:tab pos="3087688" algn="l"/>
              </a:tabLst>
            </a:pPr>
            <a:r>
              <a:rPr lang="en-US" b="1" dirty="0" smtClean="0">
                <a:effectLst>
                  <a:outerShdw blurRad="38100" dist="38100" dir="2700000" algn="tl">
                    <a:srgbClr val="000000">
                      <a:alpha val="43137"/>
                    </a:srgbClr>
                  </a:outerShdw>
                </a:effectLst>
              </a:rPr>
              <a:t>Holmes, David</a:t>
            </a:r>
            <a:br>
              <a:rPr lang="en-US" b="1" dirty="0" smtClean="0">
                <a:effectLst>
                  <a:outerShdw blurRad="38100" dist="38100" dir="2700000" algn="tl">
                    <a:srgbClr val="000000">
                      <a:alpha val="43137"/>
                    </a:srgbClr>
                  </a:outerShdw>
                </a:effectLst>
              </a:rPr>
            </a:br>
            <a:r>
              <a:rPr lang="en-US" sz="2800" dirty="0">
                <a:solidFill>
                  <a:schemeClr val="accent2"/>
                </a:solidFill>
              </a:rPr>
              <a:t>Post FDA Approval Watchman, Reddy </a:t>
            </a:r>
            <a:r>
              <a:rPr lang="en-US" sz="2800" b="1" dirty="0" smtClean="0">
                <a:solidFill>
                  <a:schemeClr val="accent2"/>
                </a:solidFill>
                <a:effectLst>
                  <a:outerShdw blurRad="38100" dist="38100" dir="2700000" algn="tl">
                    <a:srgbClr val="000000">
                      <a:alpha val="43137"/>
                    </a:srgbClr>
                  </a:outerShdw>
                </a:effectLst>
              </a:rPr>
              <a:t>– 3578545</a:t>
            </a:r>
            <a:endParaRPr lang="en-US" sz="2800" b="1" dirty="0">
              <a:solidFill>
                <a:schemeClr val="accent2"/>
              </a:solidFill>
              <a:effectLst>
                <a:outerShdw blurRad="38100" dist="38100" dir="2700000" algn="tl">
                  <a:srgbClr val="000000">
                    <a:alpha val="43137"/>
                  </a:srgbClr>
                </a:outerShdw>
              </a:effectLst>
            </a:endParaRPr>
          </a:p>
        </p:txBody>
      </p:sp>
      <p:sp>
        <p:nvSpPr>
          <p:cNvPr id="8" name="Content Placeholder 7"/>
          <p:cNvSpPr>
            <a:spLocks noGrp="1"/>
          </p:cNvSpPr>
          <p:nvPr>
            <p:ph idx="1"/>
          </p:nvPr>
        </p:nvSpPr>
        <p:spPr>
          <a:xfrm>
            <a:off x="736002" y="4983185"/>
            <a:ext cx="2888419" cy="1006429"/>
          </a:xfrm>
        </p:spPr>
        <p:txBody>
          <a:bodyPr wrap="none" tIns="0" bIns="0">
            <a:spAutoFit/>
          </a:bodyPr>
          <a:lstStyle/>
          <a:p>
            <a:pPr marL="0" indent="0">
              <a:buNone/>
            </a:pPr>
            <a:r>
              <a:rPr lang="en-US" sz="1400" b="1" dirty="0" smtClean="0">
                <a:solidFill>
                  <a:schemeClr val="tx2"/>
                </a:solidFill>
                <a:effectLst>
                  <a:outerShdw blurRad="38100" dist="38100" dir="2700000" algn="tl">
                    <a:srgbClr val="000000">
                      <a:alpha val="43137"/>
                    </a:srgbClr>
                  </a:outerShdw>
                </a:effectLst>
              </a:rPr>
              <a:t>This is the side title color</a:t>
            </a:r>
          </a:p>
          <a:p>
            <a:pPr marL="395288" lvl="1" indent="-112713">
              <a:buClr>
                <a:schemeClr val="tx2"/>
              </a:buClr>
            </a:pPr>
            <a:r>
              <a:rPr lang="en-US" sz="1400" b="1" dirty="0" smtClean="0">
                <a:effectLst>
                  <a:outerShdw blurRad="38100" dist="38100" dir="2700000" algn="tl">
                    <a:srgbClr val="000000">
                      <a:alpha val="43137"/>
                    </a:srgbClr>
                  </a:outerShdw>
                </a:effectLst>
              </a:rPr>
              <a:t>Type first bulleted point here </a:t>
            </a:r>
          </a:p>
          <a:p>
            <a:pPr marL="690563" lvl="1" indent="-112713"/>
            <a:r>
              <a:rPr lang="en-US" sz="1400" b="1" dirty="0" smtClean="0">
                <a:effectLst>
                  <a:outerShdw blurRad="38100" dist="38100" dir="2700000" algn="tl">
                    <a:srgbClr val="000000">
                      <a:alpha val="43137"/>
                    </a:srgbClr>
                  </a:outerShdw>
                </a:effectLst>
              </a:rPr>
              <a:t>Type first </a:t>
            </a:r>
            <a:r>
              <a:rPr lang="en-US" sz="1400" b="1" dirty="0" err="1" smtClean="0">
                <a:effectLst>
                  <a:outerShdw blurRad="38100" dist="38100" dir="2700000" algn="tl">
                    <a:srgbClr val="000000">
                      <a:alpha val="43137"/>
                    </a:srgbClr>
                  </a:outerShdw>
                </a:effectLst>
              </a:rPr>
              <a:t>subpoint</a:t>
            </a:r>
            <a:r>
              <a:rPr lang="en-US" sz="1400" b="1" dirty="0" smtClean="0">
                <a:effectLst>
                  <a:outerShdw blurRad="38100" dist="38100" dir="2700000" algn="tl">
                    <a:srgbClr val="000000">
                      <a:alpha val="43137"/>
                    </a:srgbClr>
                  </a:outerShdw>
                </a:effectLst>
              </a:rPr>
              <a:t> here</a:t>
            </a:r>
          </a:p>
          <a:p>
            <a:pPr marL="690563" lvl="1" indent="-112713"/>
            <a:r>
              <a:rPr lang="en-US" sz="1400" b="1" dirty="0" smtClean="0">
                <a:effectLst>
                  <a:outerShdw blurRad="38100" dist="38100" dir="2700000" algn="tl">
                    <a:srgbClr val="000000">
                      <a:alpha val="43137"/>
                    </a:srgbClr>
                  </a:outerShdw>
                </a:effectLst>
              </a:rPr>
              <a:t>This is the </a:t>
            </a:r>
            <a:r>
              <a:rPr lang="en-US" sz="1400" b="1" dirty="0" smtClean="0">
                <a:solidFill>
                  <a:schemeClr val="accent1"/>
                </a:solidFill>
                <a:effectLst>
                  <a:outerShdw blurRad="38100" dist="38100" dir="2700000" algn="tl">
                    <a:srgbClr val="000000">
                      <a:alpha val="43137"/>
                    </a:srgbClr>
                  </a:outerShdw>
                </a:effectLst>
              </a:rPr>
              <a:t>highlight</a:t>
            </a:r>
            <a:r>
              <a:rPr lang="en-US" sz="1400" b="1" dirty="0" smtClean="0">
                <a:effectLst>
                  <a:outerShdw blurRad="38100" dist="38100" dir="2700000" algn="tl">
                    <a:srgbClr val="000000">
                      <a:alpha val="43137"/>
                    </a:srgbClr>
                  </a:outerShdw>
                </a:effectLst>
              </a:rPr>
              <a:t> color</a:t>
            </a:r>
            <a:endParaRPr lang="en-US" sz="1400" b="1" dirty="0">
              <a:effectLst>
                <a:outerShdw blurRad="38100" dist="38100" dir="2700000" algn="tl">
                  <a:srgbClr val="000000">
                    <a:alpha val="43137"/>
                  </a:srgbClr>
                </a:outerShdw>
              </a:effectLst>
            </a:endParaRPr>
          </a:p>
        </p:txBody>
      </p:sp>
      <p:sp>
        <p:nvSpPr>
          <p:cNvPr id="3" name="Footer Placeholder 2"/>
          <p:cNvSpPr>
            <a:spLocks noGrp="1"/>
          </p:cNvSpPr>
          <p:nvPr>
            <p:ph type="ftr" sz="quarter" idx="11"/>
          </p:nvPr>
        </p:nvSpPr>
        <p:spPr/>
        <p:txBody>
          <a:bodyPr/>
          <a:lstStyle/>
          <a:p>
            <a:r>
              <a:rPr lang="en-US" dirty="0" err="1" smtClean="0">
                <a:solidFill>
                  <a:srgbClr val="0046AD">
                    <a:lumMod val="40000"/>
                    <a:lumOff val="60000"/>
                  </a:srgbClr>
                </a:solidFill>
              </a:rPr>
              <a:t>ew</a:t>
            </a:r>
            <a:r>
              <a:rPr lang="en-US" dirty="0" smtClean="0">
                <a:solidFill>
                  <a:srgbClr val="0046AD">
                    <a:lumMod val="40000"/>
                    <a:lumOff val="60000"/>
                  </a:srgbClr>
                </a:solidFill>
              </a:rPr>
              <a:t> 10/14/2016</a:t>
            </a:r>
            <a:endParaRPr lang="en-US" dirty="0">
              <a:solidFill>
                <a:srgbClr val="0046AD">
                  <a:lumMod val="40000"/>
                  <a:lumOff val="60000"/>
                </a:srgbClr>
              </a:solidFill>
            </a:endParaRPr>
          </a:p>
        </p:txBody>
      </p:sp>
      <p:sp>
        <p:nvSpPr>
          <p:cNvPr id="49" name="Rectangle 48"/>
          <p:cNvSpPr/>
          <p:nvPr/>
        </p:nvSpPr>
        <p:spPr>
          <a:xfrm>
            <a:off x="660400" y="1604515"/>
            <a:ext cx="5417389" cy="9057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1" name="Rectangle 20"/>
          <p:cNvSpPr/>
          <p:nvPr/>
        </p:nvSpPr>
        <p:spPr>
          <a:xfrm>
            <a:off x="3415602" y="1733485"/>
            <a:ext cx="810883" cy="2587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0" name="Rectangle 19"/>
          <p:cNvSpPr/>
          <p:nvPr/>
        </p:nvSpPr>
        <p:spPr>
          <a:xfrm>
            <a:off x="2522402" y="1733485"/>
            <a:ext cx="810883" cy="25879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9" name="Rectangle 18"/>
          <p:cNvSpPr/>
          <p:nvPr/>
        </p:nvSpPr>
        <p:spPr>
          <a:xfrm>
            <a:off x="1629202" y="1733485"/>
            <a:ext cx="810883" cy="258793"/>
          </a:xfrm>
          <a:prstGeom prst="rect">
            <a:avLst/>
          </a:prstGeom>
          <a:solidFill>
            <a:schemeClr val="tx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p:cNvSpPr/>
          <p:nvPr/>
        </p:nvSpPr>
        <p:spPr>
          <a:xfrm>
            <a:off x="736002" y="1733485"/>
            <a:ext cx="810883" cy="258793"/>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2" name="Rectangle 21"/>
          <p:cNvSpPr/>
          <p:nvPr/>
        </p:nvSpPr>
        <p:spPr>
          <a:xfrm>
            <a:off x="736002" y="2113048"/>
            <a:ext cx="810883" cy="258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Rectangle 22"/>
          <p:cNvSpPr/>
          <p:nvPr/>
        </p:nvSpPr>
        <p:spPr>
          <a:xfrm>
            <a:off x="1629202" y="2113048"/>
            <a:ext cx="810883" cy="2587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4" name="Rectangle 23"/>
          <p:cNvSpPr/>
          <p:nvPr/>
        </p:nvSpPr>
        <p:spPr>
          <a:xfrm>
            <a:off x="2522402" y="2113048"/>
            <a:ext cx="810883" cy="25879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24"/>
          <p:cNvSpPr/>
          <p:nvPr/>
        </p:nvSpPr>
        <p:spPr>
          <a:xfrm>
            <a:off x="3415602" y="2113048"/>
            <a:ext cx="810883" cy="25879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p:nvSpPr>
        <p:spPr>
          <a:xfrm>
            <a:off x="4308802" y="2113048"/>
            <a:ext cx="810883" cy="25879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p:nvSpPr>
        <p:spPr>
          <a:xfrm>
            <a:off x="5202002" y="2113048"/>
            <a:ext cx="810883" cy="25879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0" name="Content Placeholder 7"/>
          <p:cNvSpPr txBox="1">
            <a:spLocks/>
          </p:cNvSpPr>
          <p:nvPr/>
        </p:nvSpPr>
        <p:spPr>
          <a:xfrm>
            <a:off x="4540252" y="1760711"/>
            <a:ext cx="1253548" cy="2215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00"/>
              </a:buClr>
              <a:buFont typeface="Arial" pitchFamily="34" charset="0"/>
              <a:buNone/>
            </a:pPr>
            <a:r>
              <a:rPr lang="en-US" sz="1600" b="1" dirty="0" smtClean="0">
                <a:solidFill>
                  <a:prstClr val="white"/>
                </a:solidFill>
                <a:effectLst>
                  <a:outerShdw blurRad="38100" dist="38100" dir="2700000" algn="tl">
                    <a:srgbClr val="000000">
                      <a:alpha val="43137"/>
                    </a:srgbClr>
                  </a:outerShdw>
                </a:effectLst>
              </a:rPr>
              <a:t>Color Theme</a:t>
            </a:r>
            <a:endParaRPr lang="en-US" sz="1600" b="1" dirty="0">
              <a:solidFill>
                <a:prstClr val="white"/>
              </a:solidFill>
              <a:effectLst>
                <a:outerShdw blurRad="38100" dist="38100" dir="2700000" algn="tl">
                  <a:srgbClr val="000000">
                    <a:alpha val="43137"/>
                  </a:srgbClr>
                </a:outerShdw>
              </a:effectLst>
            </a:endParaRPr>
          </a:p>
        </p:txBody>
      </p:sp>
      <p:graphicFrame>
        <p:nvGraphicFramePr>
          <p:cNvPr id="52" name="Content Placeholder 4"/>
          <p:cNvGraphicFramePr>
            <a:graphicFrameLocks/>
          </p:cNvGraphicFramePr>
          <p:nvPr>
            <p:extLst>
              <p:ext uri="{D42A27DB-BD31-4B8C-83A1-F6EECF244321}">
                <p14:modId xmlns:p14="http://schemas.microsoft.com/office/powerpoint/2010/main" val="2068332621"/>
              </p:ext>
            </p:extLst>
          </p:nvPr>
        </p:nvGraphicFramePr>
        <p:xfrm>
          <a:off x="953731" y="2708384"/>
          <a:ext cx="3514752" cy="1993007"/>
        </p:xfrm>
        <a:graphic>
          <a:graphicData uri="http://schemas.openxmlformats.org/drawingml/2006/chart">
            <c:chart xmlns:c="http://schemas.openxmlformats.org/drawingml/2006/chart" xmlns:r="http://schemas.openxmlformats.org/officeDocument/2006/relationships" r:id="rId3"/>
          </a:graphicData>
        </a:graphic>
      </p:graphicFrame>
      <p:sp>
        <p:nvSpPr>
          <p:cNvPr id="57" name="TextBox 56"/>
          <p:cNvSpPr txBox="1"/>
          <p:nvPr/>
        </p:nvSpPr>
        <p:spPr>
          <a:xfrm>
            <a:off x="708806" y="3449697"/>
            <a:ext cx="367408" cy="338554"/>
          </a:xfrm>
          <a:prstGeom prst="rect">
            <a:avLst/>
          </a:prstGeom>
          <a:noFill/>
        </p:spPr>
        <p:txBody>
          <a:bodyPr wrap="none" rtlCol="0">
            <a:spAutoFit/>
          </a:bodyPr>
          <a:lstStyle/>
          <a:p>
            <a:r>
              <a:rPr lang="en-US" sz="1600" b="1" dirty="0" smtClean="0">
                <a:solidFill>
                  <a:prstClr val="white"/>
                </a:solidFill>
                <a:effectLst>
                  <a:outerShdw blurRad="38100" dist="38100" dir="2700000" algn="tl">
                    <a:srgbClr val="000000">
                      <a:alpha val="43137"/>
                    </a:srgbClr>
                  </a:outerShdw>
                </a:effectLst>
              </a:rPr>
              <a:t>%</a:t>
            </a:r>
            <a:endParaRPr lang="en-US" sz="1600" b="1" dirty="0">
              <a:solidFill>
                <a:prstClr val="white"/>
              </a:solidFill>
              <a:effectLst>
                <a:outerShdw blurRad="38100" dist="38100" dir="2700000" algn="tl">
                  <a:srgbClr val="000000">
                    <a:alpha val="43137"/>
                  </a:srgbClr>
                </a:outerShdw>
              </a:effectLst>
            </a:endParaRPr>
          </a:p>
        </p:txBody>
      </p:sp>
      <p:grpSp>
        <p:nvGrpSpPr>
          <p:cNvPr id="104" name="Group 103"/>
          <p:cNvGrpSpPr/>
          <p:nvPr/>
        </p:nvGrpSpPr>
        <p:grpSpPr>
          <a:xfrm>
            <a:off x="1621884" y="2769665"/>
            <a:ext cx="2510328" cy="338554"/>
            <a:chOff x="1604632" y="2346978"/>
            <a:chExt cx="2510328" cy="338554"/>
          </a:xfrm>
        </p:grpSpPr>
        <p:sp>
          <p:nvSpPr>
            <p:cNvPr id="53" name="Rectangle 52"/>
            <p:cNvSpPr/>
            <p:nvPr/>
          </p:nvSpPr>
          <p:spPr>
            <a:xfrm>
              <a:off x="1604632" y="2450675"/>
              <a:ext cx="137160" cy="137160"/>
            </a:xfrm>
            <a:prstGeom prst="rect">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6" name="TextBox 55"/>
            <p:cNvSpPr txBox="1"/>
            <p:nvPr/>
          </p:nvSpPr>
          <p:spPr>
            <a:xfrm>
              <a:off x="1691790" y="2346978"/>
              <a:ext cx="332142" cy="338554"/>
            </a:xfrm>
            <a:prstGeom prst="rect">
              <a:avLst/>
            </a:prstGeom>
            <a:noFill/>
          </p:spPr>
          <p:txBody>
            <a:bodyPr wrap="none" rtlCol="0">
              <a:spAutoFit/>
            </a:bodyPr>
            <a:lstStyle/>
            <a:p>
              <a:r>
                <a:rPr lang="en-US" sz="1600" b="1" dirty="0" smtClean="0">
                  <a:solidFill>
                    <a:prstClr val="white"/>
                  </a:solidFill>
                  <a:effectLst>
                    <a:outerShdw blurRad="38100" dist="38100" dir="2700000" algn="tl">
                      <a:srgbClr val="000000">
                        <a:alpha val="43137"/>
                      </a:srgbClr>
                    </a:outerShdw>
                  </a:effectLst>
                </a:rPr>
                <a:t>A</a:t>
              </a:r>
              <a:endParaRPr lang="en-US" sz="1600" b="1" dirty="0">
                <a:solidFill>
                  <a:prstClr val="white"/>
                </a:solidFill>
                <a:effectLst>
                  <a:outerShdw blurRad="38100" dist="38100" dir="2700000" algn="tl">
                    <a:srgbClr val="000000">
                      <a:alpha val="43137"/>
                    </a:srgbClr>
                  </a:outerShdw>
                </a:effectLst>
              </a:endParaRPr>
            </a:p>
          </p:txBody>
        </p:sp>
        <p:sp>
          <p:nvSpPr>
            <p:cNvPr id="94" name="Rectangle 93"/>
            <p:cNvSpPr/>
            <p:nvPr/>
          </p:nvSpPr>
          <p:spPr>
            <a:xfrm>
              <a:off x="2030776" y="2450675"/>
              <a:ext cx="137160" cy="137160"/>
            </a:xfrm>
            <a:prstGeom prst="rect">
              <a:avLst/>
            </a:prstGeom>
            <a:solidFill>
              <a:schemeClr val="accent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5" name="TextBox 94"/>
            <p:cNvSpPr txBox="1"/>
            <p:nvPr/>
          </p:nvSpPr>
          <p:spPr>
            <a:xfrm>
              <a:off x="2105859" y="2346978"/>
              <a:ext cx="332142" cy="338554"/>
            </a:xfrm>
            <a:prstGeom prst="rect">
              <a:avLst/>
            </a:prstGeom>
            <a:noFill/>
          </p:spPr>
          <p:txBody>
            <a:bodyPr wrap="none" rtlCol="0">
              <a:spAutoFit/>
            </a:bodyPr>
            <a:lstStyle/>
            <a:p>
              <a:r>
                <a:rPr lang="en-US" sz="1600" b="1" dirty="0" smtClean="0">
                  <a:solidFill>
                    <a:prstClr val="white"/>
                  </a:solidFill>
                  <a:effectLst>
                    <a:outerShdw blurRad="38100" dist="38100" dir="2700000" algn="tl">
                      <a:srgbClr val="000000">
                        <a:alpha val="43137"/>
                      </a:srgbClr>
                    </a:outerShdw>
                  </a:effectLst>
                </a:rPr>
                <a:t>B</a:t>
              </a:r>
              <a:endParaRPr lang="en-US" sz="1600" b="1" dirty="0">
                <a:solidFill>
                  <a:prstClr val="white"/>
                </a:solidFill>
                <a:effectLst>
                  <a:outerShdw blurRad="38100" dist="38100" dir="2700000" algn="tl">
                    <a:srgbClr val="000000">
                      <a:alpha val="43137"/>
                    </a:srgbClr>
                  </a:outerShdw>
                </a:effectLst>
              </a:endParaRPr>
            </a:p>
          </p:txBody>
        </p:sp>
        <p:sp>
          <p:nvSpPr>
            <p:cNvPr id="96" name="Rectangle 95"/>
            <p:cNvSpPr/>
            <p:nvPr/>
          </p:nvSpPr>
          <p:spPr>
            <a:xfrm>
              <a:off x="2456920" y="2450675"/>
              <a:ext cx="137160" cy="137160"/>
            </a:xfrm>
            <a:prstGeom prst="rect">
              <a:avLst/>
            </a:prstGeom>
            <a:solidFill>
              <a:schemeClr val="accent3"/>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7" name="TextBox 96"/>
            <p:cNvSpPr txBox="1"/>
            <p:nvPr/>
          </p:nvSpPr>
          <p:spPr>
            <a:xfrm>
              <a:off x="2537182" y="2346978"/>
              <a:ext cx="332142" cy="338554"/>
            </a:xfrm>
            <a:prstGeom prst="rect">
              <a:avLst/>
            </a:prstGeom>
            <a:noFill/>
          </p:spPr>
          <p:txBody>
            <a:bodyPr wrap="none" rtlCol="0">
              <a:spAutoFit/>
            </a:bodyPr>
            <a:lstStyle/>
            <a:p>
              <a:r>
                <a:rPr lang="en-US" sz="1600" b="1" dirty="0" smtClean="0">
                  <a:solidFill>
                    <a:prstClr val="white"/>
                  </a:solidFill>
                  <a:effectLst>
                    <a:outerShdw blurRad="38100" dist="38100" dir="2700000" algn="tl">
                      <a:srgbClr val="000000">
                        <a:alpha val="43137"/>
                      </a:srgbClr>
                    </a:outerShdw>
                  </a:effectLst>
                </a:rPr>
                <a:t>C</a:t>
              </a:r>
              <a:endParaRPr lang="en-US" sz="1600" b="1" dirty="0">
                <a:solidFill>
                  <a:prstClr val="white"/>
                </a:solidFill>
                <a:effectLst>
                  <a:outerShdw blurRad="38100" dist="38100" dir="2700000" algn="tl">
                    <a:srgbClr val="000000">
                      <a:alpha val="43137"/>
                    </a:srgbClr>
                  </a:outerShdw>
                </a:effectLst>
              </a:endParaRPr>
            </a:p>
          </p:txBody>
        </p:sp>
        <p:sp>
          <p:nvSpPr>
            <p:cNvPr id="98" name="Rectangle 97"/>
            <p:cNvSpPr/>
            <p:nvPr/>
          </p:nvSpPr>
          <p:spPr>
            <a:xfrm>
              <a:off x="2883064" y="2450675"/>
              <a:ext cx="137160" cy="137160"/>
            </a:xfrm>
            <a:prstGeom prst="rect">
              <a:avLst/>
            </a:prstGeom>
            <a:solidFill>
              <a:schemeClr val="accent4"/>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9" name="TextBox 98"/>
            <p:cNvSpPr txBox="1"/>
            <p:nvPr/>
          </p:nvSpPr>
          <p:spPr>
            <a:xfrm>
              <a:off x="2959876" y="2346978"/>
              <a:ext cx="332142" cy="338554"/>
            </a:xfrm>
            <a:prstGeom prst="rect">
              <a:avLst/>
            </a:prstGeom>
            <a:noFill/>
          </p:spPr>
          <p:txBody>
            <a:bodyPr wrap="none" rtlCol="0">
              <a:spAutoFit/>
            </a:bodyPr>
            <a:lstStyle/>
            <a:p>
              <a:r>
                <a:rPr lang="en-US" sz="1600" b="1" dirty="0" smtClean="0">
                  <a:solidFill>
                    <a:prstClr val="white"/>
                  </a:solidFill>
                  <a:effectLst>
                    <a:outerShdw blurRad="38100" dist="38100" dir="2700000" algn="tl">
                      <a:srgbClr val="000000">
                        <a:alpha val="43137"/>
                      </a:srgbClr>
                    </a:outerShdw>
                  </a:effectLst>
                </a:rPr>
                <a:t>D</a:t>
              </a:r>
              <a:endParaRPr lang="en-US" sz="1600" b="1" dirty="0">
                <a:solidFill>
                  <a:prstClr val="white"/>
                </a:solidFill>
                <a:effectLst>
                  <a:outerShdw blurRad="38100" dist="38100" dir="2700000" algn="tl">
                    <a:srgbClr val="000000">
                      <a:alpha val="43137"/>
                    </a:srgbClr>
                  </a:outerShdw>
                </a:effectLst>
              </a:endParaRPr>
            </a:p>
          </p:txBody>
        </p:sp>
        <p:sp>
          <p:nvSpPr>
            <p:cNvPr id="100" name="Rectangle 99"/>
            <p:cNvSpPr/>
            <p:nvPr/>
          </p:nvSpPr>
          <p:spPr>
            <a:xfrm>
              <a:off x="3309208" y="2450675"/>
              <a:ext cx="137160" cy="137160"/>
            </a:xfrm>
            <a:prstGeom prst="rect">
              <a:avLst/>
            </a:prstGeom>
            <a:solidFill>
              <a:schemeClr val="accent5"/>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1" name="TextBox 100"/>
            <p:cNvSpPr txBox="1"/>
            <p:nvPr/>
          </p:nvSpPr>
          <p:spPr>
            <a:xfrm>
              <a:off x="3382569" y="2346978"/>
              <a:ext cx="320922" cy="338554"/>
            </a:xfrm>
            <a:prstGeom prst="rect">
              <a:avLst/>
            </a:prstGeom>
            <a:noFill/>
          </p:spPr>
          <p:txBody>
            <a:bodyPr wrap="none" rtlCol="0">
              <a:spAutoFit/>
            </a:bodyPr>
            <a:lstStyle/>
            <a:p>
              <a:r>
                <a:rPr lang="en-US" sz="1600" b="1" dirty="0" smtClean="0">
                  <a:solidFill>
                    <a:prstClr val="white"/>
                  </a:solidFill>
                  <a:effectLst>
                    <a:outerShdw blurRad="38100" dist="38100" dir="2700000" algn="tl">
                      <a:srgbClr val="000000">
                        <a:alpha val="43137"/>
                      </a:srgbClr>
                    </a:outerShdw>
                  </a:effectLst>
                </a:rPr>
                <a:t>E</a:t>
              </a:r>
              <a:endParaRPr lang="en-US" sz="1600" b="1" dirty="0">
                <a:solidFill>
                  <a:prstClr val="white"/>
                </a:solidFill>
                <a:effectLst>
                  <a:outerShdw blurRad="38100" dist="38100" dir="2700000" algn="tl">
                    <a:srgbClr val="000000">
                      <a:alpha val="43137"/>
                    </a:srgbClr>
                  </a:outerShdw>
                </a:effectLst>
              </a:endParaRPr>
            </a:p>
          </p:txBody>
        </p:sp>
        <p:sp>
          <p:nvSpPr>
            <p:cNvPr id="102" name="Rectangle 101"/>
            <p:cNvSpPr/>
            <p:nvPr/>
          </p:nvSpPr>
          <p:spPr>
            <a:xfrm>
              <a:off x="3735354" y="2450675"/>
              <a:ext cx="137160" cy="137160"/>
            </a:xfrm>
            <a:prstGeom prst="rect">
              <a:avLst/>
            </a:prstGeom>
            <a:solidFill>
              <a:schemeClr val="accent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3" name="TextBox 102"/>
            <p:cNvSpPr txBox="1"/>
            <p:nvPr/>
          </p:nvSpPr>
          <p:spPr>
            <a:xfrm>
              <a:off x="3805260" y="2346978"/>
              <a:ext cx="309700" cy="338554"/>
            </a:xfrm>
            <a:prstGeom prst="rect">
              <a:avLst/>
            </a:prstGeom>
            <a:noFill/>
          </p:spPr>
          <p:txBody>
            <a:bodyPr wrap="none" rtlCol="0">
              <a:spAutoFit/>
            </a:bodyPr>
            <a:lstStyle/>
            <a:p>
              <a:r>
                <a:rPr lang="en-US" sz="1600" b="1" dirty="0">
                  <a:solidFill>
                    <a:prstClr val="white"/>
                  </a:solidFill>
                  <a:effectLst>
                    <a:outerShdw blurRad="38100" dist="38100" dir="2700000" algn="tl">
                      <a:srgbClr val="000000">
                        <a:alpha val="43137"/>
                      </a:srgbClr>
                    </a:outerShdw>
                  </a:effectLst>
                </a:rPr>
                <a:t>F</a:t>
              </a:r>
            </a:p>
          </p:txBody>
        </p:sp>
      </p:grpSp>
      <p:sp>
        <p:nvSpPr>
          <p:cNvPr id="106" name="Rectangle 105"/>
          <p:cNvSpPr/>
          <p:nvPr/>
        </p:nvSpPr>
        <p:spPr>
          <a:xfrm>
            <a:off x="6175556" y="1604515"/>
            <a:ext cx="2308044" cy="9057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18" name="Rectangle 117"/>
          <p:cNvSpPr/>
          <p:nvPr/>
        </p:nvSpPr>
        <p:spPr>
          <a:xfrm>
            <a:off x="7787148" y="2216560"/>
            <a:ext cx="658384" cy="25879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39" name="Content Placeholder 7"/>
          <p:cNvSpPr txBox="1">
            <a:spLocks/>
          </p:cNvSpPr>
          <p:nvPr/>
        </p:nvSpPr>
        <p:spPr>
          <a:xfrm>
            <a:off x="6213778" y="2249007"/>
            <a:ext cx="717825" cy="1938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00"/>
              </a:buClr>
              <a:buFont typeface="Arial" pitchFamily="34" charset="0"/>
              <a:buNone/>
            </a:pPr>
            <a:r>
              <a:rPr lang="en-US" sz="1400" b="1" dirty="0" smtClean="0">
                <a:solidFill>
                  <a:prstClr val="white"/>
                </a:solidFill>
                <a:effectLst>
                  <a:outerShdw blurRad="38100" dist="38100" dir="2700000" algn="tl">
                    <a:srgbClr val="000000">
                      <a:alpha val="43137"/>
                    </a:srgbClr>
                  </a:outerShdw>
                </a:effectLst>
              </a:rPr>
              <a:t>X-Y Axis</a:t>
            </a:r>
            <a:endParaRPr lang="en-US" sz="1400" b="1" dirty="0">
              <a:solidFill>
                <a:prstClr val="white"/>
              </a:solidFill>
              <a:effectLst>
                <a:outerShdw blurRad="38100" dist="38100" dir="2700000" algn="tl">
                  <a:srgbClr val="000000">
                    <a:alpha val="43137"/>
                  </a:srgbClr>
                </a:outerShdw>
              </a:effectLst>
            </a:endParaRPr>
          </a:p>
        </p:txBody>
      </p:sp>
      <p:sp>
        <p:nvSpPr>
          <p:cNvPr id="138" name="Content Placeholder 7"/>
          <p:cNvSpPr txBox="1">
            <a:spLocks/>
          </p:cNvSpPr>
          <p:nvPr/>
        </p:nvSpPr>
        <p:spPr>
          <a:xfrm>
            <a:off x="6213778" y="1662423"/>
            <a:ext cx="774251" cy="1938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00"/>
              </a:buClr>
              <a:buFont typeface="Arial" pitchFamily="34" charset="0"/>
              <a:buNone/>
            </a:pPr>
            <a:r>
              <a:rPr lang="en-US" sz="1400" b="1" dirty="0" smtClean="0">
                <a:solidFill>
                  <a:prstClr val="white"/>
                </a:solidFill>
                <a:effectLst>
                  <a:outerShdw blurRad="38100" dist="38100" dir="2700000" algn="tl">
                    <a:srgbClr val="000000">
                      <a:alpha val="43137"/>
                    </a:srgbClr>
                  </a:outerShdw>
                </a:effectLst>
              </a:rPr>
              <a:t>Highlight</a:t>
            </a:r>
            <a:endParaRPr lang="en-US" sz="1400" b="1" dirty="0">
              <a:solidFill>
                <a:prstClr val="white"/>
              </a:solidFill>
              <a:effectLst>
                <a:outerShdw blurRad="38100" dist="38100" dir="2700000" algn="tl">
                  <a:srgbClr val="000000">
                    <a:alpha val="43137"/>
                  </a:srgbClr>
                </a:outerShdw>
              </a:effectLst>
            </a:endParaRPr>
          </a:p>
        </p:txBody>
      </p:sp>
      <p:sp>
        <p:nvSpPr>
          <p:cNvPr id="142" name="Rectangle 141"/>
          <p:cNvSpPr/>
          <p:nvPr/>
        </p:nvSpPr>
        <p:spPr>
          <a:xfrm>
            <a:off x="7787148" y="1629976"/>
            <a:ext cx="658384" cy="25879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A7FD"/>
              </a:solidFill>
            </a:endParaRPr>
          </a:p>
        </p:txBody>
      </p:sp>
      <p:sp>
        <p:nvSpPr>
          <p:cNvPr id="147" name="Content Placeholder 7"/>
          <p:cNvSpPr txBox="1">
            <a:spLocks/>
          </p:cNvSpPr>
          <p:nvPr/>
        </p:nvSpPr>
        <p:spPr>
          <a:xfrm>
            <a:off x="6213778" y="1955715"/>
            <a:ext cx="1447512" cy="1938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00"/>
              </a:buClr>
              <a:buFont typeface="Arial" pitchFamily="34" charset="0"/>
              <a:buNone/>
            </a:pPr>
            <a:r>
              <a:rPr lang="en-US" sz="1400" b="1" dirty="0" smtClean="0">
                <a:solidFill>
                  <a:prstClr val="white"/>
                </a:solidFill>
                <a:effectLst>
                  <a:outerShdw blurRad="38100" dist="38100" dir="2700000" algn="tl">
                    <a:srgbClr val="000000">
                      <a:alpha val="43137"/>
                    </a:srgbClr>
                  </a:outerShdw>
                </a:effectLst>
              </a:rPr>
              <a:t>Footnote/subdue</a:t>
            </a:r>
            <a:endParaRPr lang="en-US" sz="1400" b="1" dirty="0">
              <a:solidFill>
                <a:prstClr val="white"/>
              </a:solidFill>
              <a:effectLst>
                <a:outerShdw blurRad="38100" dist="38100" dir="2700000" algn="tl">
                  <a:srgbClr val="000000">
                    <a:alpha val="43137"/>
                  </a:srgbClr>
                </a:outerShdw>
              </a:effectLst>
            </a:endParaRPr>
          </a:p>
        </p:txBody>
      </p:sp>
      <p:sp>
        <p:nvSpPr>
          <p:cNvPr id="149" name="Rectangle 148"/>
          <p:cNvSpPr/>
          <p:nvPr/>
        </p:nvSpPr>
        <p:spPr>
          <a:xfrm>
            <a:off x="7787148" y="1923268"/>
            <a:ext cx="658384" cy="258793"/>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5" name="Rectangle 154"/>
          <p:cNvSpPr/>
          <p:nvPr/>
        </p:nvSpPr>
        <p:spPr>
          <a:xfrm>
            <a:off x="4641011" y="4865295"/>
            <a:ext cx="3842589" cy="1242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56" name="Content Placeholder 7"/>
          <p:cNvSpPr txBox="1">
            <a:spLocks/>
          </p:cNvSpPr>
          <p:nvPr/>
        </p:nvSpPr>
        <p:spPr>
          <a:xfrm>
            <a:off x="4704150" y="4983185"/>
            <a:ext cx="496931" cy="193899"/>
          </a:xfrm>
          <a:prstGeom prst="rect">
            <a:avLst/>
          </a:prstGeom>
        </p:spPr>
        <p:txBody>
          <a:bodyPr vert="horz" wrap="none" lIns="0" tIns="0" rIns="0" bIns="0" rtlCol="0">
            <a:spAutoFit/>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FFFF00"/>
              </a:buClr>
              <a:buFont typeface="Arial" pitchFamily="34" charset="0"/>
              <a:buNone/>
            </a:pPr>
            <a:r>
              <a:rPr lang="en-US" sz="1400" b="1" dirty="0" smtClean="0">
                <a:solidFill>
                  <a:srgbClr val="FFFF00"/>
                </a:solidFill>
                <a:effectLst>
                  <a:outerShdw blurRad="38100" dist="38100" dir="2700000" algn="tl">
                    <a:srgbClr val="000000">
                      <a:alpha val="43137"/>
                    </a:srgbClr>
                  </a:outerShdw>
                </a:effectLst>
              </a:rPr>
              <a:t>Notes</a:t>
            </a:r>
            <a:endParaRPr lang="en-US" sz="1400" b="1" dirty="0">
              <a:solidFill>
                <a:srgbClr val="FFFF00"/>
              </a:solidFill>
              <a:effectLst>
                <a:outerShdw blurRad="38100" dist="38100" dir="2700000" algn="tl">
                  <a:srgbClr val="000000">
                    <a:alpha val="43137"/>
                  </a:srgbClr>
                </a:outerShdw>
              </a:effectLst>
            </a:endParaRPr>
          </a:p>
        </p:txBody>
      </p:sp>
      <p:sp>
        <p:nvSpPr>
          <p:cNvPr id="173" name="Content Placeholder 7"/>
          <p:cNvSpPr txBox="1">
            <a:spLocks/>
          </p:cNvSpPr>
          <p:nvPr/>
        </p:nvSpPr>
        <p:spPr>
          <a:xfrm>
            <a:off x="4704150" y="5259230"/>
            <a:ext cx="3697978" cy="735586"/>
          </a:xfrm>
          <a:prstGeom prst="rect">
            <a:avLst/>
          </a:prstGeom>
        </p:spPr>
        <p:txBody>
          <a:bodyPr vert="horz" wrap="square" lIns="0" tIns="0" rIns="0" bIns="0" rtlCol="0">
            <a:spAutoFit/>
          </a:bodyPr>
          <a:lstStyle>
            <a:lvl1pPr marL="228600" indent="-228600" algn="l" defTabSz="914400" rtl="0" eaLnBrk="1" latinLnBrk="0" hangingPunct="1">
              <a:lnSpc>
                <a:spcPct val="90000"/>
              </a:lnSpc>
              <a:spcBef>
                <a:spcPts val="1500"/>
              </a:spcBef>
              <a:buClr>
                <a:schemeClr val="tx2"/>
              </a:buClr>
              <a:buFont typeface="Arial" pitchFamily="34" charset="0"/>
              <a:buChar char="•"/>
              <a:defRPr sz="2800" kern="1200">
                <a:solidFill>
                  <a:schemeClr val="tx1"/>
                </a:solidFill>
                <a:latin typeface="+mn-lt"/>
                <a:ea typeface="+mn-ea"/>
                <a:cs typeface="+mn-cs"/>
              </a:defRPr>
            </a:lvl1pPr>
            <a:lvl2pPr marL="692150" indent="-23495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Clr>
                <a:schemeClr val="tx2">
                  <a:lumMod val="40000"/>
                  <a:lumOff val="60000"/>
                </a:schemeClr>
              </a:buClr>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5888" indent="-112713">
              <a:spcBef>
                <a:spcPts val="600"/>
              </a:spcBef>
              <a:buClr>
                <a:srgbClr val="FFFF00"/>
              </a:buClr>
            </a:pPr>
            <a:r>
              <a:rPr lang="en-US" sz="1400" b="1" dirty="0" smtClean="0">
                <a:solidFill>
                  <a:prstClr val="white"/>
                </a:solidFill>
                <a:effectLst>
                  <a:outerShdw blurRad="38100" dist="38100" dir="2700000" algn="tl">
                    <a:srgbClr val="000000">
                      <a:alpha val="43137"/>
                    </a:srgbClr>
                  </a:outerShdw>
                </a:effectLst>
              </a:rPr>
              <a:t>Bold &amp; Shadow all Text </a:t>
            </a:r>
          </a:p>
          <a:p>
            <a:pPr marL="115888" indent="-112713">
              <a:spcBef>
                <a:spcPts val="600"/>
              </a:spcBef>
              <a:buClr>
                <a:srgbClr val="FFFF00"/>
              </a:buClr>
            </a:pPr>
            <a:r>
              <a:rPr lang="en-US" sz="1400" b="1" dirty="0" smtClean="0">
                <a:solidFill>
                  <a:prstClr val="white"/>
                </a:solidFill>
                <a:effectLst>
                  <a:outerShdw blurRad="38100" dist="38100" dir="2700000" algn="tl">
                    <a:srgbClr val="000000">
                      <a:alpha val="43137"/>
                    </a:srgbClr>
                  </a:outerShdw>
                </a:effectLst>
              </a:rPr>
              <a:t>Black borders on bar graphs</a:t>
            </a:r>
          </a:p>
          <a:p>
            <a:pPr marL="115888" indent="-112713">
              <a:spcBef>
                <a:spcPts val="600"/>
              </a:spcBef>
              <a:buClr>
                <a:srgbClr val="FFFF00"/>
              </a:buClr>
            </a:pPr>
            <a:r>
              <a:rPr lang="en-US" sz="1400" b="1" dirty="0" smtClean="0">
                <a:solidFill>
                  <a:prstClr val="white"/>
                </a:solidFill>
                <a:effectLst>
                  <a:outerShdw blurRad="38100" dist="38100" dir="2700000" algn="tl">
                    <a:srgbClr val="000000">
                      <a:alpha val="43137"/>
                    </a:srgbClr>
                  </a:outerShdw>
                </a:effectLst>
              </a:rPr>
              <a:t>Line graphs: No shadow on lines</a:t>
            </a:r>
            <a:endParaRPr lang="en-US" sz="1400" b="1" dirty="0">
              <a:solidFill>
                <a:prstClr val="white"/>
              </a:solidFill>
              <a:effectLst>
                <a:outerShdw blurRad="38100" dist="38100" dir="2700000" algn="tl">
                  <a:srgbClr val="000000">
                    <a:alpha val="43137"/>
                  </a:srgbClr>
                </a:outerShdw>
              </a:effectLst>
            </a:endParaRPr>
          </a:p>
        </p:txBody>
      </p:sp>
      <p:graphicFrame>
        <p:nvGraphicFramePr>
          <p:cNvPr id="45" name="Content Placeholder 11"/>
          <p:cNvGraphicFramePr>
            <a:graphicFrameLocks/>
          </p:cNvGraphicFramePr>
          <p:nvPr>
            <p:extLst>
              <p:ext uri="{D42A27DB-BD31-4B8C-83A1-F6EECF244321}">
                <p14:modId xmlns:p14="http://schemas.microsoft.com/office/powerpoint/2010/main" val="4077835329"/>
              </p:ext>
            </p:extLst>
          </p:nvPr>
        </p:nvGraphicFramePr>
        <p:xfrm>
          <a:off x="4645924" y="2644327"/>
          <a:ext cx="3830640" cy="2057070"/>
        </p:xfrm>
        <a:graphic>
          <a:graphicData uri="http://schemas.openxmlformats.org/drawingml/2006/table">
            <a:tbl>
              <a:tblPr firstRow="1" bandRow="1">
                <a:tableStyleId>{68D230F3-CF80-4859-8CE7-A43EE81993B5}</a:tableStyleId>
              </a:tblPr>
              <a:tblGrid>
                <a:gridCol w="957660"/>
                <a:gridCol w="957660"/>
                <a:gridCol w="957660"/>
                <a:gridCol w="957660"/>
              </a:tblGrid>
              <a:tr h="647172">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solidFill>
                            <a:schemeClr val="tx2"/>
                          </a:solidFill>
                          <a:effectLst>
                            <a:outerShdw blurRad="38100" dist="38100" dir="2700000" algn="tl">
                              <a:srgbClr val="000000">
                                <a:alpha val="43137"/>
                              </a:srgbClr>
                            </a:outerShdw>
                          </a:effectLst>
                        </a:rPr>
                        <a:t>Row</a:t>
                      </a:r>
                      <a:endParaRPr kumimoji="0" lang="en-US" sz="15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Narrow" pitchFamily="34" charset="0"/>
                        <a:cs typeface="Arial" charset="0"/>
                      </a:endParaRPr>
                    </a:p>
                  </a:txBody>
                  <a:tcPr marL="45720" marR="45720" anchor="ctr" horzOverflow="overflow"/>
                </a:tc>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solidFill>
                            <a:schemeClr val="tx2"/>
                          </a:solidFill>
                          <a:effectLst>
                            <a:outerShdw blurRad="38100" dist="38100" dir="2700000" algn="tl">
                              <a:srgbClr val="000000">
                                <a:alpha val="43137"/>
                              </a:srgbClr>
                            </a:outerShdw>
                          </a:effectLst>
                        </a:rPr>
                        <a:t>Color</a:t>
                      </a:r>
                      <a:endParaRPr kumimoji="0" lang="en-US" sz="15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Narrow" pitchFamily="34"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solidFill>
                            <a:schemeClr val="tx2"/>
                          </a:solidFill>
                          <a:effectLst>
                            <a:outerShdw blurRad="38100" dist="38100" dir="2700000" algn="tl">
                              <a:srgbClr val="000000">
                                <a:alpha val="43137"/>
                              </a:srgbClr>
                            </a:outerShdw>
                          </a:effectLst>
                        </a:rPr>
                        <a:t>No.</a:t>
                      </a:r>
                      <a:endParaRPr kumimoji="0" lang="en-US" sz="15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Narrow" pitchFamily="34"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solidFill>
                            <a:schemeClr val="tx2"/>
                          </a:solidFill>
                          <a:effectLst>
                            <a:outerShdw blurRad="38100" dist="38100" dir="2700000" algn="tl">
                              <a:srgbClr val="000000">
                                <a:alpha val="43137"/>
                              </a:srgbClr>
                            </a:outerShdw>
                          </a:effectLst>
                        </a:rPr>
                        <a:t>%</a:t>
                      </a:r>
                      <a:endParaRPr kumimoji="0" lang="en-US" sz="1500" b="1" i="0" u="none" strike="noStrike" cap="none" normalizeH="0" baseline="0" dirty="0" smtClean="0">
                        <a:ln>
                          <a:noFill/>
                        </a:ln>
                        <a:solidFill>
                          <a:schemeClr val="tx2"/>
                        </a:solidFill>
                        <a:effectLst>
                          <a:outerShdw blurRad="38100" dist="38100" dir="2700000" algn="tl">
                            <a:srgbClr val="000000">
                              <a:alpha val="43137"/>
                            </a:srgbClr>
                          </a:outerShdw>
                        </a:effectLst>
                        <a:latin typeface="Arial Narrow" pitchFamily="34" charset="0"/>
                        <a:cs typeface="Arial" charset="0"/>
                      </a:endParaRPr>
                    </a:p>
                  </a:txBody>
                  <a:tcPr marL="45720" marR="45720" anchor="ctr" horzOverflow="overflow"/>
                </a:tc>
              </a:tr>
              <a:tr h="469966">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1</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Red</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  12.3</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47</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r>
              <a:tr h="469966">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2</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Yellow</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459.2</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26</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r>
              <a:tr h="469966">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3</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l"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Green</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  56.7</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c>
                  <a:txBody>
                    <a:bodyPr/>
                    <a:lstStyle/>
                    <a:p>
                      <a:pPr marL="0" marR="0" lvl="0" indent="0" algn="ctr" defTabSz="914400" rtl="0" eaLnBrk="1" fontAlgn="base" latinLnBrk="0" hangingPunct="1">
                        <a:lnSpc>
                          <a:spcPct val="90000"/>
                        </a:lnSpc>
                        <a:spcBef>
                          <a:spcPct val="50000"/>
                        </a:spcBef>
                        <a:spcAft>
                          <a:spcPct val="0"/>
                        </a:spcAft>
                        <a:buClr>
                          <a:schemeClr val="tx2"/>
                        </a:buClr>
                        <a:buSzPct val="120000"/>
                        <a:buFontTx/>
                        <a:buNone/>
                        <a:tabLst/>
                      </a:pPr>
                      <a:r>
                        <a:rPr kumimoji="0" lang="en-US" sz="1500" b="1" u="none" strike="noStrike" cap="none" normalizeH="0" baseline="0" dirty="0" smtClean="0">
                          <a:ln>
                            <a:noFill/>
                          </a:ln>
                          <a:effectLst>
                            <a:outerShdw blurRad="38100" dist="38100" dir="2700000" algn="tl">
                              <a:srgbClr val="000000">
                                <a:alpha val="43137"/>
                              </a:srgbClr>
                            </a:outerShdw>
                          </a:effectLst>
                        </a:rPr>
                        <a:t>98</a:t>
                      </a:r>
                      <a:endParaRPr kumimoji="0" lang="en-US" sz="15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cs typeface="Arial" charset="0"/>
                      </a:endParaRPr>
                    </a:p>
                  </a:txBody>
                  <a:tcPr marL="45720" marR="45720" anchor="ctr" horzOverflow="overflow"/>
                </a:tc>
              </a:tr>
            </a:tbl>
          </a:graphicData>
        </a:graphic>
      </p:graphicFrame>
    </p:spTree>
    <p:extLst>
      <p:ext uri="{BB962C8B-B14F-4D97-AF65-F5344CB8AC3E}">
        <p14:creationId xmlns:p14="http://schemas.microsoft.com/office/powerpoint/2010/main" val="28984756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br>
              <a:rPr lang="en-US" dirty="0" smtClean="0"/>
            </a:br>
            <a:r>
              <a:rPr lang="en-US" sz="3000" dirty="0" smtClean="0">
                <a:solidFill>
                  <a:schemeClr val="accent2"/>
                </a:solidFill>
              </a:rPr>
              <a:t>Issue</a:t>
            </a:r>
            <a:endParaRPr lang="en-US" sz="3000" dirty="0">
              <a:solidFill>
                <a:schemeClr val="accent2"/>
              </a:solidFill>
            </a:endParaRPr>
          </a:p>
        </p:txBody>
      </p:sp>
      <p:sp>
        <p:nvSpPr>
          <p:cNvPr id="3" name="Content Placeholder 2"/>
          <p:cNvSpPr>
            <a:spLocks noGrp="1"/>
          </p:cNvSpPr>
          <p:nvPr>
            <p:ph idx="1"/>
          </p:nvPr>
        </p:nvSpPr>
        <p:spPr>
          <a:xfrm>
            <a:off x="870509" y="1459382"/>
            <a:ext cx="7717536" cy="4800600"/>
          </a:xfrm>
        </p:spPr>
        <p:txBody>
          <a:bodyPr/>
          <a:lstStyle/>
          <a:p>
            <a:r>
              <a:rPr lang="en-US" sz="2600" dirty="0" smtClean="0"/>
              <a:t>Outcome of patients implanted between </a:t>
            </a:r>
          </a:p>
          <a:p>
            <a:pPr lvl="1"/>
            <a:r>
              <a:rPr lang="en-US" sz="2600" dirty="0" smtClean="0"/>
              <a:t>March 2015 (FDA approval), and</a:t>
            </a:r>
          </a:p>
          <a:p>
            <a:pPr lvl="1"/>
            <a:r>
              <a:rPr lang="en-US" sz="2600" dirty="0" smtClean="0"/>
              <a:t>August 2016 (LAAC Registry certified by CMS)</a:t>
            </a:r>
          </a:p>
          <a:p>
            <a:pPr lvl="1"/>
            <a:r>
              <a:rPr lang="en-US" sz="2600" dirty="0" smtClean="0"/>
              <a:t>Unknown </a:t>
            </a:r>
          </a:p>
          <a:p>
            <a:pPr lvl="2"/>
            <a:r>
              <a:rPr lang="en-US" sz="2600" dirty="0" smtClean="0"/>
              <a:t>Formalized safety or usage data </a:t>
            </a:r>
            <a:endParaRPr lang="en-US" sz="2600" dirty="0"/>
          </a:p>
        </p:txBody>
      </p:sp>
    </p:spTree>
    <p:extLst>
      <p:ext uri="{BB962C8B-B14F-4D97-AF65-F5344CB8AC3E}">
        <p14:creationId xmlns:p14="http://schemas.microsoft.com/office/powerpoint/2010/main" val="16762190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Purpose</a:t>
            </a:r>
            <a:endParaRPr lang="en-US" dirty="0"/>
          </a:p>
        </p:txBody>
      </p:sp>
      <p:sp>
        <p:nvSpPr>
          <p:cNvPr id="3" name="Content Placeholder 2"/>
          <p:cNvSpPr>
            <a:spLocks noGrp="1"/>
          </p:cNvSpPr>
          <p:nvPr>
            <p:ph idx="1"/>
          </p:nvPr>
        </p:nvSpPr>
        <p:spPr>
          <a:xfrm>
            <a:off x="658368" y="1371600"/>
            <a:ext cx="7776058" cy="4800600"/>
          </a:xfrm>
        </p:spPr>
        <p:txBody>
          <a:bodyPr/>
          <a:lstStyle/>
          <a:p>
            <a:pPr>
              <a:lnSpc>
                <a:spcPct val="100000"/>
              </a:lnSpc>
            </a:pPr>
            <a:r>
              <a:rPr lang="en-US" sz="2600" dirty="0">
                <a:effectLst/>
              </a:rPr>
              <a:t>In the absence of a prospective registry from the time of FDA </a:t>
            </a:r>
            <a:r>
              <a:rPr lang="en-US" sz="2600" dirty="0" smtClean="0">
                <a:effectLst/>
              </a:rPr>
              <a:t>approval of the WATCHMAN LAAC device, </a:t>
            </a:r>
            <a:r>
              <a:rPr lang="en-US" sz="2600" dirty="0">
                <a:effectLst/>
              </a:rPr>
              <a:t>we sought to </a:t>
            </a:r>
            <a:r>
              <a:rPr lang="en-US" sz="2600" dirty="0" smtClean="0">
                <a:effectLst/>
              </a:rPr>
              <a:t>analyze </a:t>
            </a:r>
            <a:r>
              <a:rPr lang="en-US" sz="2600" dirty="0">
                <a:effectLst/>
              </a:rPr>
              <a:t>procedural safety </a:t>
            </a:r>
            <a:r>
              <a:rPr lang="en-US" sz="2600" dirty="0" smtClean="0">
                <a:effectLst/>
              </a:rPr>
              <a:t>data in the initial post-approval launch as reported to the manufacturer</a:t>
            </a:r>
            <a:endParaRPr lang="en-US" sz="2600" dirty="0"/>
          </a:p>
        </p:txBody>
      </p:sp>
    </p:spTree>
    <p:extLst>
      <p:ext uri="{BB962C8B-B14F-4D97-AF65-F5344CB8AC3E}">
        <p14:creationId xmlns:p14="http://schemas.microsoft.com/office/powerpoint/2010/main" val="5724842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a:t>
            </a:r>
            <a:endParaRPr lang="en-US" dirty="0"/>
          </a:p>
        </p:txBody>
      </p:sp>
      <p:sp>
        <p:nvSpPr>
          <p:cNvPr id="3" name="Content Placeholder 2"/>
          <p:cNvSpPr>
            <a:spLocks noGrp="1"/>
          </p:cNvSpPr>
          <p:nvPr>
            <p:ph idx="1"/>
          </p:nvPr>
        </p:nvSpPr>
        <p:spPr/>
        <p:txBody>
          <a:bodyPr/>
          <a:lstStyle/>
          <a:p>
            <a:r>
              <a:rPr lang="en-US" sz="2400" dirty="0" smtClean="0"/>
              <a:t>March 2015 – May 2016</a:t>
            </a:r>
          </a:p>
          <a:p>
            <a:pPr lvl="2"/>
            <a:r>
              <a:rPr lang="en-US" sz="2400" dirty="0" smtClean="0"/>
              <a:t>3,822 consecutive patients underwent LAAC with Watchman™ implantation by 382 physicians at 169 U.S. centers</a:t>
            </a:r>
          </a:p>
          <a:p>
            <a:pPr lvl="2"/>
            <a:r>
              <a:rPr lang="en-US" sz="2400" dirty="0"/>
              <a:t>5</a:t>
            </a:r>
            <a:r>
              <a:rPr lang="en-US" sz="2400" dirty="0" smtClean="0"/>
              <a:t>0% of procedures performed by newly trained operators</a:t>
            </a:r>
          </a:p>
          <a:p>
            <a:r>
              <a:rPr lang="en-US" sz="2400" dirty="0" smtClean="0"/>
              <a:t>Each implant was required to be performed with Watchman clinical specialist in attendance </a:t>
            </a:r>
          </a:p>
          <a:p>
            <a:r>
              <a:rPr lang="en-US" sz="2400" dirty="0"/>
              <a:t>Details of each procedure recorded on standardized </a:t>
            </a:r>
            <a:r>
              <a:rPr lang="en-US" sz="2400" dirty="0" smtClean="0"/>
              <a:t>forms, and events reported to manufacturer per </a:t>
            </a:r>
            <a:r>
              <a:rPr lang="en-US" sz="2400" dirty="0"/>
              <a:t>de-identified </a:t>
            </a:r>
            <a:r>
              <a:rPr lang="en-US" sz="2400" dirty="0" smtClean="0"/>
              <a:t>patient data</a:t>
            </a:r>
            <a:endParaRPr lang="en-US" sz="2400" dirty="0"/>
          </a:p>
          <a:p>
            <a:endParaRPr lang="en-US" sz="2400" dirty="0"/>
          </a:p>
        </p:txBody>
      </p:sp>
    </p:spTree>
    <p:extLst>
      <p:ext uri="{BB962C8B-B14F-4D97-AF65-F5344CB8AC3E}">
        <p14:creationId xmlns:p14="http://schemas.microsoft.com/office/powerpoint/2010/main" val="12709739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Methods (</a:t>
            </a:r>
            <a:r>
              <a:rPr lang="en-US" dirty="0" err="1" smtClean="0"/>
              <a:t>cont</a:t>
            </a:r>
            <a:r>
              <a:rPr lang="en-US" dirty="0" smtClean="0"/>
              <a:t>)</a:t>
            </a:r>
            <a:endParaRPr lang="en-US" dirty="0"/>
          </a:p>
        </p:txBody>
      </p:sp>
      <p:sp>
        <p:nvSpPr>
          <p:cNvPr id="3" name="Content Placeholder 2"/>
          <p:cNvSpPr>
            <a:spLocks noGrp="1"/>
          </p:cNvSpPr>
          <p:nvPr>
            <p:ph idx="1"/>
          </p:nvPr>
        </p:nvSpPr>
        <p:spPr/>
        <p:txBody>
          <a:bodyPr/>
          <a:lstStyle/>
          <a:p>
            <a:r>
              <a:rPr lang="en-US" sz="2400" dirty="0" smtClean="0"/>
              <a:t>Major complications</a:t>
            </a:r>
          </a:p>
          <a:p>
            <a:pPr lvl="1"/>
            <a:r>
              <a:rPr lang="en-US" sz="2400" dirty="0" smtClean="0"/>
              <a:t>Pericardial </a:t>
            </a:r>
            <a:r>
              <a:rPr lang="en-US" sz="2400" dirty="0"/>
              <a:t>effusion, need for urgent cardiac surgery, stroke, device embolization, and death</a:t>
            </a:r>
          </a:p>
          <a:p>
            <a:r>
              <a:rPr lang="en-US" sz="2400" dirty="0"/>
              <a:t>Reviewed independently by</a:t>
            </a:r>
          </a:p>
          <a:p>
            <a:pPr lvl="1"/>
            <a:r>
              <a:rPr lang="en-US" sz="2400" dirty="0"/>
              <a:t>Sponsors – Medical Safety Group</a:t>
            </a:r>
          </a:p>
          <a:p>
            <a:pPr lvl="1"/>
            <a:r>
              <a:rPr lang="en-US" sz="2400" dirty="0"/>
              <a:t>Authors </a:t>
            </a:r>
          </a:p>
          <a:p>
            <a:pPr lvl="2"/>
            <a:r>
              <a:rPr lang="en-US" sz="2400" dirty="0"/>
              <a:t>VR – </a:t>
            </a:r>
            <a:r>
              <a:rPr lang="en-US" sz="2400" dirty="0" err="1"/>
              <a:t>electrophysiologist</a:t>
            </a:r>
            <a:endParaRPr lang="en-US" sz="2400" dirty="0"/>
          </a:p>
          <a:p>
            <a:pPr lvl="2"/>
            <a:r>
              <a:rPr lang="en-US" sz="2400" dirty="0"/>
              <a:t>DRH – interventional cardiologist </a:t>
            </a:r>
          </a:p>
          <a:p>
            <a:pPr marL="0" indent="0">
              <a:buNone/>
            </a:pPr>
            <a:r>
              <a:rPr lang="en-US" sz="2400" dirty="0" smtClean="0"/>
              <a:t> </a:t>
            </a:r>
            <a:endParaRPr lang="en-US" sz="2400" dirty="0"/>
          </a:p>
        </p:txBody>
      </p:sp>
    </p:spTree>
    <p:extLst>
      <p:ext uri="{BB962C8B-B14F-4D97-AF65-F5344CB8AC3E}">
        <p14:creationId xmlns:p14="http://schemas.microsoft.com/office/powerpoint/2010/main" val="32275649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Residual Leaks after LAA Closure, TCT 2016, D.C., Oct. 2016">
  <a:themeElements>
    <a:clrScheme name="mc-blu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blue">
      <a:majorFont>
        <a:latin typeface="Arial"/>
        <a:ea typeface=""/>
        <a:cs typeface=""/>
      </a:majorFont>
      <a:minorFont>
        <a:latin typeface="Arial"/>
        <a:ea typeface=""/>
        <a:cs typeface=""/>
      </a:minorFont>
    </a:fontScheme>
    <a:fmtScheme name="mc-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VT Registry Update, Hawaii, July 2014">
  <a:themeElements>
    <a:clrScheme name="mc-blu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blue">
      <a:majorFont>
        <a:latin typeface="Arial"/>
        <a:ea typeface=""/>
        <a:cs typeface=""/>
      </a:majorFont>
      <a:minorFont>
        <a:latin typeface="Arial"/>
        <a:ea typeface=""/>
        <a:cs typeface=""/>
      </a:minorFont>
    </a:fontScheme>
    <a:fmtScheme name="mc-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ayo's Vision for Next 5 Yrs., Innovation Summit, MCR, Nov. 2014">
  <a:themeElements>
    <a:clrScheme name="mc-blu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blue">
      <a:majorFont>
        <a:latin typeface="Arial"/>
        <a:ea typeface=""/>
        <a:cs typeface=""/>
      </a:majorFont>
      <a:minorFont>
        <a:latin typeface="Arial"/>
        <a:ea typeface=""/>
        <a:cs typeface=""/>
      </a:minorFont>
    </a:fontScheme>
    <a:fmtScheme name="mc-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Holmes sample slides">
  <a:themeElements>
    <a:clrScheme name="mc-blu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blue">
      <a:majorFont>
        <a:latin typeface="Arial"/>
        <a:ea typeface=""/>
        <a:cs typeface=""/>
      </a:majorFont>
      <a:minorFont>
        <a:latin typeface="Arial"/>
        <a:ea typeface=""/>
        <a:cs typeface=""/>
      </a:minorFont>
    </a:fontScheme>
    <a:fmtScheme name="mc-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Holmes,David">
  <a:themeElements>
    <a:clrScheme name="mc-blue">
      <a:dk1>
        <a:sysClr val="windowText" lastClr="000000"/>
      </a:dk1>
      <a:lt1>
        <a:sysClr val="window" lastClr="FFFFFF"/>
      </a:lt1>
      <a:dk2>
        <a:srgbClr val="0046AD"/>
      </a:dk2>
      <a:lt2>
        <a:srgbClr val="FFFF00"/>
      </a:lt2>
      <a:accent1>
        <a:srgbClr val="FFB600"/>
      </a:accent1>
      <a:accent2>
        <a:srgbClr val="F36925"/>
      </a:accent2>
      <a:accent3>
        <a:srgbClr val="3CBE18"/>
      </a:accent3>
      <a:accent4>
        <a:srgbClr val="A43EBD"/>
      </a:accent4>
      <a:accent5>
        <a:srgbClr val="C18253"/>
      </a:accent5>
      <a:accent6>
        <a:srgbClr val="56A7FD"/>
      </a:accent6>
      <a:hlink>
        <a:srgbClr val="CC99FF"/>
      </a:hlink>
      <a:folHlink>
        <a:srgbClr val="969696"/>
      </a:folHlink>
    </a:clrScheme>
    <a:fontScheme name="mc-blue">
      <a:majorFont>
        <a:latin typeface="Arial"/>
        <a:ea typeface=""/>
        <a:cs typeface=""/>
      </a:majorFont>
      <a:minorFont>
        <a:latin typeface="Arial"/>
        <a:ea typeface=""/>
        <a:cs typeface=""/>
      </a:minorFont>
    </a:fontScheme>
    <a:fmtScheme name="mc-blu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Residual Leaks after LAA Closure, TCT 2016, D.C., Oct. 2016</Template>
  <TotalTime>1438</TotalTime>
  <Words>2817</Words>
  <Application>Microsoft Office PowerPoint</Application>
  <PresentationFormat>On-screen Show (4:3)</PresentationFormat>
  <Paragraphs>653</Paragraphs>
  <Slides>52</Slides>
  <Notes>5</Notes>
  <HiddenSlides>5</HiddenSlides>
  <MMClips>0</MMClips>
  <ScaleCrop>false</ScaleCrop>
  <HeadingPairs>
    <vt:vector size="8" baseType="variant">
      <vt:variant>
        <vt:lpstr>Fonts Used</vt:lpstr>
      </vt:variant>
      <vt:variant>
        <vt:i4>5</vt:i4>
      </vt:variant>
      <vt:variant>
        <vt:lpstr>Theme</vt:lpstr>
      </vt:variant>
      <vt:variant>
        <vt:i4>5</vt:i4>
      </vt:variant>
      <vt:variant>
        <vt:lpstr>Embedded OLE Servers</vt:lpstr>
      </vt:variant>
      <vt:variant>
        <vt:i4>1</vt:i4>
      </vt:variant>
      <vt:variant>
        <vt:lpstr>Slide Titles</vt:lpstr>
      </vt:variant>
      <vt:variant>
        <vt:i4>52</vt:i4>
      </vt:variant>
    </vt:vector>
  </HeadingPairs>
  <TitlesOfParts>
    <vt:vector size="63" baseType="lpstr">
      <vt:lpstr>Arial</vt:lpstr>
      <vt:lpstr>Arial Narrow</vt:lpstr>
      <vt:lpstr>Calibri</vt:lpstr>
      <vt:lpstr>Helvetica</vt:lpstr>
      <vt:lpstr>Times New Roman</vt:lpstr>
      <vt:lpstr>Residual Leaks after LAA Closure, TCT 2016, D.C., Oct. 2016</vt:lpstr>
      <vt:lpstr>TVT Registry Update, Hawaii, July 2014</vt:lpstr>
      <vt:lpstr>Mayo's Vision for Next 5 Yrs., Innovation Summit, MCR, Nov. 2014</vt:lpstr>
      <vt:lpstr>Holmes sample slides</vt:lpstr>
      <vt:lpstr>Holmes,David</vt:lpstr>
      <vt:lpstr>think-cell Slide</vt:lpstr>
      <vt:lpstr>LAA Occlusion Post Approval Studies: Opportunities for Use of Registries</vt:lpstr>
      <vt:lpstr>PowerPoint Presentation</vt:lpstr>
      <vt:lpstr>Post-FDA Approval, Initial US Clinical Experience with Watchman Left Atrial Appendage Closure for Stroke Prevention in Atrial Fibrillation</vt:lpstr>
      <vt:lpstr>Background</vt:lpstr>
      <vt:lpstr>Background</vt:lpstr>
      <vt:lpstr>Background Issue</vt:lpstr>
      <vt:lpstr>Purpose</vt:lpstr>
      <vt:lpstr>Methods</vt:lpstr>
      <vt:lpstr>Methods (cont)</vt:lpstr>
      <vt:lpstr>Outcomes in the Post-FDA Approval Watchman Experience</vt:lpstr>
      <vt:lpstr>Procedural Success</vt:lpstr>
      <vt:lpstr>Procedure Duration</vt:lpstr>
      <vt:lpstr>Outcomes in the Post-FDA Approval Watchman Experience N=3822</vt:lpstr>
      <vt:lpstr>Comparison of Procedural Complications  Across Watchman Studies </vt:lpstr>
      <vt:lpstr>Comparison of Procedural Complications  Across Watchman Studies </vt:lpstr>
      <vt:lpstr>Summary</vt:lpstr>
      <vt:lpstr>Conclusion</vt:lpstr>
      <vt:lpstr>PowerPoint Presentation</vt:lpstr>
      <vt:lpstr>Comparison of Procedural Parameters Across Watchman Studies </vt:lpstr>
      <vt:lpstr>Background Issue</vt:lpstr>
      <vt:lpstr>Background Issue</vt:lpstr>
      <vt:lpstr>Devices per Case1-2</vt:lpstr>
      <vt:lpstr>Device Embolization Details</vt:lpstr>
      <vt:lpstr>Device Embolization Details</vt:lpstr>
      <vt:lpstr>Background</vt:lpstr>
      <vt:lpstr>ASAP-TOO Assessment of the WATCHMANTM Device in Patients Unsuitable for Oral Anticoagulation </vt:lpstr>
      <vt:lpstr>WATCHMAN® Indications for Use</vt:lpstr>
      <vt:lpstr>ASAP-TOO Study Design</vt:lpstr>
      <vt:lpstr>ASAP-TOO   Reasons for OAC Unsuitability</vt:lpstr>
      <vt:lpstr>ASAP-TOO   Reasons for OAC Unsuitability (cont)</vt:lpstr>
      <vt:lpstr>ASAP-TOO  Endpoints</vt:lpstr>
      <vt:lpstr>ASAP- TOO   Key Secondary Endpoints</vt:lpstr>
      <vt:lpstr>ASAP–TOO Key Inclusion Criteria</vt:lpstr>
      <vt:lpstr>ASAP-TOO Key Exclusion Criteria</vt:lpstr>
      <vt:lpstr>ASAP-TOO  Device Group Medication Therapy</vt:lpstr>
      <vt:lpstr>PowerPoint Presentation</vt:lpstr>
      <vt:lpstr>Background</vt:lpstr>
      <vt:lpstr>Study Objective &amp; Timeline</vt:lpstr>
      <vt:lpstr>Materials and Methods</vt:lpstr>
      <vt:lpstr>Patient Recruitment and Procedural Performance</vt:lpstr>
      <vt:lpstr>Procedural Performance Details</vt:lpstr>
      <vt:lpstr>LAA by Type</vt:lpstr>
      <vt:lpstr>LAA &amp; Device Sizes</vt:lpstr>
      <vt:lpstr>Sheath Usage</vt:lpstr>
      <vt:lpstr>Procedural Success</vt:lpstr>
      <vt:lpstr>Devices per Case</vt:lpstr>
      <vt:lpstr>Procedure Duration</vt:lpstr>
      <vt:lpstr>Conclusion</vt:lpstr>
      <vt:lpstr>Disclosures</vt:lpstr>
      <vt:lpstr>Study Objective</vt:lpstr>
      <vt:lpstr>Watchman</vt:lpstr>
      <vt:lpstr>Holmes, David Post FDA Approval Watchman, Reddy – 3578545</vt:lpstr>
    </vt:vector>
  </TitlesOfParts>
  <Company>Mayo Clinic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Assessment &amp; Implications of Residual Leaks after Percutaneous &amp; Surgical LAA Closure</dc:title>
  <dc:creator>Ann M Turner</dc:creator>
  <dc:description>v2.12 | PD_v1.02</dc:description>
  <cp:lastModifiedBy>Checkin 007</cp:lastModifiedBy>
  <cp:revision>59</cp:revision>
  <cp:lastPrinted>2016-10-27T13:29:32Z</cp:lastPrinted>
  <dcterms:created xsi:type="dcterms:W3CDTF">2016-10-06T13:13:08Z</dcterms:created>
  <dcterms:modified xsi:type="dcterms:W3CDTF">2017-02-19T14:48:43Z</dcterms:modified>
</cp:coreProperties>
</file>