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5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304" r:id="rId3"/>
    <p:sldId id="330" r:id="rId4"/>
    <p:sldId id="278" r:id="rId5"/>
    <p:sldId id="328" r:id="rId6"/>
    <p:sldId id="288" r:id="rId7"/>
    <p:sldId id="289" r:id="rId8"/>
    <p:sldId id="295" r:id="rId9"/>
    <p:sldId id="305" r:id="rId10"/>
    <p:sldId id="30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6C3A14-8452-4752-96C4-96889433291B}">
          <p14:sldIdLst>
            <p14:sldId id="304"/>
            <p14:sldId id="330"/>
            <p14:sldId id="278"/>
            <p14:sldId id="328"/>
            <p14:sldId id="288"/>
            <p14:sldId id="289"/>
            <p14:sldId id="295"/>
            <p14:sldId id="305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orient="horz" pos="300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eraki, Sofia" initials="SP" lastIdx="21" clrIdx="0"/>
  <p:cmAuthor id="1" name="Liu, Minglei, PhD." initials="LMP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85CA"/>
    <a:srgbClr val="004B87"/>
    <a:srgbClr val="888B8D"/>
    <a:srgbClr val="001E46"/>
    <a:srgbClr val="0067CA"/>
    <a:srgbClr val="C00000"/>
    <a:srgbClr val="00C4B3"/>
    <a:srgbClr val="77BC1F"/>
    <a:srgbClr val="B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835" autoAdjust="0"/>
    <p:restoredTop sz="89499" autoAdjust="0"/>
  </p:normalViewPr>
  <p:slideViewPr>
    <p:cSldViewPr snapToGrid="0" snapToObjects="1">
      <p:cViewPr varScale="1">
        <p:scale>
          <a:sx n="80" d="100"/>
          <a:sy n="80" d="100"/>
        </p:scale>
        <p:origin x="1133" y="48"/>
      </p:cViewPr>
      <p:guideLst>
        <p:guide orient="horz" pos="1128"/>
        <p:guide orient="horz" pos="30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438125789831828E-2"/>
          <c:y val="0.19229734504340804"/>
          <c:w val="0.91204335569164963"/>
          <c:h val="0.63407480314960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85CA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cat>
            <c:strRef>
              <c:f>Sheet1!$A$2:$A$3</c:f>
              <c:strCache>
                <c:ptCount val="2"/>
                <c:pt idx="0">
                  <c:v>DFS
(N=47 lesions)</c:v>
                </c:pt>
                <c:pt idx="1">
                  <c:v>Resolute historical control
(N=93 lesions)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0.25</c:v>
                </c:pt>
                <c:pt idx="1">
                  <c:v>0.36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84953296"/>
        <c:axId val="-384969616"/>
      </c:barChart>
      <c:catAx>
        <c:axId val="-38495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spPr>
          <a:ln w="22225"/>
        </c:spPr>
        <c:txPr>
          <a:bodyPr/>
          <a:lstStyle/>
          <a:p>
            <a:pPr>
              <a:defRPr sz="1600">
                <a:latin typeface="Arial Narrow" panose="020B0606020202030204" pitchFamily="34" charset="0"/>
              </a:defRPr>
            </a:pPr>
            <a:endParaRPr lang="en-US"/>
          </a:p>
        </c:txPr>
        <c:crossAx val="-384969616"/>
        <c:crosses val="autoZero"/>
        <c:auto val="1"/>
        <c:lblAlgn val="ctr"/>
        <c:lblOffset val="100"/>
        <c:noMultiLvlLbl val="0"/>
      </c:catAx>
      <c:valAx>
        <c:axId val="-384969616"/>
        <c:scaling>
          <c:orientation val="minMax"/>
          <c:max val="0.8"/>
          <c:min val="0"/>
        </c:scaling>
        <c:delete val="0"/>
        <c:axPos val="l"/>
        <c:numFmt formatCode="#,##0.0" sourceLinked="0"/>
        <c:majorTickMark val="out"/>
        <c:minorTickMark val="none"/>
        <c:tickLblPos val="none"/>
        <c:spPr>
          <a:ln w="22225"/>
        </c:spPr>
        <c:crossAx val="-384953296"/>
        <c:crosses val="autoZero"/>
        <c:crossBetween val="between"/>
        <c:majorUnit val="0.2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8.182275625951381E-2"/>
          <c:y val="9.0711122047244089E-2"/>
          <c:w val="0.90051507289912458"/>
          <c:h val="0.753673966535433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DFS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TLF</c:v>
                </c:pt>
                <c:pt idx="1">
                  <c:v>Cardiac death</c:v>
                </c:pt>
                <c:pt idx="2">
                  <c:v>TV-MI</c:v>
                </c:pt>
                <c:pt idx="3">
                  <c:v>TLR</c:v>
                </c:pt>
                <c:pt idx="4">
                  <c:v>Stent thrombosis (definite/probable)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2.1</c:v>
                </c:pt>
                <c:pt idx="1">
                  <c:v>0</c:v>
                </c:pt>
                <c:pt idx="2">
                  <c:v>2.1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384947856"/>
        <c:axId val="-384947312"/>
      </c:barChart>
      <c:catAx>
        <c:axId val="-384947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2225">
            <a:solidFill>
              <a:srgbClr val="A6A6A6">
                <a:lumMod val="50000"/>
              </a:srgbClr>
            </a:solidFill>
          </a:ln>
        </c:spPr>
        <c:txPr>
          <a:bodyPr/>
          <a:lstStyle/>
          <a:p>
            <a:pPr>
              <a:defRPr sz="1600" b="1">
                <a:solidFill>
                  <a:schemeClr val="bg1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-384947312"/>
        <c:crosses val="autoZero"/>
        <c:auto val="1"/>
        <c:lblAlgn val="ctr"/>
        <c:lblOffset val="100"/>
        <c:noMultiLvlLbl val="0"/>
      </c:catAx>
      <c:valAx>
        <c:axId val="-384947312"/>
        <c:scaling>
          <c:orientation val="minMax"/>
          <c:max val="15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22225">
            <a:solidFill>
              <a:srgbClr val="A6A6A6">
                <a:lumMod val="50000"/>
              </a:srgbClr>
            </a:solidFill>
          </a:ln>
        </c:spPr>
        <c:txPr>
          <a:bodyPr/>
          <a:lstStyle/>
          <a:p>
            <a:pPr>
              <a:defRPr sz="1600" b="1">
                <a:solidFill>
                  <a:schemeClr val="bg1"/>
                </a:solidFill>
                <a:latin typeface="Arial Narrow" panose="020B0606020202030204" pitchFamily="34" charset="0"/>
              </a:defRPr>
            </a:pPr>
            <a:endParaRPr lang="en-US"/>
          </a:p>
        </c:txPr>
        <c:crossAx val="-384947856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A66C5-42A6-E245-B4AA-BAC3F598F417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02490-49A8-1B4D-B376-3BB123E8D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5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43E98E-96DA-D54E-B909-006BAFC07FA4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4EE6C-159A-E742-90FA-2120E185D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67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cs typeface="ヒラギノ角ゴ Pro W3"/>
              </a:rPr>
              <a:pPr/>
              <a:t>0</a:t>
            </a:fld>
            <a:endParaRPr lang="en-US" smtClean="0"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Session name:</a:t>
            </a:r>
            <a:r>
              <a:rPr lang="en-US" b="0" baseline="0" dirty="0" smtClean="0"/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Plenary Session VI. First Report Investigations 2</a:t>
            </a:r>
          </a:p>
          <a:p>
            <a:pPr eaLnBrk="1" hangingPunct="1"/>
            <a:r>
              <a:rPr lang="en-US" dirty="0" smtClean="0"/>
              <a:t>Date: Monday October 31, 2016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Time: 12:00pm (=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time of embargo lift)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Location: Main Arena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223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5FCD248-A9A1-424B-B1F4-46FAE91D7317}" type="slidenum">
              <a:rPr lang="en-US" smtClean="0">
                <a:solidFill>
                  <a:prstClr val="black"/>
                </a:solidFill>
                <a:cs typeface="ヒラギノ角ゴ Pro W3"/>
              </a:rPr>
              <a:pPr/>
              <a:t>1</a:t>
            </a:fld>
            <a:endParaRPr lang="en-US" smtClean="0">
              <a:solidFill>
                <a:prstClr val="black"/>
              </a:solidFill>
              <a:cs typeface="ヒラギノ角ゴ Pro W3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6" y="4342781"/>
            <a:ext cx="5487629" cy="4115110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382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34050" indent="-434050" defTabSz="520686">
              <a:buFont typeface="+mj-lt"/>
              <a:buAutoNum type="arabicPeriod"/>
              <a:defRPr/>
            </a:pPr>
            <a:r>
              <a:rPr lang="en-US" sz="1900" dirty="0"/>
              <a:t>Evolution of the Continuous Sinusoid Technology and Core Wire Technology using a tri-layer wire</a:t>
            </a:r>
          </a:p>
          <a:p>
            <a:pPr marL="434050" indent="-434050">
              <a:buFont typeface="+mj-lt"/>
              <a:buAutoNum type="arabicPeriod"/>
            </a:pPr>
            <a:r>
              <a:rPr lang="en-US" sz="1900" dirty="0"/>
              <a:t>Drug elutes through natural diffusion via direct interaction with the vessel wall</a:t>
            </a:r>
          </a:p>
          <a:p>
            <a:pPr marL="791968" lvl="1" indent="-271280">
              <a:buFont typeface="Arial" panose="020B0604020202020204" pitchFamily="34" charset="0"/>
              <a:buChar char="•"/>
            </a:pPr>
            <a:r>
              <a:rPr lang="en-US" sz="1700" dirty="0"/>
              <a:t>Fluid (extracellular fluid and serum elements) fills inner lumen</a:t>
            </a:r>
          </a:p>
          <a:p>
            <a:pPr marL="791968" lvl="1" indent="-271280">
              <a:buFont typeface="Arial" panose="020B0604020202020204" pitchFamily="34" charset="0"/>
              <a:buChar char="•"/>
            </a:pPr>
            <a:r>
              <a:rPr lang="en-US" sz="1700" dirty="0"/>
              <a:t>Drug solubilizes and diffuses with the concentration gradient (high to low)</a:t>
            </a:r>
          </a:p>
          <a:p>
            <a:pPr marL="434050" indent="-434050">
              <a:buFont typeface="+mj-lt"/>
              <a:buAutoNum type="arabicPeriod"/>
            </a:pPr>
            <a:r>
              <a:rPr lang="en-US" sz="1900" dirty="0"/>
              <a:t>Controlled and sustained elution profile</a:t>
            </a:r>
          </a:p>
          <a:p>
            <a:pPr marL="791968" lvl="1" indent="-271280">
              <a:buFont typeface="Arial" panose="020B0604020202020204" pitchFamily="34" charset="0"/>
              <a:buChar char="•"/>
            </a:pPr>
            <a:r>
              <a:rPr lang="en-US" sz="1700" dirty="0"/>
              <a:t>Elution is controlled through drug formulation,  drug load,  number of holes and size of holes </a:t>
            </a:r>
          </a:p>
          <a:p>
            <a:pPr marL="791968" lvl="1" indent="-271280">
              <a:buFont typeface="Arial" panose="020B0604020202020204" pitchFamily="34" charset="0"/>
              <a:buChar char="•"/>
            </a:pPr>
            <a:r>
              <a:rPr lang="en-US" sz="1700" dirty="0"/>
              <a:t>Drug diffuses into the tissue  resulting in a uniform tissue response throughout stented area</a:t>
            </a:r>
          </a:p>
          <a:p>
            <a:pPr marL="434050" indent="-434050">
              <a:buFont typeface="+mj-lt"/>
              <a:buAutoNum type="arabicPeriod"/>
            </a:pPr>
            <a:r>
              <a:rPr lang="en-US" sz="1900" dirty="0"/>
              <a:t>Extended elution similar to current durable polymer DES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B708F-CF61-403A-AD72-CDCBF440C81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661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709740"/>
            <a:ext cx="8682318" cy="1671798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dirty="0" smtClean="0"/>
              <a:t>DIVIDER SLIDE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3568362"/>
            <a:ext cx="8682318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7EA7C8C-1859-9F46-A0C7-1D8B0C871D4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461735"/>
            <a:ext cx="9144000" cy="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6311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835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070260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65899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884513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0"/>
            <a:ext cx="8686800" cy="61189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6300"/>
            <a:ext cx="8686800" cy="4650671"/>
          </a:xfrm>
        </p:spPr>
        <p:txBody>
          <a:bodyPr/>
          <a:lstStyle>
            <a:lvl1pPr marL="171430" indent="-171430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§"/>
              <a:defRPr/>
            </a:lvl1pPr>
            <a:lvl2pPr marL="429764" indent="-171430"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.AppleSystemUIFont" charset="-120"/>
              <a:buChar char="–"/>
              <a:defRPr/>
            </a:lvl2pPr>
            <a:lvl3pPr>
              <a:spcBef>
                <a:spcPts val="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defRPr/>
            </a:lvl3pPr>
            <a:lvl4pPr>
              <a:spcBef>
                <a:spcPts val="0"/>
              </a:spcBef>
              <a:spcAft>
                <a:spcPts val="600"/>
              </a:spcAft>
              <a:defRPr/>
            </a:lvl4pPr>
            <a:lvl5pPr>
              <a:spcBef>
                <a:spcPts val="0"/>
              </a:spcBef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1" y="6239487"/>
            <a:ext cx="36426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7C8C-1859-9F46-A0C7-1D8B0C871D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28599" y="611224"/>
            <a:ext cx="8686800" cy="482600"/>
          </a:xfrm>
        </p:spPr>
        <p:txBody>
          <a:bodyPr anchor="b" anchorCtr="0">
            <a:noAutofit/>
          </a:bodyPr>
          <a:lstStyle>
            <a:lvl1pPr marL="0" indent="0">
              <a:buNone/>
              <a:defRPr sz="3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7" y="5926066"/>
            <a:ext cx="8686799" cy="4191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 kern="800" baseline="0"/>
            </a:lvl1pPr>
          </a:lstStyle>
          <a:p>
            <a:pPr lvl="0"/>
            <a:r>
              <a:rPr lang="en-US" dirty="0"/>
              <a:t>References should be 12pt with the Journal title in Italics and should sufficiently detailed so as to be searchable on </a:t>
            </a:r>
            <a:r>
              <a:rPr lang="en-US" dirty="0" err="1"/>
              <a:t>Pubmed</a:t>
            </a:r>
            <a:r>
              <a:rPr lang="en-US" dirty="0"/>
              <a:t>. A minimum complete citation includes the first author (last name), journal, year, volume, and page number(s) - or DOI, if currently only in press.</a:t>
            </a:r>
          </a:p>
        </p:txBody>
      </p:sp>
    </p:spTree>
    <p:extLst>
      <p:ext uri="{BB962C8B-B14F-4D97-AF65-F5344CB8AC3E}">
        <p14:creationId xmlns:p14="http://schemas.microsoft.com/office/powerpoint/2010/main" val="2322675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7C8C-1859-9F46-A0C7-1D8B0C871D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16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A7C8C-1859-9F46-A0C7-1D8B0C871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Arial 28pt Regular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0F801-82B8-4697-8B4B-E3DFE003097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405261"/>
            <a:ext cx="8224837" cy="444560"/>
          </a:xfrm>
        </p:spPr>
        <p:txBody>
          <a:bodyPr anchor="t"/>
          <a:lstStyle>
            <a:lvl1pPr marL="0" indent="0">
              <a:buNone/>
              <a:defRPr sz="2400" i="1" baseline="0">
                <a:solidFill>
                  <a:schemeClr val="accent3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Subtitle Arial 24pt Italic</a:t>
            </a:r>
          </a:p>
        </p:txBody>
      </p:sp>
      <p:sp>
        <p:nvSpPr>
          <p:cNvPr id="6" name="Text Placeholder 21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5833240" y="6390211"/>
            <a:ext cx="3310759" cy="320040"/>
          </a:xfrm>
          <a:prstGeom prst="rect">
            <a:avLst/>
          </a:prstGeom>
        </p:spPr>
        <p:txBody>
          <a:bodyPr lIns="45720" tIns="45720" rIns="4572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800" baseline="0">
                <a:latin typeface="+mn-lt"/>
              </a:defRPr>
            </a:lvl1pPr>
            <a:lvl2pPr algn="l">
              <a:buNone/>
              <a:defRPr sz="600"/>
            </a:lvl2pPr>
            <a:lvl3pPr algn="l">
              <a:buNone/>
              <a:defRPr sz="600"/>
            </a:lvl3pPr>
            <a:lvl4pPr algn="l">
              <a:buNone/>
              <a:defRPr sz="600"/>
            </a:lvl4pPr>
            <a:lvl5pPr algn="l">
              <a:buNone/>
              <a:defRPr sz="600"/>
            </a:lvl5pPr>
          </a:lstStyle>
          <a:p>
            <a:pPr lvl="0"/>
            <a:r>
              <a:rPr lang="en-US" dirty="0" smtClean="0"/>
              <a:t>Source: Click to add source. Use a single space after “Source:” and a period at the end of the source. Stretch the box to the left as needed.</a:t>
            </a:r>
            <a:endParaRPr lang="en-US" dirty="0"/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0" y="6390211"/>
            <a:ext cx="4382814" cy="320040"/>
          </a:xfrm>
          <a:prstGeom prst="rect">
            <a:avLst/>
          </a:prstGeom>
        </p:spPr>
        <p:txBody>
          <a:bodyPr lIns="45720" rIns="45720" anchor="b">
            <a:noAutofit/>
          </a:bodyPr>
          <a:lstStyle>
            <a:lvl1pPr marL="168275" indent="-168275" algn="l" defTabSz="91440">
              <a:spcBef>
                <a:spcPts val="0"/>
              </a:spcBef>
              <a:buFont typeface="+mj-lt"/>
              <a:buAutoNum type="arabicParenR"/>
              <a:defRPr sz="800" baseline="0">
                <a:solidFill>
                  <a:schemeClr val="tx1"/>
                </a:solidFill>
                <a:latin typeface="+mn-lt"/>
              </a:defRPr>
            </a:lvl1pPr>
            <a:lvl2pPr>
              <a:buNone/>
              <a:defRPr sz="600">
                <a:solidFill>
                  <a:schemeClr val="tx1"/>
                </a:solidFill>
              </a:defRPr>
            </a:lvl2pPr>
            <a:lvl3pPr>
              <a:buNone/>
              <a:defRPr sz="600">
                <a:solidFill>
                  <a:schemeClr val="tx1"/>
                </a:solidFill>
              </a:defRPr>
            </a:lvl3pPr>
            <a:lvl4pPr>
              <a:buNone/>
              <a:defRPr sz="600">
                <a:solidFill>
                  <a:schemeClr val="tx1"/>
                </a:solidFill>
              </a:defRPr>
            </a:lvl4pPr>
            <a:lvl5pPr>
              <a:buNone/>
              <a:defRPr sz="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add footnote. Numbers appear automatically (no additional space or tab needed). Use a period at the end of each footnote. Stretch the box to the right as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6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561975" y="3946525"/>
            <a:ext cx="8185150" cy="946150"/>
          </a:xfrm>
          <a:prstGeom prst="rect">
            <a:avLst/>
          </a:prstGeom>
          <a:noFill/>
          <a:ln>
            <a:noFill/>
          </a:ln>
          <a:effectLst>
            <a:outerShdw dist="45791" dir="8778596" algn="ctr" rotWithShape="0">
              <a:schemeClr val="bg2"/>
            </a:outerShdw>
          </a:effectLst>
          <a:extLst/>
        </p:spPr>
        <p:txBody>
          <a:bodyPr anchor="ctr" anchorCtr="1"/>
          <a:lstStyle/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lang="en-US" sz="2600" b="1" i="1">
              <a:solidFill>
                <a:srgbClr val="DDDDDD"/>
              </a:solidFill>
              <a:ea typeface="ヒラギノ角ゴ Pro W3" pitchFamily="-111" charset="-128"/>
              <a:cs typeface="Arial" charset="0"/>
            </a:endParaRPr>
          </a:p>
          <a:p>
            <a:pPr algn="ctr" defTabSz="91440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FDE25E"/>
              </a:buClr>
              <a:defRPr/>
            </a:pPr>
            <a:endParaRPr lang="en-US" sz="2600" b="1" i="1">
              <a:solidFill>
                <a:srgbClr val="DDDDDD"/>
              </a:solidFill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92163" y="1427163"/>
            <a:ext cx="7589837" cy="609600"/>
          </a:xfrm>
          <a:extLst/>
        </p:spPr>
        <p:txBody>
          <a:bodyPr lIns="0" rIns="0" anchor="ctr">
            <a:spAutoFit/>
          </a:bodyPr>
          <a:lstStyle>
            <a:lvl1pPr>
              <a:lnSpc>
                <a:spcPct val="85000"/>
              </a:lnSpc>
              <a:defRPr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224213"/>
            <a:ext cx="8185150" cy="889000"/>
          </a:xfrm>
          <a:extLst/>
        </p:spPr>
        <p:txBody>
          <a:bodyPr anchorCtr="1"/>
          <a:lstStyle>
            <a:lvl1pPr marL="0" indent="0" algn="ctr">
              <a:buSzTx/>
              <a:buFontTx/>
              <a:buNone/>
              <a:defRPr sz="3400" i="1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152760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1288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795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9871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0751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36324" y="6613945"/>
            <a:ext cx="907676" cy="2440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16541"/>
            <a:ext cx="8682318" cy="9681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40541"/>
            <a:ext cx="8682318" cy="453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176964"/>
            <a:ext cx="8682318" cy="3583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13945"/>
            <a:ext cx="8236324" cy="244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atin typeface="Arial Narrow" charset="0"/>
              <a:ea typeface="Arial Narrow" charset="0"/>
              <a:cs typeface="Arial Narrow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084732"/>
            <a:ext cx="9144000" cy="0"/>
          </a:xfrm>
          <a:prstGeom prst="line">
            <a:avLst/>
          </a:prstGeom>
          <a:noFill/>
          <a:ln w="25400">
            <a:solidFill>
              <a:srgbClr val="001E46"/>
            </a:solidFill>
            <a:miter lim="800000"/>
            <a:headEnd/>
            <a:tailEnd type="none" w="med" len="med"/>
          </a:ln>
          <a:effectLst/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2315" y="6623164"/>
            <a:ext cx="301685" cy="230832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D7EA7C8C-1859-9F46-A0C7-1D8B0C871D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0" r:id="rId3"/>
    <p:sldLayoutId id="2147483664" r:id="rId4"/>
    <p:sldLayoutId id="2147483691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panose="05000000000000000000" pitchFamily="2" charset="2"/>
        <a:buChar char="§"/>
        <a:defRPr sz="2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4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55575"/>
            <a:ext cx="77692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795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984342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376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110000"/>
        <a:buChar char="•"/>
        <a:defRPr sz="30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bg1"/>
        </a:buClr>
        <a:buSzPct val="70000"/>
        <a:buFont typeface="Wingdings 2" pitchFamily="18" charset="2"/>
        <a:buChar char="¡"/>
        <a:defRPr sz="2800" b="1">
          <a:solidFill>
            <a:srgbClr val="053763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rgbClr val="053763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rgbClr val="053763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rgbClr val="053763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44563" y="726591"/>
            <a:ext cx="7589837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GB" sz="4400" kern="0" dirty="0" smtClean="0">
                <a:latin typeface="Arial Narrow" panose="020B0606020202030204" pitchFamily="34" charset="0"/>
              </a:rPr>
              <a:t>First-in-Human Clinical Study with a Novel Drug-Filled Stent: 9-Month Clinical, Angiographic, IVUS, and OCT Outcomes from the </a:t>
            </a:r>
            <a:r>
              <a:rPr lang="en-GB" sz="4400" kern="0" dirty="0" err="1" smtClean="0">
                <a:latin typeface="Arial Narrow" panose="020B0606020202030204" pitchFamily="34" charset="0"/>
              </a:rPr>
              <a:t>RevElution</a:t>
            </a:r>
            <a:r>
              <a:rPr lang="en-GB" sz="4400" kern="0" dirty="0" smtClean="0">
                <a:latin typeface="Arial Narrow" panose="020B0606020202030204" pitchFamily="34" charset="0"/>
              </a:rPr>
              <a:t> Study</a:t>
            </a:r>
            <a:endParaRPr lang="en-US" sz="4400" kern="0" dirty="0">
              <a:latin typeface="Arial Narrow" panose="020B0606020202030204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8009" y="4050363"/>
            <a:ext cx="8486742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None/>
              <a:defRPr sz="3400" b="1" i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bg1"/>
              </a:buClr>
              <a:buSzPct val="70000"/>
              <a:buFont typeface="Wingdings 2" pitchFamily="18" charset="2"/>
              <a:buChar char="¡"/>
              <a:defRPr sz="2800" b="1">
                <a:solidFill>
                  <a:srgbClr val="05376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2400" b="1">
                <a:solidFill>
                  <a:srgbClr val="05376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–"/>
              <a:defRPr sz="2000" b="1">
                <a:solidFill>
                  <a:srgbClr val="05376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rgbClr val="053763"/>
                </a:solidFill>
                <a:latin typeface="+mn-lt"/>
              </a:defRPr>
            </a:lvl5pPr>
            <a:lvl6pPr marL="25146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3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GB" sz="2200" i="0" kern="0" dirty="0">
                <a:latin typeface="Arial Narrow" panose="020B0606020202030204" pitchFamily="34" charset="0"/>
              </a:rPr>
              <a:t>Stephen G. Worthley, </a:t>
            </a:r>
            <a:endParaRPr lang="en-GB" sz="2200" i="0" kern="0" dirty="0" smtClean="0">
              <a:latin typeface="Arial Narrow" panose="020B0606020202030204" pitchFamily="34" charset="0"/>
            </a:endParaRPr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GB" sz="2200" i="0" kern="0" dirty="0" smtClean="0">
                <a:latin typeface="Arial Narrow" panose="020B0606020202030204" pitchFamily="34" charset="0"/>
              </a:rPr>
              <a:t>on </a:t>
            </a:r>
            <a:r>
              <a:rPr lang="en-GB" sz="2200" i="0" kern="0" dirty="0">
                <a:latin typeface="Arial Narrow" panose="020B0606020202030204" pitchFamily="34" charset="0"/>
              </a:rPr>
              <a:t>behalf of Alexandre </a:t>
            </a:r>
            <a:r>
              <a:rPr lang="en-GB" sz="2200" i="0" kern="0" dirty="0" err="1" smtClean="0">
                <a:latin typeface="Arial Narrow" panose="020B0606020202030204" pitchFamily="34" charset="0"/>
              </a:rPr>
              <a:t>Abizaid</a:t>
            </a:r>
            <a:r>
              <a:rPr lang="en-GB" sz="2200" i="0" kern="0" dirty="0" smtClean="0">
                <a:latin typeface="Arial Narrow" panose="020B0606020202030204" pitchFamily="34" charset="0"/>
              </a:rPr>
              <a:t>, Ajay J. Kirtane, Daniel I. Simon, Stephan Windecker, Sandeep Brar, Ian T. Meredith, Sharad Shetty, Ajay Sinhal, </a:t>
            </a:r>
            <a:r>
              <a:rPr lang="es-ES" sz="2200" i="0" kern="0" dirty="0" smtClean="0">
                <a:latin typeface="Arial Narrow" panose="020B0606020202030204" pitchFamily="34" charset="0"/>
              </a:rPr>
              <a:t>Alexandra P. </a:t>
            </a:r>
            <a:r>
              <a:rPr lang="es-ES" sz="2200" i="0" kern="0" dirty="0" err="1" smtClean="0">
                <a:latin typeface="Arial Narrow" panose="020B0606020202030204" pitchFamily="34" charset="0"/>
              </a:rPr>
              <a:t>Almonacid</a:t>
            </a:r>
            <a:r>
              <a:rPr lang="es-ES" sz="2200" i="0" kern="0" dirty="0" smtClean="0">
                <a:latin typeface="Arial Narrow" panose="020B0606020202030204" pitchFamily="34" charset="0"/>
              </a:rPr>
              <a:t>, </a:t>
            </a:r>
            <a:r>
              <a:rPr lang="en-GB" sz="2200" i="0" kern="0" dirty="0" smtClean="0">
                <a:latin typeface="Arial Narrow" panose="020B0606020202030204" pitchFamily="34" charset="0"/>
              </a:rPr>
              <a:t>Daniel </a:t>
            </a:r>
            <a:r>
              <a:rPr lang="en-GB" sz="2200" i="0" kern="0" dirty="0" err="1" smtClean="0">
                <a:latin typeface="Arial Narrow" panose="020B0606020202030204" pitchFamily="34" charset="0"/>
              </a:rPr>
              <a:t>Chamié</a:t>
            </a:r>
            <a:r>
              <a:rPr lang="en-GB" sz="2200" i="0" kern="0" dirty="0" smtClean="0">
                <a:latin typeface="Arial Narrow" panose="020B0606020202030204" pitchFamily="34" charset="0"/>
              </a:rPr>
              <a:t>, </a:t>
            </a:r>
            <a:r>
              <a:rPr lang="es-ES" sz="2200" i="0" kern="0" dirty="0" err="1" smtClean="0">
                <a:latin typeface="Arial Narrow" panose="020B0606020202030204" pitchFamily="34" charset="0"/>
              </a:rPr>
              <a:t>Akiko</a:t>
            </a:r>
            <a:r>
              <a:rPr lang="es-ES" sz="2200" i="0" kern="0" dirty="0" smtClean="0">
                <a:latin typeface="Arial Narrow" panose="020B0606020202030204" pitchFamily="34" charset="0"/>
              </a:rPr>
              <a:t> </a:t>
            </a:r>
            <a:r>
              <a:rPr lang="es-ES" sz="2200" i="0" kern="0" dirty="0" err="1" smtClean="0">
                <a:latin typeface="Arial Narrow" panose="020B0606020202030204" pitchFamily="34" charset="0"/>
              </a:rPr>
              <a:t>Maehara</a:t>
            </a:r>
            <a:r>
              <a:rPr lang="es-ES" sz="2200" i="0" kern="0" dirty="0" smtClean="0">
                <a:latin typeface="Arial Narrow" panose="020B0606020202030204" pitchFamily="34" charset="0"/>
              </a:rPr>
              <a:t>, </a:t>
            </a:r>
            <a:r>
              <a:rPr lang="en-GB" sz="2200" i="0" kern="0" dirty="0" smtClean="0">
                <a:latin typeface="Arial Narrow" panose="020B0606020202030204" pitchFamily="34" charset="0"/>
              </a:rPr>
              <a:t>Gregg W. Stone,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</a:pPr>
            <a:r>
              <a:rPr lang="en-GB" sz="2200" i="0" kern="0" dirty="0" smtClean="0">
                <a:latin typeface="Arial Narrow" panose="020B0606020202030204" pitchFamily="34" charset="0"/>
              </a:rPr>
              <a:t>and the </a:t>
            </a:r>
            <a:r>
              <a:rPr lang="en-GB" sz="2200" i="0" kern="0" dirty="0" err="1" smtClean="0">
                <a:latin typeface="Arial Narrow" panose="020B0606020202030204" pitchFamily="34" charset="0"/>
              </a:rPr>
              <a:t>RevElution</a:t>
            </a:r>
            <a:r>
              <a:rPr lang="en-GB" sz="2200" i="0" kern="0" dirty="0" smtClean="0">
                <a:latin typeface="Arial Narrow" panose="020B0606020202030204" pitchFamily="34" charset="0"/>
              </a:rPr>
              <a:t> Study Investigators</a:t>
            </a:r>
          </a:p>
        </p:txBody>
      </p:sp>
    </p:spTree>
    <p:extLst>
      <p:ext uri="{BB962C8B-B14F-4D97-AF65-F5344CB8AC3E}">
        <p14:creationId xmlns:p14="http://schemas.microsoft.com/office/powerpoint/2010/main" val="4307619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 Narrow" panose="020B0606020202030204" pitchFamily="34" charset="0"/>
              </a:rPr>
              <a:t>Disclosure Statement of Financial Interest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743200"/>
            <a:ext cx="3810000" cy="2698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Grant/Research Support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Consulting Fees/Honoraria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Major Stock Shareholder/Equity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Royalty Income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Ownership/Founder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Intellectual Property Rights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Other Financial Benefit</a:t>
            </a: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3810000" cy="3003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0" dirty="0" smtClean="0">
                <a:latin typeface="Arial Narrow" panose="020B0606020202030204" pitchFamily="34" charset="0"/>
              </a:rPr>
              <a:t>-</a:t>
            </a:r>
            <a:endParaRPr lang="en-US" sz="1600" b="0" dirty="0">
              <a:latin typeface="Arial Narrow" panose="020B0606020202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St Jude Medical, Medtronic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0" dirty="0">
                <a:latin typeface="Arial Narrow" panose="020B0606020202030204" pitchFamily="34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endParaRPr lang="en-US" sz="1600" b="0" dirty="0" smtClean="0">
              <a:latin typeface="Arial Narrow" panose="020B0606020202030204" pitchFamily="34" charset="0"/>
            </a:endParaRPr>
          </a:p>
        </p:txBody>
      </p:sp>
      <p:sp>
        <p:nvSpPr>
          <p:cNvPr id="548871" name="Text Box 7"/>
          <p:cNvSpPr txBox="1">
            <a:spLocks noChangeArrowheads="1"/>
          </p:cNvSpPr>
          <p:nvPr/>
        </p:nvSpPr>
        <p:spPr bwMode="auto">
          <a:xfrm>
            <a:off x="533400" y="1219200"/>
            <a:ext cx="8153400" cy="701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053763"/>
                </a:solidFill>
                <a:latin typeface="Arial Narrow" panose="020B0606020202030204" pitchFamily="34" charset="0"/>
                <a:ea typeface="ヒラギノ角ゴ Pro W3" pitchFamily="-111" charset="-128"/>
                <a:cs typeface="Arial" charset="0"/>
              </a:rPr>
              <a:t>Within the past 12 months, </a:t>
            </a:r>
            <a:r>
              <a:rPr lang="en-US" sz="2000" dirty="0" smtClean="0">
                <a:solidFill>
                  <a:srgbClr val="053763"/>
                </a:solidFill>
                <a:latin typeface="Arial Narrow" panose="020B0606020202030204" pitchFamily="34" charset="0"/>
                <a:ea typeface="ヒラギノ角ゴ Pro W3" pitchFamily="-111" charset="-128"/>
                <a:cs typeface="Arial" charset="0"/>
              </a:rPr>
              <a:t>I, Stephen Worthley, or </a:t>
            </a:r>
            <a:r>
              <a:rPr lang="en-US" sz="2000" dirty="0">
                <a:solidFill>
                  <a:srgbClr val="053763"/>
                </a:solidFill>
                <a:latin typeface="Arial Narrow" panose="020B0606020202030204" pitchFamily="34" charset="0"/>
                <a:ea typeface="ヒラギノ角ゴ Pro W3" pitchFamily="-111" charset="-128"/>
                <a:cs typeface="Arial" charset="0"/>
              </a:rPr>
              <a:t>my spouse/partner have had a financial interest/arrangement or affiliation with the organization(s) listed below.</a:t>
            </a:r>
            <a:endParaRPr lang="en-US" sz="2000" b="1" i="1" dirty="0">
              <a:solidFill>
                <a:srgbClr val="053763"/>
              </a:solidFill>
              <a:latin typeface="Arial Narrow" panose="020B0606020202030204" pitchFamily="34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1139483" y="2362200"/>
            <a:ext cx="31213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53763"/>
                </a:solidFill>
                <a:latin typeface="Arial Narrow" panose="020B0606020202030204" pitchFamily="34" charset="0"/>
                <a:cs typeface="ヒラギノ角ゴ Pro W3"/>
              </a:rPr>
              <a:t>Affiliation/Financial Relationship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4724400" y="2362200"/>
            <a:ext cx="1047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53763"/>
                </a:solidFill>
                <a:latin typeface="Arial Narrow" panose="020B0606020202030204" pitchFamily="34" charset="0"/>
                <a:cs typeface="ヒラギノ角ゴ Pro W3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948594895"/>
      </p:ext>
    </p:extLst>
  </p:cSld>
  <p:clrMapOvr>
    <a:masterClrMapping/>
  </p:clrMapOvr>
  <p:transition spd="slow" advClick="0" advTm="2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Drug-Filled Stent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228600" y="1262352"/>
            <a:ext cx="6832711" cy="2303808"/>
          </a:xfrm>
        </p:spPr>
        <p:txBody>
          <a:bodyPr anchor="t" anchorCtr="0">
            <a:noAutofit/>
          </a:bodyPr>
          <a:lstStyle/>
          <a:p>
            <a:pPr marL="231775" indent="-231775"/>
            <a:r>
              <a:rPr lang="en-US" sz="1600" dirty="0"/>
              <a:t>The drug-filled stent (DFS, Medtronic, Santa Rosa, CA) is a novel polymer-free </a:t>
            </a:r>
            <a:r>
              <a:rPr lang="en-US" sz="1600" dirty="0" smtClean="0"/>
              <a:t>DES </a:t>
            </a:r>
            <a:r>
              <a:rPr lang="en-US" sz="1600" dirty="0"/>
              <a:t>(81µm </a:t>
            </a:r>
            <a:r>
              <a:rPr lang="en-US" sz="1600" dirty="0" smtClean="0"/>
              <a:t>struts). Zero </a:t>
            </a:r>
            <a:r>
              <a:rPr lang="en-US" sz="1600" dirty="0"/>
              <a:t>polymer exposure avoids adverse effects of polymer-induced inflammation and could potentially allow for a shorter DAPT duration</a:t>
            </a:r>
          </a:p>
          <a:p>
            <a:pPr marL="231775" indent="-231775"/>
            <a:r>
              <a:rPr lang="en-US" sz="1600" dirty="0" smtClean="0"/>
              <a:t>DFS </a:t>
            </a:r>
            <a:r>
              <a:rPr lang="en-US" sz="1600" dirty="0"/>
              <a:t>is made from a tri-layer wire:</a:t>
            </a:r>
          </a:p>
          <a:p>
            <a:pPr marL="573088" lvl="1"/>
            <a:r>
              <a:rPr lang="en-US" sz="1600" dirty="0"/>
              <a:t>Outer cobalt alloy layer for </a:t>
            </a:r>
            <a:r>
              <a:rPr lang="en-US" sz="1600" dirty="0" smtClean="0"/>
              <a:t>strength</a:t>
            </a:r>
            <a:endParaRPr lang="en-US" sz="1600" dirty="0"/>
          </a:p>
          <a:p>
            <a:pPr marL="573088" lvl="1"/>
            <a:r>
              <a:rPr lang="en-US" sz="1600" dirty="0"/>
              <a:t>Middle tantalum layer for </a:t>
            </a:r>
            <a:r>
              <a:rPr lang="en-US" sz="1600" dirty="0" smtClean="0"/>
              <a:t>radiopacity</a:t>
            </a:r>
            <a:endParaRPr lang="en-US" sz="1600" dirty="0"/>
          </a:p>
          <a:p>
            <a:pPr marL="574675" lvl="1" indent="-171450"/>
            <a:r>
              <a:rPr lang="en-US" sz="1600" dirty="0" smtClean="0"/>
              <a:t>Core </a:t>
            </a:r>
            <a:r>
              <a:rPr lang="en-US" sz="1600" dirty="0"/>
              <a:t>material is removed </a:t>
            </a:r>
            <a:r>
              <a:rPr lang="en-US" sz="1600" dirty="0" smtClean="0"/>
              <a:t>and </a:t>
            </a:r>
            <a:r>
              <a:rPr lang="en-US" sz="1600" dirty="0"/>
              <a:t>becomes </a:t>
            </a:r>
            <a:r>
              <a:rPr lang="en-US" sz="1600" dirty="0" smtClean="0"/>
              <a:t>an </a:t>
            </a:r>
            <a:r>
              <a:rPr lang="en-US" sz="1600" dirty="0"/>
              <a:t>inner lumen that is continuously </a:t>
            </a:r>
            <a:r>
              <a:rPr lang="en-US" sz="1600" dirty="0" smtClean="0"/>
              <a:t>		coated </a:t>
            </a:r>
            <a:r>
              <a:rPr lang="en-US" sz="1600" dirty="0"/>
              <a:t>with drug in a solid </a:t>
            </a:r>
            <a:r>
              <a:rPr lang="en-US" sz="1600" dirty="0" smtClean="0"/>
              <a:t>state</a:t>
            </a:r>
          </a:p>
          <a:p>
            <a:pPr marL="424291" indent="-279400"/>
            <a:endParaRPr lang="en-US" sz="2200" dirty="0"/>
          </a:p>
          <a:p>
            <a:pPr marL="424291" indent="-279400"/>
            <a:endParaRPr lang="en-US" sz="2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Concept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178039" y="1973743"/>
            <a:ext cx="1737360" cy="1290319"/>
            <a:chOff x="5749146" y="1986957"/>
            <a:chExt cx="1878527" cy="968525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749146" y="1986957"/>
              <a:ext cx="1878527" cy="96852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dist="38100" dir="2700000" algn="tl" rotWithShape="0">
                <a:srgbClr val="000000">
                  <a:alpha val="39998"/>
                </a:srgbClr>
              </a:outerShdw>
            </a:effectLst>
            <a:extLst/>
          </p:spPr>
        </p:pic>
        <p:sp>
          <p:nvSpPr>
            <p:cNvPr id="8" name="TextBox 7"/>
            <p:cNvSpPr txBox="1"/>
            <p:nvPr/>
          </p:nvSpPr>
          <p:spPr>
            <a:xfrm>
              <a:off x="6450463" y="2505208"/>
              <a:ext cx="501765" cy="1000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457200" fontAlgn="auto">
                <a:lnSpc>
                  <a:spcPts val="1583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0" i="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Drug coating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516658" y="2602428"/>
              <a:ext cx="369370" cy="1000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457200" fontAlgn="auto">
                <a:lnSpc>
                  <a:spcPts val="1583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0" i="0" kern="0" dirty="0">
                  <a:solidFill>
                    <a:srgbClr val="FFFFFF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Tantalum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58208" y="2722891"/>
              <a:ext cx="462825" cy="100094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t" anchorCtr="0">
              <a:spAutoFit/>
            </a:bodyPr>
            <a:lstStyle/>
            <a:p>
              <a:pPr algn="ctr" defTabSz="457200" fontAlgn="auto">
                <a:lnSpc>
                  <a:spcPts val="1583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0" i="0" kern="0" dirty="0">
                  <a:solidFill>
                    <a:srgbClr val="FFFFFF"/>
                  </a:solidFill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Cobalt alloy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564460" y="2022986"/>
              <a:ext cx="252065" cy="84179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 rtlCol="0" anchor="t" anchorCtr="0">
              <a:noAutofit/>
            </a:bodyPr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00" b="0" i="0" kern="0" dirty="0">
                  <a:latin typeface="Arial" panose="020B0604020202020204" pitchFamily="34" charset="0"/>
                  <a:ea typeface="Arial" charset="0"/>
                  <a:cs typeface="Arial" panose="020B0604020202020204" pitchFamily="34" charset="0"/>
                </a:rPr>
                <a:t>0.02 mm</a:t>
              </a: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 flipV="1">
              <a:off x="6547116" y="2067155"/>
              <a:ext cx="0" cy="250788"/>
            </a:xfrm>
            <a:prstGeom prst="line">
              <a:avLst/>
            </a:prstGeom>
            <a:solidFill>
              <a:srgbClr val="BBE0E3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V="1">
              <a:off x="6829085" y="2066504"/>
              <a:ext cx="0" cy="250788"/>
            </a:xfrm>
            <a:prstGeom prst="line">
              <a:avLst/>
            </a:prstGeom>
            <a:solidFill>
              <a:srgbClr val="BBE0E3"/>
            </a:solidFill>
            <a:ln w="6350" cap="flat" cmpd="sng" algn="ctr">
              <a:solidFill>
                <a:schemeClr val="bg2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33" t="2989" r="14811" b="25517"/>
          <a:stretch/>
        </p:blipFill>
        <p:spPr>
          <a:xfrm>
            <a:off x="7109808" y="205492"/>
            <a:ext cx="1900573" cy="130091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8"/>
              </a:srgbClr>
            </a:outerShdw>
          </a:effectLst>
        </p:spPr>
      </p:pic>
      <p:grpSp>
        <p:nvGrpSpPr>
          <p:cNvPr id="15" name="Group 14"/>
          <p:cNvGrpSpPr/>
          <p:nvPr/>
        </p:nvGrpSpPr>
        <p:grpSpPr>
          <a:xfrm>
            <a:off x="610537" y="4992237"/>
            <a:ext cx="7929560" cy="1508250"/>
            <a:chOff x="378354" y="4484420"/>
            <a:chExt cx="8572987" cy="1705865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607" b="6705"/>
            <a:stretch/>
          </p:blipFill>
          <p:spPr>
            <a:xfrm>
              <a:off x="378354" y="4491970"/>
              <a:ext cx="2595414" cy="1638300"/>
            </a:xfrm>
            <a:prstGeom prst="rect">
              <a:avLst/>
            </a:prstGeom>
            <a:ln w="22225">
              <a:solidFill>
                <a:schemeClr val="accent1"/>
              </a:solidFill>
            </a:ln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408"/>
            <a:stretch/>
          </p:blipFill>
          <p:spPr>
            <a:xfrm>
              <a:off x="3286684" y="4484420"/>
              <a:ext cx="2580324" cy="1638300"/>
            </a:xfrm>
            <a:prstGeom prst="rect">
              <a:avLst/>
            </a:prstGeom>
            <a:ln w="22225">
              <a:solidFill>
                <a:schemeClr val="accent1"/>
              </a:solidFill>
            </a:ln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455" y="4484420"/>
              <a:ext cx="2662890" cy="163830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22225">
              <a:solidFill>
                <a:schemeClr val="accent1"/>
              </a:solidFill>
            </a:ln>
          </p:spPr>
        </p:pic>
        <p:sp>
          <p:nvSpPr>
            <p:cNvPr id="19" name="TextBox 18"/>
            <p:cNvSpPr txBox="1"/>
            <p:nvPr/>
          </p:nvSpPr>
          <p:spPr>
            <a:xfrm>
              <a:off x="378354" y="5894398"/>
              <a:ext cx="2595414" cy="29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Drug coats inner lumen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82416" y="5886849"/>
              <a:ext cx="2788859" cy="29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Drug elutes through abluminal holes</a:t>
              </a:r>
              <a:endParaRPr lang="en-US" sz="1100" b="1" dirty="0">
                <a:solidFill>
                  <a:schemeClr val="bg1"/>
                </a:solidFill>
                <a:latin typeface="Arial Narrow" panose="020B0606020202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22457" y="5884954"/>
              <a:ext cx="2828884" cy="295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Uniform distribution in stented area</a:t>
              </a:r>
              <a:endParaRPr lang="en-US" sz="1100" b="1" dirty="0">
                <a:solidFill>
                  <a:schemeClr val="bg1"/>
                </a:solidFill>
                <a:latin typeface="Arial Narrow" panose="020B0606020202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228600" y="3489960"/>
            <a:ext cx="813369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Drug (sirolimus) is protected and contained inside the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stent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31775" indent="-231775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Drug releases through abluminal laser-drilled holes</a:t>
            </a:r>
          </a:p>
          <a:p>
            <a:pPr marL="231775" indent="-231775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Drug elution is controlled through natural diffusion via direct interaction with the vessel wall</a:t>
            </a:r>
          </a:p>
          <a:p>
            <a:pPr marL="231775" indent="-231775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  <a:buSzPct val="80000"/>
              <a:buFont typeface="Wingdings" charset="2"/>
              <a:buChar char="§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Elution profile is controlled by the number and size of the holes, resulting in a sustained elution similar to durable polymer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29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 bwMode="gray">
          <a:xfrm>
            <a:off x="238124" y="1859111"/>
            <a:ext cx="4105276" cy="2655739"/>
          </a:xfrm>
          <a:prstGeom prst="rect">
            <a:avLst/>
          </a:prstGeom>
          <a:noFill/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1463675"/>
            <a:endParaRPr lang="en-US" sz="1400" dirty="0" smtClean="0">
              <a:latin typeface="+mn-lt"/>
            </a:endParaRPr>
          </a:p>
        </p:txBody>
      </p:sp>
      <p:sp>
        <p:nvSpPr>
          <p:cNvPr id="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RevElution Trial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47" name="Footer Placeholder 4"/>
          <p:cNvSpPr txBox="1">
            <a:spLocks/>
          </p:cNvSpPr>
          <p:nvPr/>
        </p:nvSpPr>
        <p:spPr>
          <a:xfrm>
            <a:off x="3124200" y="6692582"/>
            <a:ext cx="2895600" cy="24161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>
            <a:defPPr>
              <a:defRPr lang="en-US"/>
            </a:defPPr>
            <a:lvl1pPr indent="0" algn="ctr" defTabSz="91440">
              <a:spcBef>
                <a:spcPts val="0"/>
              </a:spcBef>
              <a:buClrTx/>
              <a:buSzPct val="100000"/>
              <a:buFont typeface="+mj-lt"/>
              <a:buNone/>
              <a:defRPr kumimoji="0" sz="800" baseline="0"/>
            </a:lvl1pPr>
            <a:lvl2pPr marL="628650" indent="-282575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kumimoji="0" sz="600"/>
            </a:lvl2pPr>
            <a:lvl3pPr marL="973138" indent="-227013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kumimoji="0" sz="600"/>
            </a:lvl3pPr>
            <a:lvl4pPr marL="1374775" indent="-292100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kumimoji="0" sz="600"/>
            </a:lvl4pPr>
            <a:lvl5pPr marL="1711325" indent="-227013">
              <a:spcBef>
                <a:spcPts val="600"/>
              </a:spcBef>
              <a:buClrTx/>
              <a:buSzPct val="100000"/>
              <a:buFont typeface="Arial" pitchFamily="34" charset="0"/>
              <a:buNone/>
              <a:defRPr kumimoji="0" sz="600"/>
            </a:lvl5pPr>
            <a:lvl6pPr marL="2103120" indent="-228600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baseline="0"/>
            </a:lvl6pPr>
            <a:lvl7pPr marL="2377440" indent="-228600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baseline="0"/>
            </a:lvl7pPr>
            <a:lvl8pPr marL="2651760" indent="-228600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baseline="0"/>
            </a:lvl8pPr>
            <a:lvl9pPr marL="2926080" indent="-228600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baseline="0"/>
            </a:lvl9pPr>
          </a:lstStyle>
          <a:p>
            <a:r>
              <a:rPr lang="en-US" dirty="0">
                <a:solidFill>
                  <a:srgbClr val="000000"/>
                </a:solidFill>
              </a:rPr>
              <a:t>CONFIDENTIAL – DO NOT DISTRIBUTE</a:t>
            </a:r>
          </a:p>
        </p:txBody>
      </p:sp>
      <p:sp>
        <p:nvSpPr>
          <p:cNvPr id="57" name="Rectangle 17"/>
          <p:cNvSpPr>
            <a:spLocks noChangeArrowheads="1"/>
          </p:cNvSpPr>
          <p:nvPr/>
        </p:nvSpPr>
        <p:spPr bwMode="gray">
          <a:xfrm>
            <a:off x="242260" y="4604406"/>
            <a:ext cx="8701735" cy="1834348"/>
          </a:xfrm>
          <a:prstGeom prst="rect">
            <a:avLst/>
          </a:prstGeom>
          <a:solidFill>
            <a:srgbClr val="FFFFFF">
              <a:lumMod val="8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E4B">
                    <a:lumMod val="75000"/>
                    <a:lumOff val="25000"/>
                  </a:srgbClr>
                </a:solidFill>
                <a:uLnTx/>
                <a:uFillTx/>
                <a:ea typeface="ヒラギノ角ゴ Pro W3"/>
                <a:cs typeface="Arial" panose="020B0604020202020204" pitchFamily="34" charset="0"/>
              </a:rPr>
              <a:t>PRIMARY ENDPOINT: 	In-stent late lumen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rgbClr val="002E4B">
                    <a:lumMod val="75000"/>
                    <a:lumOff val="25000"/>
                  </a:srgbClr>
                </a:solidFill>
                <a:uLnTx/>
                <a:uFillTx/>
                <a:ea typeface="ヒラギノ角ゴ Pro W3"/>
                <a:cs typeface="Arial" panose="020B0604020202020204" pitchFamily="34" charset="0"/>
              </a:rPr>
              <a:t>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2E4B">
                    <a:lumMod val="75000"/>
                    <a:lumOff val="25000"/>
                  </a:srgbClr>
                </a:solidFill>
                <a:uLnTx/>
                <a:uFillTx/>
                <a:ea typeface="ヒラギノ角ゴ Pro W3"/>
                <a:cs typeface="Arial" panose="020B0604020202020204" pitchFamily="34" charset="0"/>
              </a:rPr>
              <a:t>loss at 9 months in 9M cohort (50 pts)</a:t>
            </a:r>
          </a:p>
          <a:p>
            <a:pPr marL="1828800" marR="0" lvl="0" indent="-182880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Key 2˚ Endpoints:	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Major Adverse Cardiac Events (MACE), Target Lesion Failure (TLF) and components</a:t>
            </a:r>
          </a:p>
          <a:p>
            <a:pPr marL="1828800" marR="0" lvl="0" indent="-182880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QCA / IVUS Endpoints:	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% diameter stenosis, in-segment late lumen loss, NIH volume and % volume obstruction</a:t>
            </a:r>
          </a:p>
          <a:p>
            <a:pPr marL="1939925" marR="0" lvl="0" indent="-1939925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Key OCT Endpoints: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Stent strut tissue coverage, neointimal tissue thickness, stent (mal)apposition, % volume obstruction and NIH tissue characterization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Pharmacokinetic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 Analysis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: 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ea typeface="ヒラギノ角ゴ Pro W3"/>
                <a:cs typeface="Arial" panose="020B0604020202020204" pitchFamily="34" charset="0"/>
              </a:rPr>
              <a:t>12 PK timepoints up to 30 days will be assessed</a:t>
            </a:r>
          </a:p>
          <a:p>
            <a:pPr marL="1655763" marR="0" lvl="0" indent="-1655763" defTabSz="914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>
                <a:tab pos="1939925" algn="l"/>
              </a:tabLst>
              <a:defRPr/>
            </a:pPr>
            <a:r>
              <a:rPr lang="en-US" sz="1400" b="1" kern="0" dirty="0" smtClean="0">
                <a:solidFill>
                  <a:schemeClr val="accent1"/>
                </a:solidFill>
                <a:ea typeface="ヒラギノ角ゴ Pro W3"/>
                <a:cs typeface="Arial" panose="020B0604020202020204" pitchFamily="34" charset="0"/>
              </a:rPr>
              <a:t>DAPT Regimen:		</a:t>
            </a:r>
            <a:r>
              <a:rPr lang="en-US" sz="1400" b="1" kern="0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ヒラギノ角ゴ Pro W3"/>
                <a:cs typeface="Arial" panose="020B0604020202020204" pitchFamily="34" charset="0"/>
              </a:rPr>
              <a:t>ASA indefinitely and clopidogrel ≥ 6 months (12 months in pts not at high risk of bleeding</a:t>
            </a:r>
            <a:r>
              <a:rPr lang="en-US" sz="1400" b="1" kern="0" dirty="0" smtClean="0">
                <a:solidFill>
                  <a:srgbClr val="002E4B"/>
                </a:solidFill>
                <a:ea typeface="ヒラギノ角ゴ Pro W3"/>
                <a:cs typeface="Arial" panose="020B0604020202020204" pitchFamily="34" charset="0"/>
              </a:rPr>
              <a:t>)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rgbClr val="002E4B"/>
              </a:solidFill>
              <a:effectLst/>
              <a:uLnTx/>
              <a:uFillTx/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3108960" y="1926672"/>
            <a:ext cx="2926080" cy="564576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altLang="ja-JP" sz="1400" b="1" dirty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N</a:t>
            </a:r>
            <a:r>
              <a:rPr lang="pt-BR" altLang="ja-JP" sz="1400" b="1" dirty="0" smtClean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= 100 Patients</a:t>
            </a:r>
            <a:endParaRPr lang="pt-BR" altLang="ja-JP" sz="1400" b="1" dirty="0">
              <a:solidFill>
                <a:srgbClr val="000000"/>
              </a:solidFill>
              <a:ea typeface="SimSun" pitchFamily="2" charset="-122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400" dirty="0" smtClean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15 </a:t>
            </a:r>
            <a:r>
              <a:rPr lang="en-US" sz="1400" dirty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sites in </a:t>
            </a:r>
            <a:r>
              <a:rPr lang="en-US" sz="1400" dirty="0" smtClean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Australia, Brazil </a:t>
            </a:r>
            <a:r>
              <a:rPr lang="en-US" sz="1400" dirty="0">
                <a:solidFill>
                  <a:srgbClr val="000000"/>
                </a:solidFill>
                <a:ea typeface="SimSun" pitchFamily="2" charset="-122"/>
                <a:cs typeface="Arial" pitchFamily="34" charset="0"/>
              </a:rPr>
              <a:t>and Singapore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165231" y="1243115"/>
            <a:ext cx="2813538" cy="674031"/>
          </a:xfrm>
          <a:prstGeom prst="rect">
            <a:avLst/>
          </a:prstGeom>
          <a:solidFill>
            <a:srgbClr val="002E4B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marR="0" lvl="0" indent="0"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ヒラギノ角ゴ Pro W3" pitchFamily="-110" charset="-128"/>
                <a:cs typeface="Arial" panose="020B0604020202020204" pitchFamily="34" charset="0"/>
              </a:defRPr>
            </a:lvl1pPr>
          </a:lstStyle>
          <a:p>
            <a:r>
              <a:rPr lang="en-US" dirty="0"/>
              <a:t>De Novo Native Coronary Lesions</a:t>
            </a:r>
          </a:p>
          <a:p>
            <a:r>
              <a:rPr lang="en-US" dirty="0"/>
              <a:t>Vessel Diameter: 2.25–3.5 mm</a:t>
            </a:r>
          </a:p>
          <a:p>
            <a:r>
              <a:rPr lang="en-US" dirty="0"/>
              <a:t>Lesion Length: ≤ 27 mm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934630" y="1580131"/>
            <a:ext cx="3848771" cy="2805701"/>
            <a:chOff x="4934630" y="1580131"/>
            <a:chExt cx="3848771" cy="2805701"/>
          </a:xfrm>
        </p:grpSpPr>
        <p:grpSp>
          <p:nvGrpSpPr>
            <p:cNvPr id="13" name="Group 12"/>
            <p:cNvGrpSpPr/>
            <p:nvPr/>
          </p:nvGrpSpPr>
          <p:grpSpPr>
            <a:xfrm>
              <a:off x="5711870" y="3143854"/>
              <a:ext cx="914400" cy="780313"/>
              <a:chOff x="2309447" y="3165230"/>
              <a:chExt cx="914400" cy="2139920"/>
            </a:xfrm>
          </p:grpSpPr>
          <p:cxnSp>
            <p:nvCxnSpPr>
              <p:cNvPr id="14" name="Straight Connector 13"/>
              <p:cNvCxnSpPr/>
              <p:nvPr/>
            </p:nvCxnSpPr>
            <p:spPr bwMode="auto">
              <a:xfrm flipH="1" flipV="1">
                <a:off x="2309447" y="3165230"/>
                <a:ext cx="0" cy="21399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 flipV="1">
                <a:off x="3223847" y="3165230"/>
                <a:ext cx="0" cy="21399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19" name="Straight Connector 18"/>
            <p:cNvCxnSpPr/>
            <p:nvPr/>
          </p:nvCxnSpPr>
          <p:spPr bwMode="auto">
            <a:xfrm flipH="1">
              <a:off x="6626269" y="2481723"/>
              <a:ext cx="1" cy="20046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flipH="1" flipV="1">
              <a:off x="8130687" y="2112275"/>
              <a:ext cx="0" cy="181189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" name="TextBox 23"/>
            <p:cNvSpPr txBox="1"/>
            <p:nvPr/>
          </p:nvSpPr>
          <p:spPr>
            <a:xfrm>
              <a:off x="6123350" y="1958502"/>
              <a:ext cx="2660051" cy="523220"/>
            </a:xfrm>
            <a:prstGeom prst="rect">
              <a:avLst/>
            </a:prstGeom>
            <a:solidFill>
              <a:srgbClr val="71C5E8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b="1" dirty="0">
                  <a:latin typeface="+mj-lt"/>
                  <a:cs typeface="Calibri" panose="020F0502020204030204" pitchFamily="34" charset="0"/>
                </a:rPr>
                <a:t>24 Month Cohort</a:t>
              </a:r>
            </a:p>
            <a:p>
              <a:r>
                <a:rPr lang="en-US" dirty="0" smtClean="0">
                  <a:latin typeface="+mj-lt"/>
                  <a:cs typeface="Calibri" panose="020F0502020204030204" pitchFamily="34" charset="0"/>
                </a:rPr>
                <a:t>N=50</a:t>
              </a:r>
              <a:endParaRPr lang="en-US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934630" y="2682189"/>
              <a:ext cx="2468880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b="1" dirty="0" smtClean="0">
                  <a:latin typeface="+mj-lt"/>
                  <a:cs typeface="Calibri" panose="020F0502020204030204" pitchFamily="34" charset="0"/>
                </a:rPr>
                <a:t>OCT Subgroup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N=30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934630" y="3280258"/>
              <a:ext cx="1188720" cy="46166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2 mo OCT 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Subgroup N=15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214790" y="3280258"/>
              <a:ext cx="1188720" cy="46166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6 mo OCT 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Subgroup N=15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34630" y="3924167"/>
              <a:ext cx="2468880" cy="461665"/>
            </a:xfrm>
            <a:prstGeom prst="rect">
              <a:avLst/>
            </a:prstGeom>
            <a:solidFill>
              <a:srgbClr val="71C5E8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24 mo Angio/IVUS/OCT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N=30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503241" y="3924167"/>
              <a:ext cx="1280160" cy="461665"/>
            </a:xfrm>
            <a:prstGeom prst="rect">
              <a:avLst/>
            </a:prstGeom>
            <a:solidFill>
              <a:srgbClr val="71C5E8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24 mo Angio/IVUS </a:t>
              </a:r>
              <a:r>
                <a:rPr lang="en-US" sz="1200" dirty="0">
                  <a:latin typeface="+mj-lt"/>
                  <a:cs typeface="Calibri" panose="020F0502020204030204" pitchFamily="34" charset="0"/>
                </a:rPr>
                <a:t>N=20</a:t>
              </a:r>
            </a:p>
          </p:txBody>
        </p:sp>
        <p:cxnSp>
          <p:nvCxnSpPr>
            <p:cNvPr id="45" name="Elbow Connector 44"/>
            <p:cNvCxnSpPr>
              <a:stCxn id="43" idx="3"/>
              <a:endCxn id="24" idx="0"/>
            </p:cNvCxnSpPr>
            <p:nvPr/>
          </p:nvCxnSpPr>
          <p:spPr>
            <a:xfrm>
              <a:off x="5978769" y="1580131"/>
              <a:ext cx="1474607" cy="378371"/>
            </a:xfrm>
            <a:prstGeom prst="bent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349251" y="1580131"/>
            <a:ext cx="3878080" cy="2805701"/>
            <a:chOff x="349251" y="1580131"/>
            <a:chExt cx="3878080" cy="2805701"/>
          </a:xfrm>
        </p:grpSpPr>
        <p:grpSp>
          <p:nvGrpSpPr>
            <p:cNvPr id="16" name="Group 15"/>
            <p:cNvGrpSpPr/>
            <p:nvPr/>
          </p:nvGrpSpPr>
          <p:grpSpPr>
            <a:xfrm>
              <a:off x="2544539" y="3143854"/>
              <a:ext cx="914400" cy="780313"/>
              <a:chOff x="2309447" y="3165230"/>
              <a:chExt cx="914400" cy="2139920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 flipH="1" flipV="1">
                <a:off x="2309447" y="3165230"/>
                <a:ext cx="0" cy="21399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H="1" flipV="1">
                <a:off x="3223847" y="3165230"/>
                <a:ext cx="0" cy="213992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0" name="Straight Connector 19"/>
            <p:cNvCxnSpPr/>
            <p:nvPr/>
          </p:nvCxnSpPr>
          <p:spPr bwMode="auto">
            <a:xfrm>
              <a:off x="2544539" y="2456771"/>
              <a:ext cx="0" cy="34000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flipV="1">
              <a:off x="994264" y="2450946"/>
              <a:ext cx="0" cy="1473221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49251" y="1958503"/>
              <a:ext cx="2689360" cy="523220"/>
            </a:xfrm>
            <a:prstGeom prst="rect">
              <a:avLst/>
            </a:prstGeom>
            <a:solidFill>
              <a:srgbClr val="FFCE00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b="1" dirty="0">
                  <a:latin typeface="+mj-lt"/>
                  <a:cs typeface="Calibri" panose="020F0502020204030204" pitchFamily="34" charset="0"/>
                </a:rPr>
                <a:t>9 </a:t>
              </a:r>
              <a:r>
                <a:rPr lang="en-US" b="1" dirty="0" smtClean="0">
                  <a:latin typeface="+mj-lt"/>
                  <a:cs typeface="Calibri" panose="020F0502020204030204" pitchFamily="34" charset="0"/>
                </a:rPr>
                <a:t>Month </a:t>
              </a:r>
              <a:r>
                <a:rPr lang="en-US" b="1" dirty="0">
                  <a:latin typeface="+mj-lt"/>
                  <a:cs typeface="Calibri" panose="020F0502020204030204" pitchFamily="34" charset="0"/>
                </a:rPr>
                <a:t>Cohort</a:t>
              </a:r>
            </a:p>
            <a:p>
              <a:r>
                <a:rPr lang="en-US" dirty="0" smtClean="0">
                  <a:latin typeface="+mj-lt"/>
                  <a:cs typeface="Calibri" panose="020F0502020204030204" pitchFamily="34" charset="0"/>
                </a:rPr>
                <a:t>N=50</a:t>
              </a:r>
              <a:endParaRPr lang="en-US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49251" y="3924167"/>
              <a:ext cx="1280160" cy="461665"/>
            </a:xfrm>
            <a:prstGeom prst="rect">
              <a:avLst/>
            </a:prstGeom>
            <a:solidFill>
              <a:srgbClr val="FFCE00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9 mo </a:t>
              </a:r>
              <a:r>
                <a:rPr lang="en-US" sz="1200" dirty="0">
                  <a:latin typeface="+mj-lt"/>
                  <a:cs typeface="Calibri" panose="020F0502020204030204" pitchFamily="34" charset="0"/>
                </a:rPr>
                <a:t>Angio/IVUS </a:t>
              </a:r>
              <a:endParaRPr lang="en-US" sz="1200" dirty="0" smtClean="0">
                <a:latin typeface="+mj-lt"/>
                <a:cs typeface="Calibri" panose="020F0502020204030204" pitchFamily="34" charset="0"/>
              </a:endParaRPr>
            </a:p>
            <a:p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N=20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56833" y="2682189"/>
              <a:ext cx="2470498" cy="46166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b="1" dirty="0" smtClean="0">
                  <a:latin typeface="+mj-lt"/>
                  <a:cs typeface="Calibri" panose="020F0502020204030204" pitchFamily="34" charset="0"/>
                </a:rPr>
                <a:t>OCT Subgroup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N=30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756833" y="3280258"/>
              <a:ext cx="1188720" cy="46166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1 mo OCT 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Subgroup N=15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038611" y="3280258"/>
              <a:ext cx="1188720" cy="461665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/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3 mo OCT </a:t>
              </a:r>
            </a:p>
            <a:p>
              <a:pPr algn="ctr"/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Subgroup N=15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756833" y="3924167"/>
              <a:ext cx="2470498" cy="461665"/>
            </a:xfrm>
            <a:prstGeom prst="rect">
              <a:avLst/>
            </a:prstGeom>
            <a:solidFill>
              <a:srgbClr val="FFCE00"/>
            </a:solidFill>
            <a:ln w="12700">
              <a:solidFill>
                <a:schemeClr val="tx1"/>
              </a:solidFill>
            </a:ln>
          </p:spPr>
          <p:txBody>
            <a:bodyPr wrap="square" lIns="91440" tIns="45720" rIns="91440" bIns="45720" rtlCol="0" anchor="ctr" anchorCtr="0">
              <a:spAutoFit/>
            </a:bodyPr>
            <a:lstStyle>
              <a:defPPr>
                <a:defRPr lang="en-US"/>
              </a:defPPr>
              <a:lvl1pPr algn="ctr">
                <a:defRPr sz="1400"/>
              </a:lvl1pPr>
            </a:lstStyle>
            <a:p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9 mo </a:t>
              </a:r>
              <a:r>
                <a:rPr lang="en-US" sz="1200" dirty="0">
                  <a:latin typeface="+mj-lt"/>
                  <a:cs typeface="Calibri" panose="020F0502020204030204" pitchFamily="34" charset="0"/>
                </a:rPr>
                <a:t>Angio/IVUS/OCT </a:t>
              </a:r>
              <a:endParaRPr lang="en-US" sz="1200" dirty="0" smtClean="0">
                <a:latin typeface="+mj-lt"/>
                <a:cs typeface="Calibri" panose="020F0502020204030204" pitchFamily="34" charset="0"/>
              </a:endParaRPr>
            </a:p>
            <a:p>
              <a:r>
                <a:rPr lang="en-US" sz="1200" dirty="0" smtClean="0">
                  <a:latin typeface="+mj-lt"/>
                  <a:cs typeface="Calibri" panose="020F0502020204030204" pitchFamily="34" charset="0"/>
                </a:rPr>
                <a:t>N=30</a:t>
              </a:r>
              <a:endParaRPr lang="en-US" sz="1200" dirty="0">
                <a:latin typeface="+mj-lt"/>
                <a:cs typeface="Calibri" panose="020F0502020204030204" pitchFamily="34" charset="0"/>
              </a:endParaRPr>
            </a:p>
          </p:txBody>
        </p:sp>
        <p:cxnSp>
          <p:nvCxnSpPr>
            <p:cNvPr id="50" name="Elbow Connector 49"/>
            <p:cNvCxnSpPr>
              <a:stCxn id="43" idx="1"/>
              <a:endCxn id="23" idx="0"/>
            </p:cNvCxnSpPr>
            <p:nvPr/>
          </p:nvCxnSpPr>
          <p:spPr>
            <a:xfrm rot="10800000" flipV="1">
              <a:off x="1693931" y="1580131"/>
              <a:ext cx="1471300" cy="378372"/>
            </a:xfrm>
            <a:prstGeom prst="bentConnector2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>
          <a:xfrm>
            <a:off x="239065" y="6197613"/>
            <a:ext cx="262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1200" b="1" dirty="0" smtClean="0">
              <a:solidFill>
                <a:srgbClr val="002E4B"/>
              </a:solidFill>
              <a:ea typeface="ヒラギノ角ゴ Pro W3"/>
              <a:cs typeface="Arial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NCT02480348</a:t>
            </a:r>
            <a:endParaRPr lang="en-US" sz="1400" b="1" dirty="0">
              <a:solidFill>
                <a:schemeClr val="accent1"/>
              </a:solidFill>
              <a:ea typeface="ヒラギノ角ゴ Pro W3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6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7" grpId="0" animBg="1"/>
      <p:bldP spid="48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RevElution</a:t>
            </a:r>
            <a:r>
              <a:rPr lang="en-US" dirty="0"/>
              <a:t> Trial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8096995"/>
              </p:ext>
            </p:extLst>
          </p:nvPr>
        </p:nvGraphicFramePr>
        <p:xfrm>
          <a:off x="866274" y="1140588"/>
          <a:ext cx="7382576" cy="529310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91288"/>
                <a:gridCol w="3691288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ヒラギノ角ゴ Pro W3" charset="-128"/>
                      </a:endParaRPr>
                    </a:p>
                  </a:txBody>
                  <a:tcPr marR="45720" marT="0" marB="0" anchor="ctr" horzOverflow="overflow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Month Cohort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N=50 pts, 56 lesions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Age, years 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kumimoji="0" lang="en-US" sz="1600" b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mean±SD</a:t>
                      </a:r>
                      <a:r>
                        <a:rPr kumimoji="0" lang="en-US" sz="16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66.2 ± 10.1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Male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76.0</a:t>
                      </a:r>
                      <a:endParaRPr lang="en-US" sz="1600" b="1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Diabetes mellitus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30.0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>
                          <a:tab pos="230188" algn="l"/>
                        </a:tabLst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Insulin treated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365760"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Hypertension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76.0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Hyperlipidemia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84.0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Current smoker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12.0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Family history of CAD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42.6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Prior MI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20.0</a:t>
                      </a:r>
                      <a:endParaRPr lang="en-US" sz="1600" b="1" dirty="0" smtClean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Prior PCI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16.0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Prior CABG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10.0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Reason for revascularization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</a:endParaRPr>
                    </a:p>
                  </a:txBody>
                  <a:tcPr marL="45720" marR="45720" marT="0" marB="0" anchor="ctr" horzOverflow="overflow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2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Unstable angina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365760"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18.0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Stable angina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365760"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56.0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Positive functional study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30.0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6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 Silent ischemia</a:t>
                      </a:r>
                      <a:endParaRPr kumimoji="0" lang="en-US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1"/>
                          </a:solidFill>
                          <a:effectLst/>
                          <a:latin typeface="+mn-lt"/>
                        </a:rPr>
                        <a:t>6.0</a:t>
                      </a:r>
                      <a:endParaRPr lang="en-US" sz="1600" b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Baseline Patient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66272" y="2310063"/>
            <a:ext cx="7382577" cy="585216"/>
          </a:xfrm>
          <a:prstGeom prst="rect">
            <a:avLst/>
          </a:prstGeom>
          <a:noFill/>
          <a:ln w="28575" cap="flat" cmpd="sng" algn="ctr">
            <a:solidFill>
              <a:srgbClr val="0085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47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RevElution</a:t>
            </a:r>
            <a:r>
              <a:rPr lang="en-US" dirty="0"/>
              <a:t> Trial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629269"/>
              </p:ext>
            </p:extLst>
          </p:nvPr>
        </p:nvGraphicFramePr>
        <p:xfrm>
          <a:off x="866274" y="1140588"/>
          <a:ext cx="7382576" cy="50520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691288"/>
                <a:gridCol w="3691288"/>
              </a:tblGrid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pt-BR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%</a:t>
                      </a: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ヒラギノ角ゴ Pro W3" charset="-128"/>
                      </a:endParaRPr>
                    </a:p>
                  </a:txBody>
                  <a:tcPr marR="45720" marT="0" marB="0" anchor="ctr" horzOverflow="overflow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Month Cohort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GB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N=50 pts, 56 lesions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ヒラギノ角ゴ Pro W3" charset="-128"/>
                        <a:cs typeface="Times New Roman" pitchFamily="18" charset="0"/>
                      </a:endParaRPr>
                    </a:p>
                  </a:txBody>
                  <a:tcPr marL="45720" marR="45720" marT="0" marB="0" anchor="ctr" horzOverflow="overflow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5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</a:rPr>
                        <a:t>Target vessel location</a:t>
                      </a:r>
                      <a:endParaRPr kumimoji="0" lang="en-US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ヒラギノ角ゴ Pro W3" charset="-128"/>
                      </a:endParaRPr>
                    </a:p>
                  </a:txBody>
                  <a:tcPr marL="45720"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chemeClr val="accent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LAD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52.0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457029" marR="0" lvl="1" indent="0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LCX</a:t>
                      </a: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32.0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lvl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RCA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ACC/AHA lesion class 	– B2  </a:t>
                      </a:r>
                    </a:p>
                    <a:p>
                      <a:pPr marL="0" marR="0" lvl="0" indent="0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noProof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		     	– C</a:t>
                      </a:r>
                    </a:p>
                  </a:txBody>
                  <a:tcPr marL="25400" marR="2540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50.0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26.8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TIMI 3 flow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98.2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5400" marR="2540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RVD (mm)</a:t>
                      </a:r>
                    </a:p>
                  </a:txBody>
                  <a:tcPr marL="45720" marR="45720" marT="0" marB="0"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2.70 ± 0.43</a:t>
                      </a:r>
                    </a:p>
                  </a:txBody>
                  <a:tcPr marL="45720" marR="45720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MLD (mm)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0.97 ± 0.28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-171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 Diameter stenosis </a:t>
                      </a: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63.8 ± 9.5</a:t>
                      </a: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lv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Lesion length (mm)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12.85 ± 5.21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-171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Lesions treated per patient</a:t>
                      </a:r>
                    </a:p>
                  </a:txBody>
                  <a:tcPr marL="45720" marR="4572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1.1 ± 0.3</a:t>
                      </a: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Radial approach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86.0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Lesion success</a:t>
                      </a:r>
                      <a:r>
                        <a:rPr kumimoji="0" lang="en-US" sz="15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l" defTabSz="457029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Device success</a:t>
                      </a:r>
                      <a:r>
                        <a:rPr kumimoji="0" lang="en-US" sz="15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endParaRPr kumimoji="0" lang="en-US" sz="15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Procedure success</a:t>
                      </a:r>
                      <a:r>
                        <a:rPr kumimoji="0" lang="en-US" sz="1500" b="1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</a:t>
                      </a:r>
                      <a:endParaRPr kumimoji="0" lang="en-US" sz="15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5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100.0</a:t>
                      </a:r>
                      <a:endParaRPr kumimoji="0" lang="en-US" sz="1500" b="1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marT="0" marB="0" anchor="ctr"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Baseline </a:t>
            </a:r>
            <a:r>
              <a:rPr lang="en-US" dirty="0" smtClean="0"/>
              <a:t>Angiographic Characteristics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66274" y="6214422"/>
            <a:ext cx="780005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000" i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en-US" sz="100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The </a:t>
            </a:r>
            <a:r>
              <a:rPr lang="en-US" sz="10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attainment of &lt;50% residual stenosis of the target lesion using any percutaneous method. </a:t>
            </a:r>
            <a:endParaRPr lang="en-US" sz="1000" i="0" dirty="0" smtClean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1000" i="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en-US" sz="100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0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The attainment of &lt;50% residual stenosis of the target lesion using only the </a:t>
            </a:r>
            <a:r>
              <a:rPr lang="en-US" sz="100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DFS </a:t>
            </a:r>
          </a:p>
          <a:p>
            <a:pPr>
              <a:lnSpc>
                <a:spcPct val="70000"/>
              </a:lnSpc>
            </a:pPr>
            <a:r>
              <a:rPr lang="en-US" sz="1000" i="0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3</a:t>
            </a:r>
            <a:r>
              <a:rPr lang="en-US" sz="1000" i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n-US" sz="1000" i="0" dirty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The attainment of &lt;50% residual stenosis of the target lesion and no in-hospital MACE. 	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866272" y="2812481"/>
            <a:ext cx="7382577" cy="411480"/>
          </a:xfrm>
          <a:prstGeom prst="rect">
            <a:avLst/>
          </a:prstGeom>
          <a:noFill/>
          <a:ln w="28575" cap="flat" cmpd="sng" algn="ctr">
            <a:solidFill>
              <a:srgbClr val="0085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66271" y="5323071"/>
            <a:ext cx="7382577" cy="859536"/>
          </a:xfrm>
          <a:prstGeom prst="rect">
            <a:avLst/>
          </a:prstGeom>
          <a:noFill/>
          <a:ln w="28575" cap="flat" cmpd="sng" algn="ctr">
            <a:solidFill>
              <a:srgbClr val="0085CA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smtClean="0">
              <a:ln>
                <a:noFill/>
              </a:ln>
              <a:solidFill>
                <a:srgbClr val="FF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charset="0"/>
              <a:ea typeface="ヒラギノ角ゴ Pro W3" pitchFamily="-111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478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RevElution</a:t>
            </a:r>
            <a:r>
              <a:rPr lang="en-US" dirty="0" smtClean="0"/>
              <a:t> Trial – Primary Endpoint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Late Loss </a:t>
            </a:r>
            <a:r>
              <a:rPr lang="en-US" dirty="0"/>
              <a:t>at 9 Months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28607" y="6195566"/>
            <a:ext cx="8686799" cy="419100"/>
          </a:xfrm>
        </p:spPr>
        <p:txBody>
          <a:bodyPr/>
          <a:lstStyle/>
          <a:p>
            <a:r>
              <a:rPr lang="en-US" sz="1050" dirty="0"/>
              <a:t>*The CI is adjusted to propensity score, based on lesion-length, baseline RVD, age, sex, diabetes, history of MI and worst CCS Angina Class as independent </a:t>
            </a:r>
            <a:r>
              <a:rPr lang="en-US" sz="1050" dirty="0" smtClean="0"/>
              <a:t>variables.</a:t>
            </a:r>
            <a:endParaRPr lang="en-US" sz="105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366317" y="3220250"/>
            <a:ext cx="280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029"/>
            <a:r>
              <a:rPr lang="en-US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In-stent late lumen loss (mm)</a:t>
            </a:r>
            <a:endParaRPr lang="en-US" b="1" dirty="0">
              <a:solidFill>
                <a:schemeClr val="accent1"/>
              </a:solidFill>
              <a:ea typeface="ヒラギノ角ゴ Pro W3"/>
              <a:cs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981075" y="5612235"/>
            <a:ext cx="7229475" cy="641000"/>
          </a:xfrm>
          <a:prstGeom prst="rect">
            <a:avLst/>
          </a:prstGeom>
          <a:solidFill>
            <a:srgbClr val="001E46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ヒラギノ角ゴ Pro W3" pitchFamily="-111" charset="-128"/>
                <a:cs typeface="Arial" charset="0"/>
              </a:rPr>
              <a:t>Primary endpoint met, demonstrating non-inferiority</a:t>
            </a:r>
          </a:p>
        </p:txBody>
      </p:sp>
      <p:graphicFrame>
        <p:nvGraphicFramePr>
          <p:cNvPr id="2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6814219"/>
              </p:ext>
            </p:extLst>
          </p:nvPr>
        </p:nvGraphicFramePr>
        <p:xfrm>
          <a:off x="1826151" y="1447346"/>
          <a:ext cx="5438332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ctangle 16"/>
          <p:cNvSpPr/>
          <p:nvPr/>
        </p:nvSpPr>
        <p:spPr>
          <a:xfrm>
            <a:off x="5291306" y="3075598"/>
            <a:ext cx="1280160" cy="3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029"/>
            <a:r>
              <a:rPr lang="en-US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0.36 ± 0.52</a:t>
            </a:r>
            <a:endParaRPr lang="en-US" b="1" dirty="0">
              <a:solidFill>
                <a:schemeClr val="accent1"/>
              </a:solidFill>
              <a:ea typeface="ヒラギノ角ゴ Pro W3"/>
              <a:cs typeface="Arial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7929" y="3462665"/>
            <a:ext cx="1280160" cy="365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029"/>
            <a:r>
              <a:rPr lang="en-US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0.26 ± 0.28</a:t>
            </a:r>
            <a:endParaRPr lang="en-US" b="1" dirty="0">
              <a:solidFill>
                <a:schemeClr val="accent1"/>
              </a:solidFill>
              <a:ea typeface="ヒラギノ角ゴ Pro W3"/>
              <a:cs typeface="Arial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429083" y="2607522"/>
            <a:ext cx="2516881" cy="640080"/>
            <a:chOff x="3429083" y="2530522"/>
            <a:chExt cx="2516881" cy="64008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3429083" y="2539423"/>
              <a:ext cx="2516881" cy="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3429083" y="2530522"/>
              <a:ext cx="0" cy="64008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>
            <a:xfrm>
              <a:off x="5937549" y="2533327"/>
              <a:ext cx="0" cy="182880"/>
            </a:xfrm>
            <a:prstGeom prst="line">
              <a:avLst/>
            </a:prstGeom>
            <a:noFill/>
            <a:ln w="1905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</p:cxnSp>
      </p:grpSp>
      <p:sp>
        <p:nvSpPr>
          <p:cNvPr id="23" name="TextBox 22"/>
          <p:cNvSpPr txBox="1"/>
          <p:nvPr/>
        </p:nvSpPr>
        <p:spPr>
          <a:xfrm>
            <a:off x="3157160" y="1616373"/>
            <a:ext cx="3039054" cy="53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029">
              <a:lnSpc>
                <a:spcPct val="90000"/>
              </a:lnSpc>
              <a:spcAft>
                <a:spcPts val="400"/>
              </a:spcAft>
            </a:pPr>
            <a:r>
              <a:rPr lang="el-GR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Δ</a:t>
            </a:r>
            <a:r>
              <a:rPr lang="en-US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 </a:t>
            </a:r>
            <a:r>
              <a:rPr lang="en-US" sz="1400" b="1" dirty="0">
                <a:solidFill>
                  <a:schemeClr val="accent1"/>
                </a:solidFill>
                <a:ea typeface="ヒラギノ角ゴ Pro W3"/>
                <a:cs typeface="Arial" charset="0"/>
              </a:rPr>
              <a:t>= -0.10 </a:t>
            </a:r>
            <a:r>
              <a:rPr lang="en-US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mm </a:t>
            </a:r>
          </a:p>
          <a:p>
            <a:pPr algn="ctr" defTabSz="457029">
              <a:lnSpc>
                <a:spcPct val="90000"/>
              </a:lnSpc>
              <a:spcAft>
                <a:spcPts val="1000"/>
              </a:spcAft>
            </a:pPr>
            <a:r>
              <a:rPr lang="en-US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95</a:t>
            </a:r>
            <a:r>
              <a:rPr lang="en-US" sz="1400" b="1" dirty="0">
                <a:solidFill>
                  <a:schemeClr val="accent1"/>
                </a:solidFill>
                <a:ea typeface="ヒラギノ角ゴ Pro W3"/>
                <a:cs typeface="Arial" charset="0"/>
              </a:rPr>
              <a:t>% </a:t>
            </a:r>
            <a:r>
              <a:rPr lang="en-US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CI </a:t>
            </a:r>
            <a:r>
              <a:rPr lang="en-US" sz="1400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(</a:t>
            </a:r>
            <a:r>
              <a:rPr lang="en-US" sz="1400" dirty="0">
                <a:solidFill>
                  <a:schemeClr val="accent1"/>
                </a:solidFill>
                <a:ea typeface="ヒラギノ角ゴ Pro W3"/>
                <a:cs typeface="Arial" charset="0"/>
              </a:rPr>
              <a:t>upper </a:t>
            </a:r>
            <a:r>
              <a:rPr lang="en-US" sz="1400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one-sided)* </a:t>
            </a:r>
            <a:r>
              <a:rPr lang="en-US" sz="1400" b="1" dirty="0">
                <a:solidFill>
                  <a:schemeClr val="accent1"/>
                </a:solidFill>
                <a:ea typeface="ヒラギノ角ゴ Pro W3"/>
                <a:cs typeface="Arial" charset="0"/>
              </a:rPr>
              <a:t>= </a:t>
            </a:r>
            <a:r>
              <a:rPr lang="en-US" sz="1400" b="1" dirty="0" smtClean="0">
                <a:solidFill>
                  <a:schemeClr val="accent1"/>
                </a:solidFill>
                <a:ea typeface="ヒラギノ角ゴ Pro W3"/>
                <a:cs typeface="Arial" charset="0"/>
              </a:rPr>
              <a:t>0.05mm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92227" y="4735626"/>
            <a:ext cx="2473712" cy="58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DFS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chemeClr val="accent1"/>
                </a:solidFill>
              </a:rPr>
              <a:t>(n=49 lesions)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687523" y="4735627"/>
            <a:ext cx="2473712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600"/>
              </a:spcAft>
            </a:pPr>
            <a:r>
              <a:rPr lang="en-US" b="1" dirty="0" smtClean="0">
                <a:solidFill>
                  <a:schemeClr val="accent1"/>
                </a:solidFill>
              </a:rPr>
              <a:t>Resolute ZES historical control</a:t>
            </a:r>
          </a:p>
          <a:p>
            <a:pPr algn="ctr">
              <a:lnSpc>
                <a:spcPct val="85000"/>
              </a:lnSpc>
              <a:spcAft>
                <a:spcPts val="600"/>
              </a:spcAft>
            </a:pPr>
            <a:r>
              <a:rPr lang="en-US" sz="1400" b="1" dirty="0" smtClean="0">
                <a:solidFill>
                  <a:schemeClr val="accent1"/>
                </a:solidFill>
              </a:rPr>
              <a:t>(n=93 lesions)</a:t>
            </a:r>
            <a:endParaRPr lang="en-US" sz="14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83" y="2210430"/>
            <a:ext cx="2508466" cy="341632"/>
          </a:xfrm>
          <a:prstGeom prst="rect">
            <a:avLst/>
          </a:prstGeom>
          <a:solidFill>
            <a:schemeClr val="accent1"/>
          </a:solidFill>
        </p:spPr>
        <p:txBody>
          <a:bodyPr wrap="square" anchor="ctr">
            <a:spAutoFit/>
          </a:bodyPr>
          <a:lstStyle/>
          <a:p>
            <a:pPr algn="ctr" defTabSz="457029">
              <a:lnSpc>
                <a:spcPct val="90000"/>
              </a:lnSpc>
              <a:spcAft>
                <a:spcPts val="1000"/>
              </a:spcAft>
            </a:pPr>
            <a:r>
              <a:rPr lang="en-GB" b="1" i="1" dirty="0" err="1">
                <a:solidFill>
                  <a:schemeClr val="bg1"/>
                </a:solidFill>
                <a:ea typeface="ヒラギノ角ゴ Pro W3"/>
                <a:cs typeface="Arial" charset="0"/>
              </a:rPr>
              <a:t>P</a:t>
            </a:r>
            <a:r>
              <a:rPr lang="en-GB" b="1" i="1" baseline="-25000" dirty="0" err="1">
                <a:solidFill>
                  <a:schemeClr val="bg1"/>
                </a:solidFill>
                <a:ea typeface="ヒラギノ角ゴ Pro W3"/>
                <a:cs typeface="Arial" charset="0"/>
              </a:rPr>
              <a:t>non</a:t>
            </a:r>
            <a:r>
              <a:rPr lang="en-GB" b="1" i="1" baseline="-25000" dirty="0">
                <a:solidFill>
                  <a:schemeClr val="bg1"/>
                </a:solidFill>
                <a:ea typeface="ヒラギノ角ゴ Pro W3"/>
                <a:cs typeface="Arial" charset="0"/>
              </a:rPr>
              <a:t>-inferiority </a:t>
            </a:r>
            <a:r>
              <a:rPr lang="en-US" b="1" dirty="0">
                <a:solidFill>
                  <a:schemeClr val="bg1"/>
                </a:solidFill>
                <a:ea typeface="ヒラギノ角ゴ Pro W3"/>
                <a:cs typeface="Arial" charset="0"/>
              </a:rPr>
              <a:t>&lt;0.001</a:t>
            </a:r>
          </a:p>
        </p:txBody>
      </p:sp>
    </p:spTree>
    <p:extLst>
      <p:ext uri="{BB962C8B-B14F-4D97-AF65-F5344CB8AC3E}">
        <p14:creationId xmlns:p14="http://schemas.microsoft.com/office/powerpoint/2010/main" val="2726471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5" grpId="0" animBg="1"/>
      <p:bldGraphic spid="26" grpId="0">
        <p:bldSub>
          <a:bldChart bld="series" animBg="0"/>
        </p:bldSub>
      </p:bldGraphic>
      <p:bldP spid="17" grpId="0"/>
      <p:bldP spid="19" grpId="0"/>
      <p:bldP spid="23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RevElution</a:t>
            </a:r>
            <a:r>
              <a:rPr lang="en-US" dirty="0" smtClean="0"/>
              <a:t> Trial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Clinical </a:t>
            </a:r>
            <a:r>
              <a:rPr lang="en-US" dirty="0" smtClean="0"/>
              <a:t>Results at </a:t>
            </a:r>
            <a:r>
              <a:rPr lang="en-US" dirty="0"/>
              <a:t>9 Months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28606" y="6185941"/>
            <a:ext cx="8778240" cy="419100"/>
          </a:xfrm>
        </p:spPr>
        <p:txBody>
          <a:bodyPr/>
          <a:lstStyle/>
          <a:p>
            <a:r>
              <a:rPr lang="en-US" sz="1400" dirty="0"/>
              <a:t>One patient developed ischemia symptoms while having a CT guided lung biopsy for lung cancer. Based on elevated troponin levels, CEC adjudicated event as a NQMI.</a:t>
            </a:r>
          </a:p>
          <a:p>
            <a:r>
              <a:rPr lang="en-US" sz="1400" dirty="0" smtClean="0"/>
              <a:t>Target </a:t>
            </a:r>
            <a:r>
              <a:rPr lang="en-US" sz="1400" dirty="0"/>
              <a:t>lesion failure (TLF) is defined as cardiac death, target vessel MI </a:t>
            </a:r>
            <a:r>
              <a:rPr lang="en-US" sz="1400" dirty="0" smtClean="0"/>
              <a:t>or ischemia-driven </a:t>
            </a:r>
            <a:r>
              <a:rPr lang="en-US" sz="1400" dirty="0"/>
              <a:t>TLR. </a:t>
            </a: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black">
          <a:xfrm>
            <a:off x="2543675" y="2023650"/>
            <a:ext cx="0" cy="3474720"/>
          </a:xfrm>
          <a:prstGeom prst="line">
            <a:avLst/>
          </a:prstGeom>
          <a:noFill/>
          <a:ln w="19050">
            <a:solidFill>
              <a:schemeClr val="accent4">
                <a:lumMod val="50000"/>
              </a:schemeClr>
            </a:solidFill>
            <a:prstDash val="lg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002E4B"/>
              </a:solidFill>
              <a:ea typeface="ヒラギノ角ゴ Pro W3"/>
              <a:cs typeface="Arial" charset="0"/>
            </a:endParaRPr>
          </a:p>
        </p:txBody>
      </p:sp>
      <p:sp>
        <p:nvSpPr>
          <p:cNvPr id="11" name="Text Box 244"/>
          <p:cNvSpPr txBox="1">
            <a:spLocks noChangeArrowheads="1"/>
          </p:cNvSpPr>
          <p:nvPr/>
        </p:nvSpPr>
        <p:spPr bwMode="auto">
          <a:xfrm rot="16200000">
            <a:off x="-89581" y="3290472"/>
            <a:ext cx="968214" cy="249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2E4B"/>
                </a:solidFill>
                <a:latin typeface="Arial Narrow" panose="020B0606020202030204" pitchFamily="34" charset="0"/>
                <a:ea typeface="MS PGothic" pitchFamily="34" charset="-128"/>
                <a:cs typeface="Arial" charset="0"/>
              </a:rPr>
              <a:t>Events (%)</a:t>
            </a:r>
            <a:endParaRPr lang="en-US" b="1" dirty="0">
              <a:solidFill>
                <a:srgbClr val="002E4B"/>
              </a:solidFill>
              <a:latin typeface="Arial Narrow" panose="020B0606020202030204" pitchFamily="34" charset="0"/>
              <a:ea typeface="MS PGothic" pitchFamily="34" charset="-128"/>
              <a:cs typeface="Arial" charset="0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998352904"/>
              </p:ext>
            </p:extLst>
          </p:nvPr>
        </p:nvGraphicFramePr>
        <p:xfrm>
          <a:off x="657725" y="1666500"/>
          <a:ext cx="79095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 Box 16"/>
          <p:cNvSpPr txBox="1">
            <a:spLocks noChangeArrowheads="1"/>
          </p:cNvSpPr>
          <p:nvPr/>
        </p:nvSpPr>
        <p:spPr bwMode="black">
          <a:xfrm>
            <a:off x="7661600" y="1634613"/>
            <a:ext cx="8963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2E4B"/>
                </a:solidFill>
                <a:ea typeface="ヒラギノ角ゴ Pro W3"/>
                <a:cs typeface="Arial" charset="0"/>
              </a:rPr>
              <a:t>n = 48/50</a:t>
            </a:r>
            <a:endParaRPr lang="en-US" sz="1600" b="1" dirty="0">
              <a:solidFill>
                <a:srgbClr val="002E4B"/>
              </a:solidFill>
              <a:ea typeface="ヒラギノ角ゴ Pro W3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92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Chart bld="seriesEl" animBg="0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RevElution</a:t>
            </a:r>
            <a:r>
              <a:rPr lang="en-US" dirty="0" smtClean="0"/>
              <a:t>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The Drug-Filled Stent (DFS) is a novel polymer-free DES with sirolimus residing on the inside of the stent and eluted through abluminal holes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In the first 50 patient cohort, the polymer-free DFS was safe and effective with late lumen loss non-inferior to historical control, with minimal neointima hyperplasia and 0% binary restenosis at 9 months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DFS implantation resulted in a high degree of early stent strut coverage and 0% late incomplete malapposition, indicative of rapid early healing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The TLF rate was low (2.1%) at 9 months with no stent </a:t>
            </a:r>
            <a:r>
              <a:rPr lang="en-US" sz="2400" dirty="0" smtClean="0"/>
              <a:t>thrombosis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DFS may avoid polymer-associated adverse vascular responses, potentially allowing for shorter duration of DAPT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6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MDT light template-2016">
      <a:dk1>
        <a:sysClr val="windowText" lastClr="000000"/>
      </a:dk1>
      <a:lt1>
        <a:sysClr val="window" lastClr="FFFFFF"/>
      </a:lt1>
      <a:dk2>
        <a:srgbClr val="0067A6"/>
      </a:dk2>
      <a:lt2>
        <a:srgbClr val="EEECE1"/>
      </a:lt2>
      <a:accent1>
        <a:srgbClr val="001E46"/>
      </a:accent1>
      <a:accent2>
        <a:srgbClr val="0067A6"/>
      </a:accent2>
      <a:accent3>
        <a:srgbClr val="B3E2FF"/>
      </a:accent3>
      <a:accent4>
        <a:srgbClr val="A6A6A6"/>
      </a:accent4>
      <a:accent5>
        <a:srgbClr val="7ABC32"/>
      </a:accent5>
      <a:accent6>
        <a:srgbClr val="F79646"/>
      </a:accent6>
      <a:hlink>
        <a:srgbClr val="0067A6"/>
      </a:hlink>
      <a:folHlink>
        <a:srgbClr val="A6A6A6"/>
      </a:folHlink>
    </a:clrScheme>
    <a:fontScheme name="Custom 4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-111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dtronic Dark">
    <a:dk1>
      <a:srgbClr val="001E46"/>
    </a:dk1>
    <a:lt1>
      <a:srgbClr val="FFFFFF"/>
    </a:lt1>
    <a:dk2>
      <a:srgbClr val="004B87"/>
    </a:dk2>
    <a:lt2>
      <a:srgbClr val="71C5E8"/>
    </a:lt2>
    <a:accent1>
      <a:srgbClr val="0085CA"/>
    </a:accent1>
    <a:accent2>
      <a:srgbClr val="00A9E0"/>
    </a:accent2>
    <a:accent3>
      <a:srgbClr val="B9D9EB"/>
    </a:accent3>
    <a:accent4>
      <a:srgbClr val="5B7F95"/>
    </a:accent4>
    <a:accent5>
      <a:srgbClr val="888B8D"/>
    </a:accent5>
    <a:accent6>
      <a:srgbClr val="B1B3B3"/>
    </a:accent6>
    <a:hlink>
      <a:srgbClr val="77BC1F"/>
    </a:hlink>
    <a:folHlink>
      <a:srgbClr val="00C4B3"/>
    </a:folHlink>
  </a:clrScheme>
  <a:fontScheme name="Medtronic Font Theme">
    <a:majorFont>
      <a:latin typeface="Effra"/>
      <a:ea typeface=""/>
      <a:cs typeface=""/>
    </a:majorFont>
    <a:minorFont>
      <a:latin typeface="Effra"/>
      <a:ea typeface=""/>
      <a:cs typeface=""/>
    </a:minorFont>
  </a:fontScheme>
  <a:fmtScheme name="Oriel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60000"/>
            </a:schemeClr>
          </a:gs>
          <a:gs pos="30000">
            <a:schemeClr val="phClr">
              <a:tint val="38000"/>
              <a:satMod val="260000"/>
            </a:schemeClr>
          </a:gs>
          <a:gs pos="75000">
            <a:schemeClr val="phClr">
              <a:tint val="55000"/>
              <a:satMod val="255000"/>
            </a:schemeClr>
          </a:gs>
          <a:gs pos="100000">
            <a:schemeClr val="phClr">
              <a:tint val="70000"/>
              <a:satMod val="255000"/>
            </a:schemeClr>
          </a:gs>
        </a:gsLst>
        <a:path path="circle">
          <a:fillToRect l="5000" t="100000" r="120000" b="10000"/>
        </a:path>
      </a:gradFill>
      <a:gradFill rotWithShape="1">
        <a:gsLst>
          <a:gs pos="0">
            <a:schemeClr val="phClr">
              <a:shade val="63000"/>
              <a:satMod val="165000"/>
            </a:schemeClr>
          </a:gs>
          <a:gs pos="30000">
            <a:schemeClr val="phClr">
              <a:shade val="58000"/>
              <a:satMod val="165000"/>
            </a:schemeClr>
          </a:gs>
          <a:gs pos="75000">
            <a:schemeClr val="phClr">
              <a:shade val="30000"/>
              <a:satMod val="175000"/>
            </a:schemeClr>
          </a:gs>
          <a:gs pos="100000">
            <a:schemeClr val="phClr">
              <a:shade val="15000"/>
              <a:satMod val="175000"/>
            </a:schemeClr>
          </a:gs>
        </a:gsLst>
        <a:path path="circle">
          <a:fillToRect l="5000" t="100000" r="120000" b="10000"/>
        </a:path>
      </a:gradFill>
    </a:fillStyleLst>
    <a:lnStyleLst>
      <a:ln w="12700" cap="flat" cmpd="sng" algn="ctr">
        <a:solidFill>
          <a:schemeClr val="phClr">
            <a:shade val="70000"/>
            <a:satMod val="15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4925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</a:effectStyle>
      <a:effectStyle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0"/>
          </a:lightRig>
        </a:scene3d>
        <a:sp3d>
          <a:bevelT w="47625" h="69850"/>
          <a:contourClr>
            <a:schemeClr val="lt1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2E4B"/>
    </a:dk2>
    <a:lt2>
      <a:srgbClr val="FDE25E"/>
    </a:lt2>
    <a:accent1>
      <a:srgbClr val="FF3300"/>
    </a:accent1>
    <a:accent2>
      <a:srgbClr val="6699FF"/>
    </a:accent2>
    <a:accent3>
      <a:srgbClr val="AAADB1"/>
    </a:accent3>
    <a:accent4>
      <a:srgbClr val="DADADA"/>
    </a:accent4>
    <a:accent5>
      <a:srgbClr val="FFADAA"/>
    </a:accent5>
    <a:accent6>
      <a:srgbClr val="5C8AE7"/>
    </a:accent6>
    <a:hlink>
      <a:srgbClr val="FFCC00"/>
    </a:hlink>
    <a:folHlink>
      <a:srgbClr val="969696"/>
    </a:folHlink>
  </a:clrScheme>
  <a:fontScheme name="CRF_2006_background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7806</TotalTime>
  <Words>989</Words>
  <Application>Microsoft Office PowerPoint</Application>
  <PresentationFormat>On-screen Show (4:3)</PresentationFormat>
  <Paragraphs>197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MS PGothic</vt:lpstr>
      <vt:lpstr>SimSun</vt:lpstr>
      <vt:lpstr>.AppleSystemUIFont</vt:lpstr>
      <vt:lpstr>Arial</vt:lpstr>
      <vt:lpstr>Arial Narrow</vt:lpstr>
      <vt:lpstr>Calibri</vt:lpstr>
      <vt:lpstr>Times New Roman</vt:lpstr>
      <vt:lpstr>Wingdings</vt:lpstr>
      <vt:lpstr>Wingdings 2</vt:lpstr>
      <vt:lpstr>ヒラギノ角ゴ Pro W3</vt:lpstr>
      <vt:lpstr>Office Theme</vt:lpstr>
      <vt:lpstr>1_CRF_2006_background</vt:lpstr>
      <vt:lpstr>PowerPoint Presentation</vt:lpstr>
      <vt:lpstr>Disclosure Statement of Financial Interest</vt:lpstr>
      <vt:lpstr>Drug-Filled Stent</vt:lpstr>
      <vt:lpstr>RevElution Trial</vt:lpstr>
      <vt:lpstr>RevElution Trial</vt:lpstr>
      <vt:lpstr>RevElution Trial</vt:lpstr>
      <vt:lpstr>RevElution Trial – Primary Endpoint</vt:lpstr>
      <vt:lpstr>RevElution Trial</vt:lpstr>
      <vt:lpstr>RevElution Trial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Joseph Docimo</dc:creator>
  <cp:lastModifiedBy>Checkin 055</cp:lastModifiedBy>
  <cp:revision>204</cp:revision>
  <cp:lastPrinted>2016-09-21T22:14:11Z</cp:lastPrinted>
  <dcterms:created xsi:type="dcterms:W3CDTF">2016-09-06T20:00:59Z</dcterms:created>
  <dcterms:modified xsi:type="dcterms:W3CDTF">2016-10-30T12:24:17Z</dcterms:modified>
</cp:coreProperties>
</file>