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35000" y="1394916"/>
            <a:ext cx="3961765" cy="2970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977291" y="964996"/>
            <a:ext cx="5090285" cy="3582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7002" y="94972"/>
            <a:ext cx="370205" cy="109855"/>
          </a:xfrm>
          <a:custGeom>
            <a:avLst/>
            <a:gdLst/>
            <a:ahLst/>
            <a:cxnLst/>
            <a:rect l="l" t="t" r="r" b="b"/>
            <a:pathLst>
              <a:path w="370205" h="109854">
                <a:moveTo>
                  <a:pt x="0" y="109746"/>
                </a:moveTo>
                <a:lnTo>
                  <a:pt x="370054" y="109746"/>
                </a:lnTo>
                <a:lnTo>
                  <a:pt x="370054" y="0"/>
                </a:lnTo>
                <a:lnTo>
                  <a:pt x="0" y="0"/>
                </a:lnTo>
                <a:lnTo>
                  <a:pt x="0" y="109746"/>
                </a:lnTo>
                <a:close/>
              </a:path>
            </a:pathLst>
          </a:custGeom>
          <a:solidFill>
            <a:srgbClr val="8E34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604" y="-38658"/>
            <a:ext cx="7844790" cy="75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57120" y="2386329"/>
            <a:ext cx="5278120" cy="1226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jp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6936" y="1568018"/>
            <a:ext cx="17703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0">
                <a:solidFill>
                  <a:srgbClr val="FFFF00"/>
                </a:solidFill>
              </a:rPr>
              <a:t>BATTLE</a:t>
            </a:r>
            <a:r>
              <a:rPr dirty="0" spc="-55">
                <a:solidFill>
                  <a:srgbClr val="FFFF00"/>
                </a:solidFill>
              </a:rPr>
              <a:t> </a:t>
            </a:r>
            <a:r>
              <a:rPr dirty="0" spc="-5">
                <a:solidFill>
                  <a:srgbClr val="FFFF00"/>
                </a:solidFill>
              </a:rPr>
              <a:t>trial</a:t>
            </a:r>
          </a:p>
        </p:txBody>
      </p:sp>
      <p:sp>
        <p:nvSpPr>
          <p:cNvPr id="4" name="object 4"/>
          <p:cNvSpPr/>
          <p:nvPr/>
        </p:nvSpPr>
        <p:spPr>
          <a:xfrm>
            <a:off x="3956303" y="3561588"/>
            <a:ext cx="1231391" cy="524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16323" y="3599688"/>
            <a:ext cx="912876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66622" y="2005964"/>
            <a:ext cx="7211059" cy="1114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spc="-5" i="1">
                <a:solidFill>
                  <a:srgbClr val="FFFF00"/>
                </a:solidFill>
                <a:latin typeface="Calibri"/>
                <a:cs typeface="Calibri"/>
              </a:rPr>
              <a:t>1 </a:t>
            </a:r>
            <a:r>
              <a:rPr dirty="0" sz="1600" spc="-10" i="1">
                <a:solidFill>
                  <a:srgbClr val="FFFF00"/>
                </a:solidFill>
                <a:latin typeface="Calibri"/>
                <a:cs typeface="Calibri"/>
              </a:rPr>
              <a:t>year outcomes </a:t>
            </a:r>
            <a:r>
              <a:rPr dirty="0" sz="1600" spc="-5" i="1">
                <a:solidFill>
                  <a:srgbClr val="FFFF00"/>
                </a:solidFill>
                <a:latin typeface="Calibri"/>
                <a:cs typeface="Calibri"/>
              </a:rPr>
              <a:t>in a </a:t>
            </a:r>
            <a:r>
              <a:rPr dirty="0" sz="1600" spc="-10" i="1">
                <a:solidFill>
                  <a:srgbClr val="FFFF00"/>
                </a:solidFill>
                <a:latin typeface="Calibri"/>
                <a:cs typeface="Calibri"/>
              </a:rPr>
              <a:t>multicenter randomized </a:t>
            </a:r>
            <a:r>
              <a:rPr dirty="0" sz="1600" spc="-5" i="1">
                <a:solidFill>
                  <a:srgbClr val="FFFF00"/>
                </a:solidFill>
                <a:latin typeface="Calibri"/>
                <a:cs typeface="Calibri"/>
              </a:rPr>
              <a:t>trial </a:t>
            </a:r>
            <a:r>
              <a:rPr dirty="0" sz="1600" spc="-10" i="1">
                <a:solidFill>
                  <a:srgbClr val="FFFF00"/>
                </a:solidFill>
                <a:latin typeface="Calibri"/>
                <a:cs typeface="Calibri"/>
              </a:rPr>
              <a:t>comparing </a:t>
            </a:r>
            <a:r>
              <a:rPr dirty="0" sz="1600" spc="-15" i="1">
                <a:solidFill>
                  <a:srgbClr val="FFFF00"/>
                </a:solidFill>
                <a:latin typeface="Calibri"/>
                <a:cs typeface="Calibri"/>
              </a:rPr>
              <a:t>MISAGO®</a:t>
            </a:r>
            <a:r>
              <a:rPr dirty="0" sz="1600" spc="185" i="1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dirty="0" sz="1600" spc="-15" i="1">
                <a:solidFill>
                  <a:srgbClr val="FFFF00"/>
                </a:solidFill>
                <a:latin typeface="Calibri"/>
                <a:cs typeface="Calibri"/>
              </a:rPr>
              <a:t>vs.</a:t>
            </a:r>
            <a:endParaRPr sz="1600">
              <a:latin typeface="Calibri"/>
              <a:cs typeface="Calibri"/>
            </a:endParaRPr>
          </a:p>
          <a:p>
            <a:pPr algn="ctr" marL="7620">
              <a:lnSpc>
                <a:spcPct val="100000"/>
              </a:lnSpc>
            </a:pPr>
            <a:r>
              <a:rPr dirty="0" sz="1600" spc="-20" i="1">
                <a:solidFill>
                  <a:srgbClr val="FFFF00"/>
                </a:solidFill>
                <a:latin typeface="Calibri"/>
                <a:cs typeface="Calibri"/>
              </a:rPr>
              <a:t>ZILVER® </a:t>
            </a:r>
            <a:r>
              <a:rPr dirty="0" sz="1600" spc="-5" i="1">
                <a:solidFill>
                  <a:srgbClr val="FFFF00"/>
                </a:solidFill>
                <a:latin typeface="Calibri"/>
                <a:cs typeface="Calibri"/>
              </a:rPr>
              <a:t>PTX® </a:t>
            </a:r>
            <a:r>
              <a:rPr dirty="0" sz="1600" spc="-10" i="1">
                <a:solidFill>
                  <a:srgbClr val="FFFF00"/>
                </a:solidFill>
                <a:latin typeface="Calibri"/>
                <a:cs typeface="Calibri"/>
              </a:rPr>
              <a:t>for </a:t>
            </a:r>
            <a:r>
              <a:rPr dirty="0" sz="1600" spc="-5" i="1">
                <a:solidFill>
                  <a:srgbClr val="FFFF00"/>
                </a:solidFill>
                <a:latin typeface="Calibri"/>
                <a:cs typeface="Calibri"/>
              </a:rPr>
              <a:t>the treatment of intermediate length </a:t>
            </a:r>
            <a:r>
              <a:rPr dirty="0" sz="1600" spc="-10" i="1">
                <a:solidFill>
                  <a:srgbClr val="FFFF00"/>
                </a:solidFill>
                <a:latin typeface="Calibri"/>
                <a:cs typeface="Calibri"/>
              </a:rPr>
              <a:t>femoropopliteal</a:t>
            </a:r>
            <a:r>
              <a:rPr dirty="0" sz="1600" spc="105" i="1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FFFF00"/>
                </a:solidFill>
                <a:latin typeface="Calibri"/>
                <a:cs typeface="Calibri"/>
              </a:rPr>
              <a:t>lesions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75"/>
              </a:spcBef>
            </a:pPr>
            <a:r>
              <a:rPr dirty="0" u="sng" sz="1400" spc="-8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Y. </a:t>
            </a:r>
            <a:r>
              <a:rPr dirty="0" u="sng" sz="1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Gouëffic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Sauguet, </a:t>
            </a:r>
            <a:r>
              <a:rPr dirty="0" sz="1400" spc="-80" b="1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Desgranges, </a:t>
            </a:r>
            <a:r>
              <a:rPr dirty="0" sz="1400" spc="-80" b="1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Feugier,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Rosset,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E. Ducasse, A.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Cardon,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r>
              <a:rPr dirty="0" sz="140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Rinckenbach,</a:t>
            </a:r>
            <a:endParaRPr sz="1400">
              <a:latin typeface="Calibri"/>
              <a:cs typeface="Calibri"/>
            </a:endParaRPr>
          </a:p>
          <a:p>
            <a:pPr marL="608330">
              <a:lnSpc>
                <a:spcPct val="100000"/>
              </a:lnSpc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J.M. Pernes, </a:t>
            </a:r>
            <a:r>
              <a:rPr dirty="0" sz="1400" spc="-80" b="1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Commeau, </a:t>
            </a:r>
            <a:r>
              <a:rPr dirty="0" sz="1400" spc="-80" b="1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Lermusiaux,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B.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Guyomarc’h, L. Bressolette,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z="1400" spc="-22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Maurel.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499" y="917905"/>
            <a:ext cx="216916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>
                <a:solidFill>
                  <a:srgbClr val="FF0000"/>
                </a:solidFill>
              </a:rPr>
              <a:t>BATTLE</a:t>
            </a:r>
            <a:r>
              <a:rPr dirty="0" sz="2400" spc="-30">
                <a:solidFill>
                  <a:srgbClr val="FF0000"/>
                </a:solidFill>
              </a:rPr>
              <a:t> </a:t>
            </a:r>
            <a:r>
              <a:rPr dirty="0" sz="2400" spc="-5">
                <a:solidFill>
                  <a:srgbClr val="FF0000"/>
                </a:solidFill>
              </a:rPr>
              <a:t>objective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90499" y="1409191"/>
            <a:ext cx="8270240" cy="3485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434340">
              <a:lnSpc>
                <a:spcPct val="100000"/>
              </a:lnSpc>
              <a:spcBef>
                <a:spcPts val="105"/>
              </a:spcBef>
            </a:pPr>
            <a:r>
              <a:rPr dirty="0" sz="2000" spc="-85" b="1">
                <a:latin typeface="Calibri"/>
                <a:cs typeface="Calibri"/>
              </a:rPr>
              <a:t>To </a:t>
            </a:r>
            <a:r>
              <a:rPr dirty="0" sz="2000" spc="-10" b="1">
                <a:latin typeface="Calibri"/>
                <a:cs typeface="Calibri"/>
              </a:rPr>
              <a:t>demonstrate </a:t>
            </a:r>
            <a:r>
              <a:rPr dirty="0" sz="2000" b="1">
                <a:latin typeface="Calibri"/>
                <a:cs typeface="Calibri"/>
              </a:rPr>
              <a:t>the </a:t>
            </a:r>
            <a:r>
              <a:rPr dirty="0" sz="2000" spc="-5" b="1">
                <a:latin typeface="Calibri"/>
                <a:cs typeface="Calibri"/>
              </a:rPr>
              <a:t>clinical </a:t>
            </a:r>
            <a:r>
              <a:rPr dirty="0" sz="2000" b="1">
                <a:latin typeface="Calibri"/>
                <a:cs typeface="Calibri"/>
              </a:rPr>
              <a:t>superiority of primary </a:t>
            </a:r>
            <a:r>
              <a:rPr dirty="0" sz="2000" spc="-10" b="1">
                <a:latin typeface="Calibri"/>
                <a:cs typeface="Calibri"/>
              </a:rPr>
              <a:t>stenting </a:t>
            </a:r>
            <a:r>
              <a:rPr dirty="0" sz="2000" b="1">
                <a:latin typeface="Calibri"/>
                <a:cs typeface="Calibri"/>
              </a:rPr>
              <a:t>using </a:t>
            </a:r>
            <a:r>
              <a:rPr dirty="0" sz="2000" spc="-10" b="1">
                <a:latin typeface="Calibri"/>
                <a:cs typeface="Calibri"/>
              </a:rPr>
              <a:t>Zilver®  </a:t>
            </a:r>
            <a:r>
              <a:rPr dirty="0" sz="2000" spc="-5" b="1">
                <a:latin typeface="Calibri"/>
                <a:cs typeface="Calibri"/>
              </a:rPr>
              <a:t>PTX® </a:t>
            </a:r>
            <a:r>
              <a:rPr dirty="0" sz="2000" spc="-15" b="1">
                <a:latin typeface="Calibri"/>
                <a:cs typeface="Calibri"/>
              </a:rPr>
              <a:t>stent system </a:t>
            </a:r>
            <a:r>
              <a:rPr dirty="0" sz="2000" spc="-10" b="1">
                <a:latin typeface="Calibri"/>
                <a:cs typeface="Calibri"/>
              </a:rPr>
              <a:t>versus bare metal </a:t>
            </a:r>
            <a:r>
              <a:rPr dirty="0" sz="2000" spc="-5" b="1">
                <a:latin typeface="Calibri"/>
                <a:cs typeface="Calibri"/>
              </a:rPr>
              <a:t>self-expandable </a:t>
            </a:r>
            <a:r>
              <a:rPr dirty="0" sz="2000" spc="-10" b="1">
                <a:latin typeface="Calibri"/>
                <a:cs typeface="Calibri"/>
              </a:rPr>
              <a:t>stenting </a:t>
            </a:r>
            <a:r>
              <a:rPr dirty="0" sz="2000" spc="-5" b="1">
                <a:latin typeface="Calibri"/>
                <a:cs typeface="Calibri"/>
              </a:rPr>
              <a:t>(MISAGO®,  TERUMO) </a:t>
            </a:r>
            <a:r>
              <a:rPr dirty="0" sz="2000" b="1">
                <a:latin typeface="Calibri"/>
                <a:cs typeface="Calibri"/>
              </a:rPr>
              <a:t>in the </a:t>
            </a:r>
            <a:r>
              <a:rPr dirty="0" sz="2000" spc="-10" b="1">
                <a:latin typeface="Calibri"/>
                <a:cs typeface="Calibri"/>
              </a:rPr>
              <a:t>treatment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intermediate </a:t>
            </a:r>
            <a:r>
              <a:rPr dirty="0" sz="2000" b="1">
                <a:latin typeface="Calibri"/>
                <a:cs typeface="Calibri"/>
              </a:rPr>
              <a:t>length </a:t>
            </a:r>
            <a:r>
              <a:rPr dirty="0" sz="2000" spc="-10" b="1">
                <a:latin typeface="Calibri"/>
                <a:cs typeface="Calibri"/>
              </a:rPr>
              <a:t>femoropopliteal </a:t>
            </a:r>
            <a:r>
              <a:rPr dirty="0" sz="2000" b="1">
                <a:latin typeface="Calibri"/>
                <a:cs typeface="Calibri"/>
              </a:rPr>
              <a:t>lesions  in </a:t>
            </a:r>
            <a:r>
              <a:rPr dirty="0" sz="2000" spc="-5" b="1">
                <a:latin typeface="Calibri"/>
                <a:cs typeface="Calibri"/>
              </a:rPr>
              <a:t>patients with </a:t>
            </a:r>
            <a:r>
              <a:rPr dirty="0" sz="2000" spc="-10" b="1">
                <a:latin typeface="Calibri"/>
                <a:cs typeface="Calibri"/>
              </a:rPr>
              <a:t>symptomatic </a:t>
            </a:r>
            <a:r>
              <a:rPr dirty="0" sz="2000" spc="-5" b="1">
                <a:latin typeface="Calibri"/>
                <a:cs typeface="Calibri"/>
              </a:rPr>
              <a:t>peripheral </a:t>
            </a:r>
            <a:r>
              <a:rPr dirty="0" sz="2000" spc="-10" b="1">
                <a:latin typeface="Calibri"/>
                <a:cs typeface="Calibri"/>
              </a:rPr>
              <a:t>arterial </a:t>
            </a:r>
            <a:r>
              <a:rPr dirty="0" sz="2000" spc="-5" b="1">
                <a:latin typeface="Calibri"/>
                <a:cs typeface="Calibri"/>
              </a:rPr>
              <a:t>disease </a:t>
            </a:r>
            <a:r>
              <a:rPr dirty="0" sz="2000" spc="-10" b="1">
                <a:latin typeface="Calibri"/>
                <a:cs typeface="Calibri"/>
              </a:rPr>
              <a:t>(Rutherford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2-5).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40" b="1">
                <a:solidFill>
                  <a:srgbClr val="FF0000"/>
                </a:solidFill>
                <a:latin typeface="Calibri"/>
                <a:cs typeface="Calibri"/>
              </a:rPr>
              <a:t>BATTLE </a:t>
            </a: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primary </a:t>
            </a:r>
            <a:r>
              <a:rPr dirty="0" sz="2400" spc="-10" b="1">
                <a:solidFill>
                  <a:srgbClr val="FF0000"/>
                </a:solidFill>
                <a:latin typeface="Calibri"/>
                <a:cs typeface="Calibri"/>
              </a:rPr>
              <a:t>endpoint: freedom from </a:t>
            </a:r>
            <a:r>
              <a:rPr dirty="0" sz="2400" spc="-15" b="1">
                <a:solidFill>
                  <a:srgbClr val="FF0000"/>
                </a:solidFill>
                <a:latin typeface="Calibri"/>
                <a:cs typeface="Calibri"/>
              </a:rPr>
              <a:t>in-stent restenosis</a:t>
            </a:r>
            <a:r>
              <a:rPr dirty="0" sz="2400" spc="1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@1y</a:t>
            </a:r>
            <a:endParaRPr sz="2400">
              <a:latin typeface="Calibri"/>
              <a:cs typeface="Calibri"/>
            </a:endParaRPr>
          </a:p>
          <a:p>
            <a:pPr marL="12700" marR="445134">
              <a:lnSpc>
                <a:spcPct val="100000"/>
              </a:lnSpc>
              <a:spcBef>
                <a:spcPts val="1000"/>
              </a:spcBef>
            </a:pPr>
            <a:r>
              <a:rPr dirty="0" sz="1800" spc="-5" i="1">
                <a:latin typeface="Calibri"/>
                <a:cs typeface="Calibri"/>
              </a:rPr>
              <a:t>Defined </a:t>
            </a:r>
            <a:r>
              <a:rPr dirty="0" sz="1800" spc="-10" i="1">
                <a:latin typeface="Calibri"/>
                <a:cs typeface="Calibri"/>
              </a:rPr>
              <a:t>by restenosis </a:t>
            </a:r>
            <a:r>
              <a:rPr dirty="0" sz="1800" spc="-5" i="1">
                <a:latin typeface="Calibri"/>
                <a:cs typeface="Calibri"/>
              </a:rPr>
              <a:t>of </a:t>
            </a:r>
            <a:r>
              <a:rPr dirty="0" sz="1800" i="1">
                <a:latin typeface="Calibri"/>
                <a:cs typeface="Calibri"/>
              </a:rPr>
              <a:t>&gt;50% </a:t>
            </a:r>
            <a:r>
              <a:rPr dirty="0" sz="1800" spc="-5" i="1">
                <a:latin typeface="Calibri"/>
                <a:cs typeface="Calibri"/>
              </a:rPr>
              <a:t>and </a:t>
            </a:r>
            <a:r>
              <a:rPr dirty="0" sz="1800" spc="-10" i="1">
                <a:latin typeface="Calibri"/>
                <a:cs typeface="Calibri"/>
              </a:rPr>
              <a:t>by </a:t>
            </a:r>
            <a:r>
              <a:rPr dirty="0" sz="1800" i="1">
                <a:latin typeface="Calibri"/>
                <a:cs typeface="Calibri"/>
              </a:rPr>
              <a:t>a </a:t>
            </a:r>
            <a:r>
              <a:rPr dirty="0" sz="1800" spc="-5" i="1">
                <a:latin typeface="Calibri"/>
                <a:cs typeface="Calibri"/>
              </a:rPr>
              <a:t>peak </a:t>
            </a:r>
            <a:r>
              <a:rPr dirty="0" sz="1800" spc="-20" i="1">
                <a:latin typeface="Calibri"/>
                <a:cs typeface="Calibri"/>
              </a:rPr>
              <a:t>systolic </a:t>
            </a:r>
            <a:r>
              <a:rPr dirty="0" sz="1800" spc="-5" i="1">
                <a:latin typeface="Calibri"/>
                <a:cs typeface="Calibri"/>
              </a:rPr>
              <a:t>velocity </a:t>
            </a:r>
            <a:r>
              <a:rPr dirty="0" sz="1800" spc="-10" i="1">
                <a:latin typeface="Calibri"/>
                <a:cs typeface="Calibri"/>
              </a:rPr>
              <a:t>index </a:t>
            </a:r>
            <a:r>
              <a:rPr dirty="0" sz="1800" spc="-5" i="1">
                <a:latin typeface="Calibri"/>
                <a:cs typeface="Calibri"/>
              </a:rPr>
              <a:t>&gt;2.4 at </a:t>
            </a:r>
            <a:r>
              <a:rPr dirty="0" sz="1800" i="1">
                <a:latin typeface="Calibri"/>
                <a:cs typeface="Calibri"/>
              </a:rPr>
              <a:t>the </a:t>
            </a:r>
            <a:r>
              <a:rPr dirty="0" sz="1800" spc="-10" i="1">
                <a:latin typeface="Calibri"/>
                <a:cs typeface="Calibri"/>
              </a:rPr>
              <a:t>target  </a:t>
            </a:r>
            <a:r>
              <a:rPr dirty="0" sz="1800" spc="-5" i="1">
                <a:latin typeface="Calibri"/>
                <a:cs typeface="Calibri"/>
              </a:rPr>
              <a:t>lesion. Assessment </a:t>
            </a:r>
            <a:r>
              <a:rPr dirty="0" sz="1800" spc="-10" i="1">
                <a:latin typeface="Calibri"/>
                <a:cs typeface="Calibri"/>
              </a:rPr>
              <a:t>by </a:t>
            </a:r>
            <a:r>
              <a:rPr dirty="0" sz="1800" spc="-5" i="1">
                <a:latin typeface="Calibri"/>
                <a:cs typeface="Calibri"/>
              </a:rPr>
              <a:t>an independent </a:t>
            </a:r>
            <a:r>
              <a:rPr dirty="0" sz="1800" spc="-10" i="1">
                <a:latin typeface="Calibri"/>
                <a:cs typeface="Calibri"/>
              </a:rPr>
              <a:t>core laboratory (thromboses </a:t>
            </a:r>
            <a:r>
              <a:rPr dirty="0" sz="1800" i="1">
                <a:latin typeface="Calibri"/>
                <a:cs typeface="Calibri"/>
              </a:rPr>
              <a:t>were</a:t>
            </a:r>
            <a:r>
              <a:rPr dirty="0" sz="1800" spc="160" i="1">
                <a:latin typeface="Calibri"/>
                <a:cs typeface="Calibri"/>
              </a:rPr>
              <a:t> </a:t>
            </a:r>
            <a:r>
              <a:rPr dirty="0" sz="1800" spc="-15" i="1">
                <a:latin typeface="Calibri"/>
                <a:cs typeface="Calibri"/>
              </a:rPr>
              <a:t>excluded)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35" i="1">
                <a:latin typeface="Calibri"/>
                <a:cs typeface="Calibri"/>
              </a:rPr>
              <a:t>We </a:t>
            </a:r>
            <a:r>
              <a:rPr dirty="0" sz="1800" spc="-10" i="1">
                <a:latin typeface="Calibri"/>
                <a:cs typeface="Calibri"/>
              </a:rPr>
              <a:t>calculated </a:t>
            </a:r>
            <a:r>
              <a:rPr dirty="0" sz="1800" i="1">
                <a:latin typeface="Calibri"/>
                <a:cs typeface="Calibri"/>
              </a:rPr>
              <a:t>that </a:t>
            </a:r>
            <a:r>
              <a:rPr dirty="0" sz="1800" b="1" i="1">
                <a:latin typeface="Calibri"/>
                <a:cs typeface="Calibri"/>
              </a:rPr>
              <a:t>a </a:t>
            </a:r>
            <a:r>
              <a:rPr dirty="0" sz="1800" spc="-5" b="1" i="1">
                <a:latin typeface="Calibri"/>
                <a:cs typeface="Calibri"/>
              </a:rPr>
              <a:t>sample of </a:t>
            </a:r>
            <a:r>
              <a:rPr dirty="0" sz="1800" b="1" i="1">
                <a:latin typeface="Calibri"/>
                <a:cs typeface="Calibri"/>
              </a:rPr>
              <a:t>186 </a:t>
            </a:r>
            <a:r>
              <a:rPr dirty="0" sz="1800" spc="-5" b="1" i="1">
                <a:latin typeface="Calibri"/>
                <a:cs typeface="Calibri"/>
              </a:rPr>
              <a:t>patients </a:t>
            </a:r>
            <a:r>
              <a:rPr dirty="0" sz="1800" spc="-5" i="1">
                <a:latin typeface="Calibri"/>
                <a:cs typeface="Calibri"/>
              </a:rPr>
              <a:t>(10% dropout included) </a:t>
            </a:r>
            <a:r>
              <a:rPr dirty="0" sz="1800" i="1">
                <a:latin typeface="Calibri"/>
                <a:cs typeface="Calibri"/>
              </a:rPr>
              <a:t>, </a:t>
            </a:r>
            <a:r>
              <a:rPr dirty="0" sz="1800" spc="-5" i="1">
                <a:latin typeface="Calibri"/>
                <a:cs typeface="Calibri"/>
              </a:rPr>
              <a:t>randomly </a:t>
            </a:r>
            <a:r>
              <a:rPr dirty="0" sz="1800" spc="-10" i="1">
                <a:latin typeface="Calibri"/>
                <a:cs typeface="Calibri"/>
              </a:rPr>
              <a:t>assigned  </a:t>
            </a:r>
            <a:r>
              <a:rPr dirty="0" sz="1800" spc="-5" i="1">
                <a:latin typeface="Calibri"/>
                <a:cs typeface="Calibri"/>
              </a:rPr>
              <a:t>in </a:t>
            </a:r>
            <a:r>
              <a:rPr dirty="0" sz="1800" i="1">
                <a:latin typeface="Calibri"/>
                <a:cs typeface="Calibri"/>
              </a:rPr>
              <a:t>a 1:1 </a:t>
            </a:r>
            <a:r>
              <a:rPr dirty="0" sz="1800" spc="-10" i="1">
                <a:latin typeface="Calibri"/>
                <a:cs typeface="Calibri"/>
              </a:rPr>
              <a:t>ratio, </a:t>
            </a:r>
            <a:r>
              <a:rPr dirty="0" sz="1800" spc="-5" i="1">
                <a:latin typeface="Calibri"/>
                <a:cs typeface="Calibri"/>
              </a:rPr>
              <a:t>with an </a:t>
            </a:r>
            <a:r>
              <a:rPr dirty="0" sz="1800" i="1">
                <a:latin typeface="Calibri"/>
                <a:cs typeface="Calibri"/>
              </a:rPr>
              <a:t>80% </a:t>
            </a:r>
            <a:r>
              <a:rPr dirty="0" sz="1800" spc="-5" i="1">
                <a:latin typeface="Calibri"/>
                <a:cs typeface="Calibri"/>
              </a:rPr>
              <a:t>power at </a:t>
            </a:r>
            <a:r>
              <a:rPr dirty="0" sz="1800" i="1">
                <a:latin typeface="Calibri"/>
                <a:cs typeface="Calibri"/>
              </a:rPr>
              <a:t>a 2 </a:t>
            </a:r>
            <a:r>
              <a:rPr dirty="0" sz="1800" spc="-10" i="1">
                <a:latin typeface="Calibri"/>
                <a:cs typeface="Calibri"/>
              </a:rPr>
              <a:t>sided </a:t>
            </a:r>
            <a:r>
              <a:rPr dirty="0" sz="1800" spc="-5" i="1">
                <a:latin typeface="Calibri"/>
                <a:cs typeface="Calibri"/>
              </a:rPr>
              <a:t>alpha level of</a:t>
            </a:r>
            <a:r>
              <a:rPr dirty="0" sz="1800" spc="10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0.05.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75232"/>
            <a:ext cx="4320540" cy="3142615"/>
          </a:xfrm>
          <a:custGeom>
            <a:avLst/>
            <a:gdLst/>
            <a:ahLst/>
            <a:cxnLst/>
            <a:rect l="l" t="t" r="r" b="b"/>
            <a:pathLst>
              <a:path w="4320540" h="3142615">
                <a:moveTo>
                  <a:pt x="0" y="3142487"/>
                </a:moveTo>
                <a:lnTo>
                  <a:pt x="4320540" y="3142487"/>
                </a:lnTo>
                <a:lnTo>
                  <a:pt x="4320540" y="0"/>
                </a:lnTo>
                <a:lnTo>
                  <a:pt x="0" y="0"/>
                </a:lnTo>
                <a:lnTo>
                  <a:pt x="0" y="3142487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7213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Main inclusion</a:t>
            </a:r>
            <a:r>
              <a:rPr dirty="0" spc="-30"/>
              <a:t> </a:t>
            </a:r>
            <a:r>
              <a:rPr dirty="0" spc="-10"/>
              <a:t>criteria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800735">
              <a:lnSpc>
                <a:spcPct val="100000"/>
              </a:lnSpc>
            </a:pPr>
            <a:r>
              <a:rPr dirty="0" sz="2000" b="0">
                <a:latin typeface="Calibri"/>
                <a:cs typeface="Calibri"/>
              </a:rPr>
              <a:t>- </a:t>
            </a:r>
            <a:r>
              <a:rPr dirty="0" sz="2000" spc="-10" b="0">
                <a:latin typeface="Calibri"/>
                <a:cs typeface="Calibri"/>
              </a:rPr>
              <a:t>Rutherford stages</a:t>
            </a:r>
            <a:r>
              <a:rPr dirty="0" sz="2000" spc="-20" b="0">
                <a:latin typeface="Calibri"/>
                <a:cs typeface="Calibri"/>
              </a:rPr>
              <a:t> </a:t>
            </a:r>
            <a:r>
              <a:rPr dirty="0" sz="2000" b="0">
                <a:latin typeface="Calibri"/>
                <a:cs typeface="Calibri"/>
              </a:rPr>
              <a:t>2-5</a:t>
            </a:r>
            <a:endParaRPr sz="2000">
              <a:latin typeface="Calibri"/>
              <a:cs typeface="Calibri"/>
            </a:endParaRPr>
          </a:p>
          <a:p>
            <a:pPr algn="ctr" marL="12700" marR="5080" indent="1270">
              <a:lnSpc>
                <a:spcPct val="70000"/>
              </a:lnSpc>
              <a:spcBef>
                <a:spcPts val="994"/>
              </a:spcBef>
            </a:pPr>
            <a:r>
              <a:rPr dirty="0" sz="2000" b="0">
                <a:latin typeface="Calibri"/>
                <a:cs typeface="Calibri"/>
              </a:rPr>
              <a:t>- </a:t>
            </a:r>
            <a:r>
              <a:rPr dirty="0" sz="2000" spc="-5" b="0">
                <a:latin typeface="Calibri"/>
                <a:cs typeface="Calibri"/>
              </a:rPr>
              <a:t>De </a:t>
            </a:r>
            <a:r>
              <a:rPr dirty="0" sz="2000" spc="-10" b="0">
                <a:latin typeface="Calibri"/>
                <a:cs typeface="Calibri"/>
              </a:rPr>
              <a:t>novo atherosclerotic </a:t>
            </a:r>
            <a:r>
              <a:rPr dirty="0" sz="2000" spc="-5" b="0">
                <a:latin typeface="Calibri"/>
                <a:cs typeface="Calibri"/>
              </a:rPr>
              <a:t>lesions  </a:t>
            </a:r>
            <a:r>
              <a:rPr dirty="0" sz="2000" spc="-10" b="0">
                <a:latin typeface="Calibri"/>
                <a:cs typeface="Calibri"/>
              </a:rPr>
              <a:t>(stenosis </a:t>
            </a:r>
            <a:r>
              <a:rPr dirty="0" sz="2000" spc="-5" b="0">
                <a:latin typeface="Calibri"/>
                <a:cs typeface="Calibri"/>
              </a:rPr>
              <a:t>and/or occlusion) of </a:t>
            </a:r>
            <a:r>
              <a:rPr dirty="0" sz="2000" b="0">
                <a:latin typeface="Calibri"/>
                <a:cs typeface="Calibri"/>
              </a:rPr>
              <a:t>the </a:t>
            </a:r>
            <a:r>
              <a:rPr dirty="0" sz="2000" spc="-25" b="0">
                <a:latin typeface="Calibri"/>
                <a:cs typeface="Calibri"/>
              </a:rPr>
              <a:t>SFA,  </a:t>
            </a:r>
            <a:r>
              <a:rPr dirty="0" sz="2000" b="0">
                <a:latin typeface="Calibri"/>
                <a:cs typeface="Calibri"/>
              </a:rPr>
              <a:t>the </a:t>
            </a:r>
            <a:r>
              <a:rPr dirty="0" sz="2000" spc="-15" b="0">
                <a:latin typeface="Calibri"/>
                <a:cs typeface="Calibri"/>
              </a:rPr>
              <a:t>proximal </a:t>
            </a:r>
            <a:r>
              <a:rPr dirty="0" sz="2000" spc="-5" b="0">
                <a:latin typeface="Calibri"/>
                <a:cs typeface="Calibri"/>
              </a:rPr>
              <a:t>popliteal artery (P1), or  both</a:t>
            </a:r>
            <a:endParaRPr sz="2000">
              <a:latin typeface="Calibri"/>
              <a:cs typeface="Calibri"/>
            </a:endParaRPr>
          </a:p>
          <a:p>
            <a:pPr algn="ctr" marL="1270">
              <a:lnSpc>
                <a:spcPts val="2039"/>
              </a:lnSpc>
              <a:spcBef>
                <a:spcPts val="280"/>
              </a:spcBef>
            </a:pPr>
            <a:r>
              <a:rPr dirty="0" sz="2000" b="0">
                <a:latin typeface="Calibri"/>
                <a:cs typeface="Calibri"/>
              </a:rPr>
              <a:t>- </a:t>
            </a:r>
            <a:r>
              <a:rPr dirty="0" sz="2000" spc="-35" b="0">
                <a:latin typeface="Calibri"/>
                <a:cs typeface="Calibri"/>
              </a:rPr>
              <a:t>Target </a:t>
            </a:r>
            <a:r>
              <a:rPr dirty="0" sz="2000" spc="-5" b="0">
                <a:latin typeface="Calibri"/>
                <a:cs typeface="Calibri"/>
              </a:rPr>
              <a:t>lesion </a:t>
            </a:r>
            <a:r>
              <a:rPr dirty="0" sz="2000" b="0">
                <a:latin typeface="Calibri"/>
                <a:cs typeface="Calibri"/>
              </a:rPr>
              <a:t>has a </a:t>
            </a:r>
            <a:r>
              <a:rPr dirty="0" sz="2000" spc="-5" b="0">
                <a:latin typeface="Calibri"/>
                <a:cs typeface="Calibri"/>
              </a:rPr>
              <a:t>length </a:t>
            </a:r>
            <a:r>
              <a:rPr dirty="0" sz="2000" spc="-10" b="0">
                <a:latin typeface="Calibri"/>
                <a:cs typeface="Calibri"/>
              </a:rPr>
              <a:t>≥2-cm</a:t>
            </a:r>
            <a:r>
              <a:rPr dirty="0" sz="2000" spc="25" b="0">
                <a:latin typeface="Calibri"/>
                <a:cs typeface="Calibri"/>
              </a:rPr>
              <a:t> </a:t>
            </a:r>
            <a:r>
              <a:rPr dirty="0" sz="2000" b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algn="ctr" marL="3810">
              <a:lnSpc>
                <a:spcPts val="2039"/>
              </a:lnSpc>
            </a:pPr>
            <a:r>
              <a:rPr dirty="0" sz="2000" spc="-5" b="0">
                <a:latin typeface="Calibri"/>
                <a:cs typeface="Calibri"/>
              </a:rPr>
              <a:t>≤14-cm</a:t>
            </a:r>
            <a:endParaRPr sz="20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  <a:spcBef>
                <a:spcPts val="290"/>
              </a:spcBef>
            </a:pPr>
            <a:r>
              <a:rPr dirty="0" sz="2000" b="0">
                <a:latin typeface="Calibri"/>
                <a:cs typeface="Calibri"/>
              </a:rPr>
              <a:t>- </a:t>
            </a:r>
            <a:r>
              <a:rPr dirty="0" sz="2000" spc="-10" b="0">
                <a:latin typeface="Calibri"/>
                <a:cs typeface="Calibri"/>
              </a:rPr>
              <a:t>RVD </a:t>
            </a:r>
            <a:r>
              <a:rPr dirty="0" sz="2000" b="0">
                <a:latin typeface="Calibri"/>
                <a:cs typeface="Calibri"/>
              </a:rPr>
              <a:t>4 </a:t>
            </a:r>
            <a:r>
              <a:rPr dirty="0" sz="2000" spc="-15" b="0">
                <a:latin typeface="Calibri"/>
                <a:cs typeface="Calibri"/>
              </a:rPr>
              <a:t>to</a:t>
            </a:r>
            <a:r>
              <a:rPr dirty="0" sz="2000" spc="-35" b="0">
                <a:latin typeface="Calibri"/>
                <a:cs typeface="Calibri"/>
              </a:rPr>
              <a:t> </a:t>
            </a:r>
            <a:r>
              <a:rPr dirty="0" sz="2000" spc="-5" b="0">
                <a:latin typeface="Calibri"/>
                <a:cs typeface="Calibri"/>
              </a:rPr>
              <a:t>7-mm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01767" y="1363980"/>
            <a:ext cx="3569335" cy="3167380"/>
          </a:xfrm>
          <a:custGeom>
            <a:avLst/>
            <a:gdLst/>
            <a:ahLst/>
            <a:cxnLst/>
            <a:rect l="l" t="t" r="r" b="b"/>
            <a:pathLst>
              <a:path w="3569334" h="3167379">
                <a:moveTo>
                  <a:pt x="0" y="3166872"/>
                </a:moveTo>
                <a:lnTo>
                  <a:pt x="3569208" y="3166872"/>
                </a:lnTo>
                <a:lnTo>
                  <a:pt x="3569208" y="0"/>
                </a:lnTo>
                <a:lnTo>
                  <a:pt x="0" y="0"/>
                </a:lnTo>
                <a:lnTo>
                  <a:pt x="0" y="316687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51450" y="1378077"/>
            <a:ext cx="3070225" cy="2040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libri"/>
                <a:cs typeface="Calibri"/>
              </a:rPr>
              <a:t>Main </a:t>
            </a:r>
            <a:r>
              <a:rPr dirty="0" sz="2400" spc="-15" b="1">
                <a:latin typeface="Calibri"/>
                <a:cs typeface="Calibri"/>
              </a:rPr>
              <a:t>exclusion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criteria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  <a:spcBef>
                <a:spcPts val="5"/>
              </a:spcBef>
            </a:pPr>
            <a:r>
              <a:rPr dirty="0" sz="2200" spc="-5">
                <a:latin typeface="Calibri"/>
                <a:cs typeface="Calibri"/>
              </a:rPr>
              <a:t>- </a:t>
            </a:r>
            <a:r>
              <a:rPr dirty="0" sz="2200" spc="-15">
                <a:latin typeface="Calibri"/>
                <a:cs typeface="Calibri"/>
              </a:rPr>
              <a:t>Asymptomatic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lesion</a:t>
            </a:r>
            <a:endParaRPr sz="22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latin typeface="Calibri"/>
                <a:cs typeface="Calibri"/>
              </a:rPr>
              <a:t>-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Restenosis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Calibri"/>
                <a:cs typeface="Calibri"/>
              </a:rPr>
              <a:t>- No </a:t>
            </a:r>
            <a:r>
              <a:rPr dirty="0" sz="2200" spc="-15">
                <a:latin typeface="Calibri"/>
                <a:cs typeface="Calibri"/>
              </a:rPr>
              <a:t>atheromatous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disease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53892" y="72389"/>
            <a:ext cx="32556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Key </a:t>
            </a:r>
            <a:r>
              <a:rPr dirty="0" sz="3200" spc="-5"/>
              <a:t>eligible</a:t>
            </a:r>
            <a:r>
              <a:rPr dirty="0" sz="3200" spc="-75"/>
              <a:t> </a:t>
            </a:r>
            <a:r>
              <a:rPr dirty="0" sz="3200"/>
              <a:t>criteria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700" y="4473651"/>
            <a:ext cx="8409305" cy="62039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algn="ctr" marL="12700" marR="5080">
              <a:lnSpc>
                <a:spcPct val="72100"/>
              </a:lnSpc>
              <a:spcBef>
                <a:spcPts val="570"/>
              </a:spcBef>
            </a:pPr>
            <a:r>
              <a:rPr dirty="0" sz="1400" spc="-15" i="1">
                <a:latin typeface="Calibri"/>
                <a:cs typeface="Calibri"/>
              </a:rPr>
              <a:t>*ITTm: </a:t>
            </a:r>
            <a:r>
              <a:rPr dirty="0" sz="1400" spc="-5" i="1">
                <a:latin typeface="Calibri"/>
                <a:cs typeface="Calibri"/>
              </a:rPr>
              <a:t>modified intention-to-treat analysis on </a:t>
            </a:r>
            <a:r>
              <a:rPr dirty="0" sz="1400" i="1">
                <a:latin typeface="Calibri"/>
                <a:cs typeface="Calibri"/>
              </a:rPr>
              <a:t>the </a:t>
            </a:r>
            <a:r>
              <a:rPr dirty="0" sz="1400" spc="-5" i="1">
                <a:latin typeface="Calibri"/>
                <a:cs typeface="Calibri"/>
              </a:rPr>
              <a:t>primary endpoint </a:t>
            </a:r>
            <a:r>
              <a:rPr dirty="0" sz="1400" i="1">
                <a:latin typeface="Calibri"/>
                <a:cs typeface="Calibri"/>
              </a:rPr>
              <a:t>was </a:t>
            </a:r>
            <a:r>
              <a:rPr dirty="0" sz="1400" spc="-5" i="1">
                <a:latin typeface="Calibri"/>
                <a:cs typeface="Calibri"/>
              </a:rPr>
              <a:t>performed </a:t>
            </a:r>
            <a:r>
              <a:rPr dirty="0" sz="1400" spc="-10" i="1">
                <a:latin typeface="Calibri"/>
                <a:cs typeface="Calibri"/>
              </a:rPr>
              <a:t>to </a:t>
            </a:r>
            <a:r>
              <a:rPr dirty="0" sz="1400" i="1">
                <a:latin typeface="Calibri"/>
                <a:cs typeface="Calibri"/>
              </a:rPr>
              <a:t>include </a:t>
            </a:r>
            <a:r>
              <a:rPr dirty="0" sz="1400" spc="-5" i="1">
                <a:latin typeface="Calibri"/>
                <a:cs typeface="Calibri"/>
              </a:rPr>
              <a:t>only patients </a:t>
            </a:r>
            <a:r>
              <a:rPr dirty="0" sz="1400" i="1">
                <a:latin typeface="Calibri"/>
                <a:cs typeface="Calibri"/>
              </a:rPr>
              <a:t>who </a:t>
            </a:r>
            <a:r>
              <a:rPr dirty="0" sz="1400" spc="-5" i="1">
                <a:latin typeface="Calibri"/>
                <a:cs typeface="Calibri"/>
              </a:rPr>
              <a:t>had  </a:t>
            </a:r>
            <a:r>
              <a:rPr dirty="0" sz="1400" spc="-5" i="1">
                <a:latin typeface="Calibri"/>
                <a:cs typeface="Calibri"/>
              </a:rPr>
              <a:t>undergone randomization and met </a:t>
            </a:r>
            <a:r>
              <a:rPr dirty="0" sz="1400" i="1">
                <a:latin typeface="Calibri"/>
                <a:cs typeface="Calibri"/>
              </a:rPr>
              <a:t>the </a:t>
            </a:r>
            <a:r>
              <a:rPr dirty="0" sz="1400" spc="-5" i="1">
                <a:latin typeface="Calibri"/>
                <a:cs typeface="Calibri"/>
              </a:rPr>
              <a:t>major inclusion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criteria</a:t>
            </a:r>
            <a:r>
              <a:rPr dirty="0" sz="1800" spc="-5" i="1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1420"/>
              </a:lnSpc>
            </a:pPr>
            <a:r>
              <a:rPr dirty="0" sz="1400" spc="-5" i="1">
                <a:latin typeface="Calibri"/>
                <a:cs typeface="Calibri"/>
              </a:rPr>
              <a:t>**6 patients </a:t>
            </a:r>
            <a:r>
              <a:rPr dirty="0" sz="1400" i="1">
                <a:latin typeface="Calibri"/>
                <a:cs typeface="Calibri"/>
              </a:rPr>
              <a:t>were lost </a:t>
            </a:r>
            <a:r>
              <a:rPr dirty="0" sz="1400" spc="-5" i="1">
                <a:latin typeface="Calibri"/>
                <a:cs typeface="Calibri"/>
              </a:rPr>
              <a:t>of FU at</a:t>
            </a:r>
            <a:r>
              <a:rPr dirty="0" sz="1400" spc="-45" i="1">
                <a:latin typeface="Calibri"/>
                <a:cs typeface="Calibri"/>
              </a:rPr>
              <a:t> </a:t>
            </a:r>
            <a:r>
              <a:rPr dirty="0" sz="1400" spc="-20" i="1">
                <a:latin typeface="Calibri"/>
                <a:cs typeface="Calibri"/>
              </a:rPr>
              <a:t>1-year.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5714" y="123189"/>
            <a:ext cx="30524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45"/>
              <a:t>BATTLE </a:t>
            </a:r>
            <a:r>
              <a:rPr dirty="0" sz="3200" spc="-5"/>
              <a:t>flow chart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3169934" y="898247"/>
            <a:ext cx="3150870" cy="914400"/>
          </a:xfrm>
          <a:custGeom>
            <a:avLst/>
            <a:gdLst/>
            <a:ahLst/>
            <a:cxnLst/>
            <a:rect l="l" t="t" r="r" b="b"/>
            <a:pathLst>
              <a:path w="3150870" h="914400">
                <a:moveTo>
                  <a:pt x="2959434" y="0"/>
                </a:moveTo>
                <a:lnTo>
                  <a:pt x="191134" y="0"/>
                </a:lnTo>
                <a:lnTo>
                  <a:pt x="140379" y="5429"/>
                </a:lnTo>
                <a:lnTo>
                  <a:pt x="94736" y="20766"/>
                </a:lnTo>
                <a:lnTo>
                  <a:pt x="56042" y="44581"/>
                </a:lnTo>
                <a:lnTo>
                  <a:pt x="26131" y="75443"/>
                </a:lnTo>
                <a:lnTo>
                  <a:pt x="6838" y="111924"/>
                </a:lnTo>
                <a:lnTo>
                  <a:pt x="0" y="152593"/>
                </a:lnTo>
                <a:lnTo>
                  <a:pt x="0" y="761484"/>
                </a:lnTo>
                <a:lnTo>
                  <a:pt x="6838" y="801838"/>
                </a:lnTo>
                <a:lnTo>
                  <a:pt x="26131" y="838192"/>
                </a:lnTo>
                <a:lnTo>
                  <a:pt x="56042" y="869057"/>
                </a:lnTo>
                <a:lnTo>
                  <a:pt x="94736" y="892947"/>
                </a:lnTo>
                <a:lnTo>
                  <a:pt x="140379" y="908371"/>
                </a:lnTo>
                <a:lnTo>
                  <a:pt x="191134" y="913844"/>
                </a:lnTo>
                <a:lnTo>
                  <a:pt x="2959434" y="913844"/>
                </a:lnTo>
                <a:lnTo>
                  <a:pt x="3010190" y="908371"/>
                </a:lnTo>
                <a:lnTo>
                  <a:pt x="3055832" y="892947"/>
                </a:lnTo>
                <a:lnTo>
                  <a:pt x="3094526" y="869057"/>
                </a:lnTo>
                <a:lnTo>
                  <a:pt x="3124437" y="838192"/>
                </a:lnTo>
                <a:lnTo>
                  <a:pt x="3143730" y="801838"/>
                </a:lnTo>
                <a:lnTo>
                  <a:pt x="3150569" y="761484"/>
                </a:lnTo>
                <a:lnTo>
                  <a:pt x="3150569" y="152593"/>
                </a:lnTo>
                <a:lnTo>
                  <a:pt x="3143730" y="111924"/>
                </a:lnTo>
                <a:lnTo>
                  <a:pt x="3124437" y="75443"/>
                </a:lnTo>
                <a:lnTo>
                  <a:pt x="3094526" y="44581"/>
                </a:lnTo>
                <a:lnTo>
                  <a:pt x="3055832" y="20766"/>
                </a:lnTo>
                <a:lnTo>
                  <a:pt x="3010189" y="5429"/>
                </a:lnTo>
                <a:lnTo>
                  <a:pt x="2959434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94075" y="2639331"/>
            <a:ext cx="2801620" cy="914400"/>
          </a:xfrm>
          <a:custGeom>
            <a:avLst/>
            <a:gdLst/>
            <a:ahLst/>
            <a:cxnLst/>
            <a:rect l="l" t="t" r="r" b="b"/>
            <a:pathLst>
              <a:path w="2801620" h="914400">
                <a:moveTo>
                  <a:pt x="2609218" y="0"/>
                </a:moveTo>
                <a:lnTo>
                  <a:pt x="191920" y="0"/>
                </a:lnTo>
                <a:lnTo>
                  <a:pt x="140834" y="5467"/>
                </a:lnTo>
                <a:lnTo>
                  <a:pt x="94969" y="20885"/>
                </a:lnTo>
                <a:lnTo>
                  <a:pt x="56140" y="44776"/>
                </a:lnTo>
                <a:lnTo>
                  <a:pt x="26160" y="75663"/>
                </a:lnTo>
                <a:lnTo>
                  <a:pt x="6842" y="112068"/>
                </a:lnTo>
                <a:lnTo>
                  <a:pt x="0" y="152515"/>
                </a:lnTo>
                <a:lnTo>
                  <a:pt x="0" y="761250"/>
                </a:lnTo>
                <a:lnTo>
                  <a:pt x="6842" y="801919"/>
                </a:lnTo>
                <a:lnTo>
                  <a:pt x="26160" y="838400"/>
                </a:lnTo>
                <a:lnTo>
                  <a:pt x="56140" y="869262"/>
                </a:lnTo>
                <a:lnTo>
                  <a:pt x="94969" y="893077"/>
                </a:lnTo>
                <a:lnTo>
                  <a:pt x="140834" y="908414"/>
                </a:lnTo>
                <a:lnTo>
                  <a:pt x="191920" y="913844"/>
                </a:lnTo>
                <a:lnTo>
                  <a:pt x="2609218" y="913844"/>
                </a:lnTo>
                <a:lnTo>
                  <a:pt x="2660380" y="908414"/>
                </a:lnTo>
                <a:lnTo>
                  <a:pt x="2706282" y="893077"/>
                </a:lnTo>
                <a:lnTo>
                  <a:pt x="2745121" y="869262"/>
                </a:lnTo>
                <a:lnTo>
                  <a:pt x="2775095" y="838400"/>
                </a:lnTo>
                <a:lnTo>
                  <a:pt x="2794401" y="801919"/>
                </a:lnTo>
                <a:lnTo>
                  <a:pt x="2801237" y="761250"/>
                </a:lnTo>
                <a:lnTo>
                  <a:pt x="2801237" y="152515"/>
                </a:lnTo>
                <a:lnTo>
                  <a:pt x="2794401" y="112068"/>
                </a:lnTo>
                <a:lnTo>
                  <a:pt x="2775095" y="75663"/>
                </a:lnTo>
                <a:lnTo>
                  <a:pt x="2745121" y="44776"/>
                </a:lnTo>
                <a:lnTo>
                  <a:pt x="2706282" y="20885"/>
                </a:lnTo>
                <a:lnTo>
                  <a:pt x="2660380" y="5467"/>
                </a:lnTo>
                <a:lnTo>
                  <a:pt x="2609218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66209" y="2699882"/>
            <a:ext cx="2249805" cy="6965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35609">
              <a:lnSpc>
                <a:spcPts val="1730"/>
              </a:lnSpc>
              <a:spcBef>
                <a:spcPts val="125"/>
              </a:spcBef>
            </a:pPr>
            <a:r>
              <a:rPr dirty="0" sz="1450" spc="185" b="1">
                <a:solidFill>
                  <a:srgbClr val="FFFFFF"/>
                </a:solidFill>
                <a:latin typeface="Calibri"/>
                <a:cs typeface="Calibri"/>
              </a:rPr>
              <a:t>ZILVER®</a:t>
            </a:r>
            <a:r>
              <a:rPr dirty="0" sz="1450" spc="48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204" b="1">
                <a:solidFill>
                  <a:srgbClr val="FFFFFF"/>
                </a:solidFill>
                <a:latin typeface="Calibri"/>
                <a:cs typeface="Calibri"/>
              </a:rPr>
              <a:t>PTX®</a:t>
            </a:r>
            <a:endParaRPr sz="1450">
              <a:latin typeface="Calibri"/>
              <a:cs typeface="Calibri"/>
            </a:endParaRPr>
          </a:p>
          <a:p>
            <a:pPr algn="ctr" marL="12065" marR="5080">
              <a:lnSpc>
                <a:spcPts val="1789"/>
              </a:lnSpc>
              <a:spcBef>
                <a:spcPts val="10"/>
              </a:spcBef>
            </a:pPr>
            <a:r>
              <a:rPr dirty="0" sz="1450" spc="200">
                <a:solidFill>
                  <a:srgbClr val="FFFFFF"/>
                </a:solidFill>
                <a:latin typeface="Calibri"/>
                <a:cs typeface="Calibri"/>
              </a:rPr>
              <a:t>86 </a:t>
            </a:r>
            <a:r>
              <a:rPr dirty="0" sz="1450" spc="200">
                <a:solidFill>
                  <a:srgbClr val="FFFFFF"/>
                </a:solidFill>
                <a:latin typeface="Calibri"/>
                <a:cs typeface="Calibri"/>
              </a:rPr>
              <a:t>underwent</a:t>
            </a:r>
            <a:r>
              <a:rPr dirty="0" sz="1450" spc="-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assigned  </a:t>
            </a:r>
            <a:r>
              <a:rPr dirty="0" sz="1450" spc="160">
                <a:solidFill>
                  <a:srgbClr val="FFFFFF"/>
                </a:solidFill>
                <a:latin typeface="Calibri"/>
                <a:cs typeface="Calibri"/>
              </a:rPr>
              <a:t>intervention</a:t>
            </a:r>
            <a:r>
              <a:rPr dirty="0" sz="145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(mITT*)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95093" y="2639331"/>
            <a:ext cx="2801620" cy="914400"/>
          </a:xfrm>
          <a:custGeom>
            <a:avLst/>
            <a:gdLst/>
            <a:ahLst/>
            <a:cxnLst/>
            <a:rect l="l" t="t" r="r" b="b"/>
            <a:pathLst>
              <a:path w="2801620" h="914400">
                <a:moveTo>
                  <a:pt x="2609446" y="0"/>
                </a:moveTo>
                <a:lnTo>
                  <a:pt x="192089" y="0"/>
                </a:lnTo>
                <a:lnTo>
                  <a:pt x="140909" y="5467"/>
                </a:lnTo>
                <a:lnTo>
                  <a:pt x="94990" y="20885"/>
                </a:lnTo>
                <a:lnTo>
                  <a:pt x="56137" y="44776"/>
                </a:lnTo>
                <a:lnTo>
                  <a:pt x="26152" y="75663"/>
                </a:lnTo>
                <a:lnTo>
                  <a:pt x="6838" y="112068"/>
                </a:lnTo>
                <a:lnTo>
                  <a:pt x="0" y="152515"/>
                </a:lnTo>
                <a:lnTo>
                  <a:pt x="0" y="761250"/>
                </a:lnTo>
                <a:lnTo>
                  <a:pt x="6838" y="801919"/>
                </a:lnTo>
                <a:lnTo>
                  <a:pt x="26152" y="838400"/>
                </a:lnTo>
                <a:lnTo>
                  <a:pt x="56137" y="869262"/>
                </a:lnTo>
                <a:lnTo>
                  <a:pt x="94990" y="893077"/>
                </a:lnTo>
                <a:lnTo>
                  <a:pt x="140909" y="908414"/>
                </a:lnTo>
                <a:lnTo>
                  <a:pt x="192089" y="913844"/>
                </a:lnTo>
                <a:lnTo>
                  <a:pt x="2609446" y="913844"/>
                </a:lnTo>
                <a:lnTo>
                  <a:pt x="2660593" y="908414"/>
                </a:lnTo>
                <a:lnTo>
                  <a:pt x="2706459" y="893077"/>
                </a:lnTo>
                <a:lnTo>
                  <a:pt x="2745251" y="869262"/>
                </a:lnTo>
                <a:lnTo>
                  <a:pt x="2775177" y="838400"/>
                </a:lnTo>
                <a:lnTo>
                  <a:pt x="2794447" y="801919"/>
                </a:lnTo>
                <a:lnTo>
                  <a:pt x="2801269" y="761250"/>
                </a:lnTo>
                <a:lnTo>
                  <a:pt x="2801268" y="152515"/>
                </a:lnTo>
                <a:lnTo>
                  <a:pt x="2794447" y="112068"/>
                </a:lnTo>
                <a:lnTo>
                  <a:pt x="2775177" y="75663"/>
                </a:lnTo>
                <a:lnTo>
                  <a:pt x="2745251" y="44776"/>
                </a:lnTo>
                <a:lnTo>
                  <a:pt x="2706459" y="20885"/>
                </a:lnTo>
                <a:lnTo>
                  <a:pt x="2660593" y="5467"/>
                </a:lnTo>
                <a:lnTo>
                  <a:pt x="2609446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67473" y="2699882"/>
            <a:ext cx="2263140" cy="6965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652780">
              <a:lnSpc>
                <a:spcPts val="1730"/>
              </a:lnSpc>
              <a:spcBef>
                <a:spcPts val="125"/>
              </a:spcBef>
            </a:pPr>
            <a:r>
              <a:rPr dirty="0" sz="1450" spc="225" b="1">
                <a:solidFill>
                  <a:srgbClr val="FFFFFF"/>
                </a:solidFill>
                <a:latin typeface="Calibri"/>
                <a:cs typeface="Calibri"/>
              </a:rPr>
              <a:t>MISAGO®</a:t>
            </a:r>
            <a:endParaRPr sz="1450">
              <a:latin typeface="Calibri"/>
              <a:cs typeface="Calibri"/>
            </a:endParaRPr>
          </a:p>
          <a:p>
            <a:pPr algn="ctr" marL="12700" marR="5080">
              <a:lnSpc>
                <a:spcPts val="1789"/>
              </a:lnSpc>
              <a:spcBef>
                <a:spcPts val="10"/>
              </a:spcBef>
            </a:pPr>
            <a:r>
              <a:rPr dirty="0" sz="1450" spc="200">
                <a:solidFill>
                  <a:srgbClr val="FFFFFF"/>
                </a:solidFill>
                <a:latin typeface="Calibri"/>
                <a:cs typeface="Calibri"/>
              </a:rPr>
              <a:t>85 </a:t>
            </a:r>
            <a:r>
              <a:rPr dirty="0" sz="1450" spc="200">
                <a:solidFill>
                  <a:srgbClr val="FFFFFF"/>
                </a:solidFill>
                <a:latin typeface="Calibri"/>
                <a:cs typeface="Calibri"/>
              </a:rPr>
              <a:t>underwent</a:t>
            </a:r>
            <a:r>
              <a:rPr dirty="0" sz="145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assigned  </a:t>
            </a:r>
            <a:r>
              <a:rPr dirty="0" sz="1450" spc="160">
                <a:solidFill>
                  <a:srgbClr val="FFFFFF"/>
                </a:solidFill>
                <a:latin typeface="Calibri"/>
                <a:cs typeface="Calibri"/>
              </a:rPr>
              <a:t>Intervention</a:t>
            </a:r>
            <a:r>
              <a:rPr dirty="0" sz="145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(mITT*)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05087" y="3715061"/>
            <a:ext cx="2795905" cy="676275"/>
          </a:xfrm>
          <a:custGeom>
            <a:avLst/>
            <a:gdLst/>
            <a:ahLst/>
            <a:cxnLst/>
            <a:rect l="l" t="t" r="r" b="b"/>
            <a:pathLst>
              <a:path w="2795904" h="676275">
                <a:moveTo>
                  <a:pt x="2659460" y="0"/>
                </a:moveTo>
                <a:lnTo>
                  <a:pt x="141777" y="0"/>
                </a:lnTo>
                <a:lnTo>
                  <a:pt x="86566" y="8842"/>
                </a:lnTo>
                <a:lnTo>
                  <a:pt x="41503" y="32965"/>
                </a:lnTo>
                <a:lnTo>
                  <a:pt x="11133" y="68757"/>
                </a:lnTo>
                <a:lnTo>
                  <a:pt x="0" y="112610"/>
                </a:lnTo>
                <a:lnTo>
                  <a:pt x="0" y="563152"/>
                </a:lnTo>
                <a:lnTo>
                  <a:pt x="11133" y="607005"/>
                </a:lnTo>
                <a:lnTo>
                  <a:pt x="41503" y="642805"/>
                </a:lnTo>
                <a:lnTo>
                  <a:pt x="86566" y="666937"/>
                </a:lnTo>
                <a:lnTo>
                  <a:pt x="141777" y="675785"/>
                </a:lnTo>
                <a:lnTo>
                  <a:pt x="2659460" y="675785"/>
                </a:lnTo>
                <a:lnTo>
                  <a:pt x="2714671" y="666937"/>
                </a:lnTo>
                <a:lnTo>
                  <a:pt x="2759734" y="642805"/>
                </a:lnTo>
                <a:lnTo>
                  <a:pt x="2790104" y="607005"/>
                </a:lnTo>
                <a:lnTo>
                  <a:pt x="2795633" y="585226"/>
                </a:lnTo>
                <a:lnTo>
                  <a:pt x="2795633" y="90535"/>
                </a:lnTo>
                <a:lnTo>
                  <a:pt x="2790104" y="68757"/>
                </a:lnTo>
                <a:lnTo>
                  <a:pt x="2759734" y="32965"/>
                </a:lnTo>
                <a:lnTo>
                  <a:pt x="2714671" y="8842"/>
                </a:lnTo>
                <a:lnTo>
                  <a:pt x="2659460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79760" y="3763993"/>
            <a:ext cx="1845945" cy="4699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L="13970">
              <a:lnSpc>
                <a:spcPts val="1730"/>
              </a:lnSpc>
              <a:spcBef>
                <a:spcPts val="125"/>
              </a:spcBef>
            </a:pPr>
            <a:r>
              <a:rPr dirty="0" sz="1450" spc="200" b="1">
                <a:solidFill>
                  <a:srgbClr val="FFFFFF"/>
                </a:solidFill>
                <a:latin typeface="Calibri"/>
                <a:cs typeface="Calibri"/>
              </a:rPr>
              <a:t>82</a:t>
            </a:r>
            <a:r>
              <a:rPr dirty="0" sz="1450" spc="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200" b="1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endParaRPr sz="1450">
              <a:latin typeface="Calibri"/>
              <a:cs typeface="Calibri"/>
            </a:endParaRPr>
          </a:p>
          <a:p>
            <a:pPr algn="ctr">
              <a:lnSpc>
                <a:spcPts val="1730"/>
              </a:lnSpc>
            </a:pPr>
            <a:r>
              <a:rPr dirty="0" sz="1450" spc="165">
                <a:solidFill>
                  <a:srgbClr val="FFFFFF"/>
                </a:solidFill>
                <a:latin typeface="Calibri"/>
                <a:cs typeface="Calibri"/>
              </a:rPr>
              <a:t>1-year</a:t>
            </a:r>
            <a:r>
              <a:rPr dirty="0" sz="14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follow-up**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06321" y="3712719"/>
            <a:ext cx="2801620" cy="675640"/>
          </a:xfrm>
          <a:custGeom>
            <a:avLst/>
            <a:gdLst/>
            <a:ahLst/>
            <a:cxnLst/>
            <a:rect l="l" t="t" r="r" b="b"/>
            <a:pathLst>
              <a:path w="2801620" h="675639">
                <a:moveTo>
                  <a:pt x="2659472" y="0"/>
                </a:moveTo>
                <a:lnTo>
                  <a:pt x="141563" y="0"/>
                </a:lnTo>
                <a:lnTo>
                  <a:pt x="86493" y="8842"/>
                </a:lnTo>
                <a:lnTo>
                  <a:pt x="41492" y="32965"/>
                </a:lnTo>
                <a:lnTo>
                  <a:pt x="11135" y="68757"/>
                </a:lnTo>
                <a:lnTo>
                  <a:pt x="0" y="112610"/>
                </a:lnTo>
                <a:lnTo>
                  <a:pt x="0" y="562589"/>
                </a:lnTo>
                <a:lnTo>
                  <a:pt x="11135" y="606443"/>
                </a:lnTo>
                <a:lnTo>
                  <a:pt x="41492" y="642243"/>
                </a:lnTo>
                <a:lnTo>
                  <a:pt x="86493" y="666375"/>
                </a:lnTo>
                <a:lnTo>
                  <a:pt x="141563" y="675223"/>
                </a:lnTo>
                <a:lnTo>
                  <a:pt x="2659472" y="675223"/>
                </a:lnTo>
                <a:lnTo>
                  <a:pt x="2714683" y="666375"/>
                </a:lnTo>
                <a:lnTo>
                  <a:pt x="2759746" y="642243"/>
                </a:lnTo>
                <a:lnTo>
                  <a:pt x="2790116" y="606443"/>
                </a:lnTo>
                <a:lnTo>
                  <a:pt x="2801249" y="562589"/>
                </a:lnTo>
                <a:lnTo>
                  <a:pt x="2801249" y="112610"/>
                </a:lnTo>
                <a:lnTo>
                  <a:pt x="2790116" y="68757"/>
                </a:lnTo>
                <a:lnTo>
                  <a:pt x="2759746" y="32965"/>
                </a:lnTo>
                <a:lnTo>
                  <a:pt x="2714683" y="8842"/>
                </a:lnTo>
                <a:lnTo>
                  <a:pt x="2659472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313992" y="3761088"/>
            <a:ext cx="1845945" cy="47053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R="43815">
              <a:lnSpc>
                <a:spcPts val="1735"/>
              </a:lnSpc>
              <a:spcBef>
                <a:spcPts val="125"/>
              </a:spcBef>
            </a:pPr>
            <a:r>
              <a:rPr dirty="0" sz="1450" spc="200" b="1">
                <a:solidFill>
                  <a:srgbClr val="FFFFFF"/>
                </a:solidFill>
                <a:latin typeface="Calibri"/>
                <a:cs typeface="Calibri"/>
              </a:rPr>
              <a:t>78</a:t>
            </a:r>
            <a:r>
              <a:rPr dirty="0" sz="1450" spc="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200" b="1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endParaRPr sz="1450">
              <a:latin typeface="Calibri"/>
              <a:cs typeface="Calibri"/>
            </a:endParaRPr>
          </a:p>
          <a:p>
            <a:pPr algn="ctr">
              <a:lnSpc>
                <a:spcPts val="1735"/>
              </a:lnSpc>
            </a:pPr>
            <a:r>
              <a:rPr dirty="0" sz="1450" spc="165">
                <a:solidFill>
                  <a:srgbClr val="FFFFFF"/>
                </a:solidFill>
                <a:latin typeface="Calibri"/>
                <a:cs typeface="Calibri"/>
              </a:rPr>
              <a:t>1-year</a:t>
            </a:r>
            <a:r>
              <a:rPr dirty="0" sz="14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follow-up**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26074" y="2478615"/>
            <a:ext cx="0" cy="161925"/>
          </a:xfrm>
          <a:custGeom>
            <a:avLst/>
            <a:gdLst/>
            <a:ahLst/>
            <a:cxnLst/>
            <a:rect l="l" t="t" r="r" b="b"/>
            <a:pathLst>
              <a:path w="0" h="161925">
                <a:moveTo>
                  <a:pt x="0" y="0"/>
                </a:moveTo>
                <a:lnTo>
                  <a:pt x="0" y="0"/>
                </a:lnTo>
                <a:lnTo>
                  <a:pt x="0" y="161886"/>
                </a:lnTo>
              </a:path>
            </a:pathLst>
          </a:custGeom>
          <a:ln w="48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69475" y="2476819"/>
            <a:ext cx="0" cy="162560"/>
          </a:xfrm>
          <a:custGeom>
            <a:avLst/>
            <a:gdLst/>
            <a:ahLst/>
            <a:cxnLst/>
            <a:rect l="l" t="t" r="r" b="b"/>
            <a:pathLst>
              <a:path w="0" h="162560">
                <a:moveTo>
                  <a:pt x="0" y="0"/>
                </a:moveTo>
                <a:lnTo>
                  <a:pt x="0" y="0"/>
                </a:lnTo>
                <a:lnTo>
                  <a:pt x="0" y="162511"/>
                </a:lnTo>
              </a:path>
            </a:pathLst>
          </a:custGeom>
          <a:ln w="48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45710" y="1812092"/>
            <a:ext cx="0" cy="198755"/>
          </a:xfrm>
          <a:custGeom>
            <a:avLst/>
            <a:gdLst/>
            <a:ahLst/>
            <a:cxnLst/>
            <a:rect l="l" t="t" r="r" b="b"/>
            <a:pathLst>
              <a:path w="0" h="198755">
                <a:moveTo>
                  <a:pt x="0" y="0"/>
                </a:moveTo>
                <a:lnTo>
                  <a:pt x="0" y="0"/>
                </a:lnTo>
                <a:lnTo>
                  <a:pt x="0" y="198356"/>
                </a:lnTo>
              </a:path>
            </a:pathLst>
          </a:custGeom>
          <a:ln w="48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45710" y="2365381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0"/>
                </a:moveTo>
                <a:lnTo>
                  <a:pt x="0" y="0"/>
                </a:lnTo>
                <a:lnTo>
                  <a:pt x="0" y="115577"/>
                </a:lnTo>
              </a:path>
            </a:pathLst>
          </a:custGeom>
          <a:ln w="48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01691" y="2490798"/>
            <a:ext cx="3091180" cy="0"/>
          </a:xfrm>
          <a:custGeom>
            <a:avLst/>
            <a:gdLst/>
            <a:ahLst/>
            <a:cxnLst/>
            <a:rect l="l" t="t" r="r" b="b"/>
            <a:pathLst>
              <a:path w="3091179" h="0">
                <a:moveTo>
                  <a:pt x="3090692" y="0"/>
                </a:moveTo>
                <a:lnTo>
                  <a:pt x="3090692" y="0"/>
                </a:lnTo>
                <a:lnTo>
                  <a:pt x="0" y="0"/>
                </a:lnTo>
              </a:path>
            </a:pathLst>
          </a:custGeom>
          <a:ln w="3877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30499" y="3552628"/>
            <a:ext cx="0" cy="162560"/>
          </a:xfrm>
          <a:custGeom>
            <a:avLst/>
            <a:gdLst/>
            <a:ahLst/>
            <a:cxnLst/>
            <a:rect l="l" t="t" r="r" b="b"/>
            <a:pathLst>
              <a:path w="0" h="162560">
                <a:moveTo>
                  <a:pt x="0" y="0"/>
                </a:moveTo>
                <a:lnTo>
                  <a:pt x="0" y="0"/>
                </a:lnTo>
                <a:lnTo>
                  <a:pt x="0" y="162433"/>
                </a:lnTo>
              </a:path>
            </a:pathLst>
          </a:custGeom>
          <a:ln w="48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74883" y="3551457"/>
            <a:ext cx="0" cy="162560"/>
          </a:xfrm>
          <a:custGeom>
            <a:avLst/>
            <a:gdLst/>
            <a:ahLst/>
            <a:cxnLst/>
            <a:rect l="l" t="t" r="r" b="b"/>
            <a:pathLst>
              <a:path w="0" h="162560">
                <a:moveTo>
                  <a:pt x="0" y="0"/>
                </a:moveTo>
                <a:lnTo>
                  <a:pt x="0" y="0"/>
                </a:lnTo>
                <a:lnTo>
                  <a:pt x="0" y="162433"/>
                </a:lnTo>
              </a:path>
            </a:pathLst>
          </a:custGeom>
          <a:ln w="48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68459" y="1962343"/>
            <a:ext cx="3154045" cy="407670"/>
          </a:xfrm>
          <a:custGeom>
            <a:avLst/>
            <a:gdLst/>
            <a:ahLst/>
            <a:cxnLst/>
            <a:rect l="l" t="t" r="r" b="b"/>
            <a:pathLst>
              <a:path w="3154045" h="407669">
                <a:moveTo>
                  <a:pt x="3067783" y="0"/>
                </a:moveTo>
                <a:lnTo>
                  <a:pt x="85735" y="0"/>
                </a:lnTo>
                <a:lnTo>
                  <a:pt x="52346" y="5345"/>
                </a:lnTo>
                <a:lnTo>
                  <a:pt x="25096" y="19923"/>
                </a:lnTo>
                <a:lnTo>
                  <a:pt x="6731" y="41544"/>
                </a:lnTo>
                <a:lnTo>
                  <a:pt x="0" y="68019"/>
                </a:lnTo>
                <a:lnTo>
                  <a:pt x="0" y="339626"/>
                </a:lnTo>
                <a:lnTo>
                  <a:pt x="6731" y="366048"/>
                </a:lnTo>
                <a:lnTo>
                  <a:pt x="25096" y="387477"/>
                </a:lnTo>
                <a:lnTo>
                  <a:pt x="52346" y="401849"/>
                </a:lnTo>
                <a:lnTo>
                  <a:pt x="85735" y="407098"/>
                </a:lnTo>
                <a:lnTo>
                  <a:pt x="3067783" y="407098"/>
                </a:lnTo>
                <a:lnTo>
                  <a:pt x="3101172" y="401849"/>
                </a:lnTo>
                <a:lnTo>
                  <a:pt x="3128422" y="387477"/>
                </a:lnTo>
                <a:lnTo>
                  <a:pt x="3146786" y="366048"/>
                </a:lnTo>
                <a:lnTo>
                  <a:pt x="3153518" y="339626"/>
                </a:lnTo>
                <a:lnTo>
                  <a:pt x="3153518" y="68019"/>
                </a:lnTo>
                <a:lnTo>
                  <a:pt x="3146786" y="41544"/>
                </a:lnTo>
                <a:lnTo>
                  <a:pt x="3128422" y="19923"/>
                </a:lnTo>
                <a:lnTo>
                  <a:pt x="3101172" y="5345"/>
                </a:lnTo>
                <a:lnTo>
                  <a:pt x="3067783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271777" y="958822"/>
            <a:ext cx="2954020" cy="12903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R="635">
              <a:lnSpc>
                <a:spcPct val="100000"/>
              </a:lnSpc>
              <a:spcBef>
                <a:spcPts val="120"/>
              </a:spcBef>
            </a:pPr>
            <a:r>
              <a:rPr dirty="0" sz="1700" spc="225" b="1">
                <a:solidFill>
                  <a:srgbClr val="FFFFFF"/>
                </a:solidFill>
                <a:latin typeface="Calibri"/>
                <a:cs typeface="Calibri"/>
              </a:rPr>
              <a:t>186 </a:t>
            </a:r>
            <a:r>
              <a:rPr dirty="0" sz="1700" spc="240" b="1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dirty="0" sz="17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200" b="1">
                <a:solidFill>
                  <a:srgbClr val="FFFFFF"/>
                </a:solidFill>
                <a:latin typeface="Calibri"/>
                <a:cs typeface="Calibri"/>
              </a:rPr>
              <a:t>included</a:t>
            </a:r>
            <a:endParaRPr sz="1700">
              <a:latin typeface="Calibri"/>
              <a:cs typeface="Calibri"/>
            </a:endParaRPr>
          </a:p>
          <a:p>
            <a:pPr algn="ctr" marR="8255">
              <a:lnSpc>
                <a:spcPct val="100000"/>
              </a:lnSpc>
              <a:spcBef>
                <a:spcPts val="5"/>
              </a:spcBef>
            </a:pPr>
            <a:r>
              <a:rPr dirty="0" sz="950" spc="140">
                <a:solidFill>
                  <a:srgbClr val="FFFFFF"/>
                </a:solidFill>
                <a:latin typeface="Calibri"/>
                <a:cs typeface="Calibri"/>
              </a:rPr>
              <a:t>5 </a:t>
            </a:r>
            <a:r>
              <a:rPr dirty="0" sz="950" spc="125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dirty="0" sz="95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50" spc="130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950" spc="8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950" spc="140">
                <a:solidFill>
                  <a:srgbClr val="FFFFFF"/>
                </a:solidFill>
                <a:latin typeface="Calibri"/>
                <a:cs typeface="Calibri"/>
              </a:rPr>
              <a:t>4 </a:t>
            </a:r>
            <a:r>
              <a:rPr dirty="0" sz="950" spc="125">
                <a:solidFill>
                  <a:srgbClr val="FFFFFF"/>
                </a:solidFill>
                <a:latin typeface="Calibri"/>
                <a:cs typeface="Calibri"/>
              </a:rPr>
              <a:t>screen</a:t>
            </a:r>
            <a:r>
              <a:rPr dirty="0" sz="95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50" spc="100">
                <a:solidFill>
                  <a:srgbClr val="FFFFFF"/>
                </a:solidFill>
                <a:latin typeface="Calibri"/>
                <a:cs typeface="Calibri"/>
              </a:rPr>
              <a:t>failures</a:t>
            </a:r>
            <a:endParaRPr sz="95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90"/>
              </a:spcBef>
            </a:pPr>
            <a:r>
              <a:rPr dirty="0" sz="950" spc="110">
                <a:solidFill>
                  <a:srgbClr val="FFFFFF"/>
                </a:solidFill>
                <a:latin typeface="Calibri"/>
                <a:cs typeface="Calibri"/>
              </a:rPr>
              <a:t>-1 </a:t>
            </a:r>
            <a:r>
              <a:rPr dirty="0" sz="950" spc="114">
                <a:solidFill>
                  <a:srgbClr val="FFFFFF"/>
                </a:solidFill>
                <a:latin typeface="Calibri"/>
                <a:cs typeface="Calibri"/>
              </a:rPr>
              <a:t>twice</a:t>
            </a:r>
            <a:r>
              <a:rPr dirty="0" sz="9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50" spc="130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endParaRPr sz="9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50" spc="200">
                <a:solidFill>
                  <a:srgbClr val="FFFFFF"/>
                </a:solidFill>
                <a:latin typeface="Calibri"/>
                <a:cs typeface="Calibri"/>
              </a:rPr>
              <a:t>181 </a:t>
            </a:r>
            <a:r>
              <a:rPr dirty="0" sz="1450" spc="200">
                <a:solidFill>
                  <a:srgbClr val="FFFFFF"/>
                </a:solidFill>
                <a:latin typeface="Calibri"/>
                <a:cs typeface="Calibri"/>
              </a:rPr>
              <a:t>underwent</a:t>
            </a:r>
            <a:r>
              <a:rPr dirty="0" sz="145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175">
                <a:solidFill>
                  <a:srgbClr val="FFFFFF"/>
                </a:solidFill>
                <a:latin typeface="Calibri"/>
                <a:cs typeface="Calibri"/>
              </a:rPr>
              <a:t>randomization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848" y="147269"/>
            <a:ext cx="47015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Baseline </a:t>
            </a:r>
            <a:r>
              <a:rPr dirty="0" spc="-10"/>
              <a:t>clinical</a:t>
            </a:r>
            <a:r>
              <a:rPr dirty="0" spc="75"/>
              <a:t> </a:t>
            </a:r>
            <a:r>
              <a:rPr dirty="0" spc="-15"/>
              <a:t>characterisctics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45110">
              <a:lnSpc>
                <a:spcPts val="1200"/>
              </a:lnSpc>
              <a:tabLst>
                <a:tab pos="2522220" algn="l"/>
                <a:tab pos="4733925" algn="l"/>
              </a:tabLst>
            </a:pPr>
            <a:r>
              <a:rPr dirty="0" spc="-5"/>
              <a:t>Hypertension,</a:t>
            </a:r>
            <a:r>
              <a:rPr dirty="0"/>
              <a:t> n</a:t>
            </a:r>
            <a:r>
              <a:rPr dirty="0" spc="5"/>
              <a:t> </a:t>
            </a:r>
            <a:r>
              <a:rPr dirty="0"/>
              <a:t>(%)	</a:t>
            </a:r>
            <a:r>
              <a:rPr dirty="0" baseline="-11111" sz="2250" spc="-7" b="0">
                <a:latin typeface="Calibri"/>
                <a:cs typeface="Calibri"/>
              </a:rPr>
              <a:t>52</a:t>
            </a:r>
            <a:r>
              <a:rPr dirty="0" baseline="-11111" sz="2250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(61)	59</a:t>
            </a:r>
            <a:r>
              <a:rPr dirty="0" baseline="-11111" sz="2250" spc="-142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(69)</a:t>
            </a:r>
            <a:endParaRPr baseline="-11111" sz="2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0"/>
              </a:spcBef>
              <a:tabLst>
                <a:tab pos="2522220" algn="l"/>
                <a:tab pos="4733925" algn="l"/>
              </a:tabLst>
            </a:pPr>
            <a:r>
              <a:rPr dirty="0" spc="-10"/>
              <a:t>Diabetes </a:t>
            </a:r>
            <a:r>
              <a:rPr dirty="0" spc="-5"/>
              <a:t>mellitus,</a:t>
            </a:r>
            <a:r>
              <a:rPr dirty="0" spc="25"/>
              <a:t> </a:t>
            </a:r>
            <a:r>
              <a:rPr dirty="0"/>
              <a:t>n</a:t>
            </a:r>
            <a:r>
              <a:rPr dirty="0" spc="10"/>
              <a:t> </a:t>
            </a:r>
            <a:r>
              <a:rPr dirty="0" spc="-5"/>
              <a:t>(%)	</a:t>
            </a:r>
            <a:r>
              <a:rPr dirty="0" baseline="-11111" sz="2250" spc="-7" b="0">
                <a:latin typeface="Calibri"/>
                <a:cs typeface="Calibri"/>
              </a:rPr>
              <a:t>22</a:t>
            </a:r>
            <a:r>
              <a:rPr dirty="0" baseline="-11111" sz="2250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(26)	41</a:t>
            </a:r>
            <a:r>
              <a:rPr dirty="0" baseline="-11111" sz="2250" spc="-142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(48)</a:t>
            </a:r>
            <a:endParaRPr baseline="-11111" sz="2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278765">
              <a:lnSpc>
                <a:spcPct val="100000"/>
              </a:lnSpc>
              <a:spcBef>
                <a:spcPts val="5"/>
              </a:spcBef>
              <a:tabLst>
                <a:tab pos="2522220" algn="l"/>
                <a:tab pos="4733925" algn="l"/>
              </a:tabLst>
            </a:pPr>
            <a:r>
              <a:rPr dirty="0" spc="-5"/>
              <a:t>Dyslipidemia,</a:t>
            </a:r>
            <a:r>
              <a:rPr dirty="0" spc="15"/>
              <a:t> </a:t>
            </a:r>
            <a:r>
              <a:rPr dirty="0"/>
              <a:t>n</a:t>
            </a:r>
            <a:r>
              <a:rPr dirty="0" spc="5"/>
              <a:t> </a:t>
            </a:r>
            <a:r>
              <a:rPr dirty="0"/>
              <a:t>(%)	</a:t>
            </a:r>
            <a:r>
              <a:rPr dirty="0" baseline="-11111" sz="2250" spc="-7" b="0">
                <a:latin typeface="Calibri"/>
                <a:cs typeface="Calibri"/>
              </a:rPr>
              <a:t>61</a:t>
            </a:r>
            <a:r>
              <a:rPr dirty="0" baseline="-11111" sz="2250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(73)	55</a:t>
            </a:r>
            <a:r>
              <a:rPr dirty="0" baseline="-11111" sz="2250" spc="-142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(65)</a:t>
            </a:r>
            <a:endParaRPr baseline="-11111" sz="2250">
              <a:latin typeface="Calibri"/>
              <a:cs typeface="Calibri"/>
            </a:endParaRPr>
          </a:p>
          <a:p>
            <a:pPr marL="301625">
              <a:lnSpc>
                <a:spcPct val="100000"/>
              </a:lnSpc>
              <a:spcBef>
                <a:spcPts val="545"/>
              </a:spcBef>
              <a:tabLst>
                <a:tab pos="2618105" algn="l"/>
                <a:tab pos="4829810" algn="l"/>
              </a:tabLst>
            </a:pPr>
            <a:r>
              <a:rPr dirty="0" spc="-10"/>
              <a:t>Renal </a:t>
            </a:r>
            <a:r>
              <a:rPr dirty="0" spc="-5"/>
              <a:t>failure,</a:t>
            </a:r>
            <a:r>
              <a:rPr dirty="0" spc="25"/>
              <a:t> </a:t>
            </a:r>
            <a:r>
              <a:rPr dirty="0"/>
              <a:t>n</a:t>
            </a:r>
            <a:r>
              <a:rPr dirty="0" spc="5"/>
              <a:t> </a:t>
            </a:r>
            <a:r>
              <a:rPr dirty="0"/>
              <a:t>(%)	</a:t>
            </a:r>
            <a:r>
              <a:rPr dirty="0" baseline="-11111" sz="2250" b="0">
                <a:latin typeface="Calibri"/>
                <a:cs typeface="Calibri"/>
              </a:rPr>
              <a:t>6 </a:t>
            </a:r>
            <a:r>
              <a:rPr dirty="0" baseline="-11111" sz="2250" spc="-7" b="0">
                <a:latin typeface="Calibri"/>
                <a:cs typeface="Calibri"/>
              </a:rPr>
              <a:t>(7)	</a:t>
            </a:r>
            <a:r>
              <a:rPr dirty="0" baseline="-11111" sz="2250" b="0">
                <a:latin typeface="Calibri"/>
                <a:cs typeface="Calibri"/>
              </a:rPr>
              <a:t>8</a:t>
            </a:r>
            <a:r>
              <a:rPr dirty="0" baseline="-11111" sz="2250" spc="-52" b="0">
                <a:latin typeface="Calibri"/>
                <a:cs typeface="Calibri"/>
              </a:rPr>
              <a:t> </a:t>
            </a:r>
            <a:r>
              <a:rPr dirty="0" baseline="-11111" sz="2250" spc="-7" b="0">
                <a:latin typeface="Calibri"/>
                <a:cs typeface="Calibri"/>
              </a:rPr>
              <a:t>(9)</a:t>
            </a:r>
            <a:endParaRPr baseline="-11111" sz="22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8082" y="2308098"/>
            <a:ext cx="6309360" cy="1385570"/>
          </a:xfrm>
          <a:custGeom>
            <a:avLst/>
            <a:gdLst/>
            <a:ahLst/>
            <a:cxnLst/>
            <a:rect l="l" t="t" r="r" b="b"/>
            <a:pathLst>
              <a:path w="6309359" h="1385570">
                <a:moveTo>
                  <a:pt x="0" y="1385315"/>
                </a:moveTo>
                <a:lnTo>
                  <a:pt x="6309360" y="1385315"/>
                </a:lnTo>
                <a:lnTo>
                  <a:pt x="6309360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solidFill>
            <a:srgbClr val="FFFFFF">
              <a:alpha val="9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18082" y="2308098"/>
            <a:ext cx="6309360" cy="1385570"/>
          </a:xfrm>
          <a:custGeom>
            <a:avLst/>
            <a:gdLst/>
            <a:ahLst/>
            <a:cxnLst/>
            <a:rect l="l" t="t" r="r" b="b"/>
            <a:pathLst>
              <a:path w="6309359" h="1385570">
                <a:moveTo>
                  <a:pt x="0" y="1385315"/>
                </a:moveTo>
                <a:lnTo>
                  <a:pt x="6309360" y="1385315"/>
                </a:lnTo>
                <a:lnTo>
                  <a:pt x="6309360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99842" y="2447670"/>
            <a:ext cx="2965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9045" y="2447670"/>
            <a:ext cx="11048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69872" y="896492"/>
          <a:ext cx="6610984" cy="3950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"/>
                <a:gridCol w="2027555"/>
                <a:gridCol w="2410460"/>
                <a:gridCol w="1870710"/>
                <a:gridCol w="140335"/>
              </a:tblGrid>
              <a:tr h="525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30580" marR="80772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GO®  (n=</a:t>
                      </a:r>
                      <a:r>
                        <a:rPr dirty="0" sz="15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85)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ZILVER®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PTX®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(n=86)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 gridSpan="2"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2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(y)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68</a:t>
                      </a:r>
                      <a:r>
                        <a:rPr dirty="0" sz="1500" spc="-5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12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71</a:t>
                      </a:r>
                      <a:r>
                        <a:rPr dirty="0" sz="1500" spc="-5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12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 gridSpan="2">
                  <a:txBody>
                    <a:bodyPr/>
                    <a:lstStyle/>
                    <a:p>
                      <a:pPr marL="128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Sex </a:t>
                      </a:r>
                      <a:r>
                        <a:rPr dirty="0" sz="1200" b="1">
                          <a:latin typeface="MS PGothic"/>
                          <a:cs typeface="MS PGothic"/>
                        </a:rPr>
                        <a:t>♂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, n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62 (73)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62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(72)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 gridSpan="2">
                  <a:txBody>
                    <a:bodyPr/>
                    <a:lstStyle/>
                    <a:p>
                      <a:pPr marL="11385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Smoking,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28 (33)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(23)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ts val="1625"/>
                        </a:lnSpc>
                      </a:pPr>
                      <a:r>
                        <a:rPr dirty="0" sz="24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2400" spc="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4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ts val="1625"/>
                        </a:lnSpc>
                      </a:pPr>
                      <a:r>
                        <a:rPr dirty="0" sz="2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ittent</a:t>
                      </a:r>
                      <a:r>
                        <a:rPr dirty="0" sz="2400" spc="-6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claudicat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dirty="0" sz="2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on: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45"/>
                        </a:lnSpc>
                      </a:pPr>
                      <a:r>
                        <a:rPr dirty="0" sz="24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MISAGO</a:t>
                      </a:r>
                      <a:r>
                        <a:rPr dirty="0" baseline="24305" sz="2400" spc="-7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dirty="0" sz="24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45"/>
                        </a:lnSpc>
                      </a:pPr>
                      <a:r>
                        <a:rPr dirty="0" sz="2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82% </a:t>
                      </a:r>
                      <a:r>
                        <a:rPr dirty="0" sz="24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2400" spc="-3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ZILVER</a:t>
                      </a:r>
                      <a:r>
                        <a:rPr dirty="0" baseline="24305" sz="2400" spc="-44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dirty="0" baseline="24305" sz="2400" spc="209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245"/>
                        </a:lnSpc>
                      </a:pPr>
                      <a:r>
                        <a:rPr dirty="0" sz="24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TX</a:t>
                      </a:r>
                      <a:r>
                        <a:rPr dirty="0" baseline="24305" sz="2400" spc="-1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dirty="0" sz="24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2400" spc="-1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79%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297180">
                <a:tc gridSpan="2">
                  <a:txBody>
                    <a:bodyPr/>
                    <a:lstStyle/>
                    <a:p>
                      <a:pPr marL="141922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CAD,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34 (40)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27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(31)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 gridSpan="2">
                  <a:txBody>
                    <a:bodyPr/>
                    <a:lstStyle/>
                    <a:p>
                      <a:pPr marL="11811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Statines,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61 (72)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64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(74)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 gridSpan="2">
                  <a:txBody>
                    <a:bodyPr/>
                    <a:lstStyle/>
                    <a:p>
                      <a:pPr marL="6070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Antiplatelet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drug, n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69 (81)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71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(83)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7180">
                <a:tc gridSpan="2">
                  <a:txBody>
                    <a:bodyPr/>
                    <a:lstStyle/>
                    <a:p>
                      <a:pPr marL="79756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ACE inhibitors,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28 (33)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(22)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9389" y="122631"/>
            <a:ext cx="520700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Baseline lesions</a:t>
            </a:r>
            <a:r>
              <a:rPr dirty="0" sz="3200" spc="-60"/>
              <a:t> </a:t>
            </a:r>
            <a:r>
              <a:rPr dirty="0" sz="3200" spc="-15"/>
              <a:t>characteristics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82" y="1485264"/>
          <a:ext cx="8516620" cy="2456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9835"/>
                <a:gridCol w="2402840"/>
                <a:gridCol w="2332990"/>
              </a:tblGrid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6135" marR="8051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GO®  (n=</a:t>
                      </a:r>
                      <a:r>
                        <a:rPr dirty="0" sz="15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85)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ZILVER®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PTX®</a:t>
                      </a:r>
                      <a:r>
                        <a:rPr dirty="0" sz="15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(n=86)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 b="1">
                          <a:latin typeface="Calibri"/>
                          <a:cs typeface="Calibri"/>
                        </a:rPr>
                        <a:t>Mean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treated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lesion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length</a:t>
                      </a:r>
                      <a:r>
                        <a:rPr dirty="0" sz="1500" spc="-11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(cm)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7.3 </a:t>
                      </a:r>
                      <a:r>
                        <a:rPr dirty="0" sz="15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5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3.9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7.3 </a:t>
                      </a:r>
                      <a:r>
                        <a:rPr dirty="0" sz="15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5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3.2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501015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spc="-15" b="1">
                          <a:latin typeface="Calibri"/>
                          <a:cs typeface="Calibri"/>
                        </a:rPr>
                        <a:t>Reference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vessel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diameter</a:t>
                      </a:r>
                      <a:r>
                        <a:rPr dirty="0" sz="15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(mm)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5.8 </a:t>
                      </a:r>
                      <a:r>
                        <a:rPr dirty="0" sz="15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500" spc="-1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0.5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5.8 </a:t>
                      </a:r>
                      <a:r>
                        <a:rPr dirty="0" sz="15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500" spc="-1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0.6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# of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patent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run-off</a:t>
                      </a:r>
                      <a:r>
                        <a:rPr dirty="0" sz="15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vessel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marR="76835">
                        <a:lnSpc>
                          <a:spcPts val="1575"/>
                        </a:lnSpc>
                      </a:pPr>
                      <a:r>
                        <a:rPr dirty="0" sz="1500" spc="-5" b="1">
                          <a:latin typeface="Calibri"/>
                          <a:cs typeface="Calibri"/>
                        </a:rPr>
                        <a:t>1,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5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(%)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57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10 (12)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57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13 (16)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algn="r" marR="76835">
                        <a:lnSpc>
                          <a:spcPts val="1575"/>
                        </a:lnSpc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2 or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15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n(%)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57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71 (88)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57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70 (85)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108" y="106121"/>
            <a:ext cx="435546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/>
              <a:t>Procedural</a:t>
            </a:r>
            <a:r>
              <a:rPr dirty="0" sz="3200" spc="-105"/>
              <a:t> </a:t>
            </a:r>
            <a:r>
              <a:rPr dirty="0" sz="3200" spc="-10"/>
              <a:t>characteristics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82" y="891158"/>
          <a:ext cx="8516620" cy="3722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160"/>
                <a:gridCol w="2160269"/>
                <a:gridCol w="2016125"/>
                <a:gridCol w="1007745"/>
              </a:tblGrid>
              <a:tr h="572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MISAGO®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</a:t>
                      </a:r>
                      <a:r>
                        <a:rPr dirty="0" sz="15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85)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ZILVER®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PTX®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(n=86)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P-value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12A35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Pre-dilatation performed,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70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68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0.60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Number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implanted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stents,</a:t>
                      </a:r>
                      <a:r>
                        <a:rPr dirty="0" sz="12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marR="77470">
                        <a:lnSpc>
                          <a:spcPts val="126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1, n(</a:t>
                      </a:r>
                      <a:r>
                        <a:rPr dirty="0" sz="12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68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57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(66)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0.07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algn="r" marR="77470">
                        <a:lnSpc>
                          <a:spcPts val="126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2, n(</a:t>
                      </a:r>
                      <a:r>
                        <a:rPr dirty="0" sz="12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17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27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marR="77470">
                        <a:lnSpc>
                          <a:spcPts val="126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3, n(</a:t>
                      </a:r>
                      <a:r>
                        <a:rPr dirty="0" sz="12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2(2)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marR="78740">
                        <a:lnSpc>
                          <a:spcPts val="126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Stents</a:t>
                      </a:r>
                      <a:r>
                        <a:rPr dirty="0" sz="12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localisation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marR="78105">
                        <a:lnSpc>
                          <a:spcPts val="126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Proximal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SFA,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algn="r" marR="78105">
                        <a:lnSpc>
                          <a:spcPts val="126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Mid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SFA,</a:t>
                      </a:r>
                      <a:r>
                        <a:rPr dirty="0" sz="12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algn="r" marR="78105">
                        <a:lnSpc>
                          <a:spcPts val="126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Distal 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SFA,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r" marR="78105">
                        <a:lnSpc>
                          <a:spcPts val="126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P1,</a:t>
                      </a:r>
                      <a:r>
                        <a:rPr dirty="0" sz="12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6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Mean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length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(per</a:t>
                      </a:r>
                      <a:r>
                        <a:rPr dirty="0" sz="12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stent)(mm)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91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40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(40-120)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72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40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(40-100)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algn="r" marR="77470">
                        <a:lnSpc>
                          <a:spcPts val="130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Mean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length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(per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patient)(mm)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32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90.3</a:t>
                      </a:r>
                      <a:r>
                        <a:rPr dirty="0" sz="1200" spc="-5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38.1 (40-150)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32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71.2</a:t>
                      </a:r>
                      <a:r>
                        <a:rPr dirty="0" sz="1200" spc="-5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22.2 (40-105)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3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&lt;0.001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marR="78105">
                        <a:lnSpc>
                          <a:spcPts val="125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Diameter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4/5/6/7/8,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5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0/1/75/23/3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5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1/0/87/27/0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25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Post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dilatation performed,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n(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72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79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(93)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0.14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20" b="1">
                          <a:latin typeface="Calibri"/>
                          <a:cs typeface="Calibri"/>
                        </a:rPr>
                        <a:t>Technical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success,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n( %)</a:t>
                      </a:r>
                      <a:r>
                        <a:rPr dirty="0" sz="12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4305" sz="1200" b="1">
                          <a:latin typeface="Calibri"/>
                          <a:cs typeface="Calibri"/>
                        </a:rPr>
                        <a:t>[1]</a:t>
                      </a:r>
                      <a:endParaRPr baseline="24305"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85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(100)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86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(100)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50086" y="4867147"/>
            <a:ext cx="66732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0" i="1">
                <a:latin typeface="Calibri Light"/>
                <a:cs typeface="Calibri Light"/>
              </a:rPr>
              <a:t>1- Technical success defined as achievement of a final residual diameter stenosis of &lt;30% on the procedural completion</a:t>
            </a:r>
            <a:r>
              <a:rPr dirty="0" sz="1000" spc="150" b="0" i="1">
                <a:latin typeface="Calibri Light"/>
                <a:cs typeface="Calibri Light"/>
              </a:rPr>
              <a:t> </a:t>
            </a:r>
            <a:r>
              <a:rPr dirty="0" sz="1000" spc="-5" b="0" i="1">
                <a:latin typeface="Calibri Light"/>
                <a:cs typeface="Calibri Light"/>
              </a:rPr>
              <a:t>angiogram</a:t>
            </a:r>
            <a:endParaRPr sz="1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0401" y="161671"/>
            <a:ext cx="47428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Safety </a:t>
            </a:r>
            <a:r>
              <a:rPr dirty="0" spc="-15"/>
              <a:t>outcomes </a:t>
            </a:r>
            <a:r>
              <a:rPr dirty="0" spc="-10"/>
              <a:t>through</a:t>
            </a:r>
            <a:r>
              <a:rPr dirty="0" spc="50"/>
              <a:t> </a:t>
            </a:r>
            <a:r>
              <a:rPr dirty="0" spc="-15"/>
              <a:t>1-year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173" y="1271397"/>
          <a:ext cx="8660130" cy="298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95"/>
                <a:gridCol w="1872614"/>
                <a:gridCol w="1728469"/>
                <a:gridCol w="1080134"/>
              </a:tblGrid>
              <a:tr h="610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54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MISAGO®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</a:t>
                      </a:r>
                      <a:r>
                        <a:rPr dirty="0" sz="15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85)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54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ZILVER®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PTX®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(n=86)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54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baseline="-16666" sz="2250" spc="-7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54B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MACEs,</a:t>
                      </a:r>
                      <a:r>
                        <a:rPr dirty="0" sz="1400" spc="-114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30" b="0">
                          <a:latin typeface="Calibri Light"/>
                          <a:cs typeface="Calibri Light"/>
                        </a:rPr>
                        <a:t>n</a:t>
                      </a:r>
                      <a:r>
                        <a:rPr dirty="0" baseline="24691" sz="1350" spc="44" b="0">
                          <a:latin typeface="Calibri Light"/>
                          <a:cs typeface="Calibri Light"/>
                        </a:rPr>
                        <a:t>[1]</a:t>
                      </a:r>
                      <a:endParaRPr baseline="24691" sz="135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2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1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0.09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All-cause Death,</a:t>
                      </a:r>
                      <a:r>
                        <a:rPr dirty="0" sz="1400" spc="-165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b="0">
                          <a:latin typeface="Calibri Light"/>
                          <a:cs typeface="Calibri Light"/>
                        </a:rPr>
                        <a:t>n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2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1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0.09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Limb </a:t>
                      </a: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salvage,</a:t>
                      </a:r>
                      <a:r>
                        <a:rPr dirty="0" sz="1400" spc="-180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0" b="0">
                          <a:latin typeface="Calibri Light"/>
                          <a:cs typeface="Calibri Light"/>
                        </a:rPr>
                        <a:t>%</a:t>
                      </a:r>
                      <a:r>
                        <a:rPr dirty="0" baseline="24691" sz="1350" spc="0" b="1">
                          <a:latin typeface="Calibri"/>
                          <a:cs typeface="Calibri"/>
                        </a:rPr>
                        <a:t>[2]</a:t>
                      </a:r>
                      <a:endParaRPr baseline="24691" sz="135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100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100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-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77470">
                        <a:lnSpc>
                          <a:spcPct val="100000"/>
                        </a:lnSpc>
                      </a:pP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Device-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or </a:t>
                      </a:r>
                      <a:r>
                        <a:rPr dirty="0" sz="1400" spc="-20" b="0">
                          <a:latin typeface="Calibri Light"/>
                          <a:cs typeface="Calibri Light"/>
                        </a:rPr>
                        <a:t>Procedure-related </a:t>
                      </a: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Death,</a:t>
                      </a:r>
                      <a:r>
                        <a:rPr dirty="0" sz="1400" spc="-170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b="0">
                          <a:latin typeface="Calibri Light"/>
                          <a:cs typeface="Calibri Light"/>
                        </a:rPr>
                        <a:t>n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0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0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-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Mean </a:t>
                      </a:r>
                      <a:r>
                        <a:rPr dirty="0" sz="1400" spc="-15" b="0">
                          <a:latin typeface="Calibri Light"/>
                          <a:cs typeface="Calibri Light"/>
                        </a:rPr>
                        <a:t>hospitalization </a:t>
                      </a: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length, </a:t>
                      </a:r>
                      <a:r>
                        <a:rPr dirty="0" sz="1400" spc="-15" b="0">
                          <a:latin typeface="Calibri Light"/>
                          <a:cs typeface="Calibri Light"/>
                        </a:rPr>
                        <a:t>days</a:t>
                      </a:r>
                      <a:r>
                        <a:rPr dirty="0" sz="1400" spc="-15" b="1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400" spc="-345" b="1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SD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1.0 </a:t>
                      </a:r>
                      <a:r>
                        <a:rPr dirty="0" sz="1400" spc="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4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1.1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1.3 </a:t>
                      </a:r>
                      <a:r>
                        <a:rPr dirty="0" sz="1400" spc="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4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1.4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0.13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CF9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 b="0">
                          <a:latin typeface="Calibri Light"/>
                          <a:cs typeface="Calibri Light"/>
                        </a:rPr>
                        <a:t>Rehospitalization</a:t>
                      </a:r>
                      <a:r>
                        <a:rPr dirty="0" sz="1400" spc="-80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(%)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26</a:t>
                      </a: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(31)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25</a:t>
                      </a:r>
                      <a:r>
                        <a:rPr dirty="0" sz="1400" spc="-10" b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5" b="0">
                          <a:latin typeface="Calibri Light"/>
                          <a:cs typeface="Calibri Light"/>
                        </a:rPr>
                        <a:t>(29)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b="0">
                          <a:latin typeface="Calibri Light"/>
                          <a:cs typeface="Calibri Light"/>
                        </a:rPr>
                        <a:t>0.83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AF6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0200" y="4431283"/>
            <a:ext cx="74580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0" i="1">
                <a:latin typeface="Calibri Light"/>
                <a:cs typeface="Calibri Light"/>
              </a:rPr>
              <a:t>1- </a:t>
            </a:r>
            <a:r>
              <a:rPr dirty="0" sz="1200" spc="-5" b="0" i="1">
                <a:latin typeface="Calibri Light"/>
                <a:cs typeface="Calibri Light"/>
              </a:rPr>
              <a:t>Major adverse clinical events </a:t>
            </a:r>
            <a:r>
              <a:rPr dirty="0" sz="1200" spc="-10" b="0" i="1">
                <a:latin typeface="Calibri Light"/>
                <a:cs typeface="Calibri Light"/>
              </a:rPr>
              <a:t>(MACEs) </a:t>
            </a:r>
            <a:r>
              <a:rPr dirty="0" sz="1200" b="0" i="1">
                <a:latin typeface="Calibri Light"/>
                <a:cs typeface="Calibri Light"/>
              </a:rPr>
              <a:t>at 12 </a:t>
            </a:r>
            <a:r>
              <a:rPr dirty="0" sz="1200" spc="-5" b="0" i="1">
                <a:latin typeface="Calibri Light"/>
                <a:cs typeface="Calibri Light"/>
              </a:rPr>
              <a:t>post-procedure </a:t>
            </a:r>
            <a:r>
              <a:rPr dirty="0" sz="1200" b="0" i="1">
                <a:latin typeface="Calibri Light"/>
                <a:cs typeface="Calibri Light"/>
              </a:rPr>
              <a:t>defined as </a:t>
            </a:r>
            <a:r>
              <a:rPr dirty="0" sz="1200" spc="-10" b="0" i="1">
                <a:latin typeface="Calibri Light"/>
                <a:cs typeface="Calibri Light"/>
              </a:rPr>
              <a:t>MACEs </a:t>
            </a:r>
            <a:r>
              <a:rPr dirty="0" sz="1200" b="0" i="1">
                <a:latin typeface="Calibri Light"/>
                <a:cs typeface="Calibri Light"/>
              </a:rPr>
              <a:t>including all deaths or </a:t>
            </a:r>
            <a:r>
              <a:rPr dirty="0" sz="1200" spc="-5" b="0" i="1">
                <a:latin typeface="Calibri Light"/>
                <a:cs typeface="Calibri Light"/>
              </a:rPr>
              <a:t>major amputation  </a:t>
            </a:r>
            <a:r>
              <a:rPr dirty="0" sz="1200" b="0" i="1">
                <a:latin typeface="Calibri Light"/>
                <a:cs typeface="Calibri Light"/>
              </a:rPr>
              <a:t>2- </a:t>
            </a:r>
            <a:r>
              <a:rPr dirty="0" sz="1200" spc="-5" b="0" i="1">
                <a:latin typeface="Calibri Light"/>
                <a:cs typeface="Calibri Light"/>
              </a:rPr>
              <a:t>Limb salvage </a:t>
            </a:r>
            <a:r>
              <a:rPr dirty="0" sz="1200" b="0" i="1">
                <a:latin typeface="Calibri Light"/>
                <a:cs typeface="Calibri Light"/>
              </a:rPr>
              <a:t>defined as freedom from </a:t>
            </a:r>
            <a:r>
              <a:rPr dirty="0" sz="1200" spc="-5" b="0" i="1">
                <a:latin typeface="Calibri Light"/>
                <a:cs typeface="Calibri Light"/>
              </a:rPr>
              <a:t>major ipsilateral amputations </a:t>
            </a:r>
            <a:r>
              <a:rPr dirty="0" sz="1200" b="0" i="1">
                <a:latin typeface="Calibri Light"/>
                <a:cs typeface="Calibri Light"/>
              </a:rPr>
              <a:t>(above the </a:t>
            </a:r>
            <a:r>
              <a:rPr dirty="0" sz="1200" spc="-5" b="0" i="1">
                <a:latin typeface="Calibri Light"/>
                <a:cs typeface="Calibri Light"/>
              </a:rPr>
              <a:t>ankle) </a:t>
            </a:r>
            <a:r>
              <a:rPr dirty="0" sz="1200" b="0" i="1">
                <a:latin typeface="Calibri Light"/>
                <a:cs typeface="Calibri Light"/>
              </a:rPr>
              <a:t>at 12 </a:t>
            </a:r>
            <a:r>
              <a:rPr dirty="0" sz="1200" spc="-5" b="0" i="1">
                <a:latin typeface="Calibri Light"/>
                <a:cs typeface="Calibri Light"/>
              </a:rPr>
              <a:t>months</a:t>
            </a:r>
            <a:r>
              <a:rPr dirty="0" sz="1200" spc="190" b="0" i="1">
                <a:latin typeface="Calibri Light"/>
                <a:cs typeface="Calibri Light"/>
              </a:rPr>
              <a:t> </a:t>
            </a:r>
            <a:r>
              <a:rPr dirty="0" sz="1200" spc="-5" b="0" i="1">
                <a:latin typeface="Calibri Light"/>
                <a:cs typeface="Calibri Light"/>
              </a:rPr>
              <a:t>postprocedure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001" y="68071"/>
            <a:ext cx="531685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Clinical outcomes </a:t>
            </a:r>
            <a:r>
              <a:rPr dirty="0" sz="3200"/>
              <a:t>@ 12</a:t>
            </a:r>
            <a:r>
              <a:rPr dirty="0" sz="3200" spc="-105"/>
              <a:t> </a:t>
            </a:r>
            <a:r>
              <a:rPr dirty="0" sz="3200" spc="-5"/>
              <a:t>months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808988" y="1504188"/>
            <a:ext cx="5524500" cy="2884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45842" y="1347978"/>
            <a:ext cx="6699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P</a:t>
            </a:r>
            <a:r>
              <a:rPr dirty="0" sz="1800" spc="-5" b="1">
                <a:latin typeface="Calibri"/>
                <a:cs typeface="Calibri"/>
              </a:rPr>
              <a:t>=0.73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0683" y="1347978"/>
            <a:ext cx="6699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P</a:t>
            </a:r>
            <a:r>
              <a:rPr dirty="0" sz="1800" spc="-5" b="1">
                <a:latin typeface="Calibri"/>
                <a:cs typeface="Calibri"/>
              </a:rPr>
              <a:t>=0.08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213" y="135712"/>
            <a:ext cx="57353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Hemodynamic </a:t>
            </a:r>
            <a:r>
              <a:rPr dirty="0" spc="-15"/>
              <a:t>outcomes </a:t>
            </a:r>
            <a:r>
              <a:rPr dirty="0" spc="-5"/>
              <a:t>@ 12</a:t>
            </a:r>
            <a:r>
              <a:rPr dirty="0" spc="50"/>
              <a:t> </a:t>
            </a:r>
            <a:r>
              <a:rPr dirty="0" spc="-10"/>
              <a:t>months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9741" y="3898493"/>
            <a:ext cx="2799715" cy="1009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latin typeface="Calibri"/>
                <a:cs typeface="Calibri"/>
              </a:rPr>
              <a:t>At </a:t>
            </a:r>
            <a:r>
              <a:rPr dirty="0" sz="2400" b="1">
                <a:latin typeface="Calibri"/>
                <a:cs typeface="Calibri"/>
              </a:rPr>
              <a:t>baseline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(n=157):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dirty="0" sz="2000" spc="-5">
                <a:latin typeface="Calibri"/>
                <a:cs typeface="Calibri"/>
              </a:rPr>
              <a:t>MISAGO®: </a:t>
            </a:r>
            <a:r>
              <a:rPr dirty="0" sz="2000">
                <a:latin typeface="Calibri"/>
                <a:cs typeface="Calibri"/>
              </a:rPr>
              <a:t>0,71 </a:t>
            </a:r>
            <a:r>
              <a:rPr dirty="0" sz="2000">
                <a:latin typeface="MS PGothic"/>
                <a:cs typeface="MS PGothic"/>
              </a:rPr>
              <a:t>±</a:t>
            </a:r>
            <a:r>
              <a:rPr dirty="0" sz="2000" spc="-229">
                <a:latin typeface="MS PGothic"/>
                <a:cs typeface="MS PGothic"/>
              </a:rPr>
              <a:t> </a:t>
            </a:r>
            <a:r>
              <a:rPr dirty="0" sz="2000">
                <a:latin typeface="Calibri"/>
                <a:cs typeface="Calibri"/>
              </a:rPr>
              <a:t>0,21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spc="-25">
                <a:latin typeface="Calibri"/>
                <a:cs typeface="Calibri"/>
              </a:rPr>
              <a:t>ZILVER® </a:t>
            </a:r>
            <a:r>
              <a:rPr dirty="0" sz="2000" spc="-5">
                <a:latin typeface="Calibri"/>
                <a:cs typeface="Calibri"/>
              </a:rPr>
              <a:t>PTX®: </a:t>
            </a:r>
            <a:r>
              <a:rPr dirty="0" sz="2000">
                <a:latin typeface="Calibri"/>
                <a:cs typeface="Calibri"/>
              </a:rPr>
              <a:t>0,68 </a:t>
            </a:r>
            <a:r>
              <a:rPr dirty="0" sz="2000">
                <a:latin typeface="MS PGothic"/>
                <a:cs typeface="MS PGothic"/>
              </a:rPr>
              <a:t>±</a:t>
            </a:r>
            <a:r>
              <a:rPr dirty="0" sz="2000" spc="-225">
                <a:latin typeface="MS PGothic"/>
                <a:cs typeface="MS PGothic"/>
              </a:rPr>
              <a:t> </a:t>
            </a:r>
            <a:r>
              <a:rPr dirty="0" sz="2000">
                <a:latin typeface="Calibri"/>
                <a:cs typeface="Calibri"/>
              </a:rPr>
              <a:t>0,18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3426" y="3898493"/>
            <a:ext cx="2934335" cy="1009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latin typeface="Calibri"/>
                <a:cs typeface="Calibri"/>
              </a:rPr>
              <a:t>At </a:t>
            </a:r>
            <a:r>
              <a:rPr dirty="0" sz="2400" spc="-5" b="1">
                <a:latin typeface="Calibri"/>
                <a:cs typeface="Calibri"/>
              </a:rPr>
              <a:t>M12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(n=141):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5">
                <a:latin typeface="Calibri"/>
                <a:cs typeface="Calibri"/>
              </a:rPr>
              <a:t>MISAGO®: </a:t>
            </a:r>
            <a:r>
              <a:rPr dirty="0" sz="2000">
                <a:latin typeface="Calibri"/>
                <a:cs typeface="Calibri"/>
              </a:rPr>
              <a:t>0,96 </a:t>
            </a:r>
            <a:r>
              <a:rPr dirty="0" sz="2000">
                <a:latin typeface="MS PGothic"/>
                <a:cs typeface="MS PGothic"/>
              </a:rPr>
              <a:t>±</a:t>
            </a:r>
            <a:r>
              <a:rPr dirty="0" sz="2000" spc="-245">
                <a:latin typeface="MS PGothic"/>
                <a:cs typeface="MS PGothic"/>
              </a:rPr>
              <a:t> </a:t>
            </a:r>
            <a:r>
              <a:rPr dirty="0" sz="2000">
                <a:latin typeface="Calibri"/>
                <a:cs typeface="Calibri"/>
              </a:rPr>
              <a:t>0,18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25">
                <a:latin typeface="Calibri"/>
                <a:cs typeface="Calibri"/>
              </a:rPr>
              <a:t>ZILVER® </a:t>
            </a:r>
            <a:r>
              <a:rPr dirty="0" sz="2000" spc="-5">
                <a:latin typeface="Calibri"/>
                <a:cs typeface="Calibri"/>
              </a:rPr>
              <a:t>PTX®: </a:t>
            </a:r>
            <a:r>
              <a:rPr dirty="0" sz="2000">
                <a:latin typeface="Calibri"/>
                <a:cs typeface="Calibri"/>
              </a:rPr>
              <a:t>0,92 </a:t>
            </a:r>
            <a:r>
              <a:rPr dirty="0" sz="2000">
                <a:latin typeface="MS PGothic"/>
                <a:cs typeface="MS PGothic"/>
              </a:rPr>
              <a:t>±</a:t>
            </a:r>
            <a:r>
              <a:rPr dirty="0" sz="2000" spc="-235">
                <a:latin typeface="MS PGothic"/>
                <a:cs typeface="MS PGothic"/>
              </a:rPr>
              <a:t> </a:t>
            </a:r>
            <a:r>
              <a:rPr dirty="0" sz="2000">
                <a:latin typeface="Calibri"/>
                <a:cs typeface="Calibri"/>
              </a:rPr>
              <a:t>0,19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40051" y="1167383"/>
            <a:ext cx="5263896" cy="2484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61608" y="2428494"/>
            <a:ext cx="655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0">
                <a:latin typeface="Calibri Light"/>
                <a:cs typeface="Calibri Light"/>
              </a:rPr>
              <a:t>P=</a:t>
            </a:r>
            <a:r>
              <a:rPr dirty="0" sz="1800" spc="-15" b="0">
                <a:latin typeface="Calibri Light"/>
                <a:cs typeface="Calibri Light"/>
              </a:rPr>
              <a:t>0</a:t>
            </a:r>
            <a:r>
              <a:rPr dirty="0" sz="1800" spc="-10" b="0">
                <a:latin typeface="Calibri Light"/>
                <a:cs typeface="Calibri Light"/>
              </a:rPr>
              <a:t>.</a:t>
            </a:r>
            <a:r>
              <a:rPr dirty="0" sz="1800" spc="-15" b="0">
                <a:latin typeface="Calibri Light"/>
                <a:cs typeface="Calibri Light"/>
              </a:rPr>
              <a:t>3</a:t>
            </a:r>
            <a:r>
              <a:rPr dirty="0" sz="1800" b="0">
                <a:latin typeface="Calibri Light"/>
                <a:cs typeface="Calibri Light"/>
              </a:rPr>
              <a:t>3</a:t>
            </a:r>
            <a:endParaRPr sz="1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1401" rIns="0" bIns="0" rtlCol="0" vert="horz">
            <a:spAutoFit/>
          </a:bodyPr>
          <a:lstStyle/>
          <a:p>
            <a:pPr algn="ctr" marL="756920">
              <a:lnSpc>
                <a:spcPts val="3320"/>
              </a:lnSpc>
              <a:spcBef>
                <a:spcPts val="95"/>
              </a:spcBef>
            </a:pPr>
            <a:r>
              <a:rPr dirty="0" spc="-15"/>
              <a:t>Freedom from </a:t>
            </a:r>
            <a:r>
              <a:rPr dirty="0" spc="-20"/>
              <a:t>in-stent restenosis* </a:t>
            </a:r>
            <a:r>
              <a:rPr dirty="0" spc="-5"/>
              <a:t>@</a:t>
            </a:r>
            <a:r>
              <a:rPr dirty="0" spc="215"/>
              <a:t> </a:t>
            </a:r>
            <a:r>
              <a:rPr dirty="0" spc="-5"/>
              <a:t>1y</a:t>
            </a:r>
          </a:p>
          <a:p>
            <a:pPr algn="ctr" marL="757555">
              <a:lnSpc>
                <a:spcPts val="1639"/>
              </a:lnSpc>
            </a:pPr>
            <a:r>
              <a:rPr dirty="0" sz="1400" spc="-5" b="0" i="1">
                <a:latin typeface="Calibri"/>
                <a:cs typeface="Calibri"/>
              </a:rPr>
              <a:t>(primary</a:t>
            </a:r>
            <a:r>
              <a:rPr dirty="0" sz="1400" spc="-15" b="0" i="1">
                <a:latin typeface="Calibri"/>
                <a:cs typeface="Calibri"/>
              </a:rPr>
              <a:t> </a:t>
            </a:r>
            <a:r>
              <a:rPr dirty="0" sz="1400" spc="-5" b="0" i="1">
                <a:latin typeface="Calibri"/>
                <a:cs typeface="Calibri"/>
              </a:rPr>
              <a:t>endpoint)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0383" y="4160316"/>
            <a:ext cx="7058659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95"/>
              </a:spcBef>
            </a:pPr>
            <a:r>
              <a:rPr dirty="0" sz="1600" spc="-5" b="1" i="1">
                <a:latin typeface="Calibri"/>
                <a:cs typeface="Calibri"/>
              </a:rPr>
              <a:t>*</a:t>
            </a:r>
            <a:r>
              <a:rPr dirty="0" sz="1600" spc="-5" i="1">
                <a:latin typeface="Calibri"/>
                <a:cs typeface="Calibri"/>
              </a:rPr>
              <a:t>Defined </a:t>
            </a:r>
            <a:r>
              <a:rPr dirty="0" sz="1600" spc="-15" i="1">
                <a:latin typeface="Calibri"/>
                <a:cs typeface="Calibri"/>
              </a:rPr>
              <a:t>by </a:t>
            </a:r>
            <a:r>
              <a:rPr dirty="0" sz="1600" spc="-10" i="1">
                <a:latin typeface="Calibri"/>
                <a:cs typeface="Calibri"/>
              </a:rPr>
              <a:t>restenosis </a:t>
            </a:r>
            <a:r>
              <a:rPr dirty="0" sz="1600" spc="-5" i="1">
                <a:latin typeface="Calibri"/>
                <a:cs typeface="Calibri"/>
              </a:rPr>
              <a:t>of </a:t>
            </a:r>
            <a:r>
              <a:rPr dirty="0" sz="1600" spc="-10" i="1">
                <a:latin typeface="Calibri"/>
                <a:cs typeface="Calibri"/>
              </a:rPr>
              <a:t>&gt;50% and </a:t>
            </a:r>
            <a:r>
              <a:rPr dirty="0" sz="1600" spc="-15" i="1">
                <a:latin typeface="Calibri"/>
                <a:cs typeface="Calibri"/>
              </a:rPr>
              <a:t>by </a:t>
            </a:r>
            <a:r>
              <a:rPr dirty="0" sz="1600" spc="-5" i="1">
                <a:latin typeface="Calibri"/>
                <a:cs typeface="Calibri"/>
              </a:rPr>
              <a:t>a </a:t>
            </a:r>
            <a:r>
              <a:rPr dirty="0" sz="1600" spc="-10" i="1">
                <a:latin typeface="Calibri"/>
                <a:cs typeface="Calibri"/>
              </a:rPr>
              <a:t>peak </a:t>
            </a:r>
            <a:r>
              <a:rPr dirty="0" sz="1600" spc="-15" i="1">
                <a:latin typeface="Calibri"/>
                <a:cs typeface="Calibri"/>
              </a:rPr>
              <a:t>systolic </a:t>
            </a:r>
            <a:r>
              <a:rPr dirty="0" sz="1600" spc="-5" i="1">
                <a:latin typeface="Calibri"/>
                <a:cs typeface="Calibri"/>
              </a:rPr>
              <a:t>velocity </a:t>
            </a:r>
            <a:r>
              <a:rPr dirty="0" sz="1600" spc="-10" i="1">
                <a:latin typeface="Calibri"/>
                <a:cs typeface="Calibri"/>
              </a:rPr>
              <a:t>index &gt;2.4 </a:t>
            </a:r>
            <a:r>
              <a:rPr dirty="0" sz="1600" spc="-5" i="1">
                <a:latin typeface="Calibri"/>
                <a:cs typeface="Calibri"/>
              </a:rPr>
              <a:t>at the </a:t>
            </a:r>
            <a:r>
              <a:rPr dirty="0" sz="1600" spc="-15" i="1">
                <a:latin typeface="Calibri"/>
                <a:cs typeface="Calibri"/>
              </a:rPr>
              <a:t>target  </a:t>
            </a:r>
            <a:r>
              <a:rPr dirty="0" sz="1600" spc="-5" i="1">
                <a:latin typeface="Calibri"/>
                <a:cs typeface="Calibri"/>
              </a:rPr>
              <a:t>lesion. Assessment </a:t>
            </a:r>
            <a:r>
              <a:rPr dirty="0" sz="1600" spc="-15" i="1">
                <a:latin typeface="Calibri"/>
                <a:cs typeface="Calibri"/>
              </a:rPr>
              <a:t>by </a:t>
            </a:r>
            <a:r>
              <a:rPr dirty="0" sz="1600" spc="-5" i="1">
                <a:latin typeface="Calibri"/>
                <a:cs typeface="Calibri"/>
              </a:rPr>
              <a:t>an </a:t>
            </a:r>
            <a:r>
              <a:rPr dirty="0" sz="1600" spc="-10" i="1">
                <a:latin typeface="Calibri"/>
                <a:cs typeface="Calibri"/>
              </a:rPr>
              <a:t>independent core </a:t>
            </a:r>
            <a:r>
              <a:rPr dirty="0" sz="1600" spc="-5" i="1">
                <a:latin typeface="Calibri"/>
                <a:cs typeface="Calibri"/>
              </a:rPr>
              <a:t>laboratory (thromboses were</a:t>
            </a:r>
            <a:r>
              <a:rPr dirty="0" sz="1600" spc="180" i="1">
                <a:latin typeface="Calibri"/>
                <a:cs typeface="Calibri"/>
              </a:rPr>
              <a:t> </a:t>
            </a:r>
            <a:r>
              <a:rPr dirty="0" sz="1600" spc="-15" i="1">
                <a:latin typeface="Calibri"/>
                <a:cs typeface="Calibri"/>
              </a:rPr>
              <a:t>excluded)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0879" y="1718818"/>
            <a:ext cx="2430145" cy="17818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8775">
              <a:lnSpc>
                <a:spcPct val="100000"/>
              </a:lnSpc>
              <a:spcBef>
                <a:spcPts val="675"/>
              </a:spcBef>
            </a:pPr>
            <a:r>
              <a:rPr dirty="0" sz="2400" b="0">
                <a:latin typeface="Calibri Light"/>
                <a:cs typeface="Calibri Light"/>
              </a:rPr>
              <a:t>@ 12</a:t>
            </a:r>
            <a:r>
              <a:rPr dirty="0" sz="2400" spc="-114" b="0">
                <a:latin typeface="Calibri Light"/>
                <a:cs typeface="Calibri Light"/>
              </a:rPr>
              <a:t> </a:t>
            </a:r>
            <a:r>
              <a:rPr dirty="0" sz="2400" spc="-20" b="0">
                <a:latin typeface="Calibri Light"/>
                <a:cs typeface="Calibri Light"/>
              </a:rPr>
              <a:t>months:</a:t>
            </a:r>
            <a:endParaRPr sz="2400">
              <a:latin typeface="Calibri Light"/>
              <a:cs typeface="Calibri Light"/>
            </a:endParaRPr>
          </a:p>
          <a:p>
            <a:pPr marL="208915">
              <a:lnSpc>
                <a:spcPct val="100000"/>
              </a:lnSpc>
              <a:spcBef>
                <a:spcPts val="575"/>
              </a:spcBef>
            </a:pPr>
            <a:r>
              <a:rPr dirty="0" sz="2400" spc="-25" b="0">
                <a:latin typeface="Calibri Light"/>
                <a:cs typeface="Calibri Light"/>
              </a:rPr>
              <a:t>MISAGO</a:t>
            </a:r>
            <a:r>
              <a:rPr dirty="0" baseline="24305" sz="2400" spc="-37" b="0">
                <a:latin typeface="Calibri Light"/>
                <a:cs typeface="Calibri Light"/>
              </a:rPr>
              <a:t>®</a:t>
            </a:r>
            <a:r>
              <a:rPr dirty="0" sz="2400" spc="-25" b="0">
                <a:latin typeface="Calibri Light"/>
                <a:cs typeface="Calibri Light"/>
              </a:rPr>
              <a:t>:</a:t>
            </a:r>
            <a:r>
              <a:rPr dirty="0" sz="2400" spc="-65" b="0">
                <a:latin typeface="Calibri Light"/>
                <a:cs typeface="Calibri Light"/>
              </a:rPr>
              <a:t> </a:t>
            </a:r>
            <a:r>
              <a:rPr dirty="0" sz="2400" spc="-10" b="0">
                <a:latin typeface="Calibri Light"/>
                <a:cs typeface="Calibri Light"/>
              </a:rPr>
              <a:t>85.7%</a:t>
            </a:r>
            <a:endParaRPr sz="2400">
              <a:latin typeface="Calibri Light"/>
              <a:cs typeface="Calibri Light"/>
            </a:endParaRPr>
          </a:p>
          <a:p>
            <a:pPr algn="ctr" marL="12065" marR="5080">
              <a:lnSpc>
                <a:spcPct val="120000"/>
              </a:lnSpc>
              <a:spcBef>
                <a:spcPts val="5"/>
              </a:spcBef>
            </a:pPr>
            <a:r>
              <a:rPr dirty="0" sz="2400" spc="-45" b="0">
                <a:latin typeface="Calibri Light"/>
                <a:cs typeface="Calibri Light"/>
              </a:rPr>
              <a:t>ZILVER</a:t>
            </a:r>
            <a:r>
              <a:rPr dirty="0" baseline="24305" sz="2400" spc="-67" b="0">
                <a:latin typeface="Calibri Light"/>
                <a:cs typeface="Calibri Light"/>
              </a:rPr>
              <a:t>® </a:t>
            </a:r>
            <a:r>
              <a:rPr dirty="0" sz="2400" spc="-10" b="0">
                <a:latin typeface="Calibri Light"/>
                <a:cs typeface="Calibri Light"/>
              </a:rPr>
              <a:t>PTX</a:t>
            </a:r>
            <a:r>
              <a:rPr dirty="0" baseline="24305" sz="2400" spc="-15" b="0">
                <a:latin typeface="Calibri Light"/>
                <a:cs typeface="Calibri Light"/>
              </a:rPr>
              <a:t>®</a:t>
            </a:r>
            <a:r>
              <a:rPr dirty="0" sz="2400" spc="-10" b="0">
                <a:latin typeface="Calibri Light"/>
                <a:cs typeface="Calibri Light"/>
              </a:rPr>
              <a:t>: 90.3%  P=0.36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847" y="1560572"/>
            <a:ext cx="143510" cy="1783080"/>
          </a:xfrm>
          <a:prstGeom prst="rect">
            <a:avLst/>
          </a:prstGeom>
        </p:spPr>
        <p:txBody>
          <a:bodyPr wrap="square" lIns="0" tIns="635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800" spc="-110" b="1">
                <a:latin typeface="Arial"/>
                <a:cs typeface="Arial"/>
              </a:rPr>
              <a:t>F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00" b="1">
                <a:latin typeface="Arial"/>
                <a:cs typeface="Arial"/>
              </a:rPr>
              <a:t>e e </a:t>
            </a:r>
            <a:r>
              <a:rPr dirty="0" sz="800" spc="-60" b="1">
                <a:latin typeface="Arial"/>
                <a:cs typeface="Arial"/>
              </a:rPr>
              <a:t>f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10" b="1">
                <a:latin typeface="Arial"/>
                <a:cs typeface="Arial"/>
              </a:rPr>
              <a:t>o </a:t>
            </a:r>
            <a:r>
              <a:rPr dirty="0" sz="800" spc="-160" b="1">
                <a:latin typeface="Arial"/>
                <a:cs typeface="Arial"/>
              </a:rPr>
              <a:t>m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spc="-50" b="1">
                <a:latin typeface="Arial"/>
                <a:cs typeface="Arial"/>
              </a:rPr>
              <a:t>in </a:t>
            </a:r>
            <a:r>
              <a:rPr dirty="0" sz="800" spc="-60" b="1">
                <a:latin typeface="Arial"/>
                <a:cs typeface="Arial"/>
              </a:rPr>
              <a:t>- </a:t>
            </a:r>
            <a:r>
              <a:rPr dirty="0" sz="800" spc="-100" b="1">
                <a:latin typeface="Arial"/>
                <a:cs typeface="Arial"/>
              </a:rPr>
              <a:t>s </a:t>
            </a:r>
            <a:r>
              <a:rPr dirty="0" sz="800" spc="-60" b="1">
                <a:latin typeface="Arial"/>
                <a:cs typeface="Arial"/>
              </a:rPr>
              <a:t>t </a:t>
            </a:r>
            <a:r>
              <a:rPr dirty="0" sz="800" spc="-100" b="1">
                <a:latin typeface="Arial"/>
                <a:cs typeface="Arial"/>
              </a:rPr>
              <a:t>e </a:t>
            </a:r>
            <a:r>
              <a:rPr dirty="0" sz="800" spc="-110" b="1">
                <a:latin typeface="Arial"/>
                <a:cs typeface="Arial"/>
              </a:rPr>
              <a:t>n </a:t>
            </a:r>
            <a:r>
              <a:rPr dirty="0" sz="800" spc="-60" b="1">
                <a:latin typeface="Arial"/>
                <a:cs typeface="Arial"/>
              </a:rPr>
              <a:t>t -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00" b="1">
                <a:latin typeface="Arial"/>
                <a:cs typeface="Arial"/>
              </a:rPr>
              <a:t>e s </a:t>
            </a:r>
            <a:r>
              <a:rPr dirty="0" sz="800" spc="-60" b="1">
                <a:latin typeface="Arial"/>
                <a:cs typeface="Arial"/>
              </a:rPr>
              <a:t>t </a:t>
            </a:r>
            <a:r>
              <a:rPr dirty="0" sz="800" spc="-100" b="1">
                <a:latin typeface="Arial"/>
                <a:cs typeface="Arial"/>
              </a:rPr>
              <a:t>e </a:t>
            </a:r>
            <a:r>
              <a:rPr dirty="0" sz="800" spc="-110" b="1">
                <a:latin typeface="Arial"/>
                <a:cs typeface="Arial"/>
              </a:rPr>
              <a:t>n o </a:t>
            </a:r>
            <a:r>
              <a:rPr dirty="0" sz="800" spc="-100" b="1">
                <a:latin typeface="Arial"/>
                <a:cs typeface="Arial"/>
              </a:rPr>
              <a:t>s </a:t>
            </a:r>
            <a:r>
              <a:rPr dirty="0" sz="800" spc="-45" b="1">
                <a:latin typeface="Arial"/>
                <a:cs typeface="Arial"/>
              </a:rPr>
              <a:t>is</a:t>
            </a:r>
            <a:r>
              <a:rPr dirty="0" sz="800" spc="-55" b="1">
                <a:latin typeface="Arial"/>
                <a:cs typeface="Arial"/>
              </a:rPr>
              <a:t> </a:t>
            </a:r>
            <a:r>
              <a:rPr dirty="0" sz="800" spc="-60" b="1">
                <a:latin typeface="Arial"/>
                <a:cs typeface="Arial"/>
              </a:rPr>
              <a:t>( </a:t>
            </a:r>
            <a:r>
              <a:rPr dirty="0" sz="800" spc="-160" b="1">
                <a:latin typeface="Arial"/>
                <a:cs typeface="Arial"/>
              </a:rPr>
              <a:t>% </a:t>
            </a:r>
            <a:r>
              <a:rPr dirty="0" sz="800" spc="-60" b="1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5097" y="3282377"/>
            <a:ext cx="3195955" cy="2571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  <a:tabLst>
                <a:tab pos="234315" algn="l"/>
                <a:tab pos="469265" algn="l"/>
                <a:tab pos="706120" algn="l"/>
                <a:tab pos="941069" algn="l"/>
                <a:tab pos="1177925" algn="l"/>
                <a:tab pos="1412875" algn="l"/>
                <a:tab pos="1649095" algn="l"/>
                <a:tab pos="1884045" algn="l"/>
                <a:tab pos="2120900" algn="l"/>
                <a:tab pos="2312670" algn="l"/>
              </a:tabLst>
            </a:pPr>
            <a:r>
              <a:rPr dirty="0" sz="650" spc="140" b="1">
                <a:latin typeface="Arial"/>
                <a:cs typeface="Arial"/>
              </a:rPr>
              <a:t>0	1	2	3	4	5	6	7	8	9	1</a:t>
            </a:r>
            <a:r>
              <a:rPr dirty="0" sz="650" spc="-1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r>
              <a:rPr dirty="0" sz="650" spc="459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45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2</a:t>
            </a:r>
            <a:r>
              <a:rPr dirty="0" sz="650" spc="45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algn="ctr" marR="31750">
              <a:lnSpc>
                <a:spcPct val="100000"/>
              </a:lnSpc>
              <a:spcBef>
                <a:spcPts val="414"/>
              </a:spcBef>
            </a:pPr>
            <a:r>
              <a:rPr dirty="0" sz="500" spc="100" b="1">
                <a:latin typeface="Arial"/>
                <a:cs typeface="Arial"/>
              </a:rPr>
              <a:t>F</a:t>
            </a:r>
            <a:r>
              <a:rPr dirty="0" sz="500" spc="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25" b="1">
                <a:latin typeface="Arial"/>
                <a:cs typeface="Arial"/>
              </a:rPr>
              <a:t>w</a:t>
            </a:r>
            <a:r>
              <a:rPr dirty="0" sz="500" spc="6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-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u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p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(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50" b="1">
                <a:latin typeface="Arial"/>
                <a:cs typeface="Arial"/>
              </a:rPr>
              <a:t>m</a:t>
            </a:r>
            <a:r>
              <a:rPr dirty="0" sz="500" spc="10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n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t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h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85" b="1">
                <a:latin typeface="Arial"/>
                <a:cs typeface="Arial"/>
              </a:rPr>
              <a:t>s</a:t>
            </a:r>
            <a:r>
              <a:rPr dirty="0" sz="500" spc="10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00507" y="3212612"/>
            <a:ext cx="20955" cy="42545"/>
          </a:xfrm>
          <a:custGeom>
            <a:avLst/>
            <a:gdLst/>
            <a:ahLst/>
            <a:cxnLst/>
            <a:rect l="l" t="t" r="r" b="b"/>
            <a:pathLst>
              <a:path w="20955" h="42545">
                <a:moveTo>
                  <a:pt x="0" y="42395"/>
                </a:moveTo>
                <a:lnTo>
                  <a:pt x="20429" y="42395"/>
                </a:lnTo>
                <a:lnTo>
                  <a:pt x="20429" y="0"/>
                </a:lnTo>
                <a:lnTo>
                  <a:pt x="0" y="0"/>
                </a:lnTo>
                <a:lnTo>
                  <a:pt x="0" y="423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00507" y="3208807"/>
            <a:ext cx="3085465" cy="0"/>
          </a:xfrm>
          <a:custGeom>
            <a:avLst/>
            <a:gdLst/>
            <a:ahLst/>
            <a:cxnLst/>
            <a:rect l="l" t="t" r="r" b="b"/>
            <a:pathLst>
              <a:path w="3085465" h="0">
                <a:moveTo>
                  <a:pt x="0" y="0"/>
                </a:moveTo>
                <a:lnTo>
                  <a:pt x="3084896" y="0"/>
                </a:lnTo>
              </a:path>
            </a:pathLst>
          </a:custGeom>
          <a:ln w="76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449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0392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07037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1979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78624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13567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50211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85154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21799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56741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93386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28329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63271" y="321218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429" y="0"/>
                </a:moveTo>
                <a:lnTo>
                  <a:pt x="0" y="0"/>
                </a:lnTo>
                <a:lnTo>
                  <a:pt x="0" y="43308"/>
                </a:lnTo>
                <a:lnTo>
                  <a:pt x="20429" y="43308"/>
                </a:lnTo>
                <a:lnTo>
                  <a:pt x="20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20937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55879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90822" y="321600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215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27467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62409" y="321600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215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99054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33996" y="321600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215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70641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05584" y="321600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215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42229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77171" y="321600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215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13816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8758" y="32160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 h="0">
                <a:moveTo>
                  <a:pt x="0" y="0"/>
                </a:moveTo>
                <a:lnTo>
                  <a:pt x="214512" y="0"/>
                </a:lnTo>
              </a:path>
            </a:pathLst>
          </a:custGeom>
          <a:ln w="7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83701" y="3212180"/>
            <a:ext cx="1905" cy="8255"/>
          </a:xfrm>
          <a:custGeom>
            <a:avLst/>
            <a:gdLst/>
            <a:ahLst/>
            <a:cxnLst/>
            <a:rect l="l" t="t" r="r" b="b"/>
            <a:pathLst>
              <a:path w="1904" h="8255">
                <a:moveTo>
                  <a:pt x="1702" y="0"/>
                </a:moveTo>
                <a:lnTo>
                  <a:pt x="0" y="0"/>
                </a:lnTo>
                <a:lnTo>
                  <a:pt x="0" y="7642"/>
                </a:lnTo>
                <a:lnTo>
                  <a:pt x="1702" y="7642"/>
                </a:lnTo>
                <a:lnTo>
                  <a:pt x="17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252838" y="3204537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669" y="0"/>
                </a:moveTo>
                <a:lnTo>
                  <a:pt x="0" y="0"/>
                </a:lnTo>
                <a:lnTo>
                  <a:pt x="0" y="15285"/>
                </a:lnTo>
                <a:lnTo>
                  <a:pt x="47669" y="15285"/>
                </a:lnTo>
                <a:lnTo>
                  <a:pt x="47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00507" y="3205003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8"/>
                </a:moveTo>
                <a:lnTo>
                  <a:pt x="10214" y="15218"/>
                </a:lnTo>
                <a:lnTo>
                  <a:pt x="10214" y="0"/>
                </a:lnTo>
                <a:lnTo>
                  <a:pt x="0" y="0"/>
                </a:lnTo>
                <a:lnTo>
                  <a:pt x="0" y="15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10722" y="2937583"/>
            <a:ext cx="0" cy="267970"/>
          </a:xfrm>
          <a:custGeom>
            <a:avLst/>
            <a:gdLst/>
            <a:ahLst/>
            <a:cxnLst/>
            <a:rect l="l" t="t" r="r" b="b"/>
            <a:pathLst>
              <a:path w="0" h="267969">
                <a:moveTo>
                  <a:pt x="0" y="0"/>
                </a:moveTo>
                <a:lnTo>
                  <a:pt x="0" y="267419"/>
                </a:lnTo>
              </a:path>
            </a:pathLst>
          </a:custGeom>
          <a:ln w="20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00507" y="2921277"/>
            <a:ext cx="10795" cy="16510"/>
          </a:xfrm>
          <a:custGeom>
            <a:avLst/>
            <a:gdLst/>
            <a:ahLst/>
            <a:cxnLst/>
            <a:rect l="l" t="t" r="r" b="b"/>
            <a:pathLst>
              <a:path w="10794" h="16510">
                <a:moveTo>
                  <a:pt x="0" y="16306"/>
                </a:moveTo>
                <a:lnTo>
                  <a:pt x="10214" y="16306"/>
                </a:lnTo>
                <a:lnTo>
                  <a:pt x="10214" y="0"/>
                </a:lnTo>
                <a:lnTo>
                  <a:pt x="0" y="0"/>
                </a:lnTo>
                <a:lnTo>
                  <a:pt x="0" y="16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310722" y="3204537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14" y="0"/>
                </a:moveTo>
                <a:lnTo>
                  <a:pt x="0" y="0"/>
                </a:lnTo>
                <a:lnTo>
                  <a:pt x="0" y="15285"/>
                </a:lnTo>
                <a:lnTo>
                  <a:pt x="10214" y="15285"/>
                </a:lnTo>
                <a:lnTo>
                  <a:pt x="10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52838" y="2921757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09" y="0"/>
                </a:moveTo>
                <a:lnTo>
                  <a:pt x="0" y="0"/>
                </a:lnTo>
                <a:lnTo>
                  <a:pt x="0" y="15285"/>
                </a:lnTo>
                <a:lnTo>
                  <a:pt x="6809" y="15285"/>
                </a:lnTo>
                <a:lnTo>
                  <a:pt x="6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259648" y="2921757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0859" y="0"/>
                </a:moveTo>
                <a:lnTo>
                  <a:pt x="0" y="0"/>
                </a:lnTo>
                <a:lnTo>
                  <a:pt x="0" y="15285"/>
                </a:lnTo>
                <a:lnTo>
                  <a:pt x="40859" y="15285"/>
                </a:lnTo>
                <a:lnTo>
                  <a:pt x="40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10722" y="2921757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14" y="0"/>
                </a:moveTo>
                <a:lnTo>
                  <a:pt x="0" y="0"/>
                </a:lnTo>
                <a:lnTo>
                  <a:pt x="0" y="15285"/>
                </a:lnTo>
                <a:lnTo>
                  <a:pt x="10214" y="15285"/>
                </a:lnTo>
                <a:lnTo>
                  <a:pt x="10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20937" y="2921757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0859" y="0"/>
                </a:moveTo>
                <a:lnTo>
                  <a:pt x="0" y="0"/>
                </a:lnTo>
                <a:lnTo>
                  <a:pt x="0" y="15285"/>
                </a:lnTo>
                <a:lnTo>
                  <a:pt x="40859" y="15285"/>
                </a:lnTo>
                <a:lnTo>
                  <a:pt x="40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047031" y="2751210"/>
            <a:ext cx="17716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40" b="1">
                <a:latin typeface="Arial"/>
                <a:cs typeface="Arial"/>
              </a:rPr>
              <a:t>7</a:t>
            </a:r>
            <a:r>
              <a:rPr dirty="0" sz="650" spc="-7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47031" y="2374170"/>
            <a:ext cx="17716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40" b="1">
                <a:latin typeface="Arial"/>
                <a:cs typeface="Arial"/>
              </a:rPr>
              <a:t>8</a:t>
            </a:r>
            <a:r>
              <a:rPr dirty="0" sz="650" spc="-7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47031" y="1997131"/>
            <a:ext cx="17716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40" b="1">
                <a:latin typeface="Arial"/>
                <a:cs typeface="Arial"/>
              </a:rPr>
              <a:t>9</a:t>
            </a:r>
            <a:r>
              <a:rPr dirty="0" sz="650" spc="-7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60204" y="1620091"/>
            <a:ext cx="26352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52838" y="2807117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09" y="0"/>
                </a:moveTo>
                <a:lnTo>
                  <a:pt x="0" y="0"/>
                </a:lnTo>
                <a:lnTo>
                  <a:pt x="0" y="15285"/>
                </a:lnTo>
                <a:lnTo>
                  <a:pt x="6809" y="15285"/>
                </a:lnTo>
                <a:lnTo>
                  <a:pt x="6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259648" y="2807117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0859" y="0"/>
                </a:moveTo>
                <a:lnTo>
                  <a:pt x="0" y="0"/>
                </a:lnTo>
                <a:lnTo>
                  <a:pt x="0" y="15285"/>
                </a:lnTo>
                <a:lnTo>
                  <a:pt x="40859" y="15285"/>
                </a:lnTo>
                <a:lnTo>
                  <a:pt x="40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00507" y="2807135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8"/>
                </a:moveTo>
                <a:lnTo>
                  <a:pt x="10214" y="15218"/>
                </a:lnTo>
                <a:lnTo>
                  <a:pt x="10214" y="0"/>
                </a:lnTo>
                <a:lnTo>
                  <a:pt x="0" y="0"/>
                </a:lnTo>
                <a:lnTo>
                  <a:pt x="0" y="15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10722" y="2445140"/>
            <a:ext cx="0" cy="362585"/>
          </a:xfrm>
          <a:custGeom>
            <a:avLst/>
            <a:gdLst/>
            <a:ahLst/>
            <a:cxnLst/>
            <a:rect l="l" t="t" r="r" b="b"/>
            <a:pathLst>
              <a:path w="0" h="362585">
                <a:moveTo>
                  <a:pt x="0" y="0"/>
                </a:moveTo>
                <a:lnTo>
                  <a:pt x="0" y="361994"/>
                </a:lnTo>
              </a:path>
            </a:pathLst>
          </a:custGeom>
          <a:ln w="20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00507" y="2429921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8"/>
                </a:moveTo>
                <a:lnTo>
                  <a:pt x="10214" y="15218"/>
                </a:lnTo>
                <a:lnTo>
                  <a:pt x="10214" y="0"/>
                </a:lnTo>
                <a:lnTo>
                  <a:pt x="0" y="0"/>
                </a:lnTo>
                <a:lnTo>
                  <a:pt x="0" y="15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10722" y="2067927"/>
            <a:ext cx="0" cy="362585"/>
          </a:xfrm>
          <a:custGeom>
            <a:avLst/>
            <a:gdLst/>
            <a:ahLst/>
            <a:cxnLst/>
            <a:rect l="l" t="t" r="r" b="b"/>
            <a:pathLst>
              <a:path w="0" h="362585">
                <a:moveTo>
                  <a:pt x="0" y="0"/>
                </a:moveTo>
                <a:lnTo>
                  <a:pt x="0" y="361994"/>
                </a:lnTo>
              </a:path>
            </a:pathLst>
          </a:custGeom>
          <a:ln w="20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00507" y="2052708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8"/>
                </a:moveTo>
                <a:lnTo>
                  <a:pt x="10214" y="15218"/>
                </a:lnTo>
                <a:lnTo>
                  <a:pt x="10214" y="0"/>
                </a:lnTo>
                <a:lnTo>
                  <a:pt x="0" y="0"/>
                </a:lnTo>
                <a:lnTo>
                  <a:pt x="0" y="15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310722" y="1691800"/>
            <a:ext cx="0" cy="361315"/>
          </a:xfrm>
          <a:custGeom>
            <a:avLst/>
            <a:gdLst/>
            <a:ahLst/>
            <a:cxnLst/>
            <a:rect l="l" t="t" r="r" b="b"/>
            <a:pathLst>
              <a:path w="0" h="361314">
                <a:moveTo>
                  <a:pt x="0" y="0"/>
                </a:moveTo>
                <a:lnTo>
                  <a:pt x="0" y="360907"/>
                </a:lnTo>
              </a:path>
            </a:pathLst>
          </a:custGeom>
          <a:ln w="20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300507" y="1675495"/>
            <a:ext cx="10795" cy="16510"/>
          </a:xfrm>
          <a:custGeom>
            <a:avLst/>
            <a:gdLst/>
            <a:ahLst/>
            <a:cxnLst/>
            <a:rect l="l" t="t" r="r" b="b"/>
            <a:pathLst>
              <a:path w="10794" h="16510">
                <a:moveTo>
                  <a:pt x="0" y="16306"/>
                </a:moveTo>
                <a:lnTo>
                  <a:pt x="10214" y="16306"/>
                </a:lnTo>
                <a:lnTo>
                  <a:pt x="10214" y="0"/>
                </a:lnTo>
                <a:lnTo>
                  <a:pt x="0" y="0"/>
                </a:lnTo>
                <a:lnTo>
                  <a:pt x="0" y="16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10722" y="2807117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14" y="0"/>
                </a:moveTo>
                <a:lnTo>
                  <a:pt x="0" y="0"/>
                </a:lnTo>
                <a:lnTo>
                  <a:pt x="0" y="15285"/>
                </a:lnTo>
                <a:lnTo>
                  <a:pt x="10214" y="15285"/>
                </a:lnTo>
                <a:lnTo>
                  <a:pt x="10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320937" y="2807117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0859" y="0"/>
                </a:moveTo>
                <a:lnTo>
                  <a:pt x="0" y="0"/>
                </a:lnTo>
                <a:lnTo>
                  <a:pt x="0" y="15285"/>
                </a:lnTo>
                <a:lnTo>
                  <a:pt x="40859" y="15285"/>
                </a:lnTo>
                <a:lnTo>
                  <a:pt x="40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252838" y="2430077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669" y="0"/>
                </a:moveTo>
                <a:lnTo>
                  <a:pt x="0" y="0"/>
                </a:lnTo>
                <a:lnTo>
                  <a:pt x="0" y="15285"/>
                </a:lnTo>
                <a:lnTo>
                  <a:pt x="47669" y="15285"/>
                </a:lnTo>
                <a:lnTo>
                  <a:pt x="47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310722" y="2430077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14" y="0"/>
                </a:moveTo>
                <a:lnTo>
                  <a:pt x="0" y="0"/>
                </a:lnTo>
                <a:lnTo>
                  <a:pt x="0" y="15285"/>
                </a:lnTo>
                <a:lnTo>
                  <a:pt x="10214" y="15285"/>
                </a:lnTo>
                <a:lnTo>
                  <a:pt x="10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252838" y="2053037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669" y="0"/>
                </a:moveTo>
                <a:lnTo>
                  <a:pt x="0" y="0"/>
                </a:lnTo>
                <a:lnTo>
                  <a:pt x="0" y="15285"/>
                </a:lnTo>
                <a:lnTo>
                  <a:pt x="47669" y="15285"/>
                </a:lnTo>
                <a:lnTo>
                  <a:pt x="47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310722" y="2053037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14" y="0"/>
                </a:moveTo>
                <a:lnTo>
                  <a:pt x="0" y="0"/>
                </a:lnTo>
                <a:lnTo>
                  <a:pt x="0" y="15285"/>
                </a:lnTo>
                <a:lnTo>
                  <a:pt x="10214" y="15285"/>
                </a:lnTo>
                <a:lnTo>
                  <a:pt x="10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52838" y="1675998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669" y="0"/>
                </a:moveTo>
                <a:lnTo>
                  <a:pt x="0" y="0"/>
                </a:lnTo>
                <a:lnTo>
                  <a:pt x="0" y="15285"/>
                </a:lnTo>
                <a:lnTo>
                  <a:pt x="47669" y="15285"/>
                </a:lnTo>
                <a:lnTo>
                  <a:pt x="47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10722" y="1675998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14" y="0"/>
                </a:moveTo>
                <a:lnTo>
                  <a:pt x="0" y="0"/>
                </a:lnTo>
                <a:lnTo>
                  <a:pt x="0" y="15285"/>
                </a:lnTo>
                <a:lnTo>
                  <a:pt x="10214" y="15285"/>
                </a:lnTo>
                <a:lnTo>
                  <a:pt x="10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310722" y="1683640"/>
            <a:ext cx="3075305" cy="909955"/>
          </a:xfrm>
          <a:custGeom>
            <a:avLst/>
            <a:gdLst/>
            <a:ahLst/>
            <a:cxnLst/>
            <a:rect l="l" t="t" r="r" b="b"/>
            <a:pathLst>
              <a:path w="3075304" h="909955">
                <a:moveTo>
                  <a:pt x="3054251" y="741341"/>
                </a:moveTo>
                <a:lnTo>
                  <a:pt x="3054251" y="909480"/>
                </a:lnTo>
                <a:lnTo>
                  <a:pt x="3074681" y="909480"/>
                </a:lnTo>
                <a:lnTo>
                  <a:pt x="3074681" y="748984"/>
                </a:lnTo>
                <a:lnTo>
                  <a:pt x="3064466" y="748984"/>
                </a:lnTo>
                <a:lnTo>
                  <a:pt x="3054251" y="741341"/>
                </a:lnTo>
                <a:close/>
              </a:path>
              <a:path w="3075304" h="909955">
                <a:moveTo>
                  <a:pt x="3030416" y="589761"/>
                </a:moveTo>
                <a:lnTo>
                  <a:pt x="3030416" y="748984"/>
                </a:lnTo>
                <a:lnTo>
                  <a:pt x="3054251" y="748984"/>
                </a:lnTo>
                <a:lnTo>
                  <a:pt x="3054251" y="741341"/>
                </a:lnTo>
                <a:lnTo>
                  <a:pt x="3050846" y="741341"/>
                </a:lnTo>
                <a:lnTo>
                  <a:pt x="3040631" y="733698"/>
                </a:lnTo>
                <a:lnTo>
                  <a:pt x="3050846" y="733698"/>
                </a:lnTo>
                <a:lnTo>
                  <a:pt x="3050846" y="597404"/>
                </a:lnTo>
                <a:lnTo>
                  <a:pt x="3040631" y="597404"/>
                </a:lnTo>
                <a:lnTo>
                  <a:pt x="3030416" y="589761"/>
                </a:lnTo>
                <a:close/>
              </a:path>
              <a:path w="3075304" h="909955">
                <a:moveTo>
                  <a:pt x="3074681" y="733698"/>
                </a:moveTo>
                <a:lnTo>
                  <a:pt x="3050846" y="733698"/>
                </a:lnTo>
                <a:lnTo>
                  <a:pt x="3050846" y="741341"/>
                </a:lnTo>
                <a:lnTo>
                  <a:pt x="3054251" y="741341"/>
                </a:lnTo>
                <a:lnTo>
                  <a:pt x="3064466" y="748984"/>
                </a:lnTo>
                <a:lnTo>
                  <a:pt x="3074681" y="748984"/>
                </a:lnTo>
                <a:lnTo>
                  <a:pt x="3074681" y="733698"/>
                </a:lnTo>
                <a:close/>
              </a:path>
              <a:path w="3075304" h="909955">
                <a:moveTo>
                  <a:pt x="3050846" y="733698"/>
                </a:moveTo>
                <a:lnTo>
                  <a:pt x="3040631" y="733698"/>
                </a:lnTo>
                <a:lnTo>
                  <a:pt x="3050846" y="741341"/>
                </a:lnTo>
                <a:lnTo>
                  <a:pt x="3050846" y="733698"/>
                </a:lnTo>
                <a:close/>
              </a:path>
              <a:path w="3075304" h="909955">
                <a:moveTo>
                  <a:pt x="3006581" y="467478"/>
                </a:moveTo>
                <a:lnTo>
                  <a:pt x="3006581" y="597404"/>
                </a:lnTo>
                <a:lnTo>
                  <a:pt x="3030416" y="597404"/>
                </a:lnTo>
                <a:lnTo>
                  <a:pt x="3030416" y="589761"/>
                </a:lnTo>
                <a:lnTo>
                  <a:pt x="3027011" y="589761"/>
                </a:lnTo>
                <a:lnTo>
                  <a:pt x="3016796" y="582118"/>
                </a:lnTo>
                <a:lnTo>
                  <a:pt x="3027011" y="582118"/>
                </a:lnTo>
                <a:lnTo>
                  <a:pt x="3027011" y="475121"/>
                </a:lnTo>
                <a:lnTo>
                  <a:pt x="3016796" y="475121"/>
                </a:lnTo>
                <a:lnTo>
                  <a:pt x="3006581" y="467478"/>
                </a:lnTo>
                <a:close/>
              </a:path>
              <a:path w="3075304" h="909955">
                <a:moveTo>
                  <a:pt x="3050846" y="582118"/>
                </a:moveTo>
                <a:lnTo>
                  <a:pt x="3027011" y="582118"/>
                </a:lnTo>
                <a:lnTo>
                  <a:pt x="3027011" y="589761"/>
                </a:lnTo>
                <a:lnTo>
                  <a:pt x="3030416" y="589761"/>
                </a:lnTo>
                <a:lnTo>
                  <a:pt x="3040631" y="597404"/>
                </a:lnTo>
                <a:lnTo>
                  <a:pt x="3050846" y="597404"/>
                </a:lnTo>
                <a:lnTo>
                  <a:pt x="3050846" y="582118"/>
                </a:lnTo>
                <a:close/>
              </a:path>
              <a:path w="3075304" h="909955">
                <a:moveTo>
                  <a:pt x="3027011" y="582118"/>
                </a:moveTo>
                <a:lnTo>
                  <a:pt x="3016796" y="582118"/>
                </a:lnTo>
                <a:lnTo>
                  <a:pt x="3027011" y="589761"/>
                </a:lnTo>
                <a:lnTo>
                  <a:pt x="3027011" y="582118"/>
                </a:lnTo>
                <a:close/>
              </a:path>
              <a:path w="3075304" h="909955">
                <a:moveTo>
                  <a:pt x="2952102" y="364301"/>
                </a:moveTo>
                <a:lnTo>
                  <a:pt x="2952102" y="475121"/>
                </a:lnTo>
                <a:lnTo>
                  <a:pt x="3006581" y="475121"/>
                </a:lnTo>
                <a:lnTo>
                  <a:pt x="3006581" y="467478"/>
                </a:lnTo>
                <a:lnTo>
                  <a:pt x="2972532" y="467478"/>
                </a:lnTo>
                <a:lnTo>
                  <a:pt x="2962317" y="459835"/>
                </a:lnTo>
                <a:lnTo>
                  <a:pt x="2972532" y="459835"/>
                </a:lnTo>
                <a:lnTo>
                  <a:pt x="2972532" y="371944"/>
                </a:lnTo>
                <a:lnTo>
                  <a:pt x="2962317" y="371944"/>
                </a:lnTo>
                <a:lnTo>
                  <a:pt x="2952102" y="364301"/>
                </a:lnTo>
                <a:close/>
              </a:path>
              <a:path w="3075304" h="909955">
                <a:moveTo>
                  <a:pt x="3027011" y="459835"/>
                </a:moveTo>
                <a:lnTo>
                  <a:pt x="2972532" y="459835"/>
                </a:lnTo>
                <a:lnTo>
                  <a:pt x="2972532" y="467478"/>
                </a:lnTo>
                <a:lnTo>
                  <a:pt x="3006581" y="467478"/>
                </a:lnTo>
                <a:lnTo>
                  <a:pt x="3016796" y="475121"/>
                </a:lnTo>
                <a:lnTo>
                  <a:pt x="3027011" y="475121"/>
                </a:lnTo>
                <a:lnTo>
                  <a:pt x="3027011" y="459835"/>
                </a:lnTo>
                <a:close/>
              </a:path>
              <a:path w="3075304" h="909955">
                <a:moveTo>
                  <a:pt x="2972532" y="459835"/>
                </a:moveTo>
                <a:lnTo>
                  <a:pt x="2962317" y="459835"/>
                </a:lnTo>
                <a:lnTo>
                  <a:pt x="2972532" y="467478"/>
                </a:lnTo>
                <a:lnTo>
                  <a:pt x="2972532" y="459835"/>
                </a:lnTo>
                <a:close/>
              </a:path>
              <a:path w="3075304" h="909955">
                <a:moveTo>
                  <a:pt x="2739292" y="306981"/>
                </a:moveTo>
                <a:lnTo>
                  <a:pt x="2739292" y="371944"/>
                </a:lnTo>
                <a:lnTo>
                  <a:pt x="2952102" y="371944"/>
                </a:lnTo>
                <a:lnTo>
                  <a:pt x="2952102" y="364301"/>
                </a:lnTo>
                <a:lnTo>
                  <a:pt x="2759722" y="364301"/>
                </a:lnTo>
                <a:lnTo>
                  <a:pt x="2749507" y="356659"/>
                </a:lnTo>
                <a:lnTo>
                  <a:pt x="2759722" y="356659"/>
                </a:lnTo>
                <a:lnTo>
                  <a:pt x="2759722" y="314624"/>
                </a:lnTo>
                <a:lnTo>
                  <a:pt x="2749507" y="314624"/>
                </a:lnTo>
                <a:lnTo>
                  <a:pt x="2739292" y="306981"/>
                </a:lnTo>
                <a:close/>
              </a:path>
              <a:path w="3075304" h="909955">
                <a:moveTo>
                  <a:pt x="2972532" y="356659"/>
                </a:moveTo>
                <a:lnTo>
                  <a:pt x="2759722" y="356659"/>
                </a:lnTo>
                <a:lnTo>
                  <a:pt x="2759722" y="364301"/>
                </a:lnTo>
                <a:lnTo>
                  <a:pt x="2952102" y="364301"/>
                </a:lnTo>
                <a:lnTo>
                  <a:pt x="2962317" y="371944"/>
                </a:lnTo>
                <a:lnTo>
                  <a:pt x="2972532" y="371944"/>
                </a:lnTo>
                <a:lnTo>
                  <a:pt x="2972532" y="356659"/>
                </a:lnTo>
                <a:close/>
              </a:path>
              <a:path w="3075304" h="909955">
                <a:moveTo>
                  <a:pt x="2759722" y="356659"/>
                </a:moveTo>
                <a:lnTo>
                  <a:pt x="2749507" y="356659"/>
                </a:lnTo>
                <a:lnTo>
                  <a:pt x="2759722" y="364301"/>
                </a:lnTo>
                <a:lnTo>
                  <a:pt x="2759722" y="356659"/>
                </a:lnTo>
                <a:close/>
              </a:path>
              <a:path w="3075304" h="909955">
                <a:moveTo>
                  <a:pt x="2730779" y="249661"/>
                </a:moveTo>
                <a:lnTo>
                  <a:pt x="2730779" y="314624"/>
                </a:lnTo>
                <a:lnTo>
                  <a:pt x="2739292" y="314624"/>
                </a:lnTo>
                <a:lnTo>
                  <a:pt x="2739292" y="306981"/>
                </a:lnTo>
                <a:lnTo>
                  <a:pt x="2751209" y="306981"/>
                </a:lnTo>
                <a:lnTo>
                  <a:pt x="2740994" y="299338"/>
                </a:lnTo>
                <a:lnTo>
                  <a:pt x="2751209" y="299338"/>
                </a:lnTo>
                <a:lnTo>
                  <a:pt x="2751209" y="257304"/>
                </a:lnTo>
                <a:lnTo>
                  <a:pt x="2740994" y="257304"/>
                </a:lnTo>
                <a:lnTo>
                  <a:pt x="2730779" y="249661"/>
                </a:lnTo>
                <a:close/>
              </a:path>
              <a:path w="3075304" h="909955">
                <a:moveTo>
                  <a:pt x="2759722" y="299338"/>
                </a:moveTo>
                <a:lnTo>
                  <a:pt x="2751209" y="299338"/>
                </a:lnTo>
                <a:lnTo>
                  <a:pt x="2751209" y="306981"/>
                </a:lnTo>
                <a:lnTo>
                  <a:pt x="2739292" y="306981"/>
                </a:lnTo>
                <a:lnTo>
                  <a:pt x="2749507" y="314624"/>
                </a:lnTo>
                <a:lnTo>
                  <a:pt x="2759722" y="314624"/>
                </a:lnTo>
                <a:lnTo>
                  <a:pt x="2759722" y="299338"/>
                </a:lnTo>
                <a:close/>
              </a:path>
              <a:path w="3075304" h="909955">
                <a:moveTo>
                  <a:pt x="2751209" y="299338"/>
                </a:moveTo>
                <a:lnTo>
                  <a:pt x="2740994" y="299338"/>
                </a:lnTo>
                <a:lnTo>
                  <a:pt x="2751209" y="306981"/>
                </a:lnTo>
                <a:lnTo>
                  <a:pt x="2751209" y="299338"/>
                </a:lnTo>
                <a:close/>
              </a:path>
              <a:path w="3075304" h="909955">
                <a:moveTo>
                  <a:pt x="2645655" y="194888"/>
                </a:moveTo>
                <a:lnTo>
                  <a:pt x="2645655" y="257304"/>
                </a:lnTo>
                <a:lnTo>
                  <a:pt x="2730779" y="257304"/>
                </a:lnTo>
                <a:lnTo>
                  <a:pt x="2730779" y="249661"/>
                </a:lnTo>
                <a:lnTo>
                  <a:pt x="2666085" y="249661"/>
                </a:lnTo>
                <a:lnTo>
                  <a:pt x="2655870" y="242018"/>
                </a:lnTo>
                <a:lnTo>
                  <a:pt x="2666085" y="242018"/>
                </a:lnTo>
                <a:lnTo>
                  <a:pt x="2666085" y="202531"/>
                </a:lnTo>
                <a:lnTo>
                  <a:pt x="2655870" y="202531"/>
                </a:lnTo>
                <a:lnTo>
                  <a:pt x="2645655" y="194888"/>
                </a:lnTo>
                <a:close/>
              </a:path>
              <a:path w="3075304" h="909955">
                <a:moveTo>
                  <a:pt x="2751209" y="242018"/>
                </a:moveTo>
                <a:lnTo>
                  <a:pt x="2666085" y="242018"/>
                </a:lnTo>
                <a:lnTo>
                  <a:pt x="2666085" y="249661"/>
                </a:lnTo>
                <a:lnTo>
                  <a:pt x="2730779" y="249661"/>
                </a:lnTo>
                <a:lnTo>
                  <a:pt x="2740994" y="257304"/>
                </a:lnTo>
                <a:lnTo>
                  <a:pt x="2751209" y="257304"/>
                </a:lnTo>
                <a:lnTo>
                  <a:pt x="2751209" y="242018"/>
                </a:lnTo>
                <a:close/>
              </a:path>
              <a:path w="3075304" h="909955">
                <a:moveTo>
                  <a:pt x="2666085" y="242018"/>
                </a:moveTo>
                <a:lnTo>
                  <a:pt x="2655870" y="242018"/>
                </a:lnTo>
                <a:lnTo>
                  <a:pt x="2666085" y="249661"/>
                </a:lnTo>
                <a:lnTo>
                  <a:pt x="2666085" y="242018"/>
                </a:lnTo>
                <a:close/>
              </a:path>
              <a:path w="3075304" h="909955">
                <a:moveTo>
                  <a:pt x="2504349" y="143937"/>
                </a:moveTo>
                <a:lnTo>
                  <a:pt x="2504349" y="202531"/>
                </a:lnTo>
                <a:lnTo>
                  <a:pt x="2645655" y="202531"/>
                </a:lnTo>
                <a:lnTo>
                  <a:pt x="2645655" y="194888"/>
                </a:lnTo>
                <a:lnTo>
                  <a:pt x="2524779" y="194888"/>
                </a:lnTo>
                <a:lnTo>
                  <a:pt x="2514564" y="187246"/>
                </a:lnTo>
                <a:lnTo>
                  <a:pt x="2524779" y="187246"/>
                </a:lnTo>
                <a:lnTo>
                  <a:pt x="2524779" y="151580"/>
                </a:lnTo>
                <a:lnTo>
                  <a:pt x="2514564" y="151580"/>
                </a:lnTo>
                <a:lnTo>
                  <a:pt x="2504349" y="143937"/>
                </a:lnTo>
                <a:close/>
              </a:path>
              <a:path w="3075304" h="909955">
                <a:moveTo>
                  <a:pt x="2666085" y="187246"/>
                </a:moveTo>
                <a:lnTo>
                  <a:pt x="2524779" y="187246"/>
                </a:lnTo>
                <a:lnTo>
                  <a:pt x="2524779" y="194888"/>
                </a:lnTo>
                <a:lnTo>
                  <a:pt x="2645655" y="194888"/>
                </a:lnTo>
                <a:lnTo>
                  <a:pt x="2655870" y="202531"/>
                </a:lnTo>
                <a:lnTo>
                  <a:pt x="2666085" y="202531"/>
                </a:lnTo>
                <a:lnTo>
                  <a:pt x="2666085" y="187246"/>
                </a:lnTo>
                <a:close/>
              </a:path>
              <a:path w="3075304" h="909955">
                <a:moveTo>
                  <a:pt x="2524779" y="187246"/>
                </a:moveTo>
                <a:lnTo>
                  <a:pt x="2514564" y="187246"/>
                </a:lnTo>
                <a:lnTo>
                  <a:pt x="2524779" y="194888"/>
                </a:lnTo>
                <a:lnTo>
                  <a:pt x="2524779" y="187246"/>
                </a:lnTo>
                <a:close/>
              </a:path>
              <a:path w="3075304" h="909955">
                <a:moveTo>
                  <a:pt x="2283027" y="95533"/>
                </a:moveTo>
                <a:lnTo>
                  <a:pt x="2283027" y="151580"/>
                </a:lnTo>
                <a:lnTo>
                  <a:pt x="2504349" y="151580"/>
                </a:lnTo>
                <a:lnTo>
                  <a:pt x="2504349" y="143937"/>
                </a:lnTo>
                <a:lnTo>
                  <a:pt x="2303457" y="143937"/>
                </a:lnTo>
                <a:lnTo>
                  <a:pt x="2293242" y="136294"/>
                </a:lnTo>
                <a:lnTo>
                  <a:pt x="2303457" y="136294"/>
                </a:lnTo>
                <a:lnTo>
                  <a:pt x="2303457" y="103176"/>
                </a:lnTo>
                <a:lnTo>
                  <a:pt x="2293242" y="103176"/>
                </a:lnTo>
                <a:lnTo>
                  <a:pt x="2283027" y="95533"/>
                </a:lnTo>
                <a:close/>
              </a:path>
              <a:path w="3075304" h="909955">
                <a:moveTo>
                  <a:pt x="2524779" y="136294"/>
                </a:moveTo>
                <a:lnTo>
                  <a:pt x="2303457" y="136294"/>
                </a:lnTo>
                <a:lnTo>
                  <a:pt x="2303457" y="143937"/>
                </a:lnTo>
                <a:lnTo>
                  <a:pt x="2504349" y="143937"/>
                </a:lnTo>
                <a:lnTo>
                  <a:pt x="2514564" y="151580"/>
                </a:lnTo>
                <a:lnTo>
                  <a:pt x="2524779" y="151580"/>
                </a:lnTo>
                <a:lnTo>
                  <a:pt x="2524779" y="136294"/>
                </a:lnTo>
                <a:close/>
              </a:path>
              <a:path w="3075304" h="909955">
                <a:moveTo>
                  <a:pt x="2303457" y="136294"/>
                </a:moveTo>
                <a:lnTo>
                  <a:pt x="2293242" y="136294"/>
                </a:lnTo>
                <a:lnTo>
                  <a:pt x="2303457" y="143937"/>
                </a:lnTo>
                <a:lnTo>
                  <a:pt x="2303457" y="136294"/>
                </a:lnTo>
                <a:close/>
              </a:path>
              <a:path w="3075304" h="909955">
                <a:moveTo>
                  <a:pt x="2022547" y="47129"/>
                </a:moveTo>
                <a:lnTo>
                  <a:pt x="2022547" y="103176"/>
                </a:lnTo>
                <a:lnTo>
                  <a:pt x="2283027" y="103176"/>
                </a:lnTo>
                <a:lnTo>
                  <a:pt x="2283027" y="95533"/>
                </a:lnTo>
                <a:lnTo>
                  <a:pt x="2042977" y="95533"/>
                </a:lnTo>
                <a:lnTo>
                  <a:pt x="2032762" y="87891"/>
                </a:lnTo>
                <a:lnTo>
                  <a:pt x="2042977" y="87891"/>
                </a:lnTo>
                <a:lnTo>
                  <a:pt x="2042977" y="54772"/>
                </a:lnTo>
                <a:lnTo>
                  <a:pt x="2032762" y="54772"/>
                </a:lnTo>
                <a:lnTo>
                  <a:pt x="2022547" y="47129"/>
                </a:lnTo>
                <a:close/>
              </a:path>
              <a:path w="3075304" h="909955">
                <a:moveTo>
                  <a:pt x="2303457" y="87891"/>
                </a:moveTo>
                <a:lnTo>
                  <a:pt x="2042977" y="87891"/>
                </a:lnTo>
                <a:lnTo>
                  <a:pt x="2042977" y="95533"/>
                </a:lnTo>
                <a:lnTo>
                  <a:pt x="2283027" y="95533"/>
                </a:lnTo>
                <a:lnTo>
                  <a:pt x="2293242" y="103176"/>
                </a:lnTo>
                <a:lnTo>
                  <a:pt x="2303457" y="103176"/>
                </a:lnTo>
                <a:lnTo>
                  <a:pt x="2303457" y="87891"/>
                </a:lnTo>
                <a:close/>
              </a:path>
              <a:path w="3075304" h="909955">
                <a:moveTo>
                  <a:pt x="2042977" y="87891"/>
                </a:moveTo>
                <a:lnTo>
                  <a:pt x="2032762" y="87891"/>
                </a:lnTo>
                <a:lnTo>
                  <a:pt x="2042977" y="95533"/>
                </a:lnTo>
                <a:lnTo>
                  <a:pt x="2042977" y="87891"/>
                </a:lnTo>
                <a:close/>
              </a:path>
              <a:path w="3075304" h="909955">
                <a:moveTo>
                  <a:pt x="1567985" y="0"/>
                </a:moveTo>
                <a:lnTo>
                  <a:pt x="1567985" y="54772"/>
                </a:lnTo>
                <a:lnTo>
                  <a:pt x="2022547" y="54772"/>
                </a:lnTo>
                <a:lnTo>
                  <a:pt x="2022547" y="47129"/>
                </a:lnTo>
                <a:lnTo>
                  <a:pt x="1588415" y="47129"/>
                </a:lnTo>
                <a:lnTo>
                  <a:pt x="1578200" y="39487"/>
                </a:lnTo>
                <a:lnTo>
                  <a:pt x="1588415" y="39487"/>
                </a:lnTo>
                <a:lnTo>
                  <a:pt x="1588415" y="7642"/>
                </a:lnTo>
                <a:lnTo>
                  <a:pt x="1578200" y="7642"/>
                </a:lnTo>
                <a:lnTo>
                  <a:pt x="1567985" y="0"/>
                </a:lnTo>
                <a:close/>
              </a:path>
              <a:path w="3075304" h="909955">
                <a:moveTo>
                  <a:pt x="2042977" y="39487"/>
                </a:moveTo>
                <a:lnTo>
                  <a:pt x="1588415" y="39487"/>
                </a:lnTo>
                <a:lnTo>
                  <a:pt x="1588415" y="47129"/>
                </a:lnTo>
                <a:lnTo>
                  <a:pt x="2022547" y="47129"/>
                </a:lnTo>
                <a:lnTo>
                  <a:pt x="2032762" y="54772"/>
                </a:lnTo>
                <a:lnTo>
                  <a:pt x="2042977" y="54772"/>
                </a:lnTo>
                <a:lnTo>
                  <a:pt x="2042977" y="39487"/>
                </a:lnTo>
                <a:close/>
              </a:path>
              <a:path w="3075304" h="909955">
                <a:moveTo>
                  <a:pt x="1588415" y="39487"/>
                </a:moveTo>
                <a:lnTo>
                  <a:pt x="1578200" y="39487"/>
                </a:lnTo>
                <a:lnTo>
                  <a:pt x="1588415" y="47129"/>
                </a:lnTo>
                <a:lnTo>
                  <a:pt x="1588415" y="39487"/>
                </a:lnTo>
                <a:close/>
              </a:path>
              <a:path w="3075304" h="909955">
                <a:moveTo>
                  <a:pt x="1588415" y="0"/>
                </a:moveTo>
                <a:lnTo>
                  <a:pt x="0" y="0"/>
                </a:lnTo>
                <a:lnTo>
                  <a:pt x="0" y="7642"/>
                </a:lnTo>
                <a:lnTo>
                  <a:pt x="1567985" y="7642"/>
                </a:lnTo>
                <a:lnTo>
                  <a:pt x="1567985" y="0"/>
                </a:lnTo>
                <a:lnTo>
                  <a:pt x="1588415" y="0"/>
                </a:lnTo>
                <a:close/>
              </a:path>
              <a:path w="3075304" h="909955">
                <a:moveTo>
                  <a:pt x="1588415" y="0"/>
                </a:moveTo>
                <a:lnTo>
                  <a:pt x="1567985" y="0"/>
                </a:lnTo>
                <a:lnTo>
                  <a:pt x="1578200" y="7642"/>
                </a:lnTo>
                <a:lnTo>
                  <a:pt x="1588415" y="7642"/>
                </a:lnTo>
                <a:lnTo>
                  <a:pt x="1588415" y="0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310722" y="1683640"/>
            <a:ext cx="3064510" cy="871855"/>
          </a:xfrm>
          <a:custGeom>
            <a:avLst/>
            <a:gdLst/>
            <a:ahLst/>
            <a:cxnLst/>
            <a:rect l="l" t="t" r="r" b="b"/>
            <a:pathLst>
              <a:path w="3064510" h="871855">
                <a:moveTo>
                  <a:pt x="3006581" y="726056"/>
                </a:moveTo>
                <a:lnTo>
                  <a:pt x="3006581" y="871267"/>
                </a:lnTo>
                <a:lnTo>
                  <a:pt x="3064466" y="871267"/>
                </a:lnTo>
                <a:lnTo>
                  <a:pt x="3064466" y="863624"/>
                </a:lnTo>
                <a:lnTo>
                  <a:pt x="3027011" y="863624"/>
                </a:lnTo>
                <a:lnTo>
                  <a:pt x="3016796" y="855982"/>
                </a:lnTo>
                <a:lnTo>
                  <a:pt x="3027011" y="855982"/>
                </a:lnTo>
                <a:lnTo>
                  <a:pt x="3027011" y="733698"/>
                </a:lnTo>
                <a:lnTo>
                  <a:pt x="3016796" y="733698"/>
                </a:lnTo>
                <a:lnTo>
                  <a:pt x="3006581" y="726056"/>
                </a:lnTo>
                <a:close/>
              </a:path>
              <a:path w="3064510" h="871855">
                <a:moveTo>
                  <a:pt x="3027011" y="855982"/>
                </a:moveTo>
                <a:lnTo>
                  <a:pt x="3016796" y="855982"/>
                </a:lnTo>
                <a:lnTo>
                  <a:pt x="3027011" y="863624"/>
                </a:lnTo>
                <a:lnTo>
                  <a:pt x="3027011" y="855982"/>
                </a:lnTo>
                <a:close/>
              </a:path>
              <a:path w="3064510" h="871855">
                <a:moveTo>
                  <a:pt x="3064466" y="855982"/>
                </a:moveTo>
                <a:lnTo>
                  <a:pt x="3027011" y="855982"/>
                </a:lnTo>
                <a:lnTo>
                  <a:pt x="3027011" y="863624"/>
                </a:lnTo>
                <a:lnTo>
                  <a:pt x="3064466" y="863624"/>
                </a:lnTo>
                <a:lnTo>
                  <a:pt x="3064466" y="855982"/>
                </a:lnTo>
                <a:close/>
              </a:path>
              <a:path w="3064510" h="871855">
                <a:moveTo>
                  <a:pt x="2895920" y="626701"/>
                </a:moveTo>
                <a:lnTo>
                  <a:pt x="2895920" y="733698"/>
                </a:lnTo>
                <a:lnTo>
                  <a:pt x="3006581" y="733698"/>
                </a:lnTo>
                <a:lnTo>
                  <a:pt x="3006581" y="726056"/>
                </a:lnTo>
                <a:lnTo>
                  <a:pt x="2916350" y="726056"/>
                </a:lnTo>
                <a:lnTo>
                  <a:pt x="2906135" y="718413"/>
                </a:lnTo>
                <a:lnTo>
                  <a:pt x="2916350" y="718413"/>
                </a:lnTo>
                <a:lnTo>
                  <a:pt x="2916350" y="634343"/>
                </a:lnTo>
                <a:lnTo>
                  <a:pt x="2906135" y="634343"/>
                </a:lnTo>
                <a:lnTo>
                  <a:pt x="2895920" y="626701"/>
                </a:lnTo>
                <a:close/>
              </a:path>
              <a:path w="3064510" h="871855">
                <a:moveTo>
                  <a:pt x="3027011" y="718413"/>
                </a:moveTo>
                <a:lnTo>
                  <a:pt x="2916350" y="718413"/>
                </a:lnTo>
                <a:lnTo>
                  <a:pt x="2916350" y="726056"/>
                </a:lnTo>
                <a:lnTo>
                  <a:pt x="3006581" y="726056"/>
                </a:lnTo>
                <a:lnTo>
                  <a:pt x="3016796" y="733698"/>
                </a:lnTo>
                <a:lnTo>
                  <a:pt x="3027011" y="733698"/>
                </a:lnTo>
                <a:lnTo>
                  <a:pt x="3027011" y="718413"/>
                </a:lnTo>
                <a:close/>
              </a:path>
              <a:path w="3064510" h="871855">
                <a:moveTo>
                  <a:pt x="2916350" y="718413"/>
                </a:moveTo>
                <a:lnTo>
                  <a:pt x="2906135" y="718413"/>
                </a:lnTo>
                <a:lnTo>
                  <a:pt x="2916350" y="726056"/>
                </a:lnTo>
                <a:lnTo>
                  <a:pt x="2916350" y="718413"/>
                </a:lnTo>
                <a:close/>
              </a:path>
              <a:path w="3064510" h="871855">
                <a:moveTo>
                  <a:pt x="2865275" y="540083"/>
                </a:moveTo>
                <a:lnTo>
                  <a:pt x="2865275" y="634343"/>
                </a:lnTo>
                <a:lnTo>
                  <a:pt x="2895920" y="634343"/>
                </a:lnTo>
                <a:lnTo>
                  <a:pt x="2895920" y="626701"/>
                </a:lnTo>
                <a:lnTo>
                  <a:pt x="2885705" y="626701"/>
                </a:lnTo>
                <a:lnTo>
                  <a:pt x="2875490" y="619058"/>
                </a:lnTo>
                <a:lnTo>
                  <a:pt x="2885705" y="619058"/>
                </a:lnTo>
                <a:lnTo>
                  <a:pt x="2885705" y="547726"/>
                </a:lnTo>
                <a:lnTo>
                  <a:pt x="2875490" y="547726"/>
                </a:lnTo>
                <a:lnTo>
                  <a:pt x="2865275" y="540083"/>
                </a:lnTo>
                <a:close/>
              </a:path>
              <a:path w="3064510" h="871855">
                <a:moveTo>
                  <a:pt x="2916350" y="619058"/>
                </a:moveTo>
                <a:lnTo>
                  <a:pt x="2885705" y="619058"/>
                </a:lnTo>
                <a:lnTo>
                  <a:pt x="2885705" y="626701"/>
                </a:lnTo>
                <a:lnTo>
                  <a:pt x="2895920" y="626701"/>
                </a:lnTo>
                <a:lnTo>
                  <a:pt x="2906135" y="634343"/>
                </a:lnTo>
                <a:lnTo>
                  <a:pt x="2916350" y="634343"/>
                </a:lnTo>
                <a:lnTo>
                  <a:pt x="2916350" y="619058"/>
                </a:lnTo>
                <a:close/>
              </a:path>
              <a:path w="3064510" h="871855">
                <a:moveTo>
                  <a:pt x="2885705" y="619058"/>
                </a:moveTo>
                <a:lnTo>
                  <a:pt x="2875490" y="619058"/>
                </a:lnTo>
                <a:lnTo>
                  <a:pt x="2885705" y="626701"/>
                </a:lnTo>
                <a:lnTo>
                  <a:pt x="2885705" y="619058"/>
                </a:lnTo>
                <a:close/>
              </a:path>
              <a:path w="3064510" h="871855">
                <a:moveTo>
                  <a:pt x="2410713" y="490406"/>
                </a:moveTo>
                <a:lnTo>
                  <a:pt x="2410713" y="547726"/>
                </a:lnTo>
                <a:lnTo>
                  <a:pt x="2865275" y="547726"/>
                </a:lnTo>
                <a:lnTo>
                  <a:pt x="2865275" y="540083"/>
                </a:lnTo>
                <a:lnTo>
                  <a:pt x="2431143" y="540083"/>
                </a:lnTo>
                <a:lnTo>
                  <a:pt x="2420928" y="532441"/>
                </a:lnTo>
                <a:lnTo>
                  <a:pt x="2431143" y="532441"/>
                </a:lnTo>
                <a:lnTo>
                  <a:pt x="2431143" y="498049"/>
                </a:lnTo>
                <a:lnTo>
                  <a:pt x="2420928" y="498049"/>
                </a:lnTo>
                <a:lnTo>
                  <a:pt x="2410713" y="490406"/>
                </a:lnTo>
                <a:close/>
              </a:path>
              <a:path w="3064510" h="871855">
                <a:moveTo>
                  <a:pt x="2885705" y="532441"/>
                </a:moveTo>
                <a:lnTo>
                  <a:pt x="2431143" y="532441"/>
                </a:lnTo>
                <a:lnTo>
                  <a:pt x="2431143" y="540083"/>
                </a:lnTo>
                <a:lnTo>
                  <a:pt x="2865275" y="540083"/>
                </a:lnTo>
                <a:lnTo>
                  <a:pt x="2875490" y="547726"/>
                </a:lnTo>
                <a:lnTo>
                  <a:pt x="2885705" y="547726"/>
                </a:lnTo>
                <a:lnTo>
                  <a:pt x="2885705" y="532441"/>
                </a:lnTo>
                <a:close/>
              </a:path>
              <a:path w="3064510" h="871855">
                <a:moveTo>
                  <a:pt x="2431143" y="532441"/>
                </a:moveTo>
                <a:lnTo>
                  <a:pt x="2420928" y="532441"/>
                </a:lnTo>
                <a:lnTo>
                  <a:pt x="2431143" y="540083"/>
                </a:lnTo>
                <a:lnTo>
                  <a:pt x="2431143" y="532441"/>
                </a:lnTo>
                <a:close/>
              </a:path>
              <a:path w="3064510" h="871855">
                <a:moveTo>
                  <a:pt x="1739935" y="440728"/>
                </a:moveTo>
                <a:lnTo>
                  <a:pt x="1739935" y="498049"/>
                </a:lnTo>
                <a:lnTo>
                  <a:pt x="2410713" y="498049"/>
                </a:lnTo>
                <a:lnTo>
                  <a:pt x="2410713" y="490406"/>
                </a:lnTo>
                <a:lnTo>
                  <a:pt x="1760365" y="490406"/>
                </a:lnTo>
                <a:lnTo>
                  <a:pt x="1750150" y="482763"/>
                </a:lnTo>
                <a:lnTo>
                  <a:pt x="1760365" y="482763"/>
                </a:lnTo>
                <a:lnTo>
                  <a:pt x="1760365" y="448371"/>
                </a:lnTo>
                <a:lnTo>
                  <a:pt x="1750150" y="448371"/>
                </a:lnTo>
                <a:lnTo>
                  <a:pt x="1739935" y="440728"/>
                </a:lnTo>
                <a:close/>
              </a:path>
              <a:path w="3064510" h="871855">
                <a:moveTo>
                  <a:pt x="2431143" y="482763"/>
                </a:moveTo>
                <a:lnTo>
                  <a:pt x="1760365" y="482763"/>
                </a:lnTo>
                <a:lnTo>
                  <a:pt x="1760365" y="490406"/>
                </a:lnTo>
                <a:lnTo>
                  <a:pt x="2410713" y="490406"/>
                </a:lnTo>
                <a:lnTo>
                  <a:pt x="2420928" y="498049"/>
                </a:lnTo>
                <a:lnTo>
                  <a:pt x="2431143" y="498049"/>
                </a:lnTo>
                <a:lnTo>
                  <a:pt x="2431143" y="482763"/>
                </a:lnTo>
                <a:close/>
              </a:path>
              <a:path w="3064510" h="871855">
                <a:moveTo>
                  <a:pt x="1760365" y="482763"/>
                </a:moveTo>
                <a:lnTo>
                  <a:pt x="1750150" y="482763"/>
                </a:lnTo>
                <a:lnTo>
                  <a:pt x="1760365" y="490406"/>
                </a:lnTo>
                <a:lnTo>
                  <a:pt x="1760365" y="482763"/>
                </a:lnTo>
                <a:close/>
              </a:path>
              <a:path w="3064510" h="871855">
                <a:moveTo>
                  <a:pt x="1693968" y="391051"/>
                </a:moveTo>
                <a:lnTo>
                  <a:pt x="1693968" y="448371"/>
                </a:lnTo>
                <a:lnTo>
                  <a:pt x="1739935" y="448371"/>
                </a:lnTo>
                <a:lnTo>
                  <a:pt x="1739935" y="440728"/>
                </a:lnTo>
                <a:lnTo>
                  <a:pt x="1714398" y="440728"/>
                </a:lnTo>
                <a:lnTo>
                  <a:pt x="1704183" y="433086"/>
                </a:lnTo>
                <a:lnTo>
                  <a:pt x="1714398" y="433086"/>
                </a:lnTo>
                <a:lnTo>
                  <a:pt x="1714398" y="398694"/>
                </a:lnTo>
                <a:lnTo>
                  <a:pt x="1704183" y="398694"/>
                </a:lnTo>
                <a:lnTo>
                  <a:pt x="1693968" y="391051"/>
                </a:lnTo>
                <a:close/>
              </a:path>
              <a:path w="3064510" h="871855">
                <a:moveTo>
                  <a:pt x="1760365" y="433086"/>
                </a:moveTo>
                <a:lnTo>
                  <a:pt x="1714398" y="433086"/>
                </a:lnTo>
                <a:lnTo>
                  <a:pt x="1714398" y="440728"/>
                </a:lnTo>
                <a:lnTo>
                  <a:pt x="1739935" y="440728"/>
                </a:lnTo>
                <a:lnTo>
                  <a:pt x="1750150" y="448371"/>
                </a:lnTo>
                <a:lnTo>
                  <a:pt x="1760365" y="448371"/>
                </a:lnTo>
                <a:lnTo>
                  <a:pt x="1760365" y="433086"/>
                </a:lnTo>
                <a:close/>
              </a:path>
              <a:path w="3064510" h="871855">
                <a:moveTo>
                  <a:pt x="1714398" y="433086"/>
                </a:moveTo>
                <a:lnTo>
                  <a:pt x="1704183" y="433086"/>
                </a:lnTo>
                <a:lnTo>
                  <a:pt x="1714398" y="440728"/>
                </a:lnTo>
                <a:lnTo>
                  <a:pt x="1714398" y="433086"/>
                </a:lnTo>
                <a:close/>
              </a:path>
              <a:path w="3064510" h="871855">
                <a:moveTo>
                  <a:pt x="1685456" y="341373"/>
                </a:moveTo>
                <a:lnTo>
                  <a:pt x="1685456" y="398694"/>
                </a:lnTo>
                <a:lnTo>
                  <a:pt x="1693968" y="398694"/>
                </a:lnTo>
                <a:lnTo>
                  <a:pt x="1693968" y="391051"/>
                </a:lnTo>
                <a:lnTo>
                  <a:pt x="1705886" y="391051"/>
                </a:lnTo>
                <a:lnTo>
                  <a:pt x="1695671" y="383408"/>
                </a:lnTo>
                <a:lnTo>
                  <a:pt x="1705886" y="383408"/>
                </a:lnTo>
                <a:lnTo>
                  <a:pt x="1705886" y="349016"/>
                </a:lnTo>
                <a:lnTo>
                  <a:pt x="1695671" y="349016"/>
                </a:lnTo>
                <a:lnTo>
                  <a:pt x="1685456" y="341373"/>
                </a:lnTo>
                <a:close/>
              </a:path>
              <a:path w="3064510" h="871855">
                <a:moveTo>
                  <a:pt x="1714398" y="383408"/>
                </a:moveTo>
                <a:lnTo>
                  <a:pt x="1705886" y="383408"/>
                </a:lnTo>
                <a:lnTo>
                  <a:pt x="1705886" y="391051"/>
                </a:lnTo>
                <a:lnTo>
                  <a:pt x="1693968" y="391051"/>
                </a:lnTo>
                <a:lnTo>
                  <a:pt x="1704183" y="398694"/>
                </a:lnTo>
                <a:lnTo>
                  <a:pt x="1714398" y="398694"/>
                </a:lnTo>
                <a:lnTo>
                  <a:pt x="1714398" y="383408"/>
                </a:lnTo>
                <a:close/>
              </a:path>
              <a:path w="3064510" h="871855">
                <a:moveTo>
                  <a:pt x="1705886" y="383408"/>
                </a:moveTo>
                <a:lnTo>
                  <a:pt x="1695671" y="383408"/>
                </a:lnTo>
                <a:lnTo>
                  <a:pt x="1705886" y="391051"/>
                </a:lnTo>
                <a:lnTo>
                  <a:pt x="1705886" y="383408"/>
                </a:lnTo>
                <a:close/>
              </a:path>
              <a:path w="3064510" h="871855">
                <a:moveTo>
                  <a:pt x="1608844" y="291696"/>
                </a:moveTo>
                <a:lnTo>
                  <a:pt x="1608844" y="349016"/>
                </a:lnTo>
                <a:lnTo>
                  <a:pt x="1685456" y="349016"/>
                </a:lnTo>
                <a:lnTo>
                  <a:pt x="1685456" y="341373"/>
                </a:lnTo>
                <a:lnTo>
                  <a:pt x="1629274" y="341373"/>
                </a:lnTo>
                <a:lnTo>
                  <a:pt x="1619059" y="333731"/>
                </a:lnTo>
                <a:lnTo>
                  <a:pt x="1629274" y="333731"/>
                </a:lnTo>
                <a:lnTo>
                  <a:pt x="1629274" y="299338"/>
                </a:lnTo>
                <a:lnTo>
                  <a:pt x="1619059" y="299338"/>
                </a:lnTo>
                <a:lnTo>
                  <a:pt x="1608844" y="291696"/>
                </a:lnTo>
                <a:close/>
              </a:path>
              <a:path w="3064510" h="871855">
                <a:moveTo>
                  <a:pt x="1705886" y="333731"/>
                </a:moveTo>
                <a:lnTo>
                  <a:pt x="1629274" y="333731"/>
                </a:lnTo>
                <a:lnTo>
                  <a:pt x="1629274" y="341373"/>
                </a:lnTo>
                <a:lnTo>
                  <a:pt x="1685456" y="341373"/>
                </a:lnTo>
                <a:lnTo>
                  <a:pt x="1695671" y="349016"/>
                </a:lnTo>
                <a:lnTo>
                  <a:pt x="1705886" y="349016"/>
                </a:lnTo>
                <a:lnTo>
                  <a:pt x="1705886" y="333731"/>
                </a:lnTo>
                <a:close/>
              </a:path>
              <a:path w="3064510" h="871855">
                <a:moveTo>
                  <a:pt x="1629274" y="333731"/>
                </a:moveTo>
                <a:lnTo>
                  <a:pt x="1619059" y="333731"/>
                </a:lnTo>
                <a:lnTo>
                  <a:pt x="1629274" y="341373"/>
                </a:lnTo>
                <a:lnTo>
                  <a:pt x="1629274" y="333731"/>
                </a:lnTo>
                <a:close/>
              </a:path>
              <a:path w="3064510" h="871855">
                <a:moveTo>
                  <a:pt x="1585010" y="243292"/>
                </a:moveTo>
                <a:lnTo>
                  <a:pt x="1585010" y="299338"/>
                </a:lnTo>
                <a:lnTo>
                  <a:pt x="1608844" y="299338"/>
                </a:lnTo>
                <a:lnTo>
                  <a:pt x="1608844" y="291696"/>
                </a:lnTo>
                <a:lnTo>
                  <a:pt x="1605439" y="291696"/>
                </a:lnTo>
                <a:lnTo>
                  <a:pt x="1595224" y="284053"/>
                </a:lnTo>
                <a:lnTo>
                  <a:pt x="1605439" y="284053"/>
                </a:lnTo>
                <a:lnTo>
                  <a:pt x="1605439" y="250935"/>
                </a:lnTo>
                <a:lnTo>
                  <a:pt x="1595224" y="250935"/>
                </a:lnTo>
                <a:lnTo>
                  <a:pt x="1585010" y="243292"/>
                </a:lnTo>
                <a:close/>
              </a:path>
              <a:path w="3064510" h="871855">
                <a:moveTo>
                  <a:pt x="1629274" y="284053"/>
                </a:moveTo>
                <a:lnTo>
                  <a:pt x="1605439" y="284053"/>
                </a:lnTo>
                <a:lnTo>
                  <a:pt x="1605439" y="291696"/>
                </a:lnTo>
                <a:lnTo>
                  <a:pt x="1608844" y="291696"/>
                </a:lnTo>
                <a:lnTo>
                  <a:pt x="1619059" y="299338"/>
                </a:lnTo>
                <a:lnTo>
                  <a:pt x="1629274" y="299338"/>
                </a:lnTo>
                <a:lnTo>
                  <a:pt x="1629274" y="284053"/>
                </a:lnTo>
                <a:close/>
              </a:path>
              <a:path w="3064510" h="871855">
                <a:moveTo>
                  <a:pt x="1605439" y="284053"/>
                </a:moveTo>
                <a:lnTo>
                  <a:pt x="1595224" y="284053"/>
                </a:lnTo>
                <a:lnTo>
                  <a:pt x="1605439" y="291696"/>
                </a:lnTo>
                <a:lnTo>
                  <a:pt x="1605439" y="284053"/>
                </a:lnTo>
                <a:close/>
              </a:path>
              <a:path w="3064510" h="871855">
                <a:moveTo>
                  <a:pt x="1522018" y="193615"/>
                </a:moveTo>
                <a:lnTo>
                  <a:pt x="1522018" y="250935"/>
                </a:lnTo>
                <a:lnTo>
                  <a:pt x="1585010" y="250935"/>
                </a:lnTo>
                <a:lnTo>
                  <a:pt x="1585010" y="243292"/>
                </a:lnTo>
                <a:lnTo>
                  <a:pt x="1542448" y="243292"/>
                </a:lnTo>
                <a:lnTo>
                  <a:pt x="1532233" y="235649"/>
                </a:lnTo>
                <a:lnTo>
                  <a:pt x="1542448" y="235649"/>
                </a:lnTo>
                <a:lnTo>
                  <a:pt x="1542448" y="201257"/>
                </a:lnTo>
                <a:lnTo>
                  <a:pt x="1532233" y="201257"/>
                </a:lnTo>
                <a:lnTo>
                  <a:pt x="1522018" y="193615"/>
                </a:lnTo>
                <a:close/>
              </a:path>
              <a:path w="3064510" h="871855">
                <a:moveTo>
                  <a:pt x="1605439" y="235649"/>
                </a:moveTo>
                <a:lnTo>
                  <a:pt x="1542448" y="235649"/>
                </a:lnTo>
                <a:lnTo>
                  <a:pt x="1542448" y="243292"/>
                </a:lnTo>
                <a:lnTo>
                  <a:pt x="1585010" y="243292"/>
                </a:lnTo>
                <a:lnTo>
                  <a:pt x="1595224" y="250935"/>
                </a:lnTo>
                <a:lnTo>
                  <a:pt x="1605439" y="250935"/>
                </a:lnTo>
                <a:lnTo>
                  <a:pt x="1605439" y="235649"/>
                </a:lnTo>
                <a:close/>
              </a:path>
              <a:path w="3064510" h="871855">
                <a:moveTo>
                  <a:pt x="1542448" y="235649"/>
                </a:moveTo>
                <a:lnTo>
                  <a:pt x="1532233" y="235649"/>
                </a:lnTo>
                <a:lnTo>
                  <a:pt x="1542448" y="243292"/>
                </a:lnTo>
                <a:lnTo>
                  <a:pt x="1542448" y="235649"/>
                </a:lnTo>
                <a:close/>
              </a:path>
              <a:path w="3064510" h="871855">
                <a:moveTo>
                  <a:pt x="1489671" y="145211"/>
                </a:moveTo>
                <a:lnTo>
                  <a:pt x="1489671" y="201257"/>
                </a:lnTo>
                <a:lnTo>
                  <a:pt x="1522018" y="201257"/>
                </a:lnTo>
                <a:lnTo>
                  <a:pt x="1522018" y="193615"/>
                </a:lnTo>
                <a:lnTo>
                  <a:pt x="1510100" y="193615"/>
                </a:lnTo>
                <a:lnTo>
                  <a:pt x="1499886" y="185972"/>
                </a:lnTo>
                <a:lnTo>
                  <a:pt x="1510100" y="185972"/>
                </a:lnTo>
                <a:lnTo>
                  <a:pt x="1510100" y="152853"/>
                </a:lnTo>
                <a:lnTo>
                  <a:pt x="1499886" y="152853"/>
                </a:lnTo>
                <a:lnTo>
                  <a:pt x="1489671" y="145211"/>
                </a:lnTo>
                <a:close/>
              </a:path>
              <a:path w="3064510" h="871855">
                <a:moveTo>
                  <a:pt x="1542448" y="185972"/>
                </a:moveTo>
                <a:lnTo>
                  <a:pt x="1510100" y="185972"/>
                </a:lnTo>
                <a:lnTo>
                  <a:pt x="1510100" y="193615"/>
                </a:lnTo>
                <a:lnTo>
                  <a:pt x="1522018" y="193615"/>
                </a:lnTo>
                <a:lnTo>
                  <a:pt x="1532233" y="201257"/>
                </a:lnTo>
                <a:lnTo>
                  <a:pt x="1542448" y="201257"/>
                </a:lnTo>
                <a:lnTo>
                  <a:pt x="1542448" y="185972"/>
                </a:lnTo>
                <a:close/>
              </a:path>
              <a:path w="3064510" h="871855">
                <a:moveTo>
                  <a:pt x="1510100" y="185972"/>
                </a:moveTo>
                <a:lnTo>
                  <a:pt x="1499886" y="185972"/>
                </a:lnTo>
                <a:lnTo>
                  <a:pt x="1510100" y="193615"/>
                </a:lnTo>
                <a:lnTo>
                  <a:pt x="1510100" y="185972"/>
                </a:lnTo>
                <a:close/>
              </a:path>
              <a:path w="3064510" h="871855">
                <a:moveTo>
                  <a:pt x="1474348" y="95533"/>
                </a:moveTo>
                <a:lnTo>
                  <a:pt x="1474348" y="152853"/>
                </a:lnTo>
                <a:lnTo>
                  <a:pt x="1489671" y="152853"/>
                </a:lnTo>
                <a:lnTo>
                  <a:pt x="1489671" y="145211"/>
                </a:lnTo>
                <a:lnTo>
                  <a:pt x="1494778" y="145211"/>
                </a:lnTo>
                <a:lnTo>
                  <a:pt x="1484563" y="137568"/>
                </a:lnTo>
                <a:lnTo>
                  <a:pt x="1494778" y="137568"/>
                </a:lnTo>
                <a:lnTo>
                  <a:pt x="1494778" y="103176"/>
                </a:lnTo>
                <a:lnTo>
                  <a:pt x="1484563" y="103176"/>
                </a:lnTo>
                <a:lnTo>
                  <a:pt x="1474348" y="95533"/>
                </a:lnTo>
                <a:close/>
              </a:path>
              <a:path w="3064510" h="871855">
                <a:moveTo>
                  <a:pt x="1510100" y="137568"/>
                </a:moveTo>
                <a:lnTo>
                  <a:pt x="1494778" y="137568"/>
                </a:lnTo>
                <a:lnTo>
                  <a:pt x="1494778" y="145211"/>
                </a:lnTo>
                <a:lnTo>
                  <a:pt x="1489671" y="145211"/>
                </a:lnTo>
                <a:lnTo>
                  <a:pt x="1499886" y="152853"/>
                </a:lnTo>
                <a:lnTo>
                  <a:pt x="1510100" y="152853"/>
                </a:lnTo>
                <a:lnTo>
                  <a:pt x="1510100" y="137568"/>
                </a:lnTo>
                <a:close/>
              </a:path>
              <a:path w="3064510" h="871855">
                <a:moveTo>
                  <a:pt x="1494778" y="137568"/>
                </a:moveTo>
                <a:lnTo>
                  <a:pt x="1484563" y="137568"/>
                </a:lnTo>
                <a:lnTo>
                  <a:pt x="1494778" y="145211"/>
                </a:lnTo>
                <a:lnTo>
                  <a:pt x="1494778" y="137568"/>
                </a:lnTo>
                <a:close/>
              </a:path>
              <a:path w="3064510" h="871855">
                <a:moveTo>
                  <a:pt x="1292183" y="48403"/>
                </a:moveTo>
                <a:lnTo>
                  <a:pt x="1292183" y="103176"/>
                </a:lnTo>
                <a:lnTo>
                  <a:pt x="1474348" y="103176"/>
                </a:lnTo>
                <a:lnTo>
                  <a:pt x="1474348" y="95533"/>
                </a:lnTo>
                <a:lnTo>
                  <a:pt x="1312613" y="95533"/>
                </a:lnTo>
                <a:lnTo>
                  <a:pt x="1302398" y="87891"/>
                </a:lnTo>
                <a:lnTo>
                  <a:pt x="1312613" y="87891"/>
                </a:lnTo>
                <a:lnTo>
                  <a:pt x="1312613" y="56046"/>
                </a:lnTo>
                <a:lnTo>
                  <a:pt x="1302398" y="56046"/>
                </a:lnTo>
                <a:lnTo>
                  <a:pt x="1292183" y="48403"/>
                </a:lnTo>
                <a:close/>
              </a:path>
              <a:path w="3064510" h="871855">
                <a:moveTo>
                  <a:pt x="1494778" y="87891"/>
                </a:moveTo>
                <a:lnTo>
                  <a:pt x="1312613" y="87891"/>
                </a:lnTo>
                <a:lnTo>
                  <a:pt x="1312613" y="95533"/>
                </a:lnTo>
                <a:lnTo>
                  <a:pt x="1474348" y="95533"/>
                </a:lnTo>
                <a:lnTo>
                  <a:pt x="1484563" y="103176"/>
                </a:lnTo>
                <a:lnTo>
                  <a:pt x="1494778" y="103176"/>
                </a:lnTo>
                <a:lnTo>
                  <a:pt x="1494778" y="87891"/>
                </a:lnTo>
                <a:close/>
              </a:path>
              <a:path w="3064510" h="871855">
                <a:moveTo>
                  <a:pt x="1312613" y="87891"/>
                </a:moveTo>
                <a:lnTo>
                  <a:pt x="1302398" y="87891"/>
                </a:lnTo>
                <a:lnTo>
                  <a:pt x="1312613" y="95533"/>
                </a:lnTo>
                <a:lnTo>
                  <a:pt x="1312613" y="87891"/>
                </a:lnTo>
                <a:close/>
              </a:path>
              <a:path w="3064510" h="871855">
                <a:moveTo>
                  <a:pt x="909125" y="0"/>
                </a:moveTo>
                <a:lnTo>
                  <a:pt x="909125" y="56046"/>
                </a:lnTo>
                <a:lnTo>
                  <a:pt x="1292183" y="56046"/>
                </a:lnTo>
                <a:lnTo>
                  <a:pt x="1292183" y="48403"/>
                </a:lnTo>
                <a:lnTo>
                  <a:pt x="929554" y="48403"/>
                </a:lnTo>
                <a:lnTo>
                  <a:pt x="919339" y="40761"/>
                </a:lnTo>
                <a:lnTo>
                  <a:pt x="929554" y="40761"/>
                </a:lnTo>
                <a:lnTo>
                  <a:pt x="929554" y="7642"/>
                </a:lnTo>
                <a:lnTo>
                  <a:pt x="919339" y="7642"/>
                </a:lnTo>
                <a:lnTo>
                  <a:pt x="909125" y="0"/>
                </a:lnTo>
                <a:close/>
              </a:path>
              <a:path w="3064510" h="871855">
                <a:moveTo>
                  <a:pt x="1312613" y="40761"/>
                </a:moveTo>
                <a:lnTo>
                  <a:pt x="929554" y="40761"/>
                </a:lnTo>
                <a:lnTo>
                  <a:pt x="929554" y="48403"/>
                </a:lnTo>
                <a:lnTo>
                  <a:pt x="1292183" y="48403"/>
                </a:lnTo>
                <a:lnTo>
                  <a:pt x="1302398" y="56046"/>
                </a:lnTo>
                <a:lnTo>
                  <a:pt x="1312613" y="56046"/>
                </a:lnTo>
                <a:lnTo>
                  <a:pt x="1312613" y="40761"/>
                </a:lnTo>
                <a:close/>
              </a:path>
              <a:path w="3064510" h="871855">
                <a:moveTo>
                  <a:pt x="929554" y="40761"/>
                </a:moveTo>
                <a:lnTo>
                  <a:pt x="919339" y="40761"/>
                </a:lnTo>
                <a:lnTo>
                  <a:pt x="929554" y="48403"/>
                </a:lnTo>
                <a:lnTo>
                  <a:pt x="929554" y="40761"/>
                </a:lnTo>
                <a:close/>
              </a:path>
              <a:path w="3064510" h="871855">
                <a:moveTo>
                  <a:pt x="929554" y="0"/>
                </a:moveTo>
                <a:lnTo>
                  <a:pt x="0" y="0"/>
                </a:lnTo>
                <a:lnTo>
                  <a:pt x="0" y="7642"/>
                </a:lnTo>
                <a:lnTo>
                  <a:pt x="909125" y="7642"/>
                </a:lnTo>
                <a:lnTo>
                  <a:pt x="909125" y="0"/>
                </a:lnTo>
                <a:lnTo>
                  <a:pt x="929554" y="0"/>
                </a:lnTo>
                <a:close/>
              </a:path>
              <a:path w="3064510" h="871855">
                <a:moveTo>
                  <a:pt x="929554" y="0"/>
                </a:moveTo>
                <a:lnTo>
                  <a:pt x="909125" y="0"/>
                </a:lnTo>
                <a:lnTo>
                  <a:pt x="919339" y="7642"/>
                </a:lnTo>
                <a:lnTo>
                  <a:pt x="929554" y="7642"/>
                </a:lnTo>
                <a:lnTo>
                  <a:pt x="929554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914092" y="1721892"/>
            <a:ext cx="434340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135">
                <a:latin typeface="Arial"/>
                <a:cs typeface="Arial"/>
              </a:rPr>
              <a:t>M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is</a:t>
            </a:r>
            <a:r>
              <a:rPr dirty="0" sz="500" spc="-65">
                <a:latin typeface="Arial"/>
                <a:cs typeface="Arial"/>
              </a:rPr>
              <a:t> </a:t>
            </a:r>
            <a:r>
              <a:rPr dirty="0" sz="500" spc="85">
                <a:latin typeface="Arial"/>
                <a:cs typeface="Arial"/>
              </a:rPr>
              <a:t>a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85">
                <a:latin typeface="Arial"/>
                <a:cs typeface="Arial"/>
              </a:rPr>
              <a:t>g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85">
                <a:latin typeface="Arial"/>
                <a:cs typeface="Arial"/>
              </a:rPr>
              <a:t>o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586296" y="176771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17" y="0"/>
                </a:lnTo>
              </a:path>
            </a:pathLst>
          </a:custGeom>
          <a:ln w="15285">
            <a:solidFill>
              <a:srgbClr val="000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914092" y="1897674"/>
            <a:ext cx="63817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100">
                <a:latin typeface="Arial"/>
                <a:cs typeface="Arial"/>
              </a:rPr>
              <a:t>Z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ilv</a:t>
            </a:r>
            <a:r>
              <a:rPr dirty="0" sz="500" spc="-70">
                <a:latin typeface="Arial"/>
                <a:cs typeface="Arial"/>
              </a:rPr>
              <a:t> </a:t>
            </a:r>
            <a:r>
              <a:rPr dirty="0" sz="500" spc="85">
                <a:latin typeface="Arial"/>
                <a:cs typeface="Arial"/>
              </a:rPr>
              <a:t>e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50">
                <a:latin typeface="Arial"/>
                <a:cs typeface="Arial"/>
              </a:rPr>
              <a:t>r</a:t>
            </a:r>
            <a:r>
              <a:rPr dirty="0" sz="500" spc="-9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r>
              <a:rPr dirty="0" sz="500" spc="-15">
                <a:latin typeface="Arial"/>
                <a:cs typeface="Arial"/>
              </a:rPr>
              <a:t> </a:t>
            </a:r>
            <a:r>
              <a:rPr dirty="0" sz="500" spc="105">
                <a:latin typeface="Arial"/>
                <a:cs typeface="Arial"/>
              </a:rPr>
              <a:t>P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00">
                <a:latin typeface="Arial"/>
                <a:cs typeface="Arial"/>
              </a:rPr>
              <a:t>T</a:t>
            </a:r>
            <a:r>
              <a:rPr dirty="0" sz="500" spc="-50">
                <a:latin typeface="Arial"/>
                <a:cs typeface="Arial"/>
              </a:rPr>
              <a:t> </a:t>
            </a:r>
            <a:r>
              <a:rPr dirty="0" sz="500" spc="105">
                <a:latin typeface="Arial"/>
                <a:cs typeface="Arial"/>
              </a:rPr>
              <a:t>X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586296" y="1943492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17" y="0"/>
                </a:lnTo>
              </a:path>
            </a:pathLst>
          </a:custGeom>
          <a:ln w="15285">
            <a:solidFill>
              <a:srgbClr val="0999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532621" y="2895260"/>
            <a:ext cx="717550" cy="0"/>
          </a:xfrm>
          <a:custGeom>
            <a:avLst/>
            <a:gdLst/>
            <a:ahLst/>
            <a:cxnLst/>
            <a:rect l="l" t="t" r="r" b="b"/>
            <a:pathLst>
              <a:path w="717550" h="0">
                <a:moveTo>
                  <a:pt x="0" y="0"/>
                </a:moveTo>
                <a:lnTo>
                  <a:pt x="717384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538831" y="2897600"/>
            <a:ext cx="716280" cy="0"/>
          </a:xfrm>
          <a:custGeom>
            <a:avLst/>
            <a:gdLst/>
            <a:ahLst/>
            <a:cxnLst/>
            <a:rect l="l" t="t" r="r" b="b"/>
            <a:pathLst>
              <a:path w="716280" h="0">
                <a:moveTo>
                  <a:pt x="0" y="0"/>
                </a:moveTo>
                <a:lnTo>
                  <a:pt x="7158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256220" y="28976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256071" y="289526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262281" y="2897600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01906" y="28976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501757" y="289526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152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507968" y="289760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49120" y="28976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48971" y="289526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755182" y="2897600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994795" y="2897600"/>
            <a:ext cx="4445" cy="0"/>
          </a:xfrm>
          <a:custGeom>
            <a:avLst/>
            <a:gdLst/>
            <a:ahLst/>
            <a:cxnLst/>
            <a:rect l="l" t="t" r="r" b="b"/>
            <a:pathLst>
              <a:path w="4444" h="0">
                <a:moveTo>
                  <a:pt x="0" y="0"/>
                </a:moveTo>
                <a:lnTo>
                  <a:pt x="42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994298" y="289526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935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000508" y="289760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4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240481" y="2897600"/>
            <a:ext cx="4445" cy="0"/>
          </a:xfrm>
          <a:custGeom>
            <a:avLst/>
            <a:gdLst/>
            <a:ahLst/>
            <a:cxnLst/>
            <a:rect l="l" t="t" r="r" b="b"/>
            <a:pathLst>
              <a:path w="4444" h="0">
                <a:moveTo>
                  <a:pt x="0" y="0"/>
                </a:moveTo>
                <a:lnTo>
                  <a:pt x="42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240109" y="289526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246319" y="2897600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485919" y="2897600"/>
            <a:ext cx="5080" cy="0"/>
          </a:xfrm>
          <a:custGeom>
            <a:avLst/>
            <a:gdLst/>
            <a:ahLst/>
            <a:cxnLst/>
            <a:rect l="l" t="t" r="r" b="b"/>
            <a:pathLst>
              <a:path w="5079" h="0">
                <a:moveTo>
                  <a:pt x="0" y="0"/>
                </a:moveTo>
                <a:lnTo>
                  <a:pt x="4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485795" y="289526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492006" y="2897600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731606" y="2897600"/>
            <a:ext cx="5080" cy="0"/>
          </a:xfrm>
          <a:custGeom>
            <a:avLst/>
            <a:gdLst/>
            <a:ahLst/>
            <a:cxnLst/>
            <a:rect l="l" t="t" r="r" b="b"/>
            <a:pathLst>
              <a:path w="5079" h="0">
                <a:moveTo>
                  <a:pt x="0" y="0"/>
                </a:moveTo>
                <a:lnTo>
                  <a:pt x="4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731482" y="2895260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 h="0">
                <a:moveTo>
                  <a:pt x="0" y="0"/>
                </a:moveTo>
                <a:lnTo>
                  <a:pt x="242668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737692" y="289760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0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253039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60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498725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60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745939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60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91462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57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237149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57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82738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60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728425" y="2807124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406"/>
                </a:lnTo>
              </a:path>
            </a:pathLst>
          </a:custGeom>
          <a:ln w="60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1587175" y="2787850"/>
            <a:ext cx="1350010" cy="2959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61365" algn="l"/>
                <a:tab pos="1007110" algn="l"/>
                <a:tab pos="1252855" algn="l"/>
              </a:tabLst>
            </a:pPr>
            <a:r>
              <a:rPr dirty="0" sz="550" spc="150" b="1">
                <a:latin typeface="Arial"/>
                <a:cs typeface="Arial"/>
              </a:rPr>
              <a:t>Nb</a:t>
            </a:r>
            <a:r>
              <a:rPr dirty="0" sz="550" spc="65" b="1">
                <a:latin typeface="Arial"/>
                <a:cs typeface="Arial"/>
              </a:rPr>
              <a:t> </a:t>
            </a:r>
            <a:r>
              <a:rPr dirty="0" sz="550" spc="100" b="1">
                <a:latin typeface="Arial"/>
                <a:cs typeface="Arial"/>
              </a:rPr>
              <a:t>at</a:t>
            </a:r>
            <a:r>
              <a:rPr dirty="0" sz="550" spc="60" b="1">
                <a:latin typeface="Arial"/>
                <a:cs typeface="Arial"/>
              </a:rPr>
              <a:t> </a:t>
            </a:r>
            <a:r>
              <a:rPr dirty="0" sz="550" spc="100" b="1">
                <a:latin typeface="Arial"/>
                <a:cs typeface="Arial"/>
              </a:rPr>
              <a:t>risk	</a:t>
            </a:r>
            <a:r>
              <a:rPr dirty="0" sz="550" spc="130">
                <a:latin typeface="Arial"/>
                <a:cs typeface="Arial"/>
              </a:rPr>
              <a:t>0	2	4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734060" algn="l"/>
                <a:tab pos="979805" algn="l"/>
                <a:tab pos="1225550" algn="l"/>
              </a:tabLst>
            </a:pPr>
            <a:r>
              <a:rPr dirty="0" sz="550" spc="185">
                <a:latin typeface="Arial"/>
                <a:cs typeface="Arial"/>
              </a:rPr>
              <a:t>M</a:t>
            </a:r>
            <a:r>
              <a:rPr dirty="0" sz="550" spc="80">
                <a:latin typeface="Arial"/>
                <a:cs typeface="Arial"/>
              </a:rPr>
              <a:t>is</a:t>
            </a:r>
            <a:r>
              <a:rPr dirty="0" sz="550" spc="125">
                <a:latin typeface="Arial"/>
                <a:cs typeface="Arial"/>
              </a:rPr>
              <a:t>ago</a:t>
            </a:r>
            <a:r>
              <a:rPr dirty="0" sz="550" spc="175">
                <a:latin typeface="Arial"/>
                <a:cs typeface="Arial"/>
              </a:rPr>
              <a:t>®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</a:t>
            </a:r>
            <a:r>
              <a:rPr dirty="0" sz="550" spc="130">
                <a:latin typeface="Arial"/>
                <a:cs typeface="Arial"/>
              </a:rPr>
              <a:t>5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</a:t>
            </a:r>
            <a:r>
              <a:rPr dirty="0" sz="550" spc="130">
                <a:latin typeface="Arial"/>
                <a:cs typeface="Arial"/>
              </a:rPr>
              <a:t>0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78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  <a:tabLst>
                <a:tab pos="734060" algn="l"/>
                <a:tab pos="979805" algn="l"/>
                <a:tab pos="1225550" algn="l"/>
              </a:tabLst>
            </a:pPr>
            <a:r>
              <a:rPr dirty="0" sz="550" spc="145">
                <a:latin typeface="Arial"/>
                <a:cs typeface="Arial"/>
              </a:rPr>
              <a:t>Z</a:t>
            </a:r>
            <a:r>
              <a:rPr dirty="0" sz="550" spc="50">
                <a:latin typeface="Arial"/>
                <a:cs typeface="Arial"/>
              </a:rPr>
              <a:t>il</a:t>
            </a:r>
            <a:r>
              <a:rPr dirty="0" sz="550" spc="100">
                <a:latin typeface="Arial"/>
                <a:cs typeface="Arial"/>
              </a:rPr>
              <a:t>v</a:t>
            </a:r>
            <a:r>
              <a:rPr dirty="0" sz="550" spc="125">
                <a:latin typeface="Arial"/>
                <a:cs typeface="Arial"/>
              </a:rPr>
              <a:t>e</a:t>
            </a:r>
            <a:r>
              <a:rPr dirty="0" sz="550" spc="70">
                <a:latin typeface="Arial"/>
                <a:cs typeface="Arial"/>
              </a:rPr>
              <a:t>r</a:t>
            </a:r>
            <a:r>
              <a:rPr dirty="0" sz="550" spc="165">
                <a:latin typeface="Arial"/>
                <a:cs typeface="Arial"/>
              </a:rPr>
              <a:t>®</a:t>
            </a:r>
            <a:r>
              <a:rPr dirty="0" sz="550" spc="160">
                <a:latin typeface="Arial"/>
                <a:cs typeface="Arial"/>
              </a:rPr>
              <a:t>P</a:t>
            </a:r>
            <a:r>
              <a:rPr dirty="0" sz="550" spc="145">
                <a:latin typeface="Arial"/>
                <a:cs typeface="Arial"/>
              </a:rPr>
              <a:t>T</a:t>
            </a:r>
            <a:r>
              <a:rPr dirty="0" sz="550" spc="135">
                <a:latin typeface="Arial"/>
                <a:cs typeface="Arial"/>
              </a:rPr>
              <a:t>X</a:t>
            </a:r>
            <a:r>
              <a:rPr dirty="0" sz="550" spc="175">
                <a:latin typeface="Arial"/>
                <a:cs typeface="Arial"/>
              </a:rPr>
              <a:t>®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</a:t>
            </a:r>
            <a:r>
              <a:rPr dirty="0" sz="550" spc="130">
                <a:latin typeface="Arial"/>
                <a:cs typeface="Arial"/>
              </a:rPr>
              <a:t>6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</a:t>
            </a:r>
            <a:r>
              <a:rPr dirty="0" sz="550" spc="130">
                <a:latin typeface="Arial"/>
                <a:cs typeface="Arial"/>
              </a:rPr>
              <a:t>2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81</a:t>
            </a:r>
            <a:endParaRPr sz="5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046187" y="2787850"/>
            <a:ext cx="875030" cy="2959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35"/>
              </a:spcBef>
              <a:tabLst>
                <a:tab pos="285115" algn="l"/>
                <a:tab pos="505459" algn="l"/>
                <a:tab pos="750570" algn="l"/>
              </a:tabLst>
            </a:pPr>
            <a:r>
              <a:rPr dirty="0" sz="550" spc="130">
                <a:latin typeface="Arial"/>
                <a:cs typeface="Arial"/>
              </a:rPr>
              <a:t>6</a:t>
            </a:r>
            <a:r>
              <a:rPr dirty="0" sz="550" spc="130">
                <a:latin typeface="Arial"/>
                <a:cs typeface="Arial"/>
              </a:rPr>
              <a:t>	</a:t>
            </a:r>
            <a:r>
              <a:rPr dirty="0" sz="550" spc="130">
                <a:latin typeface="Arial"/>
                <a:cs typeface="Arial"/>
              </a:rPr>
              <a:t>8</a:t>
            </a:r>
            <a:r>
              <a:rPr dirty="0" sz="550" spc="13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1</a:t>
            </a:r>
            <a:r>
              <a:rPr dirty="0" sz="550" spc="130">
                <a:latin typeface="Arial"/>
                <a:cs typeface="Arial"/>
              </a:rPr>
              <a:t>0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12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257810" algn="l"/>
                <a:tab pos="505459" algn="l"/>
                <a:tab pos="750570" algn="l"/>
              </a:tabLst>
            </a:pPr>
            <a:r>
              <a:rPr dirty="0" sz="550" spc="125">
                <a:latin typeface="Arial"/>
                <a:cs typeface="Arial"/>
              </a:rPr>
              <a:t>7</a:t>
            </a:r>
            <a:r>
              <a:rPr dirty="0" sz="550" spc="130">
                <a:latin typeface="Arial"/>
                <a:cs typeface="Arial"/>
              </a:rPr>
              <a:t>8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6</a:t>
            </a:r>
            <a:r>
              <a:rPr dirty="0" sz="550" spc="130">
                <a:latin typeface="Arial"/>
                <a:cs typeface="Arial"/>
              </a:rPr>
              <a:t>6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6</a:t>
            </a:r>
            <a:r>
              <a:rPr dirty="0" sz="550" spc="130">
                <a:latin typeface="Arial"/>
                <a:cs typeface="Arial"/>
              </a:rPr>
              <a:t>6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51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  <a:tabLst>
                <a:tab pos="257810" algn="l"/>
                <a:tab pos="505459" algn="l"/>
                <a:tab pos="750570" algn="l"/>
              </a:tabLst>
            </a:pPr>
            <a:r>
              <a:rPr dirty="0" sz="550" spc="125">
                <a:latin typeface="Arial"/>
                <a:cs typeface="Arial"/>
              </a:rPr>
              <a:t>7</a:t>
            </a:r>
            <a:r>
              <a:rPr dirty="0" sz="550" spc="130">
                <a:latin typeface="Arial"/>
                <a:cs typeface="Arial"/>
              </a:rPr>
              <a:t>9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7</a:t>
            </a:r>
            <a:r>
              <a:rPr dirty="0" sz="550" spc="130">
                <a:latin typeface="Arial"/>
                <a:cs typeface="Arial"/>
              </a:rPr>
              <a:t>8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7</a:t>
            </a:r>
            <a:r>
              <a:rPr dirty="0" sz="550" spc="130">
                <a:latin typeface="Arial"/>
                <a:cs typeface="Arial"/>
              </a:rPr>
              <a:t>4</a:t>
            </a:r>
            <a:r>
              <a:rPr dirty="0" sz="550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51</a:t>
            </a:r>
            <a:endParaRPr sz="5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532621" y="2985626"/>
            <a:ext cx="717550" cy="0"/>
          </a:xfrm>
          <a:custGeom>
            <a:avLst/>
            <a:gdLst/>
            <a:ahLst/>
            <a:cxnLst/>
            <a:rect l="l" t="t" r="r" b="b"/>
            <a:pathLst>
              <a:path w="717550" h="0">
                <a:moveTo>
                  <a:pt x="0" y="0"/>
                </a:moveTo>
                <a:lnTo>
                  <a:pt x="717384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38831" y="2987967"/>
            <a:ext cx="716280" cy="0"/>
          </a:xfrm>
          <a:custGeom>
            <a:avLst/>
            <a:gdLst/>
            <a:ahLst/>
            <a:cxnLst/>
            <a:rect l="l" t="t" r="r" b="b"/>
            <a:pathLst>
              <a:path w="716280" h="0">
                <a:moveTo>
                  <a:pt x="0" y="0"/>
                </a:moveTo>
                <a:lnTo>
                  <a:pt x="7158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256220" y="2987967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56071" y="298562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262281" y="2987967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01906" y="2987967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501757" y="2985626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152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507968" y="2987967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749120" y="2987967"/>
            <a:ext cx="5080" cy="0"/>
          </a:xfrm>
          <a:custGeom>
            <a:avLst/>
            <a:gdLst/>
            <a:ahLst/>
            <a:cxnLst/>
            <a:rect l="l" t="t" r="r" b="b"/>
            <a:pathLst>
              <a:path w="5080" h="0">
                <a:moveTo>
                  <a:pt x="0" y="0"/>
                </a:moveTo>
                <a:lnTo>
                  <a:pt x="45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748971" y="298562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755182" y="2987967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994795" y="2987967"/>
            <a:ext cx="4445" cy="0"/>
          </a:xfrm>
          <a:custGeom>
            <a:avLst/>
            <a:gdLst/>
            <a:ahLst/>
            <a:cxnLst/>
            <a:rect l="l" t="t" r="r" b="b"/>
            <a:pathLst>
              <a:path w="4444" h="0">
                <a:moveTo>
                  <a:pt x="0" y="0"/>
                </a:moveTo>
                <a:lnTo>
                  <a:pt x="42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994298" y="298562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935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000508" y="2987967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4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240481" y="2987967"/>
            <a:ext cx="4445" cy="0"/>
          </a:xfrm>
          <a:custGeom>
            <a:avLst/>
            <a:gdLst/>
            <a:ahLst/>
            <a:cxnLst/>
            <a:rect l="l" t="t" r="r" b="b"/>
            <a:pathLst>
              <a:path w="4444" h="0">
                <a:moveTo>
                  <a:pt x="0" y="0"/>
                </a:moveTo>
                <a:lnTo>
                  <a:pt x="42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240109" y="298562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246319" y="2987967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485919" y="2987967"/>
            <a:ext cx="5080" cy="0"/>
          </a:xfrm>
          <a:custGeom>
            <a:avLst/>
            <a:gdLst/>
            <a:ahLst/>
            <a:cxnLst/>
            <a:rect l="l" t="t" r="r" b="b"/>
            <a:pathLst>
              <a:path w="5079" h="0">
                <a:moveTo>
                  <a:pt x="0" y="0"/>
                </a:moveTo>
                <a:lnTo>
                  <a:pt x="4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485795" y="298562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 h="0">
                <a:moveTo>
                  <a:pt x="0" y="0"/>
                </a:moveTo>
                <a:lnTo>
                  <a:pt x="239637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492006" y="2987967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1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731606" y="2987967"/>
            <a:ext cx="5080" cy="0"/>
          </a:xfrm>
          <a:custGeom>
            <a:avLst/>
            <a:gdLst/>
            <a:ahLst/>
            <a:cxnLst/>
            <a:rect l="l" t="t" r="r" b="b"/>
            <a:pathLst>
              <a:path w="5079" h="0">
                <a:moveTo>
                  <a:pt x="0" y="0"/>
                </a:moveTo>
                <a:lnTo>
                  <a:pt x="4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731482" y="2985626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 h="0">
                <a:moveTo>
                  <a:pt x="0" y="0"/>
                </a:moveTo>
                <a:lnTo>
                  <a:pt x="242668" y="0"/>
                </a:lnTo>
              </a:path>
            </a:pathLst>
          </a:custGeom>
          <a:ln w="4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737692" y="2987967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0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256220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01906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749120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994795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240481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5919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731606" y="28117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2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7359" y="251917"/>
            <a:ext cx="41592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 b="0">
                <a:latin typeface="Calibri"/>
                <a:cs typeface="Calibri"/>
              </a:rPr>
              <a:t>Potential </a:t>
            </a:r>
            <a:r>
              <a:rPr dirty="0" spc="-10" b="0">
                <a:latin typeface="Calibri"/>
                <a:cs typeface="Calibri"/>
              </a:rPr>
              <a:t>conflicts </a:t>
            </a:r>
            <a:r>
              <a:rPr dirty="0" spc="-5" b="0">
                <a:latin typeface="Calibri"/>
                <a:cs typeface="Calibri"/>
              </a:rPr>
              <a:t>of </a:t>
            </a:r>
            <a:r>
              <a:rPr dirty="0" spc="-20" b="0">
                <a:latin typeface="Calibri"/>
                <a:cs typeface="Calibri"/>
              </a:rPr>
              <a:t>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1560957"/>
            <a:ext cx="7346315" cy="2618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2240" indent="-129539">
              <a:lnSpc>
                <a:spcPct val="100000"/>
              </a:lnSpc>
              <a:spcBef>
                <a:spcPts val="105"/>
              </a:spcBef>
              <a:buSzPct val="105555"/>
              <a:buFont typeface="Calibri"/>
              <a:buChar char="◻"/>
              <a:tabLst>
                <a:tab pos="142875" algn="l"/>
              </a:tabLst>
            </a:pPr>
            <a:r>
              <a:rPr dirty="0" baseline="6172" sz="2700">
                <a:latin typeface="Calibri"/>
                <a:cs typeface="Calibri"/>
              </a:rPr>
              <a:t>X </a:t>
            </a:r>
            <a:r>
              <a:rPr dirty="0" sz="2000" b="1">
                <a:latin typeface="Calibri"/>
                <a:cs typeface="Calibri"/>
              </a:rPr>
              <a:t>I </a:t>
            </a:r>
            <a:r>
              <a:rPr dirty="0" sz="2000" spc="-15" b="1">
                <a:latin typeface="Calibri"/>
                <a:cs typeface="Calibri"/>
              </a:rPr>
              <a:t>have </a:t>
            </a:r>
            <a:r>
              <a:rPr dirty="0" sz="2000" b="1">
                <a:latin typeface="Calibri"/>
                <a:cs typeface="Calibri"/>
              </a:rPr>
              <a:t>the </a:t>
            </a:r>
            <a:r>
              <a:rPr dirty="0" sz="2000" spc="-5" b="1">
                <a:latin typeface="Calibri"/>
                <a:cs typeface="Calibri"/>
              </a:rPr>
              <a:t>following potential conflicts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5" b="1">
                <a:latin typeface="Calibri"/>
                <a:cs typeface="Calibri"/>
              </a:rPr>
              <a:t>interest to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report: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770890">
              <a:lnSpc>
                <a:spcPct val="100000"/>
              </a:lnSpc>
              <a:spcBef>
                <a:spcPts val="1300"/>
              </a:spcBef>
              <a:tabLst>
                <a:tab pos="1033144" algn="l"/>
              </a:tabLst>
            </a:pPr>
            <a:r>
              <a:rPr dirty="0" baseline="3086" sz="2700" spc="-682">
                <a:latin typeface="Calibri"/>
                <a:cs typeface="Calibri"/>
              </a:rPr>
              <a:t>X</a:t>
            </a:r>
            <a:r>
              <a:rPr dirty="0" sz="2000" spc="-455" b="1">
                <a:latin typeface="Calibri"/>
                <a:cs typeface="Calibri"/>
              </a:rPr>
              <a:t>◻	</a:t>
            </a:r>
            <a:r>
              <a:rPr dirty="0" sz="2000" spc="-10" b="1">
                <a:latin typeface="Calibri"/>
                <a:cs typeface="Calibri"/>
              </a:rPr>
              <a:t>Receipt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5" b="1">
                <a:latin typeface="Calibri"/>
                <a:cs typeface="Calibri"/>
              </a:rPr>
              <a:t>grants/research</a:t>
            </a:r>
            <a:r>
              <a:rPr dirty="0" sz="2000" spc="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support</a:t>
            </a:r>
            <a:endParaRPr sz="20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dirty="0" sz="2000" spc="-10" b="1">
                <a:latin typeface="Calibri"/>
                <a:cs typeface="Calibri"/>
              </a:rPr>
              <a:t>Details: </a:t>
            </a:r>
            <a:r>
              <a:rPr dirty="0" sz="2000" spc="-5">
                <a:latin typeface="Calibri"/>
                <a:cs typeface="Calibri"/>
              </a:rPr>
              <a:t>Abbott; </a:t>
            </a:r>
            <a:r>
              <a:rPr dirty="0" sz="2000" spc="-10">
                <a:latin typeface="Calibri"/>
                <a:cs typeface="Calibri"/>
              </a:rPr>
              <a:t>Bard; </a:t>
            </a:r>
            <a:r>
              <a:rPr dirty="0" sz="2000" spc="-5">
                <a:latin typeface="Calibri"/>
                <a:cs typeface="Calibri"/>
              </a:rPr>
              <a:t>Medtronic; </a:t>
            </a:r>
            <a:r>
              <a:rPr dirty="0" sz="2000" spc="-30">
                <a:latin typeface="Calibri"/>
                <a:cs typeface="Calibri"/>
              </a:rPr>
              <a:t>Terumo; </a:t>
            </a:r>
            <a:r>
              <a:rPr dirty="0" sz="2000">
                <a:latin typeface="Calibri"/>
                <a:cs typeface="Calibri"/>
              </a:rPr>
              <a:t>WL</a:t>
            </a:r>
            <a:r>
              <a:rPr dirty="0" sz="2000" spc="-10">
                <a:latin typeface="Calibri"/>
                <a:cs typeface="Calibri"/>
              </a:rPr>
              <a:t> Gore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770890">
              <a:lnSpc>
                <a:spcPct val="100000"/>
              </a:lnSpc>
              <a:tabLst>
                <a:tab pos="1033144" algn="l"/>
              </a:tabLst>
            </a:pPr>
            <a:r>
              <a:rPr dirty="0" sz="1800" spc="-455">
                <a:latin typeface="Calibri"/>
                <a:cs typeface="Calibri"/>
              </a:rPr>
              <a:t>X</a:t>
            </a:r>
            <a:r>
              <a:rPr dirty="0" sz="2000" spc="-455" b="1">
                <a:latin typeface="Calibri"/>
                <a:cs typeface="Calibri"/>
              </a:rPr>
              <a:t>◻	</a:t>
            </a:r>
            <a:r>
              <a:rPr dirty="0" sz="2000" spc="-10" b="1">
                <a:latin typeface="Calibri"/>
                <a:cs typeface="Calibri"/>
              </a:rPr>
              <a:t>Receipt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honoraria </a:t>
            </a:r>
            <a:r>
              <a:rPr dirty="0" sz="2000" b="1">
                <a:latin typeface="Calibri"/>
                <a:cs typeface="Calibri"/>
              </a:rPr>
              <a:t>and </a:t>
            </a:r>
            <a:r>
              <a:rPr dirty="0" sz="2000" spc="-20" b="1">
                <a:latin typeface="Calibri"/>
                <a:cs typeface="Calibri"/>
              </a:rPr>
              <a:t>travel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support</a:t>
            </a:r>
            <a:endParaRPr sz="20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Details: </a:t>
            </a:r>
            <a:r>
              <a:rPr dirty="0" sz="2000" spc="-5">
                <a:latin typeface="Calibri"/>
                <a:cs typeface="Calibri"/>
              </a:rPr>
              <a:t>Abbott; </a:t>
            </a:r>
            <a:r>
              <a:rPr dirty="0" sz="2000" spc="-10">
                <a:latin typeface="Calibri"/>
                <a:cs typeface="Calibri"/>
              </a:rPr>
              <a:t>Bard; Boston </a:t>
            </a:r>
            <a:r>
              <a:rPr dirty="0" sz="2000">
                <a:latin typeface="Calibri"/>
                <a:cs typeface="Calibri"/>
              </a:rPr>
              <a:t>Sc; </a:t>
            </a:r>
            <a:r>
              <a:rPr dirty="0" sz="2000" spc="-5">
                <a:latin typeface="Calibri"/>
                <a:cs typeface="Calibri"/>
              </a:rPr>
              <a:t>Cook; Medtronic;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Vycon;</a:t>
            </a:r>
            <a:endParaRPr sz="20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dirty="0" sz="2000" spc="-30">
                <a:latin typeface="Calibri"/>
                <a:cs typeface="Calibri"/>
              </a:rPr>
              <a:t>Terumo;</a:t>
            </a:r>
            <a:r>
              <a:rPr dirty="0" sz="2000" spc="-5">
                <a:latin typeface="Calibri"/>
                <a:cs typeface="Calibri"/>
              </a:rPr>
              <a:t> Spectranetics.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5882" y="102869"/>
            <a:ext cx="341185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Patency* </a:t>
            </a:r>
            <a:r>
              <a:rPr dirty="0" spc="-5"/>
              <a:t>@ 12</a:t>
            </a:r>
            <a:r>
              <a:rPr dirty="0" spc="5"/>
              <a:t> </a:t>
            </a:r>
            <a:r>
              <a:rPr dirty="0" spc="-10"/>
              <a:t>months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82005" y="1751266"/>
            <a:ext cx="2630170" cy="178244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2400" b="1">
                <a:latin typeface="Calibri"/>
                <a:cs typeface="Calibri"/>
              </a:rPr>
              <a:t>@ 12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months: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2400" spc="-10" b="1">
                <a:latin typeface="Calibri"/>
                <a:cs typeface="Calibri"/>
              </a:rPr>
              <a:t>MISAGO</a:t>
            </a:r>
            <a:r>
              <a:rPr dirty="0" sz="2400" spc="-10">
                <a:latin typeface="Calibri"/>
                <a:cs typeface="Calibri"/>
              </a:rPr>
              <a:t>®</a:t>
            </a:r>
            <a:r>
              <a:rPr dirty="0" sz="2400" spc="-10" b="1">
                <a:latin typeface="Calibri"/>
                <a:cs typeface="Calibri"/>
              </a:rPr>
              <a:t>: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81.6%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2400" spc="-30" b="1">
                <a:latin typeface="Calibri"/>
                <a:cs typeface="Calibri"/>
              </a:rPr>
              <a:t>ZILVER</a:t>
            </a:r>
            <a:r>
              <a:rPr dirty="0" sz="2400" spc="-30">
                <a:latin typeface="Calibri"/>
                <a:cs typeface="Calibri"/>
              </a:rPr>
              <a:t>® </a:t>
            </a:r>
            <a:r>
              <a:rPr dirty="0" sz="2400" spc="-10" b="1">
                <a:latin typeface="Calibri"/>
                <a:cs typeface="Calibri"/>
              </a:rPr>
              <a:t>PTX</a:t>
            </a:r>
            <a:r>
              <a:rPr dirty="0" sz="2400" spc="-10">
                <a:latin typeface="Calibri"/>
                <a:cs typeface="Calibri"/>
              </a:rPr>
              <a:t>®: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84.2%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2400" spc="-5" b="1">
                <a:latin typeface="Calibri"/>
                <a:cs typeface="Calibri"/>
              </a:rPr>
              <a:t>P=0.41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5007" y="4160316"/>
            <a:ext cx="7719059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0" i="1">
                <a:latin typeface="Calibri Light"/>
                <a:cs typeface="Calibri Light"/>
              </a:rPr>
              <a:t>Primary</a:t>
            </a:r>
            <a:r>
              <a:rPr dirty="0" sz="1600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patency</a:t>
            </a:r>
            <a:r>
              <a:rPr dirty="0" sz="1600" spc="40" b="0" i="1">
                <a:latin typeface="Calibri Light"/>
                <a:cs typeface="Calibri Light"/>
              </a:rPr>
              <a:t> </a:t>
            </a:r>
            <a:r>
              <a:rPr dirty="0" sz="1600" spc="-5" b="0" i="1">
                <a:latin typeface="Calibri Light"/>
                <a:cs typeface="Calibri Light"/>
              </a:rPr>
              <a:t>is</a:t>
            </a:r>
            <a:r>
              <a:rPr dirty="0" sz="1600" spc="0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defined</a:t>
            </a:r>
            <a:r>
              <a:rPr dirty="0" sz="1600" spc="25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as</a:t>
            </a:r>
            <a:r>
              <a:rPr dirty="0" sz="1600" spc="15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patency</a:t>
            </a:r>
            <a:r>
              <a:rPr dirty="0" sz="1600" spc="40" b="0" i="1">
                <a:latin typeface="Calibri Light"/>
                <a:cs typeface="Calibri Light"/>
              </a:rPr>
              <a:t> </a:t>
            </a:r>
            <a:r>
              <a:rPr dirty="0" sz="1600" spc="-5" b="0" i="1">
                <a:latin typeface="Calibri Light"/>
                <a:cs typeface="Calibri Light"/>
              </a:rPr>
              <a:t>without</a:t>
            </a:r>
            <a:r>
              <a:rPr dirty="0" sz="1600" spc="5" b="0" i="1">
                <a:latin typeface="Calibri Light"/>
                <a:cs typeface="Calibri Light"/>
              </a:rPr>
              <a:t> </a:t>
            </a:r>
            <a:r>
              <a:rPr dirty="0" sz="1600" spc="-20" b="0" i="1">
                <a:latin typeface="Calibri Light"/>
                <a:cs typeface="Calibri Light"/>
              </a:rPr>
              <a:t>any</a:t>
            </a:r>
            <a:r>
              <a:rPr dirty="0" sz="1600" spc="30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percutaneous</a:t>
            </a:r>
            <a:r>
              <a:rPr dirty="0" sz="1600" spc="50" b="0" i="1">
                <a:latin typeface="Calibri Light"/>
                <a:cs typeface="Calibri Light"/>
              </a:rPr>
              <a:t> </a:t>
            </a:r>
            <a:r>
              <a:rPr dirty="0" sz="1600" spc="-5" b="0" i="1">
                <a:latin typeface="Calibri Light"/>
                <a:cs typeface="Calibri Light"/>
              </a:rPr>
              <a:t>or</a:t>
            </a:r>
            <a:r>
              <a:rPr dirty="0" sz="1600" spc="0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surgical</a:t>
            </a:r>
            <a:r>
              <a:rPr dirty="0" sz="1600" spc="35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intervention</a:t>
            </a:r>
            <a:r>
              <a:rPr dirty="0" sz="1600" spc="25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in</a:t>
            </a:r>
            <a:r>
              <a:rPr dirty="0" sz="1600" spc="0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the</a:t>
            </a:r>
            <a:r>
              <a:rPr dirty="0" sz="1600" b="0" i="1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2362835">
              <a:lnSpc>
                <a:spcPct val="100000"/>
              </a:lnSpc>
            </a:pPr>
            <a:r>
              <a:rPr dirty="0" sz="1600" spc="-10" b="0" i="1">
                <a:latin typeface="Calibri Light"/>
                <a:cs typeface="Calibri Light"/>
              </a:rPr>
              <a:t>treated </a:t>
            </a:r>
            <a:r>
              <a:rPr dirty="0" sz="1600" spc="-15" b="0" i="1">
                <a:latin typeface="Calibri Light"/>
                <a:cs typeface="Calibri Light"/>
              </a:rPr>
              <a:t>segment </a:t>
            </a:r>
            <a:r>
              <a:rPr dirty="0" sz="1600" spc="-5" b="0" i="1">
                <a:latin typeface="Calibri Light"/>
                <a:cs typeface="Calibri Light"/>
              </a:rPr>
              <a:t>or </a:t>
            </a:r>
            <a:r>
              <a:rPr dirty="0" sz="1600" spc="-10" b="0" i="1">
                <a:latin typeface="Calibri Light"/>
                <a:cs typeface="Calibri Light"/>
              </a:rPr>
              <a:t>adjacent</a:t>
            </a:r>
            <a:r>
              <a:rPr dirty="0" sz="1600" spc="110" b="0" i="1">
                <a:latin typeface="Calibri Light"/>
                <a:cs typeface="Calibri Light"/>
              </a:rPr>
              <a:t> </a:t>
            </a:r>
            <a:r>
              <a:rPr dirty="0" sz="1600" spc="-5" b="0" i="1">
                <a:latin typeface="Calibri Light"/>
                <a:cs typeface="Calibri Light"/>
              </a:rPr>
              <a:t>areas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405" y="1843216"/>
            <a:ext cx="144145" cy="1185545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800" spc="-110" b="1">
                <a:latin typeface="Arial"/>
                <a:cs typeface="Arial"/>
              </a:rPr>
              <a:t>F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00" b="1">
                <a:latin typeface="Arial"/>
                <a:cs typeface="Arial"/>
              </a:rPr>
              <a:t>e e </a:t>
            </a:r>
            <a:r>
              <a:rPr dirty="0" sz="800" spc="-60" b="1">
                <a:latin typeface="Arial"/>
                <a:cs typeface="Arial"/>
              </a:rPr>
              <a:t>f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10" b="1">
                <a:latin typeface="Arial"/>
                <a:cs typeface="Arial"/>
              </a:rPr>
              <a:t>o </a:t>
            </a:r>
            <a:r>
              <a:rPr dirty="0" sz="800" spc="-160" b="1">
                <a:latin typeface="Arial"/>
                <a:cs typeface="Arial"/>
              </a:rPr>
              <a:t>m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spc="-120" b="1">
                <a:latin typeface="Arial"/>
                <a:cs typeface="Arial"/>
              </a:rPr>
              <a:t>P </a:t>
            </a:r>
            <a:r>
              <a:rPr dirty="0" sz="800" spc="-100" b="1">
                <a:latin typeface="Arial"/>
                <a:cs typeface="Arial"/>
              </a:rPr>
              <a:t>a </a:t>
            </a:r>
            <a:r>
              <a:rPr dirty="0" sz="800" spc="-60" b="1">
                <a:latin typeface="Arial"/>
                <a:cs typeface="Arial"/>
              </a:rPr>
              <a:t>t </a:t>
            </a:r>
            <a:r>
              <a:rPr dirty="0" sz="800" spc="-100" b="1">
                <a:latin typeface="Arial"/>
                <a:cs typeface="Arial"/>
              </a:rPr>
              <a:t>e </a:t>
            </a:r>
            <a:r>
              <a:rPr dirty="0" sz="800" spc="-110" b="1">
                <a:latin typeface="Arial"/>
                <a:cs typeface="Arial"/>
              </a:rPr>
              <a:t>n </a:t>
            </a:r>
            <a:r>
              <a:rPr dirty="0" sz="800" spc="-100" b="1">
                <a:latin typeface="Arial"/>
                <a:cs typeface="Arial"/>
              </a:rPr>
              <a:t>c y </a:t>
            </a:r>
            <a:r>
              <a:rPr dirty="0" sz="800" spc="-60" b="1">
                <a:latin typeface="Arial"/>
                <a:cs typeface="Arial"/>
              </a:rPr>
              <a:t>( </a:t>
            </a:r>
            <a:r>
              <a:rPr dirty="0" sz="800" spc="-160" b="1">
                <a:latin typeface="Arial"/>
                <a:cs typeface="Arial"/>
              </a:rPr>
              <a:t>%</a:t>
            </a:r>
            <a:r>
              <a:rPr dirty="0" sz="800" spc="-150" b="1">
                <a:latin typeface="Arial"/>
                <a:cs typeface="Arial"/>
              </a:rPr>
              <a:t> </a:t>
            </a:r>
            <a:r>
              <a:rPr dirty="0" sz="800" spc="-60" b="1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6554" y="3274357"/>
            <a:ext cx="3212465" cy="2584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  <a:tabLst>
                <a:tab pos="235585" algn="l"/>
                <a:tab pos="471805" algn="l"/>
                <a:tab pos="709930" algn="l"/>
                <a:tab pos="946150" algn="l"/>
                <a:tab pos="1183640" algn="l"/>
                <a:tab pos="1419860" algn="l"/>
                <a:tab pos="1657985" algn="l"/>
                <a:tab pos="1894205" algn="l"/>
                <a:tab pos="2131695" algn="l"/>
                <a:tab pos="2324100" algn="l"/>
              </a:tabLst>
            </a:pPr>
            <a:r>
              <a:rPr dirty="0" sz="650" spc="140" b="1">
                <a:latin typeface="Arial"/>
                <a:cs typeface="Arial"/>
              </a:rPr>
              <a:t>0	1	2	3	4	5	6	7	8	9	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0 1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45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2</a:t>
            </a:r>
            <a:r>
              <a:rPr dirty="0" sz="650" spc="45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algn="ctr" marR="21590">
              <a:lnSpc>
                <a:spcPct val="100000"/>
              </a:lnSpc>
              <a:spcBef>
                <a:spcPts val="415"/>
              </a:spcBef>
            </a:pPr>
            <a:r>
              <a:rPr dirty="0" sz="500" spc="100" b="1">
                <a:latin typeface="Arial"/>
                <a:cs typeface="Arial"/>
              </a:rPr>
              <a:t>F</a:t>
            </a:r>
            <a:r>
              <a:rPr dirty="0" sz="500" spc="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30" b="1">
                <a:latin typeface="Arial"/>
                <a:cs typeface="Arial"/>
              </a:rPr>
              <a:t>w</a:t>
            </a:r>
            <a:r>
              <a:rPr dirty="0" sz="500" spc="6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-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u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p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(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50" b="1">
                <a:latin typeface="Arial"/>
                <a:cs typeface="Arial"/>
              </a:rPr>
              <a:t>m</a:t>
            </a:r>
            <a:r>
              <a:rPr dirty="0" sz="500" spc="100" b="1">
                <a:latin typeface="Arial"/>
                <a:cs typeface="Arial"/>
              </a:rPr>
              <a:t> 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n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t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h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90" b="1">
                <a:latin typeface="Arial"/>
                <a:cs typeface="Arial"/>
              </a:rPr>
              <a:t>s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2133" y="3204229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0" y="43483"/>
                </a:moveTo>
                <a:lnTo>
                  <a:pt x="20535" y="43483"/>
                </a:lnTo>
                <a:lnTo>
                  <a:pt x="20535" y="0"/>
                </a:lnTo>
                <a:lnTo>
                  <a:pt x="0" y="0"/>
                </a:lnTo>
                <a:lnTo>
                  <a:pt x="0" y="43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62133" y="3199881"/>
            <a:ext cx="3101340" cy="0"/>
          </a:xfrm>
          <a:custGeom>
            <a:avLst/>
            <a:gdLst/>
            <a:ahLst/>
            <a:cxnLst/>
            <a:rect l="l" t="t" r="r" b="b"/>
            <a:pathLst>
              <a:path w="3101340" h="0">
                <a:moveTo>
                  <a:pt x="0" y="0"/>
                </a:moveTo>
                <a:lnTo>
                  <a:pt x="3100823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98288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4444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2310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08466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6332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82488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20355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56510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94377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30532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68399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04554" y="3203728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0710" y="3203729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5" y="0"/>
                </a:moveTo>
                <a:lnTo>
                  <a:pt x="0" y="0"/>
                </a:lnTo>
                <a:lnTo>
                  <a:pt x="0" y="43533"/>
                </a:lnTo>
                <a:lnTo>
                  <a:pt x="20535" y="43533"/>
                </a:lnTo>
                <a:lnTo>
                  <a:pt x="20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2668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18823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54979" y="3207570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31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92845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29001" y="3207570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31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66868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03023" y="3207570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31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40890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77045" y="3207570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31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14912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51067" y="3207570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 h="0">
                <a:moveTo>
                  <a:pt x="0" y="0"/>
                </a:moveTo>
                <a:lnTo>
                  <a:pt x="217331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88934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25089" y="32075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20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61245" y="3203729"/>
            <a:ext cx="1905" cy="8255"/>
          </a:xfrm>
          <a:custGeom>
            <a:avLst/>
            <a:gdLst/>
            <a:ahLst/>
            <a:cxnLst/>
            <a:rect l="l" t="t" r="r" b="b"/>
            <a:pathLst>
              <a:path w="1904" h="8255">
                <a:moveTo>
                  <a:pt x="1711" y="0"/>
                </a:moveTo>
                <a:lnTo>
                  <a:pt x="0" y="0"/>
                </a:lnTo>
                <a:lnTo>
                  <a:pt x="0" y="7682"/>
                </a:lnTo>
                <a:lnTo>
                  <a:pt x="1711" y="7682"/>
                </a:lnTo>
                <a:lnTo>
                  <a:pt x="1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14217" y="3196046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15" y="0"/>
                </a:moveTo>
                <a:lnTo>
                  <a:pt x="0" y="0"/>
                </a:lnTo>
                <a:lnTo>
                  <a:pt x="0" y="15364"/>
                </a:lnTo>
                <a:lnTo>
                  <a:pt x="47915" y="15364"/>
                </a:lnTo>
                <a:lnTo>
                  <a:pt x="479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62133" y="3195532"/>
            <a:ext cx="10795" cy="16510"/>
          </a:xfrm>
          <a:custGeom>
            <a:avLst/>
            <a:gdLst/>
            <a:ahLst/>
            <a:cxnLst/>
            <a:rect l="l" t="t" r="r" b="b"/>
            <a:pathLst>
              <a:path w="10794" h="16510">
                <a:moveTo>
                  <a:pt x="0" y="16306"/>
                </a:moveTo>
                <a:lnTo>
                  <a:pt x="10267" y="16306"/>
                </a:lnTo>
                <a:lnTo>
                  <a:pt x="10267" y="0"/>
                </a:lnTo>
                <a:lnTo>
                  <a:pt x="0" y="0"/>
                </a:lnTo>
                <a:lnTo>
                  <a:pt x="0" y="16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72400" y="2927020"/>
            <a:ext cx="0" cy="268605"/>
          </a:xfrm>
          <a:custGeom>
            <a:avLst/>
            <a:gdLst/>
            <a:ahLst/>
            <a:cxnLst/>
            <a:rect l="l" t="t" r="r" b="b"/>
            <a:pathLst>
              <a:path w="0" h="268605">
                <a:moveTo>
                  <a:pt x="0" y="0"/>
                </a:moveTo>
                <a:lnTo>
                  <a:pt x="0" y="268511"/>
                </a:lnTo>
              </a:path>
            </a:pathLst>
          </a:custGeom>
          <a:ln w="205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62133" y="2911801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9"/>
                </a:moveTo>
                <a:lnTo>
                  <a:pt x="10267" y="15219"/>
                </a:lnTo>
                <a:lnTo>
                  <a:pt x="10267" y="0"/>
                </a:lnTo>
                <a:lnTo>
                  <a:pt x="0" y="0"/>
                </a:lnTo>
                <a:lnTo>
                  <a:pt x="0" y="15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72400" y="3196046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7" y="0"/>
                </a:moveTo>
                <a:lnTo>
                  <a:pt x="0" y="0"/>
                </a:lnTo>
                <a:lnTo>
                  <a:pt x="0" y="15364"/>
                </a:lnTo>
                <a:lnTo>
                  <a:pt x="10267" y="15364"/>
                </a:lnTo>
                <a:lnTo>
                  <a:pt x="1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14217" y="2911796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45" y="0"/>
                </a:moveTo>
                <a:lnTo>
                  <a:pt x="0" y="0"/>
                </a:lnTo>
                <a:lnTo>
                  <a:pt x="0" y="15364"/>
                </a:lnTo>
                <a:lnTo>
                  <a:pt x="6845" y="15364"/>
                </a:lnTo>
                <a:lnTo>
                  <a:pt x="68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21062" y="2911796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0" y="0"/>
                </a:moveTo>
                <a:lnTo>
                  <a:pt x="0" y="0"/>
                </a:lnTo>
                <a:lnTo>
                  <a:pt x="0" y="15364"/>
                </a:lnTo>
                <a:lnTo>
                  <a:pt x="41070" y="15364"/>
                </a:lnTo>
                <a:lnTo>
                  <a:pt x="41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2400" y="2911796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7" y="0"/>
                </a:moveTo>
                <a:lnTo>
                  <a:pt x="0" y="0"/>
                </a:lnTo>
                <a:lnTo>
                  <a:pt x="0" y="15364"/>
                </a:lnTo>
                <a:lnTo>
                  <a:pt x="10267" y="15364"/>
                </a:lnTo>
                <a:lnTo>
                  <a:pt x="1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2668" y="2911796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0" y="0"/>
                </a:moveTo>
                <a:lnTo>
                  <a:pt x="0" y="0"/>
                </a:lnTo>
                <a:lnTo>
                  <a:pt x="0" y="15364"/>
                </a:lnTo>
                <a:lnTo>
                  <a:pt x="41070" y="15364"/>
                </a:lnTo>
                <a:lnTo>
                  <a:pt x="41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807413" y="2740429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7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7413" y="2361429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8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7413" y="1982429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9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0139" y="1603430"/>
            <a:ext cx="26479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14217" y="2796560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45" y="0"/>
                </a:moveTo>
                <a:lnTo>
                  <a:pt x="0" y="0"/>
                </a:lnTo>
                <a:lnTo>
                  <a:pt x="0" y="15364"/>
                </a:lnTo>
                <a:lnTo>
                  <a:pt x="6845" y="15364"/>
                </a:lnTo>
                <a:lnTo>
                  <a:pt x="68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21062" y="2796560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0" y="0"/>
                </a:moveTo>
                <a:lnTo>
                  <a:pt x="0" y="0"/>
                </a:lnTo>
                <a:lnTo>
                  <a:pt x="0" y="15364"/>
                </a:lnTo>
                <a:lnTo>
                  <a:pt x="41070" y="15364"/>
                </a:lnTo>
                <a:lnTo>
                  <a:pt x="41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62133" y="2796569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9"/>
                </a:moveTo>
                <a:lnTo>
                  <a:pt x="10267" y="15219"/>
                </a:lnTo>
                <a:lnTo>
                  <a:pt x="10267" y="0"/>
                </a:lnTo>
                <a:lnTo>
                  <a:pt x="0" y="0"/>
                </a:lnTo>
                <a:lnTo>
                  <a:pt x="0" y="15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2400" y="243239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5"/>
                </a:lnTo>
              </a:path>
            </a:pathLst>
          </a:custGeom>
          <a:ln w="205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62133" y="2417174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9"/>
                </a:moveTo>
                <a:lnTo>
                  <a:pt x="10267" y="15219"/>
                </a:lnTo>
                <a:lnTo>
                  <a:pt x="10267" y="0"/>
                </a:lnTo>
                <a:lnTo>
                  <a:pt x="0" y="0"/>
                </a:lnTo>
                <a:lnTo>
                  <a:pt x="0" y="15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2400" y="2054086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19">
                <a:moveTo>
                  <a:pt x="0" y="0"/>
                </a:moveTo>
                <a:lnTo>
                  <a:pt x="0" y="363088"/>
                </a:lnTo>
              </a:path>
            </a:pathLst>
          </a:custGeom>
          <a:ln w="205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2133" y="2038866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9"/>
                </a:moveTo>
                <a:lnTo>
                  <a:pt x="10267" y="15219"/>
                </a:lnTo>
                <a:lnTo>
                  <a:pt x="10267" y="0"/>
                </a:lnTo>
                <a:lnTo>
                  <a:pt x="0" y="0"/>
                </a:lnTo>
                <a:lnTo>
                  <a:pt x="0" y="15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72400" y="1674690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5"/>
                </a:lnTo>
              </a:path>
            </a:pathLst>
          </a:custGeom>
          <a:ln w="205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2133" y="1659471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9"/>
                </a:moveTo>
                <a:lnTo>
                  <a:pt x="10267" y="15219"/>
                </a:lnTo>
                <a:lnTo>
                  <a:pt x="10267" y="0"/>
                </a:lnTo>
                <a:lnTo>
                  <a:pt x="0" y="0"/>
                </a:lnTo>
                <a:lnTo>
                  <a:pt x="0" y="15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72400" y="2796560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7" y="0"/>
                </a:moveTo>
                <a:lnTo>
                  <a:pt x="0" y="0"/>
                </a:lnTo>
                <a:lnTo>
                  <a:pt x="0" y="15364"/>
                </a:lnTo>
                <a:lnTo>
                  <a:pt x="10267" y="15364"/>
                </a:lnTo>
                <a:lnTo>
                  <a:pt x="1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82668" y="2796560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0" y="0"/>
                </a:moveTo>
                <a:lnTo>
                  <a:pt x="0" y="0"/>
                </a:lnTo>
                <a:lnTo>
                  <a:pt x="0" y="15364"/>
                </a:lnTo>
                <a:lnTo>
                  <a:pt x="41070" y="15364"/>
                </a:lnTo>
                <a:lnTo>
                  <a:pt x="41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14217" y="2417560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15" y="0"/>
                </a:moveTo>
                <a:lnTo>
                  <a:pt x="0" y="0"/>
                </a:lnTo>
                <a:lnTo>
                  <a:pt x="0" y="15364"/>
                </a:lnTo>
                <a:lnTo>
                  <a:pt x="47915" y="15364"/>
                </a:lnTo>
                <a:lnTo>
                  <a:pt x="479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2400" y="2417560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7" y="0"/>
                </a:moveTo>
                <a:lnTo>
                  <a:pt x="0" y="0"/>
                </a:lnTo>
                <a:lnTo>
                  <a:pt x="0" y="15364"/>
                </a:lnTo>
                <a:lnTo>
                  <a:pt x="10267" y="15364"/>
                </a:lnTo>
                <a:lnTo>
                  <a:pt x="1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14217" y="2038560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15" y="0"/>
                </a:moveTo>
                <a:lnTo>
                  <a:pt x="0" y="0"/>
                </a:lnTo>
                <a:lnTo>
                  <a:pt x="0" y="15364"/>
                </a:lnTo>
                <a:lnTo>
                  <a:pt x="47915" y="15364"/>
                </a:lnTo>
                <a:lnTo>
                  <a:pt x="479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72400" y="2038560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7" y="0"/>
                </a:moveTo>
                <a:lnTo>
                  <a:pt x="0" y="0"/>
                </a:lnTo>
                <a:lnTo>
                  <a:pt x="0" y="15364"/>
                </a:lnTo>
                <a:lnTo>
                  <a:pt x="10267" y="15364"/>
                </a:lnTo>
                <a:lnTo>
                  <a:pt x="1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14217" y="1659561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15" y="0"/>
                </a:moveTo>
                <a:lnTo>
                  <a:pt x="0" y="0"/>
                </a:lnTo>
                <a:lnTo>
                  <a:pt x="0" y="15364"/>
                </a:lnTo>
                <a:lnTo>
                  <a:pt x="47915" y="15364"/>
                </a:lnTo>
                <a:lnTo>
                  <a:pt x="479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72400" y="1659561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7" y="0"/>
                </a:moveTo>
                <a:lnTo>
                  <a:pt x="0" y="0"/>
                </a:lnTo>
                <a:lnTo>
                  <a:pt x="0" y="15364"/>
                </a:lnTo>
                <a:lnTo>
                  <a:pt x="10267" y="15364"/>
                </a:lnTo>
                <a:lnTo>
                  <a:pt x="1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72400" y="1667243"/>
            <a:ext cx="3091180" cy="1102995"/>
          </a:xfrm>
          <a:custGeom>
            <a:avLst/>
            <a:gdLst/>
            <a:ahLst/>
            <a:cxnLst/>
            <a:rect l="l" t="t" r="r" b="b"/>
            <a:pathLst>
              <a:path w="3091179" h="1102995">
                <a:moveTo>
                  <a:pt x="3070020" y="944938"/>
                </a:moveTo>
                <a:lnTo>
                  <a:pt x="3070020" y="1102428"/>
                </a:lnTo>
                <a:lnTo>
                  <a:pt x="3090555" y="1102428"/>
                </a:lnTo>
                <a:lnTo>
                  <a:pt x="3090555" y="952620"/>
                </a:lnTo>
                <a:lnTo>
                  <a:pt x="3080287" y="952620"/>
                </a:lnTo>
                <a:lnTo>
                  <a:pt x="3070020" y="944938"/>
                </a:lnTo>
                <a:close/>
              </a:path>
              <a:path w="3091179" h="1102995">
                <a:moveTo>
                  <a:pt x="3046062" y="802813"/>
                </a:moveTo>
                <a:lnTo>
                  <a:pt x="3046062" y="952620"/>
                </a:lnTo>
                <a:lnTo>
                  <a:pt x="3070020" y="952620"/>
                </a:lnTo>
                <a:lnTo>
                  <a:pt x="3070020" y="944938"/>
                </a:lnTo>
                <a:lnTo>
                  <a:pt x="3066597" y="944938"/>
                </a:lnTo>
                <a:lnTo>
                  <a:pt x="3056330" y="937256"/>
                </a:lnTo>
                <a:lnTo>
                  <a:pt x="3066597" y="937256"/>
                </a:lnTo>
                <a:lnTo>
                  <a:pt x="3066597" y="810496"/>
                </a:lnTo>
                <a:lnTo>
                  <a:pt x="3056330" y="810496"/>
                </a:lnTo>
                <a:lnTo>
                  <a:pt x="3046062" y="802813"/>
                </a:lnTo>
                <a:close/>
              </a:path>
              <a:path w="3091179" h="1102995">
                <a:moveTo>
                  <a:pt x="3090555" y="937256"/>
                </a:moveTo>
                <a:lnTo>
                  <a:pt x="3066597" y="937256"/>
                </a:lnTo>
                <a:lnTo>
                  <a:pt x="3066597" y="944938"/>
                </a:lnTo>
                <a:lnTo>
                  <a:pt x="3070020" y="944938"/>
                </a:lnTo>
                <a:lnTo>
                  <a:pt x="3080287" y="952620"/>
                </a:lnTo>
                <a:lnTo>
                  <a:pt x="3090555" y="952620"/>
                </a:lnTo>
                <a:lnTo>
                  <a:pt x="3090555" y="937256"/>
                </a:lnTo>
                <a:close/>
              </a:path>
              <a:path w="3091179" h="1102995">
                <a:moveTo>
                  <a:pt x="3066597" y="937256"/>
                </a:moveTo>
                <a:lnTo>
                  <a:pt x="3056330" y="937256"/>
                </a:lnTo>
                <a:lnTo>
                  <a:pt x="3066597" y="944938"/>
                </a:lnTo>
                <a:lnTo>
                  <a:pt x="3066597" y="937256"/>
                </a:lnTo>
                <a:close/>
              </a:path>
              <a:path w="3091179" h="1102995">
                <a:moveTo>
                  <a:pt x="3022104" y="687577"/>
                </a:moveTo>
                <a:lnTo>
                  <a:pt x="3022104" y="810496"/>
                </a:lnTo>
                <a:lnTo>
                  <a:pt x="3046062" y="810496"/>
                </a:lnTo>
                <a:lnTo>
                  <a:pt x="3046062" y="802813"/>
                </a:lnTo>
                <a:lnTo>
                  <a:pt x="3042640" y="802813"/>
                </a:lnTo>
                <a:lnTo>
                  <a:pt x="3032372" y="795131"/>
                </a:lnTo>
                <a:lnTo>
                  <a:pt x="3042640" y="795131"/>
                </a:lnTo>
                <a:lnTo>
                  <a:pt x="3042640" y="695259"/>
                </a:lnTo>
                <a:lnTo>
                  <a:pt x="3032372" y="695259"/>
                </a:lnTo>
                <a:lnTo>
                  <a:pt x="3022104" y="687577"/>
                </a:lnTo>
                <a:close/>
              </a:path>
              <a:path w="3091179" h="1102995">
                <a:moveTo>
                  <a:pt x="3066597" y="795131"/>
                </a:moveTo>
                <a:lnTo>
                  <a:pt x="3042640" y="795131"/>
                </a:lnTo>
                <a:lnTo>
                  <a:pt x="3042640" y="802813"/>
                </a:lnTo>
                <a:lnTo>
                  <a:pt x="3046062" y="802813"/>
                </a:lnTo>
                <a:lnTo>
                  <a:pt x="3056330" y="810496"/>
                </a:lnTo>
                <a:lnTo>
                  <a:pt x="3066597" y="810496"/>
                </a:lnTo>
                <a:lnTo>
                  <a:pt x="3066597" y="795131"/>
                </a:lnTo>
                <a:close/>
              </a:path>
              <a:path w="3091179" h="1102995">
                <a:moveTo>
                  <a:pt x="3042640" y="795131"/>
                </a:moveTo>
                <a:lnTo>
                  <a:pt x="3032372" y="795131"/>
                </a:lnTo>
                <a:lnTo>
                  <a:pt x="3042640" y="802813"/>
                </a:lnTo>
                <a:lnTo>
                  <a:pt x="3042640" y="795131"/>
                </a:lnTo>
                <a:close/>
              </a:path>
              <a:path w="3091179" h="1102995">
                <a:moveTo>
                  <a:pt x="2934829" y="599229"/>
                </a:moveTo>
                <a:lnTo>
                  <a:pt x="2934829" y="695259"/>
                </a:lnTo>
                <a:lnTo>
                  <a:pt x="3022104" y="695259"/>
                </a:lnTo>
                <a:lnTo>
                  <a:pt x="3022104" y="687577"/>
                </a:lnTo>
                <a:lnTo>
                  <a:pt x="2955365" y="687577"/>
                </a:lnTo>
                <a:lnTo>
                  <a:pt x="2945097" y="679894"/>
                </a:lnTo>
                <a:lnTo>
                  <a:pt x="2955365" y="679894"/>
                </a:lnTo>
                <a:lnTo>
                  <a:pt x="2955365" y="606911"/>
                </a:lnTo>
                <a:lnTo>
                  <a:pt x="2945097" y="606911"/>
                </a:lnTo>
                <a:lnTo>
                  <a:pt x="2934829" y="599229"/>
                </a:lnTo>
                <a:close/>
              </a:path>
              <a:path w="3091179" h="1102995">
                <a:moveTo>
                  <a:pt x="3042640" y="679894"/>
                </a:moveTo>
                <a:lnTo>
                  <a:pt x="2955365" y="679894"/>
                </a:lnTo>
                <a:lnTo>
                  <a:pt x="2955365" y="687577"/>
                </a:lnTo>
                <a:lnTo>
                  <a:pt x="3022104" y="687577"/>
                </a:lnTo>
                <a:lnTo>
                  <a:pt x="3032372" y="695259"/>
                </a:lnTo>
                <a:lnTo>
                  <a:pt x="3042640" y="695259"/>
                </a:lnTo>
                <a:lnTo>
                  <a:pt x="3042640" y="679894"/>
                </a:lnTo>
                <a:close/>
              </a:path>
              <a:path w="3091179" h="1102995">
                <a:moveTo>
                  <a:pt x="2955365" y="679894"/>
                </a:moveTo>
                <a:lnTo>
                  <a:pt x="2945097" y="679894"/>
                </a:lnTo>
                <a:lnTo>
                  <a:pt x="2955365" y="687577"/>
                </a:lnTo>
                <a:lnTo>
                  <a:pt x="2955365" y="679894"/>
                </a:lnTo>
                <a:close/>
              </a:path>
              <a:path w="3091179" h="1102995">
                <a:moveTo>
                  <a:pt x="2753435" y="542891"/>
                </a:moveTo>
                <a:lnTo>
                  <a:pt x="2753435" y="606911"/>
                </a:lnTo>
                <a:lnTo>
                  <a:pt x="2934829" y="606911"/>
                </a:lnTo>
                <a:lnTo>
                  <a:pt x="2934829" y="599229"/>
                </a:lnTo>
                <a:lnTo>
                  <a:pt x="2773970" y="599229"/>
                </a:lnTo>
                <a:lnTo>
                  <a:pt x="2763702" y="591546"/>
                </a:lnTo>
                <a:lnTo>
                  <a:pt x="2773970" y="591546"/>
                </a:lnTo>
                <a:lnTo>
                  <a:pt x="2773970" y="550573"/>
                </a:lnTo>
                <a:lnTo>
                  <a:pt x="2763702" y="550573"/>
                </a:lnTo>
                <a:lnTo>
                  <a:pt x="2753435" y="542891"/>
                </a:lnTo>
                <a:close/>
              </a:path>
              <a:path w="3091179" h="1102995">
                <a:moveTo>
                  <a:pt x="2955365" y="591546"/>
                </a:moveTo>
                <a:lnTo>
                  <a:pt x="2773970" y="591546"/>
                </a:lnTo>
                <a:lnTo>
                  <a:pt x="2773970" y="599229"/>
                </a:lnTo>
                <a:lnTo>
                  <a:pt x="2934829" y="599229"/>
                </a:lnTo>
                <a:lnTo>
                  <a:pt x="2945097" y="606911"/>
                </a:lnTo>
                <a:lnTo>
                  <a:pt x="2955365" y="606911"/>
                </a:lnTo>
                <a:lnTo>
                  <a:pt x="2955365" y="591546"/>
                </a:lnTo>
                <a:close/>
              </a:path>
              <a:path w="3091179" h="1102995">
                <a:moveTo>
                  <a:pt x="2773970" y="591546"/>
                </a:moveTo>
                <a:lnTo>
                  <a:pt x="2763702" y="591546"/>
                </a:lnTo>
                <a:lnTo>
                  <a:pt x="2773970" y="599229"/>
                </a:lnTo>
                <a:lnTo>
                  <a:pt x="2773970" y="591546"/>
                </a:lnTo>
                <a:close/>
              </a:path>
              <a:path w="3091179" h="1102995">
                <a:moveTo>
                  <a:pt x="2744878" y="486553"/>
                </a:moveTo>
                <a:lnTo>
                  <a:pt x="2744878" y="550573"/>
                </a:lnTo>
                <a:lnTo>
                  <a:pt x="2753435" y="550573"/>
                </a:lnTo>
                <a:lnTo>
                  <a:pt x="2753435" y="542891"/>
                </a:lnTo>
                <a:lnTo>
                  <a:pt x="2765414" y="542891"/>
                </a:lnTo>
                <a:lnTo>
                  <a:pt x="2755146" y="535209"/>
                </a:lnTo>
                <a:lnTo>
                  <a:pt x="2765414" y="535209"/>
                </a:lnTo>
                <a:lnTo>
                  <a:pt x="2765414" y="494236"/>
                </a:lnTo>
                <a:lnTo>
                  <a:pt x="2755146" y="494236"/>
                </a:lnTo>
                <a:lnTo>
                  <a:pt x="2744878" y="486553"/>
                </a:lnTo>
                <a:close/>
              </a:path>
              <a:path w="3091179" h="1102995">
                <a:moveTo>
                  <a:pt x="2773970" y="535209"/>
                </a:moveTo>
                <a:lnTo>
                  <a:pt x="2765414" y="535209"/>
                </a:lnTo>
                <a:lnTo>
                  <a:pt x="2765414" y="542891"/>
                </a:lnTo>
                <a:lnTo>
                  <a:pt x="2753435" y="542891"/>
                </a:lnTo>
                <a:lnTo>
                  <a:pt x="2763702" y="550573"/>
                </a:lnTo>
                <a:lnTo>
                  <a:pt x="2773970" y="550573"/>
                </a:lnTo>
                <a:lnTo>
                  <a:pt x="2773970" y="535209"/>
                </a:lnTo>
                <a:close/>
              </a:path>
              <a:path w="3091179" h="1102995">
                <a:moveTo>
                  <a:pt x="2765414" y="535209"/>
                </a:moveTo>
                <a:lnTo>
                  <a:pt x="2755146" y="535209"/>
                </a:lnTo>
                <a:lnTo>
                  <a:pt x="2765414" y="542891"/>
                </a:lnTo>
                <a:lnTo>
                  <a:pt x="2765414" y="535209"/>
                </a:lnTo>
                <a:close/>
              </a:path>
              <a:path w="3091179" h="1102995">
                <a:moveTo>
                  <a:pt x="2729477" y="431496"/>
                </a:moveTo>
                <a:lnTo>
                  <a:pt x="2729477" y="494236"/>
                </a:lnTo>
                <a:lnTo>
                  <a:pt x="2744878" y="494236"/>
                </a:lnTo>
                <a:lnTo>
                  <a:pt x="2744878" y="486553"/>
                </a:lnTo>
                <a:lnTo>
                  <a:pt x="2750012" y="486553"/>
                </a:lnTo>
                <a:lnTo>
                  <a:pt x="2739745" y="478871"/>
                </a:lnTo>
                <a:lnTo>
                  <a:pt x="2750012" y="478871"/>
                </a:lnTo>
                <a:lnTo>
                  <a:pt x="2750012" y="439178"/>
                </a:lnTo>
                <a:lnTo>
                  <a:pt x="2739745" y="439178"/>
                </a:lnTo>
                <a:lnTo>
                  <a:pt x="2729477" y="431496"/>
                </a:lnTo>
                <a:close/>
              </a:path>
              <a:path w="3091179" h="1102995">
                <a:moveTo>
                  <a:pt x="2765414" y="478871"/>
                </a:moveTo>
                <a:lnTo>
                  <a:pt x="2750012" y="478871"/>
                </a:lnTo>
                <a:lnTo>
                  <a:pt x="2750012" y="486553"/>
                </a:lnTo>
                <a:lnTo>
                  <a:pt x="2744878" y="486553"/>
                </a:lnTo>
                <a:lnTo>
                  <a:pt x="2755146" y="494236"/>
                </a:lnTo>
                <a:lnTo>
                  <a:pt x="2765414" y="494236"/>
                </a:lnTo>
                <a:lnTo>
                  <a:pt x="2765414" y="478871"/>
                </a:lnTo>
                <a:close/>
              </a:path>
              <a:path w="3091179" h="1102995">
                <a:moveTo>
                  <a:pt x="2750012" y="478871"/>
                </a:moveTo>
                <a:lnTo>
                  <a:pt x="2739745" y="478871"/>
                </a:lnTo>
                <a:lnTo>
                  <a:pt x="2750012" y="486553"/>
                </a:lnTo>
                <a:lnTo>
                  <a:pt x="2750012" y="478871"/>
                </a:lnTo>
                <a:close/>
              </a:path>
              <a:path w="3091179" h="1102995">
                <a:moveTo>
                  <a:pt x="2659315" y="377719"/>
                </a:moveTo>
                <a:lnTo>
                  <a:pt x="2659315" y="439178"/>
                </a:lnTo>
                <a:lnTo>
                  <a:pt x="2729477" y="439178"/>
                </a:lnTo>
                <a:lnTo>
                  <a:pt x="2729477" y="431496"/>
                </a:lnTo>
                <a:lnTo>
                  <a:pt x="2679850" y="431496"/>
                </a:lnTo>
                <a:lnTo>
                  <a:pt x="2669582" y="423813"/>
                </a:lnTo>
                <a:lnTo>
                  <a:pt x="2679850" y="423813"/>
                </a:lnTo>
                <a:lnTo>
                  <a:pt x="2679850" y="385401"/>
                </a:lnTo>
                <a:lnTo>
                  <a:pt x="2669582" y="385401"/>
                </a:lnTo>
                <a:lnTo>
                  <a:pt x="2659315" y="377719"/>
                </a:lnTo>
                <a:close/>
              </a:path>
              <a:path w="3091179" h="1102995">
                <a:moveTo>
                  <a:pt x="2750012" y="423813"/>
                </a:moveTo>
                <a:lnTo>
                  <a:pt x="2679850" y="423813"/>
                </a:lnTo>
                <a:lnTo>
                  <a:pt x="2679850" y="431496"/>
                </a:lnTo>
                <a:lnTo>
                  <a:pt x="2729477" y="431496"/>
                </a:lnTo>
                <a:lnTo>
                  <a:pt x="2739745" y="439178"/>
                </a:lnTo>
                <a:lnTo>
                  <a:pt x="2750012" y="439178"/>
                </a:lnTo>
                <a:lnTo>
                  <a:pt x="2750012" y="423813"/>
                </a:lnTo>
                <a:close/>
              </a:path>
              <a:path w="3091179" h="1102995">
                <a:moveTo>
                  <a:pt x="2679850" y="423813"/>
                </a:moveTo>
                <a:lnTo>
                  <a:pt x="2669582" y="423813"/>
                </a:lnTo>
                <a:lnTo>
                  <a:pt x="2679850" y="431496"/>
                </a:lnTo>
                <a:lnTo>
                  <a:pt x="2679850" y="423813"/>
                </a:lnTo>
                <a:close/>
              </a:path>
              <a:path w="3091179" h="1102995">
                <a:moveTo>
                  <a:pt x="2517279" y="327783"/>
                </a:moveTo>
                <a:lnTo>
                  <a:pt x="2517279" y="385401"/>
                </a:lnTo>
                <a:lnTo>
                  <a:pt x="2659315" y="385401"/>
                </a:lnTo>
                <a:lnTo>
                  <a:pt x="2659315" y="377719"/>
                </a:lnTo>
                <a:lnTo>
                  <a:pt x="2537815" y="377719"/>
                </a:lnTo>
                <a:lnTo>
                  <a:pt x="2527547" y="370036"/>
                </a:lnTo>
                <a:lnTo>
                  <a:pt x="2537815" y="370036"/>
                </a:lnTo>
                <a:lnTo>
                  <a:pt x="2537815" y="335466"/>
                </a:lnTo>
                <a:lnTo>
                  <a:pt x="2527547" y="335466"/>
                </a:lnTo>
                <a:lnTo>
                  <a:pt x="2517279" y="327783"/>
                </a:lnTo>
                <a:close/>
              </a:path>
              <a:path w="3091179" h="1102995">
                <a:moveTo>
                  <a:pt x="2679850" y="370036"/>
                </a:moveTo>
                <a:lnTo>
                  <a:pt x="2537815" y="370036"/>
                </a:lnTo>
                <a:lnTo>
                  <a:pt x="2537815" y="377719"/>
                </a:lnTo>
                <a:lnTo>
                  <a:pt x="2659315" y="377719"/>
                </a:lnTo>
                <a:lnTo>
                  <a:pt x="2669582" y="385401"/>
                </a:lnTo>
                <a:lnTo>
                  <a:pt x="2679850" y="385401"/>
                </a:lnTo>
                <a:lnTo>
                  <a:pt x="2679850" y="370036"/>
                </a:lnTo>
                <a:close/>
              </a:path>
              <a:path w="3091179" h="1102995">
                <a:moveTo>
                  <a:pt x="2537815" y="370036"/>
                </a:moveTo>
                <a:lnTo>
                  <a:pt x="2527547" y="370036"/>
                </a:lnTo>
                <a:lnTo>
                  <a:pt x="2537815" y="377719"/>
                </a:lnTo>
                <a:lnTo>
                  <a:pt x="2537815" y="370036"/>
                </a:lnTo>
                <a:close/>
              </a:path>
              <a:path w="3091179" h="1102995">
                <a:moveTo>
                  <a:pt x="2294814" y="280408"/>
                </a:moveTo>
                <a:lnTo>
                  <a:pt x="2294814" y="335466"/>
                </a:lnTo>
                <a:lnTo>
                  <a:pt x="2517279" y="335466"/>
                </a:lnTo>
                <a:lnTo>
                  <a:pt x="2517279" y="327783"/>
                </a:lnTo>
                <a:lnTo>
                  <a:pt x="2315349" y="327783"/>
                </a:lnTo>
                <a:lnTo>
                  <a:pt x="2305082" y="320101"/>
                </a:lnTo>
                <a:lnTo>
                  <a:pt x="2315349" y="320101"/>
                </a:lnTo>
                <a:lnTo>
                  <a:pt x="2315349" y="288091"/>
                </a:lnTo>
                <a:lnTo>
                  <a:pt x="2305082" y="288091"/>
                </a:lnTo>
                <a:lnTo>
                  <a:pt x="2294814" y="280408"/>
                </a:lnTo>
                <a:close/>
              </a:path>
              <a:path w="3091179" h="1102995">
                <a:moveTo>
                  <a:pt x="2537815" y="320101"/>
                </a:moveTo>
                <a:lnTo>
                  <a:pt x="2315349" y="320101"/>
                </a:lnTo>
                <a:lnTo>
                  <a:pt x="2315349" y="327783"/>
                </a:lnTo>
                <a:lnTo>
                  <a:pt x="2517279" y="327783"/>
                </a:lnTo>
                <a:lnTo>
                  <a:pt x="2527547" y="335466"/>
                </a:lnTo>
                <a:lnTo>
                  <a:pt x="2537815" y="335466"/>
                </a:lnTo>
                <a:lnTo>
                  <a:pt x="2537815" y="320101"/>
                </a:lnTo>
                <a:close/>
              </a:path>
              <a:path w="3091179" h="1102995">
                <a:moveTo>
                  <a:pt x="2315349" y="320101"/>
                </a:moveTo>
                <a:lnTo>
                  <a:pt x="2305082" y="320101"/>
                </a:lnTo>
                <a:lnTo>
                  <a:pt x="2315349" y="327783"/>
                </a:lnTo>
                <a:lnTo>
                  <a:pt x="2315349" y="320101"/>
                </a:lnTo>
                <a:close/>
              </a:path>
              <a:path w="3091179" h="1102995">
                <a:moveTo>
                  <a:pt x="2032990" y="231753"/>
                </a:moveTo>
                <a:lnTo>
                  <a:pt x="2032990" y="288091"/>
                </a:lnTo>
                <a:lnTo>
                  <a:pt x="2294814" y="288091"/>
                </a:lnTo>
                <a:lnTo>
                  <a:pt x="2294814" y="280408"/>
                </a:lnTo>
                <a:lnTo>
                  <a:pt x="2053525" y="280408"/>
                </a:lnTo>
                <a:lnTo>
                  <a:pt x="2043257" y="272726"/>
                </a:lnTo>
                <a:lnTo>
                  <a:pt x="2053525" y="272726"/>
                </a:lnTo>
                <a:lnTo>
                  <a:pt x="2053525" y="239435"/>
                </a:lnTo>
                <a:lnTo>
                  <a:pt x="2043257" y="239435"/>
                </a:lnTo>
                <a:lnTo>
                  <a:pt x="2032990" y="231753"/>
                </a:lnTo>
                <a:close/>
              </a:path>
              <a:path w="3091179" h="1102995">
                <a:moveTo>
                  <a:pt x="2315349" y="272726"/>
                </a:moveTo>
                <a:lnTo>
                  <a:pt x="2053525" y="272726"/>
                </a:lnTo>
                <a:lnTo>
                  <a:pt x="2053525" y="280408"/>
                </a:lnTo>
                <a:lnTo>
                  <a:pt x="2294814" y="280408"/>
                </a:lnTo>
                <a:lnTo>
                  <a:pt x="2305082" y="288091"/>
                </a:lnTo>
                <a:lnTo>
                  <a:pt x="2315349" y="288091"/>
                </a:lnTo>
                <a:lnTo>
                  <a:pt x="2315349" y="272726"/>
                </a:lnTo>
                <a:close/>
              </a:path>
              <a:path w="3091179" h="1102995">
                <a:moveTo>
                  <a:pt x="2053525" y="272726"/>
                </a:moveTo>
                <a:lnTo>
                  <a:pt x="2043257" y="272726"/>
                </a:lnTo>
                <a:lnTo>
                  <a:pt x="2053525" y="280408"/>
                </a:lnTo>
                <a:lnTo>
                  <a:pt x="2053525" y="272726"/>
                </a:lnTo>
                <a:close/>
              </a:path>
              <a:path w="3091179" h="1102995">
                <a:moveTo>
                  <a:pt x="1582925" y="185658"/>
                </a:moveTo>
                <a:lnTo>
                  <a:pt x="1582925" y="239435"/>
                </a:lnTo>
                <a:lnTo>
                  <a:pt x="2032990" y="239435"/>
                </a:lnTo>
                <a:lnTo>
                  <a:pt x="2032990" y="231753"/>
                </a:lnTo>
                <a:lnTo>
                  <a:pt x="1603461" y="231753"/>
                </a:lnTo>
                <a:lnTo>
                  <a:pt x="1593193" y="224070"/>
                </a:lnTo>
                <a:lnTo>
                  <a:pt x="1603461" y="224070"/>
                </a:lnTo>
                <a:lnTo>
                  <a:pt x="1603461" y="193341"/>
                </a:lnTo>
                <a:lnTo>
                  <a:pt x="1593193" y="193341"/>
                </a:lnTo>
                <a:lnTo>
                  <a:pt x="1582925" y="185658"/>
                </a:lnTo>
                <a:close/>
              </a:path>
              <a:path w="3091179" h="1102995">
                <a:moveTo>
                  <a:pt x="2053525" y="224070"/>
                </a:moveTo>
                <a:lnTo>
                  <a:pt x="1603461" y="224070"/>
                </a:lnTo>
                <a:lnTo>
                  <a:pt x="1603461" y="231753"/>
                </a:lnTo>
                <a:lnTo>
                  <a:pt x="2032990" y="231753"/>
                </a:lnTo>
                <a:lnTo>
                  <a:pt x="2043257" y="239435"/>
                </a:lnTo>
                <a:lnTo>
                  <a:pt x="2053525" y="239435"/>
                </a:lnTo>
                <a:lnTo>
                  <a:pt x="2053525" y="224070"/>
                </a:lnTo>
                <a:close/>
              </a:path>
              <a:path w="3091179" h="1102995">
                <a:moveTo>
                  <a:pt x="1603461" y="224070"/>
                </a:moveTo>
                <a:lnTo>
                  <a:pt x="1593193" y="224070"/>
                </a:lnTo>
                <a:lnTo>
                  <a:pt x="1603461" y="231753"/>
                </a:lnTo>
                <a:lnTo>
                  <a:pt x="1603461" y="224070"/>
                </a:lnTo>
                <a:close/>
              </a:path>
              <a:path w="3091179" h="1102995">
                <a:moveTo>
                  <a:pt x="1576080" y="138283"/>
                </a:moveTo>
                <a:lnTo>
                  <a:pt x="1576080" y="193341"/>
                </a:lnTo>
                <a:lnTo>
                  <a:pt x="1582925" y="193341"/>
                </a:lnTo>
                <a:lnTo>
                  <a:pt x="1582925" y="185658"/>
                </a:lnTo>
                <a:lnTo>
                  <a:pt x="1596615" y="185658"/>
                </a:lnTo>
                <a:lnTo>
                  <a:pt x="1586348" y="177976"/>
                </a:lnTo>
                <a:lnTo>
                  <a:pt x="1596615" y="177976"/>
                </a:lnTo>
                <a:lnTo>
                  <a:pt x="1596615" y="145966"/>
                </a:lnTo>
                <a:lnTo>
                  <a:pt x="1586348" y="145966"/>
                </a:lnTo>
                <a:lnTo>
                  <a:pt x="1576080" y="138283"/>
                </a:lnTo>
                <a:close/>
              </a:path>
              <a:path w="3091179" h="1102995">
                <a:moveTo>
                  <a:pt x="1603461" y="177976"/>
                </a:moveTo>
                <a:lnTo>
                  <a:pt x="1596615" y="177976"/>
                </a:lnTo>
                <a:lnTo>
                  <a:pt x="1596615" y="185658"/>
                </a:lnTo>
                <a:lnTo>
                  <a:pt x="1582925" y="185658"/>
                </a:lnTo>
                <a:lnTo>
                  <a:pt x="1593193" y="193341"/>
                </a:lnTo>
                <a:lnTo>
                  <a:pt x="1603461" y="193341"/>
                </a:lnTo>
                <a:lnTo>
                  <a:pt x="1603461" y="177976"/>
                </a:lnTo>
                <a:close/>
              </a:path>
              <a:path w="3091179" h="1102995">
                <a:moveTo>
                  <a:pt x="1596615" y="177976"/>
                </a:moveTo>
                <a:lnTo>
                  <a:pt x="1586348" y="177976"/>
                </a:lnTo>
                <a:lnTo>
                  <a:pt x="1596615" y="185658"/>
                </a:lnTo>
                <a:lnTo>
                  <a:pt x="1596615" y="177976"/>
                </a:lnTo>
                <a:close/>
              </a:path>
              <a:path w="3091179" h="1102995">
                <a:moveTo>
                  <a:pt x="486000" y="90908"/>
                </a:moveTo>
                <a:lnTo>
                  <a:pt x="486000" y="145966"/>
                </a:lnTo>
                <a:lnTo>
                  <a:pt x="1576080" y="145966"/>
                </a:lnTo>
                <a:lnTo>
                  <a:pt x="1576080" y="138283"/>
                </a:lnTo>
                <a:lnTo>
                  <a:pt x="506536" y="138283"/>
                </a:lnTo>
                <a:lnTo>
                  <a:pt x="496268" y="130601"/>
                </a:lnTo>
                <a:lnTo>
                  <a:pt x="506536" y="130601"/>
                </a:lnTo>
                <a:lnTo>
                  <a:pt x="506536" y="98591"/>
                </a:lnTo>
                <a:lnTo>
                  <a:pt x="496268" y="98591"/>
                </a:lnTo>
                <a:lnTo>
                  <a:pt x="486000" y="90908"/>
                </a:lnTo>
                <a:close/>
              </a:path>
              <a:path w="3091179" h="1102995">
                <a:moveTo>
                  <a:pt x="1596615" y="130601"/>
                </a:moveTo>
                <a:lnTo>
                  <a:pt x="506536" y="130601"/>
                </a:lnTo>
                <a:lnTo>
                  <a:pt x="506536" y="138283"/>
                </a:lnTo>
                <a:lnTo>
                  <a:pt x="1576080" y="138283"/>
                </a:lnTo>
                <a:lnTo>
                  <a:pt x="1586348" y="145966"/>
                </a:lnTo>
                <a:lnTo>
                  <a:pt x="1596615" y="145966"/>
                </a:lnTo>
                <a:lnTo>
                  <a:pt x="1596615" y="130601"/>
                </a:lnTo>
                <a:close/>
              </a:path>
              <a:path w="3091179" h="1102995">
                <a:moveTo>
                  <a:pt x="506536" y="130601"/>
                </a:moveTo>
                <a:lnTo>
                  <a:pt x="496268" y="130601"/>
                </a:lnTo>
                <a:lnTo>
                  <a:pt x="506536" y="138283"/>
                </a:lnTo>
                <a:lnTo>
                  <a:pt x="506536" y="130601"/>
                </a:lnTo>
                <a:close/>
              </a:path>
              <a:path w="3091179" h="1102995">
                <a:moveTo>
                  <a:pt x="265247" y="44814"/>
                </a:moveTo>
                <a:lnTo>
                  <a:pt x="265247" y="98591"/>
                </a:lnTo>
                <a:lnTo>
                  <a:pt x="486000" y="98591"/>
                </a:lnTo>
                <a:lnTo>
                  <a:pt x="486000" y="90908"/>
                </a:lnTo>
                <a:lnTo>
                  <a:pt x="285782" y="90908"/>
                </a:lnTo>
                <a:lnTo>
                  <a:pt x="275514" y="83226"/>
                </a:lnTo>
                <a:lnTo>
                  <a:pt x="285782" y="83226"/>
                </a:lnTo>
                <a:lnTo>
                  <a:pt x="285782" y="52496"/>
                </a:lnTo>
                <a:lnTo>
                  <a:pt x="275514" y="52496"/>
                </a:lnTo>
                <a:lnTo>
                  <a:pt x="265247" y="44814"/>
                </a:lnTo>
                <a:close/>
              </a:path>
              <a:path w="3091179" h="1102995">
                <a:moveTo>
                  <a:pt x="506536" y="83226"/>
                </a:moveTo>
                <a:lnTo>
                  <a:pt x="285782" y="83226"/>
                </a:lnTo>
                <a:lnTo>
                  <a:pt x="285782" y="90908"/>
                </a:lnTo>
                <a:lnTo>
                  <a:pt x="486000" y="90908"/>
                </a:lnTo>
                <a:lnTo>
                  <a:pt x="496268" y="98591"/>
                </a:lnTo>
                <a:lnTo>
                  <a:pt x="506536" y="98591"/>
                </a:lnTo>
                <a:lnTo>
                  <a:pt x="506536" y="83226"/>
                </a:lnTo>
                <a:close/>
              </a:path>
              <a:path w="3091179" h="1102995">
                <a:moveTo>
                  <a:pt x="285782" y="83226"/>
                </a:moveTo>
                <a:lnTo>
                  <a:pt x="275514" y="83226"/>
                </a:lnTo>
                <a:lnTo>
                  <a:pt x="285782" y="90908"/>
                </a:lnTo>
                <a:lnTo>
                  <a:pt x="285782" y="83226"/>
                </a:lnTo>
                <a:close/>
              </a:path>
              <a:path w="3091179" h="1102995">
                <a:moveTo>
                  <a:pt x="219042" y="0"/>
                </a:moveTo>
                <a:lnTo>
                  <a:pt x="219042" y="52496"/>
                </a:lnTo>
                <a:lnTo>
                  <a:pt x="265247" y="52496"/>
                </a:lnTo>
                <a:lnTo>
                  <a:pt x="265247" y="44814"/>
                </a:lnTo>
                <a:lnTo>
                  <a:pt x="239577" y="44814"/>
                </a:lnTo>
                <a:lnTo>
                  <a:pt x="229310" y="37131"/>
                </a:lnTo>
                <a:lnTo>
                  <a:pt x="239577" y="37131"/>
                </a:lnTo>
                <a:lnTo>
                  <a:pt x="239577" y="7682"/>
                </a:lnTo>
                <a:lnTo>
                  <a:pt x="229310" y="7682"/>
                </a:lnTo>
                <a:lnTo>
                  <a:pt x="219042" y="0"/>
                </a:lnTo>
                <a:close/>
              </a:path>
              <a:path w="3091179" h="1102995">
                <a:moveTo>
                  <a:pt x="285782" y="37131"/>
                </a:moveTo>
                <a:lnTo>
                  <a:pt x="239577" y="37131"/>
                </a:lnTo>
                <a:lnTo>
                  <a:pt x="239577" y="44814"/>
                </a:lnTo>
                <a:lnTo>
                  <a:pt x="265247" y="44814"/>
                </a:lnTo>
                <a:lnTo>
                  <a:pt x="275514" y="52496"/>
                </a:lnTo>
                <a:lnTo>
                  <a:pt x="285782" y="52496"/>
                </a:lnTo>
                <a:lnTo>
                  <a:pt x="285782" y="37131"/>
                </a:lnTo>
                <a:close/>
              </a:path>
              <a:path w="3091179" h="1102995">
                <a:moveTo>
                  <a:pt x="239577" y="37131"/>
                </a:moveTo>
                <a:lnTo>
                  <a:pt x="229310" y="37131"/>
                </a:lnTo>
                <a:lnTo>
                  <a:pt x="239577" y="44814"/>
                </a:lnTo>
                <a:lnTo>
                  <a:pt x="239577" y="37131"/>
                </a:lnTo>
                <a:close/>
              </a:path>
              <a:path w="3091179" h="1102995">
                <a:moveTo>
                  <a:pt x="239577" y="0"/>
                </a:moveTo>
                <a:lnTo>
                  <a:pt x="0" y="0"/>
                </a:lnTo>
                <a:lnTo>
                  <a:pt x="0" y="7682"/>
                </a:lnTo>
                <a:lnTo>
                  <a:pt x="219042" y="7682"/>
                </a:lnTo>
                <a:lnTo>
                  <a:pt x="219042" y="0"/>
                </a:lnTo>
                <a:lnTo>
                  <a:pt x="239577" y="0"/>
                </a:lnTo>
                <a:close/>
              </a:path>
              <a:path w="3091179" h="1102995">
                <a:moveTo>
                  <a:pt x="239577" y="0"/>
                </a:moveTo>
                <a:lnTo>
                  <a:pt x="219042" y="0"/>
                </a:lnTo>
                <a:lnTo>
                  <a:pt x="229310" y="7682"/>
                </a:lnTo>
                <a:lnTo>
                  <a:pt x="239577" y="7682"/>
                </a:lnTo>
                <a:lnTo>
                  <a:pt x="239577" y="0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72400" y="1667243"/>
            <a:ext cx="3080385" cy="1076960"/>
          </a:xfrm>
          <a:custGeom>
            <a:avLst/>
            <a:gdLst/>
            <a:ahLst/>
            <a:cxnLst/>
            <a:rect l="l" t="t" r="r" b="b"/>
            <a:pathLst>
              <a:path w="3080385" h="1076960">
                <a:moveTo>
                  <a:pt x="3022104" y="939816"/>
                </a:moveTo>
                <a:lnTo>
                  <a:pt x="3022104" y="1076820"/>
                </a:lnTo>
                <a:lnTo>
                  <a:pt x="3080287" y="1076820"/>
                </a:lnTo>
                <a:lnTo>
                  <a:pt x="3080287" y="1069137"/>
                </a:lnTo>
                <a:lnTo>
                  <a:pt x="3042640" y="1069137"/>
                </a:lnTo>
                <a:lnTo>
                  <a:pt x="3032372" y="1061455"/>
                </a:lnTo>
                <a:lnTo>
                  <a:pt x="3042640" y="1061455"/>
                </a:lnTo>
                <a:lnTo>
                  <a:pt x="3042640" y="947499"/>
                </a:lnTo>
                <a:lnTo>
                  <a:pt x="3032372" y="947499"/>
                </a:lnTo>
                <a:lnTo>
                  <a:pt x="3022104" y="939816"/>
                </a:lnTo>
                <a:close/>
              </a:path>
              <a:path w="3080385" h="1076960">
                <a:moveTo>
                  <a:pt x="3042640" y="1061455"/>
                </a:moveTo>
                <a:lnTo>
                  <a:pt x="3032372" y="1061455"/>
                </a:lnTo>
                <a:lnTo>
                  <a:pt x="3042640" y="1069137"/>
                </a:lnTo>
                <a:lnTo>
                  <a:pt x="3042640" y="1061455"/>
                </a:lnTo>
                <a:close/>
              </a:path>
              <a:path w="3080385" h="1076960">
                <a:moveTo>
                  <a:pt x="3080287" y="1061455"/>
                </a:moveTo>
                <a:lnTo>
                  <a:pt x="3042640" y="1061455"/>
                </a:lnTo>
                <a:lnTo>
                  <a:pt x="3042640" y="1069137"/>
                </a:lnTo>
                <a:lnTo>
                  <a:pt x="3080287" y="1069137"/>
                </a:lnTo>
                <a:lnTo>
                  <a:pt x="3080287" y="1061455"/>
                </a:lnTo>
                <a:close/>
              </a:path>
              <a:path w="3080385" h="1076960">
                <a:moveTo>
                  <a:pt x="2910872" y="843786"/>
                </a:moveTo>
                <a:lnTo>
                  <a:pt x="2910872" y="947499"/>
                </a:lnTo>
                <a:lnTo>
                  <a:pt x="3022104" y="947499"/>
                </a:lnTo>
                <a:lnTo>
                  <a:pt x="3022104" y="939816"/>
                </a:lnTo>
                <a:lnTo>
                  <a:pt x="2931407" y="939816"/>
                </a:lnTo>
                <a:lnTo>
                  <a:pt x="2921139" y="932134"/>
                </a:lnTo>
                <a:lnTo>
                  <a:pt x="2931407" y="932134"/>
                </a:lnTo>
                <a:lnTo>
                  <a:pt x="2931407" y="851469"/>
                </a:lnTo>
                <a:lnTo>
                  <a:pt x="2921139" y="851469"/>
                </a:lnTo>
                <a:lnTo>
                  <a:pt x="2910872" y="843786"/>
                </a:lnTo>
                <a:close/>
              </a:path>
              <a:path w="3080385" h="1076960">
                <a:moveTo>
                  <a:pt x="3042640" y="932134"/>
                </a:moveTo>
                <a:lnTo>
                  <a:pt x="2931407" y="932134"/>
                </a:lnTo>
                <a:lnTo>
                  <a:pt x="2931407" y="939816"/>
                </a:lnTo>
                <a:lnTo>
                  <a:pt x="3022104" y="939816"/>
                </a:lnTo>
                <a:lnTo>
                  <a:pt x="3032372" y="947499"/>
                </a:lnTo>
                <a:lnTo>
                  <a:pt x="3042640" y="947499"/>
                </a:lnTo>
                <a:lnTo>
                  <a:pt x="3042640" y="932134"/>
                </a:lnTo>
                <a:close/>
              </a:path>
              <a:path w="3080385" h="1076960">
                <a:moveTo>
                  <a:pt x="2931407" y="932134"/>
                </a:moveTo>
                <a:lnTo>
                  <a:pt x="2921139" y="932134"/>
                </a:lnTo>
                <a:lnTo>
                  <a:pt x="2931407" y="939816"/>
                </a:lnTo>
                <a:lnTo>
                  <a:pt x="2931407" y="932134"/>
                </a:lnTo>
                <a:close/>
              </a:path>
              <a:path w="3080385" h="1076960">
                <a:moveTo>
                  <a:pt x="2880069" y="760560"/>
                </a:moveTo>
                <a:lnTo>
                  <a:pt x="2880069" y="851469"/>
                </a:lnTo>
                <a:lnTo>
                  <a:pt x="2910872" y="851469"/>
                </a:lnTo>
                <a:lnTo>
                  <a:pt x="2910872" y="843786"/>
                </a:lnTo>
                <a:lnTo>
                  <a:pt x="2900604" y="843786"/>
                </a:lnTo>
                <a:lnTo>
                  <a:pt x="2890336" y="836104"/>
                </a:lnTo>
                <a:lnTo>
                  <a:pt x="2900604" y="836104"/>
                </a:lnTo>
                <a:lnTo>
                  <a:pt x="2900604" y="768242"/>
                </a:lnTo>
                <a:lnTo>
                  <a:pt x="2890336" y="768242"/>
                </a:lnTo>
                <a:lnTo>
                  <a:pt x="2880069" y="760560"/>
                </a:lnTo>
                <a:close/>
              </a:path>
              <a:path w="3080385" h="1076960">
                <a:moveTo>
                  <a:pt x="2931407" y="836104"/>
                </a:moveTo>
                <a:lnTo>
                  <a:pt x="2900604" y="836104"/>
                </a:lnTo>
                <a:lnTo>
                  <a:pt x="2900604" y="843786"/>
                </a:lnTo>
                <a:lnTo>
                  <a:pt x="2910872" y="843786"/>
                </a:lnTo>
                <a:lnTo>
                  <a:pt x="2921139" y="851469"/>
                </a:lnTo>
                <a:lnTo>
                  <a:pt x="2931407" y="851469"/>
                </a:lnTo>
                <a:lnTo>
                  <a:pt x="2931407" y="836104"/>
                </a:lnTo>
                <a:close/>
              </a:path>
              <a:path w="3080385" h="1076960">
                <a:moveTo>
                  <a:pt x="2900604" y="836104"/>
                </a:moveTo>
                <a:lnTo>
                  <a:pt x="2890336" y="836104"/>
                </a:lnTo>
                <a:lnTo>
                  <a:pt x="2900604" y="843786"/>
                </a:lnTo>
                <a:lnTo>
                  <a:pt x="2900604" y="836104"/>
                </a:lnTo>
                <a:close/>
              </a:path>
              <a:path w="3080385" h="1076960">
                <a:moveTo>
                  <a:pt x="2838998" y="696540"/>
                </a:moveTo>
                <a:lnTo>
                  <a:pt x="2838998" y="768242"/>
                </a:lnTo>
                <a:lnTo>
                  <a:pt x="2880069" y="768242"/>
                </a:lnTo>
                <a:lnTo>
                  <a:pt x="2880069" y="760560"/>
                </a:lnTo>
                <a:lnTo>
                  <a:pt x="2859534" y="760560"/>
                </a:lnTo>
                <a:lnTo>
                  <a:pt x="2849266" y="752877"/>
                </a:lnTo>
                <a:lnTo>
                  <a:pt x="2859534" y="752877"/>
                </a:lnTo>
                <a:lnTo>
                  <a:pt x="2859534" y="704222"/>
                </a:lnTo>
                <a:lnTo>
                  <a:pt x="2849266" y="704222"/>
                </a:lnTo>
                <a:lnTo>
                  <a:pt x="2838998" y="696540"/>
                </a:lnTo>
                <a:close/>
              </a:path>
              <a:path w="3080385" h="1076960">
                <a:moveTo>
                  <a:pt x="2900604" y="752877"/>
                </a:moveTo>
                <a:lnTo>
                  <a:pt x="2859534" y="752877"/>
                </a:lnTo>
                <a:lnTo>
                  <a:pt x="2859534" y="760560"/>
                </a:lnTo>
                <a:lnTo>
                  <a:pt x="2880069" y="760560"/>
                </a:lnTo>
                <a:lnTo>
                  <a:pt x="2890336" y="768242"/>
                </a:lnTo>
                <a:lnTo>
                  <a:pt x="2900604" y="768242"/>
                </a:lnTo>
                <a:lnTo>
                  <a:pt x="2900604" y="752877"/>
                </a:lnTo>
                <a:close/>
              </a:path>
              <a:path w="3080385" h="1076960">
                <a:moveTo>
                  <a:pt x="2859534" y="752877"/>
                </a:moveTo>
                <a:lnTo>
                  <a:pt x="2849266" y="752877"/>
                </a:lnTo>
                <a:lnTo>
                  <a:pt x="2859534" y="760560"/>
                </a:lnTo>
                <a:lnTo>
                  <a:pt x="2859534" y="752877"/>
                </a:lnTo>
                <a:close/>
              </a:path>
              <a:path w="3080385" h="1076960">
                <a:moveTo>
                  <a:pt x="2760280" y="638921"/>
                </a:moveTo>
                <a:lnTo>
                  <a:pt x="2760280" y="704222"/>
                </a:lnTo>
                <a:lnTo>
                  <a:pt x="2838998" y="704222"/>
                </a:lnTo>
                <a:lnTo>
                  <a:pt x="2838998" y="696540"/>
                </a:lnTo>
                <a:lnTo>
                  <a:pt x="2780815" y="696540"/>
                </a:lnTo>
                <a:lnTo>
                  <a:pt x="2770547" y="688857"/>
                </a:lnTo>
                <a:lnTo>
                  <a:pt x="2780815" y="688857"/>
                </a:lnTo>
                <a:lnTo>
                  <a:pt x="2780815" y="646604"/>
                </a:lnTo>
                <a:lnTo>
                  <a:pt x="2770547" y="646604"/>
                </a:lnTo>
                <a:lnTo>
                  <a:pt x="2760280" y="638921"/>
                </a:lnTo>
                <a:close/>
              </a:path>
              <a:path w="3080385" h="1076960">
                <a:moveTo>
                  <a:pt x="2859534" y="688857"/>
                </a:moveTo>
                <a:lnTo>
                  <a:pt x="2780815" y="688857"/>
                </a:lnTo>
                <a:lnTo>
                  <a:pt x="2780815" y="696540"/>
                </a:lnTo>
                <a:lnTo>
                  <a:pt x="2838998" y="696540"/>
                </a:lnTo>
                <a:lnTo>
                  <a:pt x="2849266" y="704222"/>
                </a:lnTo>
                <a:lnTo>
                  <a:pt x="2859534" y="704222"/>
                </a:lnTo>
                <a:lnTo>
                  <a:pt x="2859534" y="688857"/>
                </a:lnTo>
                <a:close/>
              </a:path>
              <a:path w="3080385" h="1076960">
                <a:moveTo>
                  <a:pt x="2780815" y="688857"/>
                </a:moveTo>
                <a:lnTo>
                  <a:pt x="2770547" y="688857"/>
                </a:lnTo>
                <a:lnTo>
                  <a:pt x="2780815" y="696540"/>
                </a:lnTo>
                <a:lnTo>
                  <a:pt x="2780815" y="688857"/>
                </a:lnTo>
                <a:close/>
              </a:path>
              <a:path w="3080385" h="1076960">
                <a:moveTo>
                  <a:pt x="2423159" y="588986"/>
                </a:moveTo>
                <a:lnTo>
                  <a:pt x="2423159" y="646604"/>
                </a:lnTo>
                <a:lnTo>
                  <a:pt x="2760280" y="646604"/>
                </a:lnTo>
                <a:lnTo>
                  <a:pt x="2760280" y="638921"/>
                </a:lnTo>
                <a:lnTo>
                  <a:pt x="2443695" y="638921"/>
                </a:lnTo>
                <a:lnTo>
                  <a:pt x="2433427" y="631239"/>
                </a:lnTo>
                <a:lnTo>
                  <a:pt x="2443695" y="631239"/>
                </a:lnTo>
                <a:lnTo>
                  <a:pt x="2443695" y="596668"/>
                </a:lnTo>
                <a:lnTo>
                  <a:pt x="2433427" y="596668"/>
                </a:lnTo>
                <a:lnTo>
                  <a:pt x="2423159" y="588986"/>
                </a:lnTo>
                <a:close/>
              </a:path>
              <a:path w="3080385" h="1076960">
                <a:moveTo>
                  <a:pt x="2780815" y="631239"/>
                </a:moveTo>
                <a:lnTo>
                  <a:pt x="2443695" y="631239"/>
                </a:lnTo>
                <a:lnTo>
                  <a:pt x="2443695" y="638921"/>
                </a:lnTo>
                <a:lnTo>
                  <a:pt x="2760280" y="638921"/>
                </a:lnTo>
                <a:lnTo>
                  <a:pt x="2770547" y="646604"/>
                </a:lnTo>
                <a:lnTo>
                  <a:pt x="2780815" y="646604"/>
                </a:lnTo>
                <a:lnTo>
                  <a:pt x="2780815" y="631239"/>
                </a:lnTo>
                <a:close/>
              </a:path>
              <a:path w="3080385" h="1076960">
                <a:moveTo>
                  <a:pt x="2443695" y="631239"/>
                </a:moveTo>
                <a:lnTo>
                  <a:pt x="2433427" y="631239"/>
                </a:lnTo>
                <a:lnTo>
                  <a:pt x="2443695" y="638921"/>
                </a:lnTo>
                <a:lnTo>
                  <a:pt x="2443695" y="631239"/>
                </a:lnTo>
                <a:close/>
              </a:path>
              <a:path w="3080385" h="1076960">
                <a:moveTo>
                  <a:pt x="1748919" y="539050"/>
                </a:moveTo>
                <a:lnTo>
                  <a:pt x="1748919" y="596668"/>
                </a:lnTo>
                <a:lnTo>
                  <a:pt x="2423159" y="596668"/>
                </a:lnTo>
                <a:lnTo>
                  <a:pt x="2423159" y="588986"/>
                </a:lnTo>
                <a:lnTo>
                  <a:pt x="1769454" y="588986"/>
                </a:lnTo>
                <a:lnTo>
                  <a:pt x="1759186" y="581303"/>
                </a:lnTo>
                <a:lnTo>
                  <a:pt x="1769454" y="581303"/>
                </a:lnTo>
                <a:lnTo>
                  <a:pt x="1769454" y="546732"/>
                </a:lnTo>
                <a:lnTo>
                  <a:pt x="1759186" y="546732"/>
                </a:lnTo>
                <a:lnTo>
                  <a:pt x="1748919" y="539050"/>
                </a:lnTo>
                <a:close/>
              </a:path>
              <a:path w="3080385" h="1076960">
                <a:moveTo>
                  <a:pt x="2443695" y="581303"/>
                </a:moveTo>
                <a:lnTo>
                  <a:pt x="1769454" y="581303"/>
                </a:lnTo>
                <a:lnTo>
                  <a:pt x="1769454" y="588986"/>
                </a:lnTo>
                <a:lnTo>
                  <a:pt x="2423159" y="588986"/>
                </a:lnTo>
                <a:lnTo>
                  <a:pt x="2433427" y="596668"/>
                </a:lnTo>
                <a:lnTo>
                  <a:pt x="2443695" y="596668"/>
                </a:lnTo>
                <a:lnTo>
                  <a:pt x="2443695" y="581303"/>
                </a:lnTo>
                <a:close/>
              </a:path>
              <a:path w="3080385" h="1076960">
                <a:moveTo>
                  <a:pt x="1769454" y="581303"/>
                </a:moveTo>
                <a:lnTo>
                  <a:pt x="1759186" y="581303"/>
                </a:lnTo>
                <a:lnTo>
                  <a:pt x="1769454" y="588986"/>
                </a:lnTo>
                <a:lnTo>
                  <a:pt x="1769454" y="581303"/>
                </a:lnTo>
                <a:close/>
              </a:path>
              <a:path w="3080385" h="1076960">
                <a:moveTo>
                  <a:pt x="1702714" y="489114"/>
                </a:moveTo>
                <a:lnTo>
                  <a:pt x="1702714" y="546732"/>
                </a:lnTo>
                <a:lnTo>
                  <a:pt x="1748919" y="546732"/>
                </a:lnTo>
                <a:lnTo>
                  <a:pt x="1748919" y="539050"/>
                </a:lnTo>
                <a:lnTo>
                  <a:pt x="1723249" y="539050"/>
                </a:lnTo>
                <a:lnTo>
                  <a:pt x="1712982" y="531367"/>
                </a:lnTo>
                <a:lnTo>
                  <a:pt x="1723249" y="531367"/>
                </a:lnTo>
                <a:lnTo>
                  <a:pt x="1723249" y="496796"/>
                </a:lnTo>
                <a:lnTo>
                  <a:pt x="1712982" y="496796"/>
                </a:lnTo>
                <a:lnTo>
                  <a:pt x="1702714" y="489114"/>
                </a:lnTo>
                <a:close/>
              </a:path>
              <a:path w="3080385" h="1076960">
                <a:moveTo>
                  <a:pt x="1769454" y="531367"/>
                </a:moveTo>
                <a:lnTo>
                  <a:pt x="1723249" y="531367"/>
                </a:lnTo>
                <a:lnTo>
                  <a:pt x="1723249" y="539050"/>
                </a:lnTo>
                <a:lnTo>
                  <a:pt x="1748919" y="539050"/>
                </a:lnTo>
                <a:lnTo>
                  <a:pt x="1759186" y="546732"/>
                </a:lnTo>
                <a:lnTo>
                  <a:pt x="1769454" y="546732"/>
                </a:lnTo>
                <a:lnTo>
                  <a:pt x="1769454" y="531367"/>
                </a:lnTo>
                <a:close/>
              </a:path>
              <a:path w="3080385" h="1076960">
                <a:moveTo>
                  <a:pt x="1723249" y="531367"/>
                </a:moveTo>
                <a:lnTo>
                  <a:pt x="1712982" y="531367"/>
                </a:lnTo>
                <a:lnTo>
                  <a:pt x="1723249" y="539050"/>
                </a:lnTo>
                <a:lnTo>
                  <a:pt x="1723249" y="531367"/>
                </a:lnTo>
                <a:close/>
              </a:path>
              <a:path w="3080385" h="1076960">
                <a:moveTo>
                  <a:pt x="1694158" y="439178"/>
                </a:moveTo>
                <a:lnTo>
                  <a:pt x="1694158" y="496796"/>
                </a:lnTo>
                <a:lnTo>
                  <a:pt x="1702714" y="496796"/>
                </a:lnTo>
                <a:lnTo>
                  <a:pt x="1702714" y="489114"/>
                </a:lnTo>
                <a:lnTo>
                  <a:pt x="1714693" y="489114"/>
                </a:lnTo>
                <a:lnTo>
                  <a:pt x="1704426" y="481432"/>
                </a:lnTo>
                <a:lnTo>
                  <a:pt x="1714693" y="481432"/>
                </a:lnTo>
                <a:lnTo>
                  <a:pt x="1714693" y="446861"/>
                </a:lnTo>
                <a:lnTo>
                  <a:pt x="1704426" y="446861"/>
                </a:lnTo>
                <a:lnTo>
                  <a:pt x="1694158" y="439178"/>
                </a:lnTo>
                <a:close/>
              </a:path>
              <a:path w="3080385" h="1076960">
                <a:moveTo>
                  <a:pt x="1723249" y="481432"/>
                </a:moveTo>
                <a:lnTo>
                  <a:pt x="1714693" y="481432"/>
                </a:lnTo>
                <a:lnTo>
                  <a:pt x="1714693" y="489114"/>
                </a:lnTo>
                <a:lnTo>
                  <a:pt x="1702714" y="489114"/>
                </a:lnTo>
                <a:lnTo>
                  <a:pt x="1712982" y="496796"/>
                </a:lnTo>
                <a:lnTo>
                  <a:pt x="1723249" y="496796"/>
                </a:lnTo>
                <a:lnTo>
                  <a:pt x="1723249" y="481432"/>
                </a:lnTo>
                <a:close/>
              </a:path>
              <a:path w="3080385" h="1076960">
                <a:moveTo>
                  <a:pt x="1714693" y="481432"/>
                </a:moveTo>
                <a:lnTo>
                  <a:pt x="1704426" y="481432"/>
                </a:lnTo>
                <a:lnTo>
                  <a:pt x="1714693" y="489114"/>
                </a:lnTo>
                <a:lnTo>
                  <a:pt x="1714693" y="481432"/>
                </a:lnTo>
                <a:close/>
              </a:path>
              <a:path w="3080385" h="1076960">
                <a:moveTo>
                  <a:pt x="1617151" y="389243"/>
                </a:moveTo>
                <a:lnTo>
                  <a:pt x="1617151" y="446861"/>
                </a:lnTo>
                <a:lnTo>
                  <a:pt x="1694158" y="446861"/>
                </a:lnTo>
                <a:lnTo>
                  <a:pt x="1694158" y="439178"/>
                </a:lnTo>
                <a:lnTo>
                  <a:pt x="1637686" y="439178"/>
                </a:lnTo>
                <a:lnTo>
                  <a:pt x="1627418" y="431496"/>
                </a:lnTo>
                <a:lnTo>
                  <a:pt x="1637686" y="431496"/>
                </a:lnTo>
                <a:lnTo>
                  <a:pt x="1637686" y="396925"/>
                </a:lnTo>
                <a:lnTo>
                  <a:pt x="1627418" y="396925"/>
                </a:lnTo>
                <a:lnTo>
                  <a:pt x="1617151" y="389243"/>
                </a:lnTo>
                <a:close/>
              </a:path>
              <a:path w="3080385" h="1076960">
                <a:moveTo>
                  <a:pt x="1714693" y="431496"/>
                </a:moveTo>
                <a:lnTo>
                  <a:pt x="1637686" y="431496"/>
                </a:lnTo>
                <a:lnTo>
                  <a:pt x="1637686" y="439178"/>
                </a:lnTo>
                <a:lnTo>
                  <a:pt x="1694158" y="439178"/>
                </a:lnTo>
                <a:lnTo>
                  <a:pt x="1704426" y="446861"/>
                </a:lnTo>
                <a:lnTo>
                  <a:pt x="1714693" y="446861"/>
                </a:lnTo>
                <a:lnTo>
                  <a:pt x="1714693" y="431496"/>
                </a:lnTo>
                <a:close/>
              </a:path>
              <a:path w="3080385" h="1076960">
                <a:moveTo>
                  <a:pt x="1637686" y="431496"/>
                </a:moveTo>
                <a:lnTo>
                  <a:pt x="1627418" y="431496"/>
                </a:lnTo>
                <a:lnTo>
                  <a:pt x="1637686" y="439178"/>
                </a:lnTo>
                <a:lnTo>
                  <a:pt x="1637686" y="431496"/>
                </a:lnTo>
                <a:close/>
              </a:path>
              <a:path w="3080385" h="1076960">
                <a:moveTo>
                  <a:pt x="1593193" y="340587"/>
                </a:moveTo>
                <a:lnTo>
                  <a:pt x="1593193" y="396925"/>
                </a:lnTo>
                <a:lnTo>
                  <a:pt x="1617151" y="396925"/>
                </a:lnTo>
                <a:lnTo>
                  <a:pt x="1617151" y="389243"/>
                </a:lnTo>
                <a:lnTo>
                  <a:pt x="1613728" y="389243"/>
                </a:lnTo>
                <a:lnTo>
                  <a:pt x="1603461" y="381560"/>
                </a:lnTo>
                <a:lnTo>
                  <a:pt x="1613728" y="381560"/>
                </a:lnTo>
                <a:lnTo>
                  <a:pt x="1613728" y="348270"/>
                </a:lnTo>
                <a:lnTo>
                  <a:pt x="1603461" y="348270"/>
                </a:lnTo>
                <a:lnTo>
                  <a:pt x="1593193" y="340587"/>
                </a:lnTo>
                <a:close/>
              </a:path>
              <a:path w="3080385" h="1076960">
                <a:moveTo>
                  <a:pt x="1637686" y="381560"/>
                </a:moveTo>
                <a:lnTo>
                  <a:pt x="1613728" y="381560"/>
                </a:lnTo>
                <a:lnTo>
                  <a:pt x="1613728" y="389243"/>
                </a:lnTo>
                <a:lnTo>
                  <a:pt x="1617151" y="389243"/>
                </a:lnTo>
                <a:lnTo>
                  <a:pt x="1627418" y="396925"/>
                </a:lnTo>
                <a:lnTo>
                  <a:pt x="1637686" y="396925"/>
                </a:lnTo>
                <a:lnTo>
                  <a:pt x="1637686" y="381560"/>
                </a:lnTo>
                <a:close/>
              </a:path>
              <a:path w="3080385" h="1076960">
                <a:moveTo>
                  <a:pt x="1613728" y="381560"/>
                </a:moveTo>
                <a:lnTo>
                  <a:pt x="1603461" y="381560"/>
                </a:lnTo>
                <a:lnTo>
                  <a:pt x="1613728" y="389243"/>
                </a:lnTo>
                <a:lnTo>
                  <a:pt x="1613728" y="381560"/>
                </a:lnTo>
                <a:close/>
              </a:path>
              <a:path w="3080385" h="1076960">
                <a:moveTo>
                  <a:pt x="1529876" y="290651"/>
                </a:moveTo>
                <a:lnTo>
                  <a:pt x="1529876" y="348270"/>
                </a:lnTo>
                <a:lnTo>
                  <a:pt x="1593193" y="348270"/>
                </a:lnTo>
                <a:lnTo>
                  <a:pt x="1593193" y="340587"/>
                </a:lnTo>
                <a:lnTo>
                  <a:pt x="1550411" y="340587"/>
                </a:lnTo>
                <a:lnTo>
                  <a:pt x="1540143" y="332905"/>
                </a:lnTo>
                <a:lnTo>
                  <a:pt x="1550411" y="332905"/>
                </a:lnTo>
                <a:lnTo>
                  <a:pt x="1550411" y="298334"/>
                </a:lnTo>
                <a:lnTo>
                  <a:pt x="1540143" y="298334"/>
                </a:lnTo>
                <a:lnTo>
                  <a:pt x="1529876" y="290651"/>
                </a:lnTo>
                <a:close/>
              </a:path>
              <a:path w="3080385" h="1076960">
                <a:moveTo>
                  <a:pt x="1613728" y="332905"/>
                </a:moveTo>
                <a:lnTo>
                  <a:pt x="1550411" y="332905"/>
                </a:lnTo>
                <a:lnTo>
                  <a:pt x="1550411" y="340587"/>
                </a:lnTo>
                <a:lnTo>
                  <a:pt x="1593193" y="340587"/>
                </a:lnTo>
                <a:lnTo>
                  <a:pt x="1603461" y="348270"/>
                </a:lnTo>
                <a:lnTo>
                  <a:pt x="1613728" y="348270"/>
                </a:lnTo>
                <a:lnTo>
                  <a:pt x="1613728" y="332905"/>
                </a:lnTo>
                <a:close/>
              </a:path>
              <a:path w="3080385" h="1076960">
                <a:moveTo>
                  <a:pt x="1550411" y="332905"/>
                </a:moveTo>
                <a:lnTo>
                  <a:pt x="1540143" y="332905"/>
                </a:lnTo>
                <a:lnTo>
                  <a:pt x="1550411" y="340587"/>
                </a:lnTo>
                <a:lnTo>
                  <a:pt x="1550411" y="332905"/>
                </a:lnTo>
                <a:close/>
              </a:path>
              <a:path w="3080385" h="1076960">
                <a:moveTo>
                  <a:pt x="1497362" y="241996"/>
                </a:moveTo>
                <a:lnTo>
                  <a:pt x="1497362" y="298334"/>
                </a:lnTo>
                <a:lnTo>
                  <a:pt x="1529876" y="298334"/>
                </a:lnTo>
                <a:lnTo>
                  <a:pt x="1529876" y="290651"/>
                </a:lnTo>
                <a:lnTo>
                  <a:pt x="1517897" y="290651"/>
                </a:lnTo>
                <a:lnTo>
                  <a:pt x="1507629" y="282969"/>
                </a:lnTo>
                <a:lnTo>
                  <a:pt x="1517897" y="282969"/>
                </a:lnTo>
                <a:lnTo>
                  <a:pt x="1517897" y="249678"/>
                </a:lnTo>
                <a:lnTo>
                  <a:pt x="1507629" y="249678"/>
                </a:lnTo>
                <a:lnTo>
                  <a:pt x="1497362" y="241996"/>
                </a:lnTo>
                <a:close/>
              </a:path>
              <a:path w="3080385" h="1076960">
                <a:moveTo>
                  <a:pt x="1550411" y="282969"/>
                </a:moveTo>
                <a:lnTo>
                  <a:pt x="1517897" y="282969"/>
                </a:lnTo>
                <a:lnTo>
                  <a:pt x="1517897" y="290651"/>
                </a:lnTo>
                <a:lnTo>
                  <a:pt x="1529876" y="290651"/>
                </a:lnTo>
                <a:lnTo>
                  <a:pt x="1540143" y="298334"/>
                </a:lnTo>
                <a:lnTo>
                  <a:pt x="1550411" y="298334"/>
                </a:lnTo>
                <a:lnTo>
                  <a:pt x="1550411" y="282969"/>
                </a:lnTo>
                <a:close/>
              </a:path>
              <a:path w="3080385" h="1076960">
                <a:moveTo>
                  <a:pt x="1517897" y="282969"/>
                </a:moveTo>
                <a:lnTo>
                  <a:pt x="1507629" y="282969"/>
                </a:lnTo>
                <a:lnTo>
                  <a:pt x="1517897" y="290651"/>
                </a:lnTo>
                <a:lnTo>
                  <a:pt x="1517897" y="282969"/>
                </a:lnTo>
                <a:close/>
              </a:path>
              <a:path w="3080385" h="1076960">
                <a:moveTo>
                  <a:pt x="1481960" y="192060"/>
                </a:moveTo>
                <a:lnTo>
                  <a:pt x="1481960" y="249678"/>
                </a:lnTo>
                <a:lnTo>
                  <a:pt x="1497362" y="249678"/>
                </a:lnTo>
                <a:lnTo>
                  <a:pt x="1497362" y="241996"/>
                </a:lnTo>
                <a:lnTo>
                  <a:pt x="1502496" y="241996"/>
                </a:lnTo>
                <a:lnTo>
                  <a:pt x="1492228" y="234314"/>
                </a:lnTo>
                <a:lnTo>
                  <a:pt x="1502496" y="234314"/>
                </a:lnTo>
                <a:lnTo>
                  <a:pt x="1502496" y="199743"/>
                </a:lnTo>
                <a:lnTo>
                  <a:pt x="1492228" y="199743"/>
                </a:lnTo>
                <a:lnTo>
                  <a:pt x="1481960" y="192060"/>
                </a:lnTo>
                <a:close/>
              </a:path>
              <a:path w="3080385" h="1076960">
                <a:moveTo>
                  <a:pt x="1517897" y="234314"/>
                </a:moveTo>
                <a:lnTo>
                  <a:pt x="1502496" y="234314"/>
                </a:lnTo>
                <a:lnTo>
                  <a:pt x="1502496" y="241996"/>
                </a:lnTo>
                <a:lnTo>
                  <a:pt x="1497362" y="241996"/>
                </a:lnTo>
                <a:lnTo>
                  <a:pt x="1507629" y="249678"/>
                </a:lnTo>
                <a:lnTo>
                  <a:pt x="1517897" y="249678"/>
                </a:lnTo>
                <a:lnTo>
                  <a:pt x="1517897" y="234314"/>
                </a:lnTo>
                <a:close/>
              </a:path>
              <a:path w="3080385" h="1076960">
                <a:moveTo>
                  <a:pt x="1502496" y="234314"/>
                </a:moveTo>
                <a:lnTo>
                  <a:pt x="1492228" y="234314"/>
                </a:lnTo>
                <a:lnTo>
                  <a:pt x="1502496" y="241996"/>
                </a:lnTo>
                <a:lnTo>
                  <a:pt x="1502496" y="234314"/>
                </a:lnTo>
                <a:close/>
              </a:path>
              <a:path w="3080385" h="1076960">
                <a:moveTo>
                  <a:pt x="1440890" y="143405"/>
                </a:moveTo>
                <a:lnTo>
                  <a:pt x="1440890" y="199743"/>
                </a:lnTo>
                <a:lnTo>
                  <a:pt x="1481960" y="199743"/>
                </a:lnTo>
                <a:lnTo>
                  <a:pt x="1481960" y="192060"/>
                </a:lnTo>
                <a:lnTo>
                  <a:pt x="1461425" y="192060"/>
                </a:lnTo>
                <a:lnTo>
                  <a:pt x="1451157" y="184378"/>
                </a:lnTo>
                <a:lnTo>
                  <a:pt x="1461425" y="184378"/>
                </a:lnTo>
                <a:lnTo>
                  <a:pt x="1461425" y="151087"/>
                </a:lnTo>
                <a:lnTo>
                  <a:pt x="1451157" y="151087"/>
                </a:lnTo>
                <a:lnTo>
                  <a:pt x="1440890" y="143405"/>
                </a:lnTo>
                <a:close/>
              </a:path>
              <a:path w="3080385" h="1076960">
                <a:moveTo>
                  <a:pt x="1502496" y="184378"/>
                </a:moveTo>
                <a:lnTo>
                  <a:pt x="1461425" y="184378"/>
                </a:lnTo>
                <a:lnTo>
                  <a:pt x="1461425" y="192060"/>
                </a:lnTo>
                <a:lnTo>
                  <a:pt x="1481960" y="192060"/>
                </a:lnTo>
                <a:lnTo>
                  <a:pt x="1492228" y="199743"/>
                </a:lnTo>
                <a:lnTo>
                  <a:pt x="1502496" y="199743"/>
                </a:lnTo>
                <a:lnTo>
                  <a:pt x="1502496" y="184378"/>
                </a:lnTo>
                <a:close/>
              </a:path>
              <a:path w="3080385" h="1076960">
                <a:moveTo>
                  <a:pt x="1461425" y="184378"/>
                </a:moveTo>
                <a:lnTo>
                  <a:pt x="1451157" y="184378"/>
                </a:lnTo>
                <a:lnTo>
                  <a:pt x="1461425" y="192060"/>
                </a:lnTo>
                <a:lnTo>
                  <a:pt x="1461425" y="184378"/>
                </a:lnTo>
                <a:close/>
              </a:path>
              <a:path w="3080385" h="1076960">
                <a:moveTo>
                  <a:pt x="1298854" y="94749"/>
                </a:moveTo>
                <a:lnTo>
                  <a:pt x="1298854" y="151087"/>
                </a:lnTo>
                <a:lnTo>
                  <a:pt x="1440890" y="151087"/>
                </a:lnTo>
                <a:lnTo>
                  <a:pt x="1440890" y="143405"/>
                </a:lnTo>
                <a:lnTo>
                  <a:pt x="1319390" y="143405"/>
                </a:lnTo>
                <a:lnTo>
                  <a:pt x="1309122" y="135722"/>
                </a:lnTo>
                <a:lnTo>
                  <a:pt x="1319390" y="135722"/>
                </a:lnTo>
                <a:lnTo>
                  <a:pt x="1319390" y="102432"/>
                </a:lnTo>
                <a:lnTo>
                  <a:pt x="1309122" y="102432"/>
                </a:lnTo>
                <a:lnTo>
                  <a:pt x="1298854" y="94749"/>
                </a:lnTo>
                <a:close/>
              </a:path>
              <a:path w="3080385" h="1076960">
                <a:moveTo>
                  <a:pt x="1461425" y="135722"/>
                </a:moveTo>
                <a:lnTo>
                  <a:pt x="1319390" y="135722"/>
                </a:lnTo>
                <a:lnTo>
                  <a:pt x="1319390" y="143405"/>
                </a:lnTo>
                <a:lnTo>
                  <a:pt x="1440890" y="143405"/>
                </a:lnTo>
                <a:lnTo>
                  <a:pt x="1451157" y="151087"/>
                </a:lnTo>
                <a:lnTo>
                  <a:pt x="1461425" y="151087"/>
                </a:lnTo>
                <a:lnTo>
                  <a:pt x="1461425" y="135722"/>
                </a:lnTo>
                <a:close/>
              </a:path>
              <a:path w="3080385" h="1076960">
                <a:moveTo>
                  <a:pt x="1319390" y="135722"/>
                </a:moveTo>
                <a:lnTo>
                  <a:pt x="1309122" y="135722"/>
                </a:lnTo>
                <a:lnTo>
                  <a:pt x="1319390" y="143405"/>
                </a:lnTo>
                <a:lnTo>
                  <a:pt x="1319390" y="135722"/>
                </a:lnTo>
                <a:close/>
              </a:path>
              <a:path w="3080385" h="1076960">
                <a:moveTo>
                  <a:pt x="913818" y="47375"/>
                </a:moveTo>
                <a:lnTo>
                  <a:pt x="913818" y="102432"/>
                </a:lnTo>
                <a:lnTo>
                  <a:pt x="1298854" y="102432"/>
                </a:lnTo>
                <a:lnTo>
                  <a:pt x="1298854" y="94749"/>
                </a:lnTo>
                <a:lnTo>
                  <a:pt x="934354" y="94749"/>
                </a:lnTo>
                <a:lnTo>
                  <a:pt x="924086" y="87067"/>
                </a:lnTo>
                <a:lnTo>
                  <a:pt x="934354" y="87067"/>
                </a:lnTo>
                <a:lnTo>
                  <a:pt x="934354" y="55057"/>
                </a:lnTo>
                <a:lnTo>
                  <a:pt x="924086" y="55057"/>
                </a:lnTo>
                <a:lnTo>
                  <a:pt x="913818" y="47375"/>
                </a:lnTo>
                <a:close/>
              </a:path>
              <a:path w="3080385" h="1076960">
                <a:moveTo>
                  <a:pt x="1319390" y="87067"/>
                </a:moveTo>
                <a:lnTo>
                  <a:pt x="934354" y="87067"/>
                </a:lnTo>
                <a:lnTo>
                  <a:pt x="934354" y="94749"/>
                </a:lnTo>
                <a:lnTo>
                  <a:pt x="1298854" y="94749"/>
                </a:lnTo>
                <a:lnTo>
                  <a:pt x="1309122" y="102432"/>
                </a:lnTo>
                <a:lnTo>
                  <a:pt x="1319390" y="102432"/>
                </a:lnTo>
                <a:lnTo>
                  <a:pt x="1319390" y="87067"/>
                </a:lnTo>
                <a:close/>
              </a:path>
              <a:path w="3080385" h="1076960">
                <a:moveTo>
                  <a:pt x="934354" y="87067"/>
                </a:moveTo>
                <a:lnTo>
                  <a:pt x="924086" y="87067"/>
                </a:lnTo>
                <a:lnTo>
                  <a:pt x="934354" y="94749"/>
                </a:lnTo>
                <a:lnTo>
                  <a:pt x="934354" y="87067"/>
                </a:lnTo>
                <a:close/>
              </a:path>
              <a:path w="3080385" h="1076960">
                <a:moveTo>
                  <a:pt x="162570" y="0"/>
                </a:moveTo>
                <a:lnTo>
                  <a:pt x="162570" y="55057"/>
                </a:lnTo>
                <a:lnTo>
                  <a:pt x="913818" y="55057"/>
                </a:lnTo>
                <a:lnTo>
                  <a:pt x="913818" y="47375"/>
                </a:lnTo>
                <a:lnTo>
                  <a:pt x="183106" y="47375"/>
                </a:lnTo>
                <a:lnTo>
                  <a:pt x="172838" y="39692"/>
                </a:lnTo>
                <a:lnTo>
                  <a:pt x="183106" y="39692"/>
                </a:lnTo>
                <a:lnTo>
                  <a:pt x="183106" y="7682"/>
                </a:lnTo>
                <a:lnTo>
                  <a:pt x="172838" y="7682"/>
                </a:lnTo>
                <a:lnTo>
                  <a:pt x="162570" y="0"/>
                </a:lnTo>
                <a:close/>
              </a:path>
              <a:path w="3080385" h="1076960">
                <a:moveTo>
                  <a:pt x="934354" y="39692"/>
                </a:moveTo>
                <a:lnTo>
                  <a:pt x="183106" y="39692"/>
                </a:lnTo>
                <a:lnTo>
                  <a:pt x="183106" y="47375"/>
                </a:lnTo>
                <a:lnTo>
                  <a:pt x="913818" y="47375"/>
                </a:lnTo>
                <a:lnTo>
                  <a:pt x="924086" y="55057"/>
                </a:lnTo>
                <a:lnTo>
                  <a:pt x="934354" y="55057"/>
                </a:lnTo>
                <a:lnTo>
                  <a:pt x="934354" y="39692"/>
                </a:lnTo>
                <a:close/>
              </a:path>
              <a:path w="3080385" h="1076960">
                <a:moveTo>
                  <a:pt x="183106" y="39692"/>
                </a:moveTo>
                <a:lnTo>
                  <a:pt x="172838" y="39692"/>
                </a:lnTo>
                <a:lnTo>
                  <a:pt x="183106" y="47375"/>
                </a:lnTo>
                <a:lnTo>
                  <a:pt x="183106" y="39692"/>
                </a:lnTo>
                <a:close/>
              </a:path>
              <a:path w="3080385" h="1076960">
                <a:moveTo>
                  <a:pt x="183106" y="0"/>
                </a:moveTo>
                <a:lnTo>
                  <a:pt x="0" y="0"/>
                </a:lnTo>
                <a:lnTo>
                  <a:pt x="0" y="7682"/>
                </a:lnTo>
                <a:lnTo>
                  <a:pt x="162570" y="7682"/>
                </a:lnTo>
                <a:lnTo>
                  <a:pt x="162570" y="0"/>
                </a:lnTo>
                <a:lnTo>
                  <a:pt x="183106" y="0"/>
                </a:lnTo>
                <a:close/>
              </a:path>
              <a:path w="3080385" h="1076960">
                <a:moveTo>
                  <a:pt x="183106" y="0"/>
                </a:moveTo>
                <a:lnTo>
                  <a:pt x="162570" y="0"/>
                </a:lnTo>
                <a:lnTo>
                  <a:pt x="172838" y="7682"/>
                </a:lnTo>
                <a:lnTo>
                  <a:pt x="183106" y="7682"/>
                </a:lnTo>
                <a:lnTo>
                  <a:pt x="183106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59534" y="2728698"/>
            <a:ext cx="13970" cy="15875"/>
          </a:xfrm>
          <a:custGeom>
            <a:avLst/>
            <a:gdLst/>
            <a:ahLst/>
            <a:cxnLst/>
            <a:rect l="l" t="t" r="r" b="b"/>
            <a:pathLst>
              <a:path w="13970" h="15875">
                <a:moveTo>
                  <a:pt x="0" y="0"/>
                </a:moveTo>
                <a:lnTo>
                  <a:pt x="13690" y="0"/>
                </a:lnTo>
                <a:lnTo>
                  <a:pt x="13690" y="15364"/>
                </a:lnTo>
                <a:lnTo>
                  <a:pt x="0" y="15364"/>
                </a:lnTo>
                <a:lnTo>
                  <a:pt x="0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694440" y="1705760"/>
            <a:ext cx="436245" cy="102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" spc="135">
                <a:latin typeface="Arial"/>
                <a:cs typeface="Arial"/>
              </a:rPr>
              <a:t>M</a:t>
            </a:r>
            <a:r>
              <a:rPr dirty="0" sz="500" spc="-15">
                <a:latin typeface="Arial"/>
                <a:cs typeface="Arial"/>
              </a:rPr>
              <a:t> </a:t>
            </a:r>
            <a:r>
              <a:rPr dirty="0" sz="500" spc="75">
                <a:latin typeface="Arial"/>
                <a:cs typeface="Arial"/>
              </a:rPr>
              <a:t>is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a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g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o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64886" y="1751750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0" y="0"/>
                </a:moveTo>
                <a:lnTo>
                  <a:pt x="219042" y="0"/>
                </a:lnTo>
              </a:path>
            </a:pathLst>
          </a:custGeom>
          <a:ln w="15364">
            <a:solidFill>
              <a:srgbClr val="000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694440" y="1882455"/>
            <a:ext cx="641350" cy="102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" spc="100">
                <a:latin typeface="Arial"/>
                <a:cs typeface="Arial"/>
              </a:rPr>
              <a:t>Z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ilv</a:t>
            </a:r>
            <a:r>
              <a:rPr dirty="0" sz="500" spc="-7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e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50">
                <a:latin typeface="Arial"/>
                <a:cs typeface="Arial"/>
              </a:rPr>
              <a:t>r</a:t>
            </a:r>
            <a:r>
              <a:rPr dirty="0" sz="500" spc="-9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r>
              <a:rPr dirty="0" sz="500" spc="-20">
                <a:latin typeface="Arial"/>
                <a:cs typeface="Arial"/>
              </a:rPr>
              <a:t> </a:t>
            </a:r>
            <a:r>
              <a:rPr dirty="0" sz="500" spc="110">
                <a:latin typeface="Arial"/>
                <a:cs typeface="Arial"/>
              </a:rPr>
              <a:t>P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00">
                <a:latin typeface="Arial"/>
                <a:cs typeface="Arial"/>
              </a:rPr>
              <a:t>T</a:t>
            </a:r>
            <a:r>
              <a:rPr dirty="0" sz="500" spc="-50">
                <a:latin typeface="Arial"/>
                <a:cs typeface="Arial"/>
              </a:rPr>
              <a:t> </a:t>
            </a:r>
            <a:r>
              <a:rPr dirty="0" sz="500" spc="110">
                <a:latin typeface="Arial"/>
                <a:cs typeface="Arial"/>
              </a:rPr>
              <a:t>X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364886" y="1928446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0" y="0"/>
                </a:moveTo>
                <a:lnTo>
                  <a:pt x="219042" y="0"/>
                </a:lnTo>
              </a:path>
            </a:pathLst>
          </a:custGeom>
          <a:ln w="15364">
            <a:solidFill>
              <a:srgbClr val="09996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1226017" y="2712041"/>
          <a:ext cx="2656840" cy="354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955"/>
                <a:gridCol w="266700"/>
                <a:gridCol w="268605"/>
                <a:gridCol w="266700"/>
                <a:gridCol w="266700"/>
                <a:gridCol w="266700"/>
                <a:gridCol w="266700"/>
                <a:gridCol w="271144"/>
              </a:tblGrid>
              <a:tr h="116205">
                <a:tc>
                  <a:txBody>
                    <a:bodyPr/>
                    <a:lstStyle/>
                    <a:p>
                      <a:pPr marL="73025">
                        <a:lnSpc>
                          <a:spcPts val="695"/>
                        </a:lnSpc>
                      </a:pPr>
                      <a:r>
                        <a:rPr dirty="0" sz="600" spc="155">
                          <a:latin typeface="Arial"/>
                          <a:cs typeface="Arial"/>
                        </a:rPr>
                        <a:t>Nb </a:t>
                      </a:r>
                      <a:r>
                        <a:rPr dirty="0" sz="600" spc="1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85">
                          <a:latin typeface="Arial"/>
                          <a:cs typeface="Arial"/>
                        </a:rPr>
                        <a:t>risk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69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69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69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695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69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110">
                <a:tc>
                  <a:txBody>
                    <a:bodyPr/>
                    <a:lstStyle/>
                    <a:p>
                      <a:pPr marL="73025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Misago®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85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64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64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7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49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745">
                <a:tc>
                  <a:txBody>
                    <a:bodyPr/>
                    <a:lstStyle/>
                    <a:p>
                      <a:pPr marL="73025">
                        <a:lnSpc>
                          <a:spcPts val="71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Zilver®PTX®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86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80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710"/>
                        </a:lnSpc>
                      </a:pPr>
                      <a:r>
                        <a:rPr dirty="0" sz="600" spc="135">
                          <a:latin typeface="Arial"/>
                          <a:cs typeface="Arial"/>
                        </a:rPr>
                        <a:t>71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7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2873" y="147319"/>
            <a:ext cx="277749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TLR* </a:t>
            </a:r>
            <a:r>
              <a:rPr dirty="0" spc="-5"/>
              <a:t>@ 12</a:t>
            </a:r>
            <a:r>
              <a:rPr dirty="0"/>
              <a:t> </a:t>
            </a:r>
            <a:r>
              <a:rPr dirty="0" spc="-10"/>
              <a:t>months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6432" y="1614677"/>
            <a:ext cx="2253615" cy="1781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8120" marR="189865" indent="-6350">
              <a:lnSpc>
                <a:spcPct val="12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@ 12 </a:t>
            </a:r>
            <a:r>
              <a:rPr dirty="0" sz="2400" spc="-20" b="0">
                <a:latin typeface="Calibri Light"/>
                <a:cs typeface="Calibri Light"/>
              </a:rPr>
              <a:t>months </a:t>
            </a:r>
            <a:r>
              <a:rPr dirty="0" sz="2400" b="0">
                <a:latin typeface="Calibri Light"/>
                <a:cs typeface="Calibri Light"/>
              </a:rPr>
              <a:t>:  </a:t>
            </a:r>
            <a:r>
              <a:rPr dirty="0" sz="2400" spc="-25" b="0">
                <a:latin typeface="Calibri Light"/>
                <a:cs typeface="Calibri Light"/>
              </a:rPr>
              <a:t>MISAGO</a:t>
            </a:r>
            <a:r>
              <a:rPr dirty="0" baseline="24305" sz="2400" spc="-37" b="0">
                <a:latin typeface="Calibri Light"/>
                <a:cs typeface="Calibri Light"/>
              </a:rPr>
              <a:t>®</a:t>
            </a:r>
            <a:r>
              <a:rPr dirty="0" sz="2400" spc="-25" b="0">
                <a:latin typeface="Calibri Light"/>
                <a:cs typeface="Calibri Light"/>
              </a:rPr>
              <a:t>:</a:t>
            </a:r>
            <a:r>
              <a:rPr dirty="0" sz="2400" spc="-105" b="0">
                <a:latin typeface="Calibri Light"/>
                <a:cs typeface="Calibri Light"/>
              </a:rPr>
              <a:t> </a:t>
            </a:r>
            <a:r>
              <a:rPr dirty="0" sz="2400" spc="-5" b="0">
                <a:latin typeface="Calibri Light"/>
                <a:cs typeface="Calibri Light"/>
              </a:rPr>
              <a:t>8.9%</a:t>
            </a:r>
            <a:endParaRPr sz="24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2400" spc="-45" b="0">
                <a:latin typeface="Calibri Light"/>
                <a:cs typeface="Calibri Light"/>
              </a:rPr>
              <a:t>ZILVER</a:t>
            </a:r>
            <a:r>
              <a:rPr dirty="0" baseline="24305" sz="2400" spc="-67" b="0">
                <a:latin typeface="Calibri Light"/>
                <a:cs typeface="Calibri Light"/>
              </a:rPr>
              <a:t>® </a:t>
            </a:r>
            <a:r>
              <a:rPr dirty="0" sz="2400" spc="-10" b="0">
                <a:latin typeface="Calibri Light"/>
                <a:cs typeface="Calibri Light"/>
              </a:rPr>
              <a:t>PTX</a:t>
            </a:r>
            <a:r>
              <a:rPr dirty="0" baseline="24305" sz="2400" spc="-15" b="0">
                <a:latin typeface="Calibri Light"/>
                <a:cs typeface="Calibri Light"/>
              </a:rPr>
              <a:t>®</a:t>
            </a:r>
            <a:r>
              <a:rPr dirty="0" sz="2400" spc="-10" b="0">
                <a:latin typeface="Calibri Light"/>
                <a:cs typeface="Calibri Light"/>
              </a:rPr>
              <a:t>:</a:t>
            </a:r>
            <a:r>
              <a:rPr dirty="0" sz="2400" spc="-80" b="0">
                <a:latin typeface="Calibri Light"/>
                <a:cs typeface="Calibri Light"/>
              </a:rPr>
              <a:t> </a:t>
            </a:r>
            <a:r>
              <a:rPr dirty="0" sz="2400" spc="-10" b="0">
                <a:latin typeface="Calibri Light"/>
                <a:cs typeface="Calibri Light"/>
              </a:rPr>
              <a:t>8.8%</a:t>
            </a:r>
            <a:endParaRPr sz="24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2400" spc="-15" b="0">
                <a:latin typeface="Calibri Light"/>
                <a:cs typeface="Calibri Light"/>
              </a:rPr>
              <a:t>P=0.91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150" y="4052112"/>
            <a:ext cx="7992109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2065">
              <a:lnSpc>
                <a:spcPct val="100000"/>
              </a:lnSpc>
              <a:spcBef>
                <a:spcPts val="95"/>
              </a:spcBef>
            </a:pPr>
            <a:r>
              <a:rPr dirty="0" sz="1600" spc="-30" b="0" i="1">
                <a:latin typeface="Calibri Light"/>
                <a:cs typeface="Calibri Light"/>
              </a:rPr>
              <a:t>*Target </a:t>
            </a:r>
            <a:r>
              <a:rPr dirty="0" sz="1600" spc="-10" b="0" i="1">
                <a:latin typeface="Calibri Light"/>
                <a:cs typeface="Calibri Light"/>
              </a:rPr>
              <a:t>lesion revascularization </a:t>
            </a:r>
            <a:r>
              <a:rPr dirty="0" sz="1600" spc="-5" b="0" i="1">
                <a:latin typeface="Calibri Light"/>
                <a:cs typeface="Calibri Light"/>
              </a:rPr>
              <a:t>(TLR) </a:t>
            </a:r>
            <a:r>
              <a:rPr dirty="0" sz="1600" spc="-15" b="0" i="1">
                <a:latin typeface="Calibri Light"/>
                <a:cs typeface="Calibri Light"/>
              </a:rPr>
              <a:t>expresses </a:t>
            </a:r>
            <a:r>
              <a:rPr dirty="0" sz="1600" spc="-10" b="0" i="1">
                <a:latin typeface="Calibri Light"/>
                <a:cs typeface="Calibri Light"/>
              </a:rPr>
              <a:t>the frequency </a:t>
            </a:r>
            <a:r>
              <a:rPr dirty="0" sz="1600" spc="-5" b="0" i="1">
                <a:latin typeface="Calibri Light"/>
                <a:cs typeface="Calibri Light"/>
              </a:rPr>
              <a:t>of </a:t>
            </a:r>
            <a:r>
              <a:rPr dirty="0" sz="1600" spc="-10" b="0" i="1">
                <a:latin typeface="Calibri Light"/>
                <a:cs typeface="Calibri Light"/>
              </a:rPr>
              <a:t>the need for repeated procedures  </a:t>
            </a:r>
            <a:r>
              <a:rPr dirty="0" sz="1600" spc="-10" b="0" i="1">
                <a:latin typeface="Calibri Light"/>
                <a:cs typeface="Calibri Light"/>
              </a:rPr>
              <a:t>(endovascular </a:t>
            </a:r>
            <a:r>
              <a:rPr dirty="0" sz="1600" spc="-5" b="0" i="1">
                <a:latin typeface="Calibri Light"/>
                <a:cs typeface="Calibri Light"/>
              </a:rPr>
              <a:t>or </a:t>
            </a:r>
            <a:r>
              <a:rPr dirty="0" sz="1600" spc="-10" b="0" i="1">
                <a:latin typeface="Calibri Light"/>
                <a:cs typeface="Calibri Light"/>
              </a:rPr>
              <a:t>surgical) due </a:t>
            </a:r>
            <a:r>
              <a:rPr dirty="0" sz="1600" spc="-15" b="0" i="1">
                <a:latin typeface="Calibri Light"/>
                <a:cs typeface="Calibri Light"/>
              </a:rPr>
              <a:t>to </a:t>
            </a:r>
            <a:r>
              <a:rPr dirty="0" sz="1600" spc="-10" b="0" i="1">
                <a:latin typeface="Calibri Light"/>
                <a:cs typeface="Calibri Light"/>
              </a:rPr>
              <a:t>a problem arising </a:t>
            </a:r>
            <a:r>
              <a:rPr dirty="0" sz="1600" spc="-5" b="0" i="1">
                <a:latin typeface="Calibri Light"/>
                <a:cs typeface="Calibri Light"/>
              </a:rPr>
              <a:t>from </a:t>
            </a:r>
            <a:r>
              <a:rPr dirty="0" sz="1600" spc="-10" b="0" i="1">
                <a:latin typeface="Calibri Light"/>
                <a:cs typeface="Calibri Light"/>
              </a:rPr>
              <a:t>the </a:t>
            </a:r>
            <a:r>
              <a:rPr dirty="0" sz="1600" spc="-20" b="0" i="1">
                <a:latin typeface="Calibri Light"/>
                <a:cs typeface="Calibri Light"/>
              </a:rPr>
              <a:t>stent </a:t>
            </a:r>
            <a:r>
              <a:rPr dirty="0" sz="1600" spc="-5" b="0" i="1">
                <a:latin typeface="Calibri Light"/>
                <a:cs typeface="Calibri Light"/>
              </a:rPr>
              <a:t>(1 cm </a:t>
            </a:r>
            <a:r>
              <a:rPr dirty="0" sz="1600" spc="-10" b="0" i="1">
                <a:latin typeface="Calibri Light"/>
                <a:cs typeface="Calibri Light"/>
              </a:rPr>
              <a:t>proximally and </a:t>
            </a:r>
            <a:r>
              <a:rPr dirty="0" sz="1600" spc="-15" b="0" i="1">
                <a:latin typeface="Calibri Light"/>
                <a:cs typeface="Calibri Light"/>
              </a:rPr>
              <a:t>distally to  </a:t>
            </a:r>
            <a:r>
              <a:rPr dirty="0" sz="1600" spc="-10" b="0" i="1">
                <a:latin typeface="Calibri Light"/>
                <a:cs typeface="Calibri Light"/>
              </a:rPr>
              <a:t>include edge phenomena) in </a:t>
            </a:r>
            <a:r>
              <a:rPr dirty="0" sz="1600" spc="-5" b="0" i="1">
                <a:latin typeface="Calibri Light"/>
                <a:cs typeface="Calibri Light"/>
              </a:rPr>
              <a:t>surviving </a:t>
            </a:r>
            <a:r>
              <a:rPr dirty="0" sz="1600" spc="-10" b="0" i="1">
                <a:latin typeface="Calibri Light"/>
                <a:cs typeface="Calibri Light"/>
              </a:rPr>
              <a:t>patients </a:t>
            </a:r>
            <a:r>
              <a:rPr dirty="0" sz="1600" spc="-5" b="0" i="1">
                <a:latin typeface="Calibri Light"/>
                <a:cs typeface="Calibri Light"/>
              </a:rPr>
              <a:t>with </a:t>
            </a:r>
            <a:r>
              <a:rPr dirty="0" sz="1600" spc="-10" b="0" i="1">
                <a:latin typeface="Calibri Light"/>
                <a:cs typeface="Calibri Light"/>
              </a:rPr>
              <a:t>preserved</a:t>
            </a:r>
            <a:r>
              <a:rPr dirty="0" sz="1600" spc="290" b="0" i="1">
                <a:latin typeface="Calibri Light"/>
                <a:cs typeface="Calibri Light"/>
              </a:rPr>
              <a:t> </a:t>
            </a:r>
            <a:r>
              <a:rPr dirty="0" sz="1600" spc="-10" b="0" i="1">
                <a:latin typeface="Calibri Light"/>
                <a:cs typeface="Calibri Light"/>
              </a:rPr>
              <a:t>limb.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995" y="1985884"/>
            <a:ext cx="144145" cy="962660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800" spc="-110" b="1">
                <a:latin typeface="Arial"/>
                <a:cs typeface="Arial"/>
              </a:rPr>
              <a:t>F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00" b="1">
                <a:latin typeface="Arial"/>
                <a:cs typeface="Arial"/>
              </a:rPr>
              <a:t>e e </a:t>
            </a:r>
            <a:r>
              <a:rPr dirty="0" sz="800" spc="-60" b="1">
                <a:latin typeface="Arial"/>
                <a:cs typeface="Arial"/>
              </a:rPr>
              <a:t>f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10" b="1">
                <a:latin typeface="Arial"/>
                <a:cs typeface="Arial"/>
              </a:rPr>
              <a:t>o </a:t>
            </a:r>
            <a:r>
              <a:rPr dirty="0" sz="800" spc="-160" b="1">
                <a:latin typeface="Arial"/>
                <a:cs typeface="Arial"/>
              </a:rPr>
              <a:t>m </a:t>
            </a:r>
            <a:r>
              <a:rPr dirty="0" sz="800" spc="-110" b="1">
                <a:latin typeface="Arial"/>
                <a:cs typeface="Arial"/>
              </a:rPr>
              <a:t>T L </a:t>
            </a:r>
            <a:r>
              <a:rPr dirty="0" sz="800" spc="-130" b="1">
                <a:latin typeface="Arial"/>
                <a:cs typeface="Arial"/>
              </a:rPr>
              <a:t>R </a:t>
            </a:r>
            <a:r>
              <a:rPr dirty="0" sz="800" spc="-60" b="1">
                <a:latin typeface="Arial"/>
                <a:cs typeface="Arial"/>
              </a:rPr>
              <a:t>( </a:t>
            </a:r>
            <a:r>
              <a:rPr dirty="0" sz="800" spc="-160" b="1">
                <a:latin typeface="Arial"/>
                <a:cs typeface="Arial"/>
              </a:rPr>
              <a:t>%</a:t>
            </a:r>
            <a:r>
              <a:rPr dirty="0" sz="800" spc="-140" b="1">
                <a:latin typeface="Arial"/>
                <a:cs typeface="Arial"/>
              </a:rPr>
              <a:t> </a:t>
            </a:r>
            <a:r>
              <a:rPr dirty="0" sz="800" spc="-60" b="1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3202" y="3301789"/>
            <a:ext cx="3211830" cy="2584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  <a:tabLst>
                <a:tab pos="235585" algn="l"/>
                <a:tab pos="471805" algn="l"/>
                <a:tab pos="709930" algn="l"/>
                <a:tab pos="945515" algn="l"/>
                <a:tab pos="1183640" algn="l"/>
                <a:tab pos="1419860" algn="l"/>
                <a:tab pos="1657350" algn="l"/>
                <a:tab pos="1893570" algn="l"/>
                <a:tab pos="2131695" algn="l"/>
                <a:tab pos="2324100" algn="l"/>
              </a:tabLst>
            </a:pPr>
            <a:r>
              <a:rPr dirty="0" sz="650" spc="140" b="1">
                <a:latin typeface="Arial"/>
                <a:cs typeface="Arial"/>
              </a:rPr>
              <a:t>0	1	2	3	4	5	6	7	8	9	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0 1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45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2</a:t>
            </a:r>
            <a:r>
              <a:rPr dirty="0" sz="650" spc="45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algn="ctr" marR="31750">
              <a:lnSpc>
                <a:spcPct val="100000"/>
              </a:lnSpc>
              <a:spcBef>
                <a:spcPts val="415"/>
              </a:spcBef>
            </a:pPr>
            <a:r>
              <a:rPr dirty="0" sz="500" spc="100" b="1">
                <a:latin typeface="Arial"/>
                <a:cs typeface="Arial"/>
              </a:rPr>
              <a:t>F</a:t>
            </a:r>
            <a:r>
              <a:rPr dirty="0" sz="500" spc="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30" b="1">
                <a:latin typeface="Arial"/>
                <a:cs typeface="Arial"/>
              </a:rPr>
              <a:t>w</a:t>
            </a:r>
            <a:r>
              <a:rPr dirty="0" sz="500" spc="6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-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u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p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(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50" b="1">
                <a:latin typeface="Arial"/>
                <a:cs typeface="Arial"/>
              </a:rPr>
              <a:t>m</a:t>
            </a:r>
            <a:r>
              <a:rPr dirty="0" sz="500" spc="100" b="1">
                <a:latin typeface="Arial"/>
                <a:cs typeface="Arial"/>
              </a:rPr>
              <a:t> 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n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t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h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90" b="1">
                <a:latin typeface="Arial"/>
                <a:cs typeface="Arial"/>
              </a:rPr>
              <a:t>s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38776" y="3231622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0" y="43487"/>
                </a:moveTo>
                <a:lnTo>
                  <a:pt x="20532" y="43487"/>
                </a:lnTo>
                <a:lnTo>
                  <a:pt x="20532" y="0"/>
                </a:lnTo>
                <a:lnTo>
                  <a:pt x="0" y="0"/>
                </a:lnTo>
                <a:lnTo>
                  <a:pt x="0" y="43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38776" y="3227817"/>
            <a:ext cx="3100705" cy="0"/>
          </a:xfrm>
          <a:custGeom>
            <a:avLst/>
            <a:gdLst/>
            <a:ahLst/>
            <a:cxnLst/>
            <a:rect l="l" t="t" r="r" b="b"/>
            <a:pathLst>
              <a:path w="3100704" h="0">
                <a:moveTo>
                  <a:pt x="0" y="0"/>
                </a:moveTo>
                <a:lnTo>
                  <a:pt x="3100340" y="0"/>
                </a:lnTo>
              </a:path>
            </a:pathLst>
          </a:custGeom>
          <a:ln w="76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74895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11014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48843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84962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22791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8910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96740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32858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70688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06807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44636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80755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216874" y="323116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2" y="0"/>
                </a:moveTo>
                <a:lnTo>
                  <a:pt x="0" y="0"/>
                </a:lnTo>
                <a:lnTo>
                  <a:pt x="0" y="43533"/>
                </a:lnTo>
                <a:lnTo>
                  <a:pt x="20532" y="43533"/>
                </a:lnTo>
                <a:lnTo>
                  <a:pt x="20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59308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95427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31546" y="3235002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297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69375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05494" y="3235002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297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43324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79442" y="3235002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297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17272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53390" y="3235002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 h="0">
                <a:moveTo>
                  <a:pt x="0" y="0"/>
                </a:moveTo>
                <a:lnTo>
                  <a:pt x="217297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91220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27339" y="3235002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 h="0">
                <a:moveTo>
                  <a:pt x="0" y="0"/>
                </a:moveTo>
                <a:lnTo>
                  <a:pt x="217297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65169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01287" y="32350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586" y="0"/>
                </a:lnTo>
              </a:path>
            </a:pathLst>
          </a:custGeom>
          <a:ln w="7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237406" y="3231160"/>
            <a:ext cx="1905" cy="8255"/>
          </a:xfrm>
          <a:custGeom>
            <a:avLst/>
            <a:gdLst/>
            <a:ahLst/>
            <a:cxnLst/>
            <a:rect l="l" t="t" r="r" b="b"/>
            <a:pathLst>
              <a:path w="1904" h="8255">
                <a:moveTo>
                  <a:pt x="1711" y="0"/>
                </a:moveTo>
                <a:lnTo>
                  <a:pt x="0" y="0"/>
                </a:lnTo>
                <a:lnTo>
                  <a:pt x="0" y="7682"/>
                </a:lnTo>
                <a:lnTo>
                  <a:pt x="1711" y="7682"/>
                </a:lnTo>
                <a:lnTo>
                  <a:pt x="1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90868" y="3223478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08" y="0"/>
                </a:moveTo>
                <a:lnTo>
                  <a:pt x="0" y="0"/>
                </a:lnTo>
                <a:lnTo>
                  <a:pt x="0" y="15364"/>
                </a:lnTo>
                <a:lnTo>
                  <a:pt x="47908" y="15364"/>
                </a:lnTo>
                <a:lnTo>
                  <a:pt x="47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38776" y="3224012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20"/>
                </a:moveTo>
                <a:lnTo>
                  <a:pt x="10266" y="15220"/>
                </a:lnTo>
                <a:lnTo>
                  <a:pt x="10266" y="0"/>
                </a:lnTo>
                <a:lnTo>
                  <a:pt x="0" y="0"/>
                </a:lnTo>
                <a:lnTo>
                  <a:pt x="0" y="1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49042" y="2954389"/>
            <a:ext cx="0" cy="269875"/>
          </a:xfrm>
          <a:custGeom>
            <a:avLst/>
            <a:gdLst/>
            <a:ahLst/>
            <a:cxnLst/>
            <a:rect l="l" t="t" r="r" b="b"/>
            <a:pathLst>
              <a:path w="0" h="269875">
                <a:moveTo>
                  <a:pt x="0" y="0"/>
                </a:moveTo>
                <a:lnTo>
                  <a:pt x="0" y="269622"/>
                </a:lnTo>
              </a:path>
            </a:pathLst>
          </a:custGeom>
          <a:ln w="205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138776" y="2939168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20"/>
                </a:moveTo>
                <a:lnTo>
                  <a:pt x="10266" y="15220"/>
                </a:lnTo>
                <a:lnTo>
                  <a:pt x="10266" y="0"/>
                </a:lnTo>
                <a:lnTo>
                  <a:pt x="0" y="0"/>
                </a:lnTo>
                <a:lnTo>
                  <a:pt x="0" y="1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149042" y="3223478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6" y="0"/>
                </a:moveTo>
                <a:lnTo>
                  <a:pt x="0" y="0"/>
                </a:lnTo>
                <a:lnTo>
                  <a:pt x="0" y="15364"/>
                </a:lnTo>
                <a:lnTo>
                  <a:pt x="10266" y="15364"/>
                </a:lnTo>
                <a:lnTo>
                  <a:pt x="10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90868" y="2939228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44" y="0"/>
                </a:moveTo>
                <a:lnTo>
                  <a:pt x="0" y="0"/>
                </a:lnTo>
                <a:lnTo>
                  <a:pt x="0" y="15364"/>
                </a:lnTo>
                <a:lnTo>
                  <a:pt x="6844" y="15364"/>
                </a:lnTo>
                <a:lnTo>
                  <a:pt x="68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97712" y="2939228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64" y="0"/>
                </a:moveTo>
                <a:lnTo>
                  <a:pt x="0" y="0"/>
                </a:lnTo>
                <a:lnTo>
                  <a:pt x="0" y="15364"/>
                </a:lnTo>
                <a:lnTo>
                  <a:pt x="41064" y="15364"/>
                </a:lnTo>
                <a:lnTo>
                  <a:pt x="4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49042" y="2939228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6" y="0"/>
                </a:moveTo>
                <a:lnTo>
                  <a:pt x="0" y="0"/>
                </a:lnTo>
                <a:lnTo>
                  <a:pt x="0" y="15364"/>
                </a:lnTo>
                <a:lnTo>
                  <a:pt x="10266" y="15364"/>
                </a:lnTo>
                <a:lnTo>
                  <a:pt x="10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159308" y="2939228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64" y="0"/>
                </a:moveTo>
                <a:lnTo>
                  <a:pt x="0" y="0"/>
                </a:lnTo>
                <a:lnTo>
                  <a:pt x="0" y="15364"/>
                </a:lnTo>
                <a:lnTo>
                  <a:pt x="41064" y="15364"/>
                </a:lnTo>
                <a:lnTo>
                  <a:pt x="4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884095" y="2767860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7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84095" y="2388861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8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84095" y="2009861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9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96833" y="1630862"/>
            <a:ext cx="26479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90868" y="2823992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44" y="0"/>
                </a:moveTo>
                <a:lnTo>
                  <a:pt x="0" y="0"/>
                </a:lnTo>
                <a:lnTo>
                  <a:pt x="0" y="15364"/>
                </a:lnTo>
                <a:lnTo>
                  <a:pt x="6844" y="15364"/>
                </a:lnTo>
                <a:lnTo>
                  <a:pt x="68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97712" y="2823992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64" y="0"/>
                </a:moveTo>
                <a:lnTo>
                  <a:pt x="0" y="0"/>
                </a:lnTo>
                <a:lnTo>
                  <a:pt x="0" y="15364"/>
                </a:lnTo>
                <a:lnTo>
                  <a:pt x="41064" y="15364"/>
                </a:lnTo>
                <a:lnTo>
                  <a:pt x="4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138776" y="2823926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20"/>
                </a:moveTo>
                <a:lnTo>
                  <a:pt x="10266" y="15220"/>
                </a:lnTo>
                <a:lnTo>
                  <a:pt x="10266" y="0"/>
                </a:lnTo>
                <a:lnTo>
                  <a:pt x="0" y="0"/>
                </a:lnTo>
                <a:lnTo>
                  <a:pt x="0" y="1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149042" y="2460805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19">
                <a:moveTo>
                  <a:pt x="0" y="0"/>
                </a:moveTo>
                <a:lnTo>
                  <a:pt x="0" y="363121"/>
                </a:lnTo>
              </a:path>
            </a:pathLst>
          </a:custGeom>
          <a:ln w="205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138776" y="2444497"/>
            <a:ext cx="10795" cy="16510"/>
          </a:xfrm>
          <a:custGeom>
            <a:avLst/>
            <a:gdLst/>
            <a:ahLst/>
            <a:cxnLst/>
            <a:rect l="l" t="t" r="r" b="b"/>
            <a:pathLst>
              <a:path w="10794" h="16510">
                <a:moveTo>
                  <a:pt x="0" y="16307"/>
                </a:moveTo>
                <a:lnTo>
                  <a:pt x="10266" y="16307"/>
                </a:lnTo>
                <a:lnTo>
                  <a:pt x="10266" y="0"/>
                </a:lnTo>
                <a:lnTo>
                  <a:pt x="0" y="0"/>
                </a:lnTo>
                <a:lnTo>
                  <a:pt x="0" y="163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49042" y="2081376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19">
                <a:moveTo>
                  <a:pt x="0" y="0"/>
                </a:moveTo>
                <a:lnTo>
                  <a:pt x="0" y="363121"/>
                </a:lnTo>
              </a:path>
            </a:pathLst>
          </a:custGeom>
          <a:ln w="205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138776" y="2066156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20"/>
                </a:moveTo>
                <a:lnTo>
                  <a:pt x="10266" y="15220"/>
                </a:lnTo>
                <a:lnTo>
                  <a:pt x="10266" y="0"/>
                </a:lnTo>
                <a:lnTo>
                  <a:pt x="0" y="0"/>
                </a:lnTo>
                <a:lnTo>
                  <a:pt x="0" y="1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149042" y="170194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208"/>
                </a:lnTo>
              </a:path>
            </a:pathLst>
          </a:custGeom>
          <a:ln w="205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38776" y="1686727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20"/>
                </a:moveTo>
                <a:lnTo>
                  <a:pt x="10266" y="15220"/>
                </a:lnTo>
                <a:lnTo>
                  <a:pt x="10266" y="0"/>
                </a:lnTo>
                <a:lnTo>
                  <a:pt x="0" y="0"/>
                </a:lnTo>
                <a:lnTo>
                  <a:pt x="0" y="1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149042" y="2823992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6" y="0"/>
                </a:moveTo>
                <a:lnTo>
                  <a:pt x="0" y="0"/>
                </a:lnTo>
                <a:lnTo>
                  <a:pt x="0" y="15364"/>
                </a:lnTo>
                <a:lnTo>
                  <a:pt x="10266" y="15364"/>
                </a:lnTo>
                <a:lnTo>
                  <a:pt x="10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159308" y="2823992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64" y="0"/>
                </a:moveTo>
                <a:lnTo>
                  <a:pt x="0" y="0"/>
                </a:lnTo>
                <a:lnTo>
                  <a:pt x="0" y="15364"/>
                </a:lnTo>
                <a:lnTo>
                  <a:pt x="41064" y="15364"/>
                </a:lnTo>
                <a:lnTo>
                  <a:pt x="4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90868" y="2444992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08" y="0"/>
                </a:moveTo>
                <a:lnTo>
                  <a:pt x="0" y="0"/>
                </a:lnTo>
                <a:lnTo>
                  <a:pt x="0" y="15364"/>
                </a:lnTo>
                <a:lnTo>
                  <a:pt x="47908" y="15364"/>
                </a:lnTo>
                <a:lnTo>
                  <a:pt x="47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149042" y="2444992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6" y="0"/>
                </a:moveTo>
                <a:lnTo>
                  <a:pt x="0" y="0"/>
                </a:lnTo>
                <a:lnTo>
                  <a:pt x="0" y="15364"/>
                </a:lnTo>
                <a:lnTo>
                  <a:pt x="10266" y="15364"/>
                </a:lnTo>
                <a:lnTo>
                  <a:pt x="10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90868" y="2065992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08" y="0"/>
                </a:moveTo>
                <a:lnTo>
                  <a:pt x="0" y="0"/>
                </a:lnTo>
                <a:lnTo>
                  <a:pt x="0" y="15364"/>
                </a:lnTo>
                <a:lnTo>
                  <a:pt x="47908" y="15364"/>
                </a:lnTo>
                <a:lnTo>
                  <a:pt x="47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149042" y="2065992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6" y="0"/>
                </a:moveTo>
                <a:lnTo>
                  <a:pt x="0" y="0"/>
                </a:lnTo>
                <a:lnTo>
                  <a:pt x="0" y="15364"/>
                </a:lnTo>
                <a:lnTo>
                  <a:pt x="10266" y="15364"/>
                </a:lnTo>
                <a:lnTo>
                  <a:pt x="10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90868" y="1686993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08" y="0"/>
                </a:moveTo>
                <a:lnTo>
                  <a:pt x="0" y="0"/>
                </a:lnTo>
                <a:lnTo>
                  <a:pt x="0" y="15364"/>
                </a:lnTo>
                <a:lnTo>
                  <a:pt x="47908" y="15364"/>
                </a:lnTo>
                <a:lnTo>
                  <a:pt x="47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149042" y="1686993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6" y="0"/>
                </a:moveTo>
                <a:lnTo>
                  <a:pt x="0" y="0"/>
                </a:lnTo>
                <a:lnTo>
                  <a:pt x="0" y="15364"/>
                </a:lnTo>
                <a:lnTo>
                  <a:pt x="10266" y="15364"/>
                </a:lnTo>
                <a:lnTo>
                  <a:pt x="10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149042" y="1694675"/>
            <a:ext cx="3080385" cy="342265"/>
          </a:xfrm>
          <a:custGeom>
            <a:avLst/>
            <a:gdLst/>
            <a:ahLst/>
            <a:cxnLst/>
            <a:rect l="l" t="t" r="r" b="b"/>
            <a:pathLst>
              <a:path w="3080385" h="342264">
                <a:moveTo>
                  <a:pt x="2753006" y="280408"/>
                </a:moveTo>
                <a:lnTo>
                  <a:pt x="2753006" y="341867"/>
                </a:lnTo>
                <a:lnTo>
                  <a:pt x="3079808" y="341867"/>
                </a:lnTo>
                <a:lnTo>
                  <a:pt x="3079808" y="334185"/>
                </a:lnTo>
                <a:lnTo>
                  <a:pt x="2773538" y="334185"/>
                </a:lnTo>
                <a:lnTo>
                  <a:pt x="2763272" y="326503"/>
                </a:lnTo>
                <a:lnTo>
                  <a:pt x="2773538" y="326503"/>
                </a:lnTo>
                <a:lnTo>
                  <a:pt x="2773538" y="288090"/>
                </a:lnTo>
                <a:lnTo>
                  <a:pt x="2763272" y="288090"/>
                </a:lnTo>
                <a:lnTo>
                  <a:pt x="2753006" y="280408"/>
                </a:lnTo>
                <a:close/>
              </a:path>
              <a:path w="3080385" h="342264">
                <a:moveTo>
                  <a:pt x="2773538" y="326503"/>
                </a:moveTo>
                <a:lnTo>
                  <a:pt x="2763272" y="326503"/>
                </a:lnTo>
                <a:lnTo>
                  <a:pt x="2773538" y="334185"/>
                </a:lnTo>
                <a:lnTo>
                  <a:pt x="2773538" y="326503"/>
                </a:lnTo>
                <a:close/>
              </a:path>
              <a:path w="3080385" h="342264">
                <a:moveTo>
                  <a:pt x="3079808" y="326503"/>
                </a:moveTo>
                <a:lnTo>
                  <a:pt x="2773538" y="326503"/>
                </a:lnTo>
                <a:lnTo>
                  <a:pt x="2773538" y="334185"/>
                </a:lnTo>
                <a:lnTo>
                  <a:pt x="3079808" y="334185"/>
                </a:lnTo>
                <a:lnTo>
                  <a:pt x="3079808" y="326503"/>
                </a:lnTo>
                <a:close/>
              </a:path>
              <a:path w="3080385" h="342264">
                <a:moveTo>
                  <a:pt x="2516887" y="231753"/>
                </a:moveTo>
                <a:lnTo>
                  <a:pt x="2516887" y="288090"/>
                </a:lnTo>
                <a:lnTo>
                  <a:pt x="2753006" y="288090"/>
                </a:lnTo>
                <a:lnTo>
                  <a:pt x="2753006" y="280408"/>
                </a:lnTo>
                <a:lnTo>
                  <a:pt x="2537419" y="280408"/>
                </a:lnTo>
                <a:lnTo>
                  <a:pt x="2527153" y="272726"/>
                </a:lnTo>
                <a:lnTo>
                  <a:pt x="2537419" y="272726"/>
                </a:lnTo>
                <a:lnTo>
                  <a:pt x="2537419" y="239435"/>
                </a:lnTo>
                <a:lnTo>
                  <a:pt x="2527153" y="239435"/>
                </a:lnTo>
                <a:lnTo>
                  <a:pt x="2516887" y="231753"/>
                </a:lnTo>
                <a:close/>
              </a:path>
              <a:path w="3080385" h="342264">
                <a:moveTo>
                  <a:pt x="2773538" y="272726"/>
                </a:moveTo>
                <a:lnTo>
                  <a:pt x="2537419" y="272726"/>
                </a:lnTo>
                <a:lnTo>
                  <a:pt x="2537419" y="280408"/>
                </a:lnTo>
                <a:lnTo>
                  <a:pt x="2753006" y="280408"/>
                </a:lnTo>
                <a:lnTo>
                  <a:pt x="2763272" y="288090"/>
                </a:lnTo>
                <a:lnTo>
                  <a:pt x="2773538" y="288090"/>
                </a:lnTo>
                <a:lnTo>
                  <a:pt x="2773538" y="272726"/>
                </a:lnTo>
                <a:close/>
              </a:path>
              <a:path w="3080385" h="342264">
                <a:moveTo>
                  <a:pt x="2537419" y="272726"/>
                </a:moveTo>
                <a:lnTo>
                  <a:pt x="2527153" y="272726"/>
                </a:lnTo>
                <a:lnTo>
                  <a:pt x="2537419" y="280408"/>
                </a:lnTo>
                <a:lnTo>
                  <a:pt x="2537419" y="272726"/>
                </a:lnTo>
                <a:close/>
              </a:path>
              <a:path w="3080385" h="342264">
                <a:moveTo>
                  <a:pt x="2309856" y="185658"/>
                </a:moveTo>
                <a:lnTo>
                  <a:pt x="2309856" y="239435"/>
                </a:lnTo>
                <a:lnTo>
                  <a:pt x="2516887" y="239435"/>
                </a:lnTo>
                <a:lnTo>
                  <a:pt x="2516887" y="231753"/>
                </a:lnTo>
                <a:lnTo>
                  <a:pt x="2330388" y="231753"/>
                </a:lnTo>
                <a:lnTo>
                  <a:pt x="2320122" y="224070"/>
                </a:lnTo>
                <a:lnTo>
                  <a:pt x="2330388" y="224070"/>
                </a:lnTo>
                <a:lnTo>
                  <a:pt x="2330388" y="193340"/>
                </a:lnTo>
                <a:lnTo>
                  <a:pt x="2320122" y="193340"/>
                </a:lnTo>
                <a:lnTo>
                  <a:pt x="2309856" y="185658"/>
                </a:lnTo>
                <a:close/>
              </a:path>
              <a:path w="3080385" h="342264">
                <a:moveTo>
                  <a:pt x="2537419" y="224070"/>
                </a:moveTo>
                <a:lnTo>
                  <a:pt x="2330388" y="224070"/>
                </a:lnTo>
                <a:lnTo>
                  <a:pt x="2330388" y="231753"/>
                </a:lnTo>
                <a:lnTo>
                  <a:pt x="2516887" y="231753"/>
                </a:lnTo>
                <a:lnTo>
                  <a:pt x="2527153" y="239435"/>
                </a:lnTo>
                <a:lnTo>
                  <a:pt x="2537419" y="239435"/>
                </a:lnTo>
                <a:lnTo>
                  <a:pt x="2537419" y="224070"/>
                </a:lnTo>
                <a:close/>
              </a:path>
              <a:path w="3080385" h="342264">
                <a:moveTo>
                  <a:pt x="2330388" y="224070"/>
                </a:moveTo>
                <a:lnTo>
                  <a:pt x="2320122" y="224070"/>
                </a:lnTo>
                <a:lnTo>
                  <a:pt x="2330388" y="231753"/>
                </a:lnTo>
                <a:lnTo>
                  <a:pt x="2330388" y="224070"/>
                </a:lnTo>
                <a:close/>
              </a:path>
              <a:path w="3080385" h="342264">
                <a:moveTo>
                  <a:pt x="2294457" y="138283"/>
                </a:moveTo>
                <a:lnTo>
                  <a:pt x="2294457" y="193340"/>
                </a:lnTo>
                <a:lnTo>
                  <a:pt x="2309856" y="193340"/>
                </a:lnTo>
                <a:lnTo>
                  <a:pt x="2309856" y="185658"/>
                </a:lnTo>
                <a:lnTo>
                  <a:pt x="2314989" y="185658"/>
                </a:lnTo>
                <a:lnTo>
                  <a:pt x="2304723" y="177976"/>
                </a:lnTo>
                <a:lnTo>
                  <a:pt x="2314989" y="177976"/>
                </a:lnTo>
                <a:lnTo>
                  <a:pt x="2314989" y="145966"/>
                </a:lnTo>
                <a:lnTo>
                  <a:pt x="2304723" y="145966"/>
                </a:lnTo>
                <a:lnTo>
                  <a:pt x="2294457" y="138283"/>
                </a:lnTo>
                <a:close/>
              </a:path>
              <a:path w="3080385" h="342264">
                <a:moveTo>
                  <a:pt x="2330388" y="177976"/>
                </a:moveTo>
                <a:lnTo>
                  <a:pt x="2314989" y="177976"/>
                </a:lnTo>
                <a:lnTo>
                  <a:pt x="2314989" y="185658"/>
                </a:lnTo>
                <a:lnTo>
                  <a:pt x="2309856" y="185658"/>
                </a:lnTo>
                <a:lnTo>
                  <a:pt x="2320122" y="193340"/>
                </a:lnTo>
                <a:lnTo>
                  <a:pt x="2330388" y="193340"/>
                </a:lnTo>
                <a:lnTo>
                  <a:pt x="2330388" y="177976"/>
                </a:lnTo>
                <a:close/>
              </a:path>
              <a:path w="3080385" h="342264">
                <a:moveTo>
                  <a:pt x="2314989" y="177976"/>
                </a:moveTo>
                <a:lnTo>
                  <a:pt x="2304723" y="177976"/>
                </a:lnTo>
                <a:lnTo>
                  <a:pt x="2314989" y="185658"/>
                </a:lnTo>
                <a:lnTo>
                  <a:pt x="2314989" y="177976"/>
                </a:lnTo>
                <a:close/>
              </a:path>
              <a:path w="3080385" h="342264">
                <a:moveTo>
                  <a:pt x="2032673" y="90908"/>
                </a:moveTo>
                <a:lnTo>
                  <a:pt x="2032673" y="145966"/>
                </a:lnTo>
                <a:lnTo>
                  <a:pt x="2294457" y="145966"/>
                </a:lnTo>
                <a:lnTo>
                  <a:pt x="2294457" y="138283"/>
                </a:lnTo>
                <a:lnTo>
                  <a:pt x="2053205" y="138283"/>
                </a:lnTo>
                <a:lnTo>
                  <a:pt x="2042939" y="130601"/>
                </a:lnTo>
                <a:lnTo>
                  <a:pt x="2053205" y="130601"/>
                </a:lnTo>
                <a:lnTo>
                  <a:pt x="2053205" y="98591"/>
                </a:lnTo>
                <a:lnTo>
                  <a:pt x="2042939" y="98591"/>
                </a:lnTo>
                <a:lnTo>
                  <a:pt x="2032673" y="90908"/>
                </a:lnTo>
                <a:close/>
              </a:path>
              <a:path w="3080385" h="342264">
                <a:moveTo>
                  <a:pt x="2314989" y="130601"/>
                </a:moveTo>
                <a:lnTo>
                  <a:pt x="2053205" y="130601"/>
                </a:lnTo>
                <a:lnTo>
                  <a:pt x="2053205" y="138283"/>
                </a:lnTo>
                <a:lnTo>
                  <a:pt x="2294457" y="138283"/>
                </a:lnTo>
                <a:lnTo>
                  <a:pt x="2304723" y="145966"/>
                </a:lnTo>
                <a:lnTo>
                  <a:pt x="2314989" y="145966"/>
                </a:lnTo>
                <a:lnTo>
                  <a:pt x="2314989" y="130601"/>
                </a:lnTo>
                <a:close/>
              </a:path>
              <a:path w="3080385" h="342264">
                <a:moveTo>
                  <a:pt x="2053205" y="130601"/>
                </a:moveTo>
                <a:lnTo>
                  <a:pt x="2042939" y="130601"/>
                </a:lnTo>
                <a:lnTo>
                  <a:pt x="2053205" y="138283"/>
                </a:lnTo>
                <a:lnTo>
                  <a:pt x="2053205" y="130601"/>
                </a:lnTo>
                <a:close/>
              </a:path>
              <a:path w="3080385" h="342264">
                <a:moveTo>
                  <a:pt x="1876972" y="44814"/>
                </a:moveTo>
                <a:lnTo>
                  <a:pt x="1876972" y="98591"/>
                </a:lnTo>
                <a:lnTo>
                  <a:pt x="2032673" y="98591"/>
                </a:lnTo>
                <a:lnTo>
                  <a:pt x="2032673" y="90908"/>
                </a:lnTo>
                <a:lnTo>
                  <a:pt x="1897504" y="90908"/>
                </a:lnTo>
                <a:lnTo>
                  <a:pt x="1887238" y="83226"/>
                </a:lnTo>
                <a:lnTo>
                  <a:pt x="1897504" y="83226"/>
                </a:lnTo>
                <a:lnTo>
                  <a:pt x="1897504" y="52496"/>
                </a:lnTo>
                <a:lnTo>
                  <a:pt x="1887238" y="52496"/>
                </a:lnTo>
                <a:lnTo>
                  <a:pt x="1876972" y="44814"/>
                </a:lnTo>
                <a:close/>
              </a:path>
              <a:path w="3080385" h="342264">
                <a:moveTo>
                  <a:pt x="2053205" y="83226"/>
                </a:moveTo>
                <a:lnTo>
                  <a:pt x="1897504" y="83226"/>
                </a:lnTo>
                <a:lnTo>
                  <a:pt x="1897504" y="90908"/>
                </a:lnTo>
                <a:lnTo>
                  <a:pt x="2032673" y="90908"/>
                </a:lnTo>
                <a:lnTo>
                  <a:pt x="2042939" y="98591"/>
                </a:lnTo>
                <a:lnTo>
                  <a:pt x="2053205" y="98591"/>
                </a:lnTo>
                <a:lnTo>
                  <a:pt x="2053205" y="83226"/>
                </a:lnTo>
                <a:close/>
              </a:path>
              <a:path w="3080385" h="342264">
                <a:moveTo>
                  <a:pt x="1897504" y="83226"/>
                </a:moveTo>
                <a:lnTo>
                  <a:pt x="1887238" y="83226"/>
                </a:lnTo>
                <a:lnTo>
                  <a:pt x="1897504" y="90908"/>
                </a:lnTo>
                <a:lnTo>
                  <a:pt x="1897504" y="83226"/>
                </a:lnTo>
                <a:close/>
              </a:path>
              <a:path w="3080385" h="342264">
                <a:moveTo>
                  <a:pt x="183077" y="0"/>
                </a:moveTo>
                <a:lnTo>
                  <a:pt x="162545" y="0"/>
                </a:lnTo>
                <a:lnTo>
                  <a:pt x="172811" y="7682"/>
                </a:lnTo>
                <a:lnTo>
                  <a:pt x="162545" y="7682"/>
                </a:lnTo>
                <a:lnTo>
                  <a:pt x="162545" y="52496"/>
                </a:lnTo>
                <a:lnTo>
                  <a:pt x="1876972" y="52496"/>
                </a:lnTo>
                <a:lnTo>
                  <a:pt x="1876972" y="44814"/>
                </a:lnTo>
                <a:lnTo>
                  <a:pt x="183077" y="44814"/>
                </a:lnTo>
                <a:lnTo>
                  <a:pt x="172811" y="37131"/>
                </a:lnTo>
                <a:lnTo>
                  <a:pt x="183077" y="37131"/>
                </a:lnTo>
                <a:lnTo>
                  <a:pt x="183077" y="0"/>
                </a:lnTo>
                <a:close/>
              </a:path>
              <a:path w="3080385" h="342264">
                <a:moveTo>
                  <a:pt x="1897504" y="37131"/>
                </a:moveTo>
                <a:lnTo>
                  <a:pt x="183077" y="37131"/>
                </a:lnTo>
                <a:lnTo>
                  <a:pt x="183077" y="44814"/>
                </a:lnTo>
                <a:lnTo>
                  <a:pt x="1876972" y="44814"/>
                </a:lnTo>
                <a:lnTo>
                  <a:pt x="1887238" y="52496"/>
                </a:lnTo>
                <a:lnTo>
                  <a:pt x="1897504" y="52496"/>
                </a:lnTo>
                <a:lnTo>
                  <a:pt x="1897504" y="37131"/>
                </a:lnTo>
                <a:close/>
              </a:path>
              <a:path w="3080385" h="342264">
                <a:moveTo>
                  <a:pt x="183077" y="37131"/>
                </a:moveTo>
                <a:lnTo>
                  <a:pt x="172811" y="37131"/>
                </a:lnTo>
                <a:lnTo>
                  <a:pt x="183077" y="44814"/>
                </a:lnTo>
                <a:lnTo>
                  <a:pt x="183077" y="37131"/>
                </a:lnTo>
                <a:close/>
              </a:path>
              <a:path w="3080385" h="342264">
                <a:moveTo>
                  <a:pt x="162545" y="0"/>
                </a:moveTo>
                <a:lnTo>
                  <a:pt x="0" y="0"/>
                </a:lnTo>
                <a:lnTo>
                  <a:pt x="0" y="7682"/>
                </a:lnTo>
                <a:lnTo>
                  <a:pt x="162545" y="7682"/>
                </a:lnTo>
                <a:lnTo>
                  <a:pt x="162545" y="0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149042" y="1694675"/>
            <a:ext cx="3080385" cy="344805"/>
          </a:xfrm>
          <a:custGeom>
            <a:avLst/>
            <a:gdLst/>
            <a:ahLst/>
            <a:cxnLst/>
            <a:rect l="l" t="t" r="r" b="b"/>
            <a:pathLst>
              <a:path w="3080385" h="344805">
                <a:moveTo>
                  <a:pt x="2279058" y="288090"/>
                </a:moveTo>
                <a:lnTo>
                  <a:pt x="2279058" y="344428"/>
                </a:lnTo>
                <a:lnTo>
                  <a:pt x="3079808" y="344428"/>
                </a:lnTo>
                <a:lnTo>
                  <a:pt x="3079808" y="336746"/>
                </a:lnTo>
                <a:lnTo>
                  <a:pt x="2299590" y="336746"/>
                </a:lnTo>
                <a:lnTo>
                  <a:pt x="2289324" y="329063"/>
                </a:lnTo>
                <a:lnTo>
                  <a:pt x="2299590" y="329063"/>
                </a:lnTo>
                <a:lnTo>
                  <a:pt x="2299590" y="295773"/>
                </a:lnTo>
                <a:lnTo>
                  <a:pt x="2289324" y="295773"/>
                </a:lnTo>
                <a:lnTo>
                  <a:pt x="2279058" y="288090"/>
                </a:lnTo>
                <a:close/>
              </a:path>
              <a:path w="3080385" h="344805">
                <a:moveTo>
                  <a:pt x="2299590" y="329063"/>
                </a:moveTo>
                <a:lnTo>
                  <a:pt x="2289324" y="329063"/>
                </a:lnTo>
                <a:lnTo>
                  <a:pt x="2299590" y="336746"/>
                </a:lnTo>
                <a:lnTo>
                  <a:pt x="2299590" y="329063"/>
                </a:lnTo>
                <a:close/>
              </a:path>
              <a:path w="3080385" h="344805">
                <a:moveTo>
                  <a:pt x="3079808" y="329063"/>
                </a:moveTo>
                <a:lnTo>
                  <a:pt x="2299590" y="329063"/>
                </a:lnTo>
                <a:lnTo>
                  <a:pt x="2299590" y="336746"/>
                </a:lnTo>
                <a:lnTo>
                  <a:pt x="3079808" y="336746"/>
                </a:lnTo>
                <a:lnTo>
                  <a:pt x="3079808" y="329063"/>
                </a:lnTo>
                <a:close/>
              </a:path>
              <a:path w="3080385" h="344805">
                <a:moveTo>
                  <a:pt x="2032673" y="239435"/>
                </a:moveTo>
                <a:lnTo>
                  <a:pt x="2032673" y="295773"/>
                </a:lnTo>
                <a:lnTo>
                  <a:pt x="2279058" y="295773"/>
                </a:lnTo>
                <a:lnTo>
                  <a:pt x="2279058" y="288090"/>
                </a:lnTo>
                <a:lnTo>
                  <a:pt x="2053205" y="288090"/>
                </a:lnTo>
                <a:lnTo>
                  <a:pt x="2042939" y="280408"/>
                </a:lnTo>
                <a:lnTo>
                  <a:pt x="2053205" y="280408"/>
                </a:lnTo>
                <a:lnTo>
                  <a:pt x="2053205" y="247117"/>
                </a:lnTo>
                <a:lnTo>
                  <a:pt x="2042939" y="247117"/>
                </a:lnTo>
                <a:lnTo>
                  <a:pt x="2032673" y="239435"/>
                </a:lnTo>
                <a:close/>
              </a:path>
              <a:path w="3080385" h="344805">
                <a:moveTo>
                  <a:pt x="2299590" y="280408"/>
                </a:moveTo>
                <a:lnTo>
                  <a:pt x="2053205" y="280408"/>
                </a:lnTo>
                <a:lnTo>
                  <a:pt x="2053205" y="288090"/>
                </a:lnTo>
                <a:lnTo>
                  <a:pt x="2279058" y="288090"/>
                </a:lnTo>
                <a:lnTo>
                  <a:pt x="2289324" y="295773"/>
                </a:lnTo>
                <a:lnTo>
                  <a:pt x="2299590" y="295773"/>
                </a:lnTo>
                <a:lnTo>
                  <a:pt x="2299590" y="280408"/>
                </a:lnTo>
                <a:close/>
              </a:path>
              <a:path w="3080385" h="344805">
                <a:moveTo>
                  <a:pt x="2053205" y="280408"/>
                </a:moveTo>
                <a:lnTo>
                  <a:pt x="2042939" y="280408"/>
                </a:lnTo>
                <a:lnTo>
                  <a:pt x="2053205" y="288090"/>
                </a:lnTo>
                <a:lnTo>
                  <a:pt x="2053205" y="280408"/>
                </a:lnTo>
                <a:close/>
              </a:path>
              <a:path w="3080385" h="344805">
                <a:moveTo>
                  <a:pt x="1796554" y="190780"/>
                </a:moveTo>
                <a:lnTo>
                  <a:pt x="1796554" y="247117"/>
                </a:lnTo>
                <a:lnTo>
                  <a:pt x="2032673" y="247117"/>
                </a:lnTo>
                <a:lnTo>
                  <a:pt x="2032673" y="239435"/>
                </a:lnTo>
                <a:lnTo>
                  <a:pt x="1817086" y="239435"/>
                </a:lnTo>
                <a:lnTo>
                  <a:pt x="1806820" y="231753"/>
                </a:lnTo>
                <a:lnTo>
                  <a:pt x="1817086" y="231753"/>
                </a:lnTo>
                <a:lnTo>
                  <a:pt x="1817086" y="198462"/>
                </a:lnTo>
                <a:lnTo>
                  <a:pt x="1806820" y="198462"/>
                </a:lnTo>
                <a:lnTo>
                  <a:pt x="1796554" y="190780"/>
                </a:lnTo>
                <a:close/>
              </a:path>
              <a:path w="3080385" h="344805">
                <a:moveTo>
                  <a:pt x="2053205" y="231753"/>
                </a:moveTo>
                <a:lnTo>
                  <a:pt x="1817086" y="231753"/>
                </a:lnTo>
                <a:lnTo>
                  <a:pt x="1817086" y="239435"/>
                </a:lnTo>
                <a:lnTo>
                  <a:pt x="2032673" y="239435"/>
                </a:lnTo>
                <a:lnTo>
                  <a:pt x="2042939" y="247117"/>
                </a:lnTo>
                <a:lnTo>
                  <a:pt x="2053205" y="247117"/>
                </a:lnTo>
                <a:lnTo>
                  <a:pt x="2053205" y="231753"/>
                </a:lnTo>
                <a:close/>
              </a:path>
              <a:path w="3080385" h="344805">
                <a:moveTo>
                  <a:pt x="1817086" y="231753"/>
                </a:moveTo>
                <a:lnTo>
                  <a:pt x="1806820" y="231753"/>
                </a:lnTo>
                <a:lnTo>
                  <a:pt x="1817086" y="239435"/>
                </a:lnTo>
                <a:lnTo>
                  <a:pt x="1817086" y="231753"/>
                </a:lnTo>
                <a:close/>
              </a:path>
              <a:path w="3080385" h="344805">
                <a:moveTo>
                  <a:pt x="1758912" y="142124"/>
                </a:moveTo>
                <a:lnTo>
                  <a:pt x="1758912" y="198462"/>
                </a:lnTo>
                <a:lnTo>
                  <a:pt x="1796554" y="198462"/>
                </a:lnTo>
                <a:lnTo>
                  <a:pt x="1796554" y="190780"/>
                </a:lnTo>
                <a:lnTo>
                  <a:pt x="1779444" y="190780"/>
                </a:lnTo>
                <a:lnTo>
                  <a:pt x="1769178" y="183097"/>
                </a:lnTo>
                <a:lnTo>
                  <a:pt x="1779444" y="183097"/>
                </a:lnTo>
                <a:lnTo>
                  <a:pt x="1779444" y="149807"/>
                </a:lnTo>
                <a:lnTo>
                  <a:pt x="1769178" y="149807"/>
                </a:lnTo>
                <a:lnTo>
                  <a:pt x="1758912" y="142124"/>
                </a:lnTo>
                <a:close/>
              </a:path>
              <a:path w="3080385" h="344805">
                <a:moveTo>
                  <a:pt x="1817086" y="183097"/>
                </a:moveTo>
                <a:lnTo>
                  <a:pt x="1779444" y="183097"/>
                </a:lnTo>
                <a:lnTo>
                  <a:pt x="1779444" y="190780"/>
                </a:lnTo>
                <a:lnTo>
                  <a:pt x="1796554" y="190780"/>
                </a:lnTo>
                <a:lnTo>
                  <a:pt x="1806820" y="198462"/>
                </a:lnTo>
                <a:lnTo>
                  <a:pt x="1817086" y="198462"/>
                </a:lnTo>
                <a:lnTo>
                  <a:pt x="1817086" y="183097"/>
                </a:lnTo>
                <a:close/>
              </a:path>
              <a:path w="3080385" h="344805">
                <a:moveTo>
                  <a:pt x="1779444" y="183097"/>
                </a:moveTo>
                <a:lnTo>
                  <a:pt x="1769178" y="183097"/>
                </a:lnTo>
                <a:lnTo>
                  <a:pt x="1779444" y="190780"/>
                </a:lnTo>
                <a:lnTo>
                  <a:pt x="1779444" y="183097"/>
                </a:lnTo>
                <a:close/>
              </a:path>
              <a:path w="3080385" h="344805">
                <a:moveTo>
                  <a:pt x="1702449" y="93469"/>
                </a:moveTo>
                <a:lnTo>
                  <a:pt x="1702449" y="149807"/>
                </a:lnTo>
                <a:lnTo>
                  <a:pt x="1758912" y="149807"/>
                </a:lnTo>
                <a:lnTo>
                  <a:pt x="1758912" y="142124"/>
                </a:lnTo>
                <a:lnTo>
                  <a:pt x="1722981" y="142124"/>
                </a:lnTo>
                <a:lnTo>
                  <a:pt x="1712715" y="134442"/>
                </a:lnTo>
                <a:lnTo>
                  <a:pt x="1722981" y="134442"/>
                </a:lnTo>
                <a:lnTo>
                  <a:pt x="1722981" y="101151"/>
                </a:lnTo>
                <a:lnTo>
                  <a:pt x="1712715" y="101151"/>
                </a:lnTo>
                <a:lnTo>
                  <a:pt x="1702449" y="93469"/>
                </a:lnTo>
                <a:close/>
              </a:path>
              <a:path w="3080385" h="344805">
                <a:moveTo>
                  <a:pt x="1779444" y="134442"/>
                </a:moveTo>
                <a:lnTo>
                  <a:pt x="1722981" y="134442"/>
                </a:lnTo>
                <a:lnTo>
                  <a:pt x="1722981" y="142124"/>
                </a:lnTo>
                <a:lnTo>
                  <a:pt x="1758912" y="142124"/>
                </a:lnTo>
                <a:lnTo>
                  <a:pt x="1769178" y="149807"/>
                </a:lnTo>
                <a:lnTo>
                  <a:pt x="1779444" y="149807"/>
                </a:lnTo>
                <a:lnTo>
                  <a:pt x="1779444" y="134442"/>
                </a:lnTo>
                <a:close/>
              </a:path>
              <a:path w="3080385" h="344805">
                <a:moveTo>
                  <a:pt x="1722981" y="134442"/>
                </a:moveTo>
                <a:lnTo>
                  <a:pt x="1712715" y="134442"/>
                </a:lnTo>
                <a:lnTo>
                  <a:pt x="1722981" y="142124"/>
                </a:lnTo>
                <a:lnTo>
                  <a:pt x="1722981" y="134442"/>
                </a:lnTo>
                <a:close/>
              </a:path>
              <a:path w="3080385" h="344805">
                <a:moveTo>
                  <a:pt x="913676" y="46094"/>
                </a:moveTo>
                <a:lnTo>
                  <a:pt x="913676" y="101151"/>
                </a:lnTo>
                <a:lnTo>
                  <a:pt x="1702449" y="101151"/>
                </a:lnTo>
                <a:lnTo>
                  <a:pt x="1702449" y="93469"/>
                </a:lnTo>
                <a:lnTo>
                  <a:pt x="934208" y="93469"/>
                </a:lnTo>
                <a:lnTo>
                  <a:pt x="923942" y="85787"/>
                </a:lnTo>
                <a:lnTo>
                  <a:pt x="934208" y="85787"/>
                </a:lnTo>
                <a:lnTo>
                  <a:pt x="934208" y="53776"/>
                </a:lnTo>
                <a:lnTo>
                  <a:pt x="923942" y="53776"/>
                </a:lnTo>
                <a:lnTo>
                  <a:pt x="913676" y="46094"/>
                </a:lnTo>
                <a:close/>
              </a:path>
              <a:path w="3080385" h="344805">
                <a:moveTo>
                  <a:pt x="1722981" y="85787"/>
                </a:moveTo>
                <a:lnTo>
                  <a:pt x="934208" y="85787"/>
                </a:lnTo>
                <a:lnTo>
                  <a:pt x="934208" y="93469"/>
                </a:lnTo>
                <a:lnTo>
                  <a:pt x="1702449" y="93469"/>
                </a:lnTo>
                <a:lnTo>
                  <a:pt x="1712715" y="101151"/>
                </a:lnTo>
                <a:lnTo>
                  <a:pt x="1722981" y="101151"/>
                </a:lnTo>
                <a:lnTo>
                  <a:pt x="1722981" y="85787"/>
                </a:lnTo>
                <a:close/>
              </a:path>
              <a:path w="3080385" h="344805">
                <a:moveTo>
                  <a:pt x="934208" y="85787"/>
                </a:moveTo>
                <a:lnTo>
                  <a:pt x="923942" y="85787"/>
                </a:lnTo>
                <a:lnTo>
                  <a:pt x="934208" y="93469"/>
                </a:lnTo>
                <a:lnTo>
                  <a:pt x="934208" y="85787"/>
                </a:lnTo>
                <a:close/>
              </a:path>
              <a:path w="3080385" h="344805">
                <a:moveTo>
                  <a:pt x="191632" y="0"/>
                </a:moveTo>
                <a:lnTo>
                  <a:pt x="171100" y="0"/>
                </a:lnTo>
                <a:lnTo>
                  <a:pt x="181366" y="7682"/>
                </a:lnTo>
                <a:lnTo>
                  <a:pt x="171100" y="7682"/>
                </a:lnTo>
                <a:lnTo>
                  <a:pt x="171100" y="53776"/>
                </a:lnTo>
                <a:lnTo>
                  <a:pt x="913676" y="53776"/>
                </a:lnTo>
                <a:lnTo>
                  <a:pt x="913676" y="46094"/>
                </a:lnTo>
                <a:lnTo>
                  <a:pt x="191632" y="46094"/>
                </a:lnTo>
                <a:lnTo>
                  <a:pt x="181366" y="38412"/>
                </a:lnTo>
                <a:lnTo>
                  <a:pt x="191632" y="38412"/>
                </a:lnTo>
                <a:lnTo>
                  <a:pt x="191632" y="0"/>
                </a:lnTo>
                <a:close/>
              </a:path>
              <a:path w="3080385" h="344805">
                <a:moveTo>
                  <a:pt x="934208" y="38412"/>
                </a:moveTo>
                <a:lnTo>
                  <a:pt x="191632" y="38412"/>
                </a:lnTo>
                <a:lnTo>
                  <a:pt x="191632" y="46094"/>
                </a:lnTo>
                <a:lnTo>
                  <a:pt x="913676" y="46094"/>
                </a:lnTo>
                <a:lnTo>
                  <a:pt x="923942" y="53776"/>
                </a:lnTo>
                <a:lnTo>
                  <a:pt x="934208" y="53776"/>
                </a:lnTo>
                <a:lnTo>
                  <a:pt x="934208" y="38412"/>
                </a:lnTo>
                <a:close/>
              </a:path>
              <a:path w="3080385" h="344805">
                <a:moveTo>
                  <a:pt x="191632" y="38412"/>
                </a:moveTo>
                <a:lnTo>
                  <a:pt x="181366" y="38412"/>
                </a:lnTo>
                <a:lnTo>
                  <a:pt x="191632" y="46094"/>
                </a:lnTo>
                <a:lnTo>
                  <a:pt x="191632" y="38412"/>
                </a:lnTo>
                <a:close/>
              </a:path>
              <a:path w="3080385" h="344805">
                <a:moveTo>
                  <a:pt x="171100" y="0"/>
                </a:moveTo>
                <a:lnTo>
                  <a:pt x="0" y="0"/>
                </a:lnTo>
                <a:lnTo>
                  <a:pt x="0" y="7682"/>
                </a:lnTo>
                <a:lnTo>
                  <a:pt x="171100" y="7682"/>
                </a:lnTo>
                <a:lnTo>
                  <a:pt x="171100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770516" y="1733191"/>
            <a:ext cx="436245" cy="102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" spc="135">
                <a:latin typeface="Arial"/>
                <a:cs typeface="Arial"/>
              </a:rPr>
              <a:t>M</a:t>
            </a:r>
            <a:r>
              <a:rPr dirty="0" sz="500" spc="-15">
                <a:latin typeface="Arial"/>
                <a:cs typeface="Arial"/>
              </a:rPr>
              <a:t> </a:t>
            </a:r>
            <a:r>
              <a:rPr dirty="0" sz="500" spc="75">
                <a:latin typeface="Arial"/>
                <a:cs typeface="Arial"/>
              </a:rPr>
              <a:t>is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a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g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o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441015" y="177918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0" y="0"/>
                </a:moveTo>
                <a:lnTo>
                  <a:pt x="219008" y="0"/>
                </a:lnTo>
              </a:path>
            </a:pathLst>
          </a:custGeom>
          <a:ln w="15364">
            <a:solidFill>
              <a:srgbClr val="000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770516" y="1909887"/>
            <a:ext cx="641350" cy="102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" spc="100">
                <a:latin typeface="Arial"/>
                <a:cs typeface="Arial"/>
              </a:rPr>
              <a:t>Z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ilv</a:t>
            </a:r>
            <a:r>
              <a:rPr dirty="0" sz="500" spc="-7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e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50">
                <a:latin typeface="Arial"/>
                <a:cs typeface="Arial"/>
              </a:rPr>
              <a:t>r</a:t>
            </a:r>
            <a:r>
              <a:rPr dirty="0" sz="500" spc="-9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r>
              <a:rPr dirty="0" sz="500" spc="-20">
                <a:latin typeface="Arial"/>
                <a:cs typeface="Arial"/>
              </a:rPr>
              <a:t> </a:t>
            </a:r>
            <a:r>
              <a:rPr dirty="0" sz="500" spc="110">
                <a:latin typeface="Arial"/>
                <a:cs typeface="Arial"/>
              </a:rPr>
              <a:t>P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00">
                <a:latin typeface="Arial"/>
                <a:cs typeface="Arial"/>
              </a:rPr>
              <a:t>T</a:t>
            </a:r>
            <a:r>
              <a:rPr dirty="0" sz="500" spc="-50">
                <a:latin typeface="Arial"/>
                <a:cs typeface="Arial"/>
              </a:rPr>
              <a:t> </a:t>
            </a:r>
            <a:r>
              <a:rPr dirty="0" sz="500" spc="110">
                <a:latin typeface="Arial"/>
                <a:cs typeface="Arial"/>
              </a:rPr>
              <a:t>X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441015" y="1955878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 h="0">
                <a:moveTo>
                  <a:pt x="0" y="0"/>
                </a:moveTo>
                <a:lnTo>
                  <a:pt x="219008" y="0"/>
                </a:lnTo>
              </a:path>
            </a:pathLst>
          </a:custGeom>
          <a:ln w="15364">
            <a:solidFill>
              <a:srgbClr val="0999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110169" y="2720351"/>
            <a:ext cx="81280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25"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356298" y="2720351"/>
            <a:ext cx="81280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25"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02414" y="2720351"/>
            <a:ext cx="81280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25"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48531" y="2720351"/>
            <a:ext cx="81280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25"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94647" y="2720351"/>
            <a:ext cx="81280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25"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59965" y="2699623"/>
            <a:ext cx="44894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30900"/>
              </a:lnSpc>
              <a:spcBef>
                <a:spcPts val="90"/>
              </a:spcBef>
            </a:pPr>
            <a:r>
              <a:rPr dirty="0" sz="550" spc="150">
                <a:latin typeface="Arial"/>
                <a:cs typeface="Arial"/>
              </a:rPr>
              <a:t>Nb </a:t>
            </a:r>
            <a:r>
              <a:rPr dirty="0" sz="550" spc="90">
                <a:latin typeface="Arial"/>
                <a:cs typeface="Arial"/>
              </a:rPr>
              <a:t>at</a:t>
            </a:r>
            <a:r>
              <a:rPr dirty="0" sz="550" spc="-85">
                <a:latin typeface="Arial"/>
                <a:cs typeface="Arial"/>
              </a:rPr>
              <a:t> </a:t>
            </a:r>
            <a:r>
              <a:rPr dirty="0" sz="550" spc="80">
                <a:latin typeface="Arial"/>
                <a:cs typeface="Arial"/>
              </a:rPr>
              <a:t>risk  </a:t>
            </a:r>
            <a:r>
              <a:rPr dirty="0" sz="550" spc="125">
                <a:latin typeface="Arial"/>
                <a:cs typeface="Arial"/>
              </a:rPr>
              <a:t>Misago®</a:t>
            </a:r>
            <a:endParaRPr sz="5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027483" y="2847552"/>
            <a:ext cx="246379" cy="109855"/>
          </a:xfrm>
          <a:prstGeom prst="rect">
            <a:avLst/>
          </a:prstGeom>
          <a:ln w="70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655"/>
              </a:lnSpc>
            </a:pPr>
            <a:r>
              <a:rPr dirty="0" sz="550" spc="125">
                <a:latin typeface="Arial"/>
                <a:cs typeface="Arial"/>
              </a:rPr>
              <a:t>85</a:t>
            </a:r>
            <a:endParaRPr sz="5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273600" y="2847552"/>
            <a:ext cx="247650" cy="109855"/>
          </a:xfrm>
          <a:prstGeom prst="rect">
            <a:avLst/>
          </a:prstGeom>
          <a:ln w="70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655"/>
              </a:lnSpc>
            </a:pPr>
            <a:r>
              <a:rPr dirty="0" sz="550" spc="125">
                <a:latin typeface="Arial"/>
                <a:cs typeface="Arial"/>
              </a:rPr>
              <a:t>79</a:t>
            </a:r>
            <a:endParaRPr sz="5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521247" y="2847552"/>
            <a:ext cx="246379" cy="109855"/>
          </a:xfrm>
          <a:prstGeom prst="rect">
            <a:avLst/>
          </a:prstGeom>
          <a:ln w="70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655"/>
              </a:lnSpc>
            </a:pPr>
            <a:r>
              <a:rPr dirty="0" sz="550" spc="125">
                <a:latin typeface="Arial"/>
                <a:cs typeface="Arial"/>
              </a:rPr>
              <a:t>78</a:t>
            </a:r>
            <a:endParaRPr sz="5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767351" y="2847552"/>
            <a:ext cx="246379" cy="109855"/>
          </a:xfrm>
          <a:prstGeom prst="rect">
            <a:avLst/>
          </a:prstGeom>
          <a:ln w="70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655"/>
              </a:lnSpc>
            </a:pPr>
            <a:r>
              <a:rPr dirty="0" sz="550" spc="125">
                <a:latin typeface="Arial"/>
                <a:cs typeface="Arial"/>
              </a:rPr>
              <a:t>76</a:t>
            </a:r>
            <a:endParaRPr sz="5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013467" y="2847552"/>
            <a:ext cx="246379" cy="109855"/>
          </a:xfrm>
          <a:prstGeom prst="rect">
            <a:avLst/>
          </a:prstGeom>
          <a:ln w="70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655"/>
              </a:lnSpc>
            </a:pPr>
            <a:r>
              <a:rPr dirty="0" sz="550" spc="125">
                <a:latin typeface="Arial"/>
                <a:cs typeface="Arial"/>
              </a:rPr>
              <a:t>73</a:t>
            </a:r>
            <a:endParaRPr sz="5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59335" y="2847552"/>
            <a:ext cx="246379" cy="109855"/>
          </a:xfrm>
          <a:prstGeom prst="rect">
            <a:avLst/>
          </a:prstGeom>
          <a:ln w="70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655"/>
              </a:lnSpc>
            </a:pPr>
            <a:r>
              <a:rPr dirty="0" sz="550" spc="125">
                <a:latin typeface="Arial"/>
                <a:cs typeface="Arial"/>
              </a:rPr>
              <a:t>71</a:t>
            </a:r>
            <a:endParaRPr sz="5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15256" y="2699623"/>
            <a:ext cx="382905" cy="24511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95"/>
              </a:spcBef>
              <a:tabLst>
                <a:tab pos="245745" algn="l"/>
              </a:tabLst>
            </a:pPr>
            <a:r>
              <a:rPr dirty="0" sz="550" spc="125">
                <a:latin typeface="Arial"/>
                <a:cs typeface="Arial"/>
              </a:rPr>
              <a:t>10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12</a:t>
            </a:r>
            <a:endParaRPr sz="5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204"/>
              </a:spcBef>
            </a:pPr>
            <a:r>
              <a:rPr dirty="0" sz="550" spc="125">
                <a:latin typeface="Arial"/>
                <a:cs typeface="Arial"/>
              </a:rPr>
              <a:t>58</a:t>
            </a:r>
            <a:endParaRPr sz="5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305293" y="2847058"/>
            <a:ext cx="718820" cy="0"/>
          </a:xfrm>
          <a:custGeom>
            <a:avLst/>
            <a:gdLst/>
            <a:ahLst/>
            <a:cxnLst/>
            <a:rect l="l" t="t" r="r" b="b"/>
            <a:pathLst>
              <a:path w="718819" h="0">
                <a:moveTo>
                  <a:pt x="0" y="0"/>
                </a:moveTo>
                <a:lnTo>
                  <a:pt x="718640" y="0"/>
                </a:lnTo>
              </a:path>
            </a:pathLst>
          </a:custGeom>
          <a:ln w="42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311514" y="2849545"/>
            <a:ext cx="717550" cy="0"/>
          </a:xfrm>
          <a:custGeom>
            <a:avLst/>
            <a:gdLst/>
            <a:ahLst/>
            <a:cxnLst/>
            <a:rect l="l" t="t" r="r" b="b"/>
            <a:pathLst>
              <a:path w="717550" h="0">
                <a:moveTo>
                  <a:pt x="0" y="0"/>
                </a:moveTo>
                <a:lnTo>
                  <a:pt x="71712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508002" y="2847058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 h="0">
                <a:moveTo>
                  <a:pt x="0" y="0"/>
                </a:moveTo>
                <a:lnTo>
                  <a:pt x="243092" y="0"/>
                </a:lnTo>
              </a:path>
            </a:pathLst>
          </a:custGeom>
          <a:ln w="42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514223" y="2849545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5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1359965" y="2939800"/>
            <a:ext cx="610870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14">
                <a:latin typeface="Arial"/>
                <a:cs typeface="Arial"/>
              </a:rPr>
              <a:t>Zilver®PTX®</a:t>
            </a:r>
            <a:endParaRPr sz="5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083156" y="2939800"/>
            <a:ext cx="1614805" cy="114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58445" algn="l"/>
                <a:tab pos="504825" algn="l"/>
                <a:tab pos="750570" algn="l"/>
                <a:tab pos="996950" algn="l"/>
                <a:tab pos="1244600" algn="l"/>
                <a:tab pos="1490345" algn="l"/>
              </a:tabLst>
            </a:pPr>
            <a:r>
              <a:rPr dirty="0" sz="550" spc="125">
                <a:latin typeface="Arial"/>
                <a:cs typeface="Arial"/>
              </a:rPr>
              <a:t>86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82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81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81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80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75</a:t>
            </a:r>
            <a:r>
              <a:rPr dirty="0" sz="550" spc="125">
                <a:latin typeface="Arial"/>
                <a:cs typeface="Arial"/>
              </a:rPr>
              <a:t>	</a:t>
            </a:r>
            <a:r>
              <a:rPr dirty="0" sz="550" spc="125">
                <a:latin typeface="Arial"/>
                <a:cs typeface="Arial"/>
              </a:rPr>
              <a:t>59</a:t>
            </a:r>
            <a:endParaRPr sz="5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305293" y="2956900"/>
            <a:ext cx="718820" cy="0"/>
          </a:xfrm>
          <a:custGeom>
            <a:avLst/>
            <a:gdLst/>
            <a:ahLst/>
            <a:cxnLst/>
            <a:rect l="l" t="t" r="r" b="b"/>
            <a:pathLst>
              <a:path w="718819" h="0">
                <a:moveTo>
                  <a:pt x="0" y="0"/>
                </a:moveTo>
                <a:lnTo>
                  <a:pt x="718640" y="0"/>
                </a:lnTo>
              </a:path>
            </a:pathLst>
          </a:custGeom>
          <a:ln w="45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311514" y="2959269"/>
            <a:ext cx="717550" cy="0"/>
          </a:xfrm>
          <a:custGeom>
            <a:avLst/>
            <a:gdLst/>
            <a:ahLst/>
            <a:cxnLst/>
            <a:rect l="l" t="t" r="r" b="b"/>
            <a:pathLst>
              <a:path w="717550" h="0">
                <a:moveTo>
                  <a:pt x="0" y="0"/>
                </a:moveTo>
                <a:lnTo>
                  <a:pt x="71712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508002" y="2956900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 h="0">
                <a:moveTo>
                  <a:pt x="0" y="0"/>
                </a:moveTo>
                <a:lnTo>
                  <a:pt x="243092" y="0"/>
                </a:lnTo>
              </a:path>
            </a:pathLst>
          </a:custGeom>
          <a:ln w="45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514223" y="2959269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5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026972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030159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273088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276275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20735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23922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766688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770026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012804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016143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258823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262010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504940" y="2739478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893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508126" y="2744108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7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0916" y="93421"/>
            <a:ext cx="29743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80"/>
              <a:t>Take </a:t>
            </a:r>
            <a:r>
              <a:rPr dirty="0" spc="-5"/>
              <a:t>home</a:t>
            </a:r>
            <a:r>
              <a:rPr dirty="0" spc="75"/>
              <a:t> </a:t>
            </a:r>
            <a:r>
              <a:rPr dirty="0" spc="-15"/>
              <a:t>message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073" y="1445768"/>
            <a:ext cx="7360920" cy="29413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5"/>
              </a:spcBef>
              <a:buChar char="-"/>
              <a:tabLst>
                <a:tab pos="189865" algn="l"/>
              </a:tabLst>
            </a:pPr>
            <a:r>
              <a:rPr dirty="0" sz="2600" b="1">
                <a:latin typeface="Calibri"/>
                <a:cs typeface="Calibri"/>
              </a:rPr>
              <a:t>In </a:t>
            </a:r>
            <a:r>
              <a:rPr dirty="0" sz="2600" spc="-35" b="1">
                <a:latin typeface="Calibri"/>
                <a:cs typeface="Calibri"/>
              </a:rPr>
              <a:t>BATTLE </a:t>
            </a:r>
            <a:r>
              <a:rPr dirty="0" sz="2600" spc="-5" b="1">
                <a:latin typeface="Calibri"/>
                <a:cs typeface="Calibri"/>
              </a:rPr>
              <a:t>trial, Zilver</a:t>
            </a:r>
            <a:r>
              <a:rPr dirty="0" baseline="26143" sz="2550" spc="-7" b="1">
                <a:latin typeface="Calibri"/>
                <a:cs typeface="Calibri"/>
              </a:rPr>
              <a:t>® </a:t>
            </a:r>
            <a:r>
              <a:rPr dirty="0" sz="2600" b="1">
                <a:latin typeface="Calibri"/>
                <a:cs typeface="Calibri"/>
              </a:rPr>
              <a:t>PTX</a:t>
            </a:r>
            <a:r>
              <a:rPr dirty="0" baseline="26143" sz="2550" b="1">
                <a:latin typeface="Calibri"/>
                <a:cs typeface="Calibri"/>
              </a:rPr>
              <a:t>® </a:t>
            </a:r>
            <a:r>
              <a:rPr dirty="0" sz="2600" spc="-5" b="1">
                <a:latin typeface="Calibri"/>
                <a:cs typeface="Calibri"/>
              </a:rPr>
              <a:t>(COOK) </a:t>
            </a:r>
            <a:r>
              <a:rPr dirty="0" sz="2600" spc="-15" b="1">
                <a:latin typeface="Calibri"/>
                <a:cs typeface="Calibri"/>
              </a:rPr>
              <a:t>paclitaxel  </a:t>
            </a:r>
            <a:r>
              <a:rPr dirty="0" sz="2600" spc="-5" b="1">
                <a:latin typeface="Calibri"/>
                <a:cs typeface="Calibri"/>
              </a:rPr>
              <a:t>eluting </a:t>
            </a:r>
            <a:r>
              <a:rPr dirty="0" sz="2600" spc="-20" b="1">
                <a:latin typeface="Calibri"/>
                <a:cs typeface="Calibri"/>
              </a:rPr>
              <a:t>stent </a:t>
            </a:r>
            <a:r>
              <a:rPr dirty="0" sz="2600" spc="-10" b="1">
                <a:latin typeface="Calibri"/>
                <a:cs typeface="Calibri"/>
              </a:rPr>
              <a:t>failed </a:t>
            </a:r>
            <a:r>
              <a:rPr dirty="0" sz="2600" spc="-15" b="1">
                <a:latin typeface="Calibri"/>
                <a:cs typeface="Calibri"/>
              </a:rPr>
              <a:t>to </a:t>
            </a:r>
            <a:r>
              <a:rPr dirty="0" sz="2600" b="1">
                <a:latin typeface="Calibri"/>
                <a:cs typeface="Calibri"/>
              </a:rPr>
              <a:t>show </a:t>
            </a:r>
            <a:r>
              <a:rPr dirty="0" sz="2600" spc="-5" b="1">
                <a:latin typeface="Calibri"/>
                <a:cs typeface="Calibri"/>
              </a:rPr>
              <a:t>superiority </a:t>
            </a:r>
            <a:r>
              <a:rPr dirty="0" sz="2600" b="1">
                <a:latin typeface="Calibri"/>
                <a:cs typeface="Calibri"/>
              </a:rPr>
              <a:t>in comparison  </a:t>
            </a:r>
            <a:r>
              <a:rPr dirty="0" sz="2600" spc="-15" b="1">
                <a:latin typeface="Calibri"/>
                <a:cs typeface="Calibri"/>
              </a:rPr>
              <a:t>to </a:t>
            </a:r>
            <a:r>
              <a:rPr dirty="0" sz="2600" spc="-10" b="1">
                <a:latin typeface="Calibri"/>
                <a:cs typeface="Calibri"/>
              </a:rPr>
              <a:t>MISAGO</a:t>
            </a:r>
            <a:r>
              <a:rPr dirty="0" baseline="26143" sz="2550" spc="-15" b="1">
                <a:latin typeface="Calibri"/>
                <a:cs typeface="Calibri"/>
              </a:rPr>
              <a:t>® </a:t>
            </a:r>
            <a:r>
              <a:rPr dirty="0" sz="2600" b="1">
                <a:latin typeface="Calibri"/>
                <a:cs typeface="Calibri"/>
              </a:rPr>
              <a:t>(TERUMO), a </a:t>
            </a:r>
            <a:r>
              <a:rPr dirty="0" sz="2600" spc="-10" b="1">
                <a:latin typeface="Calibri"/>
                <a:cs typeface="Calibri"/>
              </a:rPr>
              <a:t>bare metal</a:t>
            </a:r>
            <a:r>
              <a:rPr dirty="0" sz="2600" spc="-200" b="1">
                <a:latin typeface="Calibri"/>
                <a:cs typeface="Calibri"/>
              </a:rPr>
              <a:t> </a:t>
            </a:r>
            <a:r>
              <a:rPr dirty="0" sz="2600" spc="-20" b="1">
                <a:latin typeface="Calibri"/>
                <a:cs typeface="Calibri"/>
              </a:rPr>
              <a:t>stent.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alibri"/>
              <a:buChar char="-"/>
            </a:pPr>
            <a:endParaRPr sz="2500">
              <a:latin typeface="Times New Roman"/>
              <a:cs typeface="Times New Roman"/>
            </a:endParaRPr>
          </a:p>
          <a:p>
            <a:pPr marL="12700" marR="318135">
              <a:lnSpc>
                <a:spcPct val="90100"/>
              </a:lnSpc>
              <a:buChar char="-"/>
              <a:tabLst>
                <a:tab pos="189865" algn="l"/>
              </a:tabLst>
            </a:pPr>
            <a:r>
              <a:rPr dirty="0" sz="2600" spc="-15" b="1">
                <a:latin typeface="Calibri"/>
                <a:cs typeface="Calibri"/>
              </a:rPr>
              <a:t>Advantages </a:t>
            </a:r>
            <a:r>
              <a:rPr dirty="0" sz="2600" b="1">
                <a:latin typeface="Calibri"/>
                <a:cs typeface="Calibri"/>
              </a:rPr>
              <a:t>of drug </a:t>
            </a:r>
            <a:r>
              <a:rPr dirty="0" sz="2600" spc="-5" b="1">
                <a:latin typeface="Calibri"/>
                <a:cs typeface="Calibri"/>
              </a:rPr>
              <a:t>eluting </a:t>
            </a:r>
            <a:r>
              <a:rPr dirty="0" sz="2600" spc="-15" b="1">
                <a:latin typeface="Calibri"/>
                <a:cs typeface="Calibri"/>
              </a:rPr>
              <a:t>therapy </a:t>
            </a:r>
            <a:r>
              <a:rPr dirty="0" sz="2600" b="1">
                <a:latin typeface="Calibri"/>
                <a:cs typeface="Calibri"/>
              </a:rPr>
              <a:t>in comparison  </a:t>
            </a:r>
            <a:r>
              <a:rPr dirty="0" sz="2600" spc="-15" b="1">
                <a:latin typeface="Calibri"/>
                <a:cs typeface="Calibri"/>
              </a:rPr>
              <a:t>to </a:t>
            </a:r>
            <a:r>
              <a:rPr dirty="0" sz="2600" spc="-10" b="1">
                <a:latin typeface="Calibri"/>
                <a:cs typeface="Calibri"/>
              </a:rPr>
              <a:t>bare metal </a:t>
            </a:r>
            <a:r>
              <a:rPr dirty="0" sz="2600" spc="-20" b="1">
                <a:latin typeface="Calibri"/>
                <a:cs typeface="Calibri"/>
              </a:rPr>
              <a:t>stent </a:t>
            </a:r>
            <a:r>
              <a:rPr dirty="0" sz="2600" spc="-5" b="1">
                <a:latin typeface="Calibri"/>
                <a:cs typeface="Calibri"/>
              </a:rPr>
              <a:t>is still </a:t>
            </a:r>
            <a:r>
              <a:rPr dirty="0" sz="2600" spc="-10" b="1">
                <a:latin typeface="Calibri"/>
                <a:cs typeface="Calibri"/>
              </a:rPr>
              <a:t>required </a:t>
            </a:r>
            <a:r>
              <a:rPr dirty="0" sz="2600" spc="-15" b="1">
                <a:latin typeface="Calibri"/>
                <a:cs typeface="Calibri"/>
              </a:rPr>
              <a:t>to </a:t>
            </a:r>
            <a:r>
              <a:rPr dirty="0" sz="2600" spc="-10" b="1">
                <a:latin typeface="Calibri"/>
                <a:cs typeface="Calibri"/>
              </a:rPr>
              <a:t>define </a:t>
            </a:r>
            <a:r>
              <a:rPr dirty="0" sz="2600" spc="-5" b="1">
                <a:latin typeface="Calibri"/>
                <a:cs typeface="Calibri"/>
              </a:rPr>
              <a:t>the  </a:t>
            </a:r>
            <a:r>
              <a:rPr dirty="0" sz="2600" spc="-20" b="1">
                <a:latin typeface="Calibri"/>
                <a:cs typeface="Calibri"/>
              </a:rPr>
              <a:t>strategy </a:t>
            </a:r>
            <a:r>
              <a:rPr dirty="0" sz="2600" spc="-10" b="1">
                <a:latin typeface="Calibri"/>
                <a:cs typeface="Calibri"/>
              </a:rPr>
              <a:t>for </a:t>
            </a:r>
            <a:r>
              <a:rPr dirty="0" sz="2600" spc="-5" b="1">
                <a:latin typeface="Calibri"/>
                <a:cs typeface="Calibri"/>
              </a:rPr>
              <a:t>the </a:t>
            </a:r>
            <a:r>
              <a:rPr dirty="0" sz="2600" spc="-10" b="1">
                <a:latin typeface="Calibri"/>
                <a:cs typeface="Calibri"/>
              </a:rPr>
              <a:t>treatment </a:t>
            </a:r>
            <a:r>
              <a:rPr dirty="0" sz="2600" b="1">
                <a:latin typeface="Calibri"/>
                <a:cs typeface="Calibri"/>
              </a:rPr>
              <a:t>of </a:t>
            </a:r>
            <a:r>
              <a:rPr dirty="0" sz="2600" spc="-15" b="1">
                <a:latin typeface="Calibri"/>
                <a:cs typeface="Calibri"/>
              </a:rPr>
              <a:t>intermediate </a:t>
            </a:r>
            <a:r>
              <a:rPr dirty="0" sz="2600" spc="-5" b="1">
                <a:latin typeface="Calibri"/>
                <a:cs typeface="Calibri"/>
              </a:rPr>
              <a:t>length  </a:t>
            </a:r>
            <a:r>
              <a:rPr dirty="0" sz="2600" spc="-10" b="1">
                <a:latin typeface="Calibri"/>
                <a:cs typeface="Calibri"/>
              </a:rPr>
              <a:t>femoropopliteal</a:t>
            </a:r>
            <a:r>
              <a:rPr dirty="0" sz="2600" spc="10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lesions.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002" y="112987"/>
            <a:ext cx="38290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5"/>
              </a:lnSpc>
            </a:pPr>
            <a:r>
              <a:rPr dirty="0" sz="1400" spc="45">
                <a:solidFill>
                  <a:srgbClr val="F9F6F9"/>
                </a:solidFill>
                <a:latin typeface="Arial"/>
                <a:cs typeface="Arial"/>
              </a:rPr>
              <a:t>euro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2651" y="204718"/>
            <a:ext cx="740410" cy="536575"/>
          </a:xfrm>
          <a:custGeom>
            <a:avLst/>
            <a:gdLst/>
            <a:ahLst/>
            <a:cxnLst/>
            <a:rect l="l" t="t" r="r" b="b"/>
            <a:pathLst>
              <a:path w="740410" h="536575">
                <a:moveTo>
                  <a:pt x="0" y="0"/>
                </a:moveTo>
                <a:lnTo>
                  <a:pt x="740109" y="0"/>
                </a:lnTo>
                <a:lnTo>
                  <a:pt x="740109" y="536150"/>
                </a:lnTo>
                <a:lnTo>
                  <a:pt x="0" y="536150"/>
                </a:lnTo>
                <a:lnTo>
                  <a:pt x="0" y="0"/>
                </a:lnTo>
                <a:close/>
              </a:path>
            </a:pathLst>
          </a:custGeom>
          <a:solidFill>
            <a:srgbClr val="8E34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9951" y="194380"/>
            <a:ext cx="788670" cy="509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150" spc="-220">
                <a:solidFill>
                  <a:srgbClr val="F9F6F9"/>
                </a:solidFill>
                <a:latin typeface="Arial"/>
                <a:cs typeface="Arial"/>
              </a:rPr>
              <a:t>PCR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2041" y="1128267"/>
          <a:ext cx="7984490" cy="3379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875"/>
                <a:gridCol w="1411605"/>
                <a:gridCol w="1543684"/>
                <a:gridCol w="1560194"/>
                <a:gridCol w="1655445"/>
              </a:tblGrid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Vienna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Durability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5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Astron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Misago</a:t>
                      </a:r>
                      <a:r>
                        <a:rPr dirty="0" sz="15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527685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Stent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Absolute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(Abbott)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07670" marR="384810" indent="1244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Everflex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ic)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marR="435609" indent="123189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Astron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(B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io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51815" marR="528955" indent="5778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Misago  (</a:t>
                      </a:r>
                      <a:r>
                        <a:rPr dirty="0" sz="1200" spc="-10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erum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500" spc="-5" b="1">
                          <a:latin typeface="Calibri"/>
                          <a:cs typeface="Calibri"/>
                        </a:rPr>
                        <a:t>Design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92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RCT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Registry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RCT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Registry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500" spc="-5" b="1">
                          <a:latin typeface="Calibri"/>
                          <a:cs typeface="Calibri"/>
                        </a:rPr>
                        <a:t>Mean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5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length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132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±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71-mm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96.4-mm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84-mm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63.9-mm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10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500" spc="-5" b="1">
                          <a:latin typeface="Calibri"/>
                          <a:cs typeface="Calibri"/>
                        </a:rPr>
                        <a:t>Iy endopint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44170" marR="325120" indent="190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ISR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@1y 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37%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vs</a:t>
                      </a:r>
                      <a:r>
                        <a:rPr dirty="0" sz="12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63% 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P=0.01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86105" marR="496570" indent="-6731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ISR</a:t>
                      </a:r>
                      <a:r>
                        <a:rPr dirty="0" sz="12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@1y 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27.8%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0355" marR="280670" indent="22669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ISR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@1y 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34.4%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vs</a:t>
                      </a:r>
                      <a:r>
                        <a:rPr dirty="0" sz="12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61.1%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P=0.01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TLR</a:t>
                      </a:r>
                      <a:r>
                        <a:rPr dirty="0" sz="12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@1y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500" spc="-5" b="1">
                          <a:latin typeface="Calibri"/>
                          <a:cs typeface="Calibri"/>
                        </a:rPr>
                        <a:t>ISR</a:t>
                      </a:r>
                      <a:r>
                        <a:rPr dirty="0" sz="15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@1y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(in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BMS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arm)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2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27.8%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34.4%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4133" y="134823"/>
            <a:ext cx="54768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Bare </a:t>
            </a:r>
            <a:r>
              <a:rPr dirty="0" spc="-15"/>
              <a:t>metal </a:t>
            </a:r>
            <a:r>
              <a:rPr dirty="0" spc="-25"/>
              <a:t>stent </a:t>
            </a:r>
            <a:r>
              <a:rPr dirty="0" spc="-20"/>
              <a:t>for </a:t>
            </a:r>
            <a:r>
              <a:rPr dirty="0" spc="-60"/>
              <a:t>TASC </a:t>
            </a:r>
            <a:r>
              <a:rPr dirty="0" spc="-5"/>
              <a:t>A-B</a:t>
            </a:r>
            <a:r>
              <a:rPr dirty="0" spc="185"/>
              <a:t> </a:t>
            </a:r>
            <a:r>
              <a:rPr dirty="0" spc="-5"/>
              <a:t>lesions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23085" y="4650740"/>
            <a:ext cx="5396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7810" marR="5080" indent="-1515745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Calibri"/>
                <a:cs typeface="Calibri"/>
              </a:rPr>
              <a:t>Schillinger, </a:t>
            </a:r>
            <a:r>
              <a:rPr dirty="0" sz="1200" spc="-5">
                <a:latin typeface="Calibri"/>
                <a:cs typeface="Calibri"/>
              </a:rPr>
              <a:t>NEJM, </a:t>
            </a:r>
            <a:r>
              <a:rPr dirty="0" sz="1200">
                <a:latin typeface="Calibri"/>
                <a:cs typeface="Calibri"/>
              </a:rPr>
              <a:t>2006; </a:t>
            </a:r>
            <a:r>
              <a:rPr dirty="0" sz="1200" spc="-10">
                <a:latin typeface="Calibri"/>
                <a:cs typeface="Calibri"/>
              </a:rPr>
              <a:t>Bosiers, </a:t>
            </a:r>
            <a:r>
              <a:rPr dirty="0" sz="1200">
                <a:latin typeface="Calibri"/>
                <a:cs typeface="Calibri"/>
              </a:rPr>
              <a:t>J </a:t>
            </a:r>
            <a:r>
              <a:rPr dirty="0" sz="1200" spc="-5">
                <a:latin typeface="Calibri"/>
                <a:cs typeface="Calibri"/>
              </a:rPr>
              <a:t>Endovasc </a:t>
            </a:r>
            <a:r>
              <a:rPr dirty="0" sz="1200" spc="-25">
                <a:latin typeface="Calibri"/>
                <a:cs typeface="Calibri"/>
              </a:rPr>
              <a:t>Ther, </a:t>
            </a:r>
            <a:r>
              <a:rPr dirty="0" sz="1200">
                <a:latin typeface="Calibri"/>
                <a:cs typeface="Calibri"/>
              </a:rPr>
              <a:t>2009; </a:t>
            </a:r>
            <a:r>
              <a:rPr dirty="0" sz="1200" spc="-5">
                <a:latin typeface="Calibri"/>
                <a:cs typeface="Calibri"/>
              </a:rPr>
              <a:t>Schutle, </a:t>
            </a:r>
            <a:r>
              <a:rPr dirty="0" sz="1200">
                <a:latin typeface="Calibri"/>
                <a:cs typeface="Calibri"/>
              </a:rPr>
              <a:t>J </a:t>
            </a:r>
            <a:r>
              <a:rPr dirty="0" sz="1200" spc="-5">
                <a:latin typeface="Calibri"/>
                <a:cs typeface="Calibri"/>
              </a:rPr>
              <a:t>Endovasc </a:t>
            </a:r>
            <a:r>
              <a:rPr dirty="0" sz="1200" spc="-25">
                <a:latin typeface="Calibri"/>
                <a:cs typeface="Calibri"/>
              </a:rPr>
              <a:t>Ther, </a:t>
            </a:r>
            <a:r>
              <a:rPr dirty="0" sz="1200">
                <a:latin typeface="Calibri"/>
                <a:cs typeface="Calibri"/>
              </a:rPr>
              <a:t>2012;  </a:t>
            </a:r>
            <a:r>
              <a:rPr dirty="0" sz="1200" spc="-5">
                <a:latin typeface="Calibri"/>
                <a:cs typeface="Calibri"/>
              </a:rPr>
              <a:t>Dick, Catheter Cardiovasc </a:t>
            </a:r>
            <a:r>
              <a:rPr dirty="0" sz="1200" spc="-20">
                <a:latin typeface="Calibri"/>
                <a:cs typeface="Calibri"/>
              </a:rPr>
              <a:t>Interv,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2009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9473" y="128142"/>
            <a:ext cx="53867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Clinical </a:t>
            </a:r>
            <a:r>
              <a:rPr dirty="0" spc="-15"/>
              <a:t>improvement* </a:t>
            </a:r>
            <a:r>
              <a:rPr dirty="0" spc="-5"/>
              <a:t>@ 12</a:t>
            </a:r>
            <a:r>
              <a:rPr dirty="0" spc="85"/>
              <a:t> </a:t>
            </a:r>
            <a:r>
              <a:rPr dirty="0" spc="-10"/>
              <a:t>months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93460" y="1588770"/>
            <a:ext cx="2426970" cy="1781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08915" marR="201930" indent="-4445">
              <a:lnSpc>
                <a:spcPct val="12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@ 12 </a:t>
            </a:r>
            <a:r>
              <a:rPr dirty="0" sz="2400" spc="-20" b="0">
                <a:latin typeface="Calibri Light"/>
                <a:cs typeface="Calibri Light"/>
              </a:rPr>
              <a:t>months </a:t>
            </a:r>
            <a:r>
              <a:rPr dirty="0" sz="2400" b="0">
                <a:latin typeface="Calibri Light"/>
                <a:cs typeface="Calibri Light"/>
              </a:rPr>
              <a:t>:  </a:t>
            </a:r>
            <a:r>
              <a:rPr dirty="0" sz="2400" spc="-25" b="0">
                <a:latin typeface="Calibri Light"/>
                <a:cs typeface="Calibri Light"/>
              </a:rPr>
              <a:t>MISAGO</a:t>
            </a:r>
            <a:r>
              <a:rPr dirty="0" baseline="24305" sz="2400" spc="-37" b="0">
                <a:latin typeface="Calibri Light"/>
                <a:cs typeface="Calibri Light"/>
              </a:rPr>
              <a:t>®</a:t>
            </a:r>
            <a:r>
              <a:rPr dirty="0" sz="2400" spc="-25" b="0">
                <a:latin typeface="Calibri Light"/>
                <a:cs typeface="Calibri Light"/>
              </a:rPr>
              <a:t>:</a:t>
            </a:r>
            <a:r>
              <a:rPr dirty="0" sz="2400" spc="-110" b="0">
                <a:latin typeface="Calibri Light"/>
                <a:cs typeface="Calibri Light"/>
              </a:rPr>
              <a:t> </a:t>
            </a:r>
            <a:r>
              <a:rPr dirty="0" sz="2400" spc="-10" b="0">
                <a:latin typeface="Calibri Light"/>
                <a:cs typeface="Calibri Light"/>
              </a:rPr>
              <a:t>85.3%</a:t>
            </a:r>
            <a:endParaRPr sz="2400">
              <a:latin typeface="Calibri Light"/>
              <a:cs typeface="Calibri Light"/>
            </a:endParaRPr>
          </a:p>
          <a:p>
            <a:pPr algn="ctr" marL="12065" marR="5080">
              <a:lnSpc>
                <a:spcPct val="120000"/>
              </a:lnSpc>
            </a:pPr>
            <a:r>
              <a:rPr dirty="0" sz="2400" spc="-45" b="0">
                <a:latin typeface="Calibri Light"/>
                <a:cs typeface="Calibri Light"/>
              </a:rPr>
              <a:t>ZILVER</a:t>
            </a:r>
            <a:r>
              <a:rPr dirty="0" baseline="24305" sz="2400" spc="-67" b="0">
                <a:latin typeface="Calibri Light"/>
                <a:cs typeface="Calibri Light"/>
              </a:rPr>
              <a:t>® </a:t>
            </a:r>
            <a:r>
              <a:rPr dirty="0" sz="2400" spc="-15" b="0">
                <a:latin typeface="Calibri Light"/>
                <a:cs typeface="Calibri Light"/>
              </a:rPr>
              <a:t>PTX</a:t>
            </a:r>
            <a:r>
              <a:rPr dirty="0" baseline="24305" sz="2400" spc="-22" b="0">
                <a:latin typeface="Calibri Light"/>
                <a:cs typeface="Calibri Light"/>
              </a:rPr>
              <a:t>®</a:t>
            </a:r>
            <a:r>
              <a:rPr dirty="0" sz="2400" spc="-15" b="0">
                <a:latin typeface="Calibri Light"/>
                <a:cs typeface="Calibri Light"/>
              </a:rPr>
              <a:t>: </a:t>
            </a:r>
            <a:r>
              <a:rPr dirty="0" sz="2400" spc="-10" b="0">
                <a:latin typeface="Calibri Light"/>
                <a:cs typeface="Calibri Light"/>
              </a:rPr>
              <a:t>88.6%  </a:t>
            </a:r>
            <a:r>
              <a:rPr dirty="0" sz="2400" spc="-15" b="0">
                <a:latin typeface="Calibri Light"/>
                <a:cs typeface="Calibri Light"/>
              </a:rPr>
              <a:t>P=0.56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405" y="4053636"/>
            <a:ext cx="808863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34925">
              <a:lnSpc>
                <a:spcPct val="100000"/>
              </a:lnSpc>
              <a:spcBef>
                <a:spcPts val="100"/>
              </a:spcBef>
            </a:pPr>
            <a:r>
              <a:rPr dirty="0" sz="1200" b="0" i="1">
                <a:latin typeface="Calibri Light"/>
                <a:cs typeface="Calibri Light"/>
              </a:rPr>
              <a:t>* </a:t>
            </a:r>
            <a:r>
              <a:rPr dirty="0" sz="1200" spc="-5" b="0" i="1">
                <a:latin typeface="Calibri Light"/>
                <a:cs typeface="Calibri Light"/>
              </a:rPr>
              <a:t>Clinical improvement </a:t>
            </a:r>
            <a:r>
              <a:rPr dirty="0" sz="1200" b="0" i="1">
                <a:latin typeface="Calibri Light"/>
                <a:cs typeface="Calibri Light"/>
              </a:rPr>
              <a:t>was defined </a:t>
            </a:r>
            <a:r>
              <a:rPr dirty="0" sz="1200" spc="-5" b="0" i="1">
                <a:latin typeface="Calibri Light"/>
                <a:cs typeface="Calibri Light"/>
              </a:rPr>
              <a:t>by primary sustained clinical improvement </a:t>
            </a:r>
            <a:r>
              <a:rPr dirty="0" sz="1200" b="0" i="1">
                <a:latin typeface="Calibri Light"/>
                <a:cs typeface="Calibri Light"/>
              </a:rPr>
              <a:t>which </a:t>
            </a:r>
            <a:r>
              <a:rPr dirty="0" sz="1200" spc="-5" b="0" i="1">
                <a:latin typeface="Calibri Light"/>
                <a:cs typeface="Calibri Light"/>
              </a:rPr>
              <a:t>is </a:t>
            </a:r>
            <a:r>
              <a:rPr dirty="0" sz="1200" b="0" i="1">
                <a:latin typeface="Calibri Light"/>
                <a:cs typeface="Calibri Light"/>
              </a:rPr>
              <a:t>defined as a </a:t>
            </a:r>
            <a:r>
              <a:rPr dirty="0" sz="1200" spc="-5" b="0" i="1">
                <a:latin typeface="Calibri Light"/>
                <a:cs typeface="Calibri Light"/>
              </a:rPr>
              <a:t>sustained </a:t>
            </a:r>
            <a:r>
              <a:rPr dirty="0" sz="1200" b="0" i="1">
                <a:latin typeface="Calibri Light"/>
                <a:cs typeface="Calibri Light"/>
              </a:rPr>
              <a:t>upward shift of 1  </a:t>
            </a:r>
            <a:r>
              <a:rPr dirty="0" sz="1200" spc="-5" b="0" i="1">
                <a:latin typeface="Calibri Light"/>
                <a:cs typeface="Calibri Light"/>
              </a:rPr>
              <a:t>category </a:t>
            </a:r>
            <a:r>
              <a:rPr dirty="0" sz="1200" b="0" i="1">
                <a:latin typeface="Calibri Light"/>
                <a:cs typeface="Calibri Light"/>
              </a:rPr>
              <a:t>of the </a:t>
            </a:r>
            <a:r>
              <a:rPr dirty="0" sz="1200" spc="-5" b="0" i="1">
                <a:latin typeface="Calibri Light"/>
                <a:cs typeface="Calibri Light"/>
              </a:rPr>
              <a:t>Rutherford classification for claudicants </a:t>
            </a:r>
            <a:r>
              <a:rPr dirty="0" sz="1200" b="0" i="1">
                <a:latin typeface="Calibri Light"/>
                <a:cs typeface="Calibri Light"/>
              </a:rPr>
              <a:t>and by </a:t>
            </a:r>
            <a:r>
              <a:rPr dirty="0" sz="1200" spc="-5" b="0" i="1">
                <a:latin typeface="Calibri Light"/>
                <a:cs typeface="Calibri Light"/>
              </a:rPr>
              <a:t>wound-healing </a:t>
            </a:r>
            <a:r>
              <a:rPr dirty="0" sz="1200" b="0" i="1">
                <a:latin typeface="Calibri Light"/>
                <a:cs typeface="Calibri Light"/>
              </a:rPr>
              <a:t>and </a:t>
            </a:r>
            <a:r>
              <a:rPr dirty="0" sz="1200" spc="-5" b="0" i="1">
                <a:latin typeface="Calibri Light"/>
                <a:cs typeface="Calibri Light"/>
              </a:rPr>
              <a:t>resting </a:t>
            </a:r>
            <a:r>
              <a:rPr dirty="0" sz="1200" b="0" i="1">
                <a:latin typeface="Calibri Light"/>
                <a:cs typeface="Calibri Light"/>
              </a:rPr>
              <a:t>pain resolution </a:t>
            </a:r>
            <a:r>
              <a:rPr dirty="0" sz="1200" spc="-5" b="0" i="1">
                <a:latin typeface="Calibri Light"/>
                <a:cs typeface="Calibri Light"/>
              </a:rPr>
              <a:t>for patients </a:t>
            </a:r>
            <a:r>
              <a:rPr dirty="0" sz="1200" b="0" i="1">
                <a:latin typeface="Calibri Light"/>
                <a:cs typeface="Calibri Light"/>
              </a:rPr>
              <a:t>in </a:t>
            </a:r>
            <a:r>
              <a:rPr dirty="0" sz="1200" spc="-5" b="0" i="1">
                <a:latin typeface="Calibri Light"/>
                <a:cs typeface="Calibri Light"/>
              </a:rPr>
              <a:t>critical limb  </a:t>
            </a:r>
            <a:r>
              <a:rPr dirty="0" sz="1200" spc="-5" b="0" i="1">
                <a:latin typeface="Calibri Light"/>
                <a:cs typeface="Calibri Light"/>
              </a:rPr>
              <a:t>ischemia, </a:t>
            </a:r>
            <a:r>
              <a:rPr dirty="0" sz="1200" b="0" i="1">
                <a:latin typeface="Calibri Light"/>
                <a:cs typeface="Calibri Light"/>
              </a:rPr>
              <a:t>without the need </a:t>
            </a:r>
            <a:r>
              <a:rPr dirty="0" sz="1200" spc="-5" b="0" i="1">
                <a:latin typeface="Calibri Light"/>
                <a:cs typeface="Calibri Light"/>
              </a:rPr>
              <a:t>for repeated TLR </a:t>
            </a:r>
            <a:r>
              <a:rPr dirty="0" sz="1200" b="0" i="1">
                <a:latin typeface="Calibri Light"/>
                <a:cs typeface="Calibri Light"/>
              </a:rPr>
              <a:t>in </a:t>
            </a:r>
            <a:r>
              <a:rPr dirty="0" sz="1200" spc="-5" b="0" i="1">
                <a:latin typeface="Calibri Light"/>
                <a:cs typeface="Calibri Light"/>
              </a:rPr>
              <a:t>surviving</a:t>
            </a:r>
            <a:r>
              <a:rPr dirty="0" sz="1200" spc="35" b="0" i="1">
                <a:latin typeface="Calibri Light"/>
                <a:cs typeface="Calibri Light"/>
              </a:rPr>
              <a:t> </a:t>
            </a:r>
            <a:r>
              <a:rPr dirty="0" sz="1200" spc="-5" b="0" i="1">
                <a:latin typeface="Calibri Light"/>
                <a:cs typeface="Calibri Light"/>
              </a:rPr>
              <a:t>patients.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962" y="1789007"/>
            <a:ext cx="144145" cy="1337945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800" spc="-130" b="1">
                <a:latin typeface="Arial"/>
                <a:cs typeface="Arial"/>
              </a:rPr>
              <a:t>C </a:t>
            </a:r>
            <a:r>
              <a:rPr dirty="0" sz="800" spc="-35" b="1">
                <a:latin typeface="Arial"/>
                <a:cs typeface="Arial"/>
              </a:rPr>
              <a:t>lin </a:t>
            </a:r>
            <a:r>
              <a:rPr dirty="0" sz="800" spc="-50" b="1">
                <a:latin typeface="Arial"/>
                <a:cs typeface="Arial"/>
              </a:rPr>
              <a:t>ic </a:t>
            </a:r>
            <a:r>
              <a:rPr dirty="0" sz="800" spc="-100" b="1">
                <a:latin typeface="Arial"/>
                <a:cs typeface="Arial"/>
              </a:rPr>
              <a:t>a </a:t>
            </a:r>
            <a:r>
              <a:rPr dirty="0" sz="800" spc="-50" b="1">
                <a:latin typeface="Arial"/>
                <a:cs typeface="Arial"/>
              </a:rPr>
              <a:t>l </a:t>
            </a:r>
            <a:r>
              <a:rPr dirty="0" sz="800" spc="-80" b="1">
                <a:latin typeface="Arial"/>
                <a:cs typeface="Arial"/>
              </a:rPr>
              <a:t>im </a:t>
            </a:r>
            <a:r>
              <a:rPr dirty="0" sz="800" spc="-110" b="1">
                <a:latin typeface="Arial"/>
                <a:cs typeface="Arial"/>
              </a:rPr>
              <a:t>p </a:t>
            </a:r>
            <a:r>
              <a:rPr dirty="0" sz="800" spc="-70" b="1">
                <a:latin typeface="Arial"/>
                <a:cs typeface="Arial"/>
              </a:rPr>
              <a:t>r </a:t>
            </a:r>
            <a:r>
              <a:rPr dirty="0" sz="800" spc="-110" b="1">
                <a:latin typeface="Arial"/>
                <a:cs typeface="Arial"/>
              </a:rPr>
              <a:t>o </a:t>
            </a:r>
            <a:r>
              <a:rPr dirty="0" sz="800" spc="-100" b="1">
                <a:latin typeface="Arial"/>
                <a:cs typeface="Arial"/>
              </a:rPr>
              <a:t>v e </a:t>
            </a:r>
            <a:r>
              <a:rPr dirty="0" sz="800" spc="-160" b="1">
                <a:latin typeface="Arial"/>
                <a:cs typeface="Arial"/>
              </a:rPr>
              <a:t>m </a:t>
            </a:r>
            <a:r>
              <a:rPr dirty="0" sz="800" spc="-100" b="1">
                <a:latin typeface="Arial"/>
                <a:cs typeface="Arial"/>
              </a:rPr>
              <a:t>e </a:t>
            </a:r>
            <a:r>
              <a:rPr dirty="0" sz="800" spc="-110" b="1">
                <a:latin typeface="Arial"/>
                <a:cs typeface="Arial"/>
              </a:rPr>
              <a:t>n </a:t>
            </a:r>
            <a:r>
              <a:rPr dirty="0" sz="800" spc="-60" b="1">
                <a:latin typeface="Arial"/>
                <a:cs typeface="Arial"/>
              </a:rPr>
              <a:t>t ( </a:t>
            </a:r>
            <a:r>
              <a:rPr dirty="0" sz="800" spc="-160" b="1">
                <a:latin typeface="Arial"/>
                <a:cs typeface="Arial"/>
              </a:rPr>
              <a:t>%</a:t>
            </a:r>
            <a:r>
              <a:rPr dirty="0" sz="800" spc="-140" b="1">
                <a:latin typeface="Arial"/>
                <a:cs typeface="Arial"/>
              </a:rPr>
              <a:t> </a:t>
            </a:r>
            <a:r>
              <a:rPr dirty="0" sz="800" spc="-60" b="1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614" y="3295990"/>
            <a:ext cx="3213100" cy="2584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  <a:tabLst>
                <a:tab pos="235585" algn="l"/>
                <a:tab pos="471805" algn="l"/>
                <a:tab pos="709930" algn="l"/>
                <a:tab pos="946150" algn="l"/>
                <a:tab pos="1184275" algn="l"/>
                <a:tab pos="1420495" algn="l"/>
                <a:tab pos="1657985" algn="l"/>
                <a:tab pos="1894205" algn="l"/>
                <a:tab pos="2132330" algn="l"/>
                <a:tab pos="2324735" algn="l"/>
              </a:tabLst>
            </a:pPr>
            <a:r>
              <a:rPr dirty="0" sz="650" spc="140" b="1">
                <a:latin typeface="Arial"/>
                <a:cs typeface="Arial"/>
              </a:rPr>
              <a:t>0	1	2	3	4	5	6	7	8	9	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0 1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45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2</a:t>
            </a:r>
            <a:r>
              <a:rPr dirty="0" sz="650" spc="45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1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algn="ctr" marR="28575">
              <a:lnSpc>
                <a:spcPct val="100000"/>
              </a:lnSpc>
              <a:spcBef>
                <a:spcPts val="415"/>
              </a:spcBef>
            </a:pPr>
            <a:r>
              <a:rPr dirty="0" sz="500" spc="100" b="1">
                <a:latin typeface="Arial"/>
                <a:cs typeface="Arial"/>
              </a:rPr>
              <a:t>F</a:t>
            </a:r>
            <a:r>
              <a:rPr dirty="0" sz="500" spc="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40" b="1">
                <a:latin typeface="Arial"/>
                <a:cs typeface="Arial"/>
              </a:rPr>
              <a:t>l</a:t>
            </a:r>
            <a:r>
              <a:rPr dirty="0" sz="500" spc="-8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30" b="1">
                <a:latin typeface="Arial"/>
                <a:cs typeface="Arial"/>
              </a:rPr>
              <a:t>w</a:t>
            </a:r>
            <a:r>
              <a:rPr dirty="0" sz="500" spc="6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-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u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p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(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50" b="1">
                <a:latin typeface="Arial"/>
                <a:cs typeface="Arial"/>
              </a:rPr>
              <a:t>m</a:t>
            </a:r>
            <a:r>
              <a:rPr dirty="0" sz="500" spc="100" b="1">
                <a:latin typeface="Arial"/>
                <a:cs typeface="Arial"/>
              </a:rPr>
              <a:t> o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n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t</a:t>
            </a:r>
            <a:r>
              <a:rPr dirty="0" sz="500" spc="-60" b="1">
                <a:latin typeface="Arial"/>
                <a:cs typeface="Arial"/>
              </a:rPr>
              <a:t> </a:t>
            </a:r>
            <a:r>
              <a:rPr dirty="0" sz="500" spc="100" b="1">
                <a:latin typeface="Arial"/>
                <a:cs typeface="Arial"/>
              </a:rPr>
              <a:t>h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90" b="1">
                <a:latin typeface="Arial"/>
                <a:cs typeface="Arial"/>
              </a:rPr>
              <a:t>s</a:t>
            </a:r>
            <a:r>
              <a:rPr dirty="0" sz="500" spc="15" b="1">
                <a:latin typeface="Arial"/>
                <a:cs typeface="Arial"/>
              </a:rPr>
              <a:t> </a:t>
            </a:r>
            <a:r>
              <a:rPr dirty="0" sz="500" spc="50" b="1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7198" y="3225837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0" y="43463"/>
                </a:moveTo>
                <a:lnTo>
                  <a:pt x="20538" y="43463"/>
                </a:lnTo>
                <a:lnTo>
                  <a:pt x="20538" y="0"/>
                </a:lnTo>
                <a:lnTo>
                  <a:pt x="0" y="0"/>
                </a:lnTo>
                <a:lnTo>
                  <a:pt x="0" y="43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67198" y="3222034"/>
            <a:ext cx="3101975" cy="0"/>
          </a:xfrm>
          <a:custGeom>
            <a:avLst/>
            <a:gdLst/>
            <a:ahLst/>
            <a:cxnLst/>
            <a:rect l="l" t="t" r="r" b="b"/>
            <a:pathLst>
              <a:path w="3101975" h="0">
                <a:moveTo>
                  <a:pt x="0" y="0"/>
                </a:moveTo>
                <a:lnTo>
                  <a:pt x="3101346" y="0"/>
                </a:lnTo>
              </a:path>
            </a:pathLst>
          </a:custGeom>
          <a:ln w="76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03394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9589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7496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13691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51598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87793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25700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61895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99802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35998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73904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10100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6295" y="3225416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4" h="43814">
                <a:moveTo>
                  <a:pt x="20538" y="0"/>
                </a:moveTo>
                <a:lnTo>
                  <a:pt x="0" y="0"/>
                </a:lnTo>
                <a:lnTo>
                  <a:pt x="0" y="43505"/>
                </a:lnTo>
                <a:lnTo>
                  <a:pt x="20538" y="43505"/>
                </a:lnTo>
                <a:lnTo>
                  <a:pt x="20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7737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23932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60128" y="3229254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68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98035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34230" y="3229254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68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72137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08332" y="3229254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68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46239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82434" y="3229254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 h="0">
                <a:moveTo>
                  <a:pt x="0" y="0"/>
                </a:moveTo>
                <a:lnTo>
                  <a:pt x="217368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20341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56536" y="3229254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 h="0">
                <a:moveTo>
                  <a:pt x="0" y="0"/>
                </a:moveTo>
                <a:lnTo>
                  <a:pt x="217368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94443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30638" y="3229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656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66834" y="3225416"/>
            <a:ext cx="1905" cy="8255"/>
          </a:xfrm>
          <a:custGeom>
            <a:avLst/>
            <a:gdLst/>
            <a:ahLst/>
            <a:cxnLst/>
            <a:rect l="l" t="t" r="r" b="b"/>
            <a:pathLst>
              <a:path w="1904" h="8255">
                <a:moveTo>
                  <a:pt x="1711" y="0"/>
                </a:moveTo>
                <a:lnTo>
                  <a:pt x="0" y="0"/>
                </a:lnTo>
                <a:lnTo>
                  <a:pt x="0" y="7677"/>
                </a:lnTo>
                <a:lnTo>
                  <a:pt x="1711" y="7677"/>
                </a:lnTo>
                <a:lnTo>
                  <a:pt x="1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19275" y="3217738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23" y="0"/>
                </a:moveTo>
                <a:lnTo>
                  <a:pt x="0" y="0"/>
                </a:lnTo>
                <a:lnTo>
                  <a:pt x="0" y="15354"/>
                </a:lnTo>
                <a:lnTo>
                  <a:pt x="47923" y="15354"/>
                </a:lnTo>
                <a:lnTo>
                  <a:pt x="479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67198" y="3218231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2"/>
                </a:moveTo>
                <a:lnTo>
                  <a:pt x="10269" y="15212"/>
                </a:lnTo>
                <a:lnTo>
                  <a:pt x="10269" y="0"/>
                </a:lnTo>
                <a:lnTo>
                  <a:pt x="0" y="0"/>
                </a:lnTo>
                <a:lnTo>
                  <a:pt x="0" y="15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77468" y="2948758"/>
            <a:ext cx="0" cy="269875"/>
          </a:xfrm>
          <a:custGeom>
            <a:avLst/>
            <a:gdLst/>
            <a:ahLst/>
            <a:cxnLst/>
            <a:rect l="l" t="t" r="r" b="b"/>
            <a:pathLst>
              <a:path w="0" h="269875">
                <a:moveTo>
                  <a:pt x="0" y="0"/>
                </a:moveTo>
                <a:lnTo>
                  <a:pt x="0" y="269472"/>
                </a:lnTo>
              </a:path>
            </a:pathLst>
          </a:custGeom>
          <a:ln w="20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67198" y="2933546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2"/>
                </a:moveTo>
                <a:lnTo>
                  <a:pt x="10269" y="15212"/>
                </a:lnTo>
                <a:lnTo>
                  <a:pt x="10269" y="0"/>
                </a:lnTo>
                <a:lnTo>
                  <a:pt x="0" y="0"/>
                </a:lnTo>
                <a:lnTo>
                  <a:pt x="0" y="15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77468" y="3217738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9" y="0"/>
                </a:moveTo>
                <a:lnTo>
                  <a:pt x="0" y="0"/>
                </a:lnTo>
                <a:lnTo>
                  <a:pt x="0" y="15354"/>
                </a:lnTo>
                <a:lnTo>
                  <a:pt x="10269" y="15354"/>
                </a:lnTo>
                <a:lnTo>
                  <a:pt x="10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19275" y="2933674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46" y="0"/>
                </a:moveTo>
                <a:lnTo>
                  <a:pt x="0" y="0"/>
                </a:lnTo>
                <a:lnTo>
                  <a:pt x="0" y="15354"/>
                </a:lnTo>
                <a:lnTo>
                  <a:pt x="6846" y="15354"/>
                </a:lnTo>
                <a:lnTo>
                  <a:pt x="68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26121" y="2933674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7" y="0"/>
                </a:moveTo>
                <a:lnTo>
                  <a:pt x="0" y="0"/>
                </a:lnTo>
                <a:lnTo>
                  <a:pt x="0" y="15354"/>
                </a:lnTo>
                <a:lnTo>
                  <a:pt x="41077" y="15354"/>
                </a:lnTo>
                <a:lnTo>
                  <a:pt x="41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7468" y="2933674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9" y="0"/>
                </a:moveTo>
                <a:lnTo>
                  <a:pt x="0" y="0"/>
                </a:lnTo>
                <a:lnTo>
                  <a:pt x="0" y="15354"/>
                </a:lnTo>
                <a:lnTo>
                  <a:pt x="10269" y="15354"/>
                </a:lnTo>
                <a:lnTo>
                  <a:pt x="10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7737" y="2933674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7" y="0"/>
                </a:moveTo>
                <a:lnTo>
                  <a:pt x="0" y="0"/>
                </a:lnTo>
                <a:lnTo>
                  <a:pt x="0" y="15354"/>
                </a:lnTo>
                <a:lnTo>
                  <a:pt x="41077" y="15354"/>
                </a:lnTo>
                <a:lnTo>
                  <a:pt x="41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812438" y="2762409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7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2438" y="2383657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8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12438" y="2004904"/>
            <a:ext cx="1778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9</a:t>
            </a:r>
            <a:r>
              <a:rPr dirty="0" sz="650" spc="-65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5149" y="1626151"/>
            <a:ext cx="26479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40" b="1">
                <a:latin typeface="Arial"/>
                <a:cs typeface="Arial"/>
              </a:rPr>
              <a:t>1</a:t>
            </a:r>
            <a:r>
              <a:rPr dirty="0" sz="650" spc="-4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r>
              <a:rPr dirty="0" sz="650" spc="-40" b="1">
                <a:latin typeface="Arial"/>
                <a:cs typeface="Arial"/>
              </a:rPr>
              <a:t> </a:t>
            </a:r>
            <a:r>
              <a:rPr dirty="0" sz="650" spc="14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19275" y="2818512"/>
            <a:ext cx="6985" cy="15875"/>
          </a:xfrm>
          <a:custGeom>
            <a:avLst/>
            <a:gdLst/>
            <a:ahLst/>
            <a:cxnLst/>
            <a:rect l="l" t="t" r="r" b="b"/>
            <a:pathLst>
              <a:path w="6984" h="15875">
                <a:moveTo>
                  <a:pt x="6846" y="0"/>
                </a:moveTo>
                <a:lnTo>
                  <a:pt x="0" y="0"/>
                </a:lnTo>
                <a:lnTo>
                  <a:pt x="0" y="15354"/>
                </a:lnTo>
                <a:lnTo>
                  <a:pt x="6846" y="15354"/>
                </a:lnTo>
                <a:lnTo>
                  <a:pt x="68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26121" y="2818512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7" y="0"/>
                </a:moveTo>
                <a:lnTo>
                  <a:pt x="0" y="0"/>
                </a:lnTo>
                <a:lnTo>
                  <a:pt x="0" y="15354"/>
                </a:lnTo>
                <a:lnTo>
                  <a:pt x="41077" y="15354"/>
                </a:lnTo>
                <a:lnTo>
                  <a:pt x="41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67198" y="2818368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2"/>
                </a:moveTo>
                <a:lnTo>
                  <a:pt x="10269" y="15212"/>
                </a:lnTo>
                <a:lnTo>
                  <a:pt x="10269" y="0"/>
                </a:lnTo>
                <a:lnTo>
                  <a:pt x="0" y="0"/>
                </a:lnTo>
                <a:lnTo>
                  <a:pt x="0" y="15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77468" y="2455450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19">
                <a:moveTo>
                  <a:pt x="0" y="0"/>
                </a:moveTo>
                <a:lnTo>
                  <a:pt x="0" y="362918"/>
                </a:lnTo>
              </a:path>
            </a:pathLst>
          </a:custGeom>
          <a:ln w="20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67198" y="2440238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2"/>
                </a:moveTo>
                <a:lnTo>
                  <a:pt x="10269" y="15212"/>
                </a:lnTo>
                <a:lnTo>
                  <a:pt x="10269" y="0"/>
                </a:lnTo>
                <a:lnTo>
                  <a:pt x="0" y="0"/>
                </a:lnTo>
                <a:lnTo>
                  <a:pt x="0" y="15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77468" y="207623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005"/>
                </a:lnTo>
              </a:path>
            </a:pathLst>
          </a:custGeom>
          <a:ln w="20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67198" y="2061021"/>
            <a:ext cx="10795" cy="15240"/>
          </a:xfrm>
          <a:custGeom>
            <a:avLst/>
            <a:gdLst/>
            <a:ahLst/>
            <a:cxnLst/>
            <a:rect l="l" t="t" r="r" b="b"/>
            <a:pathLst>
              <a:path w="10794" h="15239">
                <a:moveTo>
                  <a:pt x="0" y="15212"/>
                </a:moveTo>
                <a:lnTo>
                  <a:pt x="10269" y="15212"/>
                </a:lnTo>
                <a:lnTo>
                  <a:pt x="10269" y="0"/>
                </a:lnTo>
                <a:lnTo>
                  <a:pt x="0" y="0"/>
                </a:lnTo>
                <a:lnTo>
                  <a:pt x="0" y="15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77468" y="1698102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19">
                <a:moveTo>
                  <a:pt x="0" y="0"/>
                </a:moveTo>
                <a:lnTo>
                  <a:pt x="0" y="362918"/>
                </a:lnTo>
              </a:path>
            </a:pathLst>
          </a:custGeom>
          <a:ln w="20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7198" y="1681803"/>
            <a:ext cx="10795" cy="16510"/>
          </a:xfrm>
          <a:custGeom>
            <a:avLst/>
            <a:gdLst/>
            <a:ahLst/>
            <a:cxnLst/>
            <a:rect l="l" t="t" r="r" b="b"/>
            <a:pathLst>
              <a:path w="10794" h="16510">
                <a:moveTo>
                  <a:pt x="0" y="16298"/>
                </a:moveTo>
                <a:lnTo>
                  <a:pt x="10269" y="16298"/>
                </a:lnTo>
                <a:lnTo>
                  <a:pt x="10269" y="0"/>
                </a:lnTo>
                <a:lnTo>
                  <a:pt x="0" y="0"/>
                </a:lnTo>
                <a:lnTo>
                  <a:pt x="0" y="16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77468" y="2818512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9" y="0"/>
                </a:moveTo>
                <a:lnTo>
                  <a:pt x="0" y="0"/>
                </a:lnTo>
                <a:lnTo>
                  <a:pt x="0" y="15354"/>
                </a:lnTo>
                <a:lnTo>
                  <a:pt x="10269" y="15354"/>
                </a:lnTo>
                <a:lnTo>
                  <a:pt x="10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87737" y="2818512"/>
            <a:ext cx="41275" cy="15875"/>
          </a:xfrm>
          <a:custGeom>
            <a:avLst/>
            <a:gdLst/>
            <a:ahLst/>
            <a:cxnLst/>
            <a:rect l="l" t="t" r="r" b="b"/>
            <a:pathLst>
              <a:path w="41275" h="15875">
                <a:moveTo>
                  <a:pt x="41077" y="0"/>
                </a:moveTo>
                <a:lnTo>
                  <a:pt x="0" y="0"/>
                </a:lnTo>
                <a:lnTo>
                  <a:pt x="0" y="15354"/>
                </a:lnTo>
                <a:lnTo>
                  <a:pt x="41077" y="15354"/>
                </a:lnTo>
                <a:lnTo>
                  <a:pt x="41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19275" y="2439759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23" y="0"/>
                </a:moveTo>
                <a:lnTo>
                  <a:pt x="0" y="0"/>
                </a:lnTo>
                <a:lnTo>
                  <a:pt x="0" y="15354"/>
                </a:lnTo>
                <a:lnTo>
                  <a:pt x="47923" y="15354"/>
                </a:lnTo>
                <a:lnTo>
                  <a:pt x="479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7468" y="2439759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9" y="0"/>
                </a:moveTo>
                <a:lnTo>
                  <a:pt x="0" y="0"/>
                </a:lnTo>
                <a:lnTo>
                  <a:pt x="0" y="15354"/>
                </a:lnTo>
                <a:lnTo>
                  <a:pt x="10269" y="15354"/>
                </a:lnTo>
                <a:lnTo>
                  <a:pt x="10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19275" y="2061007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23" y="0"/>
                </a:moveTo>
                <a:lnTo>
                  <a:pt x="0" y="0"/>
                </a:lnTo>
                <a:lnTo>
                  <a:pt x="0" y="15354"/>
                </a:lnTo>
                <a:lnTo>
                  <a:pt x="47923" y="15354"/>
                </a:lnTo>
                <a:lnTo>
                  <a:pt x="479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77468" y="2061007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9" y="0"/>
                </a:moveTo>
                <a:lnTo>
                  <a:pt x="0" y="0"/>
                </a:lnTo>
                <a:lnTo>
                  <a:pt x="0" y="15354"/>
                </a:lnTo>
                <a:lnTo>
                  <a:pt x="10269" y="15354"/>
                </a:lnTo>
                <a:lnTo>
                  <a:pt x="10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19275" y="1682254"/>
            <a:ext cx="48260" cy="15875"/>
          </a:xfrm>
          <a:custGeom>
            <a:avLst/>
            <a:gdLst/>
            <a:ahLst/>
            <a:cxnLst/>
            <a:rect l="l" t="t" r="r" b="b"/>
            <a:pathLst>
              <a:path w="48259" h="15875">
                <a:moveTo>
                  <a:pt x="47923" y="0"/>
                </a:moveTo>
                <a:lnTo>
                  <a:pt x="0" y="0"/>
                </a:lnTo>
                <a:lnTo>
                  <a:pt x="0" y="15354"/>
                </a:lnTo>
                <a:lnTo>
                  <a:pt x="47923" y="15354"/>
                </a:lnTo>
                <a:lnTo>
                  <a:pt x="479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77468" y="1682254"/>
            <a:ext cx="10795" cy="15875"/>
          </a:xfrm>
          <a:custGeom>
            <a:avLst/>
            <a:gdLst/>
            <a:ahLst/>
            <a:cxnLst/>
            <a:rect l="l" t="t" r="r" b="b"/>
            <a:pathLst>
              <a:path w="10794" h="15875">
                <a:moveTo>
                  <a:pt x="10269" y="0"/>
                </a:moveTo>
                <a:lnTo>
                  <a:pt x="0" y="0"/>
                </a:lnTo>
                <a:lnTo>
                  <a:pt x="0" y="15354"/>
                </a:lnTo>
                <a:lnTo>
                  <a:pt x="10269" y="15354"/>
                </a:lnTo>
                <a:lnTo>
                  <a:pt x="10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77468" y="1689931"/>
            <a:ext cx="3072765" cy="502920"/>
          </a:xfrm>
          <a:custGeom>
            <a:avLst/>
            <a:gdLst/>
            <a:ahLst/>
            <a:cxnLst/>
            <a:rect l="l" t="t" r="r" b="b"/>
            <a:pathLst>
              <a:path w="3072765" h="502919">
                <a:moveTo>
                  <a:pt x="51346" y="0"/>
                </a:moveTo>
                <a:lnTo>
                  <a:pt x="0" y="0"/>
                </a:lnTo>
                <a:lnTo>
                  <a:pt x="0" y="7677"/>
                </a:lnTo>
                <a:lnTo>
                  <a:pt x="46736" y="7677"/>
                </a:lnTo>
                <a:lnTo>
                  <a:pt x="51346" y="4231"/>
                </a:lnTo>
                <a:lnTo>
                  <a:pt x="51346" y="0"/>
                </a:lnTo>
                <a:close/>
              </a:path>
              <a:path w="3072765" h="502919">
                <a:moveTo>
                  <a:pt x="131790" y="0"/>
                </a:moveTo>
                <a:lnTo>
                  <a:pt x="92424" y="0"/>
                </a:lnTo>
                <a:lnTo>
                  <a:pt x="92424" y="4231"/>
                </a:lnTo>
                <a:lnTo>
                  <a:pt x="97011" y="7677"/>
                </a:lnTo>
                <a:lnTo>
                  <a:pt x="136377" y="7677"/>
                </a:lnTo>
                <a:lnTo>
                  <a:pt x="131790" y="4231"/>
                </a:lnTo>
                <a:lnTo>
                  <a:pt x="131790" y="0"/>
                </a:lnTo>
                <a:close/>
              </a:path>
              <a:path w="3072765" h="502919">
                <a:moveTo>
                  <a:pt x="152328" y="0"/>
                </a:moveTo>
                <a:lnTo>
                  <a:pt x="131790" y="0"/>
                </a:lnTo>
                <a:lnTo>
                  <a:pt x="131790" y="4231"/>
                </a:lnTo>
                <a:lnTo>
                  <a:pt x="136377" y="7677"/>
                </a:lnTo>
                <a:lnTo>
                  <a:pt x="147719" y="7677"/>
                </a:lnTo>
                <a:lnTo>
                  <a:pt x="152328" y="4231"/>
                </a:lnTo>
                <a:lnTo>
                  <a:pt x="152328" y="0"/>
                </a:lnTo>
                <a:close/>
              </a:path>
              <a:path w="3072765" h="502919">
                <a:moveTo>
                  <a:pt x="154040" y="0"/>
                </a:moveTo>
                <a:lnTo>
                  <a:pt x="152328" y="0"/>
                </a:lnTo>
                <a:lnTo>
                  <a:pt x="152328" y="4231"/>
                </a:lnTo>
                <a:lnTo>
                  <a:pt x="147719" y="7677"/>
                </a:lnTo>
                <a:lnTo>
                  <a:pt x="149430" y="7677"/>
                </a:lnTo>
                <a:lnTo>
                  <a:pt x="154040" y="4231"/>
                </a:lnTo>
                <a:lnTo>
                  <a:pt x="154040" y="0"/>
                </a:lnTo>
                <a:close/>
              </a:path>
              <a:path w="3072765" h="502919">
                <a:moveTo>
                  <a:pt x="183136" y="37107"/>
                </a:moveTo>
                <a:lnTo>
                  <a:pt x="167185" y="37107"/>
                </a:lnTo>
                <a:lnTo>
                  <a:pt x="162598" y="40536"/>
                </a:lnTo>
                <a:lnTo>
                  <a:pt x="162598" y="49016"/>
                </a:lnTo>
                <a:lnTo>
                  <a:pt x="167185" y="52462"/>
                </a:lnTo>
                <a:lnTo>
                  <a:pt x="178527" y="52462"/>
                </a:lnTo>
                <a:lnTo>
                  <a:pt x="183136" y="49016"/>
                </a:lnTo>
                <a:lnTo>
                  <a:pt x="183136" y="37107"/>
                </a:lnTo>
                <a:close/>
              </a:path>
              <a:path w="3072765" h="502919">
                <a:moveTo>
                  <a:pt x="192242" y="37107"/>
                </a:moveTo>
                <a:lnTo>
                  <a:pt x="183136" y="37107"/>
                </a:lnTo>
                <a:lnTo>
                  <a:pt x="183136" y="49016"/>
                </a:lnTo>
                <a:lnTo>
                  <a:pt x="178527" y="52462"/>
                </a:lnTo>
                <a:lnTo>
                  <a:pt x="192242" y="52462"/>
                </a:lnTo>
                <a:lnTo>
                  <a:pt x="196829" y="49016"/>
                </a:lnTo>
                <a:lnTo>
                  <a:pt x="196829" y="40536"/>
                </a:lnTo>
                <a:lnTo>
                  <a:pt x="192242" y="37107"/>
                </a:lnTo>
                <a:close/>
              </a:path>
              <a:path w="3072765" h="502919">
                <a:moveTo>
                  <a:pt x="178527" y="16634"/>
                </a:moveTo>
                <a:lnTo>
                  <a:pt x="167185" y="16634"/>
                </a:lnTo>
                <a:lnTo>
                  <a:pt x="162598" y="20063"/>
                </a:lnTo>
                <a:lnTo>
                  <a:pt x="162598" y="40536"/>
                </a:lnTo>
                <a:lnTo>
                  <a:pt x="167185" y="37107"/>
                </a:lnTo>
                <a:lnTo>
                  <a:pt x="183136" y="37107"/>
                </a:lnTo>
                <a:lnTo>
                  <a:pt x="183136" y="20063"/>
                </a:lnTo>
                <a:lnTo>
                  <a:pt x="178527" y="16634"/>
                </a:lnTo>
                <a:close/>
              </a:path>
              <a:path w="3072765" h="502919">
                <a:moveTo>
                  <a:pt x="294936" y="37107"/>
                </a:moveTo>
                <a:lnTo>
                  <a:pt x="242493" y="37107"/>
                </a:lnTo>
                <a:lnTo>
                  <a:pt x="237906" y="40536"/>
                </a:lnTo>
                <a:lnTo>
                  <a:pt x="237906" y="49016"/>
                </a:lnTo>
                <a:lnTo>
                  <a:pt x="242493" y="52462"/>
                </a:lnTo>
                <a:lnTo>
                  <a:pt x="294936" y="52462"/>
                </a:lnTo>
                <a:lnTo>
                  <a:pt x="299522" y="49016"/>
                </a:lnTo>
                <a:lnTo>
                  <a:pt x="299522" y="40536"/>
                </a:lnTo>
                <a:lnTo>
                  <a:pt x="294936" y="37107"/>
                </a:lnTo>
                <a:close/>
              </a:path>
              <a:path w="3072765" h="502919">
                <a:moveTo>
                  <a:pt x="397629" y="37107"/>
                </a:moveTo>
                <a:lnTo>
                  <a:pt x="345187" y="37107"/>
                </a:lnTo>
                <a:lnTo>
                  <a:pt x="340600" y="40536"/>
                </a:lnTo>
                <a:lnTo>
                  <a:pt x="340600" y="49016"/>
                </a:lnTo>
                <a:lnTo>
                  <a:pt x="345187" y="52462"/>
                </a:lnTo>
                <a:lnTo>
                  <a:pt x="397629" y="52462"/>
                </a:lnTo>
                <a:lnTo>
                  <a:pt x="402216" y="49016"/>
                </a:lnTo>
                <a:lnTo>
                  <a:pt x="402216" y="40536"/>
                </a:lnTo>
                <a:lnTo>
                  <a:pt x="397629" y="37107"/>
                </a:lnTo>
                <a:close/>
              </a:path>
              <a:path w="3072765" h="502919">
                <a:moveTo>
                  <a:pt x="483823" y="37107"/>
                </a:moveTo>
                <a:lnTo>
                  <a:pt x="447880" y="37107"/>
                </a:lnTo>
                <a:lnTo>
                  <a:pt x="443294" y="40536"/>
                </a:lnTo>
                <a:lnTo>
                  <a:pt x="443294" y="49016"/>
                </a:lnTo>
                <a:lnTo>
                  <a:pt x="447880" y="52462"/>
                </a:lnTo>
                <a:lnTo>
                  <a:pt x="483823" y="52462"/>
                </a:lnTo>
                <a:lnTo>
                  <a:pt x="479236" y="49016"/>
                </a:lnTo>
                <a:lnTo>
                  <a:pt x="479236" y="40536"/>
                </a:lnTo>
                <a:lnTo>
                  <a:pt x="483823" y="37107"/>
                </a:lnTo>
                <a:close/>
              </a:path>
              <a:path w="3072765" h="502919">
                <a:moveTo>
                  <a:pt x="495165" y="37107"/>
                </a:moveTo>
                <a:lnTo>
                  <a:pt x="483823" y="37107"/>
                </a:lnTo>
                <a:lnTo>
                  <a:pt x="479236" y="40536"/>
                </a:lnTo>
                <a:lnTo>
                  <a:pt x="479236" y="49016"/>
                </a:lnTo>
                <a:lnTo>
                  <a:pt x="483823" y="52462"/>
                </a:lnTo>
                <a:lnTo>
                  <a:pt x="495165" y="52462"/>
                </a:lnTo>
                <a:lnTo>
                  <a:pt x="499775" y="49016"/>
                </a:lnTo>
                <a:lnTo>
                  <a:pt x="499775" y="40536"/>
                </a:lnTo>
                <a:lnTo>
                  <a:pt x="495165" y="37107"/>
                </a:lnTo>
                <a:close/>
              </a:path>
              <a:path w="3072765" h="502919">
                <a:moveTo>
                  <a:pt x="500323" y="37107"/>
                </a:moveTo>
                <a:lnTo>
                  <a:pt x="495165" y="37107"/>
                </a:lnTo>
                <a:lnTo>
                  <a:pt x="499775" y="40536"/>
                </a:lnTo>
                <a:lnTo>
                  <a:pt x="499775" y="49016"/>
                </a:lnTo>
                <a:lnTo>
                  <a:pt x="495165" y="52462"/>
                </a:lnTo>
                <a:lnTo>
                  <a:pt x="500323" y="52462"/>
                </a:lnTo>
                <a:lnTo>
                  <a:pt x="504910" y="49016"/>
                </a:lnTo>
                <a:lnTo>
                  <a:pt x="504910" y="40536"/>
                </a:lnTo>
                <a:lnTo>
                  <a:pt x="500323" y="37107"/>
                </a:lnTo>
                <a:close/>
              </a:path>
              <a:path w="3072765" h="502919">
                <a:moveTo>
                  <a:pt x="602993" y="37107"/>
                </a:moveTo>
                <a:lnTo>
                  <a:pt x="550574" y="37107"/>
                </a:lnTo>
                <a:lnTo>
                  <a:pt x="545987" y="40536"/>
                </a:lnTo>
                <a:lnTo>
                  <a:pt x="545987" y="49016"/>
                </a:lnTo>
                <a:lnTo>
                  <a:pt x="550574" y="52462"/>
                </a:lnTo>
                <a:lnTo>
                  <a:pt x="602993" y="52462"/>
                </a:lnTo>
                <a:lnTo>
                  <a:pt x="607603" y="49016"/>
                </a:lnTo>
                <a:lnTo>
                  <a:pt x="607603" y="40536"/>
                </a:lnTo>
                <a:lnTo>
                  <a:pt x="602993" y="37107"/>
                </a:lnTo>
                <a:close/>
              </a:path>
              <a:path w="3072765" h="502919">
                <a:moveTo>
                  <a:pt x="705687" y="37107"/>
                </a:moveTo>
                <a:lnTo>
                  <a:pt x="653268" y="37107"/>
                </a:lnTo>
                <a:lnTo>
                  <a:pt x="648681" y="40536"/>
                </a:lnTo>
                <a:lnTo>
                  <a:pt x="648681" y="49016"/>
                </a:lnTo>
                <a:lnTo>
                  <a:pt x="653268" y="52462"/>
                </a:lnTo>
                <a:lnTo>
                  <a:pt x="705687" y="52462"/>
                </a:lnTo>
                <a:lnTo>
                  <a:pt x="710297" y="49016"/>
                </a:lnTo>
                <a:lnTo>
                  <a:pt x="710297" y="40536"/>
                </a:lnTo>
                <a:lnTo>
                  <a:pt x="705687" y="37107"/>
                </a:lnTo>
                <a:close/>
              </a:path>
              <a:path w="3072765" h="502919">
                <a:moveTo>
                  <a:pt x="808381" y="37107"/>
                </a:moveTo>
                <a:lnTo>
                  <a:pt x="755961" y="37107"/>
                </a:lnTo>
                <a:lnTo>
                  <a:pt x="751374" y="40536"/>
                </a:lnTo>
                <a:lnTo>
                  <a:pt x="751374" y="49016"/>
                </a:lnTo>
                <a:lnTo>
                  <a:pt x="755961" y="52462"/>
                </a:lnTo>
                <a:lnTo>
                  <a:pt x="808381" y="52462"/>
                </a:lnTo>
                <a:lnTo>
                  <a:pt x="812990" y="49016"/>
                </a:lnTo>
                <a:lnTo>
                  <a:pt x="812990" y="40536"/>
                </a:lnTo>
                <a:lnTo>
                  <a:pt x="808381" y="37107"/>
                </a:lnTo>
                <a:close/>
              </a:path>
              <a:path w="3072765" h="502919">
                <a:moveTo>
                  <a:pt x="911074" y="37107"/>
                </a:moveTo>
                <a:lnTo>
                  <a:pt x="858655" y="37107"/>
                </a:lnTo>
                <a:lnTo>
                  <a:pt x="854068" y="40536"/>
                </a:lnTo>
                <a:lnTo>
                  <a:pt x="854068" y="49016"/>
                </a:lnTo>
                <a:lnTo>
                  <a:pt x="858655" y="52462"/>
                </a:lnTo>
                <a:lnTo>
                  <a:pt x="911074" y="52462"/>
                </a:lnTo>
                <a:lnTo>
                  <a:pt x="915684" y="49016"/>
                </a:lnTo>
                <a:lnTo>
                  <a:pt x="915684" y="40536"/>
                </a:lnTo>
                <a:lnTo>
                  <a:pt x="911074" y="37107"/>
                </a:lnTo>
                <a:close/>
              </a:path>
              <a:path w="3072765" h="502919">
                <a:moveTo>
                  <a:pt x="1013768" y="37107"/>
                </a:moveTo>
                <a:lnTo>
                  <a:pt x="961348" y="37107"/>
                </a:lnTo>
                <a:lnTo>
                  <a:pt x="956761" y="40536"/>
                </a:lnTo>
                <a:lnTo>
                  <a:pt x="956761" y="49016"/>
                </a:lnTo>
                <a:lnTo>
                  <a:pt x="961348" y="52462"/>
                </a:lnTo>
                <a:lnTo>
                  <a:pt x="1013768" y="52462"/>
                </a:lnTo>
                <a:lnTo>
                  <a:pt x="1018378" y="49016"/>
                </a:lnTo>
                <a:lnTo>
                  <a:pt x="1018378" y="40536"/>
                </a:lnTo>
                <a:lnTo>
                  <a:pt x="1013768" y="37107"/>
                </a:lnTo>
                <a:close/>
              </a:path>
              <a:path w="3072765" h="502919">
                <a:moveTo>
                  <a:pt x="1116461" y="37107"/>
                </a:moveTo>
                <a:lnTo>
                  <a:pt x="1064042" y="37107"/>
                </a:lnTo>
                <a:lnTo>
                  <a:pt x="1059455" y="40536"/>
                </a:lnTo>
                <a:lnTo>
                  <a:pt x="1059455" y="49016"/>
                </a:lnTo>
                <a:lnTo>
                  <a:pt x="1064042" y="52462"/>
                </a:lnTo>
                <a:lnTo>
                  <a:pt x="1116461" y="52462"/>
                </a:lnTo>
                <a:lnTo>
                  <a:pt x="1121071" y="49016"/>
                </a:lnTo>
                <a:lnTo>
                  <a:pt x="1121071" y="40536"/>
                </a:lnTo>
                <a:lnTo>
                  <a:pt x="1116461" y="37107"/>
                </a:lnTo>
                <a:close/>
              </a:path>
              <a:path w="3072765" h="502919">
                <a:moveTo>
                  <a:pt x="1185563" y="37107"/>
                </a:moveTo>
                <a:lnTo>
                  <a:pt x="1166736" y="37107"/>
                </a:lnTo>
                <a:lnTo>
                  <a:pt x="1162149" y="40536"/>
                </a:lnTo>
                <a:lnTo>
                  <a:pt x="1162149" y="49016"/>
                </a:lnTo>
                <a:lnTo>
                  <a:pt x="1166736" y="52462"/>
                </a:lnTo>
                <a:lnTo>
                  <a:pt x="1185563" y="52462"/>
                </a:lnTo>
                <a:lnTo>
                  <a:pt x="1180976" y="49016"/>
                </a:lnTo>
                <a:lnTo>
                  <a:pt x="1180976" y="40536"/>
                </a:lnTo>
                <a:lnTo>
                  <a:pt x="1185563" y="37107"/>
                </a:lnTo>
                <a:close/>
              </a:path>
              <a:path w="3072765" h="502919">
                <a:moveTo>
                  <a:pt x="1196905" y="37107"/>
                </a:moveTo>
                <a:lnTo>
                  <a:pt x="1185563" y="37107"/>
                </a:lnTo>
                <a:lnTo>
                  <a:pt x="1180976" y="40536"/>
                </a:lnTo>
                <a:lnTo>
                  <a:pt x="1180976" y="49016"/>
                </a:lnTo>
                <a:lnTo>
                  <a:pt x="1185563" y="52462"/>
                </a:lnTo>
                <a:lnTo>
                  <a:pt x="1196905" y="52462"/>
                </a:lnTo>
                <a:lnTo>
                  <a:pt x="1201515" y="49016"/>
                </a:lnTo>
                <a:lnTo>
                  <a:pt x="1201515" y="40536"/>
                </a:lnTo>
                <a:lnTo>
                  <a:pt x="1196905" y="37107"/>
                </a:lnTo>
                <a:close/>
              </a:path>
              <a:path w="3072765" h="502919">
                <a:moveTo>
                  <a:pt x="1219178" y="37107"/>
                </a:moveTo>
                <a:lnTo>
                  <a:pt x="1196905" y="37107"/>
                </a:lnTo>
                <a:lnTo>
                  <a:pt x="1201515" y="40536"/>
                </a:lnTo>
                <a:lnTo>
                  <a:pt x="1201515" y="49016"/>
                </a:lnTo>
                <a:lnTo>
                  <a:pt x="1196905" y="52462"/>
                </a:lnTo>
                <a:lnTo>
                  <a:pt x="1219178" y="52462"/>
                </a:lnTo>
                <a:lnTo>
                  <a:pt x="1223765" y="49016"/>
                </a:lnTo>
                <a:lnTo>
                  <a:pt x="1223765" y="40536"/>
                </a:lnTo>
                <a:lnTo>
                  <a:pt x="1219178" y="37107"/>
                </a:lnTo>
                <a:close/>
              </a:path>
              <a:path w="3072765" h="502919">
                <a:moveTo>
                  <a:pt x="1321871" y="37107"/>
                </a:moveTo>
                <a:lnTo>
                  <a:pt x="1269429" y="37107"/>
                </a:lnTo>
                <a:lnTo>
                  <a:pt x="1264842" y="40536"/>
                </a:lnTo>
                <a:lnTo>
                  <a:pt x="1264842" y="49016"/>
                </a:lnTo>
                <a:lnTo>
                  <a:pt x="1269429" y="52462"/>
                </a:lnTo>
                <a:lnTo>
                  <a:pt x="1321871" y="52462"/>
                </a:lnTo>
                <a:lnTo>
                  <a:pt x="1326458" y="49016"/>
                </a:lnTo>
                <a:lnTo>
                  <a:pt x="1326458" y="40536"/>
                </a:lnTo>
                <a:lnTo>
                  <a:pt x="1321871" y="37107"/>
                </a:lnTo>
                <a:close/>
              </a:path>
              <a:path w="3072765" h="502919">
                <a:moveTo>
                  <a:pt x="1424565" y="37107"/>
                </a:moveTo>
                <a:lnTo>
                  <a:pt x="1372123" y="37107"/>
                </a:lnTo>
                <a:lnTo>
                  <a:pt x="1367536" y="40536"/>
                </a:lnTo>
                <a:lnTo>
                  <a:pt x="1367536" y="49016"/>
                </a:lnTo>
                <a:lnTo>
                  <a:pt x="1372123" y="52462"/>
                </a:lnTo>
                <a:lnTo>
                  <a:pt x="1424565" y="52462"/>
                </a:lnTo>
                <a:lnTo>
                  <a:pt x="1429152" y="49016"/>
                </a:lnTo>
                <a:lnTo>
                  <a:pt x="1429152" y="40536"/>
                </a:lnTo>
                <a:lnTo>
                  <a:pt x="1424565" y="37107"/>
                </a:lnTo>
                <a:close/>
              </a:path>
              <a:path w="3072765" h="502919">
                <a:moveTo>
                  <a:pt x="1527236" y="37107"/>
                </a:moveTo>
                <a:lnTo>
                  <a:pt x="1474816" y="37107"/>
                </a:lnTo>
                <a:lnTo>
                  <a:pt x="1470229" y="40536"/>
                </a:lnTo>
                <a:lnTo>
                  <a:pt x="1470229" y="49016"/>
                </a:lnTo>
                <a:lnTo>
                  <a:pt x="1474816" y="52462"/>
                </a:lnTo>
                <a:lnTo>
                  <a:pt x="1527236" y="52462"/>
                </a:lnTo>
                <a:lnTo>
                  <a:pt x="1531846" y="49016"/>
                </a:lnTo>
                <a:lnTo>
                  <a:pt x="1531846" y="40536"/>
                </a:lnTo>
                <a:lnTo>
                  <a:pt x="1527236" y="37107"/>
                </a:lnTo>
                <a:close/>
              </a:path>
              <a:path w="3072765" h="502919">
                <a:moveTo>
                  <a:pt x="1629929" y="37107"/>
                </a:moveTo>
                <a:lnTo>
                  <a:pt x="1577510" y="37107"/>
                </a:lnTo>
                <a:lnTo>
                  <a:pt x="1572923" y="40536"/>
                </a:lnTo>
                <a:lnTo>
                  <a:pt x="1572923" y="49016"/>
                </a:lnTo>
                <a:lnTo>
                  <a:pt x="1577510" y="52462"/>
                </a:lnTo>
                <a:lnTo>
                  <a:pt x="1629929" y="52462"/>
                </a:lnTo>
                <a:lnTo>
                  <a:pt x="1634539" y="49016"/>
                </a:lnTo>
                <a:lnTo>
                  <a:pt x="1634539" y="40536"/>
                </a:lnTo>
                <a:lnTo>
                  <a:pt x="1629929" y="37107"/>
                </a:lnTo>
                <a:close/>
              </a:path>
              <a:path w="3072765" h="502919">
                <a:moveTo>
                  <a:pt x="1732623" y="37107"/>
                </a:moveTo>
                <a:lnTo>
                  <a:pt x="1680204" y="37107"/>
                </a:lnTo>
                <a:lnTo>
                  <a:pt x="1675617" y="40536"/>
                </a:lnTo>
                <a:lnTo>
                  <a:pt x="1675617" y="49016"/>
                </a:lnTo>
                <a:lnTo>
                  <a:pt x="1680204" y="52462"/>
                </a:lnTo>
                <a:lnTo>
                  <a:pt x="1732623" y="52462"/>
                </a:lnTo>
                <a:lnTo>
                  <a:pt x="1737233" y="49016"/>
                </a:lnTo>
                <a:lnTo>
                  <a:pt x="1737233" y="40536"/>
                </a:lnTo>
                <a:lnTo>
                  <a:pt x="1732623" y="37107"/>
                </a:lnTo>
                <a:close/>
              </a:path>
              <a:path w="3072765" h="502919">
                <a:moveTo>
                  <a:pt x="1835317" y="37107"/>
                </a:moveTo>
                <a:lnTo>
                  <a:pt x="1782897" y="37107"/>
                </a:lnTo>
                <a:lnTo>
                  <a:pt x="1778310" y="40536"/>
                </a:lnTo>
                <a:lnTo>
                  <a:pt x="1778310" y="49016"/>
                </a:lnTo>
                <a:lnTo>
                  <a:pt x="1782897" y="52462"/>
                </a:lnTo>
                <a:lnTo>
                  <a:pt x="1835317" y="52462"/>
                </a:lnTo>
                <a:lnTo>
                  <a:pt x="1839926" y="49016"/>
                </a:lnTo>
                <a:lnTo>
                  <a:pt x="1839926" y="40536"/>
                </a:lnTo>
                <a:lnTo>
                  <a:pt x="1835317" y="37107"/>
                </a:lnTo>
                <a:close/>
              </a:path>
              <a:path w="3072765" h="502919">
                <a:moveTo>
                  <a:pt x="1938010" y="37107"/>
                </a:moveTo>
                <a:lnTo>
                  <a:pt x="1885591" y="37107"/>
                </a:lnTo>
                <a:lnTo>
                  <a:pt x="1881004" y="40536"/>
                </a:lnTo>
                <a:lnTo>
                  <a:pt x="1881004" y="49016"/>
                </a:lnTo>
                <a:lnTo>
                  <a:pt x="1885591" y="52462"/>
                </a:lnTo>
                <a:lnTo>
                  <a:pt x="1938010" y="52462"/>
                </a:lnTo>
                <a:lnTo>
                  <a:pt x="1942620" y="49016"/>
                </a:lnTo>
                <a:lnTo>
                  <a:pt x="1942620" y="40536"/>
                </a:lnTo>
                <a:lnTo>
                  <a:pt x="1938010" y="37107"/>
                </a:lnTo>
                <a:close/>
              </a:path>
              <a:path w="3072765" h="502919">
                <a:moveTo>
                  <a:pt x="2040704" y="37107"/>
                </a:moveTo>
                <a:lnTo>
                  <a:pt x="1988284" y="37107"/>
                </a:lnTo>
                <a:lnTo>
                  <a:pt x="1983697" y="40536"/>
                </a:lnTo>
                <a:lnTo>
                  <a:pt x="1983697" y="49016"/>
                </a:lnTo>
                <a:lnTo>
                  <a:pt x="1988284" y="52462"/>
                </a:lnTo>
                <a:lnTo>
                  <a:pt x="2040704" y="52462"/>
                </a:lnTo>
                <a:lnTo>
                  <a:pt x="2045314" y="49016"/>
                </a:lnTo>
                <a:lnTo>
                  <a:pt x="2045314" y="40536"/>
                </a:lnTo>
                <a:lnTo>
                  <a:pt x="2040704" y="37107"/>
                </a:lnTo>
                <a:close/>
              </a:path>
              <a:path w="3072765" h="502919">
                <a:moveTo>
                  <a:pt x="2143397" y="37107"/>
                </a:moveTo>
                <a:lnTo>
                  <a:pt x="2090978" y="37107"/>
                </a:lnTo>
                <a:lnTo>
                  <a:pt x="2086391" y="40536"/>
                </a:lnTo>
                <a:lnTo>
                  <a:pt x="2086391" y="49016"/>
                </a:lnTo>
                <a:lnTo>
                  <a:pt x="2090978" y="52462"/>
                </a:lnTo>
                <a:lnTo>
                  <a:pt x="2143397" y="52462"/>
                </a:lnTo>
                <a:lnTo>
                  <a:pt x="2148007" y="49016"/>
                </a:lnTo>
                <a:lnTo>
                  <a:pt x="2148007" y="40536"/>
                </a:lnTo>
                <a:lnTo>
                  <a:pt x="2143397" y="37107"/>
                </a:lnTo>
                <a:close/>
              </a:path>
              <a:path w="3072765" h="502919">
                <a:moveTo>
                  <a:pt x="2246091" y="37107"/>
                </a:moveTo>
                <a:lnTo>
                  <a:pt x="2193672" y="37107"/>
                </a:lnTo>
                <a:lnTo>
                  <a:pt x="2189085" y="40536"/>
                </a:lnTo>
                <a:lnTo>
                  <a:pt x="2189085" y="49016"/>
                </a:lnTo>
                <a:lnTo>
                  <a:pt x="2193672" y="52462"/>
                </a:lnTo>
                <a:lnTo>
                  <a:pt x="2246091" y="52462"/>
                </a:lnTo>
                <a:lnTo>
                  <a:pt x="2250701" y="49016"/>
                </a:lnTo>
                <a:lnTo>
                  <a:pt x="2250701" y="40536"/>
                </a:lnTo>
                <a:lnTo>
                  <a:pt x="2246091" y="37107"/>
                </a:lnTo>
                <a:close/>
              </a:path>
              <a:path w="3072765" h="502919">
                <a:moveTo>
                  <a:pt x="2310605" y="44785"/>
                </a:moveTo>
                <a:lnTo>
                  <a:pt x="2310605" y="65650"/>
                </a:lnTo>
                <a:lnTo>
                  <a:pt x="2315192" y="69096"/>
                </a:lnTo>
                <a:lnTo>
                  <a:pt x="2326534" y="69096"/>
                </a:lnTo>
                <a:lnTo>
                  <a:pt x="2331144" y="65650"/>
                </a:lnTo>
                <a:lnTo>
                  <a:pt x="2331144" y="52462"/>
                </a:lnTo>
                <a:lnTo>
                  <a:pt x="2311130" y="52462"/>
                </a:lnTo>
                <a:lnTo>
                  <a:pt x="2315740" y="49016"/>
                </a:lnTo>
                <a:lnTo>
                  <a:pt x="2315740" y="48623"/>
                </a:lnTo>
                <a:lnTo>
                  <a:pt x="2310605" y="44785"/>
                </a:lnTo>
                <a:close/>
              </a:path>
              <a:path w="3072765" h="502919">
                <a:moveTo>
                  <a:pt x="2299788" y="37107"/>
                </a:moveTo>
                <a:lnTo>
                  <a:pt x="2296365" y="37107"/>
                </a:lnTo>
                <a:lnTo>
                  <a:pt x="2291778" y="40536"/>
                </a:lnTo>
                <a:lnTo>
                  <a:pt x="2291778" y="49016"/>
                </a:lnTo>
                <a:lnTo>
                  <a:pt x="2296365" y="52462"/>
                </a:lnTo>
                <a:lnTo>
                  <a:pt x="2299788" y="52462"/>
                </a:lnTo>
                <a:lnTo>
                  <a:pt x="2295201" y="49016"/>
                </a:lnTo>
                <a:lnTo>
                  <a:pt x="2295201" y="40536"/>
                </a:lnTo>
                <a:lnTo>
                  <a:pt x="2299788" y="37107"/>
                </a:lnTo>
                <a:close/>
              </a:path>
              <a:path w="3072765" h="502919">
                <a:moveTo>
                  <a:pt x="2311130" y="37107"/>
                </a:moveTo>
                <a:lnTo>
                  <a:pt x="2299788" y="37107"/>
                </a:lnTo>
                <a:lnTo>
                  <a:pt x="2295201" y="40536"/>
                </a:lnTo>
                <a:lnTo>
                  <a:pt x="2295201" y="49016"/>
                </a:lnTo>
                <a:lnTo>
                  <a:pt x="2299788" y="52462"/>
                </a:lnTo>
                <a:lnTo>
                  <a:pt x="2310605" y="52462"/>
                </a:lnTo>
                <a:lnTo>
                  <a:pt x="2310605" y="44785"/>
                </a:lnTo>
                <a:lnTo>
                  <a:pt x="2315740" y="44785"/>
                </a:lnTo>
                <a:lnTo>
                  <a:pt x="2315740" y="40536"/>
                </a:lnTo>
                <a:lnTo>
                  <a:pt x="2311130" y="37107"/>
                </a:lnTo>
                <a:close/>
              </a:path>
              <a:path w="3072765" h="502919">
                <a:moveTo>
                  <a:pt x="2315740" y="48623"/>
                </a:moveTo>
                <a:lnTo>
                  <a:pt x="2315740" y="49016"/>
                </a:lnTo>
                <a:lnTo>
                  <a:pt x="2311130" y="52462"/>
                </a:lnTo>
                <a:lnTo>
                  <a:pt x="2320875" y="52462"/>
                </a:lnTo>
                <a:lnTo>
                  <a:pt x="2315740" y="48623"/>
                </a:lnTo>
                <a:close/>
              </a:path>
              <a:path w="3072765" h="502919">
                <a:moveTo>
                  <a:pt x="2331144" y="37107"/>
                </a:moveTo>
                <a:lnTo>
                  <a:pt x="2311130" y="37107"/>
                </a:lnTo>
                <a:lnTo>
                  <a:pt x="2315740" y="40536"/>
                </a:lnTo>
                <a:lnTo>
                  <a:pt x="2315740" y="48623"/>
                </a:lnTo>
                <a:lnTo>
                  <a:pt x="2320875" y="52462"/>
                </a:lnTo>
                <a:lnTo>
                  <a:pt x="2331144" y="52462"/>
                </a:lnTo>
                <a:lnTo>
                  <a:pt x="2331144" y="37107"/>
                </a:lnTo>
                <a:close/>
              </a:path>
              <a:path w="3072765" h="502919">
                <a:moveTo>
                  <a:pt x="2315740" y="44785"/>
                </a:moveTo>
                <a:lnTo>
                  <a:pt x="2310605" y="44785"/>
                </a:lnTo>
                <a:lnTo>
                  <a:pt x="2315740" y="48623"/>
                </a:lnTo>
                <a:lnTo>
                  <a:pt x="2315740" y="44785"/>
                </a:lnTo>
                <a:close/>
              </a:path>
              <a:path w="3072765" h="502919">
                <a:moveTo>
                  <a:pt x="2363116" y="85731"/>
                </a:moveTo>
                <a:lnTo>
                  <a:pt x="2334020" y="85731"/>
                </a:lnTo>
                <a:lnTo>
                  <a:pt x="2329433" y="89160"/>
                </a:lnTo>
                <a:lnTo>
                  <a:pt x="2329433" y="97639"/>
                </a:lnTo>
                <a:lnTo>
                  <a:pt x="2334020" y="101086"/>
                </a:lnTo>
                <a:lnTo>
                  <a:pt x="2363116" y="101086"/>
                </a:lnTo>
                <a:lnTo>
                  <a:pt x="2358529" y="97639"/>
                </a:lnTo>
                <a:lnTo>
                  <a:pt x="2358529" y="89160"/>
                </a:lnTo>
                <a:lnTo>
                  <a:pt x="2363116" y="85731"/>
                </a:lnTo>
                <a:close/>
              </a:path>
              <a:path w="3072765" h="502919">
                <a:moveTo>
                  <a:pt x="2374458" y="85731"/>
                </a:moveTo>
                <a:lnTo>
                  <a:pt x="2363116" y="85731"/>
                </a:lnTo>
                <a:lnTo>
                  <a:pt x="2358529" y="89160"/>
                </a:lnTo>
                <a:lnTo>
                  <a:pt x="2358529" y="97639"/>
                </a:lnTo>
                <a:lnTo>
                  <a:pt x="2363116" y="101086"/>
                </a:lnTo>
                <a:lnTo>
                  <a:pt x="2374458" y="101086"/>
                </a:lnTo>
                <a:lnTo>
                  <a:pt x="2379068" y="97639"/>
                </a:lnTo>
                <a:lnTo>
                  <a:pt x="2379068" y="89160"/>
                </a:lnTo>
                <a:lnTo>
                  <a:pt x="2374458" y="85731"/>
                </a:lnTo>
                <a:close/>
              </a:path>
              <a:path w="3072765" h="502919">
                <a:moveTo>
                  <a:pt x="2386439" y="85731"/>
                </a:moveTo>
                <a:lnTo>
                  <a:pt x="2374458" y="85731"/>
                </a:lnTo>
                <a:lnTo>
                  <a:pt x="2379068" y="89160"/>
                </a:lnTo>
                <a:lnTo>
                  <a:pt x="2379068" y="97639"/>
                </a:lnTo>
                <a:lnTo>
                  <a:pt x="2374458" y="101086"/>
                </a:lnTo>
                <a:lnTo>
                  <a:pt x="2386439" y="101086"/>
                </a:lnTo>
                <a:lnTo>
                  <a:pt x="2391049" y="97639"/>
                </a:lnTo>
                <a:lnTo>
                  <a:pt x="2391049" y="89160"/>
                </a:lnTo>
                <a:lnTo>
                  <a:pt x="2386439" y="85731"/>
                </a:lnTo>
                <a:close/>
              </a:path>
              <a:path w="3072765" h="502919">
                <a:moveTo>
                  <a:pt x="2489132" y="85731"/>
                </a:moveTo>
                <a:lnTo>
                  <a:pt x="2436713" y="85731"/>
                </a:lnTo>
                <a:lnTo>
                  <a:pt x="2432126" y="89160"/>
                </a:lnTo>
                <a:lnTo>
                  <a:pt x="2432126" y="97639"/>
                </a:lnTo>
                <a:lnTo>
                  <a:pt x="2436713" y="101086"/>
                </a:lnTo>
                <a:lnTo>
                  <a:pt x="2489132" y="101086"/>
                </a:lnTo>
                <a:lnTo>
                  <a:pt x="2493742" y="97639"/>
                </a:lnTo>
                <a:lnTo>
                  <a:pt x="2493742" y="89160"/>
                </a:lnTo>
                <a:lnTo>
                  <a:pt x="2489132" y="85731"/>
                </a:lnTo>
                <a:close/>
              </a:path>
              <a:path w="3072765" h="502919">
                <a:moveTo>
                  <a:pt x="2591826" y="85731"/>
                </a:moveTo>
                <a:lnTo>
                  <a:pt x="2539407" y="85731"/>
                </a:lnTo>
                <a:lnTo>
                  <a:pt x="2534820" y="89160"/>
                </a:lnTo>
                <a:lnTo>
                  <a:pt x="2534820" y="97639"/>
                </a:lnTo>
                <a:lnTo>
                  <a:pt x="2539407" y="101086"/>
                </a:lnTo>
                <a:lnTo>
                  <a:pt x="2591826" y="101086"/>
                </a:lnTo>
                <a:lnTo>
                  <a:pt x="2596436" y="97639"/>
                </a:lnTo>
                <a:lnTo>
                  <a:pt x="2596436" y="89160"/>
                </a:lnTo>
                <a:lnTo>
                  <a:pt x="2591826" y="85731"/>
                </a:lnTo>
                <a:close/>
              </a:path>
              <a:path w="3072765" h="502919">
                <a:moveTo>
                  <a:pt x="2623821" y="136914"/>
                </a:moveTo>
                <a:lnTo>
                  <a:pt x="2607869" y="136914"/>
                </a:lnTo>
                <a:lnTo>
                  <a:pt x="2603282" y="140343"/>
                </a:lnTo>
                <a:lnTo>
                  <a:pt x="2603282" y="148822"/>
                </a:lnTo>
                <a:lnTo>
                  <a:pt x="2607869" y="152268"/>
                </a:lnTo>
                <a:lnTo>
                  <a:pt x="2619211" y="152268"/>
                </a:lnTo>
                <a:lnTo>
                  <a:pt x="2623821" y="148822"/>
                </a:lnTo>
                <a:lnTo>
                  <a:pt x="2623821" y="136914"/>
                </a:lnTo>
                <a:close/>
              </a:path>
              <a:path w="3072765" h="502919">
                <a:moveTo>
                  <a:pt x="2626057" y="136914"/>
                </a:moveTo>
                <a:lnTo>
                  <a:pt x="2623821" y="136914"/>
                </a:lnTo>
                <a:lnTo>
                  <a:pt x="2623821" y="148822"/>
                </a:lnTo>
                <a:lnTo>
                  <a:pt x="2619211" y="152268"/>
                </a:lnTo>
                <a:lnTo>
                  <a:pt x="2626057" y="152268"/>
                </a:lnTo>
                <a:lnTo>
                  <a:pt x="2630667" y="148822"/>
                </a:lnTo>
                <a:lnTo>
                  <a:pt x="2630667" y="140343"/>
                </a:lnTo>
                <a:lnTo>
                  <a:pt x="2626057" y="136914"/>
                </a:lnTo>
                <a:close/>
              </a:path>
              <a:path w="3072765" h="502919">
                <a:moveTo>
                  <a:pt x="2619211" y="111322"/>
                </a:moveTo>
                <a:lnTo>
                  <a:pt x="2607869" y="111322"/>
                </a:lnTo>
                <a:lnTo>
                  <a:pt x="2603282" y="114751"/>
                </a:lnTo>
                <a:lnTo>
                  <a:pt x="2603282" y="140343"/>
                </a:lnTo>
                <a:lnTo>
                  <a:pt x="2607869" y="136914"/>
                </a:lnTo>
                <a:lnTo>
                  <a:pt x="2623821" y="136914"/>
                </a:lnTo>
                <a:lnTo>
                  <a:pt x="2623821" y="114751"/>
                </a:lnTo>
                <a:lnTo>
                  <a:pt x="2619211" y="111322"/>
                </a:lnTo>
                <a:close/>
              </a:path>
              <a:path w="3072765" h="502919">
                <a:moveTo>
                  <a:pt x="2712274" y="136914"/>
                </a:moveTo>
                <a:lnTo>
                  <a:pt x="2676331" y="136914"/>
                </a:lnTo>
                <a:lnTo>
                  <a:pt x="2671745" y="140343"/>
                </a:lnTo>
                <a:lnTo>
                  <a:pt x="2671745" y="148822"/>
                </a:lnTo>
                <a:lnTo>
                  <a:pt x="2676331" y="152268"/>
                </a:lnTo>
                <a:lnTo>
                  <a:pt x="2712274" y="152268"/>
                </a:lnTo>
                <a:lnTo>
                  <a:pt x="2707687" y="148822"/>
                </a:lnTo>
                <a:lnTo>
                  <a:pt x="2707687" y="140343"/>
                </a:lnTo>
                <a:lnTo>
                  <a:pt x="2712274" y="136914"/>
                </a:lnTo>
                <a:close/>
              </a:path>
              <a:path w="3072765" h="502919">
                <a:moveTo>
                  <a:pt x="2723616" y="136914"/>
                </a:moveTo>
                <a:lnTo>
                  <a:pt x="2712274" y="136914"/>
                </a:lnTo>
                <a:lnTo>
                  <a:pt x="2707687" y="140343"/>
                </a:lnTo>
                <a:lnTo>
                  <a:pt x="2707687" y="148822"/>
                </a:lnTo>
                <a:lnTo>
                  <a:pt x="2712274" y="152268"/>
                </a:lnTo>
                <a:lnTo>
                  <a:pt x="2723616" y="152268"/>
                </a:lnTo>
                <a:lnTo>
                  <a:pt x="2728226" y="148822"/>
                </a:lnTo>
                <a:lnTo>
                  <a:pt x="2728226" y="140343"/>
                </a:lnTo>
                <a:lnTo>
                  <a:pt x="2723616" y="136914"/>
                </a:lnTo>
                <a:close/>
              </a:path>
              <a:path w="3072765" h="502919">
                <a:moveTo>
                  <a:pt x="2728751" y="136914"/>
                </a:moveTo>
                <a:lnTo>
                  <a:pt x="2723616" y="136914"/>
                </a:lnTo>
                <a:lnTo>
                  <a:pt x="2728226" y="140343"/>
                </a:lnTo>
                <a:lnTo>
                  <a:pt x="2728226" y="148822"/>
                </a:lnTo>
                <a:lnTo>
                  <a:pt x="2723616" y="152268"/>
                </a:lnTo>
                <a:lnTo>
                  <a:pt x="2728751" y="152268"/>
                </a:lnTo>
                <a:lnTo>
                  <a:pt x="2733361" y="148822"/>
                </a:lnTo>
                <a:lnTo>
                  <a:pt x="2733361" y="140343"/>
                </a:lnTo>
                <a:lnTo>
                  <a:pt x="2728751" y="136914"/>
                </a:lnTo>
                <a:close/>
              </a:path>
              <a:path w="3072765" h="502919">
                <a:moveTo>
                  <a:pt x="2785232" y="140752"/>
                </a:moveTo>
                <a:lnTo>
                  <a:pt x="2773890" y="140752"/>
                </a:lnTo>
                <a:lnTo>
                  <a:pt x="2769303" y="144182"/>
                </a:lnTo>
                <a:lnTo>
                  <a:pt x="2769303" y="183371"/>
                </a:lnTo>
                <a:lnTo>
                  <a:pt x="2773890" y="186817"/>
                </a:lnTo>
                <a:lnTo>
                  <a:pt x="2785232" y="186817"/>
                </a:lnTo>
                <a:lnTo>
                  <a:pt x="2789842" y="183371"/>
                </a:lnTo>
                <a:lnTo>
                  <a:pt x="2789842" y="144182"/>
                </a:lnTo>
                <a:lnTo>
                  <a:pt x="2785232" y="140752"/>
                </a:lnTo>
                <a:close/>
              </a:path>
              <a:path w="3072765" h="502919">
                <a:moveTo>
                  <a:pt x="2813256" y="193215"/>
                </a:moveTo>
                <a:lnTo>
                  <a:pt x="2806410" y="193215"/>
                </a:lnTo>
                <a:lnTo>
                  <a:pt x="2801823" y="196644"/>
                </a:lnTo>
                <a:lnTo>
                  <a:pt x="2801823" y="205123"/>
                </a:lnTo>
                <a:lnTo>
                  <a:pt x="2806410" y="208570"/>
                </a:lnTo>
                <a:lnTo>
                  <a:pt x="2813256" y="208570"/>
                </a:lnTo>
                <a:lnTo>
                  <a:pt x="2808669" y="205123"/>
                </a:lnTo>
                <a:lnTo>
                  <a:pt x="2808669" y="196644"/>
                </a:lnTo>
                <a:lnTo>
                  <a:pt x="2813256" y="193215"/>
                </a:lnTo>
                <a:close/>
              </a:path>
              <a:path w="3072765" h="502919">
                <a:moveTo>
                  <a:pt x="2824598" y="193215"/>
                </a:moveTo>
                <a:lnTo>
                  <a:pt x="2813256" y="193215"/>
                </a:lnTo>
                <a:lnTo>
                  <a:pt x="2808669" y="196644"/>
                </a:lnTo>
                <a:lnTo>
                  <a:pt x="2808669" y="205123"/>
                </a:lnTo>
                <a:lnTo>
                  <a:pt x="2813256" y="208570"/>
                </a:lnTo>
                <a:lnTo>
                  <a:pt x="2824598" y="208570"/>
                </a:lnTo>
                <a:lnTo>
                  <a:pt x="2829208" y="205123"/>
                </a:lnTo>
                <a:lnTo>
                  <a:pt x="2829208" y="196644"/>
                </a:lnTo>
                <a:lnTo>
                  <a:pt x="2824598" y="193215"/>
                </a:lnTo>
                <a:close/>
              </a:path>
              <a:path w="3072765" h="502919">
                <a:moveTo>
                  <a:pt x="2858829" y="193215"/>
                </a:moveTo>
                <a:lnTo>
                  <a:pt x="2824598" y="193215"/>
                </a:lnTo>
                <a:lnTo>
                  <a:pt x="2829208" y="196644"/>
                </a:lnTo>
                <a:lnTo>
                  <a:pt x="2829208" y="205123"/>
                </a:lnTo>
                <a:lnTo>
                  <a:pt x="2824598" y="208570"/>
                </a:lnTo>
                <a:lnTo>
                  <a:pt x="2858829" y="208570"/>
                </a:lnTo>
                <a:lnTo>
                  <a:pt x="2863439" y="205123"/>
                </a:lnTo>
                <a:lnTo>
                  <a:pt x="2863439" y="196644"/>
                </a:lnTo>
                <a:lnTo>
                  <a:pt x="2858829" y="193215"/>
                </a:lnTo>
                <a:close/>
              </a:path>
              <a:path w="3072765" h="502919">
                <a:moveTo>
                  <a:pt x="2911363" y="200892"/>
                </a:moveTo>
                <a:lnTo>
                  <a:pt x="2911363" y="230715"/>
                </a:lnTo>
                <a:lnTo>
                  <a:pt x="2915950" y="234161"/>
                </a:lnTo>
                <a:lnTo>
                  <a:pt x="2927292" y="234161"/>
                </a:lnTo>
                <a:lnTo>
                  <a:pt x="2931902" y="230715"/>
                </a:lnTo>
                <a:lnTo>
                  <a:pt x="2931902" y="208570"/>
                </a:lnTo>
                <a:lnTo>
                  <a:pt x="2921632" y="208570"/>
                </a:lnTo>
                <a:lnTo>
                  <a:pt x="2911363" y="200892"/>
                </a:lnTo>
                <a:close/>
              </a:path>
              <a:path w="3072765" h="502919">
                <a:moveTo>
                  <a:pt x="2931902" y="193215"/>
                </a:moveTo>
                <a:lnTo>
                  <a:pt x="2909104" y="193215"/>
                </a:lnTo>
                <a:lnTo>
                  <a:pt x="2904517" y="196644"/>
                </a:lnTo>
                <a:lnTo>
                  <a:pt x="2904517" y="205123"/>
                </a:lnTo>
                <a:lnTo>
                  <a:pt x="2909104" y="208570"/>
                </a:lnTo>
                <a:lnTo>
                  <a:pt x="2911363" y="208570"/>
                </a:lnTo>
                <a:lnTo>
                  <a:pt x="2911363" y="200892"/>
                </a:lnTo>
                <a:lnTo>
                  <a:pt x="2931902" y="200892"/>
                </a:lnTo>
                <a:lnTo>
                  <a:pt x="2931902" y="193215"/>
                </a:lnTo>
                <a:close/>
              </a:path>
              <a:path w="3072765" h="502919">
                <a:moveTo>
                  <a:pt x="2931902" y="200892"/>
                </a:moveTo>
                <a:lnTo>
                  <a:pt x="2911363" y="200892"/>
                </a:lnTo>
                <a:lnTo>
                  <a:pt x="2921632" y="208570"/>
                </a:lnTo>
                <a:lnTo>
                  <a:pt x="2931902" y="208570"/>
                </a:lnTo>
                <a:lnTo>
                  <a:pt x="2931902" y="200892"/>
                </a:lnTo>
                <a:close/>
              </a:path>
              <a:path w="3072765" h="502919">
                <a:moveTo>
                  <a:pt x="2930732" y="267430"/>
                </a:moveTo>
                <a:lnTo>
                  <a:pt x="2915950" y="267430"/>
                </a:lnTo>
                <a:lnTo>
                  <a:pt x="2911363" y="270859"/>
                </a:lnTo>
                <a:lnTo>
                  <a:pt x="2911363" y="279338"/>
                </a:lnTo>
                <a:lnTo>
                  <a:pt x="2915950" y="282785"/>
                </a:lnTo>
                <a:lnTo>
                  <a:pt x="2927292" y="282785"/>
                </a:lnTo>
                <a:lnTo>
                  <a:pt x="2929328" y="281262"/>
                </a:lnTo>
                <a:lnTo>
                  <a:pt x="2926767" y="279338"/>
                </a:lnTo>
                <a:lnTo>
                  <a:pt x="2926767" y="270859"/>
                </a:lnTo>
                <a:lnTo>
                  <a:pt x="2931044" y="267662"/>
                </a:lnTo>
                <a:lnTo>
                  <a:pt x="2930732" y="267430"/>
                </a:lnTo>
                <a:close/>
              </a:path>
              <a:path w="3072765" h="502919">
                <a:moveTo>
                  <a:pt x="2929328" y="281262"/>
                </a:moveTo>
                <a:lnTo>
                  <a:pt x="2927292" y="282785"/>
                </a:lnTo>
                <a:lnTo>
                  <a:pt x="2931354" y="282785"/>
                </a:lnTo>
                <a:lnTo>
                  <a:pt x="2929328" y="281262"/>
                </a:lnTo>
                <a:close/>
              </a:path>
              <a:path w="3072765" h="502919">
                <a:moveTo>
                  <a:pt x="2942696" y="267430"/>
                </a:moveTo>
                <a:lnTo>
                  <a:pt x="2931354" y="267430"/>
                </a:lnTo>
                <a:lnTo>
                  <a:pt x="2931044" y="267662"/>
                </a:lnTo>
                <a:lnTo>
                  <a:pt x="2931902" y="268300"/>
                </a:lnTo>
                <a:lnTo>
                  <a:pt x="2931902" y="279338"/>
                </a:lnTo>
                <a:lnTo>
                  <a:pt x="2929328" y="281262"/>
                </a:lnTo>
                <a:lnTo>
                  <a:pt x="2931354" y="282785"/>
                </a:lnTo>
                <a:lnTo>
                  <a:pt x="2942696" y="282785"/>
                </a:lnTo>
                <a:lnTo>
                  <a:pt x="2945590" y="280621"/>
                </a:lnTo>
                <a:lnTo>
                  <a:pt x="2943883" y="279338"/>
                </a:lnTo>
                <a:lnTo>
                  <a:pt x="2943883" y="270859"/>
                </a:lnTo>
                <a:lnTo>
                  <a:pt x="2945590" y="269583"/>
                </a:lnTo>
                <a:lnTo>
                  <a:pt x="2942696" y="267430"/>
                </a:lnTo>
                <a:close/>
              </a:path>
              <a:path w="3072765" h="502919">
                <a:moveTo>
                  <a:pt x="2945590" y="280621"/>
                </a:moveTo>
                <a:lnTo>
                  <a:pt x="2942696" y="282785"/>
                </a:lnTo>
                <a:lnTo>
                  <a:pt x="2948470" y="282785"/>
                </a:lnTo>
                <a:lnTo>
                  <a:pt x="2945590" y="280621"/>
                </a:lnTo>
                <a:close/>
              </a:path>
              <a:path w="3072765" h="502919">
                <a:moveTo>
                  <a:pt x="2959811" y="267430"/>
                </a:moveTo>
                <a:lnTo>
                  <a:pt x="2948470" y="267430"/>
                </a:lnTo>
                <a:lnTo>
                  <a:pt x="2945590" y="269583"/>
                </a:lnTo>
                <a:lnTo>
                  <a:pt x="2947306" y="270859"/>
                </a:lnTo>
                <a:lnTo>
                  <a:pt x="2947306" y="279338"/>
                </a:lnTo>
                <a:lnTo>
                  <a:pt x="2945590" y="280621"/>
                </a:lnTo>
                <a:lnTo>
                  <a:pt x="2948470" y="282785"/>
                </a:lnTo>
                <a:lnTo>
                  <a:pt x="2959811" y="282785"/>
                </a:lnTo>
                <a:lnTo>
                  <a:pt x="2964421" y="279338"/>
                </a:lnTo>
                <a:lnTo>
                  <a:pt x="2964421" y="270859"/>
                </a:lnTo>
                <a:lnTo>
                  <a:pt x="2959811" y="267430"/>
                </a:lnTo>
                <a:close/>
              </a:path>
              <a:path w="3072765" h="502919">
                <a:moveTo>
                  <a:pt x="2964946" y="267430"/>
                </a:moveTo>
                <a:lnTo>
                  <a:pt x="2959811" y="267430"/>
                </a:lnTo>
                <a:lnTo>
                  <a:pt x="2964421" y="270859"/>
                </a:lnTo>
                <a:lnTo>
                  <a:pt x="2964421" y="279338"/>
                </a:lnTo>
                <a:lnTo>
                  <a:pt x="2959811" y="282785"/>
                </a:lnTo>
                <a:lnTo>
                  <a:pt x="2964946" y="282785"/>
                </a:lnTo>
                <a:lnTo>
                  <a:pt x="2969556" y="279338"/>
                </a:lnTo>
                <a:lnTo>
                  <a:pt x="2969556" y="270859"/>
                </a:lnTo>
                <a:lnTo>
                  <a:pt x="2964946" y="267430"/>
                </a:lnTo>
                <a:close/>
              </a:path>
              <a:path w="3072765" h="502919">
                <a:moveTo>
                  <a:pt x="2931044" y="267662"/>
                </a:moveTo>
                <a:lnTo>
                  <a:pt x="2926767" y="270859"/>
                </a:lnTo>
                <a:lnTo>
                  <a:pt x="2926767" y="279338"/>
                </a:lnTo>
                <a:lnTo>
                  <a:pt x="2929328" y="281262"/>
                </a:lnTo>
                <a:lnTo>
                  <a:pt x="2931902" y="279338"/>
                </a:lnTo>
                <a:lnTo>
                  <a:pt x="2931902" y="268300"/>
                </a:lnTo>
                <a:lnTo>
                  <a:pt x="2931044" y="267662"/>
                </a:lnTo>
                <a:close/>
              </a:path>
              <a:path w="3072765" h="502919">
                <a:moveTo>
                  <a:pt x="2945590" y="269583"/>
                </a:moveTo>
                <a:lnTo>
                  <a:pt x="2943883" y="270859"/>
                </a:lnTo>
                <a:lnTo>
                  <a:pt x="2943883" y="279338"/>
                </a:lnTo>
                <a:lnTo>
                  <a:pt x="2945590" y="280621"/>
                </a:lnTo>
                <a:lnTo>
                  <a:pt x="2947306" y="279338"/>
                </a:lnTo>
                <a:lnTo>
                  <a:pt x="2947306" y="270859"/>
                </a:lnTo>
                <a:lnTo>
                  <a:pt x="2945590" y="269583"/>
                </a:lnTo>
                <a:close/>
              </a:path>
              <a:path w="3072765" h="502919">
                <a:moveTo>
                  <a:pt x="2927292" y="264871"/>
                </a:moveTo>
                <a:lnTo>
                  <a:pt x="2915950" y="264871"/>
                </a:lnTo>
                <a:lnTo>
                  <a:pt x="2911363" y="268300"/>
                </a:lnTo>
                <a:lnTo>
                  <a:pt x="2911363" y="270859"/>
                </a:lnTo>
                <a:lnTo>
                  <a:pt x="2915950" y="267430"/>
                </a:lnTo>
                <a:lnTo>
                  <a:pt x="2930732" y="267430"/>
                </a:lnTo>
                <a:lnTo>
                  <a:pt x="2927292" y="264871"/>
                </a:lnTo>
                <a:close/>
              </a:path>
              <a:path w="3072765" h="502919">
                <a:moveTo>
                  <a:pt x="2948470" y="267430"/>
                </a:moveTo>
                <a:lnTo>
                  <a:pt x="2942696" y="267430"/>
                </a:lnTo>
                <a:lnTo>
                  <a:pt x="2945590" y="269583"/>
                </a:lnTo>
                <a:lnTo>
                  <a:pt x="2948470" y="267430"/>
                </a:lnTo>
                <a:close/>
              </a:path>
              <a:path w="3072765" h="502919">
                <a:moveTo>
                  <a:pt x="2931354" y="267430"/>
                </a:moveTo>
                <a:lnTo>
                  <a:pt x="2930732" y="267430"/>
                </a:lnTo>
                <a:lnTo>
                  <a:pt x="2931044" y="267662"/>
                </a:lnTo>
                <a:lnTo>
                  <a:pt x="2931354" y="267430"/>
                </a:lnTo>
                <a:close/>
              </a:path>
              <a:path w="3072765" h="502919">
                <a:moveTo>
                  <a:pt x="3022614" y="275107"/>
                </a:moveTo>
                <a:lnTo>
                  <a:pt x="3022614" y="301091"/>
                </a:lnTo>
                <a:lnTo>
                  <a:pt x="3027201" y="304537"/>
                </a:lnTo>
                <a:lnTo>
                  <a:pt x="3038543" y="304537"/>
                </a:lnTo>
                <a:lnTo>
                  <a:pt x="3043153" y="301091"/>
                </a:lnTo>
                <a:lnTo>
                  <a:pt x="3043153" y="282785"/>
                </a:lnTo>
                <a:lnTo>
                  <a:pt x="3032884" y="282785"/>
                </a:lnTo>
                <a:lnTo>
                  <a:pt x="3022614" y="275107"/>
                </a:lnTo>
                <a:close/>
              </a:path>
              <a:path w="3072765" h="502919">
                <a:moveTo>
                  <a:pt x="3043153" y="267430"/>
                </a:moveTo>
                <a:lnTo>
                  <a:pt x="3015220" y="267430"/>
                </a:lnTo>
                <a:lnTo>
                  <a:pt x="3010633" y="270859"/>
                </a:lnTo>
                <a:lnTo>
                  <a:pt x="3010633" y="279338"/>
                </a:lnTo>
                <a:lnTo>
                  <a:pt x="3015220" y="282785"/>
                </a:lnTo>
                <a:lnTo>
                  <a:pt x="3022614" y="282785"/>
                </a:lnTo>
                <a:lnTo>
                  <a:pt x="3022614" y="275107"/>
                </a:lnTo>
                <a:lnTo>
                  <a:pt x="3043153" y="275107"/>
                </a:lnTo>
                <a:lnTo>
                  <a:pt x="3043153" y="267430"/>
                </a:lnTo>
                <a:close/>
              </a:path>
              <a:path w="3072765" h="502919">
                <a:moveTo>
                  <a:pt x="3043153" y="275107"/>
                </a:moveTo>
                <a:lnTo>
                  <a:pt x="3022614" y="275107"/>
                </a:lnTo>
                <a:lnTo>
                  <a:pt x="3032884" y="282785"/>
                </a:lnTo>
                <a:lnTo>
                  <a:pt x="3043153" y="282785"/>
                </a:lnTo>
                <a:lnTo>
                  <a:pt x="3043153" y="275107"/>
                </a:lnTo>
                <a:close/>
              </a:path>
              <a:path w="3072765" h="502919">
                <a:moveTo>
                  <a:pt x="3038543" y="335247"/>
                </a:moveTo>
                <a:lnTo>
                  <a:pt x="3027201" y="335247"/>
                </a:lnTo>
                <a:lnTo>
                  <a:pt x="3022614" y="338676"/>
                </a:lnTo>
                <a:lnTo>
                  <a:pt x="3022614" y="377865"/>
                </a:lnTo>
                <a:lnTo>
                  <a:pt x="3027201" y="381312"/>
                </a:lnTo>
                <a:lnTo>
                  <a:pt x="3038543" y="381312"/>
                </a:lnTo>
                <a:lnTo>
                  <a:pt x="3043153" y="377865"/>
                </a:lnTo>
                <a:lnTo>
                  <a:pt x="3043153" y="338676"/>
                </a:lnTo>
                <a:lnTo>
                  <a:pt x="3038543" y="335247"/>
                </a:lnTo>
                <a:close/>
              </a:path>
              <a:path w="3072765" h="502919">
                <a:moveTo>
                  <a:pt x="3045389" y="406903"/>
                </a:moveTo>
                <a:lnTo>
                  <a:pt x="3034048" y="406903"/>
                </a:lnTo>
                <a:lnTo>
                  <a:pt x="3029461" y="410332"/>
                </a:lnTo>
                <a:lnTo>
                  <a:pt x="3029461" y="449521"/>
                </a:lnTo>
                <a:lnTo>
                  <a:pt x="3034048" y="452968"/>
                </a:lnTo>
                <a:lnTo>
                  <a:pt x="3045389" y="452968"/>
                </a:lnTo>
                <a:lnTo>
                  <a:pt x="3049999" y="449521"/>
                </a:lnTo>
                <a:lnTo>
                  <a:pt x="3049999" y="410332"/>
                </a:lnTo>
                <a:lnTo>
                  <a:pt x="3045389" y="406903"/>
                </a:lnTo>
                <a:close/>
              </a:path>
              <a:path w="3072765" h="502919">
                <a:moveTo>
                  <a:pt x="3042605" y="487516"/>
                </a:moveTo>
                <a:lnTo>
                  <a:pt x="3034048" y="487516"/>
                </a:lnTo>
                <a:lnTo>
                  <a:pt x="3029461" y="490945"/>
                </a:lnTo>
                <a:lnTo>
                  <a:pt x="3029461" y="499424"/>
                </a:lnTo>
                <a:lnTo>
                  <a:pt x="3034048" y="502871"/>
                </a:lnTo>
                <a:lnTo>
                  <a:pt x="3042605" y="502871"/>
                </a:lnTo>
                <a:lnTo>
                  <a:pt x="3038018" y="499424"/>
                </a:lnTo>
                <a:lnTo>
                  <a:pt x="3038018" y="490945"/>
                </a:lnTo>
                <a:lnTo>
                  <a:pt x="3042605" y="487516"/>
                </a:lnTo>
                <a:close/>
              </a:path>
              <a:path w="3072765" h="502919">
                <a:moveTo>
                  <a:pt x="3049999" y="487516"/>
                </a:moveTo>
                <a:lnTo>
                  <a:pt x="3042605" y="487516"/>
                </a:lnTo>
                <a:lnTo>
                  <a:pt x="3038018" y="490945"/>
                </a:lnTo>
                <a:lnTo>
                  <a:pt x="3038018" y="499424"/>
                </a:lnTo>
                <a:lnTo>
                  <a:pt x="3042605" y="502871"/>
                </a:lnTo>
                <a:lnTo>
                  <a:pt x="3045389" y="502871"/>
                </a:lnTo>
                <a:lnTo>
                  <a:pt x="3049999" y="499424"/>
                </a:lnTo>
                <a:lnTo>
                  <a:pt x="3049999" y="487516"/>
                </a:lnTo>
                <a:close/>
              </a:path>
              <a:path w="3072765" h="502919">
                <a:moveTo>
                  <a:pt x="3053947" y="487516"/>
                </a:moveTo>
                <a:lnTo>
                  <a:pt x="3049999" y="487516"/>
                </a:lnTo>
                <a:lnTo>
                  <a:pt x="3049999" y="499424"/>
                </a:lnTo>
                <a:lnTo>
                  <a:pt x="3045389" y="502871"/>
                </a:lnTo>
                <a:lnTo>
                  <a:pt x="3053947" y="502871"/>
                </a:lnTo>
                <a:lnTo>
                  <a:pt x="3058557" y="499424"/>
                </a:lnTo>
                <a:lnTo>
                  <a:pt x="3058557" y="490945"/>
                </a:lnTo>
                <a:lnTo>
                  <a:pt x="3053947" y="487516"/>
                </a:lnTo>
                <a:close/>
              </a:path>
              <a:path w="3072765" h="502919">
                <a:moveTo>
                  <a:pt x="3072250" y="487516"/>
                </a:moveTo>
                <a:lnTo>
                  <a:pt x="3053947" y="487516"/>
                </a:lnTo>
                <a:lnTo>
                  <a:pt x="3058557" y="490945"/>
                </a:lnTo>
                <a:lnTo>
                  <a:pt x="3058557" y="499424"/>
                </a:lnTo>
                <a:lnTo>
                  <a:pt x="3053947" y="502871"/>
                </a:lnTo>
                <a:lnTo>
                  <a:pt x="3072250" y="502871"/>
                </a:lnTo>
                <a:lnTo>
                  <a:pt x="3072250" y="487516"/>
                </a:lnTo>
                <a:close/>
              </a:path>
              <a:path w="3072765" h="502919">
                <a:moveTo>
                  <a:pt x="3045389" y="483677"/>
                </a:moveTo>
                <a:lnTo>
                  <a:pt x="3034048" y="483677"/>
                </a:lnTo>
                <a:lnTo>
                  <a:pt x="3029461" y="487106"/>
                </a:lnTo>
                <a:lnTo>
                  <a:pt x="3029461" y="490945"/>
                </a:lnTo>
                <a:lnTo>
                  <a:pt x="3034048" y="487516"/>
                </a:lnTo>
                <a:lnTo>
                  <a:pt x="3049999" y="487516"/>
                </a:lnTo>
                <a:lnTo>
                  <a:pt x="3049999" y="487106"/>
                </a:lnTo>
                <a:lnTo>
                  <a:pt x="3045389" y="483677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65122" y="2177447"/>
            <a:ext cx="13970" cy="15875"/>
          </a:xfrm>
          <a:custGeom>
            <a:avLst/>
            <a:gdLst/>
            <a:ahLst/>
            <a:cxnLst/>
            <a:rect l="l" t="t" r="r" b="b"/>
            <a:pathLst>
              <a:path w="13970" h="15875">
                <a:moveTo>
                  <a:pt x="0" y="0"/>
                </a:moveTo>
                <a:lnTo>
                  <a:pt x="13692" y="0"/>
                </a:lnTo>
                <a:lnTo>
                  <a:pt x="13692" y="15354"/>
                </a:lnTo>
                <a:lnTo>
                  <a:pt x="0" y="15354"/>
                </a:lnTo>
                <a:lnTo>
                  <a:pt x="0" y="0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77468" y="1689931"/>
            <a:ext cx="3074035" cy="506730"/>
          </a:xfrm>
          <a:custGeom>
            <a:avLst/>
            <a:gdLst/>
            <a:ahLst/>
            <a:cxnLst/>
            <a:rect l="l" t="t" r="r" b="b"/>
            <a:pathLst>
              <a:path w="3074035" h="506730">
                <a:moveTo>
                  <a:pt x="51346" y="0"/>
                </a:moveTo>
                <a:lnTo>
                  <a:pt x="0" y="0"/>
                </a:lnTo>
                <a:lnTo>
                  <a:pt x="0" y="7677"/>
                </a:lnTo>
                <a:lnTo>
                  <a:pt x="46736" y="7677"/>
                </a:lnTo>
                <a:lnTo>
                  <a:pt x="51346" y="4231"/>
                </a:lnTo>
                <a:lnTo>
                  <a:pt x="51346" y="0"/>
                </a:lnTo>
                <a:close/>
              </a:path>
              <a:path w="3074035" h="506730">
                <a:moveTo>
                  <a:pt x="100982" y="0"/>
                </a:moveTo>
                <a:lnTo>
                  <a:pt x="92424" y="0"/>
                </a:lnTo>
                <a:lnTo>
                  <a:pt x="92424" y="4231"/>
                </a:lnTo>
                <a:lnTo>
                  <a:pt x="97011" y="7677"/>
                </a:lnTo>
                <a:lnTo>
                  <a:pt x="105569" y="7677"/>
                </a:lnTo>
                <a:lnTo>
                  <a:pt x="100982" y="4231"/>
                </a:lnTo>
                <a:lnTo>
                  <a:pt x="100982" y="0"/>
                </a:lnTo>
                <a:close/>
              </a:path>
              <a:path w="3074035" h="506730">
                <a:moveTo>
                  <a:pt x="121520" y="0"/>
                </a:moveTo>
                <a:lnTo>
                  <a:pt x="100982" y="0"/>
                </a:lnTo>
                <a:lnTo>
                  <a:pt x="100982" y="4231"/>
                </a:lnTo>
                <a:lnTo>
                  <a:pt x="105569" y="7677"/>
                </a:lnTo>
                <a:lnTo>
                  <a:pt x="116910" y="7677"/>
                </a:lnTo>
                <a:lnTo>
                  <a:pt x="121520" y="4231"/>
                </a:lnTo>
                <a:lnTo>
                  <a:pt x="121520" y="0"/>
                </a:lnTo>
                <a:close/>
              </a:path>
              <a:path w="3074035" h="506730">
                <a:moveTo>
                  <a:pt x="154040" y="0"/>
                </a:moveTo>
                <a:lnTo>
                  <a:pt x="121520" y="0"/>
                </a:lnTo>
                <a:lnTo>
                  <a:pt x="121520" y="4231"/>
                </a:lnTo>
                <a:lnTo>
                  <a:pt x="116910" y="7677"/>
                </a:lnTo>
                <a:lnTo>
                  <a:pt x="149430" y="7677"/>
                </a:lnTo>
                <a:lnTo>
                  <a:pt x="154040" y="4231"/>
                </a:lnTo>
                <a:lnTo>
                  <a:pt x="154040" y="0"/>
                </a:lnTo>
                <a:close/>
              </a:path>
              <a:path w="3074035" h="506730">
                <a:moveTo>
                  <a:pt x="256733" y="0"/>
                </a:moveTo>
                <a:lnTo>
                  <a:pt x="195117" y="0"/>
                </a:lnTo>
                <a:lnTo>
                  <a:pt x="195117" y="4231"/>
                </a:lnTo>
                <a:lnTo>
                  <a:pt x="199704" y="7677"/>
                </a:lnTo>
                <a:lnTo>
                  <a:pt x="252124" y="7677"/>
                </a:lnTo>
                <a:lnTo>
                  <a:pt x="256733" y="4231"/>
                </a:lnTo>
                <a:lnTo>
                  <a:pt x="256733" y="0"/>
                </a:lnTo>
                <a:close/>
              </a:path>
              <a:path w="3074035" h="506730">
                <a:moveTo>
                  <a:pt x="359427" y="0"/>
                </a:moveTo>
                <a:lnTo>
                  <a:pt x="297811" y="0"/>
                </a:lnTo>
                <a:lnTo>
                  <a:pt x="297811" y="4231"/>
                </a:lnTo>
                <a:lnTo>
                  <a:pt x="302398" y="7677"/>
                </a:lnTo>
                <a:lnTo>
                  <a:pt x="354817" y="7677"/>
                </a:lnTo>
                <a:lnTo>
                  <a:pt x="359427" y="4231"/>
                </a:lnTo>
                <a:lnTo>
                  <a:pt x="359427" y="0"/>
                </a:lnTo>
                <a:close/>
              </a:path>
              <a:path w="3074035" h="506730">
                <a:moveTo>
                  <a:pt x="431313" y="0"/>
                </a:moveTo>
                <a:lnTo>
                  <a:pt x="400505" y="0"/>
                </a:lnTo>
                <a:lnTo>
                  <a:pt x="400505" y="4231"/>
                </a:lnTo>
                <a:lnTo>
                  <a:pt x="405091" y="7677"/>
                </a:lnTo>
                <a:lnTo>
                  <a:pt x="435900" y="7677"/>
                </a:lnTo>
                <a:lnTo>
                  <a:pt x="431313" y="4231"/>
                </a:lnTo>
                <a:lnTo>
                  <a:pt x="431313" y="0"/>
                </a:lnTo>
                <a:close/>
              </a:path>
              <a:path w="3074035" h="506730">
                <a:moveTo>
                  <a:pt x="451851" y="0"/>
                </a:moveTo>
                <a:lnTo>
                  <a:pt x="431313" y="0"/>
                </a:lnTo>
                <a:lnTo>
                  <a:pt x="431313" y="4231"/>
                </a:lnTo>
                <a:lnTo>
                  <a:pt x="435900" y="7677"/>
                </a:lnTo>
                <a:lnTo>
                  <a:pt x="447242" y="7677"/>
                </a:lnTo>
                <a:lnTo>
                  <a:pt x="451851" y="4231"/>
                </a:lnTo>
                <a:lnTo>
                  <a:pt x="451851" y="0"/>
                </a:lnTo>
                <a:close/>
              </a:path>
              <a:path w="3074035" h="506730">
                <a:moveTo>
                  <a:pt x="462121" y="0"/>
                </a:moveTo>
                <a:lnTo>
                  <a:pt x="451851" y="0"/>
                </a:lnTo>
                <a:lnTo>
                  <a:pt x="451851" y="4231"/>
                </a:lnTo>
                <a:lnTo>
                  <a:pt x="447242" y="7677"/>
                </a:lnTo>
                <a:lnTo>
                  <a:pt x="457511" y="7677"/>
                </a:lnTo>
                <a:lnTo>
                  <a:pt x="462121" y="4231"/>
                </a:lnTo>
                <a:lnTo>
                  <a:pt x="462121" y="0"/>
                </a:lnTo>
                <a:close/>
              </a:path>
              <a:path w="3074035" h="506730">
                <a:moveTo>
                  <a:pt x="564814" y="0"/>
                </a:moveTo>
                <a:lnTo>
                  <a:pt x="503198" y="0"/>
                </a:lnTo>
                <a:lnTo>
                  <a:pt x="503198" y="4231"/>
                </a:lnTo>
                <a:lnTo>
                  <a:pt x="507785" y="7677"/>
                </a:lnTo>
                <a:lnTo>
                  <a:pt x="560204" y="7677"/>
                </a:lnTo>
                <a:lnTo>
                  <a:pt x="564814" y="4231"/>
                </a:lnTo>
                <a:lnTo>
                  <a:pt x="564814" y="0"/>
                </a:lnTo>
                <a:close/>
              </a:path>
              <a:path w="3074035" h="506730">
                <a:moveTo>
                  <a:pt x="667508" y="0"/>
                </a:moveTo>
                <a:lnTo>
                  <a:pt x="605892" y="0"/>
                </a:lnTo>
                <a:lnTo>
                  <a:pt x="605892" y="4231"/>
                </a:lnTo>
                <a:lnTo>
                  <a:pt x="610479" y="7677"/>
                </a:lnTo>
                <a:lnTo>
                  <a:pt x="662898" y="7677"/>
                </a:lnTo>
                <a:lnTo>
                  <a:pt x="667508" y="4231"/>
                </a:lnTo>
                <a:lnTo>
                  <a:pt x="667508" y="0"/>
                </a:lnTo>
                <a:close/>
              </a:path>
              <a:path w="3074035" h="506730">
                <a:moveTo>
                  <a:pt x="770201" y="0"/>
                </a:moveTo>
                <a:lnTo>
                  <a:pt x="708585" y="0"/>
                </a:lnTo>
                <a:lnTo>
                  <a:pt x="708585" y="4231"/>
                </a:lnTo>
                <a:lnTo>
                  <a:pt x="713172" y="7677"/>
                </a:lnTo>
                <a:lnTo>
                  <a:pt x="765592" y="7677"/>
                </a:lnTo>
                <a:lnTo>
                  <a:pt x="770201" y="4231"/>
                </a:lnTo>
                <a:lnTo>
                  <a:pt x="770201" y="0"/>
                </a:lnTo>
                <a:close/>
              </a:path>
              <a:path w="3074035" h="506730">
                <a:moveTo>
                  <a:pt x="872895" y="0"/>
                </a:moveTo>
                <a:lnTo>
                  <a:pt x="811279" y="0"/>
                </a:lnTo>
                <a:lnTo>
                  <a:pt x="811279" y="4231"/>
                </a:lnTo>
                <a:lnTo>
                  <a:pt x="815866" y="7677"/>
                </a:lnTo>
                <a:lnTo>
                  <a:pt x="868285" y="7677"/>
                </a:lnTo>
                <a:lnTo>
                  <a:pt x="872895" y="4231"/>
                </a:lnTo>
                <a:lnTo>
                  <a:pt x="872895" y="0"/>
                </a:lnTo>
                <a:close/>
              </a:path>
              <a:path w="3074035" h="506730">
                <a:moveTo>
                  <a:pt x="975589" y="0"/>
                </a:moveTo>
                <a:lnTo>
                  <a:pt x="913972" y="0"/>
                </a:lnTo>
                <a:lnTo>
                  <a:pt x="913972" y="4231"/>
                </a:lnTo>
                <a:lnTo>
                  <a:pt x="918559" y="7677"/>
                </a:lnTo>
                <a:lnTo>
                  <a:pt x="970979" y="7677"/>
                </a:lnTo>
                <a:lnTo>
                  <a:pt x="975589" y="4231"/>
                </a:lnTo>
                <a:lnTo>
                  <a:pt x="975589" y="0"/>
                </a:lnTo>
                <a:close/>
              </a:path>
              <a:path w="3074035" h="506730">
                <a:moveTo>
                  <a:pt x="1078282" y="0"/>
                </a:moveTo>
                <a:lnTo>
                  <a:pt x="1016666" y="0"/>
                </a:lnTo>
                <a:lnTo>
                  <a:pt x="1016666" y="4231"/>
                </a:lnTo>
                <a:lnTo>
                  <a:pt x="1021253" y="7677"/>
                </a:lnTo>
                <a:lnTo>
                  <a:pt x="1073672" y="7677"/>
                </a:lnTo>
                <a:lnTo>
                  <a:pt x="1078282" y="4231"/>
                </a:lnTo>
                <a:lnTo>
                  <a:pt x="1078282" y="0"/>
                </a:lnTo>
                <a:close/>
              </a:path>
              <a:path w="3074035" h="506730">
                <a:moveTo>
                  <a:pt x="1180976" y="0"/>
                </a:moveTo>
                <a:lnTo>
                  <a:pt x="1119360" y="0"/>
                </a:lnTo>
                <a:lnTo>
                  <a:pt x="1119360" y="4231"/>
                </a:lnTo>
                <a:lnTo>
                  <a:pt x="1123947" y="7677"/>
                </a:lnTo>
                <a:lnTo>
                  <a:pt x="1176366" y="7677"/>
                </a:lnTo>
                <a:lnTo>
                  <a:pt x="1180976" y="4231"/>
                </a:lnTo>
                <a:lnTo>
                  <a:pt x="1180976" y="0"/>
                </a:lnTo>
                <a:close/>
              </a:path>
              <a:path w="3074035" h="506730">
                <a:moveTo>
                  <a:pt x="1283669" y="0"/>
                </a:moveTo>
                <a:lnTo>
                  <a:pt x="1222053" y="0"/>
                </a:lnTo>
                <a:lnTo>
                  <a:pt x="1222053" y="4231"/>
                </a:lnTo>
                <a:lnTo>
                  <a:pt x="1226640" y="7677"/>
                </a:lnTo>
                <a:lnTo>
                  <a:pt x="1279060" y="7677"/>
                </a:lnTo>
                <a:lnTo>
                  <a:pt x="1283669" y="4231"/>
                </a:lnTo>
                <a:lnTo>
                  <a:pt x="1283669" y="0"/>
                </a:lnTo>
                <a:close/>
              </a:path>
              <a:path w="3074035" h="506730">
                <a:moveTo>
                  <a:pt x="1355555" y="0"/>
                </a:moveTo>
                <a:lnTo>
                  <a:pt x="1324747" y="0"/>
                </a:lnTo>
                <a:lnTo>
                  <a:pt x="1324747" y="4231"/>
                </a:lnTo>
                <a:lnTo>
                  <a:pt x="1329334" y="7677"/>
                </a:lnTo>
                <a:lnTo>
                  <a:pt x="1360142" y="7677"/>
                </a:lnTo>
                <a:lnTo>
                  <a:pt x="1355555" y="4231"/>
                </a:lnTo>
                <a:lnTo>
                  <a:pt x="1355555" y="0"/>
                </a:lnTo>
                <a:close/>
              </a:path>
              <a:path w="3074035" h="506730">
                <a:moveTo>
                  <a:pt x="1376094" y="0"/>
                </a:moveTo>
                <a:lnTo>
                  <a:pt x="1355555" y="0"/>
                </a:lnTo>
                <a:lnTo>
                  <a:pt x="1355555" y="4231"/>
                </a:lnTo>
                <a:lnTo>
                  <a:pt x="1360142" y="7677"/>
                </a:lnTo>
                <a:lnTo>
                  <a:pt x="1371484" y="7677"/>
                </a:lnTo>
                <a:lnTo>
                  <a:pt x="1376094" y="4231"/>
                </a:lnTo>
                <a:lnTo>
                  <a:pt x="1376094" y="0"/>
                </a:lnTo>
                <a:close/>
              </a:path>
              <a:path w="3074035" h="506730">
                <a:moveTo>
                  <a:pt x="1386363" y="0"/>
                </a:moveTo>
                <a:lnTo>
                  <a:pt x="1376094" y="0"/>
                </a:lnTo>
                <a:lnTo>
                  <a:pt x="1376094" y="4231"/>
                </a:lnTo>
                <a:lnTo>
                  <a:pt x="1371484" y="7677"/>
                </a:lnTo>
                <a:lnTo>
                  <a:pt x="1381753" y="7677"/>
                </a:lnTo>
                <a:lnTo>
                  <a:pt x="1386363" y="4231"/>
                </a:lnTo>
                <a:lnTo>
                  <a:pt x="1386363" y="0"/>
                </a:lnTo>
                <a:close/>
              </a:path>
              <a:path w="3074035" h="506730">
                <a:moveTo>
                  <a:pt x="1489057" y="0"/>
                </a:moveTo>
                <a:lnTo>
                  <a:pt x="1427440" y="0"/>
                </a:lnTo>
                <a:lnTo>
                  <a:pt x="1427440" y="4231"/>
                </a:lnTo>
                <a:lnTo>
                  <a:pt x="1432027" y="7677"/>
                </a:lnTo>
                <a:lnTo>
                  <a:pt x="1484447" y="7677"/>
                </a:lnTo>
                <a:lnTo>
                  <a:pt x="1489057" y="4231"/>
                </a:lnTo>
                <a:lnTo>
                  <a:pt x="1489057" y="0"/>
                </a:lnTo>
                <a:close/>
              </a:path>
              <a:path w="3074035" h="506730">
                <a:moveTo>
                  <a:pt x="1591750" y="0"/>
                </a:moveTo>
                <a:lnTo>
                  <a:pt x="1530134" y="0"/>
                </a:lnTo>
                <a:lnTo>
                  <a:pt x="1530134" y="4231"/>
                </a:lnTo>
                <a:lnTo>
                  <a:pt x="1534721" y="7677"/>
                </a:lnTo>
                <a:lnTo>
                  <a:pt x="1587140" y="7677"/>
                </a:lnTo>
                <a:lnTo>
                  <a:pt x="1591750" y="4231"/>
                </a:lnTo>
                <a:lnTo>
                  <a:pt x="1591750" y="0"/>
                </a:lnTo>
                <a:close/>
              </a:path>
              <a:path w="3074035" h="506730">
                <a:moveTo>
                  <a:pt x="1694444" y="0"/>
                </a:moveTo>
                <a:lnTo>
                  <a:pt x="1632828" y="0"/>
                </a:lnTo>
                <a:lnTo>
                  <a:pt x="1632828" y="4231"/>
                </a:lnTo>
                <a:lnTo>
                  <a:pt x="1637415" y="7677"/>
                </a:lnTo>
                <a:lnTo>
                  <a:pt x="1689834" y="7677"/>
                </a:lnTo>
                <a:lnTo>
                  <a:pt x="1694444" y="4231"/>
                </a:lnTo>
                <a:lnTo>
                  <a:pt x="1694444" y="0"/>
                </a:lnTo>
                <a:close/>
              </a:path>
              <a:path w="3074035" h="506730">
                <a:moveTo>
                  <a:pt x="1759483" y="0"/>
                </a:moveTo>
                <a:lnTo>
                  <a:pt x="1759483" y="17026"/>
                </a:lnTo>
                <a:lnTo>
                  <a:pt x="1764070" y="20473"/>
                </a:lnTo>
                <a:lnTo>
                  <a:pt x="1775412" y="20473"/>
                </a:lnTo>
                <a:lnTo>
                  <a:pt x="1780022" y="17026"/>
                </a:lnTo>
                <a:lnTo>
                  <a:pt x="1780022" y="7677"/>
                </a:lnTo>
                <a:lnTo>
                  <a:pt x="1769752" y="7677"/>
                </a:lnTo>
                <a:lnTo>
                  <a:pt x="1759483" y="0"/>
                </a:lnTo>
                <a:close/>
              </a:path>
              <a:path w="3074035" h="506730">
                <a:moveTo>
                  <a:pt x="1780022" y="0"/>
                </a:moveTo>
                <a:lnTo>
                  <a:pt x="1735521" y="0"/>
                </a:lnTo>
                <a:lnTo>
                  <a:pt x="1735521" y="4231"/>
                </a:lnTo>
                <a:lnTo>
                  <a:pt x="1740108" y="7677"/>
                </a:lnTo>
                <a:lnTo>
                  <a:pt x="1759483" y="7677"/>
                </a:lnTo>
                <a:lnTo>
                  <a:pt x="1759483" y="0"/>
                </a:lnTo>
                <a:lnTo>
                  <a:pt x="1780022" y="0"/>
                </a:lnTo>
                <a:close/>
              </a:path>
              <a:path w="3074035" h="506730">
                <a:moveTo>
                  <a:pt x="1780022" y="0"/>
                </a:moveTo>
                <a:lnTo>
                  <a:pt x="1759483" y="0"/>
                </a:lnTo>
                <a:lnTo>
                  <a:pt x="1769752" y="7677"/>
                </a:lnTo>
                <a:lnTo>
                  <a:pt x="1780022" y="7677"/>
                </a:lnTo>
                <a:lnTo>
                  <a:pt x="1780022" y="0"/>
                </a:lnTo>
                <a:close/>
              </a:path>
              <a:path w="3074035" h="506730">
                <a:moveTo>
                  <a:pt x="1797137" y="52462"/>
                </a:moveTo>
                <a:lnTo>
                  <a:pt x="1797137" y="65650"/>
                </a:lnTo>
                <a:lnTo>
                  <a:pt x="1801724" y="69096"/>
                </a:lnTo>
                <a:lnTo>
                  <a:pt x="1813066" y="69096"/>
                </a:lnTo>
                <a:lnTo>
                  <a:pt x="1817676" y="65650"/>
                </a:lnTo>
                <a:lnTo>
                  <a:pt x="1817676" y="60139"/>
                </a:lnTo>
                <a:lnTo>
                  <a:pt x="1807407" y="60139"/>
                </a:lnTo>
                <a:lnTo>
                  <a:pt x="1797137" y="52462"/>
                </a:lnTo>
                <a:close/>
              </a:path>
              <a:path w="3074035" h="506730">
                <a:moveTo>
                  <a:pt x="1817676" y="44785"/>
                </a:moveTo>
                <a:lnTo>
                  <a:pt x="1772628" y="44785"/>
                </a:lnTo>
                <a:lnTo>
                  <a:pt x="1768041" y="48214"/>
                </a:lnTo>
                <a:lnTo>
                  <a:pt x="1768041" y="56693"/>
                </a:lnTo>
                <a:lnTo>
                  <a:pt x="1772628" y="60139"/>
                </a:lnTo>
                <a:lnTo>
                  <a:pt x="1797137" y="60139"/>
                </a:lnTo>
                <a:lnTo>
                  <a:pt x="1797137" y="52462"/>
                </a:lnTo>
                <a:lnTo>
                  <a:pt x="1817676" y="52462"/>
                </a:lnTo>
                <a:lnTo>
                  <a:pt x="1817676" y="44785"/>
                </a:lnTo>
                <a:close/>
              </a:path>
              <a:path w="3074035" h="506730">
                <a:moveTo>
                  <a:pt x="1817676" y="52462"/>
                </a:moveTo>
                <a:lnTo>
                  <a:pt x="1797137" y="52462"/>
                </a:lnTo>
                <a:lnTo>
                  <a:pt x="1807407" y="60139"/>
                </a:lnTo>
                <a:lnTo>
                  <a:pt x="1817676" y="60139"/>
                </a:lnTo>
                <a:lnTo>
                  <a:pt x="1817676" y="52462"/>
                </a:lnTo>
                <a:close/>
              </a:path>
              <a:path w="3074035" h="506730">
                <a:moveTo>
                  <a:pt x="1857567" y="97247"/>
                </a:moveTo>
                <a:lnTo>
                  <a:pt x="1805148" y="97247"/>
                </a:lnTo>
                <a:lnTo>
                  <a:pt x="1800561" y="100676"/>
                </a:lnTo>
                <a:lnTo>
                  <a:pt x="1800561" y="109155"/>
                </a:lnTo>
                <a:lnTo>
                  <a:pt x="1805148" y="112602"/>
                </a:lnTo>
                <a:lnTo>
                  <a:pt x="1857567" y="112602"/>
                </a:lnTo>
                <a:lnTo>
                  <a:pt x="1862177" y="109155"/>
                </a:lnTo>
                <a:lnTo>
                  <a:pt x="1862177" y="100676"/>
                </a:lnTo>
                <a:lnTo>
                  <a:pt x="1857567" y="97247"/>
                </a:lnTo>
                <a:close/>
              </a:path>
              <a:path w="3074035" h="506730">
                <a:moveTo>
                  <a:pt x="1960260" y="97247"/>
                </a:moveTo>
                <a:lnTo>
                  <a:pt x="1907841" y="97247"/>
                </a:lnTo>
                <a:lnTo>
                  <a:pt x="1903254" y="100676"/>
                </a:lnTo>
                <a:lnTo>
                  <a:pt x="1903254" y="109155"/>
                </a:lnTo>
                <a:lnTo>
                  <a:pt x="1907841" y="112602"/>
                </a:lnTo>
                <a:lnTo>
                  <a:pt x="1960260" y="112602"/>
                </a:lnTo>
                <a:lnTo>
                  <a:pt x="1964870" y="109155"/>
                </a:lnTo>
                <a:lnTo>
                  <a:pt x="1964870" y="100676"/>
                </a:lnTo>
                <a:lnTo>
                  <a:pt x="1960260" y="97247"/>
                </a:lnTo>
                <a:close/>
              </a:path>
              <a:path w="3074035" h="506730">
                <a:moveTo>
                  <a:pt x="2037920" y="97247"/>
                </a:moveTo>
                <a:lnTo>
                  <a:pt x="2010535" y="97247"/>
                </a:lnTo>
                <a:lnTo>
                  <a:pt x="2005948" y="100676"/>
                </a:lnTo>
                <a:lnTo>
                  <a:pt x="2005948" y="109155"/>
                </a:lnTo>
                <a:lnTo>
                  <a:pt x="2010535" y="112602"/>
                </a:lnTo>
                <a:lnTo>
                  <a:pt x="2037920" y="112602"/>
                </a:lnTo>
                <a:lnTo>
                  <a:pt x="2033333" y="109155"/>
                </a:lnTo>
                <a:lnTo>
                  <a:pt x="2033333" y="100676"/>
                </a:lnTo>
                <a:lnTo>
                  <a:pt x="2037920" y="97247"/>
                </a:lnTo>
                <a:close/>
              </a:path>
              <a:path w="3074035" h="506730">
                <a:moveTo>
                  <a:pt x="2049262" y="97247"/>
                </a:moveTo>
                <a:lnTo>
                  <a:pt x="2037920" y="97247"/>
                </a:lnTo>
                <a:lnTo>
                  <a:pt x="2033333" y="100676"/>
                </a:lnTo>
                <a:lnTo>
                  <a:pt x="2033333" y="109155"/>
                </a:lnTo>
                <a:lnTo>
                  <a:pt x="2037920" y="112602"/>
                </a:lnTo>
                <a:lnTo>
                  <a:pt x="2049262" y="112602"/>
                </a:lnTo>
                <a:lnTo>
                  <a:pt x="2053871" y="109155"/>
                </a:lnTo>
                <a:lnTo>
                  <a:pt x="2053871" y="100676"/>
                </a:lnTo>
                <a:lnTo>
                  <a:pt x="2049262" y="97247"/>
                </a:lnTo>
                <a:close/>
              </a:path>
              <a:path w="3074035" h="506730">
                <a:moveTo>
                  <a:pt x="2062954" y="97247"/>
                </a:moveTo>
                <a:lnTo>
                  <a:pt x="2049262" y="97247"/>
                </a:lnTo>
                <a:lnTo>
                  <a:pt x="2053871" y="100676"/>
                </a:lnTo>
                <a:lnTo>
                  <a:pt x="2053871" y="109155"/>
                </a:lnTo>
                <a:lnTo>
                  <a:pt x="2049262" y="112602"/>
                </a:lnTo>
                <a:lnTo>
                  <a:pt x="2062954" y="112602"/>
                </a:lnTo>
                <a:lnTo>
                  <a:pt x="2067564" y="109155"/>
                </a:lnTo>
                <a:lnTo>
                  <a:pt x="2067564" y="100676"/>
                </a:lnTo>
                <a:lnTo>
                  <a:pt x="2062954" y="97247"/>
                </a:lnTo>
                <a:close/>
              </a:path>
              <a:path w="3074035" h="506730">
                <a:moveTo>
                  <a:pt x="2165648" y="97247"/>
                </a:moveTo>
                <a:lnTo>
                  <a:pt x="2113228" y="97247"/>
                </a:lnTo>
                <a:lnTo>
                  <a:pt x="2108641" y="100676"/>
                </a:lnTo>
                <a:lnTo>
                  <a:pt x="2108641" y="109155"/>
                </a:lnTo>
                <a:lnTo>
                  <a:pt x="2113228" y="112602"/>
                </a:lnTo>
                <a:lnTo>
                  <a:pt x="2165648" y="112602"/>
                </a:lnTo>
                <a:lnTo>
                  <a:pt x="2170257" y="109155"/>
                </a:lnTo>
                <a:lnTo>
                  <a:pt x="2170257" y="100676"/>
                </a:lnTo>
                <a:lnTo>
                  <a:pt x="2165648" y="97247"/>
                </a:lnTo>
                <a:close/>
              </a:path>
              <a:path w="3074035" h="506730">
                <a:moveTo>
                  <a:pt x="2268341" y="97247"/>
                </a:moveTo>
                <a:lnTo>
                  <a:pt x="2215922" y="97247"/>
                </a:lnTo>
                <a:lnTo>
                  <a:pt x="2211335" y="100676"/>
                </a:lnTo>
                <a:lnTo>
                  <a:pt x="2211335" y="109155"/>
                </a:lnTo>
                <a:lnTo>
                  <a:pt x="2215922" y="112602"/>
                </a:lnTo>
                <a:lnTo>
                  <a:pt x="2268341" y="112602"/>
                </a:lnTo>
                <a:lnTo>
                  <a:pt x="2272951" y="109155"/>
                </a:lnTo>
                <a:lnTo>
                  <a:pt x="2272951" y="100676"/>
                </a:lnTo>
                <a:lnTo>
                  <a:pt x="2268341" y="97247"/>
                </a:lnTo>
                <a:close/>
              </a:path>
              <a:path w="3074035" h="506730">
                <a:moveTo>
                  <a:pt x="2371035" y="97247"/>
                </a:moveTo>
                <a:lnTo>
                  <a:pt x="2318615" y="97247"/>
                </a:lnTo>
                <a:lnTo>
                  <a:pt x="2314028" y="100676"/>
                </a:lnTo>
                <a:lnTo>
                  <a:pt x="2314028" y="109155"/>
                </a:lnTo>
                <a:lnTo>
                  <a:pt x="2318615" y="112602"/>
                </a:lnTo>
                <a:lnTo>
                  <a:pt x="2371035" y="112602"/>
                </a:lnTo>
                <a:lnTo>
                  <a:pt x="2375645" y="109155"/>
                </a:lnTo>
                <a:lnTo>
                  <a:pt x="2375645" y="100676"/>
                </a:lnTo>
                <a:lnTo>
                  <a:pt x="2371035" y="97247"/>
                </a:lnTo>
                <a:close/>
              </a:path>
              <a:path w="3074035" h="506730">
                <a:moveTo>
                  <a:pt x="2473728" y="97247"/>
                </a:moveTo>
                <a:lnTo>
                  <a:pt x="2421309" y="97247"/>
                </a:lnTo>
                <a:lnTo>
                  <a:pt x="2416722" y="100676"/>
                </a:lnTo>
                <a:lnTo>
                  <a:pt x="2416722" y="109155"/>
                </a:lnTo>
                <a:lnTo>
                  <a:pt x="2421309" y="112602"/>
                </a:lnTo>
                <a:lnTo>
                  <a:pt x="2473728" y="112602"/>
                </a:lnTo>
                <a:lnTo>
                  <a:pt x="2478338" y="109155"/>
                </a:lnTo>
                <a:lnTo>
                  <a:pt x="2478338" y="100676"/>
                </a:lnTo>
                <a:lnTo>
                  <a:pt x="2473728" y="97247"/>
                </a:lnTo>
                <a:close/>
              </a:path>
              <a:path w="3074035" h="506730">
                <a:moveTo>
                  <a:pt x="2490319" y="149709"/>
                </a:moveTo>
                <a:lnTo>
                  <a:pt x="2474367" y="149709"/>
                </a:lnTo>
                <a:lnTo>
                  <a:pt x="2469780" y="153139"/>
                </a:lnTo>
                <a:lnTo>
                  <a:pt x="2469780" y="161618"/>
                </a:lnTo>
                <a:lnTo>
                  <a:pt x="2474367" y="165064"/>
                </a:lnTo>
                <a:lnTo>
                  <a:pt x="2485709" y="165064"/>
                </a:lnTo>
                <a:lnTo>
                  <a:pt x="2490319" y="161618"/>
                </a:lnTo>
                <a:lnTo>
                  <a:pt x="2490319" y="149709"/>
                </a:lnTo>
                <a:close/>
              </a:path>
              <a:path w="3074035" h="506730">
                <a:moveTo>
                  <a:pt x="2506248" y="149709"/>
                </a:moveTo>
                <a:lnTo>
                  <a:pt x="2490319" y="149709"/>
                </a:lnTo>
                <a:lnTo>
                  <a:pt x="2490319" y="161618"/>
                </a:lnTo>
                <a:lnTo>
                  <a:pt x="2485709" y="165064"/>
                </a:lnTo>
                <a:lnTo>
                  <a:pt x="2506248" y="165064"/>
                </a:lnTo>
                <a:lnTo>
                  <a:pt x="2510858" y="161618"/>
                </a:lnTo>
                <a:lnTo>
                  <a:pt x="2510858" y="153139"/>
                </a:lnTo>
                <a:lnTo>
                  <a:pt x="2506248" y="149709"/>
                </a:lnTo>
                <a:close/>
              </a:path>
              <a:path w="3074035" h="506730">
                <a:moveTo>
                  <a:pt x="2485709" y="134354"/>
                </a:moveTo>
                <a:lnTo>
                  <a:pt x="2474367" y="134354"/>
                </a:lnTo>
                <a:lnTo>
                  <a:pt x="2469780" y="137784"/>
                </a:lnTo>
                <a:lnTo>
                  <a:pt x="2469780" y="153139"/>
                </a:lnTo>
                <a:lnTo>
                  <a:pt x="2474367" y="149709"/>
                </a:lnTo>
                <a:lnTo>
                  <a:pt x="2490319" y="149709"/>
                </a:lnTo>
                <a:lnTo>
                  <a:pt x="2490319" y="137784"/>
                </a:lnTo>
                <a:lnTo>
                  <a:pt x="2485709" y="134354"/>
                </a:lnTo>
                <a:close/>
              </a:path>
              <a:path w="3074035" h="506730">
                <a:moveTo>
                  <a:pt x="2608942" y="149709"/>
                </a:moveTo>
                <a:lnTo>
                  <a:pt x="2556522" y="149709"/>
                </a:lnTo>
                <a:lnTo>
                  <a:pt x="2551935" y="153139"/>
                </a:lnTo>
                <a:lnTo>
                  <a:pt x="2551935" y="161618"/>
                </a:lnTo>
                <a:lnTo>
                  <a:pt x="2556522" y="165064"/>
                </a:lnTo>
                <a:lnTo>
                  <a:pt x="2608942" y="165064"/>
                </a:lnTo>
                <a:lnTo>
                  <a:pt x="2613551" y="161618"/>
                </a:lnTo>
                <a:lnTo>
                  <a:pt x="2613551" y="153139"/>
                </a:lnTo>
                <a:lnTo>
                  <a:pt x="2608942" y="149709"/>
                </a:lnTo>
                <a:close/>
              </a:path>
              <a:path w="3074035" h="506730">
                <a:moveTo>
                  <a:pt x="2666610" y="157387"/>
                </a:moveTo>
                <a:lnTo>
                  <a:pt x="2666610" y="183371"/>
                </a:lnTo>
                <a:lnTo>
                  <a:pt x="2671197" y="186817"/>
                </a:lnTo>
                <a:lnTo>
                  <a:pt x="2682539" y="186817"/>
                </a:lnTo>
                <a:lnTo>
                  <a:pt x="2687149" y="183371"/>
                </a:lnTo>
                <a:lnTo>
                  <a:pt x="2687149" y="165064"/>
                </a:lnTo>
                <a:lnTo>
                  <a:pt x="2676879" y="165064"/>
                </a:lnTo>
                <a:lnTo>
                  <a:pt x="2666610" y="157387"/>
                </a:lnTo>
                <a:close/>
              </a:path>
              <a:path w="3074035" h="506730">
                <a:moveTo>
                  <a:pt x="2687149" y="149709"/>
                </a:moveTo>
                <a:lnTo>
                  <a:pt x="2659216" y="149709"/>
                </a:lnTo>
                <a:lnTo>
                  <a:pt x="2654629" y="153139"/>
                </a:lnTo>
                <a:lnTo>
                  <a:pt x="2654629" y="161618"/>
                </a:lnTo>
                <a:lnTo>
                  <a:pt x="2659216" y="165064"/>
                </a:lnTo>
                <a:lnTo>
                  <a:pt x="2666610" y="165064"/>
                </a:lnTo>
                <a:lnTo>
                  <a:pt x="2666610" y="157387"/>
                </a:lnTo>
                <a:lnTo>
                  <a:pt x="2687149" y="157387"/>
                </a:lnTo>
                <a:lnTo>
                  <a:pt x="2687149" y="149709"/>
                </a:lnTo>
                <a:close/>
              </a:path>
              <a:path w="3074035" h="506730">
                <a:moveTo>
                  <a:pt x="2687149" y="157387"/>
                </a:moveTo>
                <a:lnTo>
                  <a:pt x="2666610" y="157387"/>
                </a:lnTo>
                <a:lnTo>
                  <a:pt x="2676879" y="165064"/>
                </a:lnTo>
                <a:lnTo>
                  <a:pt x="2687149" y="165064"/>
                </a:lnTo>
                <a:lnTo>
                  <a:pt x="2687149" y="157387"/>
                </a:lnTo>
                <a:close/>
              </a:path>
              <a:path w="3074035" h="506730">
                <a:moveTo>
                  <a:pt x="2702005" y="204731"/>
                </a:moveTo>
                <a:lnTo>
                  <a:pt x="2688312" y="204731"/>
                </a:lnTo>
                <a:lnTo>
                  <a:pt x="2683725" y="208160"/>
                </a:lnTo>
                <a:lnTo>
                  <a:pt x="2683725" y="216639"/>
                </a:lnTo>
                <a:lnTo>
                  <a:pt x="2688312" y="220086"/>
                </a:lnTo>
                <a:lnTo>
                  <a:pt x="2702005" y="220086"/>
                </a:lnTo>
                <a:lnTo>
                  <a:pt x="2697418" y="216639"/>
                </a:lnTo>
                <a:lnTo>
                  <a:pt x="2697418" y="208160"/>
                </a:lnTo>
                <a:lnTo>
                  <a:pt x="2702005" y="204731"/>
                </a:lnTo>
                <a:close/>
              </a:path>
              <a:path w="3074035" h="506730">
                <a:moveTo>
                  <a:pt x="2713347" y="204731"/>
                </a:moveTo>
                <a:lnTo>
                  <a:pt x="2702005" y="204731"/>
                </a:lnTo>
                <a:lnTo>
                  <a:pt x="2697418" y="208160"/>
                </a:lnTo>
                <a:lnTo>
                  <a:pt x="2697418" y="216639"/>
                </a:lnTo>
                <a:lnTo>
                  <a:pt x="2702005" y="220086"/>
                </a:lnTo>
                <a:lnTo>
                  <a:pt x="2713347" y="220086"/>
                </a:lnTo>
                <a:lnTo>
                  <a:pt x="2717957" y="216639"/>
                </a:lnTo>
                <a:lnTo>
                  <a:pt x="2717957" y="208160"/>
                </a:lnTo>
                <a:lnTo>
                  <a:pt x="2713347" y="204731"/>
                </a:lnTo>
                <a:close/>
              </a:path>
              <a:path w="3074035" h="506730">
                <a:moveTo>
                  <a:pt x="2740732" y="204731"/>
                </a:moveTo>
                <a:lnTo>
                  <a:pt x="2713347" y="204731"/>
                </a:lnTo>
                <a:lnTo>
                  <a:pt x="2717957" y="208160"/>
                </a:lnTo>
                <a:lnTo>
                  <a:pt x="2717957" y="216639"/>
                </a:lnTo>
                <a:lnTo>
                  <a:pt x="2713347" y="220086"/>
                </a:lnTo>
                <a:lnTo>
                  <a:pt x="2740732" y="220086"/>
                </a:lnTo>
                <a:lnTo>
                  <a:pt x="2745342" y="216639"/>
                </a:lnTo>
                <a:lnTo>
                  <a:pt x="2745342" y="208160"/>
                </a:lnTo>
                <a:lnTo>
                  <a:pt x="2740732" y="204731"/>
                </a:lnTo>
                <a:close/>
              </a:path>
              <a:path w="3074035" h="506730">
                <a:moveTo>
                  <a:pt x="2800636" y="206010"/>
                </a:moveTo>
                <a:lnTo>
                  <a:pt x="2789294" y="206010"/>
                </a:lnTo>
                <a:lnTo>
                  <a:pt x="2784707" y="209440"/>
                </a:lnTo>
                <a:lnTo>
                  <a:pt x="2784707" y="248629"/>
                </a:lnTo>
                <a:lnTo>
                  <a:pt x="2789294" y="252075"/>
                </a:lnTo>
                <a:lnTo>
                  <a:pt x="2800636" y="252075"/>
                </a:lnTo>
                <a:lnTo>
                  <a:pt x="2805246" y="248629"/>
                </a:lnTo>
                <a:lnTo>
                  <a:pt x="2805246" y="209440"/>
                </a:lnTo>
                <a:lnTo>
                  <a:pt x="2800636" y="206010"/>
                </a:lnTo>
                <a:close/>
              </a:path>
              <a:path w="3074035" h="506730">
                <a:moveTo>
                  <a:pt x="2825785" y="269989"/>
                </a:moveTo>
                <a:lnTo>
                  <a:pt x="2825785" y="294693"/>
                </a:lnTo>
                <a:lnTo>
                  <a:pt x="2830372" y="298140"/>
                </a:lnTo>
                <a:lnTo>
                  <a:pt x="2841714" y="298140"/>
                </a:lnTo>
                <a:lnTo>
                  <a:pt x="2846324" y="294693"/>
                </a:lnTo>
                <a:lnTo>
                  <a:pt x="2846324" y="277666"/>
                </a:lnTo>
                <a:lnTo>
                  <a:pt x="2836054" y="277666"/>
                </a:lnTo>
                <a:lnTo>
                  <a:pt x="2825785" y="269989"/>
                </a:lnTo>
                <a:close/>
              </a:path>
              <a:path w="3074035" h="506730">
                <a:moveTo>
                  <a:pt x="2846324" y="262312"/>
                </a:moveTo>
                <a:lnTo>
                  <a:pt x="2816679" y="262312"/>
                </a:lnTo>
                <a:lnTo>
                  <a:pt x="2812092" y="265741"/>
                </a:lnTo>
                <a:lnTo>
                  <a:pt x="2812092" y="274220"/>
                </a:lnTo>
                <a:lnTo>
                  <a:pt x="2816679" y="277666"/>
                </a:lnTo>
                <a:lnTo>
                  <a:pt x="2825785" y="277666"/>
                </a:lnTo>
                <a:lnTo>
                  <a:pt x="2825785" y="269989"/>
                </a:lnTo>
                <a:lnTo>
                  <a:pt x="2846324" y="269989"/>
                </a:lnTo>
                <a:lnTo>
                  <a:pt x="2846324" y="262312"/>
                </a:lnTo>
                <a:close/>
              </a:path>
              <a:path w="3074035" h="506730">
                <a:moveTo>
                  <a:pt x="2846324" y="269989"/>
                </a:moveTo>
                <a:lnTo>
                  <a:pt x="2825785" y="269989"/>
                </a:lnTo>
                <a:lnTo>
                  <a:pt x="2836054" y="277666"/>
                </a:lnTo>
                <a:lnTo>
                  <a:pt x="2846324" y="277666"/>
                </a:lnTo>
                <a:lnTo>
                  <a:pt x="2846324" y="269989"/>
                </a:lnTo>
                <a:close/>
              </a:path>
              <a:path w="3074035" h="506730">
                <a:moveTo>
                  <a:pt x="2854334" y="323731"/>
                </a:moveTo>
                <a:lnTo>
                  <a:pt x="2837218" y="323731"/>
                </a:lnTo>
                <a:lnTo>
                  <a:pt x="2832631" y="327160"/>
                </a:lnTo>
                <a:lnTo>
                  <a:pt x="2832631" y="335639"/>
                </a:lnTo>
                <a:lnTo>
                  <a:pt x="2837218" y="339086"/>
                </a:lnTo>
                <a:lnTo>
                  <a:pt x="2854334" y="339086"/>
                </a:lnTo>
                <a:lnTo>
                  <a:pt x="2849747" y="335639"/>
                </a:lnTo>
                <a:lnTo>
                  <a:pt x="2849747" y="327160"/>
                </a:lnTo>
                <a:lnTo>
                  <a:pt x="2854334" y="323731"/>
                </a:lnTo>
                <a:close/>
              </a:path>
              <a:path w="3074035" h="506730">
                <a:moveTo>
                  <a:pt x="2861180" y="323731"/>
                </a:moveTo>
                <a:lnTo>
                  <a:pt x="2854334" y="323731"/>
                </a:lnTo>
                <a:lnTo>
                  <a:pt x="2849747" y="327160"/>
                </a:lnTo>
                <a:lnTo>
                  <a:pt x="2849747" y="335639"/>
                </a:lnTo>
                <a:lnTo>
                  <a:pt x="2854334" y="339086"/>
                </a:lnTo>
                <a:lnTo>
                  <a:pt x="2861180" y="339086"/>
                </a:lnTo>
                <a:lnTo>
                  <a:pt x="2856593" y="335639"/>
                </a:lnTo>
                <a:lnTo>
                  <a:pt x="2856593" y="327160"/>
                </a:lnTo>
                <a:lnTo>
                  <a:pt x="2861180" y="323731"/>
                </a:lnTo>
                <a:close/>
              </a:path>
              <a:path w="3074035" h="506730">
                <a:moveTo>
                  <a:pt x="2865676" y="323731"/>
                </a:moveTo>
                <a:lnTo>
                  <a:pt x="2861180" y="323731"/>
                </a:lnTo>
                <a:lnTo>
                  <a:pt x="2856593" y="327160"/>
                </a:lnTo>
                <a:lnTo>
                  <a:pt x="2856593" y="335639"/>
                </a:lnTo>
                <a:lnTo>
                  <a:pt x="2861180" y="339086"/>
                </a:lnTo>
                <a:lnTo>
                  <a:pt x="2865676" y="339086"/>
                </a:lnTo>
                <a:lnTo>
                  <a:pt x="2870285" y="335639"/>
                </a:lnTo>
                <a:lnTo>
                  <a:pt x="2870285" y="327160"/>
                </a:lnTo>
                <a:lnTo>
                  <a:pt x="2865676" y="323731"/>
                </a:lnTo>
                <a:close/>
              </a:path>
              <a:path w="3074035" h="506730">
                <a:moveTo>
                  <a:pt x="2872522" y="323731"/>
                </a:moveTo>
                <a:lnTo>
                  <a:pt x="2865676" y="323731"/>
                </a:lnTo>
                <a:lnTo>
                  <a:pt x="2870285" y="327160"/>
                </a:lnTo>
                <a:lnTo>
                  <a:pt x="2870285" y="335639"/>
                </a:lnTo>
                <a:lnTo>
                  <a:pt x="2865676" y="339086"/>
                </a:lnTo>
                <a:lnTo>
                  <a:pt x="2872522" y="339086"/>
                </a:lnTo>
                <a:lnTo>
                  <a:pt x="2875416" y="336922"/>
                </a:lnTo>
                <a:lnTo>
                  <a:pt x="2873709" y="335639"/>
                </a:lnTo>
                <a:lnTo>
                  <a:pt x="2873709" y="327160"/>
                </a:lnTo>
                <a:lnTo>
                  <a:pt x="2875416" y="325884"/>
                </a:lnTo>
                <a:lnTo>
                  <a:pt x="2872522" y="323731"/>
                </a:lnTo>
                <a:close/>
              </a:path>
              <a:path w="3074035" h="506730">
                <a:moveTo>
                  <a:pt x="2875416" y="336922"/>
                </a:moveTo>
                <a:lnTo>
                  <a:pt x="2872522" y="339086"/>
                </a:lnTo>
                <a:lnTo>
                  <a:pt x="2878296" y="339086"/>
                </a:lnTo>
                <a:lnTo>
                  <a:pt x="2875416" y="336922"/>
                </a:lnTo>
                <a:close/>
              </a:path>
              <a:path w="3074035" h="506730">
                <a:moveTo>
                  <a:pt x="2889638" y="323731"/>
                </a:moveTo>
                <a:lnTo>
                  <a:pt x="2878296" y="323731"/>
                </a:lnTo>
                <a:lnTo>
                  <a:pt x="2875416" y="325884"/>
                </a:lnTo>
                <a:lnTo>
                  <a:pt x="2877132" y="327160"/>
                </a:lnTo>
                <a:lnTo>
                  <a:pt x="2877132" y="335639"/>
                </a:lnTo>
                <a:lnTo>
                  <a:pt x="2875416" y="336922"/>
                </a:lnTo>
                <a:lnTo>
                  <a:pt x="2878296" y="339086"/>
                </a:lnTo>
                <a:lnTo>
                  <a:pt x="2889638" y="339086"/>
                </a:lnTo>
                <a:lnTo>
                  <a:pt x="2894247" y="335639"/>
                </a:lnTo>
                <a:lnTo>
                  <a:pt x="2894247" y="327160"/>
                </a:lnTo>
                <a:lnTo>
                  <a:pt x="2889638" y="323731"/>
                </a:lnTo>
                <a:close/>
              </a:path>
              <a:path w="3074035" h="506730">
                <a:moveTo>
                  <a:pt x="2875416" y="325884"/>
                </a:moveTo>
                <a:lnTo>
                  <a:pt x="2873709" y="327160"/>
                </a:lnTo>
                <a:lnTo>
                  <a:pt x="2873709" y="335639"/>
                </a:lnTo>
                <a:lnTo>
                  <a:pt x="2875416" y="336922"/>
                </a:lnTo>
                <a:lnTo>
                  <a:pt x="2877132" y="335639"/>
                </a:lnTo>
                <a:lnTo>
                  <a:pt x="2877132" y="327160"/>
                </a:lnTo>
                <a:lnTo>
                  <a:pt x="2875416" y="325884"/>
                </a:lnTo>
                <a:close/>
              </a:path>
              <a:path w="3074035" h="506730">
                <a:moveTo>
                  <a:pt x="2878296" y="323731"/>
                </a:moveTo>
                <a:lnTo>
                  <a:pt x="2872522" y="323731"/>
                </a:lnTo>
                <a:lnTo>
                  <a:pt x="2875416" y="325884"/>
                </a:lnTo>
                <a:lnTo>
                  <a:pt x="2878296" y="323731"/>
                </a:lnTo>
                <a:close/>
              </a:path>
              <a:path w="3074035" h="506730">
                <a:moveTo>
                  <a:pt x="2911888" y="353161"/>
                </a:moveTo>
                <a:lnTo>
                  <a:pt x="2900546" y="353161"/>
                </a:lnTo>
                <a:lnTo>
                  <a:pt x="2895959" y="356590"/>
                </a:lnTo>
                <a:lnTo>
                  <a:pt x="2895959" y="395779"/>
                </a:lnTo>
                <a:lnTo>
                  <a:pt x="2900546" y="399226"/>
                </a:lnTo>
                <a:lnTo>
                  <a:pt x="2911888" y="399226"/>
                </a:lnTo>
                <a:lnTo>
                  <a:pt x="2916498" y="395779"/>
                </a:lnTo>
                <a:lnTo>
                  <a:pt x="2916498" y="356590"/>
                </a:lnTo>
                <a:lnTo>
                  <a:pt x="2911888" y="353161"/>
                </a:lnTo>
                <a:close/>
              </a:path>
              <a:path w="3074035" h="506730">
                <a:moveTo>
                  <a:pt x="2951254" y="400505"/>
                </a:moveTo>
                <a:lnTo>
                  <a:pt x="2939912" y="400505"/>
                </a:lnTo>
                <a:lnTo>
                  <a:pt x="2935325" y="403934"/>
                </a:lnTo>
                <a:lnTo>
                  <a:pt x="2935325" y="443123"/>
                </a:lnTo>
                <a:lnTo>
                  <a:pt x="2939912" y="446570"/>
                </a:lnTo>
                <a:lnTo>
                  <a:pt x="2951254" y="446570"/>
                </a:lnTo>
                <a:lnTo>
                  <a:pt x="2955863" y="443123"/>
                </a:lnTo>
                <a:lnTo>
                  <a:pt x="2955863" y="403934"/>
                </a:lnTo>
                <a:lnTo>
                  <a:pt x="2951254" y="400505"/>
                </a:lnTo>
                <a:close/>
              </a:path>
              <a:path w="3074035" h="506730">
                <a:moveTo>
                  <a:pt x="2955863" y="491355"/>
                </a:moveTo>
                <a:lnTo>
                  <a:pt x="2939912" y="491355"/>
                </a:lnTo>
                <a:lnTo>
                  <a:pt x="2935325" y="494784"/>
                </a:lnTo>
                <a:lnTo>
                  <a:pt x="2935325" y="503263"/>
                </a:lnTo>
                <a:lnTo>
                  <a:pt x="2939912" y="506709"/>
                </a:lnTo>
                <a:lnTo>
                  <a:pt x="2951254" y="506709"/>
                </a:lnTo>
                <a:lnTo>
                  <a:pt x="2955863" y="503263"/>
                </a:lnTo>
                <a:lnTo>
                  <a:pt x="2955863" y="491355"/>
                </a:lnTo>
                <a:close/>
              </a:path>
              <a:path w="3074035" h="506730">
                <a:moveTo>
                  <a:pt x="2973504" y="491355"/>
                </a:moveTo>
                <a:lnTo>
                  <a:pt x="2955863" y="491355"/>
                </a:lnTo>
                <a:lnTo>
                  <a:pt x="2955863" y="503263"/>
                </a:lnTo>
                <a:lnTo>
                  <a:pt x="2951254" y="506709"/>
                </a:lnTo>
                <a:lnTo>
                  <a:pt x="2973504" y="506709"/>
                </a:lnTo>
                <a:lnTo>
                  <a:pt x="2978114" y="503263"/>
                </a:lnTo>
                <a:lnTo>
                  <a:pt x="2978114" y="494784"/>
                </a:lnTo>
                <a:lnTo>
                  <a:pt x="2973504" y="491355"/>
                </a:lnTo>
                <a:close/>
              </a:path>
              <a:path w="3074035" h="506730">
                <a:moveTo>
                  <a:pt x="2951254" y="477279"/>
                </a:moveTo>
                <a:lnTo>
                  <a:pt x="2939912" y="477279"/>
                </a:lnTo>
                <a:lnTo>
                  <a:pt x="2935325" y="480709"/>
                </a:lnTo>
                <a:lnTo>
                  <a:pt x="2935325" y="494784"/>
                </a:lnTo>
                <a:lnTo>
                  <a:pt x="2939912" y="491355"/>
                </a:lnTo>
                <a:lnTo>
                  <a:pt x="2955863" y="491355"/>
                </a:lnTo>
                <a:lnTo>
                  <a:pt x="2955863" y="480709"/>
                </a:lnTo>
                <a:lnTo>
                  <a:pt x="2951254" y="477279"/>
                </a:lnTo>
                <a:close/>
              </a:path>
              <a:path w="3074035" h="506730">
                <a:moveTo>
                  <a:pt x="3027201" y="491355"/>
                </a:moveTo>
                <a:lnTo>
                  <a:pt x="3023778" y="491355"/>
                </a:lnTo>
                <a:lnTo>
                  <a:pt x="3019191" y="494784"/>
                </a:lnTo>
                <a:lnTo>
                  <a:pt x="3019191" y="503263"/>
                </a:lnTo>
                <a:lnTo>
                  <a:pt x="3023778" y="506709"/>
                </a:lnTo>
                <a:lnTo>
                  <a:pt x="3027201" y="506709"/>
                </a:lnTo>
                <a:lnTo>
                  <a:pt x="3022614" y="503263"/>
                </a:lnTo>
                <a:lnTo>
                  <a:pt x="3022614" y="494784"/>
                </a:lnTo>
                <a:lnTo>
                  <a:pt x="3027201" y="491355"/>
                </a:lnTo>
                <a:close/>
              </a:path>
              <a:path w="3074035" h="506730">
                <a:moveTo>
                  <a:pt x="3038543" y="491355"/>
                </a:moveTo>
                <a:lnTo>
                  <a:pt x="3027201" y="491355"/>
                </a:lnTo>
                <a:lnTo>
                  <a:pt x="3022614" y="494784"/>
                </a:lnTo>
                <a:lnTo>
                  <a:pt x="3022614" y="503263"/>
                </a:lnTo>
                <a:lnTo>
                  <a:pt x="3027201" y="506709"/>
                </a:lnTo>
                <a:lnTo>
                  <a:pt x="3038543" y="506709"/>
                </a:lnTo>
                <a:lnTo>
                  <a:pt x="3040579" y="505187"/>
                </a:lnTo>
                <a:lnTo>
                  <a:pt x="3038018" y="503263"/>
                </a:lnTo>
                <a:lnTo>
                  <a:pt x="3038018" y="494784"/>
                </a:lnTo>
                <a:lnTo>
                  <a:pt x="3040579" y="492869"/>
                </a:lnTo>
                <a:lnTo>
                  <a:pt x="3038543" y="491355"/>
                </a:lnTo>
                <a:close/>
              </a:path>
              <a:path w="3074035" h="506730">
                <a:moveTo>
                  <a:pt x="3040579" y="505187"/>
                </a:moveTo>
                <a:lnTo>
                  <a:pt x="3038543" y="506709"/>
                </a:lnTo>
                <a:lnTo>
                  <a:pt x="3042605" y="506709"/>
                </a:lnTo>
                <a:lnTo>
                  <a:pt x="3040579" y="505187"/>
                </a:lnTo>
                <a:close/>
              </a:path>
              <a:path w="3074035" h="506730">
                <a:moveTo>
                  <a:pt x="3053947" y="491355"/>
                </a:moveTo>
                <a:lnTo>
                  <a:pt x="3042605" y="491355"/>
                </a:lnTo>
                <a:lnTo>
                  <a:pt x="3040579" y="492869"/>
                </a:lnTo>
                <a:lnTo>
                  <a:pt x="3043153" y="494784"/>
                </a:lnTo>
                <a:lnTo>
                  <a:pt x="3043153" y="503263"/>
                </a:lnTo>
                <a:lnTo>
                  <a:pt x="3040579" y="505187"/>
                </a:lnTo>
                <a:lnTo>
                  <a:pt x="3042605" y="506709"/>
                </a:lnTo>
                <a:lnTo>
                  <a:pt x="3053947" y="506709"/>
                </a:lnTo>
                <a:lnTo>
                  <a:pt x="3055983" y="505187"/>
                </a:lnTo>
                <a:lnTo>
                  <a:pt x="3053422" y="503263"/>
                </a:lnTo>
                <a:lnTo>
                  <a:pt x="3053422" y="494784"/>
                </a:lnTo>
                <a:lnTo>
                  <a:pt x="3055983" y="492869"/>
                </a:lnTo>
                <a:lnTo>
                  <a:pt x="3053947" y="491355"/>
                </a:lnTo>
                <a:close/>
              </a:path>
              <a:path w="3074035" h="506730">
                <a:moveTo>
                  <a:pt x="3055983" y="505187"/>
                </a:moveTo>
                <a:lnTo>
                  <a:pt x="3053947" y="506709"/>
                </a:lnTo>
                <a:lnTo>
                  <a:pt x="3058009" y="506709"/>
                </a:lnTo>
                <a:lnTo>
                  <a:pt x="3055983" y="505187"/>
                </a:lnTo>
                <a:close/>
              </a:path>
              <a:path w="3074035" h="506730">
                <a:moveTo>
                  <a:pt x="3069351" y="491355"/>
                </a:moveTo>
                <a:lnTo>
                  <a:pt x="3058009" y="491355"/>
                </a:lnTo>
                <a:lnTo>
                  <a:pt x="3055983" y="492869"/>
                </a:lnTo>
                <a:lnTo>
                  <a:pt x="3058557" y="494784"/>
                </a:lnTo>
                <a:lnTo>
                  <a:pt x="3058557" y="503263"/>
                </a:lnTo>
                <a:lnTo>
                  <a:pt x="3055983" y="505187"/>
                </a:lnTo>
                <a:lnTo>
                  <a:pt x="3058009" y="506709"/>
                </a:lnTo>
                <a:lnTo>
                  <a:pt x="3069351" y="506709"/>
                </a:lnTo>
                <a:lnTo>
                  <a:pt x="3070538" y="505822"/>
                </a:lnTo>
                <a:lnTo>
                  <a:pt x="3070538" y="492237"/>
                </a:lnTo>
                <a:lnTo>
                  <a:pt x="3069351" y="491355"/>
                </a:lnTo>
                <a:close/>
              </a:path>
              <a:path w="3074035" h="506730">
                <a:moveTo>
                  <a:pt x="3070538" y="505822"/>
                </a:moveTo>
                <a:lnTo>
                  <a:pt x="3069351" y="506709"/>
                </a:lnTo>
                <a:lnTo>
                  <a:pt x="3070538" y="506709"/>
                </a:lnTo>
                <a:lnTo>
                  <a:pt x="3070538" y="505822"/>
                </a:lnTo>
                <a:close/>
              </a:path>
              <a:path w="3074035" h="506730">
                <a:moveTo>
                  <a:pt x="3070538" y="492237"/>
                </a:moveTo>
                <a:lnTo>
                  <a:pt x="3070538" y="505822"/>
                </a:lnTo>
                <a:lnTo>
                  <a:pt x="3073961" y="503263"/>
                </a:lnTo>
                <a:lnTo>
                  <a:pt x="3073961" y="494784"/>
                </a:lnTo>
                <a:lnTo>
                  <a:pt x="3070538" y="492237"/>
                </a:lnTo>
                <a:close/>
              </a:path>
              <a:path w="3074035" h="506730">
                <a:moveTo>
                  <a:pt x="3040579" y="492869"/>
                </a:moveTo>
                <a:lnTo>
                  <a:pt x="3038018" y="494784"/>
                </a:lnTo>
                <a:lnTo>
                  <a:pt x="3038018" y="503263"/>
                </a:lnTo>
                <a:lnTo>
                  <a:pt x="3040579" y="505187"/>
                </a:lnTo>
                <a:lnTo>
                  <a:pt x="3043153" y="503263"/>
                </a:lnTo>
                <a:lnTo>
                  <a:pt x="3043153" y="494784"/>
                </a:lnTo>
                <a:lnTo>
                  <a:pt x="3040579" y="492869"/>
                </a:lnTo>
                <a:close/>
              </a:path>
              <a:path w="3074035" h="506730">
                <a:moveTo>
                  <a:pt x="3055983" y="492869"/>
                </a:moveTo>
                <a:lnTo>
                  <a:pt x="3053422" y="494784"/>
                </a:lnTo>
                <a:lnTo>
                  <a:pt x="3053422" y="503263"/>
                </a:lnTo>
                <a:lnTo>
                  <a:pt x="3055983" y="505187"/>
                </a:lnTo>
                <a:lnTo>
                  <a:pt x="3058557" y="503263"/>
                </a:lnTo>
                <a:lnTo>
                  <a:pt x="3058557" y="494784"/>
                </a:lnTo>
                <a:lnTo>
                  <a:pt x="3055983" y="492869"/>
                </a:lnTo>
                <a:close/>
              </a:path>
              <a:path w="3074035" h="506730">
                <a:moveTo>
                  <a:pt x="3042605" y="491355"/>
                </a:moveTo>
                <a:lnTo>
                  <a:pt x="3038543" y="491355"/>
                </a:lnTo>
                <a:lnTo>
                  <a:pt x="3040579" y="492869"/>
                </a:lnTo>
                <a:lnTo>
                  <a:pt x="3042605" y="491355"/>
                </a:lnTo>
                <a:close/>
              </a:path>
              <a:path w="3074035" h="506730">
                <a:moveTo>
                  <a:pt x="3058009" y="491355"/>
                </a:moveTo>
                <a:lnTo>
                  <a:pt x="3053947" y="491355"/>
                </a:lnTo>
                <a:lnTo>
                  <a:pt x="3055983" y="492869"/>
                </a:lnTo>
                <a:lnTo>
                  <a:pt x="3058009" y="491355"/>
                </a:lnTo>
                <a:close/>
              </a:path>
              <a:path w="3074035" h="506730">
                <a:moveTo>
                  <a:pt x="3070538" y="491355"/>
                </a:moveTo>
                <a:lnTo>
                  <a:pt x="3069351" y="491355"/>
                </a:lnTo>
                <a:lnTo>
                  <a:pt x="3070538" y="492237"/>
                </a:lnTo>
                <a:lnTo>
                  <a:pt x="3070538" y="491355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65122" y="2181286"/>
            <a:ext cx="13970" cy="15875"/>
          </a:xfrm>
          <a:custGeom>
            <a:avLst/>
            <a:gdLst/>
            <a:ahLst/>
            <a:cxnLst/>
            <a:rect l="l" t="t" r="r" b="b"/>
            <a:pathLst>
              <a:path w="13970" h="15875">
                <a:moveTo>
                  <a:pt x="0" y="0"/>
                </a:moveTo>
                <a:lnTo>
                  <a:pt x="13692" y="0"/>
                </a:lnTo>
                <a:lnTo>
                  <a:pt x="13692" y="15354"/>
                </a:lnTo>
                <a:lnTo>
                  <a:pt x="0" y="15354"/>
                </a:lnTo>
                <a:lnTo>
                  <a:pt x="0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77468" y="1689931"/>
            <a:ext cx="3072765" cy="715645"/>
          </a:xfrm>
          <a:custGeom>
            <a:avLst/>
            <a:gdLst/>
            <a:ahLst/>
            <a:cxnLst/>
            <a:rect l="l" t="t" r="r" b="b"/>
            <a:pathLst>
              <a:path w="3072765" h="715644">
                <a:moveTo>
                  <a:pt x="3029461" y="601398"/>
                </a:moveTo>
                <a:lnTo>
                  <a:pt x="3029461" y="715279"/>
                </a:lnTo>
                <a:lnTo>
                  <a:pt x="3072250" y="715279"/>
                </a:lnTo>
                <a:lnTo>
                  <a:pt x="3072250" y="707602"/>
                </a:lnTo>
                <a:lnTo>
                  <a:pt x="3049999" y="707602"/>
                </a:lnTo>
                <a:lnTo>
                  <a:pt x="3039730" y="699925"/>
                </a:lnTo>
                <a:lnTo>
                  <a:pt x="3049999" y="699925"/>
                </a:lnTo>
                <a:lnTo>
                  <a:pt x="3049999" y="609075"/>
                </a:lnTo>
                <a:lnTo>
                  <a:pt x="3039730" y="609075"/>
                </a:lnTo>
                <a:lnTo>
                  <a:pt x="3029461" y="601398"/>
                </a:lnTo>
                <a:close/>
              </a:path>
              <a:path w="3072765" h="715644">
                <a:moveTo>
                  <a:pt x="3049999" y="699925"/>
                </a:moveTo>
                <a:lnTo>
                  <a:pt x="3039730" y="699925"/>
                </a:lnTo>
                <a:lnTo>
                  <a:pt x="3049999" y="707602"/>
                </a:lnTo>
                <a:lnTo>
                  <a:pt x="3049999" y="699925"/>
                </a:lnTo>
                <a:close/>
              </a:path>
              <a:path w="3072765" h="715644">
                <a:moveTo>
                  <a:pt x="3072250" y="699925"/>
                </a:moveTo>
                <a:lnTo>
                  <a:pt x="3049999" y="699925"/>
                </a:lnTo>
                <a:lnTo>
                  <a:pt x="3049999" y="707602"/>
                </a:lnTo>
                <a:lnTo>
                  <a:pt x="3072250" y="707602"/>
                </a:lnTo>
                <a:lnTo>
                  <a:pt x="3072250" y="699925"/>
                </a:lnTo>
                <a:close/>
              </a:path>
              <a:path w="3072765" h="715644">
                <a:moveTo>
                  <a:pt x="3022614" y="501591"/>
                </a:moveTo>
                <a:lnTo>
                  <a:pt x="3022614" y="609075"/>
                </a:lnTo>
                <a:lnTo>
                  <a:pt x="3029461" y="609075"/>
                </a:lnTo>
                <a:lnTo>
                  <a:pt x="3029461" y="601398"/>
                </a:lnTo>
                <a:lnTo>
                  <a:pt x="3043153" y="601398"/>
                </a:lnTo>
                <a:lnTo>
                  <a:pt x="3032884" y="593720"/>
                </a:lnTo>
                <a:lnTo>
                  <a:pt x="3043153" y="593720"/>
                </a:lnTo>
                <a:lnTo>
                  <a:pt x="3043153" y="509269"/>
                </a:lnTo>
                <a:lnTo>
                  <a:pt x="3032884" y="509269"/>
                </a:lnTo>
                <a:lnTo>
                  <a:pt x="3022614" y="501591"/>
                </a:lnTo>
                <a:close/>
              </a:path>
              <a:path w="3072765" h="715644">
                <a:moveTo>
                  <a:pt x="3049999" y="593720"/>
                </a:moveTo>
                <a:lnTo>
                  <a:pt x="3043153" y="593720"/>
                </a:lnTo>
                <a:lnTo>
                  <a:pt x="3043153" y="601398"/>
                </a:lnTo>
                <a:lnTo>
                  <a:pt x="3029461" y="601398"/>
                </a:lnTo>
                <a:lnTo>
                  <a:pt x="3039730" y="609075"/>
                </a:lnTo>
                <a:lnTo>
                  <a:pt x="3049999" y="609075"/>
                </a:lnTo>
                <a:lnTo>
                  <a:pt x="3049999" y="593720"/>
                </a:lnTo>
                <a:close/>
              </a:path>
              <a:path w="3072765" h="715644">
                <a:moveTo>
                  <a:pt x="3043153" y="593720"/>
                </a:moveTo>
                <a:lnTo>
                  <a:pt x="3032884" y="593720"/>
                </a:lnTo>
                <a:lnTo>
                  <a:pt x="3043153" y="601398"/>
                </a:lnTo>
                <a:lnTo>
                  <a:pt x="3043153" y="593720"/>
                </a:lnTo>
                <a:close/>
              </a:path>
              <a:path w="3072765" h="715644">
                <a:moveTo>
                  <a:pt x="2911363" y="432494"/>
                </a:moveTo>
                <a:lnTo>
                  <a:pt x="2911363" y="509269"/>
                </a:lnTo>
                <a:lnTo>
                  <a:pt x="3022614" y="509269"/>
                </a:lnTo>
                <a:lnTo>
                  <a:pt x="3022614" y="501591"/>
                </a:lnTo>
                <a:lnTo>
                  <a:pt x="2931902" y="501591"/>
                </a:lnTo>
                <a:lnTo>
                  <a:pt x="2921632" y="493914"/>
                </a:lnTo>
                <a:lnTo>
                  <a:pt x="2931902" y="493914"/>
                </a:lnTo>
                <a:lnTo>
                  <a:pt x="2931902" y="440172"/>
                </a:lnTo>
                <a:lnTo>
                  <a:pt x="2921632" y="440172"/>
                </a:lnTo>
                <a:lnTo>
                  <a:pt x="2911363" y="432494"/>
                </a:lnTo>
                <a:close/>
              </a:path>
              <a:path w="3072765" h="715644">
                <a:moveTo>
                  <a:pt x="3043153" y="493914"/>
                </a:moveTo>
                <a:lnTo>
                  <a:pt x="2931902" y="493914"/>
                </a:lnTo>
                <a:lnTo>
                  <a:pt x="2931902" y="501591"/>
                </a:lnTo>
                <a:lnTo>
                  <a:pt x="3022614" y="501591"/>
                </a:lnTo>
                <a:lnTo>
                  <a:pt x="3032884" y="509269"/>
                </a:lnTo>
                <a:lnTo>
                  <a:pt x="3043153" y="509269"/>
                </a:lnTo>
                <a:lnTo>
                  <a:pt x="3043153" y="493914"/>
                </a:lnTo>
                <a:close/>
              </a:path>
              <a:path w="3072765" h="715644">
                <a:moveTo>
                  <a:pt x="2931902" y="493914"/>
                </a:moveTo>
                <a:lnTo>
                  <a:pt x="2921632" y="493914"/>
                </a:lnTo>
                <a:lnTo>
                  <a:pt x="2931902" y="501591"/>
                </a:lnTo>
                <a:lnTo>
                  <a:pt x="2931902" y="493914"/>
                </a:lnTo>
                <a:close/>
              </a:path>
              <a:path w="3072765" h="715644">
                <a:moveTo>
                  <a:pt x="2769303" y="380032"/>
                </a:moveTo>
                <a:lnTo>
                  <a:pt x="2769303" y="440172"/>
                </a:lnTo>
                <a:lnTo>
                  <a:pt x="2911363" y="440172"/>
                </a:lnTo>
                <a:lnTo>
                  <a:pt x="2911363" y="432494"/>
                </a:lnTo>
                <a:lnTo>
                  <a:pt x="2789842" y="432494"/>
                </a:lnTo>
                <a:lnTo>
                  <a:pt x="2779573" y="424817"/>
                </a:lnTo>
                <a:lnTo>
                  <a:pt x="2789842" y="424817"/>
                </a:lnTo>
                <a:lnTo>
                  <a:pt x="2789842" y="387709"/>
                </a:lnTo>
                <a:lnTo>
                  <a:pt x="2779573" y="387709"/>
                </a:lnTo>
                <a:lnTo>
                  <a:pt x="2769303" y="380032"/>
                </a:lnTo>
                <a:close/>
              </a:path>
              <a:path w="3072765" h="715644">
                <a:moveTo>
                  <a:pt x="2931902" y="424817"/>
                </a:moveTo>
                <a:lnTo>
                  <a:pt x="2789842" y="424817"/>
                </a:lnTo>
                <a:lnTo>
                  <a:pt x="2789842" y="432494"/>
                </a:lnTo>
                <a:lnTo>
                  <a:pt x="2911363" y="432494"/>
                </a:lnTo>
                <a:lnTo>
                  <a:pt x="2921632" y="440172"/>
                </a:lnTo>
                <a:lnTo>
                  <a:pt x="2931902" y="440172"/>
                </a:lnTo>
                <a:lnTo>
                  <a:pt x="2931902" y="424817"/>
                </a:lnTo>
                <a:close/>
              </a:path>
              <a:path w="3072765" h="715644">
                <a:moveTo>
                  <a:pt x="2789842" y="424817"/>
                </a:moveTo>
                <a:lnTo>
                  <a:pt x="2779573" y="424817"/>
                </a:lnTo>
                <a:lnTo>
                  <a:pt x="2789842" y="432494"/>
                </a:lnTo>
                <a:lnTo>
                  <a:pt x="2789842" y="424817"/>
                </a:lnTo>
                <a:close/>
              </a:path>
              <a:path w="3072765" h="715644">
                <a:moveTo>
                  <a:pt x="2753899" y="327570"/>
                </a:moveTo>
                <a:lnTo>
                  <a:pt x="2753899" y="387709"/>
                </a:lnTo>
                <a:lnTo>
                  <a:pt x="2769303" y="387709"/>
                </a:lnTo>
                <a:lnTo>
                  <a:pt x="2769303" y="380032"/>
                </a:lnTo>
                <a:lnTo>
                  <a:pt x="2774438" y="380032"/>
                </a:lnTo>
                <a:lnTo>
                  <a:pt x="2764169" y="372355"/>
                </a:lnTo>
                <a:lnTo>
                  <a:pt x="2774438" y="372355"/>
                </a:lnTo>
                <a:lnTo>
                  <a:pt x="2774438" y="335247"/>
                </a:lnTo>
                <a:lnTo>
                  <a:pt x="2764169" y="335247"/>
                </a:lnTo>
                <a:lnTo>
                  <a:pt x="2753899" y="327570"/>
                </a:lnTo>
                <a:close/>
              </a:path>
              <a:path w="3072765" h="715644">
                <a:moveTo>
                  <a:pt x="2789842" y="372355"/>
                </a:moveTo>
                <a:lnTo>
                  <a:pt x="2774438" y="372355"/>
                </a:lnTo>
                <a:lnTo>
                  <a:pt x="2774438" y="380032"/>
                </a:lnTo>
                <a:lnTo>
                  <a:pt x="2769303" y="380032"/>
                </a:lnTo>
                <a:lnTo>
                  <a:pt x="2779573" y="387709"/>
                </a:lnTo>
                <a:lnTo>
                  <a:pt x="2789842" y="387709"/>
                </a:lnTo>
                <a:lnTo>
                  <a:pt x="2789842" y="372355"/>
                </a:lnTo>
                <a:close/>
              </a:path>
              <a:path w="3072765" h="715644">
                <a:moveTo>
                  <a:pt x="2774438" y="372355"/>
                </a:moveTo>
                <a:lnTo>
                  <a:pt x="2764169" y="372355"/>
                </a:lnTo>
                <a:lnTo>
                  <a:pt x="2774438" y="380032"/>
                </a:lnTo>
                <a:lnTo>
                  <a:pt x="2774438" y="372355"/>
                </a:lnTo>
                <a:close/>
              </a:path>
              <a:path w="3072765" h="715644">
                <a:moveTo>
                  <a:pt x="2603282" y="280226"/>
                </a:moveTo>
                <a:lnTo>
                  <a:pt x="2603282" y="335247"/>
                </a:lnTo>
                <a:lnTo>
                  <a:pt x="2753899" y="335247"/>
                </a:lnTo>
                <a:lnTo>
                  <a:pt x="2753899" y="327570"/>
                </a:lnTo>
                <a:lnTo>
                  <a:pt x="2623821" y="327570"/>
                </a:lnTo>
                <a:lnTo>
                  <a:pt x="2613551" y="319892"/>
                </a:lnTo>
                <a:lnTo>
                  <a:pt x="2623821" y="319892"/>
                </a:lnTo>
                <a:lnTo>
                  <a:pt x="2623821" y="287903"/>
                </a:lnTo>
                <a:lnTo>
                  <a:pt x="2613551" y="287903"/>
                </a:lnTo>
                <a:lnTo>
                  <a:pt x="2603282" y="280226"/>
                </a:lnTo>
                <a:close/>
              </a:path>
              <a:path w="3072765" h="715644">
                <a:moveTo>
                  <a:pt x="2774438" y="319892"/>
                </a:moveTo>
                <a:lnTo>
                  <a:pt x="2623821" y="319892"/>
                </a:lnTo>
                <a:lnTo>
                  <a:pt x="2623821" y="327570"/>
                </a:lnTo>
                <a:lnTo>
                  <a:pt x="2753899" y="327570"/>
                </a:lnTo>
                <a:lnTo>
                  <a:pt x="2764169" y="335247"/>
                </a:lnTo>
                <a:lnTo>
                  <a:pt x="2774438" y="335247"/>
                </a:lnTo>
                <a:lnTo>
                  <a:pt x="2774438" y="319892"/>
                </a:lnTo>
                <a:close/>
              </a:path>
              <a:path w="3072765" h="715644">
                <a:moveTo>
                  <a:pt x="2623821" y="319892"/>
                </a:moveTo>
                <a:lnTo>
                  <a:pt x="2613551" y="319892"/>
                </a:lnTo>
                <a:lnTo>
                  <a:pt x="2623821" y="327570"/>
                </a:lnTo>
                <a:lnTo>
                  <a:pt x="2623821" y="319892"/>
                </a:lnTo>
                <a:close/>
              </a:path>
              <a:path w="3072765" h="715644">
                <a:moveTo>
                  <a:pt x="2517704" y="231602"/>
                </a:moveTo>
                <a:lnTo>
                  <a:pt x="2517704" y="287903"/>
                </a:lnTo>
                <a:lnTo>
                  <a:pt x="2603282" y="287903"/>
                </a:lnTo>
                <a:lnTo>
                  <a:pt x="2603282" y="280226"/>
                </a:lnTo>
                <a:lnTo>
                  <a:pt x="2538243" y="280226"/>
                </a:lnTo>
                <a:lnTo>
                  <a:pt x="2527973" y="272548"/>
                </a:lnTo>
                <a:lnTo>
                  <a:pt x="2538243" y="272548"/>
                </a:lnTo>
                <a:lnTo>
                  <a:pt x="2538243" y="239279"/>
                </a:lnTo>
                <a:lnTo>
                  <a:pt x="2527973" y="239279"/>
                </a:lnTo>
                <a:lnTo>
                  <a:pt x="2517704" y="231602"/>
                </a:lnTo>
                <a:close/>
              </a:path>
              <a:path w="3072765" h="715644">
                <a:moveTo>
                  <a:pt x="2623821" y="272548"/>
                </a:moveTo>
                <a:lnTo>
                  <a:pt x="2538243" y="272548"/>
                </a:lnTo>
                <a:lnTo>
                  <a:pt x="2538243" y="280226"/>
                </a:lnTo>
                <a:lnTo>
                  <a:pt x="2603282" y="280226"/>
                </a:lnTo>
                <a:lnTo>
                  <a:pt x="2613551" y="287903"/>
                </a:lnTo>
                <a:lnTo>
                  <a:pt x="2623821" y="287903"/>
                </a:lnTo>
                <a:lnTo>
                  <a:pt x="2623821" y="272548"/>
                </a:lnTo>
                <a:close/>
              </a:path>
              <a:path w="3072765" h="715644">
                <a:moveTo>
                  <a:pt x="2538243" y="272548"/>
                </a:moveTo>
                <a:lnTo>
                  <a:pt x="2527973" y="272548"/>
                </a:lnTo>
                <a:lnTo>
                  <a:pt x="2538243" y="280226"/>
                </a:lnTo>
                <a:lnTo>
                  <a:pt x="2538243" y="272548"/>
                </a:lnTo>
                <a:close/>
              </a:path>
              <a:path w="3072765" h="715644">
                <a:moveTo>
                  <a:pt x="2310605" y="185537"/>
                </a:moveTo>
                <a:lnTo>
                  <a:pt x="2310605" y="239279"/>
                </a:lnTo>
                <a:lnTo>
                  <a:pt x="2517704" y="239279"/>
                </a:lnTo>
                <a:lnTo>
                  <a:pt x="2517704" y="231602"/>
                </a:lnTo>
                <a:lnTo>
                  <a:pt x="2331144" y="231602"/>
                </a:lnTo>
                <a:lnTo>
                  <a:pt x="2320875" y="223924"/>
                </a:lnTo>
                <a:lnTo>
                  <a:pt x="2331144" y="223924"/>
                </a:lnTo>
                <a:lnTo>
                  <a:pt x="2331144" y="193215"/>
                </a:lnTo>
                <a:lnTo>
                  <a:pt x="2320875" y="193215"/>
                </a:lnTo>
                <a:lnTo>
                  <a:pt x="2310605" y="185537"/>
                </a:lnTo>
                <a:close/>
              </a:path>
              <a:path w="3072765" h="715644">
                <a:moveTo>
                  <a:pt x="2538243" y="223924"/>
                </a:moveTo>
                <a:lnTo>
                  <a:pt x="2331144" y="223924"/>
                </a:lnTo>
                <a:lnTo>
                  <a:pt x="2331144" y="231602"/>
                </a:lnTo>
                <a:lnTo>
                  <a:pt x="2517704" y="231602"/>
                </a:lnTo>
                <a:lnTo>
                  <a:pt x="2527973" y="239279"/>
                </a:lnTo>
                <a:lnTo>
                  <a:pt x="2538243" y="239279"/>
                </a:lnTo>
                <a:lnTo>
                  <a:pt x="2538243" y="223924"/>
                </a:lnTo>
                <a:close/>
              </a:path>
              <a:path w="3072765" h="715644">
                <a:moveTo>
                  <a:pt x="2331144" y="223924"/>
                </a:moveTo>
                <a:lnTo>
                  <a:pt x="2320875" y="223924"/>
                </a:lnTo>
                <a:lnTo>
                  <a:pt x="2331144" y="231602"/>
                </a:lnTo>
                <a:lnTo>
                  <a:pt x="2331144" y="223924"/>
                </a:lnTo>
                <a:close/>
              </a:path>
              <a:path w="3072765" h="715644">
                <a:moveTo>
                  <a:pt x="2295201" y="138193"/>
                </a:moveTo>
                <a:lnTo>
                  <a:pt x="2295201" y="193215"/>
                </a:lnTo>
                <a:lnTo>
                  <a:pt x="2310605" y="193215"/>
                </a:lnTo>
                <a:lnTo>
                  <a:pt x="2310605" y="185537"/>
                </a:lnTo>
                <a:lnTo>
                  <a:pt x="2315740" y="185537"/>
                </a:lnTo>
                <a:lnTo>
                  <a:pt x="2305471" y="177860"/>
                </a:lnTo>
                <a:lnTo>
                  <a:pt x="2315740" y="177860"/>
                </a:lnTo>
                <a:lnTo>
                  <a:pt x="2315740" y="145871"/>
                </a:lnTo>
                <a:lnTo>
                  <a:pt x="2305471" y="145871"/>
                </a:lnTo>
                <a:lnTo>
                  <a:pt x="2295201" y="138193"/>
                </a:lnTo>
                <a:close/>
              </a:path>
              <a:path w="3072765" h="715644">
                <a:moveTo>
                  <a:pt x="2331144" y="177860"/>
                </a:moveTo>
                <a:lnTo>
                  <a:pt x="2315740" y="177860"/>
                </a:lnTo>
                <a:lnTo>
                  <a:pt x="2315740" y="185537"/>
                </a:lnTo>
                <a:lnTo>
                  <a:pt x="2310605" y="185537"/>
                </a:lnTo>
                <a:lnTo>
                  <a:pt x="2320875" y="193215"/>
                </a:lnTo>
                <a:lnTo>
                  <a:pt x="2331144" y="193215"/>
                </a:lnTo>
                <a:lnTo>
                  <a:pt x="2331144" y="177860"/>
                </a:lnTo>
                <a:close/>
              </a:path>
              <a:path w="3072765" h="715644">
                <a:moveTo>
                  <a:pt x="2315740" y="177860"/>
                </a:moveTo>
                <a:lnTo>
                  <a:pt x="2305471" y="177860"/>
                </a:lnTo>
                <a:lnTo>
                  <a:pt x="2315740" y="185537"/>
                </a:lnTo>
                <a:lnTo>
                  <a:pt x="2315740" y="177860"/>
                </a:lnTo>
                <a:close/>
              </a:path>
              <a:path w="3072765" h="715644">
                <a:moveTo>
                  <a:pt x="2033333" y="90849"/>
                </a:moveTo>
                <a:lnTo>
                  <a:pt x="2033333" y="145871"/>
                </a:lnTo>
                <a:lnTo>
                  <a:pt x="2295201" y="145871"/>
                </a:lnTo>
                <a:lnTo>
                  <a:pt x="2295201" y="138193"/>
                </a:lnTo>
                <a:lnTo>
                  <a:pt x="2053871" y="138193"/>
                </a:lnTo>
                <a:lnTo>
                  <a:pt x="2043602" y="130516"/>
                </a:lnTo>
                <a:lnTo>
                  <a:pt x="2053871" y="130516"/>
                </a:lnTo>
                <a:lnTo>
                  <a:pt x="2053871" y="98527"/>
                </a:lnTo>
                <a:lnTo>
                  <a:pt x="2043602" y="98527"/>
                </a:lnTo>
                <a:lnTo>
                  <a:pt x="2033333" y="90849"/>
                </a:lnTo>
                <a:close/>
              </a:path>
              <a:path w="3072765" h="715644">
                <a:moveTo>
                  <a:pt x="2315740" y="130516"/>
                </a:moveTo>
                <a:lnTo>
                  <a:pt x="2053871" y="130516"/>
                </a:lnTo>
                <a:lnTo>
                  <a:pt x="2053871" y="138193"/>
                </a:lnTo>
                <a:lnTo>
                  <a:pt x="2295201" y="138193"/>
                </a:lnTo>
                <a:lnTo>
                  <a:pt x="2305471" y="145871"/>
                </a:lnTo>
                <a:lnTo>
                  <a:pt x="2315740" y="145871"/>
                </a:lnTo>
                <a:lnTo>
                  <a:pt x="2315740" y="130516"/>
                </a:lnTo>
                <a:close/>
              </a:path>
              <a:path w="3072765" h="715644">
                <a:moveTo>
                  <a:pt x="2053871" y="130516"/>
                </a:moveTo>
                <a:lnTo>
                  <a:pt x="2043602" y="130516"/>
                </a:lnTo>
                <a:lnTo>
                  <a:pt x="2053871" y="138193"/>
                </a:lnTo>
                <a:lnTo>
                  <a:pt x="2053871" y="130516"/>
                </a:lnTo>
                <a:close/>
              </a:path>
              <a:path w="3072765" h="715644">
                <a:moveTo>
                  <a:pt x="1877581" y="44785"/>
                </a:moveTo>
                <a:lnTo>
                  <a:pt x="1877581" y="98527"/>
                </a:lnTo>
                <a:lnTo>
                  <a:pt x="2033333" y="98527"/>
                </a:lnTo>
                <a:lnTo>
                  <a:pt x="2033333" y="90849"/>
                </a:lnTo>
                <a:lnTo>
                  <a:pt x="1898119" y="90849"/>
                </a:lnTo>
                <a:lnTo>
                  <a:pt x="1887850" y="83172"/>
                </a:lnTo>
                <a:lnTo>
                  <a:pt x="1898119" y="83172"/>
                </a:lnTo>
                <a:lnTo>
                  <a:pt x="1898119" y="52462"/>
                </a:lnTo>
                <a:lnTo>
                  <a:pt x="1887850" y="52462"/>
                </a:lnTo>
                <a:lnTo>
                  <a:pt x="1877581" y="44785"/>
                </a:lnTo>
                <a:close/>
              </a:path>
              <a:path w="3072765" h="715644">
                <a:moveTo>
                  <a:pt x="2053871" y="83172"/>
                </a:moveTo>
                <a:lnTo>
                  <a:pt x="1898119" y="83172"/>
                </a:lnTo>
                <a:lnTo>
                  <a:pt x="1898119" y="90849"/>
                </a:lnTo>
                <a:lnTo>
                  <a:pt x="2033333" y="90849"/>
                </a:lnTo>
                <a:lnTo>
                  <a:pt x="2043602" y="98527"/>
                </a:lnTo>
                <a:lnTo>
                  <a:pt x="2053871" y="98527"/>
                </a:lnTo>
                <a:lnTo>
                  <a:pt x="2053871" y="83172"/>
                </a:lnTo>
                <a:close/>
              </a:path>
              <a:path w="3072765" h="715644">
                <a:moveTo>
                  <a:pt x="1898119" y="83172"/>
                </a:moveTo>
                <a:lnTo>
                  <a:pt x="1887850" y="83172"/>
                </a:lnTo>
                <a:lnTo>
                  <a:pt x="1898119" y="90849"/>
                </a:lnTo>
                <a:lnTo>
                  <a:pt x="1898119" y="83172"/>
                </a:lnTo>
                <a:close/>
              </a:path>
              <a:path w="3072765" h="715644">
                <a:moveTo>
                  <a:pt x="162598" y="0"/>
                </a:moveTo>
                <a:lnTo>
                  <a:pt x="162598" y="52462"/>
                </a:lnTo>
                <a:lnTo>
                  <a:pt x="1877581" y="52462"/>
                </a:lnTo>
                <a:lnTo>
                  <a:pt x="1877581" y="44785"/>
                </a:lnTo>
                <a:lnTo>
                  <a:pt x="183136" y="44785"/>
                </a:lnTo>
                <a:lnTo>
                  <a:pt x="172867" y="37107"/>
                </a:lnTo>
                <a:lnTo>
                  <a:pt x="183136" y="37107"/>
                </a:lnTo>
                <a:lnTo>
                  <a:pt x="183136" y="7677"/>
                </a:lnTo>
                <a:lnTo>
                  <a:pt x="172867" y="7677"/>
                </a:lnTo>
                <a:lnTo>
                  <a:pt x="162598" y="0"/>
                </a:lnTo>
                <a:close/>
              </a:path>
              <a:path w="3072765" h="715644">
                <a:moveTo>
                  <a:pt x="1898119" y="37107"/>
                </a:moveTo>
                <a:lnTo>
                  <a:pt x="183136" y="37107"/>
                </a:lnTo>
                <a:lnTo>
                  <a:pt x="183136" y="44785"/>
                </a:lnTo>
                <a:lnTo>
                  <a:pt x="1877581" y="44785"/>
                </a:lnTo>
                <a:lnTo>
                  <a:pt x="1887850" y="52462"/>
                </a:lnTo>
                <a:lnTo>
                  <a:pt x="1898119" y="52462"/>
                </a:lnTo>
                <a:lnTo>
                  <a:pt x="1898119" y="37107"/>
                </a:lnTo>
                <a:close/>
              </a:path>
              <a:path w="3072765" h="715644">
                <a:moveTo>
                  <a:pt x="183136" y="37107"/>
                </a:moveTo>
                <a:lnTo>
                  <a:pt x="172867" y="37107"/>
                </a:lnTo>
                <a:lnTo>
                  <a:pt x="183136" y="44785"/>
                </a:lnTo>
                <a:lnTo>
                  <a:pt x="183136" y="37107"/>
                </a:lnTo>
                <a:close/>
              </a:path>
              <a:path w="3072765" h="715644">
                <a:moveTo>
                  <a:pt x="183136" y="0"/>
                </a:moveTo>
                <a:lnTo>
                  <a:pt x="0" y="0"/>
                </a:lnTo>
                <a:lnTo>
                  <a:pt x="0" y="7677"/>
                </a:lnTo>
                <a:lnTo>
                  <a:pt x="162598" y="7677"/>
                </a:lnTo>
                <a:lnTo>
                  <a:pt x="162598" y="0"/>
                </a:lnTo>
                <a:lnTo>
                  <a:pt x="183136" y="0"/>
                </a:lnTo>
                <a:close/>
              </a:path>
              <a:path w="3072765" h="715644">
                <a:moveTo>
                  <a:pt x="183136" y="0"/>
                </a:moveTo>
                <a:lnTo>
                  <a:pt x="162598" y="0"/>
                </a:lnTo>
                <a:lnTo>
                  <a:pt x="172867" y="7677"/>
                </a:lnTo>
                <a:lnTo>
                  <a:pt x="183136" y="7677"/>
                </a:lnTo>
                <a:lnTo>
                  <a:pt x="183136" y="0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65122" y="2389856"/>
            <a:ext cx="13970" cy="15875"/>
          </a:xfrm>
          <a:custGeom>
            <a:avLst/>
            <a:gdLst/>
            <a:ahLst/>
            <a:cxnLst/>
            <a:rect l="l" t="t" r="r" b="b"/>
            <a:pathLst>
              <a:path w="13970" h="15875">
                <a:moveTo>
                  <a:pt x="0" y="0"/>
                </a:moveTo>
                <a:lnTo>
                  <a:pt x="13692" y="0"/>
                </a:lnTo>
                <a:lnTo>
                  <a:pt x="13692" y="15354"/>
                </a:lnTo>
                <a:lnTo>
                  <a:pt x="0" y="15354"/>
                </a:lnTo>
                <a:lnTo>
                  <a:pt x="0" y="0"/>
                </a:lnTo>
                <a:close/>
              </a:path>
            </a:pathLst>
          </a:custGeom>
          <a:solidFill>
            <a:srgbClr val="099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77468" y="1689931"/>
            <a:ext cx="3072765" cy="720725"/>
          </a:xfrm>
          <a:custGeom>
            <a:avLst/>
            <a:gdLst/>
            <a:ahLst/>
            <a:cxnLst/>
            <a:rect l="l" t="t" r="r" b="b"/>
            <a:pathLst>
              <a:path w="3072765" h="720725">
                <a:moveTo>
                  <a:pt x="2935325" y="628269"/>
                </a:moveTo>
                <a:lnTo>
                  <a:pt x="2935325" y="720398"/>
                </a:lnTo>
                <a:lnTo>
                  <a:pt x="3072250" y="720398"/>
                </a:lnTo>
                <a:lnTo>
                  <a:pt x="3072250" y="712720"/>
                </a:lnTo>
                <a:lnTo>
                  <a:pt x="2955863" y="712720"/>
                </a:lnTo>
                <a:lnTo>
                  <a:pt x="2945594" y="705043"/>
                </a:lnTo>
                <a:lnTo>
                  <a:pt x="2955863" y="705043"/>
                </a:lnTo>
                <a:lnTo>
                  <a:pt x="2955863" y="635946"/>
                </a:lnTo>
                <a:lnTo>
                  <a:pt x="2945594" y="635946"/>
                </a:lnTo>
                <a:lnTo>
                  <a:pt x="2935325" y="628269"/>
                </a:lnTo>
                <a:close/>
              </a:path>
              <a:path w="3072765" h="720725">
                <a:moveTo>
                  <a:pt x="2955863" y="705043"/>
                </a:moveTo>
                <a:lnTo>
                  <a:pt x="2945594" y="705043"/>
                </a:lnTo>
                <a:lnTo>
                  <a:pt x="2955863" y="712720"/>
                </a:lnTo>
                <a:lnTo>
                  <a:pt x="2955863" y="705043"/>
                </a:lnTo>
                <a:close/>
              </a:path>
              <a:path w="3072765" h="720725">
                <a:moveTo>
                  <a:pt x="3072250" y="705043"/>
                </a:moveTo>
                <a:lnTo>
                  <a:pt x="2955863" y="705043"/>
                </a:lnTo>
                <a:lnTo>
                  <a:pt x="2955863" y="712720"/>
                </a:lnTo>
                <a:lnTo>
                  <a:pt x="3072250" y="712720"/>
                </a:lnTo>
                <a:lnTo>
                  <a:pt x="3072250" y="705043"/>
                </a:lnTo>
                <a:close/>
              </a:path>
              <a:path w="3072765" h="720725">
                <a:moveTo>
                  <a:pt x="2895959" y="555333"/>
                </a:moveTo>
                <a:lnTo>
                  <a:pt x="2895959" y="635946"/>
                </a:lnTo>
                <a:lnTo>
                  <a:pt x="2935325" y="635946"/>
                </a:lnTo>
                <a:lnTo>
                  <a:pt x="2935325" y="628269"/>
                </a:lnTo>
                <a:lnTo>
                  <a:pt x="2916498" y="628269"/>
                </a:lnTo>
                <a:lnTo>
                  <a:pt x="2906228" y="620591"/>
                </a:lnTo>
                <a:lnTo>
                  <a:pt x="2916498" y="620591"/>
                </a:lnTo>
                <a:lnTo>
                  <a:pt x="2916498" y="563011"/>
                </a:lnTo>
                <a:lnTo>
                  <a:pt x="2906228" y="563011"/>
                </a:lnTo>
                <a:lnTo>
                  <a:pt x="2895959" y="555333"/>
                </a:lnTo>
                <a:close/>
              </a:path>
              <a:path w="3072765" h="720725">
                <a:moveTo>
                  <a:pt x="2955863" y="620591"/>
                </a:moveTo>
                <a:lnTo>
                  <a:pt x="2916498" y="620591"/>
                </a:lnTo>
                <a:lnTo>
                  <a:pt x="2916498" y="628269"/>
                </a:lnTo>
                <a:lnTo>
                  <a:pt x="2935325" y="628269"/>
                </a:lnTo>
                <a:lnTo>
                  <a:pt x="2945594" y="635946"/>
                </a:lnTo>
                <a:lnTo>
                  <a:pt x="2955863" y="635946"/>
                </a:lnTo>
                <a:lnTo>
                  <a:pt x="2955863" y="620591"/>
                </a:lnTo>
                <a:close/>
              </a:path>
              <a:path w="3072765" h="720725">
                <a:moveTo>
                  <a:pt x="2916498" y="620591"/>
                </a:moveTo>
                <a:lnTo>
                  <a:pt x="2906228" y="620591"/>
                </a:lnTo>
                <a:lnTo>
                  <a:pt x="2916498" y="628269"/>
                </a:lnTo>
                <a:lnTo>
                  <a:pt x="2916498" y="620591"/>
                </a:lnTo>
                <a:close/>
              </a:path>
              <a:path w="3072765" h="720725">
                <a:moveTo>
                  <a:pt x="2825785" y="499032"/>
                </a:moveTo>
                <a:lnTo>
                  <a:pt x="2825785" y="563011"/>
                </a:lnTo>
                <a:lnTo>
                  <a:pt x="2895959" y="563011"/>
                </a:lnTo>
                <a:lnTo>
                  <a:pt x="2895959" y="555333"/>
                </a:lnTo>
                <a:lnTo>
                  <a:pt x="2846324" y="555333"/>
                </a:lnTo>
                <a:lnTo>
                  <a:pt x="2836054" y="547656"/>
                </a:lnTo>
                <a:lnTo>
                  <a:pt x="2846324" y="547656"/>
                </a:lnTo>
                <a:lnTo>
                  <a:pt x="2846324" y="506709"/>
                </a:lnTo>
                <a:lnTo>
                  <a:pt x="2836054" y="506709"/>
                </a:lnTo>
                <a:lnTo>
                  <a:pt x="2825785" y="499032"/>
                </a:lnTo>
                <a:close/>
              </a:path>
              <a:path w="3072765" h="720725">
                <a:moveTo>
                  <a:pt x="2916498" y="547656"/>
                </a:moveTo>
                <a:lnTo>
                  <a:pt x="2846324" y="547656"/>
                </a:lnTo>
                <a:lnTo>
                  <a:pt x="2846324" y="555333"/>
                </a:lnTo>
                <a:lnTo>
                  <a:pt x="2895959" y="555333"/>
                </a:lnTo>
                <a:lnTo>
                  <a:pt x="2906228" y="563011"/>
                </a:lnTo>
                <a:lnTo>
                  <a:pt x="2916498" y="563011"/>
                </a:lnTo>
                <a:lnTo>
                  <a:pt x="2916498" y="547656"/>
                </a:lnTo>
                <a:close/>
              </a:path>
              <a:path w="3072765" h="720725">
                <a:moveTo>
                  <a:pt x="2846324" y="547656"/>
                </a:moveTo>
                <a:lnTo>
                  <a:pt x="2836054" y="547656"/>
                </a:lnTo>
                <a:lnTo>
                  <a:pt x="2846324" y="555333"/>
                </a:lnTo>
                <a:lnTo>
                  <a:pt x="2846324" y="547656"/>
                </a:lnTo>
                <a:close/>
              </a:path>
              <a:path w="3072765" h="720725">
                <a:moveTo>
                  <a:pt x="2784707" y="444011"/>
                </a:moveTo>
                <a:lnTo>
                  <a:pt x="2784707" y="506709"/>
                </a:lnTo>
                <a:lnTo>
                  <a:pt x="2825785" y="506709"/>
                </a:lnTo>
                <a:lnTo>
                  <a:pt x="2825785" y="499032"/>
                </a:lnTo>
                <a:lnTo>
                  <a:pt x="2805246" y="499032"/>
                </a:lnTo>
                <a:lnTo>
                  <a:pt x="2794977" y="491355"/>
                </a:lnTo>
                <a:lnTo>
                  <a:pt x="2805246" y="491355"/>
                </a:lnTo>
                <a:lnTo>
                  <a:pt x="2805246" y="451688"/>
                </a:lnTo>
                <a:lnTo>
                  <a:pt x="2794977" y="451688"/>
                </a:lnTo>
                <a:lnTo>
                  <a:pt x="2784707" y="444011"/>
                </a:lnTo>
                <a:close/>
              </a:path>
              <a:path w="3072765" h="720725">
                <a:moveTo>
                  <a:pt x="2846324" y="491355"/>
                </a:moveTo>
                <a:lnTo>
                  <a:pt x="2805246" y="491355"/>
                </a:lnTo>
                <a:lnTo>
                  <a:pt x="2805246" y="499032"/>
                </a:lnTo>
                <a:lnTo>
                  <a:pt x="2825785" y="499032"/>
                </a:lnTo>
                <a:lnTo>
                  <a:pt x="2836054" y="506709"/>
                </a:lnTo>
                <a:lnTo>
                  <a:pt x="2846324" y="506709"/>
                </a:lnTo>
                <a:lnTo>
                  <a:pt x="2846324" y="491355"/>
                </a:lnTo>
                <a:close/>
              </a:path>
              <a:path w="3072765" h="720725">
                <a:moveTo>
                  <a:pt x="2805246" y="491355"/>
                </a:moveTo>
                <a:lnTo>
                  <a:pt x="2794977" y="491355"/>
                </a:lnTo>
                <a:lnTo>
                  <a:pt x="2805246" y="499032"/>
                </a:lnTo>
                <a:lnTo>
                  <a:pt x="2805246" y="491355"/>
                </a:lnTo>
                <a:close/>
              </a:path>
              <a:path w="3072765" h="720725">
                <a:moveTo>
                  <a:pt x="2666610" y="394107"/>
                </a:moveTo>
                <a:lnTo>
                  <a:pt x="2666610" y="451688"/>
                </a:lnTo>
                <a:lnTo>
                  <a:pt x="2784707" y="451688"/>
                </a:lnTo>
                <a:lnTo>
                  <a:pt x="2784707" y="444011"/>
                </a:lnTo>
                <a:lnTo>
                  <a:pt x="2687149" y="444011"/>
                </a:lnTo>
                <a:lnTo>
                  <a:pt x="2676879" y="436333"/>
                </a:lnTo>
                <a:lnTo>
                  <a:pt x="2687149" y="436333"/>
                </a:lnTo>
                <a:lnTo>
                  <a:pt x="2687149" y="401785"/>
                </a:lnTo>
                <a:lnTo>
                  <a:pt x="2676879" y="401785"/>
                </a:lnTo>
                <a:lnTo>
                  <a:pt x="2666610" y="394107"/>
                </a:lnTo>
                <a:close/>
              </a:path>
              <a:path w="3072765" h="720725">
                <a:moveTo>
                  <a:pt x="2805246" y="436333"/>
                </a:moveTo>
                <a:lnTo>
                  <a:pt x="2687149" y="436333"/>
                </a:lnTo>
                <a:lnTo>
                  <a:pt x="2687149" y="444011"/>
                </a:lnTo>
                <a:lnTo>
                  <a:pt x="2784707" y="444011"/>
                </a:lnTo>
                <a:lnTo>
                  <a:pt x="2794977" y="451688"/>
                </a:lnTo>
                <a:lnTo>
                  <a:pt x="2805246" y="451688"/>
                </a:lnTo>
                <a:lnTo>
                  <a:pt x="2805246" y="436333"/>
                </a:lnTo>
                <a:close/>
              </a:path>
              <a:path w="3072765" h="720725">
                <a:moveTo>
                  <a:pt x="2687149" y="436333"/>
                </a:moveTo>
                <a:lnTo>
                  <a:pt x="2676879" y="436333"/>
                </a:lnTo>
                <a:lnTo>
                  <a:pt x="2687149" y="444011"/>
                </a:lnTo>
                <a:lnTo>
                  <a:pt x="2687149" y="436333"/>
                </a:lnTo>
                <a:close/>
              </a:path>
              <a:path w="3072765" h="720725">
                <a:moveTo>
                  <a:pt x="2469780" y="344204"/>
                </a:moveTo>
                <a:lnTo>
                  <a:pt x="2469780" y="401785"/>
                </a:lnTo>
                <a:lnTo>
                  <a:pt x="2666610" y="401785"/>
                </a:lnTo>
                <a:lnTo>
                  <a:pt x="2666610" y="394107"/>
                </a:lnTo>
                <a:lnTo>
                  <a:pt x="2490319" y="394107"/>
                </a:lnTo>
                <a:lnTo>
                  <a:pt x="2480050" y="386430"/>
                </a:lnTo>
                <a:lnTo>
                  <a:pt x="2490319" y="386430"/>
                </a:lnTo>
                <a:lnTo>
                  <a:pt x="2490319" y="351881"/>
                </a:lnTo>
                <a:lnTo>
                  <a:pt x="2480050" y="351881"/>
                </a:lnTo>
                <a:lnTo>
                  <a:pt x="2469780" y="344204"/>
                </a:lnTo>
                <a:close/>
              </a:path>
              <a:path w="3072765" h="720725">
                <a:moveTo>
                  <a:pt x="2687149" y="386430"/>
                </a:moveTo>
                <a:lnTo>
                  <a:pt x="2490319" y="386430"/>
                </a:lnTo>
                <a:lnTo>
                  <a:pt x="2490319" y="394107"/>
                </a:lnTo>
                <a:lnTo>
                  <a:pt x="2666610" y="394107"/>
                </a:lnTo>
                <a:lnTo>
                  <a:pt x="2676879" y="401785"/>
                </a:lnTo>
                <a:lnTo>
                  <a:pt x="2687149" y="401785"/>
                </a:lnTo>
                <a:lnTo>
                  <a:pt x="2687149" y="386430"/>
                </a:lnTo>
                <a:close/>
              </a:path>
              <a:path w="3072765" h="720725">
                <a:moveTo>
                  <a:pt x="2490319" y="386430"/>
                </a:moveTo>
                <a:lnTo>
                  <a:pt x="2480050" y="386430"/>
                </a:lnTo>
                <a:lnTo>
                  <a:pt x="2490319" y="394107"/>
                </a:lnTo>
                <a:lnTo>
                  <a:pt x="2490319" y="386430"/>
                </a:lnTo>
                <a:close/>
              </a:path>
              <a:path w="3072765" h="720725">
                <a:moveTo>
                  <a:pt x="2279797" y="294301"/>
                </a:moveTo>
                <a:lnTo>
                  <a:pt x="2279797" y="351881"/>
                </a:lnTo>
                <a:lnTo>
                  <a:pt x="2469780" y="351881"/>
                </a:lnTo>
                <a:lnTo>
                  <a:pt x="2469780" y="344204"/>
                </a:lnTo>
                <a:lnTo>
                  <a:pt x="2300336" y="344204"/>
                </a:lnTo>
                <a:lnTo>
                  <a:pt x="2290067" y="336527"/>
                </a:lnTo>
                <a:lnTo>
                  <a:pt x="2300336" y="336527"/>
                </a:lnTo>
                <a:lnTo>
                  <a:pt x="2300336" y="301978"/>
                </a:lnTo>
                <a:lnTo>
                  <a:pt x="2290067" y="301978"/>
                </a:lnTo>
                <a:lnTo>
                  <a:pt x="2279797" y="294301"/>
                </a:lnTo>
                <a:close/>
              </a:path>
              <a:path w="3072765" h="720725">
                <a:moveTo>
                  <a:pt x="2490319" y="336527"/>
                </a:moveTo>
                <a:lnTo>
                  <a:pt x="2300336" y="336527"/>
                </a:lnTo>
                <a:lnTo>
                  <a:pt x="2300336" y="344204"/>
                </a:lnTo>
                <a:lnTo>
                  <a:pt x="2469780" y="344204"/>
                </a:lnTo>
                <a:lnTo>
                  <a:pt x="2480050" y="351881"/>
                </a:lnTo>
                <a:lnTo>
                  <a:pt x="2490319" y="351881"/>
                </a:lnTo>
                <a:lnTo>
                  <a:pt x="2490319" y="336527"/>
                </a:lnTo>
                <a:close/>
              </a:path>
              <a:path w="3072765" h="720725">
                <a:moveTo>
                  <a:pt x="2300336" y="336527"/>
                </a:moveTo>
                <a:lnTo>
                  <a:pt x="2290067" y="336527"/>
                </a:lnTo>
                <a:lnTo>
                  <a:pt x="2300336" y="344204"/>
                </a:lnTo>
                <a:lnTo>
                  <a:pt x="2300336" y="336527"/>
                </a:lnTo>
                <a:close/>
              </a:path>
              <a:path w="3072765" h="720725">
                <a:moveTo>
                  <a:pt x="2033333" y="244398"/>
                </a:moveTo>
                <a:lnTo>
                  <a:pt x="2033333" y="301978"/>
                </a:lnTo>
                <a:lnTo>
                  <a:pt x="2279797" y="301978"/>
                </a:lnTo>
                <a:lnTo>
                  <a:pt x="2279797" y="294301"/>
                </a:lnTo>
                <a:lnTo>
                  <a:pt x="2053871" y="294301"/>
                </a:lnTo>
                <a:lnTo>
                  <a:pt x="2043602" y="286623"/>
                </a:lnTo>
                <a:lnTo>
                  <a:pt x="2053871" y="286623"/>
                </a:lnTo>
                <a:lnTo>
                  <a:pt x="2053871" y="252075"/>
                </a:lnTo>
                <a:lnTo>
                  <a:pt x="2043602" y="252075"/>
                </a:lnTo>
                <a:lnTo>
                  <a:pt x="2033333" y="244398"/>
                </a:lnTo>
                <a:close/>
              </a:path>
              <a:path w="3072765" h="720725">
                <a:moveTo>
                  <a:pt x="2300336" y="286623"/>
                </a:moveTo>
                <a:lnTo>
                  <a:pt x="2053871" y="286623"/>
                </a:lnTo>
                <a:lnTo>
                  <a:pt x="2053871" y="294301"/>
                </a:lnTo>
                <a:lnTo>
                  <a:pt x="2279797" y="294301"/>
                </a:lnTo>
                <a:lnTo>
                  <a:pt x="2290067" y="301978"/>
                </a:lnTo>
                <a:lnTo>
                  <a:pt x="2300336" y="301978"/>
                </a:lnTo>
                <a:lnTo>
                  <a:pt x="2300336" y="286623"/>
                </a:lnTo>
                <a:close/>
              </a:path>
              <a:path w="3072765" h="720725">
                <a:moveTo>
                  <a:pt x="2053871" y="286623"/>
                </a:moveTo>
                <a:lnTo>
                  <a:pt x="2043602" y="286623"/>
                </a:lnTo>
                <a:lnTo>
                  <a:pt x="2053871" y="294301"/>
                </a:lnTo>
                <a:lnTo>
                  <a:pt x="2053871" y="286623"/>
                </a:lnTo>
                <a:close/>
              </a:path>
              <a:path w="3072765" h="720725">
                <a:moveTo>
                  <a:pt x="1797137" y="194494"/>
                </a:moveTo>
                <a:lnTo>
                  <a:pt x="1797137" y="252075"/>
                </a:lnTo>
                <a:lnTo>
                  <a:pt x="2033333" y="252075"/>
                </a:lnTo>
                <a:lnTo>
                  <a:pt x="2033333" y="244398"/>
                </a:lnTo>
                <a:lnTo>
                  <a:pt x="1817676" y="244398"/>
                </a:lnTo>
                <a:lnTo>
                  <a:pt x="1807407" y="236720"/>
                </a:lnTo>
                <a:lnTo>
                  <a:pt x="1817676" y="236720"/>
                </a:lnTo>
                <a:lnTo>
                  <a:pt x="1817676" y="202172"/>
                </a:lnTo>
                <a:lnTo>
                  <a:pt x="1807407" y="202172"/>
                </a:lnTo>
                <a:lnTo>
                  <a:pt x="1797137" y="194494"/>
                </a:lnTo>
                <a:close/>
              </a:path>
              <a:path w="3072765" h="720725">
                <a:moveTo>
                  <a:pt x="2053871" y="236720"/>
                </a:moveTo>
                <a:lnTo>
                  <a:pt x="1817676" y="236720"/>
                </a:lnTo>
                <a:lnTo>
                  <a:pt x="1817676" y="244398"/>
                </a:lnTo>
                <a:lnTo>
                  <a:pt x="2033333" y="244398"/>
                </a:lnTo>
                <a:lnTo>
                  <a:pt x="2043602" y="252075"/>
                </a:lnTo>
                <a:lnTo>
                  <a:pt x="2053871" y="252075"/>
                </a:lnTo>
                <a:lnTo>
                  <a:pt x="2053871" y="236720"/>
                </a:lnTo>
                <a:close/>
              </a:path>
              <a:path w="3072765" h="720725">
                <a:moveTo>
                  <a:pt x="1817676" y="236720"/>
                </a:moveTo>
                <a:lnTo>
                  <a:pt x="1807407" y="236720"/>
                </a:lnTo>
                <a:lnTo>
                  <a:pt x="1817676" y="244398"/>
                </a:lnTo>
                <a:lnTo>
                  <a:pt x="1817676" y="236720"/>
                </a:lnTo>
                <a:close/>
              </a:path>
              <a:path w="3072765" h="720725">
                <a:moveTo>
                  <a:pt x="1759483" y="144591"/>
                </a:moveTo>
                <a:lnTo>
                  <a:pt x="1759483" y="202172"/>
                </a:lnTo>
                <a:lnTo>
                  <a:pt x="1797137" y="202172"/>
                </a:lnTo>
                <a:lnTo>
                  <a:pt x="1797137" y="194494"/>
                </a:lnTo>
                <a:lnTo>
                  <a:pt x="1780022" y="194494"/>
                </a:lnTo>
                <a:lnTo>
                  <a:pt x="1769752" y="186817"/>
                </a:lnTo>
                <a:lnTo>
                  <a:pt x="1780022" y="186817"/>
                </a:lnTo>
                <a:lnTo>
                  <a:pt x="1780022" y="152268"/>
                </a:lnTo>
                <a:lnTo>
                  <a:pt x="1769752" y="152268"/>
                </a:lnTo>
                <a:lnTo>
                  <a:pt x="1759483" y="144591"/>
                </a:lnTo>
                <a:close/>
              </a:path>
              <a:path w="3072765" h="720725">
                <a:moveTo>
                  <a:pt x="1817676" y="186817"/>
                </a:moveTo>
                <a:lnTo>
                  <a:pt x="1780022" y="186817"/>
                </a:lnTo>
                <a:lnTo>
                  <a:pt x="1780022" y="194494"/>
                </a:lnTo>
                <a:lnTo>
                  <a:pt x="1797137" y="194494"/>
                </a:lnTo>
                <a:lnTo>
                  <a:pt x="1807407" y="202172"/>
                </a:lnTo>
                <a:lnTo>
                  <a:pt x="1817676" y="202172"/>
                </a:lnTo>
                <a:lnTo>
                  <a:pt x="1817676" y="186817"/>
                </a:lnTo>
                <a:close/>
              </a:path>
              <a:path w="3072765" h="720725">
                <a:moveTo>
                  <a:pt x="1780022" y="186817"/>
                </a:moveTo>
                <a:lnTo>
                  <a:pt x="1769752" y="186817"/>
                </a:lnTo>
                <a:lnTo>
                  <a:pt x="1780022" y="194494"/>
                </a:lnTo>
                <a:lnTo>
                  <a:pt x="1780022" y="186817"/>
                </a:lnTo>
                <a:close/>
              </a:path>
              <a:path w="3072765" h="720725">
                <a:moveTo>
                  <a:pt x="1703002" y="94688"/>
                </a:moveTo>
                <a:lnTo>
                  <a:pt x="1703002" y="152268"/>
                </a:lnTo>
                <a:lnTo>
                  <a:pt x="1759483" y="152268"/>
                </a:lnTo>
                <a:lnTo>
                  <a:pt x="1759483" y="144591"/>
                </a:lnTo>
                <a:lnTo>
                  <a:pt x="1723540" y="144591"/>
                </a:lnTo>
                <a:lnTo>
                  <a:pt x="1713271" y="136914"/>
                </a:lnTo>
                <a:lnTo>
                  <a:pt x="1723540" y="136914"/>
                </a:lnTo>
                <a:lnTo>
                  <a:pt x="1723540" y="102365"/>
                </a:lnTo>
                <a:lnTo>
                  <a:pt x="1713271" y="102365"/>
                </a:lnTo>
                <a:lnTo>
                  <a:pt x="1703002" y="94688"/>
                </a:lnTo>
                <a:close/>
              </a:path>
              <a:path w="3072765" h="720725">
                <a:moveTo>
                  <a:pt x="1780022" y="136914"/>
                </a:moveTo>
                <a:lnTo>
                  <a:pt x="1723540" y="136914"/>
                </a:lnTo>
                <a:lnTo>
                  <a:pt x="1723540" y="144591"/>
                </a:lnTo>
                <a:lnTo>
                  <a:pt x="1759483" y="144591"/>
                </a:lnTo>
                <a:lnTo>
                  <a:pt x="1769752" y="152268"/>
                </a:lnTo>
                <a:lnTo>
                  <a:pt x="1780022" y="152268"/>
                </a:lnTo>
                <a:lnTo>
                  <a:pt x="1780022" y="136914"/>
                </a:lnTo>
                <a:close/>
              </a:path>
              <a:path w="3072765" h="720725">
                <a:moveTo>
                  <a:pt x="1723540" y="136914"/>
                </a:moveTo>
                <a:lnTo>
                  <a:pt x="1713271" y="136914"/>
                </a:lnTo>
                <a:lnTo>
                  <a:pt x="1723540" y="144591"/>
                </a:lnTo>
                <a:lnTo>
                  <a:pt x="1723540" y="136914"/>
                </a:lnTo>
                <a:close/>
              </a:path>
              <a:path w="3072765" h="720725">
                <a:moveTo>
                  <a:pt x="913972" y="46064"/>
                </a:moveTo>
                <a:lnTo>
                  <a:pt x="913972" y="102365"/>
                </a:lnTo>
                <a:lnTo>
                  <a:pt x="1703002" y="102365"/>
                </a:lnTo>
                <a:lnTo>
                  <a:pt x="1703002" y="94688"/>
                </a:lnTo>
                <a:lnTo>
                  <a:pt x="934511" y="94688"/>
                </a:lnTo>
                <a:lnTo>
                  <a:pt x="924242" y="87010"/>
                </a:lnTo>
                <a:lnTo>
                  <a:pt x="934511" y="87010"/>
                </a:lnTo>
                <a:lnTo>
                  <a:pt x="934511" y="53742"/>
                </a:lnTo>
                <a:lnTo>
                  <a:pt x="924242" y="53742"/>
                </a:lnTo>
                <a:lnTo>
                  <a:pt x="913972" y="46064"/>
                </a:lnTo>
                <a:close/>
              </a:path>
              <a:path w="3072765" h="720725">
                <a:moveTo>
                  <a:pt x="1723540" y="87010"/>
                </a:moveTo>
                <a:lnTo>
                  <a:pt x="934511" y="87010"/>
                </a:lnTo>
                <a:lnTo>
                  <a:pt x="934511" y="94688"/>
                </a:lnTo>
                <a:lnTo>
                  <a:pt x="1703002" y="94688"/>
                </a:lnTo>
                <a:lnTo>
                  <a:pt x="1713271" y="102365"/>
                </a:lnTo>
                <a:lnTo>
                  <a:pt x="1723540" y="102365"/>
                </a:lnTo>
                <a:lnTo>
                  <a:pt x="1723540" y="87010"/>
                </a:lnTo>
                <a:close/>
              </a:path>
              <a:path w="3072765" h="720725">
                <a:moveTo>
                  <a:pt x="934511" y="87010"/>
                </a:moveTo>
                <a:lnTo>
                  <a:pt x="924242" y="87010"/>
                </a:lnTo>
                <a:lnTo>
                  <a:pt x="934511" y="94688"/>
                </a:lnTo>
                <a:lnTo>
                  <a:pt x="934511" y="87010"/>
                </a:lnTo>
                <a:close/>
              </a:path>
              <a:path w="3072765" h="720725">
                <a:moveTo>
                  <a:pt x="171155" y="0"/>
                </a:moveTo>
                <a:lnTo>
                  <a:pt x="171155" y="53742"/>
                </a:lnTo>
                <a:lnTo>
                  <a:pt x="913972" y="53742"/>
                </a:lnTo>
                <a:lnTo>
                  <a:pt x="913972" y="46064"/>
                </a:lnTo>
                <a:lnTo>
                  <a:pt x="191694" y="46064"/>
                </a:lnTo>
                <a:lnTo>
                  <a:pt x="181425" y="38387"/>
                </a:lnTo>
                <a:lnTo>
                  <a:pt x="191694" y="38387"/>
                </a:lnTo>
                <a:lnTo>
                  <a:pt x="191694" y="7677"/>
                </a:lnTo>
                <a:lnTo>
                  <a:pt x="181425" y="7677"/>
                </a:lnTo>
                <a:lnTo>
                  <a:pt x="171155" y="0"/>
                </a:lnTo>
                <a:close/>
              </a:path>
              <a:path w="3072765" h="720725">
                <a:moveTo>
                  <a:pt x="934511" y="38387"/>
                </a:moveTo>
                <a:lnTo>
                  <a:pt x="191694" y="38387"/>
                </a:lnTo>
                <a:lnTo>
                  <a:pt x="191694" y="46064"/>
                </a:lnTo>
                <a:lnTo>
                  <a:pt x="913972" y="46064"/>
                </a:lnTo>
                <a:lnTo>
                  <a:pt x="924242" y="53742"/>
                </a:lnTo>
                <a:lnTo>
                  <a:pt x="934511" y="53742"/>
                </a:lnTo>
                <a:lnTo>
                  <a:pt x="934511" y="38387"/>
                </a:lnTo>
                <a:close/>
              </a:path>
              <a:path w="3072765" h="720725">
                <a:moveTo>
                  <a:pt x="191694" y="38387"/>
                </a:moveTo>
                <a:lnTo>
                  <a:pt x="181425" y="38387"/>
                </a:lnTo>
                <a:lnTo>
                  <a:pt x="191694" y="46064"/>
                </a:lnTo>
                <a:lnTo>
                  <a:pt x="191694" y="38387"/>
                </a:lnTo>
                <a:close/>
              </a:path>
              <a:path w="3072765" h="720725">
                <a:moveTo>
                  <a:pt x="191694" y="0"/>
                </a:moveTo>
                <a:lnTo>
                  <a:pt x="0" y="0"/>
                </a:lnTo>
                <a:lnTo>
                  <a:pt x="0" y="7677"/>
                </a:lnTo>
                <a:lnTo>
                  <a:pt x="171155" y="7677"/>
                </a:lnTo>
                <a:lnTo>
                  <a:pt x="171155" y="0"/>
                </a:lnTo>
                <a:lnTo>
                  <a:pt x="191694" y="0"/>
                </a:lnTo>
                <a:close/>
              </a:path>
              <a:path w="3072765" h="720725">
                <a:moveTo>
                  <a:pt x="191694" y="0"/>
                </a:moveTo>
                <a:lnTo>
                  <a:pt x="171155" y="0"/>
                </a:lnTo>
                <a:lnTo>
                  <a:pt x="181425" y="7677"/>
                </a:lnTo>
                <a:lnTo>
                  <a:pt x="191694" y="7677"/>
                </a:lnTo>
                <a:lnTo>
                  <a:pt x="191694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65122" y="2394974"/>
            <a:ext cx="13970" cy="15875"/>
          </a:xfrm>
          <a:custGeom>
            <a:avLst/>
            <a:gdLst/>
            <a:ahLst/>
            <a:cxnLst/>
            <a:rect l="l" t="t" r="r" b="b"/>
            <a:pathLst>
              <a:path w="13970" h="15875">
                <a:moveTo>
                  <a:pt x="0" y="0"/>
                </a:moveTo>
                <a:lnTo>
                  <a:pt x="13692" y="0"/>
                </a:lnTo>
                <a:lnTo>
                  <a:pt x="13692" y="15354"/>
                </a:lnTo>
                <a:lnTo>
                  <a:pt x="0" y="15354"/>
                </a:lnTo>
                <a:lnTo>
                  <a:pt x="0" y="0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4700121" y="1728414"/>
            <a:ext cx="43624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135">
                <a:latin typeface="Arial"/>
                <a:cs typeface="Arial"/>
              </a:rPr>
              <a:t>M</a:t>
            </a:r>
            <a:r>
              <a:rPr dirty="0" sz="500" spc="-15">
                <a:latin typeface="Arial"/>
                <a:cs typeface="Arial"/>
              </a:rPr>
              <a:t> </a:t>
            </a:r>
            <a:r>
              <a:rPr dirty="0" sz="500" spc="75">
                <a:latin typeface="Arial"/>
                <a:cs typeface="Arial"/>
              </a:rPr>
              <a:t>is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a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g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o</a:t>
            </a:r>
            <a:r>
              <a:rPr dirty="0" sz="500" spc="-6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70509" y="1774383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 h="0">
                <a:moveTo>
                  <a:pt x="0" y="0"/>
                </a:moveTo>
                <a:lnTo>
                  <a:pt x="219079" y="0"/>
                </a:lnTo>
              </a:path>
            </a:pathLst>
          </a:custGeom>
          <a:ln w="15354">
            <a:solidFill>
              <a:srgbClr val="000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700121" y="1904995"/>
            <a:ext cx="641350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100">
                <a:latin typeface="Arial"/>
                <a:cs typeface="Arial"/>
              </a:rPr>
              <a:t>Z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ilv</a:t>
            </a:r>
            <a:r>
              <a:rPr dirty="0" sz="500" spc="-70">
                <a:latin typeface="Arial"/>
                <a:cs typeface="Arial"/>
              </a:rPr>
              <a:t> </a:t>
            </a:r>
            <a:r>
              <a:rPr dirty="0" sz="500" spc="90">
                <a:latin typeface="Arial"/>
                <a:cs typeface="Arial"/>
              </a:rPr>
              <a:t>e</a:t>
            </a:r>
            <a:r>
              <a:rPr dirty="0" sz="500" spc="-40">
                <a:latin typeface="Arial"/>
                <a:cs typeface="Arial"/>
              </a:rPr>
              <a:t> </a:t>
            </a:r>
            <a:r>
              <a:rPr dirty="0" sz="500" spc="50">
                <a:latin typeface="Arial"/>
                <a:cs typeface="Arial"/>
              </a:rPr>
              <a:t>r</a:t>
            </a:r>
            <a:r>
              <a:rPr dirty="0" sz="500" spc="-90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r>
              <a:rPr dirty="0" sz="500" spc="-20">
                <a:latin typeface="Arial"/>
                <a:cs typeface="Arial"/>
              </a:rPr>
              <a:t> </a:t>
            </a:r>
            <a:r>
              <a:rPr dirty="0" sz="500" spc="110">
                <a:latin typeface="Arial"/>
                <a:cs typeface="Arial"/>
              </a:rPr>
              <a:t>P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00">
                <a:latin typeface="Arial"/>
                <a:cs typeface="Arial"/>
              </a:rPr>
              <a:t>T</a:t>
            </a:r>
            <a:r>
              <a:rPr dirty="0" sz="500" spc="-50">
                <a:latin typeface="Arial"/>
                <a:cs typeface="Arial"/>
              </a:rPr>
              <a:t> </a:t>
            </a:r>
            <a:r>
              <a:rPr dirty="0" sz="500" spc="110">
                <a:latin typeface="Arial"/>
                <a:cs typeface="Arial"/>
              </a:rPr>
              <a:t>X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125">
                <a:latin typeface="Arial"/>
                <a:cs typeface="Arial"/>
              </a:rPr>
              <a:t>®</a:t>
            </a:r>
            <a:endParaRPr sz="5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70509" y="195096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 h="0">
                <a:moveTo>
                  <a:pt x="0" y="0"/>
                </a:moveTo>
                <a:lnTo>
                  <a:pt x="219079" y="0"/>
                </a:lnTo>
              </a:path>
            </a:pathLst>
          </a:custGeom>
          <a:ln w="15354">
            <a:solidFill>
              <a:srgbClr val="09996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1272038" y="2703337"/>
          <a:ext cx="2616835" cy="348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0890"/>
                <a:gridCol w="262254"/>
                <a:gridCol w="264159"/>
                <a:gridCol w="262254"/>
                <a:gridCol w="262255"/>
                <a:gridCol w="262255"/>
                <a:gridCol w="262255"/>
                <a:gridCol w="266700"/>
              </a:tblGrid>
              <a:tr h="114300">
                <a:tc>
                  <a:txBody>
                    <a:bodyPr/>
                    <a:lstStyle/>
                    <a:p>
                      <a:pPr marL="71755">
                        <a:lnSpc>
                          <a:spcPts val="685"/>
                        </a:lnSpc>
                      </a:pPr>
                      <a:r>
                        <a:rPr dirty="0" sz="600" spc="150">
                          <a:latin typeface="Arial"/>
                          <a:cs typeface="Arial"/>
                        </a:rPr>
                        <a:t>Nb </a:t>
                      </a:r>
                      <a:r>
                        <a:rPr dirty="0" sz="600" spc="9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80">
                          <a:latin typeface="Arial"/>
                          <a:cs typeface="Arial"/>
                        </a:rPr>
                        <a:t>risk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68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8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68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68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68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68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685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205">
                <a:tc>
                  <a:txBody>
                    <a:bodyPr/>
                    <a:lstStyle/>
                    <a:p>
                      <a:pPr marL="7175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Misago®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85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78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77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71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70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69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57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839">
                <a:tc>
                  <a:txBody>
                    <a:bodyPr/>
                    <a:lstStyle/>
                    <a:p>
                      <a:pPr marL="7175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Zilver®PTX®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86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84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80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70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76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700"/>
                        </a:lnSpc>
                      </a:pPr>
                      <a:r>
                        <a:rPr dirty="0" sz="600" spc="125">
                          <a:latin typeface="Arial"/>
                          <a:cs typeface="Arial"/>
                        </a:rPr>
                        <a:t>61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ts val="2735"/>
              </a:lnSpc>
              <a:spcBef>
                <a:spcPts val="100"/>
              </a:spcBef>
            </a:pPr>
            <a:r>
              <a:rPr dirty="0" sz="2400" spc="-50"/>
              <a:t>TASC </a:t>
            </a:r>
            <a:r>
              <a:rPr dirty="0" sz="2400" spc="-5"/>
              <a:t>A-B </a:t>
            </a:r>
            <a:r>
              <a:rPr dirty="0" sz="2400" spc="-10"/>
              <a:t>femoro-popliteal</a:t>
            </a:r>
            <a:r>
              <a:rPr dirty="0" sz="2400" spc="-5"/>
              <a:t> </a:t>
            </a:r>
            <a:r>
              <a:rPr dirty="0" sz="2400"/>
              <a:t>lesions</a:t>
            </a:r>
            <a:endParaRPr sz="2400"/>
          </a:p>
          <a:p>
            <a:pPr algn="ctr" marL="1905">
              <a:lnSpc>
                <a:spcPts val="2735"/>
              </a:lnSpc>
            </a:pPr>
            <a:r>
              <a:rPr dirty="0" sz="2400" spc="-10"/>
              <a:t>What </a:t>
            </a:r>
            <a:r>
              <a:rPr dirty="0" sz="2400" spc="-5"/>
              <a:t>is the </a:t>
            </a:r>
            <a:r>
              <a:rPr dirty="0" sz="2400" spc="-10"/>
              <a:t>best</a:t>
            </a:r>
            <a:r>
              <a:rPr dirty="0" sz="2400" spc="15"/>
              <a:t> </a:t>
            </a:r>
            <a:r>
              <a:rPr dirty="0" sz="2400" spc="-20"/>
              <a:t>strategy?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719327" y="1578863"/>
            <a:ext cx="3942588" cy="2769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1560" y="1917192"/>
            <a:ext cx="1945005" cy="52324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68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90"/>
              </a:spcBef>
            </a:pPr>
            <a:r>
              <a:rPr dirty="0" sz="2800" spc="-5" b="1">
                <a:latin typeface="Arial"/>
                <a:cs typeface="Arial"/>
              </a:rPr>
              <a:t>&lt;</a:t>
            </a:r>
            <a:r>
              <a:rPr dirty="0" sz="2800" spc="-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15-cm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6003" y="1700783"/>
            <a:ext cx="3200400" cy="1655445"/>
          </a:xfrm>
          <a:prstGeom prst="rect">
            <a:avLst/>
          </a:prstGeom>
          <a:ln w="64007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40005">
              <a:lnSpc>
                <a:spcPts val="2750"/>
              </a:lnSpc>
            </a:pPr>
            <a:r>
              <a:rPr dirty="0" sz="2400" spc="-10" b="1">
                <a:latin typeface="Calibri"/>
                <a:cs typeface="Calibri"/>
              </a:rPr>
              <a:t>Bare metal </a:t>
            </a:r>
            <a:r>
              <a:rPr dirty="0" sz="2400" spc="-20" b="1">
                <a:latin typeface="Calibri"/>
                <a:cs typeface="Calibri"/>
              </a:rPr>
              <a:t>stent</a:t>
            </a:r>
            <a:endParaRPr sz="2400">
              <a:latin typeface="Calibri"/>
              <a:cs typeface="Calibri"/>
            </a:endParaRPr>
          </a:p>
          <a:p>
            <a:pPr algn="ctr" marL="40640">
              <a:lnSpc>
                <a:spcPct val="100000"/>
              </a:lnSpc>
              <a:spcBef>
                <a:spcPts val="1440"/>
              </a:spcBef>
            </a:pPr>
            <a:r>
              <a:rPr dirty="0" sz="2400" spc="-10" b="1">
                <a:latin typeface="Calibri"/>
                <a:cs typeface="Calibri"/>
              </a:rPr>
              <a:t>Drug </a:t>
            </a:r>
            <a:r>
              <a:rPr dirty="0" sz="2400" spc="-5" b="1">
                <a:latin typeface="Calibri"/>
                <a:cs typeface="Calibri"/>
              </a:rPr>
              <a:t>eluting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stent</a:t>
            </a:r>
            <a:endParaRPr sz="2400">
              <a:latin typeface="Calibri"/>
              <a:cs typeface="Calibri"/>
            </a:endParaRPr>
          </a:p>
          <a:p>
            <a:pPr algn="ctr" marL="40005">
              <a:lnSpc>
                <a:spcPct val="100000"/>
              </a:lnSpc>
              <a:spcBef>
                <a:spcPts val="1440"/>
              </a:spcBef>
            </a:pPr>
            <a:r>
              <a:rPr dirty="0" sz="2400" spc="-5" b="1">
                <a:latin typeface="Calibri"/>
                <a:cs typeface="Calibri"/>
              </a:rPr>
              <a:t>Drug </a:t>
            </a:r>
            <a:r>
              <a:rPr dirty="0" sz="2400" spc="-10" b="1">
                <a:latin typeface="Calibri"/>
                <a:cs typeface="Calibri"/>
              </a:rPr>
              <a:t>coating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balloon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26989" y="3134288"/>
            <a:ext cx="2719705" cy="1123950"/>
          </a:xfrm>
          <a:prstGeom prst="rect">
            <a:avLst/>
          </a:prstGeom>
        </p:spPr>
        <p:txBody>
          <a:bodyPr wrap="square" lIns="0" tIns="1962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45"/>
              </a:spcBef>
            </a:pPr>
            <a:r>
              <a:rPr dirty="0" sz="2400" spc="-10" b="1">
                <a:latin typeface="Calibri"/>
                <a:cs typeface="Calibri"/>
              </a:rPr>
              <a:t>Covered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stent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dirty="0" sz="2400" spc="-10" b="1">
                <a:latin typeface="Calibri"/>
                <a:cs typeface="Calibri"/>
              </a:rPr>
              <a:t>Bioresorbable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stent…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91328" y="1648967"/>
            <a:ext cx="3345179" cy="1799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1842" y="4769611"/>
            <a:ext cx="3023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Adapted </a:t>
            </a:r>
            <a:r>
              <a:rPr dirty="0" sz="1400" spc="-10">
                <a:latin typeface="Calibri"/>
                <a:cs typeface="Calibri"/>
              </a:rPr>
              <a:t>from </a:t>
            </a:r>
            <a:r>
              <a:rPr dirty="0" sz="1400" spc="-5">
                <a:latin typeface="Calibri"/>
                <a:cs typeface="Calibri"/>
              </a:rPr>
              <a:t>Katsanos, </a:t>
            </a:r>
            <a:r>
              <a:rPr dirty="0" sz="1400">
                <a:latin typeface="Calibri"/>
                <a:cs typeface="Calibri"/>
              </a:rPr>
              <a:t>J </a:t>
            </a:r>
            <a:r>
              <a:rPr dirty="0" sz="1400" spc="-20">
                <a:latin typeface="Calibri"/>
                <a:cs typeface="Calibri"/>
              </a:rPr>
              <a:t>Vasc </a:t>
            </a:r>
            <a:r>
              <a:rPr dirty="0" sz="1400" spc="-5">
                <a:latin typeface="Calibri"/>
                <a:cs typeface="Calibri"/>
              </a:rPr>
              <a:t>Surg,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2014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021080">
              <a:lnSpc>
                <a:spcPct val="100000"/>
              </a:lnSpc>
              <a:spcBef>
                <a:spcPts val="100"/>
              </a:spcBef>
            </a:pPr>
            <a:r>
              <a:rPr dirty="0" sz="2400" spc="-15"/>
              <a:t>Few </a:t>
            </a:r>
            <a:r>
              <a:rPr dirty="0" sz="2400" spc="-10"/>
              <a:t>head </a:t>
            </a:r>
            <a:r>
              <a:rPr dirty="0" sz="2400" spc="-20"/>
              <a:t>to </a:t>
            </a:r>
            <a:r>
              <a:rPr dirty="0" sz="2400"/>
              <a:t>head comparison </a:t>
            </a:r>
            <a:r>
              <a:rPr dirty="0" sz="2400" spc="-10"/>
              <a:t>between </a:t>
            </a:r>
            <a:r>
              <a:rPr dirty="0" sz="2400" spc="-5"/>
              <a:t>devices </a:t>
            </a:r>
            <a:r>
              <a:rPr dirty="0" sz="2400" spc="-15"/>
              <a:t>for</a:t>
            </a:r>
            <a:r>
              <a:rPr dirty="0" sz="2400" spc="-20"/>
              <a:t> </a:t>
            </a:r>
            <a:r>
              <a:rPr dirty="0" sz="2400"/>
              <a:t>FP</a:t>
            </a:r>
            <a:endParaRPr sz="2400"/>
          </a:p>
          <a:p>
            <a:pPr algn="ctr" marL="1021080">
              <a:lnSpc>
                <a:spcPct val="100000"/>
              </a:lnSpc>
              <a:spcBef>
                <a:spcPts val="5"/>
              </a:spcBef>
            </a:pPr>
            <a:r>
              <a:rPr dirty="0" sz="2400"/>
              <a:t>lesions</a:t>
            </a:r>
            <a:r>
              <a:rPr dirty="0" sz="2400" spc="-5"/>
              <a:t> </a:t>
            </a:r>
            <a:r>
              <a:rPr dirty="0" sz="2400" spc="-10"/>
              <a:t>treatment</a:t>
            </a:r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6073902" y="1948433"/>
            <a:ext cx="1041400" cy="591820"/>
          </a:xfrm>
          <a:custGeom>
            <a:avLst/>
            <a:gdLst/>
            <a:ahLst/>
            <a:cxnLst/>
            <a:rect l="l" t="t" r="r" b="b"/>
            <a:pathLst>
              <a:path w="1041400" h="591819">
                <a:moveTo>
                  <a:pt x="0" y="295656"/>
                </a:moveTo>
                <a:lnTo>
                  <a:pt x="13747" y="227853"/>
                </a:lnTo>
                <a:lnTo>
                  <a:pt x="52904" y="165618"/>
                </a:lnTo>
                <a:lnTo>
                  <a:pt x="81035" y="137142"/>
                </a:lnTo>
                <a:lnTo>
                  <a:pt x="114346" y="110723"/>
                </a:lnTo>
                <a:lnTo>
                  <a:pt x="152447" y="86582"/>
                </a:lnTo>
                <a:lnTo>
                  <a:pt x="194947" y="64941"/>
                </a:lnTo>
                <a:lnTo>
                  <a:pt x="241455" y="46021"/>
                </a:lnTo>
                <a:lnTo>
                  <a:pt x="291581" y="30044"/>
                </a:lnTo>
                <a:lnTo>
                  <a:pt x="344934" y="17232"/>
                </a:lnTo>
                <a:lnTo>
                  <a:pt x="401123" y="7806"/>
                </a:lnTo>
                <a:lnTo>
                  <a:pt x="459757" y="1988"/>
                </a:lnTo>
                <a:lnTo>
                  <a:pt x="520446" y="0"/>
                </a:lnTo>
                <a:lnTo>
                  <a:pt x="581134" y="1988"/>
                </a:lnTo>
                <a:lnTo>
                  <a:pt x="639768" y="7806"/>
                </a:lnTo>
                <a:lnTo>
                  <a:pt x="695957" y="17232"/>
                </a:lnTo>
                <a:lnTo>
                  <a:pt x="749310" y="30044"/>
                </a:lnTo>
                <a:lnTo>
                  <a:pt x="799436" y="46021"/>
                </a:lnTo>
                <a:lnTo>
                  <a:pt x="845944" y="64941"/>
                </a:lnTo>
                <a:lnTo>
                  <a:pt x="888444" y="86582"/>
                </a:lnTo>
                <a:lnTo>
                  <a:pt x="926545" y="110723"/>
                </a:lnTo>
                <a:lnTo>
                  <a:pt x="959856" y="137142"/>
                </a:lnTo>
                <a:lnTo>
                  <a:pt x="987987" y="165618"/>
                </a:lnTo>
                <a:lnTo>
                  <a:pt x="1027144" y="227853"/>
                </a:lnTo>
                <a:lnTo>
                  <a:pt x="1040892" y="295656"/>
                </a:lnTo>
                <a:lnTo>
                  <a:pt x="1037390" y="330142"/>
                </a:lnTo>
                <a:lnTo>
                  <a:pt x="1010547" y="395382"/>
                </a:lnTo>
                <a:lnTo>
                  <a:pt x="959856" y="454169"/>
                </a:lnTo>
                <a:lnTo>
                  <a:pt x="926545" y="480588"/>
                </a:lnTo>
                <a:lnTo>
                  <a:pt x="888444" y="504729"/>
                </a:lnTo>
                <a:lnTo>
                  <a:pt x="845944" y="526370"/>
                </a:lnTo>
                <a:lnTo>
                  <a:pt x="799436" y="545290"/>
                </a:lnTo>
                <a:lnTo>
                  <a:pt x="749310" y="561267"/>
                </a:lnTo>
                <a:lnTo>
                  <a:pt x="695957" y="574079"/>
                </a:lnTo>
                <a:lnTo>
                  <a:pt x="639768" y="583505"/>
                </a:lnTo>
                <a:lnTo>
                  <a:pt x="581134" y="589323"/>
                </a:lnTo>
                <a:lnTo>
                  <a:pt x="520446" y="591312"/>
                </a:lnTo>
                <a:lnTo>
                  <a:pt x="459757" y="589323"/>
                </a:lnTo>
                <a:lnTo>
                  <a:pt x="401123" y="583505"/>
                </a:lnTo>
                <a:lnTo>
                  <a:pt x="344934" y="574079"/>
                </a:lnTo>
                <a:lnTo>
                  <a:pt x="291581" y="561267"/>
                </a:lnTo>
                <a:lnTo>
                  <a:pt x="241455" y="545290"/>
                </a:lnTo>
                <a:lnTo>
                  <a:pt x="194947" y="526370"/>
                </a:lnTo>
                <a:lnTo>
                  <a:pt x="152447" y="504729"/>
                </a:lnTo>
                <a:lnTo>
                  <a:pt x="114346" y="480588"/>
                </a:lnTo>
                <a:lnTo>
                  <a:pt x="81035" y="454169"/>
                </a:lnTo>
                <a:lnTo>
                  <a:pt x="52904" y="425693"/>
                </a:lnTo>
                <a:lnTo>
                  <a:pt x="13747" y="363458"/>
                </a:lnTo>
                <a:lnTo>
                  <a:pt x="0" y="295656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26514" y="3024377"/>
            <a:ext cx="1042669" cy="542925"/>
          </a:xfrm>
          <a:custGeom>
            <a:avLst/>
            <a:gdLst/>
            <a:ahLst/>
            <a:cxnLst/>
            <a:rect l="l" t="t" r="r" b="b"/>
            <a:pathLst>
              <a:path w="1042669" h="542925">
                <a:moveTo>
                  <a:pt x="0" y="271272"/>
                </a:moveTo>
                <a:lnTo>
                  <a:pt x="13762" y="209059"/>
                </a:lnTo>
                <a:lnTo>
                  <a:pt x="52966" y="151955"/>
                </a:lnTo>
                <a:lnTo>
                  <a:pt x="81132" y="125828"/>
                </a:lnTo>
                <a:lnTo>
                  <a:pt x="114486" y="101588"/>
                </a:lnTo>
                <a:lnTo>
                  <a:pt x="152638" y="79438"/>
                </a:lnTo>
                <a:lnTo>
                  <a:pt x="195196" y="59582"/>
                </a:lnTo>
                <a:lnTo>
                  <a:pt x="241770" y="42223"/>
                </a:lnTo>
                <a:lnTo>
                  <a:pt x="291970" y="27565"/>
                </a:lnTo>
                <a:lnTo>
                  <a:pt x="345404" y="15810"/>
                </a:lnTo>
                <a:lnTo>
                  <a:pt x="401682" y="7162"/>
                </a:lnTo>
                <a:lnTo>
                  <a:pt x="460414" y="1824"/>
                </a:lnTo>
                <a:lnTo>
                  <a:pt x="521208" y="0"/>
                </a:lnTo>
                <a:lnTo>
                  <a:pt x="582001" y="1824"/>
                </a:lnTo>
                <a:lnTo>
                  <a:pt x="640733" y="7162"/>
                </a:lnTo>
                <a:lnTo>
                  <a:pt x="697011" y="15810"/>
                </a:lnTo>
                <a:lnTo>
                  <a:pt x="750445" y="27565"/>
                </a:lnTo>
                <a:lnTo>
                  <a:pt x="800645" y="42223"/>
                </a:lnTo>
                <a:lnTo>
                  <a:pt x="847219" y="59582"/>
                </a:lnTo>
                <a:lnTo>
                  <a:pt x="889777" y="79438"/>
                </a:lnTo>
                <a:lnTo>
                  <a:pt x="927929" y="101588"/>
                </a:lnTo>
                <a:lnTo>
                  <a:pt x="961283" y="125828"/>
                </a:lnTo>
                <a:lnTo>
                  <a:pt x="989449" y="151955"/>
                </a:lnTo>
                <a:lnTo>
                  <a:pt x="1028653" y="209059"/>
                </a:lnTo>
                <a:lnTo>
                  <a:pt x="1042416" y="271272"/>
                </a:lnTo>
                <a:lnTo>
                  <a:pt x="1038910" y="302915"/>
                </a:lnTo>
                <a:lnTo>
                  <a:pt x="1012036" y="362776"/>
                </a:lnTo>
                <a:lnTo>
                  <a:pt x="961283" y="416715"/>
                </a:lnTo>
                <a:lnTo>
                  <a:pt x="927929" y="440955"/>
                </a:lnTo>
                <a:lnTo>
                  <a:pt x="889777" y="463105"/>
                </a:lnTo>
                <a:lnTo>
                  <a:pt x="847219" y="482961"/>
                </a:lnTo>
                <a:lnTo>
                  <a:pt x="800645" y="500320"/>
                </a:lnTo>
                <a:lnTo>
                  <a:pt x="750445" y="514978"/>
                </a:lnTo>
                <a:lnTo>
                  <a:pt x="697011" y="526733"/>
                </a:lnTo>
                <a:lnTo>
                  <a:pt x="640733" y="535381"/>
                </a:lnTo>
                <a:lnTo>
                  <a:pt x="582001" y="540719"/>
                </a:lnTo>
                <a:lnTo>
                  <a:pt x="521208" y="542544"/>
                </a:lnTo>
                <a:lnTo>
                  <a:pt x="460414" y="540719"/>
                </a:lnTo>
                <a:lnTo>
                  <a:pt x="401682" y="535381"/>
                </a:lnTo>
                <a:lnTo>
                  <a:pt x="345404" y="526733"/>
                </a:lnTo>
                <a:lnTo>
                  <a:pt x="291970" y="514978"/>
                </a:lnTo>
                <a:lnTo>
                  <a:pt x="241770" y="500320"/>
                </a:lnTo>
                <a:lnTo>
                  <a:pt x="195196" y="482961"/>
                </a:lnTo>
                <a:lnTo>
                  <a:pt x="152638" y="463105"/>
                </a:lnTo>
                <a:lnTo>
                  <a:pt x="114486" y="440955"/>
                </a:lnTo>
                <a:lnTo>
                  <a:pt x="81132" y="416715"/>
                </a:lnTo>
                <a:lnTo>
                  <a:pt x="52966" y="390588"/>
                </a:lnTo>
                <a:lnTo>
                  <a:pt x="13762" y="333484"/>
                </a:lnTo>
                <a:lnTo>
                  <a:pt x="0" y="271272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02864" y="2161032"/>
            <a:ext cx="1366520" cy="1880235"/>
          </a:xfrm>
          <a:custGeom>
            <a:avLst/>
            <a:gdLst/>
            <a:ahLst/>
            <a:cxnLst/>
            <a:rect l="l" t="t" r="r" b="b"/>
            <a:pathLst>
              <a:path w="1366520" h="1880235">
                <a:moveTo>
                  <a:pt x="1227426" y="1743420"/>
                </a:moveTo>
                <a:lnTo>
                  <a:pt x="1175639" y="1781073"/>
                </a:lnTo>
                <a:lnTo>
                  <a:pt x="1366139" y="1879968"/>
                </a:lnTo>
                <a:lnTo>
                  <a:pt x="1347763" y="1769325"/>
                </a:lnTo>
                <a:lnTo>
                  <a:pt x="1246251" y="1769325"/>
                </a:lnTo>
                <a:lnTo>
                  <a:pt x="1227426" y="1743420"/>
                </a:lnTo>
                <a:close/>
              </a:path>
              <a:path w="1366520" h="1880235">
                <a:moveTo>
                  <a:pt x="1279215" y="1705766"/>
                </a:moveTo>
                <a:lnTo>
                  <a:pt x="1227426" y="1743420"/>
                </a:lnTo>
                <a:lnTo>
                  <a:pt x="1246251" y="1769325"/>
                </a:lnTo>
                <a:lnTo>
                  <a:pt x="1298066" y="1731708"/>
                </a:lnTo>
                <a:lnTo>
                  <a:pt x="1279215" y="1705766"/>
                </a:lnTo>
                <a:close/>
              </a:path>
              <a:path w="1366520" h="1880235">
                <a:moveTo>
                  <a:pt x="1330960" y="1668145"/>
                </a:moveTo>
                <a:lnTo>
                  <a:pt x="1279215" y="1705766"/>
                </a:lnTo>
                <a:lnTo>
                  <a:pt x="1298066" y="1731708"/>
                </a:lnTo>
                <a:lnTo>
                  <a:pt x="1246251" y="1769325"/>
                </a:lnTo>
                <a:lnTo>
                  <a:pt x="1347763" y="1769325"/>
                </a:lnTo>
                <a:lnTo>
                  <a:pt x="1330960" y="1668145"/>
                </a:lnTo>
                <a:close/>
              </a:path>
              <a:path w="1366520" h="1880235">
                <a:moveTo>
                  <a:pt x="138822" y="136497"/>
                </a:moveTo>
                <a:lnTo>
                  <a:pt x="87040" y="174137"/>
                </a:lnTo>
                <a:lnTo>
                  <a:pt x="1227426" y="1743420"/>
                </a:lnTo>
                <a:lnTo>
                  <a:pt x="1279215" y="1705766"/>
                </a:lnTo>
                <a:lnTo>
                  <a:pt x="138822" y="136497"/>
                </a:lnTo>
                <a:close/>
              </a:path>
              <a:path w="1366520" h="1880235">
                <a:moveTo>
                  <a:pt x="0" y="0"/>
                </a:moveTo>
                <a:lnTo>
                  <a:pt x="35179" y="211836"/>
                </a:lnTo>
                <a:lnTo>
                  <a:pt x="87040" y="174137"/>
                </a:lnTo>
                <a:lnTo>
                  <a:pt x="68199" y="148209"/>
                </a:lnTo>
                <a:lnTo>
                  <a:pt x="120015" y="110617"/>
                </a:lnTo>
                <a:lnTo>
                  <a:pt x="174426" y="110617"/>
                </a:lnTo>
                <a:lnTo>
                  <a:pt x="190500" y="98932"/>
                </a:lnTo>
                <a:lnTo>
                  <a:pt x="0" y="0"/>
                </a:lnTo>
                <a:close/>
              </a:path>
              <a:path w="1366520" h="1880235">
                <a:moveTo>
                  <a:pt x="120015" y="110617"/>
                </a:moveTo>
                <a:lnTo>
                  <a:pt x="68199" y="148209"/>
                </a:lnTo>
                <a:lnTo>
                  <a:pt x="87040" y="174137"/>
                </a:lnTo>
                <a:lnTo>
                  <a:pt x="138822" y="136497"/>
                </a:lnTo>
                <a:lnTo>
                  <a:pt x="120015" y="110617"/>
                </a:lnTo>
                <a:close/>
              </a:path>
              <a:path w="1366520" h="1880235">
                <a:moveTo>
                  <a:pt x="174426" y="110617"/>
                </a:moveTo>
                <a:lnTo>
                  <a:pt x="120015" y="110617"/>
                </a:lnTo>
                <a:lnTo>
                  <a:pt x="138822" y="136497"/>
                </a:lnTo>
                <a:lnTo>
                  <a:pt x="174426" y="110617"/>
                </a:lnTo>
                <a:close/>
              </a:path>
            </a:pathLst>
          </a:custGeom>
          <a:solidFill>
            <a:srgbClr val="008000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70832" y="1426463"/>
            <a:ext cx="1412240" cy="781685"/>
          </a:xfrm>
          <a:custGeom>
            <a:avLst/>
            <a:gdLst/>
            <a:ahLst/>
            <a:cxnLst/>
            <a:rect l="l" t="t" r="r" b="b"/>
            <a:pathLst>
              <a:path w="1412239" h="781685">
                <a:moveTo>
                  <a:pt x="1228712" y="716684"/>
                </a:moveTo>
                <a:lnTo>
                  <a:pt x="1197737" y="772668"/>
                </a:lnTo>
                <a:lnTo>
                  <a:pt x="1412239" y="781558"/>
                </a:lnTo>
                <a:lnTo>
                  <a:pt x="1378299" y="732155"/>
                </a:lnTo>
                <a:lnTo>
                  <a:pt x="1256664" y="732155"/>
                </a:lnTo>
                <a:lnTo>
                  <a:pt x="1228712" y="716684"/>
                </a:lnTo>
                <a:close/>
              </a:path>
              <a:path w="1412239" h="781685">
                <a:moveTo>
                  <a:pt x="1259700" y="660677"/>
                </a:moveTo>
                <a:lnTo>
                  <a:pt x="1228712" y="716684"/>
                </a:lnTo>
                <a:lnTo>
                  <a:pt x="1256664" y="732155"/>
                </a:lnTo>
                <a:lnTo>
                  <a:pt x="1287652" y="676148"/>
                </a:lnTo>
                <a:lnTo>
                  <a:pt x="1259700" y="660677"/>
                </a:lnTo>
                <a:close/>
              </a:path>
              <a:path w="1412239" h="781685">
                <a:moveTo>
                  <a:pt x="1290701" y="604647"/>
                </a:moveTo>
                <a:lnTo>
                  <a:pt x="1259700" y="660677"/>
                </a:lnTo>
                <a:lnTo>
                  <a:pt x="1287652" y="676148"/>
                </a:lnTo>
                <a:lnTo>
                  <a:pt x="1256664" y="732155"/>
                </a:lnTo>
                <a:lnTo>
                  <a:pt x="1378299" y="732155"/>
                </a:lnTo>
                <a:lnTo>
                  <a:pt x="1290701" y="604647"/>
                </a:lnTo>
                <a:close/>
              </a:path>
              <a:path w="1412239" h="781685">
                <a:moveTo>
                  <a:pt x="183498" y="65054"/>
                </a:moveTo>
                <a:lnTo>
                  <a:pt x="152510" y="121061"/>
                </a:lnTo>
                <a:lnTo>
                  <a:pt x="1228712" y="716684"/>
                </a:lnTo>
                <a:lnTo>
                  <a:pt x="1259700" y="660677"/>
                </a:lnTo>
                <a:lnTo>
                  <a:pt x="183498" y="65054"/>
                </a:lnTo>
                <a:close/>
              </a:path>
              <a:path w="1412239" h="781685">
                <a:moveTo>
                  <a:pt x="0" y="0"/>
                </a:moveTo>
                <a:lnTo>
                  <a:pt x="121538" y="177037"/>
                </a:lnTo>
                <a:lnTo>
                  <a:pt x="152510" y="121061"/>
                </a:lnTo>
                <a:lnTo>
                  <a:pt x="124459" y="105537"/>
                </a:lnTo>
                <a:lnTo>
                  <a:pt x="155447" y="49530"/>
                </a:lnTo>
                <a:lnTo>
                  <a:pt x="192087" y="49530"/>
                </a:lnTo>
                <a:lnTo>
                  <a:pt x="214502" y="9016"/>
                </a:lnTo>
                <a:lnTo>
                  <a:pt x="0" y="0"/>
                </a:lnTo>
                <a:close/>
              </a:path>
              <a:path w="1412239" h="781685">
                <a:moveTo>
                  <a:pt x="155447" y="49530"/>
                </a:moveTo>
                <a:lnTo>
                  <a:pt x="124459" y="105537"/>
                </a:lnTo>
                <a:lnTo>
                  <a:pt x="152510" y="121061"/>
                </a:lnTo>
                <a:lnTo>
                  <a:pt x="183498" y="65054"/>
                </a:lnTo>
                <a:lnTo>
                  <a:pt x="155447" y="49530"/>
                </a:lnTo>
                <a:close/>
              </a:path>
              <a:path w="1412239" h="781685">
                <a:moveTo>
                  <a:pt x="192087" y="49530"/>
                </a:moveTo>
                <a:lnTo>
                  <a:pt x="155447" y="49530"/>
                </a:lnTo>
                <a:lnTo>
                  <a:pt x="183498" y="65054"/>
                </a:lnTo>
                <a:lnTo>
                  <a:pt x="192087" y="49530"/>
                </a:lnTo>
                <a:close/>
              </a:path>
            </a:pathLst>
          </a:custGeom>
          <a:solidFill>
            <a:srgbClr val="FF0000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02864" y="1426463"/>
            <a:ext cx="1268095" cy="1867535"/>
          </a:xfrm>
          <a:custGeom>
            <a:avLst/>
            <a:gdLst/>
            <a:ahLst/>
            <a:cxnLst/>
            <a:rect l="l" t="t" r="r" b="b"/>
            <a:pathLst>
              <a:path w="1268095" h="1867535">
                <a:moveTo>
                  <a:pt x="28448" y="1654556"/>
                </a:moveTo>
                <a:lnTo>
                  <a:pt x="0" y="1867408"/>
                </a:lnTo>
                <a:lnTo>
                  <a:pt x="187325" y="1762506"/>
                </a:lnTo>
                <a:lnTo>
                  <a:pt x="173306" y="1752981"/>
                </a:lnTo>
                <a:lnTo>
                  <a:pt x="116331" y="1752981"/>
                </a:lnTo>
                <a:lnTo>
                  <a:pt x="63373" y="1717040"/>
                </a:lnTo>
                <a:lnTo>
                  <a:pt x="81376" y="1690518"/>
                </a:lnTo>
                <a:lnTo>
                  <a:pt x="28448" y="1654556"/>
                </a:lnTo>
                <a:close/>
              </a:path>
              <a:path w="1268095" h="1867535">
                <a:moveTo>
                  <a:pt x="81376" y="1690518"/>
                </a:moveTo>
                <a:lnTo>
                  <a:pt x="63373" y="1717040"/>
                </a:lnTo>
                <a:lnTo>
                  <a:pt x="116331" y="1752981"/>
                </a:lnTo>
                <a:lnTo>
                  <a:pt x="134315" y="1726488"/>
                </a:lnTo>
                <a:lnTo>
                  <a:pt x="81376" y="1690518"/>
                </a:lnTo>
                <a:close/>
              </a:path>
              <a:path w="1268095" h="1867535">
                <a:moveTo>
                  <a:pt x="134315" y="1726488"/>
                </a:moveTo>
                <a:lnTo>
                  <a:pt x="116331" y="1752981"/>
                </a:lnTo>
                <a:lnTo>
                  <a:pt x="173306" y="1752981"/>
                </a:lnTo>
                <a:lnTo>
                  <a:pt x="134315" y="1726488"/>
                </a:lnTo>
                <a:close/>
              </a:path>
              <a:path w="1268095" h="1867535">
                <a:moveTo>
                  <a:pt x="1133271" y="140919"/>
                </a:moveTo>
                <a:lnTo>
                  <a:pt x="81376" y="1690518"/>
                </a:lnTo>
                <a:lnTo>
                  <a:pt x="134315" y="1726488"/>
                </a:lnTo>
                <a:lnTo>
                  <a:pt x="1186210" y="176889"/>
                </a:lnTo>
                <a:lnTo>
                  <a:pt x="1133271" y="140919"/>
                </a:lnTo>
                <a:close/>
              </a:path>
              <a:path w="1268095" h="1867535">
                <a:moveTo>
                  <a:pt x="1252293" y="114426"/>
                </a:moveTo>
                <a:lnTo>
                  <a:pt x="1151255" y="114426"/>
                </a:lnTo>
                <a:lnTo>
                  <a:pt x="1204214" y="150368"/>
                </a:lnTo>
                <a:lnTo>
                  <a:pt x="1186210" y="176889"/>
                </a:lnTo>
                <a:lnTo>
                  <a:pt x="1239139" y="212851"/>
                </a:lnTo>
                <a:lnTo>
                  <a:pt x="1252293" y="114426"/>
                </a:lnTo>
                <a:close/>
              </a:path>
              <a:path w="1268095" h="1867535">
                <a:moveTo>
                  <a:pt x="1151255" y="114426"/>
                </a:moveTo>
                <a:lnTo>
                  <a:pt x="1133271" y="140919"/>
                </a:lnTo>
                <a:lnTo>
                  <a:pt x="1186210" y="176889"/>
                </a:lnTo>
                <a:lnTo>
                  <a:pt x="1204214" y="150368"/>
                </a:lnTo>
                <a:lnTo>
                  <a:pt x="1151255" y="114426"/>
                </a:lnTo>
                <a:close/>
              </a:path>
              <a:path w="1268095" h="1867535">
                <a:moveTo>
                  <a:pt x="1267587" y="0"/>
                </a:moveTo>
                <a:lnTo>
                  <a:pt x="1080262" y="104901"/>
                </a:lnTo>
                <a:lnTo>
                  <a:pt x="1133271" y="140919"/>
                </a:lnTo>
                <a:lnTo>
                  <a:pt x="1151255" y="114426"/>
                </a:lnTo>
                <a:lnTo>
                  <a:pt x="1252293" y="114426"/>
                </a:lnTo>
                <a:lnTo>
                  <a:pt x="1267587" y="0"/>
                </a:lnTo>
                <a:close/>
              </a:path>
            </a:pathLst>
          </a:custGeom>
          <a:solidFill>
            <a:srgbClr val="FF0000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50385" y="4040885"/>
            <a:ext cx="1041400" cy="542925"/>
          </a:xfrm>
          <a:custGeom>
            <a:avLst/>
            <a:gdLst/>
            <a:ahLst/>
            <a:cxnLst/>
            <a:rect l="l" t="t" r="r" b="b"/>
            <a:pathLst>
              <a:path w="1041400" h="542925">
                <a:moveTo>
                  <a:pt x="0" y="271272"/>
                </a:moveTo>
                <a:lnTo>
                  <a:pt x="13747" y="209071"/>
                </a:lnTo>
                <a:lnTo>
                  <a:pt x="52904" y="151972"/>
                </a:lnTo>
                <a:lnTo>
                  <a:pt x="81035" y="125845"/>
                </a:lnTo>
                <a:lnTo>
                  <a:pt x="114346" y="101604"/>
                </a:lnTo>
                <a:lnTo>
                  <a:pt x="152447" y="79452"/>
                </a:lnTo>
                <a:lnTo>
                  <a:pt x="194947" y="59594"/>
                </a:lnTo>
                <a:lnTo>
                  <a:pt x="241455" y="42233"/>
                </a:lnTo>
                <a:lnTo>
                  <a:pt x="291581" y="27571"/>
                </a:lnTo>
                <a:lnTo>
                  <a:pt x="344934" y="15814"/>
                </a:lnTo>
                <a:lnTo>
                  <a:pt x="401123" y="7164"/>
                </a:lnTo>
                <a:lnTo>
                  <a:pt x="459757" y="1825"/>
                </a:lnTo>
                <a:lnTo>
                  <a:pt x="520446" y="0"/>
                </a:lnTo>
                <a:lnTo>
                  <a:pt x="581134" y="1825"/>
                </a:lnTo>
                <a:lnTo>
                  <a:pt x="639768" y="7164"/>
                </a:lnTo>
                <a:lnTo>
                  <a:pt x="695957" y="15814"/>
                </a:lnTo>
                <a:lnTo>
                  <a:pt x="749310" y="27571"/>
                </a:lnTo>
                <a:lnTo>
                  <a:pt x="799436" y="42233"/>
                </a:lnTo>
                <a:lnTo>
                  <a:pt x="845944" y="59594"/>
                </a:lnTo>
                <a:lnTo>
                  <a:pt x="888444" y="79452"/>
                </a:lnTo>
                <a:lnTo>
                  <a:pt x="926545" y="101604"/>
                </a:lnTo>
                <a:lnTo>
                  <a:pt x="959856" y="125845"/>
                </a:lnTo>
                <a:lnTo>
                  <a:pt x="987987" y="151972"/>
                </a:lnTo>
                <a:lnTo>
                  <a:pt x="1027144" y="209071"/>
                </a:lnTo>
                <a:lnTo>
                  <a:pt x="1040891" y="271272"/>
                </a:lnTo>
                <a:lnTo>
                  <a:pt x="1037390" y="302908"/>
                </a:lnTo>
                <a:lnTo>
                  <a:pt x="1010547" y="362761"/>
                </a:lnTo>
                <a:lnTo>
                  <a:pt x="959856" y="416698"/>
                </a:lnTo>
                <a:lnTo>
                  <a:pt x="926545" y="440939"/>
                </a:lnTo>
                <a:lnTo>
                  <a:pt x="888444" y="463091"/>
                </a:lnTo>
                <a:lnTo>
                  <a:pt x="845944" y="482949"/>
                </a:lnTo>
                <a:lnTo>
                  <a:pt x="799436" y="500310"/>
                </a:lnTo>
                <a:lnTo>
                  <a:pt x="749310" y="514972"/>
                </a:lnTo>
                <a:lnTo>
                  <a:pt x="695957" y="526729"/>
                </a:lnTo>
                <a:lnTo>
                  <a:pt x="639768" y="535379"/>
                </a:lnTo>
                <a:lnTo>
                  <a:pt x="581134" y="540718"/>
                </a:lnTo>
                <a:lnTo>
                  <a:pt x="520446" y="542543"/>
                </a:lnTo>
                <a:lnTo>
                  <a:pt x="459757" y="540718"/>
                </a:lnTo>
                <a:lnTo>
                  <a:pt x="401123" y="535379"/>
                </a:lnTo>
                <a:lnTo>
                  <a:pt x="344934" y="526729"/>
                </a:lnTo>
                <a:lnTo>
                  <a:pt x="291581" y="514972"/>
                </a:lnTo>
                <a:lnTo>
                  <a:pt x="241455" y="500310"/>
                </a:lnTo>
                <a:lnTo>
                  <a:pt x="194947" y="482949"/>
                </a:lnTo>
                <a:lnTo>
                  <a:pt x="152447" y="463091"/>
                </a:lnTo>
                <a:lnTo>
                  <a:pt x="114346" y="440939"/>
                </a:lnTo>
                <a:lnTo>
                  <a:pt x="81035" y="416698"/>
                </a:lnTo>
                <a:lnTo>
                  <a:pt x="52904" y="390571"/>
                </a:lnTo>
                <a:lnTo>
                  <a:pt x="13747" y="333472"/>
                </a:lnTo>
                <a:lnTo>
                  <a:pt x="0" y="271272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2864" y="1426463"/>
            <a:ext cx="1319530" cy="733425"/>
          </a:xfrm>
          <a:custGeom>
            <a:avLst/>
            <a:gdLst/>
            <a:ahLst/>
            <a:cxnLst/>
            <a:rect l="l" t="t" r="r" b="b"/>
            <a:pathLst>
              <a:path w="1319529" h="733425">
                <a:moveTo>
                  <a:pt x="121158" y="556260"/>
                </a:moveTo>
                <a:lnTo>
                  <a:pt x="0" y="733425"/>
                </a:lnTo>
                <a:lnTo>
                  <a:pt x="214502" y="724027"/>
                </a:lnTo>
                <a:lnTo>
                  <a:pt x="192032" y="683641"/>
                </a:lnTo>
                <a:lnTo>
                  <a:pt x="155448" y="683641"/>
                </a:lnTo>
                <a:lnTo>
                  <a:pt x="124333" y="627634"/>
                </a:lnTo>
                <a:lnTo>
                  <a:pt x="152238" y="612121"/>
                </a:lnTo>
                <a:lnTo>
                  <a:pt x="121158" y="556260"/>
                </a:lnTo>
                <a:close/>
              </a:path>
              <a:path w="1319529" h="733425">
                <a:moveTo>
                  <a:pt x="152238" y="612121"/>
                </a:moveTo>
                <a:lnTo>
                  <a:pt x="124333" y="627634"/>
                </a:lnTo>
                <a:lnTo>
                  <a:pt x="155448" y="683641"/>
                </a:lnTo>
                <a:lnTo>
                  <a:pt x="183388" y="668105"/>
                </a:lnTo>
                <a:lnTo>
                  <a:pt x="152238" y="612121"/>
                </a:lnTo>
                <a:close/>
              </a:path>
              <a:path w="1319529" h="733425">
                <a:moveTo>
                  <a:pt x="183388" y="668105"/>
                </a:moveTo>
                <a:lnTo>
                  <a:pt x="155448" y="683641"/>
                </a:lnTo>
                <a:lnTo>
                  <a:pt x="192032" y="683641"/>
                </a:lnTo>
                <a:lnTo>
                  <a:pt x="183388" y="668105"/>
                </a:lnTo>
                <a:close/>
              </a:path>
              <a:path w="1319529" h="733425">
                <a:moveTo>
                  <a:pt x="1135853" y="65334"/>
                </a:moveTo>
                <a:lnTo>
                  <a:pt x="152238" y="612121"/>
                </a:lnTo>
                <a:lnTo>
                  <a:pt x="183388" y="668105"/>
                </a:lnTo>
                <a:lnTo>
                  <a:pt x="1166919" y="121245"/>
                </a:lnTo>
                <a:lnTo>
                  <a:pt x="1135853" y="65334"/>
                </a:lnTo>
                <a:close/>
              </a:path>
              <a:path w="1319529" h="733425">
                <a:moveTo>
                  <a:pt x="1285194" y="49784"/>
                </a:moveTo>
                <a:lnTo>
                  <a:pt x="1163827" y="49784"/>
                </a:lnTo>
                <a:lnTo>
                  <a:pt x="1194943" y="105663"/>
                </a:lnTo>
                <a:lnTo>
                  <a:pt x="1166919" y="121245"/>
                </a:lnTo>
                <a:lnTo>
                  <a:pt x="1197990" y="177164"/>
                </a:lnTo>
                <a:lnTo>
                  <a:pt x="1285194" y="49784"/>
                </a:lnTo>
                <a:close/>
              </a:path>
              <a:path w="1319529" h="733425">
                <a:moveTo>
                  <a:pt x="1163827" y="49784"/>
                </a:moveTo>
                <a:lnTo>
                  <a:pt x="1135853" y="65334"/>
                </a:lnTo>
                <a:lnTo>
                  <a:pt x="1166919" y="121245"/>
                </a:lnTo>
                <a:lnTo>
                  <a:pt x="1194943" y="105663"/>
                </a:lnTo>
                <a:lnTo>
                  <a:pt x="1163827" y="49784"/>
                </a:lnTo>
                <a:close/>
              </a:path>
              <a:path w="1319529" h="733425">
                <a:moveTo>
                  <a:pt x="1319276" y="0"/>
                </a:moveTo>
                <a:lnTo>
                  <a:pt x="1104773" y="9398"/>
                </a:lnTo>
                <a:lnTo>
                  <a:pt x="1135853" y="65334"/>
                </a:lnTo>
                <a:lnTo>
                  <a:pt x="1163827" y="49784"/>
                </a:lnTo>
                <a:lnTo>
                  <a:pt x="1285194" y="49784"/>
                </a:lnTo>
                <a:lnTo>
                  <a:pt x="1319276" y="0"/>
                </a:lnTo>
                <a:close/>
              </a:path>
            </a:pathLst>
          </a:custGeom>
          <a:solidFill>
            <a:srgbClr val="FF0000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52422" y="1928622"/>
            <a:ext cx="1042669" cy="542925"/>
          </a:xfrm>
          <a:custGeom>
            <a:avLst/>
            <a:gdLst/>
            <a:ahLst/>
            <a:cxnLst/>
            <a:rect l="l" t="t" r="r" b="b"/>
            <a:pathLst>
              <a:path w="1042669" h="542925">
                <a:moveTo>
                  <a:pt x="0" y="271271"/>
                </a:moveTo>
                <a:lnTo>
                  <a:pt x="13762" y="209059"/>
                </a:lnTo>
                <a:lnTo>
                  <a:pt x="52966" y="151955"/>
                </a:lnTo>
                <a:lnTo>
                  <a:pt x="81132" y="125828"/>
                </a:lnTo>
                <a:lnTo>
                  <a:pt x="114486" y="101588"/>
                </a:lnTo>
                <a:lnTo>
                  <a:pt x="152638" y="79438"/>
                </a:lnTo>
                <a:lnTo>
                  <a:pt x="195196" y="59582"/>
                </a:lnTo>
                <a:lnTo>
                  <a:pt x="241770" y="42223"/>
                </a:lnTo>
                <a:lnTo>
                  <a:pt x="291970" y="27565"/>
                </a:lnTo>
                <a:lnTo>
                  <a:pt x="345404" y="15810"/>
                </a:lnTo>
                <a:lnTo>
                  <a:pt x="401682" y="7162"/>
                </a:lnTo>
                <a:lnTo>
                  <a:pt x="460414" y="1824"/>
                </a:lnTo>
                <a:lnTo>
                  <a:pt x="521207" y="0"/>
                </a:lnTo>
                <a:lnTo>
                  <a:pt x="582001" y="1824"/>
                </a:lnTo>
                <a:lnTo>
                  <a:pt x="640733" y="7162"/>
                </a:lnTo>
                <a:lnTo>
                  <a:pt x="697011" y="15810"/>
                </a:lnTo>
                <a:lnTo>
                  <a:pt x="750445" y="27565"/>
                </a:lnTo>
                <a:lnTo>
                  <a:pt x="800645" y="42223"/>
                </a:lnTo>
                <a:lnTo>
                  <a:pt x="847219" y="59582"/>
                </a:lnTo>
                <a:lnTo>
                  <a:pt x="889777" y="79438"/>
                </a:lnTo>
                <a:lnTo>
                  <a:pt x="927929" y="101588"/>
                </a:lnTo>
                <a:lnTo>
                  <a:pt x="961283" y="125828"/>
                </a:lnTo>
                <a:lnTo>
                  <a:pt x="989449" y="151955"/>
                </a:lnTo>
                <a:lnTo>
                  <a:pt x="1028653" y="209059"/>
                </a:lnTo>
                <a:lnTo>
                  <a:pt x="1042415" y="271271"/>
                </a:lnTo>
                <a:lnTo>
                  <a:pt x="1038910" y="302915"/>
                </a:lnTo>
                <a:lnTo>
                  <a:pt x="1012036" y="362776"/>
                </a:lnTo>
                <a:lnTo>
                  <a:pt x="961283" y="416715"/>
                </a:lnTo>
                <a:lnTo>
                  <a:pt x="927929" y="440955"/>
                </a:lnTo>
                <a:lnTo>
                  <a:pt x="889777" y="463105"/>
                </a:lnTo>
                <a:lnTo>
                  <a:pt x="847219" y="482961"/>
                </a:lnTo>
                <a:lnTo>
                  <a:pt x="800645" y="500320"/>
                </a:lnTo>
                <a:lnTo>
                  <a:pt x="750445" y="514978"/>
                </a:lnTo>
                <a:lnTo>
                  <a:pt x="697011" y="526733"/>
                </a:lnTo>
                <a:lnTo>
                  <a:pt x="640733" y="535381"/>
                </a:lnTo>
                <a:lnTo>
                  <a:pt x="582001" y="540719"/>
                </a:lnTo>
                <a:lnTo>
                  <a:pt x="521207" y="542544"/>
                </a:lnTo>
                <a:lnTo>
                  <a:pt x="460414" y="540719"/>
                </a:lnTo>
                <a:lnTo>
                  <a:pt x="401682" y="535381"/>
                </a:lnTo>
                <a:lnTo>
                  <a:pt x="345404" y="526733"/>
                </a:lnTo>
                <a:lnTo>
                  <a:pt x="291970" y="514978"/>
                </a:lnTo>
                <a:lnTo>
                  <a:pt x="241770" y="500320"/>
                </a:lnTo>
                <a:lnTo>
                  <a:pt x="195196" y="482961"/>
                </a:lnTo>
                <a:lnTo>
                  <a:pt x="152638" y="463105"/>
                </a:lnTo>
                <a:lnTo>
                  <a:pt x="114486" y="440955"/>
                </a:lnTo>
                <a:lnTo>
                  <a:pt x="81132" y="416715"/>
                </a:lnTo>
                <a:lnTo>
                  <a:pt x="52966" y="390588"/>
                </a:lnTo>
                <a:lnTo>
                  <a:pt x="13762" y="333484"/>
                </a:lnTo>
                <a:lnTo>
                  <a:pt x="0" y="27127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6421" y="755217"/>
            <a:ext cx="7127240" cy="1427480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95"/>
              </a:spcBef>
            </a:pPr>
            <a:r>
              <a:rPr dirty="0" sz="2400" spc="-10" b="1">
                <a:latin typeface="Calibri"/>
                <a:cs typeface="Calibri"/>
              </a:rPr>
              <a:t>Zilver PTX </a:t>
            </a:r>
            <a:r>
              <a:rPr dirty="0" sz="2400" spc="-5" b="1">
                <a:latin typeface="Calibri"/>
                <a:cs typeface="Calibri"/>
              </a:rPr>
              <a:t>vs </a:t>
            </a:r>
            <a:r>
              <a:rPr dirty="0" sz="2400" spc="-15" b="1">
                <a:latin typeface="Calibri"/>
                <a:cs typeface="Calibri"/>
              </a:rPr>
              <a:t>POBA for </a:t>
            </a:r>
            <a:r>
              <a:rPr dirty="0" sz="2400" spc="-50" b="1">
                <a:latin typeface="Calibri"/>
                <a:cs typeface="Calibri"/>
              </a:rPr>
              <a:t>TASC </a:t>
            </a:r>
            <a:r>
              <a:rPr dirty="0" sz="2400" b="1">
                <a:latin typeface="Calibri"/>
                <a:cs typeface="Calibri"/>
              </a:rPr>
              <a:t>A/B </a:t>
            </a:r>
            <a:r>
              <a:rPr dirty="0" sz="2400" spc="-10" b="1">
                <a:latin typeface="Calibri"/>
                <a:cs typeface="Calibri"/>
              </a:rPr>
              <a:t>femoropopliteal</a:t>
            </a:r>
            <a:r>
              <a:rPr dirty="0" sz="2400" spc="6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lesions</a:t>
            </a:r>
            <a:endParaRPr sz="2400">
              <a:latin typeface="Calibri"/>
              <a:cs typeface="Calibri"/>
            </a:endParaRPr>
          </a:p>
          <a:p>
            <a:pPr algn="ctr" marR="50165">
              <a:lnSpc>
                <a:spcPct val="100000"/>
              </a:lnSpc>
              <a:spcBef>
                <a:spcPts val="1200"/>
              </a:spcBef>
            </a:pPr>
            <a:r>
              <a:rPr dirty="0" sz="2400" spc="-40" b="1">
                <a:latin typeface="Calibri"/>
                <a:cs typeface="Calibri"/>
              </a:rPr>
              <a:t>At </a:t>
            </a:r>
            <a:r>
              <a:rPr dirty="0" sz="2400" b="1">
                <a:latin typeface="Calibri"/>
                <a:cs typeface="Calibri"/>
              </a:rPr>
              <a:t>5 </a:t>
            </a:r>
            <a:r>
              <a:rPr dirty="0" sz="2400" spc="-10" b="1">
                <a:latin typeface="Calibri"/>
                <a:cs typeface="Calibri"/>
              </a:rPr>
              <a:t>years, sustained </a:t>
            </a:r>
            <a:r>
              <a:rPr dirty="0" sz="2400" spc="-5" b="1">
                <a:latin typeface="Calibri"/>
                <a:cs typeface="Calibri"/>
              </a:rPr>
              <a:t>clinical, morphological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algn="ctr" marR="50165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latin typeface="Calibri"/>
                <a:cs typeface="Calibri"/>
              </a:rPr>
              <a:t>hemodynamic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1" y="4469688"/>
            <a:ext cx="24542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 marR="5080" indent="-3810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Dake, </a:t>
            </a:r>
            <a:r>
              <a:rPr dirty="0" sz="1400" spc="-10">
                <a:latin typeface="Calibri"/>
                <a:cs typeface="Calibri"/>
              </a:rPr>
              <a:t>Circ </a:t>
            </a:r>
            <a:r>
              <a:rPr dirty="0" sz="1400" spc="-5">
                <a:latin typeface="Calibri"/>
                <a:cs typeface="Calibri"/>
              </a:rPr>
              <a:t>Cardiovasc </a:t>
            </a:r>
            <a:r>
              <a:rPr dirty="0" sz="1400" spc="-25">
                <a:latin typeface="Calibri"/>
                <a:cs typeface="Calibri"/>
              </a:rPr>
              <a:t>Interv. </a:t>
            </a:r>
            <a:r>
              <a:rPr dirty="0" sz="1400" spc="-5">
                <a:latin typeface="Calibri"/>
                <a:cs typeface="Calibri"/>
              </a:rPr>
              <a:t>2011  </a:t>
            </a:r>
            <a:r>
              <a:rPr dirty="0" sz="1400" spc="-15">
                <a:latin typeface="Calibri"/>
                <a:cs typeface="Calibri"/>
              </a:rPr>
              <a:t>Dake, </a:t>
            </a:r>
            <a:r>
              <a:rPr dirty="0" sz="1400" spc="-5">
                <a:latin typeface="Calibri"/>
                <a:cs typeface="Calibri"/>
              </a:rPr>
              <a:t>Circulation,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2016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61835" y="2461260"/>
            <a:ext cx="4541827" cy="1728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08198" y="87325"/>
            <a:ext cx="29286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72665" algn="l"/>
              </a:tabLst>
            </a:pPr>
            <a:r>
              <a:rPr dirty="0" sz="3200" spc="-5"/>
              <a:t>Zi</a:t>
            </a:r>
            <a:r>
              <a:rPr dirty="0" sz="3200" spc="0"/>
              <a:t>l</a:t>
            </a:r>
            <a:r>
              <a:rPr dirty="0" sz="3200" spc="-30"/>
              <a:t>v</a:t>
            </a:r>
            <a:r>
              <a:rPr dirty="0" sz="3200" spc="-5"/>
              <a:t>e</a:t>
            </a:r>
            <a:r>
              <a:rPr dirty="0" sz="3200"/>
              <a:t>r</a:t>
            </a:r>
            <a:r>
              <a:rPr dirty="0" sz="3200" b="0">
                <a:latin typeface="Calibri"/>
                <a:cs typeface="Calibri"/>
              </a:rPr>
              <a:t>®</a:t>
            </a:r>
            <a:r>
              <a:rPr dirty="0" sz="3200" spc="-25" b="0">
                <a:latin typeface="Calibri"/>
                <a:cs typeface="Calibri"/>
              </a:rPr>
              <a:t> </a:t>
            </a:r>
            <a:r>
              <a:rPr dirty="0" sz="3200" spc="-15"/>
              <a:t>P</a:t>
            </a:r>
            <a:r>
              <a:rPr dirty="0" sz="3200" spc="-5"/>
              <a:t>T</a:t>
            </a:r>
            <a:r>
              <a:rPr dirty="0" sz="3200" spc="-10"/>
              <a:t>X</a:t>
            </a:r>
            <a:r>
              <a:rPr dirty="0" sz="3200" b="0">
                <a:latin typeface="Calibri"/>
                <a:cs typeface="Calibri"/>
              </a:rPr>
              <a:t>®</a:t>
            </a:r>
            <a:r>
              <a:rPr dirty="0" sz="3200" b="0">
                <a:latin typeface="Calibri"/>
                <a:cs typeface="Calibri"/>
              </a:rPr>
              <a:t>	</a:t>
            </a:r>
            <a:r>
              <a:rPr dirty="0" sz="3200" spc="-30"/>
              <a:t>R</a:t>
            </a:r>
            <a:r>
              <a:rPr dirty="0" sz="3200" spc="-5"/>
              <a:t>CT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7514" y="2545080"/>
            <a:ext cx="3887418" cy="1646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9992" y="3360933"/>
            <a:ext cx="1844647" cy="808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4656" y="3419985"/>
            <a:ext cx="1638935" cy="643255"/>
          </a:xfrm>
          <a:custGeom>
            <a:avLst/>
            <a:gdLst/>
            <a:ahLst/>
            <a:cxnLst/>
            <a:rect l="l" t="t" r="r" b="b"/>
            <a:pathLst>
              <a:path w="1638935" h="643254">
                <a:moveTo>
                  <a:pt x="0" y="0"/>
                </a:moveTo>
                <a:lnTo>
                  <a:pt x="1638652" y="0"/>
                </a:lnTo>
                <a:lnTo>
                  <a:pt x="1638652" y="642624"/>
                </a:lnTo>
                <a:lnTo>
                  <a:pt x="0" y="642624"/>
                </a:lnTo>
                <a:lnTo>
                  <a:pt x="0" y="0"/>
                </a:lnTo>
                <a:close/>
              </a:path>
            </a:pathLst>
          </a:custGeom>
          <a:ln w="5633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8888" y="2188464"/>
            <a:ext cx="4301869" cy="57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96740" y="2162555"/>
            <a:ext cx="4454652" cy="662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3984" y="2186939"/>
            <a:ext cx="4364990" cy="573405"/>
          </a:xfrm>
          <a:custGeom>
            <a:avLst/>
            <a:gdLst/>
            <a:ahLst/>
            <a:cxnLst/>
            <a:rect l="l" t="t" r="r" b="b"/>
            <a:pathLst>
              <a:path w="4364990" h="573405">
                <a:moveTo>
                  <a:pt x="0" y="573024"/>
                </a:moveTo>
                <a:lnTo>
                  <a:pt x="4364736" y="573024"/>
                </a:lnTo>
                <a:lnTo>
                  <a:pt x="4364736" y="0"/>
                </a:lnTo>
                <a:lnTo>
                  <a:pt x="0" y="0"/>
                </a:lnTo>
                <a:lnTo>
                  <a:pt x="0" y="573024"/>
                </a:lnTo>
                <a:close/>
              </a:path>
            </a:pathLst>
          </a:custGeom>
          <a:solidFill>
            <a:srgbClr val="FFFF00">
              <a:alpha val="1882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43984" y="2186939"/>
            <a:ext cx="4364990" cy="573405"/>
          </a:xfrm>
          <a:custGeom>
            <a:avLst/>
            <a:gdLst/>
            <a:ahLst/>
            <a:cxnLst/>
            <a:rect l="l" t="t" r="r" b="b"/>
            <a:pathLst>
              <a:path w="4364990" h="573405">
                <a:moveTo>
                  <a:pt x="0" y="573024"/>
                </a:moveTo>
                <a:lnTo>
                  <a:pt x="4364736" y="573024"/>
                </a:lnTo>
                <a:lnTo>
                  <a:pt x="4364736" y="0"/>
                </a:lnTo>
                <a:lnTo>
                  <a:pt x="0" y="0"/>
                </a:lnTo>
                <a:lnTo>
                  <a:pt x="0" y="573024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9495" y="3235451"/>
            <a:ext cx="3384804" cy="1296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4968" y="1431036"/>
            <a:ext cx="2558344" cy="10866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95650" y="1076325"/>
            <a:ext cx="5226685" cy="39719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04343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latin typeface="Calibri"/>
                <a:cs typeface="Calibri"/>
              </a:rPr>
              <a:t>First </a:t>
            </a:r>
            <a:r>
              <a:rPr dirty="0" sz="2000" spc="-5" b="1">
                <a:latin typeface="Calibri"/>
                <a:cs typeface="Calibri"/>
              </a:rPr>
              <a:t>arm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randomization</a:t>
            </a:r>
            <a:endParaRPr sz="2000">
              <a:latin typeface="Calibri"/>
              <a:cs typeface="Calibri"/>
            </a:endParaRPr>
          </a:p>
          <a:p>
            <a:pPr marL="2680335">
              <a:lnSpc>
                <a:spcPct val="100000"/>
              </a:lnSpc>
              <a:spcBef>
                <a:spcPts val="25"/>
              </a:spcBef>
            </a:pPr>
            <a:r>
              <a:rPr dirty="0" sz="1600" spc="-5" b="1">
                <a:latin typeface="Calibri"/>
                <a:cs typeface="Calibri"/>
              </a:rPr>
              <a:t>Primary </a:t>
            </a:r>
            <a:r>
              <a:rPr dirty="0" sz="1600" spc="-10" b="1">
                <a:latin typeface="Calibri"/>
                <a:cs typeface="Calibri"/>
              </a:rPr>
              <a:t>end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point</a:t>
            </a:r>
            <a:endParaRPr sz="1600">
              <a:latin typeface="Calibri"/>
              <a:cs typeface="Calibri"/>
            </a:endParaRPr>
          </a:p>
          <a:p>
            <a:pPr algn="ctr" marL="1670050" marR="5080" indent="-1905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Calibri"/>
                <a:cs typeface="Calibri"/>
              </a:rPr>
              <a:t>12-month </a:t>
            </a:r>
            <a:r>
              <a:rPr dirty="0" sz="1600" spc="-15">
                <a:latin typeface="Calibri"/>
                <a:cs typeface="Calibri"/>
              </a:rPr>
              <a:t>rates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event-free survival </a:t>
            </a:r>
            <a:r>
              <a:rPr dirty="0" sz="1600" spc="-5">
                <a:latin typeface="Calibri"/>
                <a:cs typeface="Calibri"/>
              </a:rPr>
              <a:t>and  </a:t>
            </a:r>
            <a:r>
              <a:rPr dirty="0" sz="1600" spc="-10">
                <a:latin typeface="Calibri"/>
                <a:cs typeface="Calibri"/>
              </a:rPr>
              <a:t>patency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primary DES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50">
                <a:latin typeface="Calibri"/>
                <a:cs typeface="Calibri"/>
              </a:rPr>
              <a:t>PTA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groups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 marL="1435735">
              <a:lnSpc>
                <a:spcPct val="100000"/>
              </a:lnSpc>
              <a:spcBef>
                <a:spcPts val="1315"/>
              </a:spcBef>
            </a:pPr>
            <a:r>
              <a:rPr dirty="0" sz="2000" b="1">
                <a:latin typeface="Calibri"/>
                <a:cs typeface="Calibri"/>
              </a:rPr>
              <a:t>479 </a:t>
            </a:r>
            <a:r>
              <a:rPr dirty="0" sz="2000" spc="-5" b="1">
                <a:latin typeface="Calibri"/>
                <a:cs typeface="Calibri"/>
              </a:rPr>
              <a:t>patients </a:t>
            </a:r>
            <a:r>
              <a:rPr dirty="0" sz="2000" spc="-15" b="1">
                <a:latin typeface="Calibri"/>
                <a:cs typeface="Calibri"/>
              </a:rPr>
              <a:t>to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include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 marL="1311275">
              <a:lnSpc>
                <a:spcPct val="100000"/>
              </a:lnSpc>
              <a:spcBef>
                <a:spcPts val="1235"/>
              </a:spcBef>
            </a:pPr>
            <a:r>
              <a:rPr dirty="0" sz="2000" b="1">
                <a:latin typeface="Calibri"/>
                <a:cs typeface="Calibri"/>
              </a:rPr>
              <a:t>Second </a:t>
            </a:r>
            <a:r>
              <a:rPr dirty="0" sz="2000" spc="-5" b="1">
                <a:latin typeface="Calibri"/>
                <a:cs typeface="Calibri"/>
              </a:rPr>
              <a:t>arm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2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randomization</a:t>
            </a:r>
            <a:endParaRPr sz="2000">
              <a:latin typeface="Calibri"/>
              <a:cs typeface="Calibri"/>
            </a:endParaRPr>
          </a:p>
          <a:p>
            <a:pPr algn="ctr" marL="1312545">
              <a:lnSpc>
                <a:spcPct val="100000"/>
              </a:lnSpc>
              <a:spcBef>
                <a:spcPts val="30"/>
              </a:spcBef>
            </a:pPr>
            <a:r>
              <a:rPr dirty="0" sz="1600" spc="-5">
                <a:latin typeface="Calibri"/>
                <a:cs typeface="Calibri"/>
              </a:rPr>
              <a:t>- </a:t>
            </a:r>
            <a:r>
              <a:rPr dirty="0" sz="1600" spc="-10">
                <a:latin typeface="Calibri"/>
                <a:cs typeface="Calibri"/>
              </a:rPr>
              <a:t>Sub </a:t>
            </a:r>
            <a:r>
              <a:rPr dirty="0" sz="1600" spc="-15">
                <a:latin typeface="Calibri"/>
                <a:cs typeface="Calibri"/>
              </a:rPr>
              <a:t>groups </a:t>
            </a:r>
            <a:r>
              <a:rPr dirty="0" sz="1600" spc="-10">
                <a:latin typeface="Calibri"/>
                <a:cs typeface="Calibri"/>
              </a:rPr>
              <a:t>(BMS/DES;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59/61)</a:t>
            </a:r>
            <a:endParaRPr sz="1600">
              <a:latin typeface="Calibri"/>
              <a:cs typeface="Calibri"/>
            </a:endParaRPr>
          </a:p>
          <a:p>
            <a:pPr algn="ctr" marL="131191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- </a:t>
            </a:r>
            <a:r>
              <a:rPr dirty="0" sz="1600" spc="-10">
                <a:latin typeface="Calibri"/>
                <a:cs typeface="Calibri"/>
              </a:rPr>
              <a:t>Secondary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15">
                <a:latin typeface="Calibri"/>
                <a:cs typeface="Calibri"/>
              </a:rPr>
              <a:t>Dake, </a:t>
            </a:r>
            <a:r>
              <a:rPr dirty="0" sz="1400" spc="-10">
                <a:latin typeface="Calibri"/>
                <a:cs typeface="Calibri"/>
              </a:rPr>
              <a:t>Circ </a:t>
            </a:r>
            <a:r>
              <a:rPr dirty="0" sz="1400" spc="-5">
                <a:latin typeface="Calibri"/>
                <a:cs typeface="Calibri"/>
              </a:rPr>
              <a:t>Cardiovasc </a:t>
            </a:r>
            <a:r>
              <a:rPr dirty="0" sz="1400" spc="-25">
                <a:latin typeface="Calibri"/>
                <a:cs typeface="Calibri"/>
              </a:rPr>
              <a:t>Interv.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2011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71" y="3060153"/>
            <a:ext cx="9054084" cy="144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915" y="3112007"/>
            <a:ext cx="8964295" cy="0"/>
          </a:xfrm>
          <a:custGeom>
            <a:avLst/>
            <a:gdLst/>
            <a:ahLst/>
            <a:cxnLst/>
            <a:rect l="l" t="t" r="r" b="b"/>
            <a:pathLst>
              <a:path w="8964295" h="0">
                <a:moveTo>
                  <a:pt x="0" y="0"/>
                </a:moveTo>
                <a:lnTo>
                  <a:pt x="8964168" y="0"/>
                </a:lnTo>
              </a:path>
            </a:pathLst>
          </a:custGeom>
          <a:ln w="5486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915" y="3084576"/>
            <a:ext cx="8964295" cy="55244"/>
          </a:xfrm>
          <a:custGeom>
            <a:avLst/>
            <a:gdLst/>
            <a:ahLst/>
            <a:cxnLst/>
            <a:rect l="l" t="t" r="r" b="b"/>
            <a:pathLst>
              <a:path w="8964295" h="55244">
                <a:moveTo>
                  <a:pt x="0" y="54863"/>
                </a:moveTo>
                <a:lnTo>
                  <a:pt x="8964168" y="54863"/>
                </a:lnTo>
                <a:lnTo>
                  <a:pt x="8964168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397888" y="222630"/>
            <a:ext cx="63500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Sample </a:t>
            </a:r>
            <a:r>
              <a:rPr dirty="0" spc="-15"/>
              <a:t>size </a:t>
            </a:r>
            <a:r>
              <a:rPr dirty="0" spc="-10"/>
              <a:t>calculation </a:t>
            </a:r>
            <a:r>
              <a:rPr dirty="0" spc="-5"/>
              <a:t>of </a:t>
            </a:r>
            <a:r>
              <a:rPr dirty="0" spc="-15"/>
              <a:t>Zilver</a:t>
            </a:r>
            <a:r>
              <a:rPr dirty="0" spc="-15" b="0">
                <a:latin typeface="Calibri"/>
                <a:cs typeface="Calibri"/>
              </a:rPr>
              <a:t>® </a:t>
            </a:r>
            <a:r>
              <a:rPr dirty="0" spc="-10"/>
              <a:t>PTX</a:t>
            </a:r>
            <a:r>
              <a:rPr dirty="0" spc="-10" b="0">
                <a:latin typeface="Calibri"/>
                <a:cs typeface="Calibri"/>
              </a:rPr>
              <a:t>®</a:t>
            </a:r>
            <a:r>
              <a:rPr dirty="0" spc="150" b="0">
                <a:latin typeface="Calibri"/>
                <a:cs typeface="Calibri"/>
              </a:rPr>
              <a:t> </a:t>
            </a:r>
            <a:r>
              <a:rPr dirty="0" spc="-15"/>
              <a:t>RCT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0445" y="136601"/>
            <a:ext cx="2021839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45"/>
              <a:t>BATTLE</a:t>
            </a:r>
            <a:r>
              <a:rPr dirty="0" sz="3200" spc="-60"/>
              <a:t> </a:t>
            </a:r>
            <a:r>
              <a:rPr dirty="0" sz="3200"/>
              <a:t>trial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259071" y="1915769"/>
            <a:ext cx="4142104" cy="254381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45720">
              <a:lnSpc>
                <a:spcPct val="130700"/>
              </a:lnSpc>
              <a:spcBef>
                <a:spcPts val="170"/>
              </a:spcBef>
            </a:pPr>
            <a:r>
              <a:rPr dirty="0" sz="1400" spc="-5" b="1">
                <a:latin typeface="Calibri"/>
                <a:cs typeface="Calibri"/>
              </a:rPr>
              <a:t>10 </a:t>
            </a:r>
            <a:r>
              <a:rPr dirty="0" sz="1400" spc="-10" b="1">
                <a:latin typeface="Calibri"/>
                <a:cs typeface="Calibri"/>
              </a:rPr>
              <a:t>centers</a:t>
            </a:r>
            <a:r>
              <a:rPr dirty="0" sz="1400" spc="-10">
                <a:latin typeface="Calibri"/>
                <a:cs typeface="Calibri"/>
              </a:rPr>
              <a:t>: </a:t>
            </a:r>
            <a:r>
              <a:rPr dirty="0" sz="1400" spc="-5">
                <a:latin typeface="Calibri"/>
                <a:cs typeface="Calibri"/>
              </a:rPr>
              <a:t>Clinique </a:t>
            </a:r>
            <a:r>
              <a:rPr dirty="0" sz="1400" spc="-10">
                <a:latin typeface="Calibri"/>
                <a:cs typeface="Calibri"/>
              </a:rPr>
              <a:t>d'Antony </a:t>
            </a:r>
            <a:r>
              <a:rPr dirty="0" sz="1400" spc="-5">
                <a:latin typeface="Calibri"/>
                <a:cs typeface="Calibri"/>
              </a:rPr>
              <a:t>(Jean-Marc PERNES); CHU  de Besançon (Simon RINCKENBACH); CHU de Bordeaux  (Eric DUCASSE) </a:t>
            </a:r>
            <a:r>
              <a:rPr dirty="0" sz="1400">
                <a:latin typeface="Calibri"/>
                <a:cs typeface="Calibri"/>
              </a:rPr>
              <a:t>; </a:t>
            </a:r>
            <a:r>
              <a:rPr dirty="0" sz="1400" spc="-5">
                <a:latin typeface="Calibri"/>
                <a:cs typeface="Calibri"/>
              </a:rPr>
              <a:t>CHU de Clermont </a:t>
            </a:r>
            <a:r>
              <a:rPr dirty="0" sz="1400" spc="-10">
                <a:latin typeface="Calibri"/>
                <a:cs typeface="Calibri"/>
              </a:rPr>
              <a:t>Ferrand </a:t>
            </a:r>
            <a:r>
              <a:rPr dirty="0" sz="1400" spc="-5">
                <a:latin typeface="Calibri"/>
                <a:cs typeface="Calibri"/>
              </a:rPr>
              <a:t>(Eugenio  ROSSET) </a:t>
            </a:r>
            <a:r>
              <a:rPr dirty="0" sz="1400">
                <a:latin typeface="Calibri"/>
                <a:cs typeface="Calibri"/>
              </a:rPr>
              <a:t>; </a:t>
            </a:r>
            <a:r>
              <a:rPr dirty="0" sz="1400" spc="-30">
                <a:latin typeface="Calibri"/>
                <a:cs typeface="Calibri"/>
              </a:rPr>
              <a:t>AP-HP, </a:t>
            </a:r>
            <a:r>
              <a:rPr dirty="0" sz="1400" spc="-5">
                <a:latin typeface="Calibri"/>
                <a:cs typeface="Calibri"/>
              </a:rPr>
              <a:t>Hôpital Henri Mondor </a:t>
            </a:r>
            <a:r>
              <a:rPr dirty="0" sz="1400" spc="-10">
                <a:latin typeface="Calibri"/>
                <a:cs typeface="Calibri"/>
              </a:rPr>
              <a:t>(Pascal  </a:t>
            </a:r>
            <a:r>
              <a:rPr dirty="0" sz="1400" spc="-5">
                <a:latin typeface="Calibri"/>
                <a:cs typeface="Calibri"/>
              </a:rPr>
              <a:t>DESGRANGES) </a:t>
            </a:r>
            <a:r>
              <a:rPr dirty="0" sz="1400">
                <a:latin typeface="Calibri"/>
                <a:cs typeface="Calibri"/>
              </a:rPr>
              <a:t>; </a:t>
            </a:r>
            <a:r>
              <a:rPr dirty="0" sz="1400" spc="-5">
                <a:latin typeface="Calibri"/>
                <a:cs typeface="Calibri"/>
              </a:rPr>
              <a:t>CHU de </a:t>
            </a:r>
            <a:r>
              <a:rPr dirty="0" sz="1400" spc="-20">
                <a:latin typeface="Calibri"/>
                <a:cs typeface="Calibri"/>
              </a:rPr>
              <a:t>Lyon </a:t>
            </a:r>
            <a:r>
              <a:rPr dirty="0" sz="1400" spc="-10">
                <a:latin typeface="Calibri"/>
                <a:cs typeface="Calibri"/>
              </a:rPr>
              <a:t>(Patrick </a:t>
            </a:r>
            <a:r>
              <a:rPr dirty="0" sz="1400" spc="-5">
                <a:latin typeface="Calibri"/>
                <a:cs typeface="Calibri"/>
              </a:rPr>
              <a:t>FEUGIER) </a:t>
            </a:r>
            <a:r>
              <a:rPr dirty="0" sz="1400">
                <a:latin typeface="Calibri"/>
                <a:cs typeface="Calibri"/>
              </a:rPr>
              <a:t>; </a:t>
            </a:r>
            <a:r>
              <a:rPr dirty="0" sz="1400" spc="-5">
                <a:latin typeface="Calibri"/>
                <a:cs typeface="Calibri"/>
              </a:rPr>
              <a:t>CH </a:t>
            </a:r>
            <a:r>
              <a:rPr dirty="0" sz="1400">
                <a:latin typeface="Calibri"/>
                <a:cs typeface="Calibri"/>
              </a:rPr>
              <a:t>de  </a:t>
            </a:r>
            <a:r>
              <a:rPr dirty="0" sz="1400" spc="-10">
                <a:latin typeface="Calibri"/>
                <a:cs typeface="Calibri"/>
              </a:rPr>
              <a:t>Bourgouin </a:t>
            </a:r>
            <a:r>
              <a:rPr dirty="0" sz="1400" spc="-5">
                <a:latin typeface="Calibri"/>
                <a:cs typeface="Calibri"/>
              </a:rPr>
              <a:t>(Patrick LERMUSIAUX); Clinique Ollioules  (Philippe COMMEAU) </a:t>
            </a:r>
            <a:r>
              <a:rPr dirty="0" sz="1400">
                <a:latin typeface="Calibri"/>
                <a:cs typeface="Calibri"/>
              </a:rPr>
              <a:t>; </a:t>
            </a:r>
            <a:r>
              <a:rPr dirty="0" sz="1400" spc="-5">
                <a:latin typeface="Calibri"/>
                <a:cs typeface="Calibri"/>
              </a:rPr>
              <a:t>CHU de Rennes </a:t>
            </a:r>
            <a:r>
              <a:rPr dirty="0" sz="1400">
                <a:latin typeface="Calibri"/>
                <a:cs typeface="Calibri"/>
              </a:rPr>
              <a:t>(Alain </a:t>
            </a:r>
            <a:r>
              <a:rPr dirty="0" sz="1400" spc="-5">
                <a:latin typeface="Calibri"/>
                <a:cs typeface="Calibri"/>
              </a:rPr>
              <a:t>CARDON) </a:t>
            </a:r>
            <a:r>
              <a:rPr dirty="0" sz="1400">
                <a:latin typeface="Calibri"/>
                <a:cs typeface="Calibri"/>
              </a:rPr>
              <a:t>;  </a:t>
            </a:r>
            <a:r>
              <a:rPr dirty="0" sz="1400" spc="-5">
                <a:latin typeface="Calibri"/>
                <a:cs typeface="Calibri"/>
              </a:rPr>
              <a:t>Clinique </a:t>
            </a:r>
            <a:r>
              <a:rPr dirty="0" sz="1400" spc="-10">
                <a:latin typeface="Calibri"/>
                <a:cs typeface="Calibri"/>
              </a:rPr>
              <a:t>Pasteur (Antoine </a:t>
            </a:r>
            <a:r>
              <a:rPr dirty="0" sz="1400" spc="-5">
                <a:latin typeface="Calibri"/>
                <a:cs typeface="Calibri"/>
              </a:rPr>
              <a:t>SAUGUET); </a:t>
            </a:r>
            <a:r>
              <a:rPr dirty="0" sz="1400">
                <a:latin typeface="Calibri"/>
                <a:cs typeface="Calibri"/>
              </a:rPr>
              <a:t>CHU </a:t>
            </a:r>
            <a:r>
              <a:rPr dirty="0" sz="1400" spc="-5">
                <a:latin typeface="Calibri"/>
                <a:cs typeface="Calibri"/>
              </a:rPr>
              <a:t>de Nantes  </a:t>
            </a:r>
            <a:r>
              <a:rPr dirty="0" sz="1400" spc="-25">
                <a:latin typeface="Calibri"/>
                <a:cs typeface="Calibri"/>
              </a:rPr>
              <a:t>(Yann</a:t>
            </a:r>
            <a:r>
              <a:rPr dirty="0" sz="1400" spc="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GOUËFFIC)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8116" y="1871472"/>
            <a:ext cx="2750820" cy="2775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51813" y="2856052"/>
            <a:ext cx="40513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8560" y="2353132"/>
            <a:ext cx="40513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0651" y="2556459"/>
            <a:ext cx="40513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1904" y="3337052"/>
            <a:ext cx="140144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" sz="9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r>
              <a:rPr dirty="0" baseline="-4166" sz="9000" spc="675" b="1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dirty="0" baseline="-2314" sz="9000" spc="-3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r>
              <a:rPr dirty="0" sz="6000" spc="-2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3747" y="3895445"/>
            <a:ext cx="98933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r>
              <a:rPr dirty="0" sz="6000" spc="155" b="1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dirty="0" baseline="-5092" sz="9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endParaRPr baseline="-5092" sz="9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8116" y="4771644"/>
            <a:ext cx="7541259" cy="307975"/>
          </a:xfrm>
          <a:custGeom>
            <a:avLst/>
            <a:gdLst/>
            <a:ahLst/>
            <a:cxnLst/>
            <a:rect l="l" t="t" r="r" b="b"/>
            <a:pathLst>
              <a:path w="7541259" h="307975">
                <a:moveTo>
                  <a:pt x="0" y="307847"/>
                </a:moveTo>
                <a:lnTo>
                  <a:pt x="7540752" y="307847"/>
                </a:lnTo>
                <a:lnTo>
                  <a:pt x="754075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12239" y="4795824"/>
            <a:ext cx="6575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Nantes University </a:t>
            </a:r>
            <a:r>
              <a:rPr dirty="0" sz="1400" b="1">
                <a:latin typeface="Arial"/>
                <a:cs typeface="Arial"/>
              </a:rPr>
              <a:t>Hospital </a:t>
            </a:r>
            <a:r>
              <a:rPr dirty="0" sz="1400" b="1" i="1">
                <a:latin typeface="Arial"/>
                <a:cs typeface="Arial"/>
              </a:rPr>
              <a:t>- </a:t>
            </a:r>
            <a:r>
              <a:rPr dirty="0" sz="1400" spc="-25" b="1" i="1">
                <a:latin typeface="Arial"/>
                <a:cs typeface="Arial"/>
              </a:rPr>
              <a:t>BATTLE </a:t>
            </a:r>
            <a:r>
              <a:rPr dirty="0" sz="1400" spc="-5" b="1" i="1">
                <a:latin typeface="Arial"/>
                <a:cs typeface="Arial"/>
              </a:rPr>
              <a:t>ClinicalTrials.gov </a:t>
            </a:r>
            <a:r>
              <a:rPr dirty="0" sz="1400" spc="-15" b="1" i="1">
                <a:latin typeface="Arial"/>
                <a:cs typeface="Arial"/>
              </a:rPr>
              <a:t>number,</a:t>
            </a:r>
            <a:r>
              <a:rPr dirty="0" sz="1400" spc="-105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NCT02004951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31998" y="2923108"/>
            <a:ext cx="47117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0648" sz="9000" spc="-3704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r>
              <a:rPr dirty="0" sz="6000" b="1">
                <a:solidFill>
                  <a:srgbClr val="FFFF00"/>
                </a:solidFill>
                <a:latin typeface="Calibri"/>
                <a:cs typeface="Calibri"/>
              </a:rPr>
              <a:t>*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0234" y="849248"/>
            <a:ext cx="7334250" cy="791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Calibri"/>
                <a:cs typeface="Calibri"/>
              </a:rPr>
              <a:t>French multicentric randomized </a:t>
            </a:r>
            <a:r>
              <a:rPr dirty="0" sz="1800" b="1" i="1">
                <a:latin typeface="Calibri"/>
                <a:cs typeface="Calibri"/>
              </a:rPr>
              <a:t>clinical trial comparing </a:t>
            </a:r>
            <a:r>
              <a:rPr dirty="0" sz="1800" spc="-5" b="1" i="1">
                <a:latin typeface="Calibri"/>
                <a:cs typeface="Calibri"/>
              </a:rPr>
              <a:t>MISAGO</a:t>
            </a:r>
            <a:r>
              <a:rPr dirty="0" sz="1800" spc="-5">
                <a:latin typeface="Calibri"/>
                <a:cs typeface="Calibri"/>
              </a:rPr>
              <a:t>® </a:t>
            </a:r>
            <a:r>
              <a:rPr dirty="0" sz="1800" spc="-5" b="1" i="1">
                <a:latin typeface="Calibri"/>
                <a:cs typeface="Calibri"/>
              </a:rPr>
              <a:t>vs. ZILVER</a:t>
            </a:r>
            <a:r>
              <a:rPr dirty="0" sz="1800" spc="-5">
                <a:latin typeface="Calibri"/>
                <a:cs typeface="Calibri"/>
              </a:rPr>
              <a:t>®  </a:t>
            </a:r>
            <a:r>
              <a:rPr dirty="0" sz="1800" spc="-5" b="1" i="1">
                <a:latin typeface="Calibri"/>
                <a:cs typeface="Calibri"/>
              </a:rPr>
              <a:t>PTX</a:t>
            </a:r>
            <a:r>
              <a:rPr dirty="0" sz="1800" spc="-5">
                <a:latin typeface="Calibri"/>
                <a:cs typeface="Calibri"/>
              </a:rPr>
              <a:t>® </a:t>
            </a:r>
            <a:r>
              <a:rPr dirty="0" sz="1800" spc="-5" b="1" i="1">
                <a:latin typeface="Calibri"/>
                <a:cs typeface="Calibri"/>
              </a:rPr>
              <a:t>for </a:t>
            </a:r>
            <a:r>
              <a:rPr dirty="0" sz="1800" b="1" i="1">
                <a:latin typeface="Calibri"/>
                <a:cs typeface="Calibri"/>
              </a:rPr>
              <a:t>the </a:t>
            </a:r>
            <a:r>
              <a:rPr dirty="0" sz="1800" spc="-5" b="1" i="1">
                <a:latin typeface="Calibri"/>
                <a:cs typeface="Calibri"/>
              </a:rPr>
              <a:t>treatment of </a:t>
            </a:r>
            <a:r>
              <a:rPr dirty="0" sz="1800" b="1" i="1">
                <a:latin typeface="Calibri"/>
                <a:cs typeface="Calibri"/>
              </a:rPr>
              <a:t>intermediate </a:t>
            </a:r>
            <a:r>
              <a:rPr dirty="0" sz="1800" spc="-5" b="1" i="1">
                <a:latin typeface="Calibri"/>
                <a:cs typeface="Calibri"/>
              </a:rPr>
              <a:t>femoropopliteal</a:t>
            </a:r>
            <a:r>
              <a:rPr dirty="0" sz="1800" spc="80" b="1" i="1">
                <a:latin typeface="Calibri"/>
                <a:cs typeface="Calibri"/>
              </a:rPr>
              <a:t> </a:t>
            </a:r>
            <a:r>
              <a:rPr dirty="0" sz="1800" spc="-5" b="1" i="1">
                <a:latin typeface="Calibri"/>
                <a:cs typeface="Calibri"/>
              </a:rPr>
              <a:t>lesion</a:t>
            </a:r>
            <a:endParaRPr sz="18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25"/>
              </a:spcBef>
            </a:pPr>
            <a:r>
              <a:rPr dirty="0" sz="1400" spc="-5" i="1">
                <a:latin typeface="Calibri"/>
                <a:cs typeface="Calibri"/>
              </a:rPr>
              <a:t>(from February 2014 </a:t>
            </a:r>
            <a:r>
              <a:rPr dirty="0" sz="1400" i="1">
                <a:latin typeface="Calibri"/>
                <a:cs typeface="Calibri"/>
              </a:rPr>
              <a:t>to September</a:t>
            </a:r>
            <a:r>
              <a:rPr dirty="0" sz="1400" spc="-6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2018)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73496" y="1129314"/>
            <a:ext cx="2474976" cy="3512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868923" y="1051560"/>
            <a:ext cx="2484120" cy="3632200"/>
          </a:xfrm>
          <a:custGeom>
            <a:avLst/>
            <a:gdLst/>
            <a:ahLst/>
            <a:cxnLst/>
            <a:rect l="l" t="t" r="r" b="b"/>
            <a:pathLst>
              <a:path w="2484120" h="3632200">
                <a:moveTo>
                  <a:pt x="0" y="3631691"/>
                </a:moveTo>
                <a:lnTo>
                  <a:pt x="2484120" y="3631691"/>
                </a:lnTo>
                <a:lnTo>
                  <a:pt x="2484120" y="0"/>
                </a:lnTo>
                <a:lnTo>
                  <a:pt x="0" y="0"/>
                </a:lnTo>
                <a:lnTo>
                  <a:pt x="0" y="363169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1563" y="1083563"/>
            <a:ext cx="5374005" cy="3876040"/>
          </a:xfrm>
          <a:custGeom>
            <a:avLst/>
            <a:gdLst/>
            <a:ahLst/>
            <a:cxnLst/>
            <a:rect l="l" t="t" r="r" b="b"/>
            <a:pathLst>
              <a:path w="5374005" h="3876040">
                <a:moveTo>
                  <a:pt x="0" y="3875532"/>
                </a:moveTo>
                <a:lnTo>
                  <a:pt x="5373624" y="3875532"/>
                </a:lnTo>
                <a:lnTo>
                  <a:pt x="5373624" y="0"/>
                </a:lnTo>
                <a:lnTo>
                  <a:pt x="0" y="0"/>
                </a:lnTo>
                <a:lnTo>
                  <a:pt x="0" y="387553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6355" rIns="0" bIns="0" rtlCol="0" vert="horz">
            <a:spAutoFit/>
          </a:bodyPr>
          <a:lstStyle/>
          <a:p>
            <a:pPr algn="ctr" marL="177165">
              <a:lnSpc>
                <a:spcPct val="100000"/>
              </a:lnSpc>
              <a:spcBef>
                <a:spcPts val="365"/>
              </a:spcBef>
            </a:pPr>
            <a:r>
              <a:rPr dirty="0" spc="-40"/>
              <a:t>BATTLE </a:t>
            </a:r>
            <a:r>
              <a:rPr dirty="0" spc="-5"/>
              <a:t>trial</a:t>
            </a:r>
            <a:r>
              <a:rPr dirty="0" spc="60"/>
              <a:t> </a:t>
            </a:r>
            <a:r>
              <a:rPr dirty="0" spc="-15"/>
              <a:t>protocol</a:t>
            </a:r>
          </a:p>
          <a:p>
            <a:pPr algn="ctr" marL="176530">
              <a:lnSpc>
                <a:spcPct val="100000"/>
              </a:lnSpc>
              <a:spcBef>
                <a:spcPts val="110"/>
              </a:spcBef>
            </a:pPr>
            <a:r>
              <a:rPr dirty="0" sz="1200" spc="-5" b="0" i="1">
                <a:latin typeface="Calibri"/>
                <a:cs typeface="Calibri"/>
              </a:rPr>
              <a:t>Sponsor </a:t>
            </a:r>
            <a:r>
              <a:rPr dirty="0" sz="1200" spc="-5" b="0">
                <a:latin typeface="Calibri"/>
                <a:cs typeface="Calibri"/>
              </a:rPr>
              <a:t>Nantes University Hospital </a:t>
            </a:r>
            <a:r>
              <a:rPr dirty="0" sz="1200" b="0" i="1">
                <a:latin typeface="Calibri"/>
                <a:cs typeface="Calibri"/>
              </a:rPr>
              <a:t>- </a:t>
            </a:r>
            <a:r>
              <a:rPr dirty="0" sz="1200" spc="-20" b="0" i="1">
                <a:latin typeface="Calibri"/>
                <a:cs typeface="Calibri"/>
              </a:rPr>
              <a:t>BATTLE </a:t>
            </a:r>
            <a:r>
              <a:rPr dirty="0" sz="1200" spc="-10" b="0" i="1">
                <a:latin typeface="Calibri"/>
                <a:cs typeface="Calibri"/>
              </a:rPr>
              <a:t>ClinicalTrials.gov </a:t>
            </a:r>
            <a:r>
              <a:rPr dirty="0" sz="1200" spc="-20" b="0" i="1">
                <a:latin typeface="Calibri"/>
                <a:cs typeface="Calibri"/>
              </a:rPr>
              <a:t>number,</a:t>
            </a:r>
            <a:r>
              <a:rPr dirty="0" sz="1200" spc="110" b="0" i="1">
                <a:latin typeface="Calibri"/>
                <a:cs typeface="Calibri"/>
              </a:rPr>
              <a:t> </a:t>
            </a:r>
            <a:r>
              <a:rPr dirty="0" sz="1200" spc="-5" b="0" i="1">
                <a:latin typeface="Calibri"/>
                <a:cs typeface="Calibri"/>
              </a:rPr>
              <a:t>NCT02004951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694" y="973683"/>
            <a:ext cx="7486650" cy="402082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47955" indent="-135255">
              <a:lnSpc>
                <a:spcPct val="100000"/>
              </a:lnSpc>
              <a:spcBef>
                <a:spcPts val="855"/>
              </a:spcBef>
              <a:buChar char="-"/>
              <a:tabLst>
                <a:tab pos="148590" algn="l"/>
              </a:tabLst>
            </a:pPr>
            <a:r>
              <a:rPr dirty="0" sz="2000" spc="-15" b="1">
                <a:latin typeface="Calibri"/>
                <a:cs typeface="Calibri"/>
              </a:rPr>
              <a:t>Investigator </a:t>
            </a:r>
            <a:r>
              <a:rPr dirty="0" sz="2000" spc="-10" b="1">
                <a:latin typeface="Calibri"/>
                <a:cs typeface="Calibri"/>
              </a:rPr>
              <a:t>initiated</a:t>
            </a:r>
            <a:r>
              <a:rPr dirty="0" sz="2000" spc="-2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study</a:t>
            </a:r>
            <a:endParaRPr sz="2000">
              <a:latin typeface="Calibri"/>
              <a:cs typeface="Calibri"/>
            </a:endParaRPr>
          </a:p>
          <a:p>
            <a:pPr marL="147955" indent="-135255">
              <a:lnSpc>
                <a:spcPct val="100000"/>
              </a:lnSpc>
              <a:spcBef>
                <a:spcPts val="760"/>
              </a:spcBef>
              <a:buChar char="-"/>
              <a:tabLst>
                <a:tab pos="148590" algn="l"/>
              </a:tabLst>
            </a:pPr>
            <a:r>
              <a:rPr dirty="0" sz="2000" spc="-5" b="1">
                <a:latin typeface="Calibri"/>
                <a:cs typeface="Calibri"/>
              </a:rPr>
              <a:t>RCT </a:t>
            </a:r>
            <a:r>
              <a:rPr dirty="0" sz="2000" b="1">
                <a:latin typeface="Calibri"/>
                <a:cs typeface="Calibri"/>
              </a:rPr>
              <a:t>and </a:t>
            </a:r>
            <a:r>
              <a:rPr dirty="0" sz="2000" spc="-5" b="1">
                <a:latin typeface="Calibri"/>
                <a:cs typeface="Calibri"/>
              </a:rPr>
              <a:t>multicenter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(1:1)</a:t>
            </a:r>
            <a:endParaRPr sz="2000">
              <a:latin typeface="Calibri"/>
              <a:cs typeface="Calibri"/>
            </a:endParaRPr>
          </a:p>
          <a:p>
            <a:pPr marL="147955" indent="-135255">
              <a:lnSpc>
                <a:spcPct val="100000"/>
              </a:lnSpc>
              <a:spcBef>
                <a:spcPts val="765"/>
              </a:spcBef>
              <a:buChar char="-"/>
              <a:tabLst>
                <a:tab pos="148590" algn="l"/>
              </a:tabLst>
            </a:pPr>
            <a:r>
              <a:rPr dirty="0" sz="2000" spc="-10" b="1">
                <a:latin typeface="Calibri"/>
                <a:cs typeface="Calibri"/>
              </a:rPr>
              <a:t>Rigorous </a:t>
            </a:r>
            <a:r>
              <a:rPr dirty="0" sz="2000" spc="-15" b="1">
                <a:latin typeface="Calibri"/>
                <a:cs typeface="Calibri"/>
              </a:rPr>
              <a:t>data </a:t>
            </a:r>
            <a:r>
              <a:rPr dirty="0" sz="2000" b="1">
                <a:latin typeface="Calibri"/>
                <a:cs typeface="Calibri"/>
              </a:rPr>
              <a:t>collection </a:t>
            </a:r>
            <a:r>
              <a:rPr dirty="0" sz="2000" spc="-5" b="1">
                <a:latin typeface="Calibri"/>
                <a:cs typeface="Calibri"/>
              </a:rPr>
              <a:t>process,</a:t>
            </a:r>
            <a:r>
              <a:rPr dirty="0" sz="2000" spc="-7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independent</a:t>
            </a:r>
            <a:endParaRPr sz="2000">
              <a:latin typeface="Calibri"/>
              <a:cs typeface="Calibri"/>
            </a:endParaRPr>
          </a:p>
          <a:p>
            <a:pPr marL="147955" indent="-135255">
              <a:lnSpc>
                <a:spcPct val="100000"/>
              </a:lnSpc>
              <a:spcBef>
                <a:spcPts val="760"/>
              </a:spcBef>
              <a:buChar char="-"/>
              <a:tabLst>
                <a:tab pos="148590" algn="l"/>
              </a:tabLst>
            </a:pPr>
            <a:r>
              <a:rPr dirty="0" sz="2000" spc="-5" b="1">
                <a:latin typeface="Calibri"/>
                <a:cs typeface="Calibri"/>
              </a:rPr>
              <a:t>Adjudication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by:</a:t>
            </a:r>
            <a:endParaRPr sz="2000">
              <a:latin typeface="Calibri"/>
              <a:cs typeface="Calibri"/>
            </a:endParaRPr>
          </a:p>
          <a:p>
            <a:pPr marL="697865" marR="3972560">
              <a:lnSpc>
                <a:spcPct val="115599"/>
              </a:lnSpc>
              <a:spcBef>
                <a:spcPts val="40"/>
              </a:spcBef>
            </a:pPr>
            <a:r>
              <a:rPr dirty="0" sz="1600" spc="-15" i="1">
                <a:latin typeface="Calibri"/>
                <a:cs typeface="Calibri"/>
              </a:rPr>
              <a:t>Duplex </a:t>
            </a:r>
            <a:r>
              <a:rPr dirty="0" sz="1600" spc="-5" i="1">
                <a:latin typeface="Calibri"/>
                <a:cs typeface="Calibri"/>
              </a:rPr>
              <a:t>ultrasound </a:t>
            </a:r>
            <a:r>
              <a:rPr dirty="0" sz="1600" spc="-10" i="1">
                <a:latin typeface="Calibri"/>
                <a:cs typeface="Calibri"/>
              </a:rPr>
              <a:t>core laboratory  </a:t>
            </a:r>
            <a:r>
              <a:rPr dirty="0" sz="1600" spc="-10" i="1">
                <a:latin typeface="Calibri"/>
                <a:cs typeface="Calibri"/>
              </a:rPr>
              <a:t>Clinical events</a:t>
            </a:r>
            <a:r>
              <a:rPr dirty="0" sz="1600" spc="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committee</a:t>
            </a:r>
            <a:endParaRPr sz="160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  <a:spcBef>
                <a:spcPts val="315"/>
              </a:spcBef>
            </a:pPr>
            <a:r>
              <a:rPr dirty="0" sz="1600" spc="-15" i="1">
                <a:latin typeface="Calibri"/>
                <a:cs typeface="Calibri"/>
              </a:rPr>
              <a:t>Data </a:t>
            </a:r>
            <a:r>
              <a:rPr dirty="0" sz="1600" spc="-10" i="1">
                <a:latin typeface="Calibri"/>
                <a:cs typeface="Calibri"/>
              </a:rPr>
              <a:t>safety monitoring</a:t>
            </a:r>
            <a:r>
              <a:rPr dirty="0" sz="1600" spc="4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board</a:t>
            </a:r>
            <a:endParaRPr sz="1600">
              <a:latin typeface="Calibri"/>
              <a:cs typeface="Calibri"/>
            </a:endParaRPr>
          </a:p>
          <a:p>
            <a:pPr marL="147955" indent="-135255">
              <a:lnSpc>
                <a:spcPct val="100000"/>
              </a:lnSpc>
              <a:spcBef>
                <a:spcPts val="730"/>
              </a:spcBef>
              <a:buChar char="-"/>
              <a:tabLst>
                <a:tab pos="148590" algn="l"/>
              </a:tabLst>
            </a:pPr>
            <a:r>
              <a:rPr dirty="0" sz="2000" spc="-5" b="1">
                <a:latin typeface="Calibri"/>
                <a:cs typeface="Calibri"/>
              </a:rPr>
              <a:t>Follow-up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includes</a:t>
            </a:r>
            <a:endParaRPr sz="200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  <a:spcBef>
                <a:spcPts val="340"/>
              </a:spcBef>
            </a:pPr>
            <a:r>
              <a:rPr dirty="0" sz="1600" spc="-5">
                <a:latin typeface="Calibri"/>
                <a:cs typeface="Calibri"/>
              </a:rPr>
              <a:t>1, 6, </a:t>
            </a:r>
            <a:r>
              <a:rPr dirty="0" sz="1600" spc="-10">
                <a:latin typeface="Calibri"/>
                <a:cs typeface="Calibri"/>
              </a:rPr>
              <a:t>12, </a:t>
            </a:r>
            <a:r>
              <a:rPr dirty="0" sz="1600" spc="-5">
                <a:latin typeface="Calibri"/>
                <a:cs typeface="Calibri"/>
              </a:rPr>
              <a:t>and 24-month clinical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assessment</a:t>
            </a:r>
            <a:endParaRPr sz="160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  <a:spcBef>
                <a:spcPts val="310"/>
              </a:spcBef>
            </a:pPr>
            <a:r>
              <a:rPr dirty="0" sz="1600" spc="-5">
                <a:latin typeface="Calibri"/>
                <a:cs typeface="Calibri"/>
              </a:rPr>
              <a:t>1, 12 and </a:t>
            </a:r>
            <a:r>
              <a:rPr dirty="0" sz="1600" spc="-10">
                <a:latin typeface="Calibri"/>
                <a:cs typeface="Calibri"/>
              </a:rPr>
              <a:t>24-month stent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x-ray</a:t>
            </a:r>
            <a:endParaRPr sz="1600">
              <a:latin typeface="Calibri"/>
              <a:cs typeface="Calibri"/>
            </a:endParaRPr>
          </a:p>
          <a:p>
            <a:pPr marL="147955" indent="-135255">
              <a:lnSpc>
                <a:spcPts val="2235"/>
              </a:lnSpc>
              <a:spcBef>
                <a:spcPts val="730"/>
              </a:spcBef>
              <a:buChar char="-"/>
              <a:tabLst>
                <a:tab pos="148590" algn="l"/>
              </a:tabLst>
            </a:pPr>
            <a:r>
              <a:rPr dirty="0" sz="2000" spc="-5" b="1">
                <a:latin typeface="Calibri"/>
                <a:cs typeface="Calibri"/>
              </a:rPr>
              <a:t>Monitoring with </a:t>
            </a:r>
            <a:r>
              <a:rPr dirty="0" sz="2000" b="1">
                <a:latin typeface="Calibri"/>
                <a:cs typeface="Calibri"/>
              </a:rPr>
              <a:t>100% </a:t>
            </a:r>
            <a:r>
              <a:rPr dirty="0" sz="2000" spc="-5" b="1">
                <a:latin typeface="Calibri"/>
                <a:cs typeface="Calibri"/>
              </a:rPr>
              <a:t>source </a:t>
            </a:r>
            <a:r>
              <a:rPr dirty="0" sz="2000" spc="-15" b="1">
                <a:latin typeface="Calibri"/>
                <a:cs typeface="Calibri"/>
              </a:rPr>
              <a:t>data</a:t>
            </a:r>
            <a:r>
              <a:rPr dirty="0" sz="2000" spc="-8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verification</a:t>
            </a:r>
            <a:endParaRPr sz="2000">
              <a:latin typeface="Calibri"/>
              <a:cs typeface="Calibri"/>
            </a:endParaRPr>
          </a:p>
          <a:p>
            <a:pPr algn="r" marR="5080">
              <a:lnSpc>
                <a:spcPts val="1515"/>
              </a:lnSpc>
            </a:pPr>
            <a:r>
              <a:rPr dirty="0" sz="1400" spc="-5">
                <a:latin typeface="Calibri"/>
                <a:cs typeface="Calibri"/>
              </a:rPr>
              <a:t>Gouëffic, </a:t>
            </a:r>
            <a:r>
              <a:rPr dirty="0" sz="1400" spc="-15">
                <a:latin typeface="Calibri"/>
                <a:cs typeface="Calibri"/>
              </a:rPr>
              <a:t>Trials,</a:t>
            </a:r>
            <a:r>
              <a:rPr dirty="0" sz="1400" spc="2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2014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6902" y="40589"/>
            <a:ext cx="23304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Study</a:t>
            </a:r>
            <a:r>
              <a:rPr dirty="0" sz="3200" spc="-90"/>
              <a:t> </a:t>
            </a:r>
            <a:r>
              <a:rPr dirty="0" sz="3200" spc="-5"/>
              <a:t>devices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621148" y="3603116"/>
            <a:ext cx="3795395" cy="88011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ctr" marL="12065" marR="5080">
              <a:lnSpc>
                <a:spcPts val="1920"/>
              </a:lnSpc>
              <a:spcBef>
                <a:spcPts val="565"/>
              </a:spcBef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5">
                <a:latin typeface="Calibri"/>
                <a:cs typeface="Calibri"/>
              </a:rPr>
              <a:t>Self </a:t>
            </a:r>
            <a:r>
              <a:rPr dirty="0" sz="2000" spc="-10">
                <a:latin typeface="Calibri"/>
                <a:cs typeface="Calibri"/>
              </a:rPr>
              <a:t>expendable </a:t>
            </a:r>
            <a:r>
              <a:rPr dirty="0" sz="2000">
                <a:latin typeface="Calibri"/>
                <a:cs typeface="Calibri"/>
              </a:rPr>
              <a:t>nitinol </a:t>
            </a:r>
            <a:r>
              <a:rPr dirty="0" sz="2000" spc="-15">
                <a:latin typeface="Calibri"/>
                <a:cs typeface="Calibri"/>
              </a:rPr>
              <a:t>stent </a:t>
            </a:r>
            <a:r>
              <a:rPr dirty="0" sz="2000" spc="-5">
                <a:latin typeface="Calibri"/>
                <a:cs typeface="Calibri"/>
              </a:rPr>
              <a:t>with </a:t>
            </a:r>
            <a:r>
              <a:rPr dirty="0" sz="2000">
                <a:latin typeface="Calibri"/>
                <a:cs typeface="Calibri"/>
              </a:rPr>
              <a:t>a  </a:t>
            </a:r>
            <a:r>
              <a:rPr dirty="0" sz="2000" spc="-5">
                <a:latin typeface="Calibri"/>
                <a:cs typeface="Calibri"/>
              </a:rPr>
              <a:t>polymer-free </a:t>
            </a:r>
            <a:r>
              <a:rPr dirty="0" sz="2000" spc="-15">
                <a:latin typeface="Calibri"/>
                <a:cs typeface="Calibri"/>
              </a:rPr>
              <a:t>paclitaxel</a:t>
            </a:r>
            <a:r>
              <a:rPr dirty="0" sz="2000" spc="-5">
                <a:latin typeface="Calibri"/>
                <a:cs typeface="Calibri"/>
              </a:rPr>
              <a:t> coating</a:t>
            </a:r>
            <a:endParaRPr sz="2000">
              <a:latin typeface="Calibri"/>
              <a:cs typeface="Calibri"/>
            </a:endParaRPr>
          </a:p>
          <a:p>
            <a:pPr algn="ctr" marL="4445">
              <a:lnSpc>
                <a:spcPct val="100000"/>
              </a:lnSpc>
              <a:spcBef>
                <a:spcPts val="20"/>
              </a:spcBef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5">
                <a:latin typeface="Calibri"/>
                <a:cs typeface="Calibri"/>
              </a:rPr>
              <a:t>Over-the-wire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system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30374" y="1801462"/>
            <a:ext cx="2123053" cy="1136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57800" y="2417064"/>
            <a:ext cx="1219200" cy="1004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46267" y="1127252"/>
            <a:ext cx="1996439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40" b="1">
                <a:latin typeface="Calibri"/>
                <a:cs typeface="Calibri"/>
              </a:rPr>
              <a:t>ZILVER® </a:t>
            </a:r>
            <a:r>
              <a:rPr dirty="0" sz="2800" spc="-10" b="1">
                <a:latin typeface="Calibri"/>
                <a:cs typeface="Calibri"/>
              </a:rPr>
              <a:t>PTX®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8555" y="3460444"/>
            <a:ext cx="2404745" cy="113855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15"/>
              </a:spcBef>
            </a:pPr>
            <a:r>
              <a:rPr dirty="0" sz="1800">
                <a:latin typeface="Calibri"/>
                <a:cs typeface="Calibri"/>
              </a:rPr>
              <a:t>- </a:t>
            </a:r>
            <a:r>
              <a:rPr dirty="0" sz="2000" spc="-10">
                <a:latin typeface="Calibri"/>
                <a:cs typeface="Calibri"/>
              </a:rPr>
              <a:t>Bare </a:t>
            </a:r>
            <a:r>
              <a:rPr dirty="0" sz="2000" spc="-5">
                <a:latin typeface="Calibri"/>
                <a:cs typeface="Calibri"/>
              </a:rPr>
              <a:t>nitinol</a:t>
            </a:r>
            <a:r>
              <a:rPr dirty="0" sz="2000" spc="-15">
                <a:latin typeface="Calibri"/>
                <a:cs typeface="Calibri"/>
              </a:rPr>
              <a:t> stent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10">
                <a:latin typeface="Calibri"/>
                <a:cs typeface="Calibri"/>
              </a:rPr>
              <a:t>Moderate radial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force</a:t>
            </a:r>
            <a:endParaRPr sz="200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  <a:spcBef>
                <a:spcPts val="530"/>
              </a:spcBef>
            </a:pPr>
            <a:r>
              <a:rPr dirty="0" sz="2000">
                <a:latin typeface="Calibri"/>
                <a:cs typeface="Calibri"/>
              </a:rPr>
              <a:t>- RX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system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7991" y="1813560"/>
            <a:ext cx="3085337" cy="1593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833" y="1150366"/>
            <a:ext cx="145097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latin typeface="Calibri"/>
                <a:cs typeface="Calibri"/>
              </a:rPr>
              <a:t>MISAGO®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2018-05-24T18:42:50Z</dcterms:created>
  <dcterms:modified xsi:type="dcterms:W3CDTF">2018-05-24T18:42:50Z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2018-05-24T00:00:00Z</vt:filetime>
  </property>
</Properties>
</file>