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327" r:id="rId4"/>
    <p:sldId id="353" r:id="rId5"/>
    <p:sldId id="335" r:id="rId6"/>
    <p:sldId id="383" r:id="rId7"/>
    <p:sldId id="454" r:id="rId8"/>
    <p:sldId id="491" r:id="rId9"/>
    <p:sldId id="453" r:id="rId10"/>
    <p:sldId id="455" r:id="rId11"/>
    <p:sldId id="456" r:id="rId12"/>
    <p:sldId id="485" r:id="rId13"/>
    <p:sldId id="490" r:id="rId14"/>
    <p:sldId id="481" r:id="rId15"/>
    <p:sldId id="489" r:id="rId16"/>
    <p:sldId id="408" r:id="rId17"/>
    <p:sldId id="482" r:id="rId18"/>
    <p:sldId id="483" r:id="rId19"/>
    <p:sldId id="409" r:id="rId20"/>
    <p:sldId id="477" r:id="rId21"/>
    <p:sldId id="478" r:id="rId22"/>
    <p:sldId id="479" r:id="rId23"/>
    <p:sldId id="484" r:id="rId24"/>
    <p:sldId id="276" r:id="rId25"/>
    <p:sldId id="488" r:id="rId26"/>
    <p:sldId id="486" r:id="rId27"/>
    <p:sldId id="487" r:id="rId28"/>
    <p:sldId id="466" r:id="rId29"/>
    <p:sldId id="275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52" d="100"/>
          <a:sy n="152" d="100"/>
        </p:scale>
        <p:origin x="45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CFF5E-0B66-4178-84BF-2D1656E77FDD}" type="doc">
      <dgm:prSet loTypeId="urn:microsoft.com/office/officeart/2005/8/layout/process1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4AC624-C271-4252-9973-DDED5A7C92A1}">
      <dgm:prSet/>
      <dgm:spPr/>
      <dgm:t>
        <a:bodyPr/>
        <a:lstStyle/>
        <a:p>
          <a:r>
            <a:rPr lang="en-US"/>
            <a:t>Single stent or Provisional approach</a:t>
          </a:r>
        </a:p>
      </dgm:t>
    </dgm:pt>
    <dgm:pt modelId="{166AEAD6-E61D-4C90-8703-C057E3C183F3}" type="parTrans" cxnId="{8C33AD0E-5AD1-4BD3-9D65-BE137AF3D736}">
      <dgm:prSet/>
      <dgm:spPr/>
      <dgm:t>
        <a:bodyPr/>
        <a:lstStyle/>
        <a:p>
          <a:endParaRPr lang="en-US"/>
        </a:p>
      </dgm:t>
    </dgm:pt>
    <dgm:pt modelId="{92AAB6D1-B292-4C97-A6B7-8776F2D38DEF}" type="sibTrans" cxnId="{8C33AD0E-5AD1-4BD3-9D65-BE137AF3D736}">
      <dgm:prSet/>
      <dgm:spPr/>
      <dgm:t>
        <a:bodyPr/>
        <a:lstStyle/>
        <a:p>
          <a:endParaRPr lang="en-US"/>
        </a:p>
      </dgm:t>
    </dgm:pt>
    <dgm:pt modelId="{23142933-A752-47EF-A28A-D96F588A3CF4}">
      <dgm:prSet/>
      <dgm:spPr/>
      <dgm:t>
        <a:bodyPr/>
        <a:lstStyle/>
        <a:p>
          <a:r>
            <a:rPr lang="en-US" dirty="0"/>
            <a:t>Bailout to preserve patency of LCX</a:t>
          </a:r>
        </a:p>
      </dgm:t>
    </dgm:pt>
    <dgm:pt modelId="{BF9AD17F-F6AD-4F57-B164-4D097473DBCE}" type="parTrans" cxnId="{EBAAA47F-0A2F-43EF-9530-D05F5E72CB54}">
      <dgm:prSet/>
      <dgm:spPr/>
      <dgm:t>
        <a:bodyPr/>
        <a:lstStyle/>
        <a:p>
          <a:endParaRPr lang="en-US"/>
        </a:p>
      </dgm:t>
    </dgm:pt>
    <dgm:pt modelId="{6FDDFB40-1E93-4935-975A-640F979A6DDE}" type="sibTrans" cxnId="{EBAAA47F-0A2F-43EF-9530-D05F5E72CB54}">
      <dgm:prSet/>
      <dgm:spPr/>
      <dgm:t>
        <a:bodyPr/>
        <a:lstStyle/>
        <a:p>
          <a:endParaRPr lang="en-US"/>
        </a:p>
      </dgm:t>
    </dgm:pt>
    <dgm:pt modelId="{9F2A6B6A-8052-4F7A-ADAC-1FB3BBA31046}">
      <dgm:prSet/>
      <dgm:spPr/>
      <dgm:t>
        <a:bodyPr/>
        <a:lstStyle/>
        <a:p>
          <a:r>
            <a:rPr lang="en-US" dirty="0"/>
            <a:t>Conversion to two stent TAP technique</a:t>
          </a:r>
        </a:p>
      </dgm:t>
    </dgm:pt>
    <dgm:pt modelId="{CE1509B7-20CC-4B4E-92D8-C357CA855D83}" type="parTrans" cxnId="{4049FCF2-FEF8-4D2C-B9ED-20EA9EF9FDE6}">
      <dgm:prSet/>
      <dgm:spPr/>
      <dgm:t>
        <a:bodyPr/>
        <a:lstStyle/>
        <a:p>
          <a:endParaRPr lang="en-US"/>
        </a:p>
      </dgm:t>
    </dgm:pt>
    <dgm:pt modelId="{35DB35B4-FF98-4B7D-B222-F854A6E2D15F}" type="sibTrans" cxnId="{4049FCF2-FEF8-4D2C-B9ED-20EA9EF9FDE6}">
      <dgm:prSet/>
      <dgm:spPr>
        <a:noFill/>
      </dgm:spPr>
      <dgm:t>
        <a:bodyPr/>
        <a:lstStyle/>
        <a:p>
          <a:endParaRPr lang="en-US"/>
        </a:p>
      </dgm:t>
    </dgm:pt>
    <dgm:pt modelId="{F0A73574-0E4C-4958-B7CD-C67E7EC6EE3A}">
      <dgm:prSet/>
      <dgm:spPr/>
      <dgm:t>
        <a:bodyPr/>
        <a:lstStyle/>
        <a:p>
          <a:r>
            <a:rPr lang="en-US" dirty="0"/>
            <a:t>Dedicated two stent Double kiss crush or DK crush technique for the complex lesion</a:t>
          </a:r>
        </a:p>
      </dgm:t>
    </dgm:pt>
    <dgm:pt modelId="{EA72D716-01A5-4EFE-9483-4228F17FCAAD}" type="parTrans" cxnId="{281C62C9-094E-465A-AF6A-3230BE4D2995}">
      <dgm:prSet/>
      <dgm:spPr/>
      <dgm:t>
        <a:bodyPr/>
        <a:lstStyle/>
        <a:p>
          <a:endParaRPr lang="en-US"/>
        </a:p>
      </dgm:t>
    </dgm:pt>
    <dgm:pt modelId="{DF4C896F-8CFC-4100-A14B-77E612466D73}" type="sibTrans" cxnId="{281C62C9-094E-465A-AF6A-3230BE4D2995}">
      <dgm:prSet/>
      <dgm:spPr/>
      <dgm:t>
        <a:bodyPr/>
        <a:lstStyle/>
        <a:p>
          <a:endParaRPr lang="en-US"/>
        </a:p>
      </dgm:t>
    </dgm:pt>
    <dgm:pt modelId="{823CDDD6-37F9-4A46-B923-BCAD4F5A15BC}" type="pres">
      <dgm:prSet presAssocID="{8C6CFF5E-0B66-4178-84BF-2D1656E77F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913036-B669-4944-828D-0EE995F0FCE5}" type="pres">
      <dgm:prSet presAssocID="{FA4AC624-C271-4252-9973-DDED5A7C92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4F06C-D30A-4241-8C06-E2A01DDD9827}" type="pres">
      <dgm:prSet presAssocID="{92AAB6D1-B292-4C97-A6B7-8776F2D38DE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59758DD-60E8-4EF9-9EE3-A60C9E55A640}" type="pres">
      <dgm:prSet presAssocID="{92AAB6D1-B292-4C97-A6B7-8776F2D38DE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6927C-DDFC-4B44-A392-A0A2301CECA2}" type="pres">
      <dgm:prSet presAssocID="{23142933-A752-47EF-A28A-D96F588A3C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9E332-B821-434F-A753-E4A738E76FAD}" type="pres">
      <dgm:prSet presAssocID="{6FDDFB40-1E93-4935-975A-640F979A6DD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773E5F0-B2D1-45FB-88C2-F60373B61BAE}" type="pres">
      <dgm:prSet presAssocID="{6FDDFB40-1E93-4935-975A-640F979A6DD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4FFE4B9-800B-4838-9967-3D6061789793}" type="pres">
      <dgm:prSet presAssocID="{9F2A6B6A-8052-4F7A-ADAC-1FB3BBA31046}" presName="node" presStyleLbl="node1" presStyleIdx="2" presStyleCnt="4" custLinFactNeighborX="2366" custLinFactNeighborY="-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C463F-7CAE-403B-AC53-D01C666A318D}" type="pres">
      <dgm:prSet presAssocID="{35DB35B4-FF98-4B7D-B222-F854A6E2D15F}" presName="sibTrans" presStyleLbl="sibTrans2D1" presStyleIdx="2" presStyleCnt="3" custAng="836724" custScaleX="90102" custScaleY="143404" custLinFactY="100000" custLinFactNeighborX="4836" custLinFactNeighborY="166145"/>
      <dgm:spPr/>
      <dgm:t>
        <a:bodyPr/>
        <a:lstStyle/>
        <a:p>
          <a:endParaRPr lang="en-US"/>
        </a:p>
      </dgm:t>
    </dgm:pt>
    <dgm:pt modelId="{285D67C7-2EF7-4B32-A165-70860C43E1AD}" type="pres">
      <dgm:prSet presAssocID="{35DB35B4-FF98-4B7D-B222-F854A6E2D15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78B7FDE-6E17-4D9A-ABF4-2519A515B26F}" type="pres">
      <dgm:prSet presAssocID="{F0A73574-0E4C-4958-B7CD-C67E7EC6EE3A}" presName="node" presStyleLbl="node1" presStyleIdx="3" presStyleCnt="4" custScaleX="107677" custScaleY="71931" custLinFactX="-305936" custLinFactY="14749" custLinFactNeighborX="-4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2E5F4-2D5D-4E1B-8D96-CEDCFA4D478A}" type="presOf" srcId="{6FDDFB40-1E93-4935-975A-640F979A6DDE}" destId="{8773E5F0-B2D1-45FB-88C2-F60373B61BAE}" srcOrd="1" destOrd="0" presId="urn:microsoft.com/office/officeart/2005/8/layout/process1"/>
    <dgm:cxn modelId="{281C62C9-094E-465A-AF6A-3230BE4D2995}" srcId="{8C6CFF5E-0B66-4178-84BF-2D1656E77FDD}" destId="{F0A73574-0E4C-4958-B7CD-C67E7EC6EE3A}" srcOrd="3" destOrd="0" parTransId="{EA72D716-01A5-4EFE-9483-4228F17FCAAD}" sibTransId="{DF4C896F-8CFC-4100-A14B-77E612466D73}"/>
    <dgm:cxn modelId="{90D37D65-D36B-4A24-9726-9FD82E6625B8}" type="presOf" srcId="{92AAB6D1-B292-4C97-A6B7-8776F2D38DEF}" destId="{FD64F06C-D30A-4241-8C06-E2A01DDD9827}" srcOrd="0" destOrd="0" presId="urn:microsoft.com/office/officeart/2005/8/layout/process1"/>
    <dgm:cxn modelId="{A657522B-B5DE-4815-9AC4-6581CC770FF5}" type="presOf" srcId="{F0A73574-0E4C-4958-B7CD-C67E7EC6EE3A}" destId="{678B7FDE-6E17-4D9A-ABF4-2519A515B26F}" srcOrd="0" destOrd="0" presId="urn:microsoft.com/office/officeart/2005/8/layout/process1"/>
    <dgm:cxn modelId="{71AD6329-EF4B-4BE4-98B5-0BE807CA3086}" type="presOf" srcId="{9F2A6B6A-8052-4F7A-ADAC-1FB3BBA31046}" destId="{34FFE4B9-800B-4838-9967-3D6061789793}" srcOrd="0" destOrd="0" presId="urn:microsoft.com/office/officeart/2005/8/layout/process1"/>
    <dgm:cxn modelId="{EBAAA47F-0A2F-43EF-9530-D05F5E72CB54}" srcId="{8C6CFF5E-0B66-4178-84BF-2D1656E77FDD}" destId="{23142933-A752-47EF-A28A-D96F588A3CF4}" srcOrd="1" destOrd="0" parTransId="{BF9AD17F-F6AD-4F57-B164-4D097473DBCE}" sibTransId="{6FDDFB40-1E93-4935-975A-640F979A6DDE}"/>
    <dgm:cxn modelId="{01671EF1-2D46-4904-AC84-2EC5A48916D8}" type="presOf" srcId="{92AAB6D1-B292-4C97-A6B7-8776F2D38DEF}" destId="{D59758DD-60E8-4EF9-9EE3-A60C9E55A640}" srcOrd="1" destOrd="0" presId="urn:microsoft.com/office/officeart/2005/8/layout/process1"/>
    <dgm:cxn modelId="{4049FCF2-FEF8-4D2C-B9ED-20EA9EF9FDE6}" srcId="{8C6CFF5E-0B66-4178-84BF-2D1656E77FDD}" destId="{9F2A6B6A-8052-4F7A-ADAC-1FB3BBA31046}" srcOrd="2" destOrd="0" parTransId="{CE1509B7-20CC-4B4E-92D8-C357CA855D83}" sibTransId="{35DB35B4-FF98-4B7D-B222-F854A6E2D15F}"/>
    <dgm:cxn modelId="{56A293C5-CAD8-44A7-A65F-F528E9FE55FD}" type="presOf" srcId="{FA4AC624-C271-4252-9973-DDED5A7C92A1}" destId="{7D913036-B669-4944-828D-0EE995F0FCE5}" srcOrd="0" destOrd="0" presId="urn:microsoft.com/office/officeart/2005/8/layout/process1"/>
    <dgm:cxn modelId="{2505627C-0DA6-4390-811A-97271053CAE8}" type="presOf" srcId="{35DB35B4-FF98-4B7D-B222-F854A6E2D15F}" destId="{285D67C7-2EF7-4B32-A165-70860C43E1AD}" srcOrd="1" destOrd="0" presId="urn:microsoft.com/office/officeart/2005/8/layout/process1"/>
    <dgm:cxn modelId="{C2AA089A-9798-43DB-AFC6-A50CE90DB60B}" type="presOf" srcId="{8C6CFF5E-0B66-4178-84BF-2D1656E77FDD}" destId="{823CDDD6-37F9-4A46-B923-BCAD4F5A15BC}" srcOrd="0" destOrd="0" presId="urn:microsoft.com/office/officeart/2005/8/layout/process1"/>
    <dgm:cxn modelId="{82FD81F0-7996-409C-9BCB-BAB70F0C6942}" type="presOf" srcId="{6FDDFB40-1E93-4935-975A-640F979A6DDE}" destId="{0CD9E332-B821-434F-A753-E4A738E76FAD}" srcOrd="0" destOrd="0" presId="urn:microsoft.com/office/officeart/2005/8/layout/process1"/>
    <dgm:cxn modelId="{B8AD4C46-A990-4187-8405-CEFE477063C6}" type="presOf" srcId="{35DB35B4-FF98-4B7D-B222-F854A6E2D15F}" destId="{077C463F-7CAE-403B-AC53-D01C666A318D}" srcOrd="0" destOrd="0" presId="urn:microsoft.com/office/officeart/2005/8/layout/process1"/>
    <dgm:cxn modelId="{3701710F-6AFC-4195-94EA-5BF18B089F4E}" type="presOf" srcId="{23142933-A752-47EF-A28A-D96F588A3CF4}" destId="{9E76927C-DDFC-4B44-A392-A0A2301CECA2}" srcOrd="0" destOrd="0" presId="urn:microsoft.com/office/officeart/2005/8/layout/process1"/>
    <dgm:cxn modelId="{8C33AD0E-5AD1-4BD3-9D65-BE137AF3D736}" srcId="{8C6CFF5E-0B66-4178-84BF-2D1656E77FDD}" destId="{FA4AC624-C271-4252-9973-DDED5A7C92A1}" srcOrd="0" destOrd="0" parTransId="{166AEAD6-E61D-4C90-8703-C057E3C183F3}" sibTransId="{92AAB6D1-B292-4C97-A6B7-8776F2D38DEF}"/>
    <dgm:cxn modelId="{A97354D8-2395-49BD-BE3A-B45B891C7F4B}" type="presParOf" srcId="{823CDDD6-37F9-4A46-B923-BCAD4F5A15BC}" destId="{7D913036-B669-4944-828D-0EE995F0FCE5}" srcOrd="0" destOrd="0" presId="urn:microsoft.com/office/officeart/2005/8/layout/process1"/>
    <dgm:cxn modelId="{D07AA47A-7068-4DFE-BA2E-181E4A102A85}" type="presParOf" srcId="{823CDDD6-37F9-4A46-B923-BCAD4F5A15BC}" destId="{FD64F06C-D30A-4241-8C06-E2A01DDD9827}" srcOrd="1" destOrd="0" presId="urn:microsoft.com/office/officeart/2005/8/layout/process1"/>
    <dgm:cxn modelId="{F83220FF-B0B2-490E-ACF8-B6CD45A7CDEE}" type="presParOf" srcId="{FD64F06C-D30A-4241-8C06-E2A01DDD9827}" destId="{D59758DD-60E8-4EF9-9EE3-A60C9E55A640}" srcOrd="0" destOrd="0" presId="urn:microsoft.com/office/officeart/2005/8/layout/process1"/>
    <dgm:cxn modelId="{5DD11273-5981-4E62-9D3F-13D3085D05CF}" type="presParOf" srcId="{823CDDD6-37F9-4A46-B923-BCAD4F5A15BC}" destId="{9E76927C-DDFC-4B44-A392-A0A2301CECA2}" srcOrd="2" destOrd="0" presId="urn:microsoft.com/office/officeart/2005/8/layout/process1"/>
    <dgm:cxn modelId="{7FA56ABC-35BD-419E-B7C7-77C05760AF9A}" type="presParOf" srcId="{823CDDD6-37F9-4A46-B923-BCAD4F5A15BC}" destId="{0CD9E332-B821-434F-A753-E4A738E76FAD}" srcOrd="3" destOrd="0" presId="urn:microsoft.com/office/officeart/2005/8/layout/process1"/>
    <dgm:cxn modelId="{1F193681-1E0E-4657-887C-4D35252AE381}" type="presParOf" srcId="{0CD9E332-B821-434F-A753-E4A738E76FAD}" destId="{8773E5F0-B2D1-45FB-88C2-F60373B61BAE}" srcOrd="0" destOrd="0" presId="urn:microsoft.com/office/officeart/2005/8/layout/process1"/>
    <dgm:cxn modelId="{CB4950F2-C72E-449F-B32C-46BEB255FEDE}" type="presParOf" srcId="{823CDDD6-37F9-4A46-B923-BCAD4F5A15BC}" destId="{34FFE4B9-800B-4838-9967-3D6061789793}" srcOrd="4" destOrd="0" presId="urn:microsoft.com/office/officeart/2005/8/layout/process1"/>
    <dgm:cxn modelId="{BD7148E7-4902-48B7-B542-C5F31713F563}" type="presParOf" srcId="{823CDDD6-37F9-4A46-B923-BCAD4F5A15BC}" destId="{077C463F-7CAE-403B-AC53-D01C666A318D}" srcOrd="5" destOrd="0" presId="urn:microsoft.com/office/officeart/2005/8/layout/process1"/>
    <dgm:cxn modelId="{D12255B7-D909-400B-B46E-22573435A575}" type="presParOf" srcId="{077C463F-7CAE-403B-AC53-D01C666A318D}" destId="{285D67C7-2EF7-4B32-A165-70860C43E1AD}" srcOrd="0" destOrd="0" presId="urn:microsoft.com/office/officeart/2005/8/layout/process1"/>
    <dgm:cxn modelId="{DB293C7E-5B59-4D33-85BC-5DB8D7BADD63}" type="presParOf" srcId="{823CDDD6-37F9-4A46-B923-BCAD4F5A15BC}" destId="{678B7FDE-6E17-4D9A-ABF4-2519A515B26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A6694-0ACE-4482-B4BB-FF706411449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610724-BF47-4482-AFC9-E5F695BB16A9}">
      <dgm:prSet/>
      <dgm:spPr/>
      <dgm:t>
        <a:bodyPr/>
        <a:lstStyle/>
        <a:p>
          <a:r>
            <a:rPr lang="en-US"/>
            <a:t>Both LAD and LCx must be wired</a:t>
          </a:r>
        </a:p>
      </dgm:t>
    </dgm:pt>
    <dgm:pt modelId="{398B5C62-8EB5-4C6F-BB99-A735D7855708}" type="parTrans" cxnId="{58A6F3CE-B91C-4C34-B461-87AC97C48488}">
      <dgm:prSet/>
      <dgm:spPr/>
      <dgm:t>
        <a:bodyPr/>
        <a:lstStyle/>
        <a:p>
          <a:endParaRPr lang="en-US"/>
        </a:p>
      </dgm:t>
    </dgm:pt>
    <dgm:pt modelId="{17F83B4D-77F7-4431-8C90-C665C1EA376C}" type="sibTrans" cxnId="{58A6F3CE-B91C-4C34-B461-87AC97C4848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564133A-B78A-4651-BF57-6A40D8CF7C5F}">
      <dgm:prSet/>
      <dgm:spPr/>
      <dgm:t>
        <a:bodyPr/>
        <a:lstStyle/>
        <a:p>
          <a:r>
            <a:rPr lang="en-US"/>
            <a:t>The stent is sized to the distal reference vessel i.e. the LAD</a:t>
          </a:r>
        </a:p>
      </dgm:t>
    </dgm:pt>
    <dgm:pt modelId="{D09F8977-B35B-4FD4-9215-58BC9428DBBF}" type="parTrans" cxnId="{AAD1933D-28B6-4106-9FEC-371291E2C042}">
      <dgm:prSet/>
      <dgm:spPr/>
      <dgm:t>
        <a:bodyPr/>
        <a:lstStyle/>
        <a:p>
          <a:endParaRPr lang="en-US"/>
        </a:p>
      </dgm:t>
    </dgm:pt>
    <dgm:pt modelId="{9C5F363F-A988-46DE-A73E-BD2195A5775D}" type="sibTrans" cxnId="{AAD1933D-28B6-4106-9FEC-371291E2C04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A30B7B5-BDBE-4934-B6A2-4BE1B2051AA8}">
      <dgm:prSet/>
      <dgm:spPr/>
      <dgm:t>
        <a:bodyPr/>
        <a:lstStyle/>
        <a:p>
          <a:r>
            <a:rPr lang="en-US"/>
            <a:t>POT is essential</a:t>
          </a:r>
        </a:p>
      </dgm:t>
    </dgm:pt>
    <dgm:pt modelId="{6F473585-96FD-4053-8A62-0B895764685D}" type="parTrans" cxnId="{190DEFEB-056E-4173-BF84-3CBB4CB0DD5E}">
      <dgm:prSet/>
      <dgm:spPr/>
      <dgm:t>
        <a:bodyPr/>
        <a:lstStyle/>
        <a:p>
          <a:endParaRPr lang="en-US"/>
        </a:p>
      </dgm:t>
    </dgm:pt>
    <dgm:pt modelId="{B72FE5BF-A708-40DD-8E22-CAC0F1E7156E}" type="sibTrans" cxnId="{190DEFEB-056E-4173-BF84-3CBB4CB0DD5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EEC8A5C-0995-4F6B-9052-AD85A0D6DA2E}">
      <dgm:prSet/>
      <dgm:spPr/>
      <dgm:t>
        <a:bodyPr/>
        <a:lstStyle/>
        <a:p>
          <a:r>
            <a:rPr lang="en-US"/>
            <a:t>Imaging in all cases for stent optimization</a:t>
          </a:r>
        </a:p>
      </dgm:t>
    </dgm:pt>
    <dgm:pt modelId="{A51FC4A4-9B96-4059-B50F-AE2A7C40D26A}" type="parTrans" cxnId="{B3788BDF-459B-4B19-BD72-890D4C798596}">
      <dgm:prSet/>
      <dgm:spPr/>
      <dgm:t>
        <a:bodyPr/>
        <a:lstStyle/>
        <a:p>
          <a:endParaRPr lang="en-US"/>
        </a:p>
      </dgm:t>
    </dgm:pt>
    <dgm:pt modelId="{86252310-BBCC-451C-8B81-EB986E241DBA}" type="sibTrans" cxnId="{B3788BDF-459B-4B19-BD72-890D4C79859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0EAA148-A0F5-433A-A94D-1115F47D5930}" type="pres">
      <dgm:prSet presAssocID="{0F5A6694-0ACE-4482-B4BB-FF7064114498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96E552-9084-4FDF-AD63-0D8DA12CF8F5}" type="pres">
      <dgm:prSet presAssocID="{48610724-BF47-4482-AFC9-E5F695BB16A9}" presName="compositeNode" presStyleCnt="0">
        <dgm:presLayoutVars>
          <dgm:bulletEnabled val="1"/>
        </dgm:presLayoutVars>
      </dgm:prSet>
      <dgm:spPr/>
    </dgm:pt>
    <dgm:pt modelId="{915C0867-696A-4AC6-A3AB-D1DE7FBDB322}" type="pres">
      <dgm:prSet presAssocID="{48610724-BF47-4482-AFC9-E5F695BB16A9}" presName="bgRect" presStyleLbl="bgAccFollowNode1" presStyleIdx="0" presStyleCnt="4"/>
      <dgm:spPr/>
      <dgm:t>
        <a:bodyPr/>
        <a:lstStyle/>
        <a:p>
          <a:endParaRPr lang="en-US"/>
        </a:p>
      </dgm:t>
    </dgm:pt>
    <dgm:pt modelId="{C6C2A79F-463C-4AB8-B719-0C9C9ACF0CB8}" type="pres">
      <dgm:prSet presAssocID="{17F83B4D-77F7-4431-8C90-C665C1EA376C}" presName="sibTransNodeCircle" presStyleLbl="alignNode1" presStyleIdx="0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D0AD3F9B-1EA5-46C3-BA62-E4AE0C9E6718}" type="pres">
      <dgm:prSet presAssocID="{48610724-BF47-4482-AFC9-E5F695BB16A9}" presName="bottomLine" presStyleLbl="alignNode1" presStyleIdx="1" presStyleCnt="8">
        <dgm:presLayoutVars/>
      </dgm:prSet>
      <dgm:spPr/>
    </dgm:pt>
    <dgm:pt modelId="{FAF38ABF-E7C8-4EF5-8404-7F401418E79C}" type="pres">
      <dgm:prSet presAssocID="{48610724-BF47-4482-AFC9-E5F695BB16A9}" presName="nodeText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30B19-0FC2-42E7-968E-7DE606E4384E}" type="pres">
      <dgm:prSet presAssocID="{17F83B4D-77F7-4431-8C90-C665C1EA376C}" presName="sibTrans" presStyleCnt="0"/>
      <dgm:spPr/>
    </dgm:pt>
    <dgm:pt modelId="{6CEEC9E2-50AD-4180-93F6-0410302416AC}" type="pres">
      <dgm:prSet presAssocID="{7564133A-B78A-4651-BF57-6A40D8CF7C5F}" presName="compositeNode" presStyleCnt="0">
        <dgm:presLayoutVars>
          <dgm:bulletEnabled val="1"/>
        </dgm:presLayoutVars>
      </dgm:prSet>
      <dgm:spPr/>
    </dgm:pt>
    <dgm:pt modelId="{55DCB792-AC87-49CD-A6A8-8D70A323692A}" type="pres">
      <dgm:prSet presAssocID="{7564133A-B78A-4651-BF57-6A40D8CF7C5F}" presName="bgRect" presStyleLbl="bgAccFollowNode1" presStyleIdx="1" presStyleCnt="4"/>
      <dgm:spPr/>
      <dgm:t>
        <a:bodyPr/>
        <a:lstStyle/>
        <a:p>
          <a:endParaRPr lang="en-US"/>
        </a:p>
      </dgm:t>
    </dgm:pt>
    <dgm:pt modelId="{7EDF1C41-4CFD-4A5C-BF4E-D9850179FD40}" type="pres">
      <dgm:prSet presAssocID="{9C5F363F-A988-46DE-A73E-BD2195A5775D}" presName="sibTransNodeCircle" presStyleLbl="alignNode1" presStyleIdx="2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B071E13-58E1-4CA2-93A8-DA9DDF3E1F96}" type="pres">
      <dgm:prSet presAssocID="{7564133A-B78A-4651-BF57-6A40D8CF7C5F}" presName="bottomLine" presStyleLbl="alignNode1" presStyleIdx="3" presStyleCnt="8">
        <dgm:presLayoutVars/>
      </dgm:prSet>
      <dgm:spPr/>
    </dgm:pt>
    <dgm:pt modelId="{2D05BE54-FF0C-4D59-AD4D-6727B42B6AF4}" type="pres">
      <dgm:prSet presAssocID="{7564133A-B78A-4651-BF57-6A40D8CF7C5F}" presName="nodeText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15215-53BB-43AB-A108-E6DB7BFE5F54}" type="pres">
      <dgm:prSet presAssocID="{9C5F363F-A988-46DE-A73E-BD2195A5775D}" presName="sibTrans" presStyleCnt="0"/>
      <dgm:spPr/>
    </dgm:pt>
    <dgm:pt modelId="{078C5CBA-CD38-4A7E-8DB0-D204CBE86AE8}" type="pres">
      <dgm:prSet presAssocID="{8A30B7B5-BDBE-4934-B6A2-4BE1B2051AA8}" presName="compositeNode" presStyleCnt="0">
        <dgm:presLayoutVars>
          <dgm:bulletEnabled val="1"/>
        </dgm:presLayoutVars>
      </dgm:prSet>
      <dgm:spPr/>
    </dgm:pt>
    <dgm:pt modelId="{682BF6F4-545B-4594-A7BB-A8A37E979BC7}" type="pres">
      <dgm:prSet presAssocID="{8A30B7B5-BDBE-4934-B6A2-4BE1B2051AA8}" presName="bgRect" presStyleLbl="bgAccFollowNode1" presStyleIdx="2" presStyleCnt="4"/>
      <dgm:spPr/>
      <dgm:t>
        <a:bodyPr/>
        <a:lstStyle/>
        <a:p>
          <a:endParaRPr lang="en-US"/>
        </a:p>
      </dgm:t>
    </dgm:pt>
    <dgm:pt modelId="{F318254E-CB34-4E72-B11D-31262DBBF78B}" type="pres">
      <dgm:prSet presAssocID="{B72FE5BF-A708-40DD-8E22-CAC0F1E7156E}" presName="sibTransNodeCircle" presStyleLbl="alignNode1" presStyleIdx="4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430C692D-759C-47A2-9162-665006048B73}" type="pres">
      <dgm:prSet presAssocID="{8A30B7B5-BDBE-4934-B6A2-4BE1B2051AA8}" presName="bottomLine" presStyleLbl="alignNode1" presStyleIdx="5" presStyleCnt="8">
        <dgm:presLayoutVars/>
      </dgm:prSet>
      <dgm:spPr/>
    </dgm:pt>
    <dgm:pt modelId="{08809730-3EB8-4094-B72E-A1CE836FA904}" type="pres">
      <dgm:prSet presAssocID="{8A30B7B5-BDBE-4934-B6A2-4BE1B2051AA8}" presName="nodeText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850CE-39D1-483C-AF0F-40F9B6632301}" type="pres">
      <dgm:prSet presAssocID="{B72FE5BF-A708-40DD-8E22-CAC0F1E7156E}" presName="sibTrans" presStyleCnt="0"/>
      <dgm:spPr/>
    </dgm:pt>
    <dgm:pt modelId="{16A2C8CF-3F86-403C-ABC3-EDC0BA54351F}" type="pres">
      <dgm:prSet presAssocID="{0EEC8A5C-0995-4F6B-9052-AD85A0D6DA2E}" presName="compositeNode" presStyleCnt="0">
        <dgm:presLayoutVars>
          <dgm:bulletEnabled val="1"/>
        </dgm:presLayoutVars>
      </dgm:prSet>
      <dgm:spPr/>
    </dgm:pt>
    <dgm:pt modelId="{5AA935BC-D5F5-42F5-9223-8E818193E0D1}" type="pres">
      <dgm:prSet presAssocID="{0EEC8A5C-0995-4F6B-9052-AD85A0D6DA2E}" presName="bgRect" presStyleLbl="bgAccFollowNode1" presStyleIdx="3" presStyleCnt="4"/>
      <dgm:spPr/>
      <dgm:t>
        <a:bodyPr/>
        <a:lstStyle/>
        <a:p>
          <a:endParaRPr lang="en-US"/>
        </a:p>
      </dgm:t>
    </dgm:pt>
    <dgm:pt modelId="{96B27C1D-ACFE-49EB-8BC6-CC9510AE6C08}" type="pres">
      <dgm:prSet presAssocID="{86252310-BBCC-451C-8B81-EB986E241DBA}" presName="sibTransNodeCircle" presStyleLbl="alignNode1" presStyleIdx="6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8FE9308E-F637-4D28-A26F-DE3C0A757A7B}" type="pres">
      <dgm:prSet presAssocID="{0EEC8A5C-0995-4F6B-9052-AD85A0D6DA2E}" presName="bottomLine" presStyleLbl="alignNode1" presStyleIdx="7" presStyleCnt="8">
        <dgm:presLayoutVars/>
      </dgm:prSet>
      <dgm:spPr/>
    </dgm:pt>
    <dgm:pt modelId="{515A8D20-F985-4328-AA96-634160895E53}" type="pres">
      <dgm:prSet presAssocID="{0EEC8A5C-0995-4F6B-9052-AD85A0D6DA2E}" presName="nodeText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FEDF31-A58B-4929-A63A-A6991FC02CBC}" type="presOf" srcId="{B72FE5BF-A708-40DD-8E22-CAC0F1E7156E}" destId="{F318254E-CB34-4E72-B11D-31262DBBF78B}" srcOrd="0" destOrd="0" presId="urn:microsoft.com/office/officeart/2016/7/layout/BasicLinearProcessNumbered"/>
    <dgm:cxn modelId="{8058D9CF-6658-4667-BA4C-8DFB3FB30960}" type="presOf" srcId="{7564133A-B78A-4651-BF57-6A40D8CF7C5F}" destId="{2D05BE54-FF0C-4D59-AD4D-6727B42B6AF4}" srcOrd="1" destOrd="0" presId="urn:microsoft.com/office/officeart/2016/7/layout/BasicLinearProcessNumbered"/>
    <dgm:cxn modelId="{B28580A4-070C-45AD-AE87-4070A946E42D}" type="presOf" srcId="{17F83B4D-77F7-4431-8C90-C665C1EA376C}" destId="{C6C2A79F-463C-4AB8-B719-0C9C9ACF0CB8}" srcOrd="0" destOrd="0" presId="urn:microsoft.com/office/officeart/2016/7/layout/BasicLinearProcessNumbered"/>
    <dgm:cxn modelId="{88359ED3-33C8-4AA0-98F8-09020F9C0F36}" type="presOf" srcId="{7564133A-B78A-4651-BF57-6A40D8CF7C5F}" destId="{55DCB792-AC87-49CD-A6A8-8D70A323692A}" srcOrd="0" destOrd="0" presId="urn:microsoft.com/office/officeart/2016/7/layout/BasicLinearProcessNumbered"/>
    <dgm:cxn modelId="{2ACA8236-A28E-4E58-B8DA-EF04CD6C2659}" type="presOf" srcId="{0EEC8A5C-0995-4F6B-9052-AD85A0D6DA2E}" destId="{5AA935BC-D5F5-42F5-9223-8E818193E0D1}" srcOrd="0" destOrd="0" presId="urn:microsoft.com/office/officeart/2016/7/layout/BasicLinearProcessNumbered"/>
    <dgm:cxn modelId="{AAD1933D-28B6-4106-9FEC-371291E2C042}" srcId="{0F5A6694-0ACE-4482-B4BB-FF7064114498}" destId="{7564133A-B78A-4651-BF57-6A40D8CF7C5F}" srcOrd="1" destOrd="0" parTransId="{D09F8977-B35B-4FD4-9215-58BC9428DBBF}" sibTransId="{9C5F363F-A988-46DE-A73E-BD2195A5775D}"/>
    <dgm:cxn modelId="{EBAF045B-7AAE-454A-9832-1A68A3644EBE}" type="presOf" srcId="{86252310-BBCC-451C-8B81-EB986E241DBA}" destId="{96B27C1D-ACFE-49EB-8BC6-CC9510AE6C08}" srcOrd="0" destOrd="0" presId="urn:microsoft.com/office/officeart/2016/7/layout/BasicLinearProcessNumbered"/>
    <dgm:cxn modelId="{58A6F3CE-B91C-4C34-B461-87AC97C48488}" srcId="{0F5A6694-0ACE-4482-B4BB-FF7064114498}" destId="{48610724-BF47-4482-AFC9-E5F695BB16A9}" srcOrd="0" destOrd="0" parTransId="{398B5C62-8EB5-4C6F-BB99-A735D7855708}" sibTransId="{17F83B4D-77F7-4431-8C90-C665C1EA376C}"/>
    <dgm:cxn modelId="{B3788BDF-459B-4B19-BD72-890D4C798596}" srcId="{0F5A6694-0ACE-4482-B4BB-FF7064114498}" destId="{0EEC8A5C-0995-4F6B-9052-AD85A0D6DA2E}" srcOrd="3" destOrd="0" parTransId="{A51FC4A4-9B96-4059-B50F-AE2A7C40D26A}" sibTransId="{86252310-BBCC-451C-8B81-EB986E241DBA}"/>
    <dgm:cxn modelId="{30D53994-93B9-4307-94BA-F05E43C862DF}" type="presOf" srcId="{0EEC8A5C-0995-4F6B-9052-AD85A0D6DA2E}" destId="{515A8D20-F985-4328-AA96-634160895E53}" srcOrd="1" destOrd="0" presId="urn:microsoft.com/office/officeart/2016/7/layout/BasicLinearProcessNumbered"/>
    <dgm:cxn modelId="{C40B6E0D-3C4F-479B-B5F8-8D5100C675C2}" type="presOf" srcId="{8A30B7B5-BDBE-4934-B6A2-4BE1B2051AA8}" destId="{682BF6F4-545B-4594-A7BB-A8A37E979BC7}" srcOrd="0" destOrd="0" presId="urn:microsoft.com/office/officeart/2016/7/layout/BasicLinearProcessNumbered"/>
    <dgm:cxn modelId="{BD56EE57-76C3-4BB7-9421-6E41CA8E9A2D}" type="presOf" srcId="{8A30B7B5-BDBE-4934-B6A2-4BE1B2051AA8}" destId="{08809730-3EB8-4094-B72E-A1CE836FA904}" srcOrd="1" destOrd="0" presId="urn:microsoft.com/office/officeart/2016/7/layout/BasicLinearProcessNumbered"/>
    <dgm:cxn modelId="{895D6590-9CA2-4D93-834B-069F565F7160}" type="presOf" srcId="{9C5F363F-A988-46DE-A73E-BD2195A5775D}" destId="{7EDF1C41-4CFD-4A5C-BF4E-D9850179FD40}" srcOrd="0" destOrd="0" presId="urn:microsoft.com/office/officeart/2016/7/layout/BasicLinearProcessNumbered"/>
    <dgm:cxn modelId="{C809EF91-1E2C-4004-A70D-C1A6D377BABC}" type="presOf" srcId="{0F5A6694-0ACE-4482-B4BB-FF7064114498}" destId="{40EAA148-A0F5-433A-A94D-1115F47D5930}" srcOrd="0" destOrd="0" presId="urn:microsoft.com/office/officeart/2016/7/layout/BasicLinearProcessNumbered"/>
    <dgm:cxn modelId="{190DEFEB-056E-4173-BF84-3CBB4CB0DD5E}" srcId="{0F5A6694-0ACE-4482-B4BB-FF7064114498}" destId="{8A30B7B5-BDBE-4934-B6A2-4BE1B2051AA8}" srcOrd="2" destOrd="0" parTransId="{6F473585-96FD-4053-8A62-0B895764685D}" sibTransId="{B72FE5BF-A708-40DD-8E22-CAC0F1E7156E}"/>
    <dgm:cxn modelId="{7D793568-1B90-4678-B220-A362AE9DF28A}" type="presOf" srcId="{48610724-BF47-4482-AFC9-E5F695BB16A9}" destId="{915C0867-696A-4AC6-A3AB-D1DE7FBDB322}" srcOrd="0" destOrd="0" presId="urn:microsoft.com/office/officeart/2016/7/layout/BasicLinearProcessNumbered"/>
    <dgm:cxn modelId="{F6D51B5E-8EAB-4ADD-B4C3-1C027EBA9EF4}" type="presOf" srcId="{48610724-BF47-4482-AFC9-E5F695BB16A9}" destId="{FAF38ABF-E7C8-4EF5-8404-7F401418E79C}" srcOrd="1" destOrd="0" presId="urn:microsoft.com/office/officeart/2016/7/layout/BasicLinearProcessNumbered"/>
    <dgm:cxn modelId="{079606B6-BA5C-4DBE-BC26-0F3E7AA76AFD}" type="presParOf" srcId="{40EAA148-A0F5-433A-A94D-1115F47D5930}" destId="{A296E552-9084-4FDF-AD63-0D8DA12CF8F5}" srcOrd="0" destOrd="0" presId="urn:microsoft.com/office/officeart/2016/7/layout/BasicLinearProcessNumbered"/>
    <dgm:cxn modelId="{84F12375-7C7D-4362-8B84-37AA9F5650AB}" type="presParOf" srcId="{A296E552-9084-4FDF-AD63-0D8DA12CF8F5}" destId="{915C0867-696A-4AC6-A3AB-D1DE7FBDB322}" srcOrd="0" destOrd="0" presId="urn:microsoft.com/office/officeart/2016/7/layout/BasicLinearProcessNumbered"/>
    <dgm:cxn modelId="{79F8005E-FC24-4748-8313-DA67CB4C9B71}" type="presParOf" srcId="{A296E552-9084-4FDF-AD63-0D8DA12CF8F5}" destId="{C6C2A79F-463C-4AB8-B719-0C9C9ACF0CB8}" srcOrd="1" destOrd="0" presId="urn:microsoft.com/office/officeart/2016/7/layout/BasicLinearProcessNumbered"/>
    <dgm:cxn modelId="{2203F581-01B4-4039-9028-454F4050D0E5}" type="presParOf" srcId="{A296E552-9084-4FDF-AD63-0D8DA12CF8F5}" destId="{D0AD3F9B-1EA5-46C3-BA62-E4AE0C9E6718}" srcOrd="2" destOrd="0" presId="urn:microsoft.com/office/officeart/2016/7/layout/BasicLinearProcessNumbered"/>
    <dgm:cxn modelId="{A2836471-5FE6-4189-A793-5FE3334772A7}" type="presParOf" srcId="{A296E552-9084-4FDF-AD63-0D8DA12CF8F5}" destId="{FAF38ABF-E7C8-4EF5-8404-7F401418E79C}" srcOrd="3" destOrd="0" presId="urn:microsoft.com/office/officeart/2016/7/layout/BasicLinearProcessNumbered"/>
    <dgm:cxn modelId="{8DD5172B-B471-4B25-92F2-D7B2D61B95E6}" type="presParOf" srcId="{40EAA148-A0F5-433A-A94D-1115F47D5930}" destId="{57030B19-0FC2-42E7-968E-7DE606E4384E}" srcOrd="1" destOrd="0" presId="urn:microsoft.com/office/officeart/2016/7/layout/BasicLinearProcessNumbered"/>
    <dgm:cxn modelId="{C1ED250C-A4FC-44CE-A1A1-C0056100C94C}" type="presParOf" srcId="{40EAA148-A0F5-433A-A94D-1115F47D5930}" destId="{6CEEC9E2-50AD-4180-93F6-0410302416AC}" srcOrd="2" destOrd="0" presId="urn:microsoft.com/office/officeart/2016/7/layout/BasicLinearProcessNumbered"/>
    <dgm:cxn modelId="{5FEC8C04-F43B-49EF-9668-E29F49075691}" type="presParOf" srcId="{6CEEC9E2-50AD-4180-93F6-0410302416AC}" destId="{55DCB792-AC87-49CD-A6A8-8D70A323692A}" srcOrd="0" destOrd="0" presId="urn:microsoft.com/office/officeart/2016/7/layout/BasicLinearProcessNumbered"/>
    <dgm:cxn modelId="{6A9ED527-70A0-475B-A8FA-5D42F6A348AC}" type="presParOf" srcId="{6CEEC9E2-50AD-4180-93F6-0410302416AC}" destId="{7EDF1C41-4CFD-4A5C-BF4E-D9850179FD40}" srcOrd="1" destOrd="0" presId="urn:microsoft.com/office/officeart/2016/7/layout/BasicLinearProcessNumbered"/>
    <dgm:cxn modelId="{9ED6787E-B6E7-453E-8228-74467FF3C943}" type="presParOf" srcId="{6CEEC9E2-50AD-4180-93F6-0410302416AC}" destId="{FB071E13-58E1-4CA2-93A8-DA9DDF3E1F96}" srcOrd="2" destOrd="0" presId="urn:microsoft.com/office/officeart/2016/7/layout/BasicLinearProcessNumbered"/>
    <dgm:cxn modelId="{B040187D-19F4-4BFE-BE74-F43994642786}" type="presParOf" srcId="{6CEEC9E2-50AD-4180-93F6-0410302416AC}" destId="{2D05BE54-FF0C-4D59-AD4D-6727B42B6AF4}" srcOrd="3" destOrd="0" presId="urn:microsoft.com/office/officeart/2016/7/layout/BasicLinearProcessNumbered"/>
    <dgm:cxn modelId="{F984B45E-6610-4B3E-A9DC-A438DEA722E6}" type="presParOf" srcId="{40EAA148-A0F5-433A-A94D-1115F47D5930}" destId="{A4515215-53BB-43AB-A108-E6DB7BFE5F54}" srcOrd="3" destOrd="0" presId="urn:microsoft.com/office/officeart/2016/7/layout/BasicLinearProcessNumbered"/>
    <dgm:cxn modelId="{52DFA71A-3FC1-42E3-9681-3710A714376C}" type="presParOf" srcId="{40EAA148-A0F5-433A-A94D-1115F47D5930}" destId="{078C5CBA-CD38-4A7E-8DB0-D204CBE86AE8}" srcOrd="4" destOrd="0" presId="urn:microsoft.com/office/officeart/2016/7/layout/BasicLinearProcessNumbered"/>
    <dgm:cxn modelId="{FA3C0470-70B1-4B5F-B782-B1EABDC81CA9}" type="presParOf" srcId="{078C5CBA-CD38-4A7E-8DB0-D204CBE86AE8}" destId="{682BF6F4-545B-4594-A7BB-A8A37E979BC7}" srcOrd="0" destOrd="0" presId="urn:microsoft.com/office/officeart/2016/7/layout/BasicLinearProcessNumbered"/>
    <dgm:cxn modelId="{1051B582-491A-40EC-ACC7-2FBAE5F6A757}" type="presParOf" srcId="{078C5CBA-CD38-4A7E-8DB0-D204CBE86AE8}" destId="{F318254E-CB34-4E72-B11D-31262DBBF78B}" srcOrd="1" destOrd="0" presId="urn:microsoft.com/office/officeart/2016/7/layout/BasicLinearProcessNumbered"/>
    <dgm:cxn modelId="{D16375AB-43A6-4F73-A3FF-CEFAB7422D2B}" type="presParOf" srcId="{078C5CBA-CD38-4A7E-8DB0-D204CBE86AE8}" destId="{430C692D-759C-47A2-9162-665006048B73}" srcOrd="2" destOrd="0" presId="urn:microsoft.com/office/officeart/2016/7/layout/BasicLinearProcessNumbered"/>
    <dgm:cxn modelId="{52271876-7AD2-4197-A0AC-782DFA6975C5}" type="presParOf" srcId="{078C5CBA-CD38-4A7E-8DB0-D204CBE86AE8}" destId="{08809730-3EB8-4094-B72E-A1CE836FA904}" srcOrd="3" destOrd="0" presId="urn:microsoft.com/office/officeart/2016/7/layout/BasicLinearProcessNumbered"/>
    <dgm:cxn modelId="{896AEE8C-34C6-42E8-B095-974CC6927C64}" type="presParOf" srcId="{40EAA148-A0F5-433A-A94D-1115F47D5930}" destId="{9B3850CE-39D1-483C-AF0F-40F9B6632301}" srcOrd="5" destOrd="0" presId="urn:microsoft.com/office/officeart/2016/7/layout/BasicLinearProcessNumbered"/>
    <dgm:cxn modelId="{4A5A9A7C-7750-4DF4-9EC2-5A393ADE7606}" type="presParOf" srcId="{40EAA148-A0F5-433A-A94D-1115F47D5930}" destId="{16A2C8CF-3F86-403C-ABC3-EDC0BA54351F}" srcOrd="6" destOrd="0" presId="urn:microsoft.com/office/officeart/2016/7/layout/BasicLinearProcessNumbered"/>
    <dgm:cxn modelId="{B0C1C898-42F0-4B5E-8B4C-CF16E52DAF1A}" type="presParOf" srcId="{16A2C8CF-3F86-403C-ABC3-EDC0BA54351F}" destId="{5AA935BC-D5F5-42F5-9223-8E818193E0D1}" srcOrd="0" destOrd="0" presId="urn:microsoft.com/office/officeart/2016/7/layout/BasicLinearProcessNumbered"/>
    <dgm:cxn modelId="{90BFB157-39AA-42C9-A3D1-C22675533110}" type="presParOf" srcId="{16A2C8CF-3F86-403C-ABC3-EDC0BA54351F}" destId="{96B27C1D-ACFE-49EB-8BC6-CC9510AE6C08}" srcOrd="1" destOrd="0" presId="urn:microsoft.com/office/officeart/2016/7/layout/BasicLinearProcessNumbered"/>
    <dgm:cxn modelId="{5EB31C98-900E-418D-8813-1D2CC0D1F1F7}" type="presParOf" srcId="{16A2C8CF-3F86-403C-ABC3-EDC0BA54351F}" destId="{8FE9308E-F637-4D28-A26F-DE3C0A757A7B}" srcOrd="2" destOrd="0" presId="urn:microsoft.com/office/officeart/2016/7/layout/BasicLinearProcessNumbered"/>
    <dgm:cxn modelId="{2BA78E52-9616-401D-978B-A4832CFCC64F}" type="presParOf" srcId="{16A2C8CF-3F86-403C-ABC3-EDC0BA54351F}" destId="{515A8D20-F985-4328-AA96-634160895E5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BE36CD-FF14-4D5F-9D3E-06B751AC12DC}" type="doc">
      <dgm:prSet loTypeId="urn:microsoft.com/office/officeart/2005/8/layout/default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F90F23-31AB-4B19-9526-4D7C9AD9693A}">
      <dgm:prSet/>
      <dgm:spPr/>
      <dgm:t>
        <a:bodyPr/>
        <a:lstStyle/>
        <a:p>
          <a:pPr>
            <a:buNone/>
          </a:pPr>
          <a:r>
            <a:rPr lang="en-US" dirty="0"/>
            <a:t>Key points of the Provisional technique:</a:t>
          </a:r>
        </a:p>
      </dgm:t>
    </dgm:pt>
    <dgm:pt modelId="{4E3FF899-C260-4FA0-A880-07FB59296FC3}" type="parTrans" cxnId="{7433A83B-DAF2-457C-BFE7-83F6F9834D99}">
      <dgm:prSet/>
      <dgm:spPr/>
      <dgm:t>
        <a:bodyPr/>
        <a:lstStyle/>
        <a:p>
          <a:endParaRPr lang="en-US"/>
        </a:p>
      </dgm:t>
    </dgm:pt>
    <dgm:pt modelId="{D57932C5-01D1-43B1-AB34-BC4EE34C7313}" type="sibTrans" cxnId="{7433A83B-DAF2-457C-BFE7-83F6F9834D99}">
      <dgm:prSet/>
      <dgm:spPr/>
      <dgm:t>
        <a:bodyPr/>
        <a:lstStyle/>
        <a:p>
          <a:endParaRPr lang="en-US"/>
        </a:p>
      </dgm:t>
    </dgm:pt>
    <dgm:pt modelId="{B1A8C250-67C2-4EAE-B8C7-029E4E869214}">
      <dgm:prSet/>
      <dgm:spPr/>
      <dgm:t>
        <a:bodyPr/>
        <a:lstStyle/>
        <a:p>
          <a:r>
            <a:rPr lang="en-US" dirty="0"/>
            <a:t>Single stent</a:t>
          </a:r>
        </a:p>
      </dgm:t>
    </dgm:pt>
    <dgm:pt modelId="{F4301222-C6FF-4059-8B4C-701BF30BFE06}" type="parTrans" cxnId="{51F7354E-E86C-42C3-B052-C380A12C7803}">
      <dgm:prSet/>
      <dgm:spPr/>
      <dgm:t>
        <a:bodyPr/>
        <a:lstStyle/>
        <a:p>
          <a:endParaRPr lang="en-US"/>
        </a:p>
      </dgm:t>
    </dgm:pt>
    <dgm:pt modelId="{2B27BA56-CA3F-4E58-A50D-8DD63D716643}" type="sibTrans" cxnId="{51F7354E-E86C-42C3-B052-C380A12C7803}">
      <dgm:prSet/>
      <dgm:spPr/>
      <dgm:t>
        <a:bodyPr/>
        <a:lstStyle/>
        <a:p>
          <a:endParaRPr lang="en-US"/>
        </a:p>
      </dgm:t>
    </dgm:pt>
    <dgm:pt modelId="{CA0F099B-9F15-442F-B610-B2E9A8FEBC1B}">
      <dgm:prSet/>
      <dgm:spPr/>
      <dgm:t>
        <a:bodyPr/>
        <a:lstStyle/>
        <a:p>
          <a:r>
            <a:rPr lang="en-US" dirty="0"/>
            <a:t>POT</a:t>
          </a:r>
        </a:p>
      </dgm:t>
    </dgm:pt>
    <dgm:pt modelId="{5885C7D6-56CC-443C-AF57-B3F18029BCB2}" type="parTrans" cxnId="{CD3A874E-F518-48C9-BD6F-48E7114E0638}">
      <dgm:prSet/>
      <dgm:spPr/>
      <dgm:t>
        <a:bodyPr/>
        <a:lstStyle/>
        <a:p>
          <a:endParaRPr lang="en-US"/>
        </a:p>
      </dgm:t>
    </dgm:pt>
    <dgm:pt modelId="{BAE4B9B0-850F-4AD3-AFD3-463DE7CB0B88}" type="sibTrans" cxnId="{CD3A874E-F518-48C9-BD6F-48E7114E0638}">
      <dgm:prSet/>
      <dgm:spPr/>
      <dgm:t>
        <a:bodyPr/>
        <a:lstStyle/>
        <a:p>
          <a:endParaRPr lang="en-US"/>
        </a:p>
      </dgm:t>
    </dgm:pt>
    <dgm:pt modelId="{5FDBD40C-6728-4BAE-8275-6649C86C668B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b="1" dirty="0">
              <a:solidFill>
                <a:schemeClr val="tx1"/>
              </a:solidFill>
            </a:rPr>
            <a:t>Distal</a:t>
          </a:r>
          <a:r>
            <a:rPr lang="en-US" dirty="0"/>
            <a:t> wire </a:t>
          </a:r>
          <a:r>
            <a:rPr lang="en-US" dirty="0" err="1"/>
            <a:t>recross</a:t>
          </a:r>
          <a:endParaRPr lang="en-US" dirty="0"/>
        </a:p>
      </dgm:t>
    </dgm:pt>
    <dgm:pt modelId="{A9FBD1FD-D339-4261-898D-6F87F5689F2D}" type="parTrans" cxnId="{8A2BC08D-4D28-40F6-A160-22CF2F49EDFB}">
      <dgm:prSet/>
      <dgm:spPr/>
      <dgm:t>
        <a:bodyPr/>
        <a:lstStyle/>
        <a:p>
          <a:endParaRPr lang="en-US"/>
        </a:p>
      </dgm:t>
    </dgm:pt>
    <dgm:pt modelId="{E725D31F-9584-4AE3-9816-7A6E07E10F91}" type="sibTrans" cxnId="{8A2BC08D-4D28-40F6-A160-22CF2F49EDFB}">
      <dgm:prSet/>
      <dgm:spPr/>
      <dgm:t>
        <a:bodyPr/>
        <a:lstStyle/>
        <a:p>
          <a:endParaRPr lang="en-US"/>
        </a:p>
      </dgm:t>
    </dgm:pt>
    <dgm:pt modelId="{920744E9-91EB-4D68-96CA-3BCD9B621ED2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KBI</a:t>
          </a:r>
        </a:p>
      </dgm:t>
    </dgm:pt>
    <dgm:pt modelId="{82ABBD9F-B548-4DBC-87AA-1494C9B50759}" type="parTrans" cxnId="{1E720D2A-735F-4688-8553-A3F5D54E225D}">
      <dgm:prSet/>
      <dgm:spPr/>
      <dgm:t>
        <a:bodyPr/>
        <a:lstStyle/>
        <a:p>
          <a:endParaRPr lang="en-US"/>
        </a:p>
      </dgm:t>
    </dgm:pt>
    <dgm:pt modelId="{610B97B1-8B6C-4A92-A9A3-516C0B90C64C}" type="sibTrans" cxnId="{1E720D2A-735F-4688-8553-A3F5D54E225D}">
      <dgm:prSet/>
      <dgm:spPr/>
      <dgm:t>
        <a:bodyPr/>
        <a:lstStyle/>
        <a:p>
          <a:endParaRPr lang="en-US"/>
        </a:p>
      </dgm:t>
    </dgm:pt>
    <dgm:pt modelId="{026BF9A4-9615-4F15-9A63-ED3CD7440025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Final POT</a:t>
          </a:r>
        </a:p>
      </dgm:t>
    </dgm:pt>
    <dgm:pt modelId="{DE80B563-0E28-4B7D-98BC-92A3363292E7}" type="parTrans" cxnId="{BE97F04B-F46F-4323-922F-B88578A616B7}">
      <dgm:prSet/>
      <dgm:spPr/>
      <dgm:t>
        <a:bodyPr/>
        <a:lstStyle/>
        <a:p>
          <a:endParaRPr lang="en-US"/>
        </a:p>
      </dgm:t>
    </dgm:pt>
    <dgm:pt modelId="{6F483B5D-5F0E-406A-88FE-DB36DBB83046}" type="sibTrans" cxnId="{BE97F04B-F46F-4323-922F-B88578A616B7}">
      <dgm:prSet/>
      <dgm:spPr/>
      <dgm:t>
        <a:bodyPr/>
        <a:lstStyle/>
        <a:p>
          <a:endParaRPr lang="en-US"/>
        </a:p>
      </dgm:t>
    </dgm:pt>
    <dgm:pt modelId="{2BB81427-5065-41C6-A52B-54E11195E90B}">
      <dgm:prSet/>
      <dgm:spPr/>
      <dgm:t>
        <a:bodyPr/>
        <a:lstStyle/>
        <a:p>
          <a:r>
            <a:rPr lang="en-US" dirty="0"/>
            <a:t>If KBI is required: </a:t>
          </a:r>
        </a:p>
      </dgm:t>
    </dgm:pt>
    <dgm:pt modelId="{FAF2FC23-9C72-4203-AF65-EF9E033F70B2}" type="parTrans" cxnId="{E68A48A8-2C62-4ADD-8B6E-326A412E096D}">
      <dgm:prSet/>
      <dgm:spPr/>
      <dgm:t>
        <a:bodyPr/>
        <a:lstStyle/>
        <a:p>
          <a:endParaRPr lang="en-US"/>
        </a:p>
      </dgm:t>
    </dgm:pt>
    <dgm:pt modelId="{3B720123-487C-42CA-B764-FE6663C2273F}" type="sibTrans" cxnId="{E68A48A8-2C62-4ADD-8B6E-326A412E096D}">
      <dgm:prSet/>
      <dgm:spPr/>
      <dgm:t>
        <a:bodyPr/>
        <a:lstStyle/>
        <a:p>
          <a:endParaRPr lang="en-US"/>
        </a:p>
      </dgm:t>
    </dgm:pt>
    <dgm:pt modelId="{C87D414D-51B5-4933-8520-8629F185A790}" type="pres">
      <dgm:prSet presAssocID="{04BE36CD-FF14-4D5F-9D3E-06B751AC12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A4367C-1B6B-4385-8593-3B88A6D8E784}" type="pres">
      <dgm:prSet presAssocID="{2FF90F23-31AB-4B19-9526-4D7C9AD9693A}" presName="node" presStyleLbl="node1" presStyleIdx="0" presStyleCnt="1" custScaleX="103122" custScaleY="103524" custLinFactNeighborY="-3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BC08D-4D28-40F6-A160-22CF2F49EDFB}" srcId="{2FF90F23-31AB-4B19-9526-4D7C9AD9693A}" destId="{5FDBD40C-6728-4BAE-8275-6649C86C668B}" srcOrd="3" destOrd="0" parTransId="{A9FBD1FD-D339-4261-898D-6F87F5689F2D}" sibTransId="{E725D31F-9584-4AE3-9816-7A6E07E10F91}"/>
    <dgm:cxn modelId="{7433A83B-DAF2-457C-BFE7-83F6F9834D99}" srcId="{04BE36CD-FF14-4D5F-9D3E-06B751AC12DC}" destId="{2FF90F23-31AB-4B19-9526-4D7C9AD9693A}" srcOrd="0" destOrd="0" parTransId="{4E3FF899-C260-4FA0-A880-07FB59296FC3}" sibTransId="{D57932C5-01D1-43B1-AB34-BC4EE34C7313}"/>
    <dgm:cxn modelId="{873FF5CA-93F9-493A-B120-514685D78FC8}" type="presOf" srcId="{2FF90F23-31AB-4B19-9526-4D7C9AD9693A}" destId="{67A4367C-1B6B-4385-8593-3B88A6D8E784}" srcOrd="0" destOrd="0" presId="urn:microsoft.com/office/officeart/2005/8/layout/default"/>
    <dgm:cxn modelId="{1E720D2A-735F-4688-8553-A3F5D54E225D}" srcId="{2FF90F23-31AB-4B19-9526-4D7C9AD9693A}" destId="{920744E9-91EB-4D68-96CA-3BCD9B621ED2}" srcOrd="4" destOrd="0" parTransId="{82ABBD9F-B548-4DBC-87AA-1494C9B50759}" sibTransId="{610B97B1-8B6C-4A92-A9A3-516C0B90C64C}"/>
    <dgm:cxn modelId="{6FB696C2-D49C-49B7-BB75-CBF272EE8F96}" type="presOf" srcId="{2BB81427-5065-41C6-A52B-54E11195E90B}" destId="{67A4367C-1B6B-4385-8593-3B88A6D8E784}" srcOrd="0" destOrd="3" presId="urn:microsoft.com/office/officeart/2005/8/layout/default"/>
    <dgm:cxn modelId="{51F7354E-E86C-42C3-B052-C380A12C7803}" srcId="{2FF90F23-31AB-4B19-9526-4D7C9AD9693A}" destId="{B1A8C250-67C2-4EAE-B8C7-029E4E869214}" srcOrd="0" destOrd="0" parTransId="{F4301222-C6FF-4059-8B4C-701BF30BFE06}" sibTransId="{2B27BA56-CA3F-4E58-A50D-8DD63D716643}"/>
    <dgm:cxn modelId="{BE97F04B-F46F-4323-922F-B88578A616B7}" srcId="{2FF90F23-31AB-4B19-9526-4D7C9AD9693A}" destId="{026BF9A4-9615-4F15-9A63-ED3CD7440025}" srcOrd="5" destOrd="0" parTransId="{DE80B563-0E28-4B7D-98BC-92A3363292E7}" sibTransId="{6F483B5D-5F0E-406A-88FE-DB36DBB83046}"/>
    <dgm:cxn modelId="{A2FC110C-E068-4A33-BE6B-03284DB58A0F}" type="presOf" srcId="{B1A8C250-67C2-4EAE-B8C7-029E4E869214}" destId="{67A4367C-1B6B-4385-8593-3B88A6D8E784}" srcOrd="0" destOrd="1" presId="urn:microsoft.com/office/officeart/2005/8/layout/default"/>
    <dgm:cxn modelId="{7D6539CC-CDC4-4A8E-806A-5CBCC83AC85D}" type="presOf" srcId="{026BF9A4-9615-4F15-9A63-ED3CD7440025}" destId="{67A4367C-1B6B-4385-8593-3B88A6D8E784}" srcOrd="0" destOrd="6" presId="urn:microsoft.com/office/officeart/2005/8/layout/default"/>
    <dgm:cxn modelId="{7F0F6A61-675F-4327-B1BE-642AAC1A6508}" type="presOf" srcId="{04BE36CD-FF14-4D5F-9D3E-06B751AC12DC}" destId="{C87D414D-51B5-4933-8520-8629F185A790}" srcOrd="0" destOrd="0" presId="urn:microsoft.com/office/officeart/2005/8/layout/default"/>
    <dgm:cxn modelId="{AB44B3CB-3E99-4AF8-8FF9-7A5EE25D17AE}" type="presOf" srcId="{920744E9-91EB-4D68-96CA-3BCD9B621ED2}" destId="{67A4367C-1B6B-4385-8593-3B88A6D8E784}" srcOrd="0" destOrd="5" presId="urn:microsoft.com/office/officeart/2005/8/layout/default"/>
    <dgm:cxn modelId="{095CBCC1-937E-4966-8BE1-C87811603184}" type="presOf" srcId="{5FDBD40C-6728-4BAE-8275-6649C86C668B}" destId="{67A4367C-1B6B-4385-8593-3B88A6D8E784}" srcOrd="0" destOrd="4" presId="urn:microsoft.com/office/officeart/2005/8/layout/default"/>
    <dgm:cxn modelId="{CD3A874E-F518-48C9-BD6F-48E7114E0638}" srcId="{2FF90F23-31AB-4B19-9526-4D7C9AD9693A}" destId="{CA0F099B-9F15-442F-B610-B2E9A8FEBC1B}" srcOrd="1" destOrd="0" parTransId="{5885C7D6-56CC-443C-AF57-B3F18029BCB2}" sibTransId="{BAE4B9B0-850F-4AD3-AFD3-463DE7CB0B88}"/>
    <dgm:cxn modelId="{1AA4DA5C-4756-4564-9C4E-6241196B9C84}" type="presOf" srcId="{CA0F099B-9F15-442F-B610-B2E9A8FEBC1B}" destId="{67A4367C-1B6B-4385-8593-3B88A6D8E784}" srcOrd="0" destOrd="2" presId="urn:microsoft.com/office/officeart/2005/8/layout/default"/>
    <dgm:cxn modelId="{E68A48A8-2C62-4ADD-8B6E-326A412E096D}" srcId="{2FF90F23-31AB-4B19-9526-4D7C9AD9693A}" destId="{2BB81427-5065-41C6-A52B-54E11195E90B}" srcOrd="2" destOrd="0" parTransId="{FAF2FC23-9C72-4203-AF65-EF9E033F70B2}" sibTransId="{3B720123-487C-42CA-B764-FE6663C2273F}"/>
    <dgm:cxn modelId="{69224240-B8DD-4A3A-9320-7DF5EEB7CD0E}" type="presParOf" srcId="{C87D414D-51B5-4933-8520-8629F185A790}" destId="{67A4367C-1B6B-4385-8593-3B88A6D8E78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BE36CD-FF14-4D5F-9D3E-06B751AC12DC}" type="doc">
      <dgm:prSet loTypeId="urn:microsoft.com/office/officeart/2005/8/layout/default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F90F23-31AB-4B19-9526-4D7C9AD9693A}">
      <dgm:prSet/>
      <dgm:spPr/>
      <dgm:t>
        <a:bodyPr/>
        <a:lstStyle/>
        <a:p>
          <a:r>
            <a:rPr lang="en-US" dirty="0"/>
            <a:t>Key points of the DK crush technique:</a:t>
          </a:r>
        </a:p>
      </dgm:t>
    </dgm:pt>
    <dgm:pt modelId="{4E3FF899-C260-4FA0-A880-07FB59296FC3}" type="parTrans" cxnId="{7433A83B-DAF2-457C-BFE7-83F6F9834D99}">
      <dgm:prSet/>
      <dgm:spPr/>
      <dgm:t>
        <a:bodyPr/>
        <a:lstStyle/>
        <a:p>
          <a:endParaRPr lang="en-US"/>
        </a:p>
      </dgm:t>
    </dgm:pt>
    <dgm:pt modelId="{D57932C5-01D1-43B1-AB34-BC4EE34C7313}" type="sibTrans" cxnId="{7433A83B-DAF2-457C-BFE7-83F6F9834D99}">
      <dgm:prSet/>
      <dgm:spPr/>
      <dgm:t>
        <a:bodyPr/>
        <a:lstStyle/>
        <a:p>
          <a:endParaRPr lang="en-US"/>
        </a:p>
      </dgm:t>
    </dgm:pt>
    <dgm:pt modelId="{B1A8C250-67C2-4EAE-B8C7-029E4E86921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Proximal</a:t>
          </a:r>
          <a:r>
            <a:rPr lang="en-US" dirty="0"/>
            <a:t> wire re cross</a:t>
          </a:r>
        </a:p>
      </dgm:t>
    </dgm:pt>
    <dgm:pt modelId="{F4301222-C6FF-4059-8B4C-701BF30BFE06}" type="parTrans" cxnId="{51F7354E-E86C-42C3-B052-C380A12C7803}">
      <dgm:prSet/>
      <dgm:spPr/>
      <dgm:t>
        <a:bodyPr/>
        <a:lstStyle/>
        <a:p>
          <a:endParaRPr lang="en-US"/>
        </a:p>
      </dgm:t>
    </dgm:pt>
    <dgm:pt modelId="{2B27BA56-CA3F-4E58-A50D-8DD63D716643}" type="sibTrans" cxnId="{51F7354E-E86C-42C3-B052-C380A12C7803}">
      <dgm:prSet/>
      <dgm:spPr/>
      <dgm:t>
        <a:bodyPr/>
        <a:lstStyle/>
        <a:p>
          <a:endParaRPr lang="en-US"/>
        </a:p>
      </dgm:t>
    </dgm:pt>
    <dgm:pt modelId="{CA0F099B-9F15-442F-B610-B2E9A8FEBC1B}">
      <dgm:prSet/>
      <dgm:spPr/>
      <dgm:t>
        <a:bodyPr/>
        <a:lstStyle/>
        <a:p>
          <a:r>
            <a:rPr lang="en-US"/>
            <a:t>2 stents</a:t>
          </a:r>
        </a:p>
      </dgm:t>
    </dgm:pt>
    <dgm:pt modelId="{5885C7D6-56CC-443C-AF57-B3F18029BCB2}" type="parTrans" cxnId="{CD3A874E-F518-48C9-BD6F-48E7114E0638}">
      <dgm:prSet/>
      <dgm:spPr/>
      <dgm:t>
        <a:bodyPr/>
        <a:lstStyle/>
        <a:p>
          <a:endParaRPr lang="en-US"/>
        </a:p>
      </dgm:t>
    </dgm:pt>
    <dgm:pt modelId="{BAE4B9B0-850F-4AD3-AFD3-463DE7CB0B88}" type="sibTrans" cxnId="{CD3A874E-F518-48C9-BD6F-48E7114E0638}">
      <dgm:prSet/>
      <dgm:spPr/>
      <dgm:t>
        <a:bodyPr/>
        <a:lstStyle/>
        <a:p>
          <a:endParaRPr lang="en-US"/>
        </a:p>
      </dgm:t>
    </dgm:pt>
    <dgm:pt modelId="{5FDBD40C-6728-4BAE-8275-6649C86C668B}">
      <dgm:prSet/>
      <dgm:spPr/>
      <dgm:t>
        <a:bodyPr/>
        <a:lstStyle/>
        <a:p>
          <a:r>
            <a:rPr lang="en-US"/>
            <a:t>2 KBI inflations</a:t>
          </a:r>
        </a:p>
      </dgm:t>
    </dgm:pt>
    <dgm:pt modelId="{A9FBD1FD-D339-4261-898D-6F87F5689F2D}" type="parTrans" cxnId="{8A2BC08D-4D28-40F6-A160-22CF2F49EDFB}">
      <dgm:prSet/>
      <dgm:spPr/>
      <dgm:t>
        <a:bodyPr/>
        <a:lstStyle/>
        <a:p>
          <a:endParaRPr lang="en-US"/>
        </a:p>
      </dgm:t>
    </dgm:pt>
    <dgm:pt modelId="{E725D31F-9584-4AE3-9816-7A6E07E10F91}" type="sibTrans" cxnId="{8A2BC08D-4D28-40F6-A160-22CF2F49EDFB}">
      <dgm:prSet/>
      <dgm:spPr/>
      <dgm:t>
        <a:bodyPr/>
        <a:lstStyle/>
        <a:p>
          <a:endParaRPr lang="en-US"/>
        </a:p>
      </dgm:t>
    </dgm:pt>
    <dgm:pt modelId="{920744E9-91EB-4D68-96CA-3BCD9B621ED2}">
      <dgm:prSet/>
      <dgm:spPr/>
      <dgm:t>
        <a:bodyPr/>
        <a:lstStyle/>
        <a:p>
          <a:r>
            <a:rPr lang="en-US"/>
            <a:t>2 POT</a:t>
          </a:r>
        </a:p>
      </dgm:t>
    </dgm:pt>
    <dgm:pt modelId="{82ABBD9F-B548-4DBC-87AA-1494C9B50759}" type="parTrans" cxnId="{1E720D2A-735F-4688-8553-A3F5D54E225D}">
      <dgm:prSet/>
      <dgm:spPr/>
      <dgm:t>
        <a:bodyPr/>
        <a:lstStyle/>
        <a:p>
          <a:endParaRPr lang="en-US"/>
        </a:p>
      </dgm:t>
    </dgm:pt>
    <dgm:pt modelId="{610B97B1-8B6C-4A92-A9A3-516C0B90C64C}" type="sibTrans" cxnId="{1E720D2A-735F-4688-8553-A3F5D54E225D}">
      <dgm:prSet/>
      <dgm:spPr/>
      <dgm:t>
        <a:bodyPr/>
        <a:lstStyle/>
        <a:p>
          <a:endParaRPr lang="en-US"/>
        </a:p>
      </dgm:t>
    </dgm:pt>
    <dgm:pt modelId="{C87D414D-51B5-4933-8520-8629F185A790}" type="pres">
      <dgm:prSet presAssocID="{04BE36CD-FF14-4D5F-9D3E-06B751AC12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A4367C-1B6B-4385-8593-3B88A6D8E784}" type="pres">
      <dgm:prSet presAssocID="{2FF90F23-31AB-4B19-9526-4D7C9AD9693A}" presName="node" presStyleLbl="node1" presStyleIdx="0" presStyleCnt="1" custScaleX="103122" custLinFactNeighborY="-3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BC08D-4D28-40F6-A160-22CF2F49EDFB}" srcId="{2FF90F23-31AB-4B19-9526-4D7C9AD9693A}" destId="{5FDBD40C-6728-4BAE-8275-6649C86C668B}" srcOrd="2" destOrd="0" parTransId="{A9FBD1FD-D339-4261-898D-6F87F5689F2D}" sibTransId="{E725D31F-9584-4AE3-9816-7A6E07E10F91}"/>
    <dgm:cxn modelId="{7433A83B-DAF2-457C-BFE7-83F6F9834D99}" srcId="{04BE36CD-FF14-4D5F-9D3E-06B751AC12DC}" destId="{2FF90F23-31AB-4B19-9526-4D7C9AD9693A}" srcOrd="0" destOrd="0" parTransId="{4E3FF899-C260-4FA0-A880-07FB59296FC3}" sibTransId="{D57932C5-01D1-43B1-AB34-BC4EE34C7313}"/>
    <dgm:cxn modelId="{873FF5CA-93F9-493A-B120-514685D78FC8}" type="presOf" srcId="{2FF90F23-31AB-4B19-9526-4D7C9AD9693A}" destId="{67A4367C-1B6B-4385-8593-3B88A6D8E784}" srcOrd="0" destOrd="0" presId="urn:microsoft.com/office/officeart/2005/8/layout/default"/>
    <dgm:cxn modelId="{1E720D2A-735F-4688-8553-A3F5D54E225D}" srcId="{2FF90F23-31AB-4B19-9526-4D7C9AD9693A}" destId="{920744E9-91EB-4D68-96CA-3BCD9B621ED2}" srcOrd="3" destOrd="0" parTransId="{82ABBD9F-B548-4DBC-87AA-1494C9B50759}" sibTransId="{610B97B1-8B6C-4A92-A9A3-516C0B90C64C}"/>
    <dgm:cxn modelId="{51F7354E-E86C-42C3-B052-C380A12C7803}" srcId="{2FF90F23-31AB-4B19-9526-4D7C9AD9693A}" destId="{B1A8C250-67C2-4EAE-B8C7-029E4E869214}" srcOrd="0" destOrd="0" parTransId="{F4301222-C6FF-4059-8B4C-701BF30BFE06}" sibTransId="{2B27BA56-CA3F-4E58-A50D-8DD63D716643}"/>
    <dgm:cxn modelId="{A2FC110C-E068-4A33-BE6B-03284DB58A0F}" type="presOf" srcId="{B1A8C250-67C2-4EAE-B8C7-029E4E869214}" destId="{67A4367C-1B6B-4385-8593-3B88A6D8E784}" srcOrd="0" destOrd="1" presId="urn:microsoft.com/office/officeart/2005/8/layout/default"/>
    <dgm:cxn modelId="{7F0F6A61-675F-4327-B1BE-642AAC1A6508}" type="presOf" srcId="{04BE36CD-FF14-4D5F-9D3E-06B751AC12DC}" destId="{C87D414D-51B5-4933-8520-8629F185A790}" srcOrd="0" destOrd="0" presId="urn:microsoft.com/office/officeart/2005/8/layout/default"/>
    <dgm:cxn modelId="{AB44B3CB-3E99-4AF8-8FF9-7A5EE25D17AE}" type="presOf" srcId="{920744E9-91EB-4D68-96CA-3BCD9B621ED2}" destId="{67A4367C-1B6B-4385-8593-3B88A6D8E784}" srcOrd="0" destOrd="4" presId="urn:microsoft.com/office/officeart/2005/8/layout/default"/>
    <dgm:cxn modelId="{095CBCC1-937E-4966-8BE1-C87811603184}" type="presOf" srcId="{5FDBD40C-6728-4BAE-8275-6649C86C668B}" destId="{67A4367C-1B6B-4385-8593-3B88A6D8E784}" srcOrd="0" destOrd="3" presId="urn:microsoft.com/office/officeart/2005/8/layout/default"/>
    <dgm:cxn modelId="{CD3A874E-F518-48C9-BD6F-48E7114E0638}" srcId="{2FF90F23-31AB-4B19-9526-4D7C9AD9693A}" destId="{CA0F099B-9F15-442F-B610-B2E9A8FEBC1B}" srcOrd="1" destOrd="0" parTransId="{5885C7D6-56CC-443C-AF57-B3F18029BCB2}" sibTransId="{BAE4B9B0-850F-4AD3-AFD3-463DE7CB0B88}"/>
    <dgm:cxn modelId="{1AA4DA5C-4756-4564-9C4E-6241196B9C84}" type="presOf" srcId="{CA0F099B-9F15-442F-B610-B2E9A8FEBC1B}" destId="{67A4367C-1B6B-4385-8593-3B88A6D8E784}" srcOrd="0" destOrd="2" presId="urn:microsoft.com/office/officeart/2005/8/layout/default"/>
    <dgm:cxn modelId="{69224240-B8DD-4A3A-9320-7DF5EEB7CD0E}" type="presParOf" srcId="{C87D414D-51B5-4933-8520-8629F185A790}" destId="{67A4367C-1B6B-4385-8593-3B88A6D8E78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5C360-69C4-431E-8000-1847F2F8770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F2CA-3E65-41DA-B3A7-7B0EB734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0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4455B-8B45-44BA-9C4B-221017AC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1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455B-8B45-44BA-9C4B-221017AC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0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Algorithm for Left Main Bifurcation Intervention ABC = Asian Bifurcation Club; DK = double kiss; EBC = European Bifurcation Club; FFR = fractional flow reserve; IVUS = intravascular ultrasound; LM = left main coronary artery; OCT = optical coherence tomography; SB = side branch (generally the left circumflex); TIMI = Thrombolysis In Myocardial Infarction; T/TAP = T-stenting or T-stenting and minimal protrusion.</a:t>
            </a:r>
          </a:p>
        </p:txBody>
      </p:sp>
    </p:spTree>
    <p:extLst>
      <p:ext uri="{BB962C8B-B14F-4D97-AF65-F5344CB8AC3E}">
        <p14:creationId xmlns:p14="http://schemas.microsoft.com/office/powerpoint/2010/main" val="1284200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455B-8B45-44BA-9C4B-221017AC42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5F2CA-3E65-41DA-B3A7-7B0EB7343D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>
            <a:extLst>
              <a:ext uri="{FF2B5EF4-FFF2-40B4-BE49-F238E27FC236}">
                <a16:creationId xmlns:a16="http://schemas.microsoft.com/office/drawing/2014/main" xmlns="" id="{BC1AF311-F117-4F0A-B1E5-19DF715367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2" name="Notes Placeholder 2">
            <a:extLst>
              <a:ext uri="{FF2B5EF4-FFF2-40B4-BE49-F238E27FC236}">
                <a16:creationId xmlns:a16="http://schemas.microsoft.com/office/drawing/2014/main" xmlns="" id="{C3A82FF2-D79D-4A87-A4DF-FA1204EC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</a:rPr>
              <a:t>Figure 1 </a:t>
            </a:r>
            <a:r>
              <a:rPr lang="en-US" altLang="en-US">
                <a:latin typeface="Arial" panose="020B0604020202020204" pitchFamily="34" charset="0"/>
              </a:rPr>
              <a:t>New recommendations.
</a:t>
            </a:r>
          </a:p>
        </p:txBody>
      </p:sp>
      <p:sp>
        <p:nvSpPr>
          <p:cNvPr id="163843" name="Slide Number Placeholder 3">
            <a:extLst>
              <a:ext uri="{FF2B5EF4-FFF2-40B4-BE49-F238E27FC236}">
                <a16:creationId xmlns:a16="http://schemas.microsoft.com/office/drawing/2014/main" xmlns="" id="{65AEA18B-5839-4739-8883-848C96CF64C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BB0103F-6543-4141-8E04-6A6317F1B380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924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4455B-8B45-44BA-9C4B-221017AC42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455B-8B45-44BA-9C4B-221017AC42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6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An Algorithmic Approach to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Left Main Interventions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5550"/>
            <a:ext cx="6400800" cy="131445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Tanveer Rab, MD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Medicine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Interventional Cardiology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Emory University School of Medicine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9" y="273847"/>
            <a:ext cx="7890527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Technique: key elements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580922"/>
              </p:ext>
            </p:extLst>
          </p:nvPr>
        </p:nvGraphicFramePr>
        <p:xfrm>
          <a:off x="628650" y="1208484"/>
          <a:ext cx="7886700" cy="311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03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rcutaneous coronary intervention for coronary bifurcation disease: consensus from the first 10 years of the European Bifurcation Club meeting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2972" y="714375"/>
            <a:ext cx="3455789" cy="3214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2961" y="357187"/>
            <a:ext cx="3458085" cy="276999"/>
          </a:xfrm>
          <a:prstGeom prst="rect">
            <a:avLst/>
          </a:prstGeom>
        </p:spPr>
        <p:txBody>
          <a:bodyPr vertOverflow="overflow" horzOverflow="overflow" wrap="square" lIns="68580" tIns="34290" rIns="68580" bIns="34290" numCol="1" rtlCol="0">
            <a:spAutoFit/>
          </a:bodyPr>
          <a:lstStyle/>
          <a:p>
            <a:pPr defTabSz="685800" fontAlgn="base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184901" y="1524007"/>
            <a:ext cx="760535" cy="58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48514" y="1365751"/>
            <a:ext cx="9671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 err="1">
                <a:solidFill>
                  <a:prstClr val="black"/>
                </a:solidFill>
                <a:latin typeface="Calibri"/>
              </a:rPr>
              <a:t>Abluminal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space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724400" y="3430329"/>
            <a:ext cx="1981200" cy="2082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2250" y="3257550"/>
            <a:ext cx="1914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Balloon sized to  proximal MB and tip positioned proximal to carina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5950" y="179091"/>
            <a:ext cx="5314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roximal </a:t>
            </a:r>
            <a:r>
              <a:rPr lang="en-US" sz="2100" b="1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ptimization </a:t>
            </a:r>
            <a:r>
              <a:rPr lang="en-US" sz="2100" b="1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echnique (POT)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72150" y="1529877"/>
            <a:ext cx="800100" cy="3063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72250" y="1257303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Stent sized to distal MB</a:t>
            </a:r>
          </a:p>
        </p:txBody>
      </p:sp>
    </p:spTree>
    <p:extLst>
      <p:ext uri="{BB962C8B-B14F-4D97-AF65-F5344CB8AC3E}">
        <p14:creationId xmlns:p14="http://schemas.microsoft.com/office/powerpoint/2010/main" val="289187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xmlns="" id="{756E8735-E043-442B-B1B7-6D5283DF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4" y="1481082"/>
            <a:ext cx="8525313" cy="21813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CC79DA-2575-4DC4-B31C-9F5F288C7F4B}"/>
              </a:ext>
            </a:extLst>
          </p:cNvPr>
          <p:cNvSpPr/>
          <p:nvPr/>
        </p:nvSpPr>
        <p:spPr>
          <a:xfrm>
            <a:off x="2024540" y="808335"/>
            <a:ext cx="5094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P</a:t>
            </a:r>
            <a:r>
              <a:rPr lang="en-US" sz="2400" dirty="0">
                <a:solidFill>
                  <a:prstClr val="black"/>
                </a:solidFill>
              </a:rPr>
              <a:t>roximal </a:t>
            </a:r>
            <a:r>
              <a:rPr lang="en-US" sz="2400" b="1" dirty="0">
                <a:solidFill>
                  <a:prstClr val="black"/>
                </a:solidFill>
              </a:rPr>
              <a:t>O</a:t>
            </a:r>
            <a:r>
              <a:rPr lang="en-US" sz="2400" dirty="0">
                <a:solidFill>
                  <a:prstClr val="black"/>
                </a:solidFill>
              </a:rPr>
              <a:t>ptimization </a:t>
            </a:r>
            <a:r>
              <a:rPr lang="en-US" sz="2400" b="1" dirty="0">
                <a:solidFill>
                  <a:prstClr val="black"/>
                </a:solidFill>
              </a:rPr>
              <a:t>T</a:t>
            </a:r>
            <a:r>
              <a:rPr lang="en-US" sz="2400" dirty="0">
                <a:solidFill>
                  <a:prstClr val="black"/>
                </a:solidFill>
              </a:rPr>
              <a:t>echnique (POT)</a:t>
            </a:r>
          </a:p>
        </p:txBody>
      </p:sp>
    </p:spTree>
    <p:extLst>
      <p:ext uri="{BB962C8B-B14F-4D97-AF65-F5344CB8AC3E}">
        <p14:creationId xmlns:p14="http://schemas.microsoft.com/office/powerpoint/2010/main" val="296392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86746" y="286231"/>
            <a:ext cx="6370509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225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38" y="4494365"/>
            <a:ext cx="1295057" cy="50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14" y="79471"/>
            <a:ext cx="5576486" cy="432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16096" y="4959881"/>
            <a:ext cx="3698309" cy="26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marL="64294" indent="-64294"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</a:tabLst>
              <a:defRPr/>
            </a:pPr>
            <a:r>
              <a:rPr lang="en-GB" altLang="en-US" sz="680">
                <a:latin typeface="Arial" panose="020B0604020202020204" pitchFamily="34" charset="0"/>
              </a:rPr>
              <a:t>2017 American College of Cardiology Foundation</a:t>
            </a:r>
          </a:p>
        </p:txBody>
      </p:sp>
    </p:spTree>
    <p:extLst>
      <p:ext uri="{BB962C8B-B14F-4D97-AF65-F5344CB8AC3E}">
        <p14:creationId xmlns:p14="http://schemas.microsoft.com/office/powerpoint/2010/main" val="1214843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B6FE8A-C2A5-43C5-9D7E-35211AA0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27" y="0"/>
            <a:ext cx="4027147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250064-B99E-46F3-A71E-820A6A13DE72}"/>
              </a:ext>
            </a:extLst>
          </p:cNvPr>
          <p:cNvSpPr/>
          <p:nvPr/>
        </p:nvSpPr>
        <p:spPr>
          <a:xfrm>
            <a:off x="271853" y="1062810"/>
            <a:ext cx="234160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75 % of cases are treated with 1 stent or </a:t>
            </a:r>
          </a:p>
          <a:p>
            <a:pPr algn="ctr"/>
            <a:r>
              <a:rPr lang="en-US" sz="135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Provisional stenting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9942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594" y="482204"/>
            <a:ext cx="2753106" cy="41266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DK crush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441344"/>
              </p:ext>
            </p:extLst>
          </p:nvPr>
        </p:nvGraphicFramePr>
        <p:xfrm>
          <a:off x="1219200" y="209550"/>
          <a:ext cx="6858000" cy="412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62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DB3E2E-0B82-4595-84EC-184B86CA1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03" y="262468"/>
            <a:ext cx="5840045" cy="463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5A2533-1B79-45BB-A4D3-7088299C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399" y="3876180"/>
            <a:ext cx="2480734" cy="6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F623BE-2ECD-437E-9100-9F3E4DC4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02" y="57751"/>
            <a:ext cx="4068599" cy="50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AF4034-F380-4E18-AFAC-A0C7071E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488" y="0"/>
            <a:ext cx="4179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0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7312" y="2965325"/>
            <a:ext cx="970427" cy="616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1826E5-8E79-4F21-B051-2B759BED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45" y="245534"/>
            <a:ext cx="5938286" cy="460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F7BACD-F281-47F3-B005-60B65D6E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313" y="2965324"/>
            <a:ext cx="1088963" cy="6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2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90650"/>
            <a:ext cx="7239000" cy="1409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Tanveer Rab, MD,FACC,FSCAI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 have no relevant financial relationships </a:t>
            </a:r>
          </a:p>
          <a:p>
            <a:pPr>
              <a:buNone/>
            </a:pPr>
            <a:endParaRPr lang="en-US" sz="2000" dirty="0">
              <a:solidFill>
                <a:schemeClr val="tx2"/>
              </a:solidFill>
              <a:latin typeface="TradeGothic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641A8-DA03-41A4-8790-17AD825F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5950"/>
            <a:ext cx="2898278" cy="779646"/>
          </a:xfrm>
          <a:ln w="25400" cap="sq">
            <a:solidFill>
              <a:srgbClr val="FFFFFF"/>
            </a:solidFill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Double kiss crush </a:t>
            </a:r>
            <a:br>
              <a:rPr lang="en-US" sz="2400" b="1" dirty="0"/>
            </a:br>
            <a:r>
              <a:rPr lang="en-US" sz="2400" b="1" dirty="0"/>
              <a:t>(DK crush) stenting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39F9DA-607C-499E-85AA-CCE2BA3A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666750"/>
            <a:ext cx="3793047" cy="3352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For the intentional 2 stent technique in a complex LM bifurcation lesion, DK crush is a popular approach</a:t>
            </a:r>
          </a:p>
        </p:txBody>
      </p:sp>
    </p:spTree>
    <p:extLst>
      <p:ext uri="{BB962C8B-B14F-4D97-AF65-F5344CB8AC3E}">
        <p14:creationId xmlns:p14="http://schemas.microsoft.com/office/powerpoint/2010/main" val="223280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075CD-0B0D-47E2-9CEE-B1559125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2895599" cy="3697685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1 or 2 stents for LM Bifurcation PCI: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5F2DFC-54E7-4491-A11B-5AE5FCFFF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32" y="722908"/>
            <a:ext cx="4783327" cy="39062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Double Kissing Crush versus Provisional Stenting for True Distal Bifurcation Lesions of the Left Main Coronary Artery: The DKCRUSH-V Randomized Trial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Shao-Liang Chen, MD, Tanveer  Rab, MD,</a:t>
            </a:r>
            <a:r>
              <a:rPr lang="en-US" sz="1800" baseline="30000" dirty="0"/>
              <a:t> </a:t>
            </a:r>
            <a:r>
              <a:rPr lang="en-US" sz="1800" dirty="0" err="1"/>
              <a:t>Zhanquan</a:t>
            </a:r>
            <a:r>
              <a:rPr lang="en-US" sz="1800" dirty="0"/>
              <a:t> Li, MD, </a:t>
            </a:r>
            <a:r>
              <a:rPr lang="en-US" sz="1800" dirty="0" err="1"/>
              <a:t>Guanchang</a:t>
            </a:r>
            <a:r>
              <a:rPr lang="en-US" sz="1800" dirty="0"/>
              <a:t> Cheng, MD, </a:t>
            </a:r>
            <a:r>
              <a:rPr lang="en-US" sz="1800" dirty="0" err="1"/>
              <a:t>Lianqun</a:t>
            </a:r>
            <a:r>
              <a:rPr lang="en-US" sz="1800" dirty="0"/>
              <a:t> Cui, MD,</a:t>
            </a:r>
            <a:r>
              <a:rPr lang="en-US" sz="1800" baseline="30000" dirty="0"/>
              <a:t> </a:t>
            </a:r>
            <a:r>
              <a:rPr lang="en-US" sz="1800" dirty="0"/>
              <a:t>Martin B Leon, MD, Gregg W. Stone, MD</a:t>
            </a:r>
          </a:p>
          <a:p>
            <a:pPr marL="0" indent="0">
              <a:buNone/>
            </a:pPr>
            <a:r>
              <a:rPr lang="en-US" sz="1800" i="1" dirty="0"/>
              <a:t>J Am Coll </a:t>
            </a:r>
            <a:r>
              <a:rPr lang="en-US" sz="1800" i="1" dirty="0" err="1"/>
              <a:t>Cardiol</a:t>
            </a:r>
            <a:r>
              <a:rPr lang="en-US" sz="1800" i="1" dirty="0"/>
              <a:t> 2017; 70:2605–17</a:t>
            </a:r>
            <a:endParaRPr lang="en-US" sz="1800" dirty="0"/>
          </a:p>
          <a:p>
            <a:pPr marL="0" indent="0">
              <a:buNone/>
            </a:pPr>
            <a:r>
              <a:rPr lang="en-US" i="1" dirty="0"/>
              <a:t>   </a:t>
            </a:r>
            <a:endParaRPr lang="en-US" sz="105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03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71EFF34-A974-4B83-86AD-0211D87483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>
          <a:xfrm>
            <a:off x="2034590" y="283559"/>
            <a:ext cx="5415365" cy="44304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A1A831F-9CE7-4C5D-8EFD-52FAC2D7197A}"/>
              </a:ext>
            </a:extLst>
          </p:cNvPr>
          <p:cNvSpPr/>
          <p:nvPr/>
        </p:nvSpPr>
        <p:spPr>
          <a:xfrm>
            <a:off x="5114926" y="3913095"/>
            <a:ext cx="364331" cy="8008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111FE7-BE7B-4544-A1C1-6D7538BD6481}"/>
              </a:ext>
            </a:extLst>
          </p:cNvPr>
          <p:cNvSpPr txBox="1"/>
          <p:nvPr/>
        </p:nvSpPr>
        <p:spPr>
          <a:xfrm>
            <a:off x="202130" y="1999648"/>
            <a:ext cx="1931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DK crush V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8141530-DB5E-4EC9-BD19-009AA758DADD}"/>
              </a:ext>
            </a:extLst>
          </p:cNvPr>
          <p:cNvSpPr/>
          <p:nvPr/>
        </p:nvSpPr>
        <p:spPr>
          <a:xfrm>
            <a:off x="5503069" y="4171950"/>
            <a:ext cx="364331" cy="542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0800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FC6174-E12C-4AE4-A72E-8E5EA46F6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203" y="0"/>
            <a:ext cx="40675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4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594" y="482204"/>
            <a:ext cx="2753106" cy="41266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DK crush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548566"/>
              </p:ext>
            </p:extLst>
          </p:nvPr>
        </p:nvGraphicFramePr>
        <p:xfrm>
          <a:off x="1066800" y="209550"/>
          <a:ext cx="6858000" cy="412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04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27192-6B80-4587-BFC6-F129AB67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/>
              <a:t>Strength of the DK crush technique</a:t>
            </a:r>
          </a:p>
        </p:txBody>
      </p:sp>
      <p:pic>
        <p:nvPicPr>
          <p:cNvPr id="5" name="Content Placeholder 4" descr="A picture containing sky&#10;&#10;Description generated with high confidence">
            <a:extLst>
              <a:ext uri="{FF2B5EF4-FFF2-40B4-BE49-F238E27FC236}">
                <a16:creationId xmlns:a16="http://schemas.microsoft.com/office/drawing/2014/main" xmlns="" id="{A6B58980-4681-416F-AD95-58C27E4C0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17906"/>
            <a:ext cx="8000999" cy="377647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1BB963-BB93-4390-B177-2D619BA22514}"/>
              </a:ext>
            </a:extLst>
          </p:cNvPr>
          <p:cNvSpPr txBox="1"/>
          <p:nvPr/>
        </p:nvSpPr>
        <p:spPr>
          <a:xfrm>
            <a:off x="2819400" y="448841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Validated through trials</a:t>
            </a:r>
          </a:p>
        </p:txBody>
      </p:sp>
    </p:spTree>
    <p:extLst>
      <p:ext uri="{BB962C8B-B14F-4D97-AF65-F5344CB8AC3E}">
        <p14:creationId xmlns:p14="http://schemas.microsoft.com/office/powerpoint/2010/main" val="259134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ext Placeholder 2">
            <a:extLst>
              <a:ext uri="{FF2B5EF4-FFF2-40B4-BE49-F238E27FC236}">
                <a16:creationId xmlns:a16="http://schemas.microsoft.com/office/drawing/2014/main" xmlns="" id="{72E59DEA-6AC0-4CFF-9AEB-034AE227E23E}"/>
              </a:ext>
            </a:extLst>
          </p:cNvPr>
          <p:cNvSpPr txBox="1">
            <a:spLocks/>
          </p:cNvSpPr>
          <p:nvPr/>
        </p:nvSpPr>
        <p:spPr bwMode="auto">
          <a:xfrm>
            <a:off x="1143000" y="236628"/>
            <a:ext cx="6858000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0" rIns="17145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/>
              <a:t>2018 ESC/EACTS Guidelines on myocardial revascularization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xmlns="" id="{B9B4B6B8-EA1A-40DB-80E1-A6DFC5C24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noFill/>
          <a:ln w="25400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350">
              <a:solidFill>
                <a:srgbClr val="FFFFFF"/>
              </a:solidFill>
            </a:endParaRPr>
          </a:p>
        </p:txBody>
      </p:sp>
      <p:pic>
        <p:nvPicPr>
          <p:cNvPr id="162822" name="Picture 6" descr="Cover">
            <a:extLst>
              <a:ext uri="{FF2B5EF4-FFF2-40B4-BE49-F238E27FC236}">
                <a16:creationId xmlns:a16="http://schemas.microsoft.com/office/drawing/2014/main" xmlns="" id="{4ACDF2BA-7A80-43A1-87F4-00948C74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" b="8759"/>
          <a:stretch/>
        </p:blipFill>
        <p:spPr bwMode="auto">
          <a:xfrm>
            <a:off x="1810265" y="453432"/>
            <a:ext cx="5715000" cy="41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B2EF110-B03A-4823-8AF2-8E1C38E0F038}"/>
              </a:ext>
            </a:extLst>
          </p:cNvPr>
          <p:cNvSpPr/>
          <p:nvPr/>
        </p:nvSpPr>
        <p:spPr>
          <a:xfrm>
            <a:off x="5628503" y="1000898"/>
            <a:ext cx="1810265" cy="418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building, wall, indoor&#10;&#10;Description generated with high confidence">
            <a:extLst>
              <a:ext uri="{FF2B5EF4-FFF2-40B4-BE49-F238E27FC236}">
                <a16:creationId xmlns:a16="http://schemas.microsoft.com/office/drawing/2014/main" xmlns="" id="{7A327DEA-6EDC-4E97-A052-5AD937323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591"/>
            <a:ext cx="9144000" cy="3446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3CCACD-783F-4EF6-B1EA-9ADB6633DBFD}"/>
              </a:ext>
            </a:extLst>
          </p:cNvPr>
          <p:cNvSpPr txBox="1"/>
          <p:nvPr/>
        </p:nvSpPr>
        <p:spPr>
          <a:xfrm>
            <a:off x="1732548" y="216568"/>
            <a:ext cx="5284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Stenting Ostial Left Main Stenosis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AB1F08-19DF-41A5-98C1-B0239AD29B14}"/>
              </a:ext>
            </a:extLst>
          </p:cNvPr>
          <p:cNvSpPr txBox="1"/>
          <p:nvPr/>
        </p:nvSpPr>
        <p:spPr>
          <a:xfrm>
            <a:off x="3352800" y="45529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TLR &lt; 4.5 % (DELTA Registry)</a:t>
            </a:r>
          </a:p>
        </p:txBody>
      </p:sp>
    </p:spTree>
    <p:extLst>
      <p:ext uri="{BB962C8B-B14F-4D97-AF65-F5344CB8AC3E}">
        <p14:creationId xmlns:p14="http://schemas.microsoft.com/office/powerpoint/2010/main" val="417951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908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Intravascular imaging to optimize LM stenting is extremely important</a:t>
            </a:r>
          </a:p>
        </p:txBody>
      </p:sp>
    </p:spTree>
    <p:extLst>
      <p:ext uri="{BB962C8B-B14F-4D97-AF65-F5344CB8AC3E}">
        <p14:creationId xmlns:p14="http://schemas.microsoft.com/office/powerpoint/2010/main" val="107903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0"/>
            <a:ext cx="6172200" cy="857250"/>
          </a:xfrm>
        </p:spPr>
        <p:txBody>
          <a:bodyPr/>
          <a:lstStyle/>
          <a:p>
            <a:r>
              <a:rPr lang="en-US" sz="1500" b="1" dirty="0"/>
              <a:t>IVUS-derived minimal stent area (MSA) cut-off values for the prediction of angiographic in-stent </a:t>
            </a:r>
            <a:r>
              <a:rPr lang="en-US" sz="1500" b="1" dirty="0" err="1"/>
              <a:t>restenosis</a:t>
            </a:r>
            <a:r>
              <a:rPr lang="en-US" sz="1500" b="1" dirty="0"/>
              <a:t> (ISR) on a segmental basis</a:t>
            </a:r>
            <a:endParaRPr lang="en-US" sz="1500" dirty="0"/>
          </a:p>
        </p:txBody>
      </p:sp>
      <p:pic>
        <p:nvPicPr>
          <p:cNvPr id="19458" name="Picture 2" descr="C:\Users\Rab\Desktop\LM-interventions and EXCEL\103_1665_3_12-Figure%202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6808" y="971558"/>
            <a:ext cx="4863464" cy="394334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" y="818148"/>
            <a:ext cx="2390108" cy="1046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4908634"/>
            <a:ext cx="24785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srgbClr val="000000"/>
                </a:solidFill>
                <a:latin typeface="Arial" charset="0"/>
              </a:rPr>
              <a:t>Park S et al. J Am Heart </a:t>
            </a:r>
            <a:r>
              <a:rPr lang="en-GB" sz="1050" b="1" dirty="0" err="1">
                <a:solidFill>
                  <a:srgbClr val="000000"/>
                </a:solidFill>
                <a:latin typeface="Arial" charset="0"/>
              </a:rPr>
              <a:t>Assoc</a:t>
            </a:r>
            <a:r>
              <a:rPr lang="en-GB" sz="1050" b="1" dirty="0">
                <a:solidFill>
                  <a:srgbClr val="000000"/>
                </a:solidFill>
                <a:latin typeface="Arial" charset="0"/>
              </a:rPr>
              <a:t> 2012</a:t>
            </a:r>
            <a:endParaRPr lang="en-US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69F528-BF1B-43B2-8516-B8D59617DF1F}"/>
              </a:ext>
            </a:extLst>
          </p:cNvPr>
          <p:cNvSpPr txBox="1"/>
          <p:nvPr/>
        </p:nvSpPr>
        <p:spPr>
          <a:xfrm>
            <a:off x="6172200" y="1581150"/>
            <a:ext cx="2382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EXCEL update: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80 % IVUS use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MSA 12.5 mm</a:t>
            </a:r>
            <a:r>
              <a:rPr lang="en-US" b="1" baseline="30000" dirty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has best outcomes</a:t>
            </a:r>
          </a:p>
        </p:txBody>
      </p:sp>
    </p:spTree>
    <p:extLst>
      <p:ext uri="{BB962C8B-B14F-4D97-AF65-F5344CB8AC3E}">
        <p14:creationId xmlns:p14="http://schemas.microsoft.com/office/powerpoint/2010/main" val="324691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creenshot of a cell phone&#10;&#10;Description generated with very high confide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 bwMode="auto">
          <a:xfrm>
            <a:off x="17" y="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52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42950"/>
            <a:ext cx="3173223" cy="3525243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for LM intervention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819150"/>
            <a:ext cx="4933959" cy="36099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Angiographic diameter stenosis </a:t>
            </a:r>
            <a:r>
              <a:rPr lang="en-US" b="1" u="sng" dirty="0"/>
              <a:t>&gt;</a:t>
            </a:r>
            <a:r>
              <a:rPr lang="en-US" b="1" dirty="0"/>
              <a:t> 70 %</a:t>
            </a:r>
          </a:p>
          <a:p>
            <a:pPr marL="0" indent="0">
              <a:buNone/>
            </a:pPr>
            <a:r>
              <a:rPr lang="en-US" b="1" dirty="0"/>
              <a:t>or</a:t>
            </a:r>
          </a:p>
          <a:p>
            <a:pPr marL="0" indent="0">
              <a:buNone/>
            </a:pPr>
            <a:r>
              <a:rPr lang="en-US" b="1" dirty="0"/>
              <a:t>IVUS/ OCT LM MLA </a:t>
            </a:r>
            <a:r>
              <a:rPr lang="en-US" b="1" u="sng" dirty="0"/>
              <a:t>&lt;</a:t>
            </a:r>
            <a:r>
              <a:rPr lang="en-US" b="1" dirty="0"/>
              <a:t> </a:t>
            </a:r>
            <a:r>
              <a:rPr lang="en-US" b="1" dirty="0" smtClean="0"/>
              <a:t>6mm</a:t>
            </a:r>
            <a:r>
              <a:rPr lang="en-US" b="1" baseline="30000" dirty="0" smtClean="0"/>
              <a:t>2</a:t>
            </a:r>
            <a:endParaRPr lang="en-US" b="1" baseline="30000" dirty="0"/>
          </a:p>
          <a:p>
            <a:pPr marL="0" indent="0">
              <a:buNone/>
            </a:pPr>
            <a:r>
              <a:rPr lang="en-US" b="1" dirty="0"/>
              <a:t>or</a:t>
            </a:r>
          </a:p>
          <a:p>
            <a:pPr marL="0" indent="0">
              <a:buNone/>
            </a:pPr>
            <a:r>
              <a:rPr lang="en-US" b="1" dirty="0"/>
              <a:t>FFR </a:t>
            </a:r>
            <a:r>
              <a:rPr lang="en-US" b="1" u="sng" dirty="0"/>
              <a:t>&lt;</a:t>
            </a:r>
            <a:r>
              <a:rPr lang="en-US" b="1" dirty="0"/>
              <a:t> 0.80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21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6" y="848929"/>
            <a:ext cx="2110978" cy="172045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220892" y="908449"/>
            <a:ext cx="1728788" cy="1243013"/>
          </a:xfrm>
          <a:prstGeom prst="ellipse">
            <a:avLst/>
          </a:prstGeom>
          <a:solidFill>
            <a:schemeClr val="tx1">
              <a:alpha val="16862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86464" y="2514600"/>
            <a:ext cx="220384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500" b="1" dirty="0">
                <a:solidFill>
                  <a:srgbClr val="0070C0"/>
                </a:solidFill>
                <a:cs typeface="Tahoma" pitchFamily="34" charset="0"/>
              </a:rPr>
              <a:t>Distal-bifurcation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334" y="3178970"/>
            <a:ext cx="2098477" cy="167878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92167" y="4843463"/>
            <a:ext cx="107989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500" b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Shaft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691" y="819152"/>
            <a:ext cx="2146556" cy="17526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692017" y="2500268"/>
            <a:ext cx="107989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500" dirty="0">
                <a:solidFill>
                  <a:schemeClr val="bg1">
                    <a:lumMod val="25000"/>
                    <a:lumOff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GB" sz="1500" b="1" dirty="0" err="1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Ostium</a:t>
            </a:r>
            <a:endParaRPr lang="en-GB" sz="1500" b="1" dirty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981202" y="848916"/>
            <a:ext cx="1620441" cy="1081088"/>
          </a:xfrm>
          <a:prstGeom prst="ellipse">
            <a:avLst/>
          </a:prstGeom>
          <a:solidFill>
            <a:schemeClr val="tx1">
              <a:alpha val="16862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pic>
        <p:nvPicPr>
          <p:cNvPr id="14" name="Picture 5" descr="pari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4259" y="1941720"/>
            <a:ext cx="1140758" cy="1166473"/>
          </a:xfrm>
          <a:prstGeom prst="rect">
            <a:avLst/>
          </a:prstGeom>
          <a:noFill/>
          <a:ln w="222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6" descr="pari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8978" y="3807620"/>
            <a:ext cx="1184672" cy="1221582"/>
          </a:xfrm>
          <a:prstGeom prst="rect">
            <a:avLst/>
          </a:prstGeom>
          <a:noFill/>
          <a:ln w="222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  <a:bevelB w="165100" prst="coolSlant"/>
          </a:sp3d>
        </p:spPr>
      </p:pic>
      <p:pic>
        <p:nvPicPr>
          <p:cNvPr id="16" name="Picture 7" descr="paris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4864" y="1893447"/>
            <a:ext cx="1160743" cy="1192666"/>
          </a:xfrm>
          <a:prstGeom prst="rect">
            <a:avLst/>
          </a:prstGeom>
          <a:solidFill>
            <a:schemeClr val="accent2"/>
          </a:solidFill>
          <a:ln w="222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2512228" y="98822"/>
            <a:ext cx="4517231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en-GB" sz="2100" b="1" dirty="0">
                <a:solidFill>
                  <a:srgbClr val="FF0000"/>
                </a:solidFill>
                <a:cs typeface="Tahoma" pitchFamily="34" charset="0"/>
              </a:rPr>
              <a:t>   Left Main Disease:  Locations </a:t>
            </a:r>
            <a:endParaRPr lang="en-US" sz="2100" b="1" dirty="0">
              <a:solidFill>
                <a:srgbClr val="FF0000"/>
              </a:solidFill>
              <a:cs typeface="Tahoma" pitchFamily="34" charset="0"/>
            </a:endParaRPr>
          </a:p>
        </p:txBody>
      </p:sp>
      <p:cxnSp>
        <p:nvCxnSpPr>
          <p:cNvPr id="22" name="Straight Arrow Connector 21"/>
          <p:cNvCxnSpPr>
            <a:endCxn id="10" idx="3"/>
          </p:cNvCxnSpPr>
          <p:nvPr/>
        </p:nvCxnSpPr>
        <p:spPr bwMode="auto">
          <a:xfrm flipH="1">
            <a:off x="4972064" y="4410076"/>
            <a:ext cx="1591858" cy="59497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5715007" y="2912269"/>
            <a:ext cx="898922" cy="766763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91FE4D-5497-471E-87EE-6A093DC42965}"/>
              </a:ext>
            </a:extLst>
          </p:cNvPr>
          <p:cNvSpPr txBox="1"/>
          <p:nvPr/>
        </p:nvSpPr>
        <p:spPr>
          <a:xfrm>
            <a:off x="5734591" y="3157817"/>
            <a:ext cx="31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80 % of LM lesions involve the bifurcation</a:t>
            </a:r>
          </a:p>
        </p:txBody>
      </p:sp>
    </p:spTree>
    <p:extLst>
      <p:ext uri="{BB962C8B-B14F-4D97-AF65-F5344CB8AC3E}">
        <p14:creationId xmlns:p14="http://schemas.microsoft.com/office/powerpoint/2010/main" val="3377279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587"/>
            <a:ext cx="8393230" cy="1595387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LM PCI is a Complex High Risk 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Interventional Procedure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 Risk for LM PCI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696828"/>
              </p:ext>
            </p:extLst>
          </p:nvPr>
        </p:nvGraphicFramePr>
        <p:xfrm>
          <a:off x="228600" y="2419349"/>
          <a:ext cx="8686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177448049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7782774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Elective PCI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1.1 % (EXCEL and NOBLE)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65115808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High Risk PCI  with LV support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 9 % (USPELLA, EUROPELLA, GLOBAL CVAD)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3256776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High Risk PCI without LV support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24 %  (USPELLA, EUROPELLA, GLOBAL CVAD)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4277723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Cardiogenic Shock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50-80 %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25794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27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2B338B-BA77-497C-BA1F-7C798CF9B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23" y="700696"/>
            <a:ext cx="1618860" cy="111296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0E8A20E-7F43-4587-90B2-9DF67D779BA8}"/>
              </a:ext>
            </a:extLst>
          </p:cNvPr>
          <p:cNvCxnSpPr>
            <a:cxnSpLocks/>
          </p:cNvCxnSpPr>
          <p:nvPr/>
        </p:nvCxnSpPr>
        <p:spPr>
          <a:xfrm flipH="1" flipV="1">
            <a:off x="2770102" y="1257170"/>
            <a:ext cx="658589" cy="128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3F880D-79CA-47D3-82B3-6D9121279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5" t="-1" b="4964"/>
          <a:stretch/>
        </p:blipFill>
        <p:spPr>
          <a:xfrm>
            <a:off x="3215080" y="769911"/>
            <a:ext cx="3613550" cy="1325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5C08B8-48BD-4D34-8E98-92D4E842F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113" y="763643"/>
            <a:ext cx="1636918" cy="111566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36CD947-EC43-4909-B21A-2B9E79B07EA3}"/>
              </a:ext>
            </a:extLst>
          </p:cNvPr>
          <p:cNvCxnSpPr>
            <a:cxnSpLocks/>
          </p:cNvCxnSpPr>
          <p:nvPr/>
        </p:nvCxnSpPr>
        <p:spPr>
          <a:xfrm flipV="1">
            <a:off x="6293025" y="1257167"/>
            <a:ext cx="419399" cy="876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FD121C-FEC3-4577-8AD2-39E574725C52}"/>
              </a:ext>
            </a:extLst>
          </p:cNvPr>
          <p:cNvSpPr txBox="1"/>
          <p:nvPr/>
        </p:nvSpPr>
        <p:spPr>
          <a:xfrm>
            <a:off x="5172816" y="2321623"/>
            <a:ext cx="1320628" cy="1754326"/>
          </a:xfrm>
          <a:prstGeom prst="rect">
            <a:avLst/>
          </a:prstGeom>
          <a:solidFill>
            <a:srgbClr val="41AEBD">
              <a:hueOff val="0"/>
              <a:satOff val="0"/>
              <a:lumOff val="0"/>
            </a:srgbClr>
          </a:solidFill>
          <a:ln w="12700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criteria</a:t>
            </a:r>
          </a:p>
          <a:p>
            <a:pPr defTabSz="685800">
              <a:defRPr/>
            </a:pPr>
            <a:r>
              <a:rPr lang="en-US" sz="9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Moderate to severe calciﬁcation</a:t>
            </a:r>
          </a:p>
          <a:p>
            <a:pPr defTabSz="685800">
              <a:defRPr/>
            </a:pPr>
            <a:r>
              <a:rPr lang="en-US" sz="9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Multiple </a:t>
            </a:r>
            <a:r>
              <a:rPr lang="en-US" sz="9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en-US" sz="9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685800">
              <a:defRPr/>
            </a:pPr>
            <a:r>
              <a:rPr lang="en-US" sz="9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Bifurcation angle &lt;45</a:t>
            </a:r>
          </a:p>
          <a:p>
            <a:pPr defTabSz="685800">
              <a:defRPr/>
            </a:pPr>
            <a:r>
              <a:rPr lang="en-US" sz="9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Main vessel RVD &lt;2.5 mm</a:t>
            </a:r>
          </a:p>
          <a:p>
            <a:pPr defTabSz="685800">
              <a:defRPr/>
            </a:pPr>
            <a:r>
              <a:rPr lang="en-US" sz="9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Thrombus-containing lesions</a:t>
            </a:r>
          </a:p>
          <a:p>
            <a:pPr defTabSz="685800">
              <a:defRPr/>
            </a:pPr>
            <a:r>
              <a:rPr lang="en-US" sz="9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MV lesion length &gt;25 mm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748C3F-9690-4317-A1EB-8DE9DD2D152B}"/>
              </a:ext>
            </a:extLst>
          </p:cNvPr>
          <p:cNvSpPr txBox="1"/>
          <p:nvPr/>
        </p:nvSpPr>
        <p:spPr>
          <a:xfrm>
            <a:off x="1985210" y="2750424"/>
            <a:ext cx="2627697" cy="9233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 Classification and approaches to LM PCI are determined by the </a:t>
            </a:r>
            <a:br>
              <a:rPr lang="en-US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Branch</a:t>
            </a:r>
            <a:endParaRPr lang="en-US" sz="1350" dirty="0">
              <a:solidFill>
                <a:srgbClr val="FFFF00"/>
              </a:solidFill>
              <a:latin typeface="Calibri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3190516-731C-4505-9D81-C14A296C772A}"/>
              </a:ext>
            </a:extLst>
          </p:cNvPr>
          <p:cNvCxnSpPr/>
          <p:nvPr/>
        </p:nvCxnSpPr>
        <p:spPr>
          <a:xfrm>
            <a:off x="5782377" y="1985210"/>
            <a:ext cx="0" cy="3364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2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96" y="0"/>
            <a:ext cx="416140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73355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published in</a:t>
            </a:r>
          </a:p>
          <a:p>
            <a:r>
              <a:rPr lang="en-US" dirty="0" smtClean="0"/>
              <a:t>Interventional Cardiology Clinics</a:t>
            </a:r>
          </a:p>
          <a:p>
            <a:r>
              <a:rPr lang="en-US" dirty="0" smtClean="0"/>
              <a:t>(8) (2019) 131-147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17335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Updated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7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913" y="47539"/>
            <a:ext cx="6058757" cy="8222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50" dirty="0"/>
              <a:t>Stenting Techniques that have been validated through trials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994599"/>
              </p:ext>
            </p:extLst>
          </p:nvPr>
        </p:nvGraphicFramePr>
        <p:xfrm>
          <a:off x="1219200" y="133350"/>
          <a:ext cx="7010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4D6C35-B6FA-45E1-B360-72F4946B8DE7}"/>
              </a:ext>
            </a:extLst>
          </p:cNvPr>
          <p:cNvSpPr txBox="1"/>
          <p:nvPr/>
        </p:nvSpPr>
        <p:spPr>
          <a:xfrm>
            <a:off x="2971800" y="3181350"/>
            <a:ext cx="5212079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</a:rPr>
              <a:t>These techniques can be performed with </a:t>
            </a:r>
          </a:p>
          <a:p>
            <a:pPr lvl="0" algn="ctr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</a:rPr>
              <a:t>6 Fr radial access with 6 Fr guides</a:t>
            </a:r>
          </a:p>
          <a:p>
            <a:pPr lvl="0">
              <a:spcBef>
                <a:spcPct val="2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0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518</Words>
  <Application>Microsoft Office PowerPoint</Application>
  <PresentationFormat>On-screen Show (16:9)</PresentationFormat>
  <Paragraphs>103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msgothic</vt:lpstr>
      <vt:lpstr>Tahoma</vt:lpstr>
      <vt:lpstr>TradeGothic</vt:lpstr>
      <vt:lpstr>Wingdings</vt:lpstr>
      <vt:lpstr>Theme1</vt:lpstr>
      <vt:lpstr>An Algorithmic Approach to  Left Main Interventions</vt:lpstr>
      <vt:lpstr>PowerPoint Presentation</vt:lpstr>
      <vt:lpstr>PowerPoint Presentation</vt:lpstr>
      <vt:lpstr>Criteria for LM intervention </vt:lpstr>
      <vt:lpstr>PowerPoint Presentation</vt:lpstr>
      <vt:lpstr>LM PCI is a Complex High Risk  Interventional Procedure  Mortality Risk for LM PCI</vt:lpstr>
      <vt:lpstr>PowerPoint Presentation</vt:lpstr>
      <vt:lpstr>PowerPoint Presentation</vt:lpstr>
      <vt:lpstr>Stenting Techniques that have been validated through trials</vt:lpstr>
      <vt:lpstr>Technique: key elements</vt:lpstr>
      <vt:lpstr>PowerPoint Presentation</vt:lpstr>
      <vt:lpstr>PowerPoint Presentation</vt:lpstr>
      <vt:lpstr>PowerPoint Presentation</vt:lpstr>
      <vt:lpstr>PowerPoint Presentation</vt:lpstr>
      <vt:lpstr>DK crush</vt:lpstr>
      <vt:lpstr>PowerPoint Presentation</vt:lpstr>
      <vt:lpstr>PowerPoint Presentation</vt:lpstr>
      <vt:lpstr>PowerPoint Presentation</vt:lpstr>
      <vt:lpstr>PowerPoint Presentation</vt:lpstr>
      <vt:lpstr>Double kiss crush  (DK crush) stenting</vt:lpstr>
      <vt:lpstr>1 or 2 stents for LM Bifurcation PCI:</vt:lpstr>
      <vt:lpstr>PowerPoint Presentation</vt:lpstr>
      <vt:lpstr>PowerPoint Presentation</vt:lpstr>
      <vt:lpstr>DK crush</vt:lpstr>
      <vt:lpstr>Strength of the DK crush technique</vt:lpstr>
      <vt:lpstr>PowerPoint Presentation</vt:lpstr>
      <vt:lpstr>PowerPoint Presentation</vt:lpstr>
      <vt:lpstr>Intravascular imaging to optimize LM stenting is extremely important</vt:lpstr>
      <vt:lpstr>IVUS-derived minimal stent area (MSA) cut-off values for the prediction of angiographic in-stent restenosis (ISR) on a segmental basis</vt:lpstr>
    </vt:vector>
  </TitlesOfParts>
  <Company>MedStar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Checkin 002</cp:lastModifiedBy>
  <cp:revision>51</cp:revision>
  <dcterms:created xsi:type="dcterms:W3CDTF">2015-01-08T17:01:57Z</dcterms:created>
  <dcterms:modified xsi:type="dcterms:W3CDTF">2019-03-04T18:59:47Z</dcterms:modified>
</cp:coreProperties>
</file>