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5"/>
  </p:notesMasterIdLst>
  <p:sldIdLst>
    <p:sldId id="256" r:id="rId3"/>
    <p:sldId id="257" r:id="rId4"/>
    <p:sldId id="281" r:id="rId5"/>
    <p:sldId id="259" r:id="rId6"/>
    <p:sldId id="270" r:id="rId7"/>
    <p:sldId id="261" r:id="rId8"/>
    <p:sldId id="271" r:id="rId9"/>
    <p:sldId id="273" r:id="rId10"/>
    <p:sldId id="266" r:id="rId11"/>
    <p:sldId id="272" r:id="rId12"/>
    <p:sldId id="267" r:id="rId13"/>
    <p:sldId id="268" r:id="rId14"/>
    <p:sldId id="275" r:id="rId15"/>
    <p:sldId id="276" r:id="rId16"/>
    <p:sldId id="280" r:id="rId17"/>
    <p:sldId id="282" r:id="rId18"/>
    <p:sldId id="283" r:id="rId19"/>
    <p:sldId id="284" r:id="rId20"/>
    <p:sldId id="285" r:id="rId21"/>
    <p:sldId id="288" r:id="rId22"/>
    <p:sldId id="286" r:id="rId23"/>
    <p:sldId id="287" r:id="rId24"/>
    <p:sldId id="291" r:id="rId25"/>
    <p:sldId id="293" r:id="rId26"/>
    <p:sldId id="294" r:id="rId27"/>
    <p:sldId id="295" r:id="rId28"/>
    <p:sldId id="297" r:id="rId29"/>
    <p:sldId id="292" r:id="rId30"/>
    <p:sldId id="300" r:id="rId31"/>
    <p:sldId id="299" r:id="rId32"/>
    <p:sldId id="298" r:id="rId33"/>
    <p:sldId id="290" r:id="rId3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  <a:srgbClr val="05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8" y="-9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Feuill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CAHP élevé</c:v>
                </c:pt>
              </c:strCache>
            </c:strRef>
          </c:tx>
          <c:spPr>
            <a:effectLst/>
          </c:spPr>
          <c:invertIfNegative val="0"/>
          <c:dPt>
            <c:idx val="0"/>
            <c:invertIfNegative val="0"/>
            <c:bubble3D val="0"/>
            <c:spPr>
              <a:noFill/>
              <a:effectLst/>
            </c:spPr>
          </c:dPt>
          <c:dPt>
            <c:idx val="1"/>
            <c:invertIfNegative val="0"/>
            <c:bubble3D val="0"/>
            <c:spPr>
              <a:noFill/>
              <a:effectLst/>
            </c:spPr>
          </c:dPt>
          <c:cat>
            <c:strRef>
              <c:f>Feuil1!$A$2:$A$3</c:f>
              <c:strCache>
                <c:ptCount val="2"/>
                <c:pt idx="0">
                  <c:v>Atteinte coronaire peu probable</c:v>
                </c:pt>
                <c:pt idx="1">
                  <c:v>Atteinte coronaire probable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1.0</c:v>
                </c:pt>
                <c:pt idx="1">
                  <c:v>5.0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CAHP bas</c:v>
                </c:pt>
              </c:strCache>
            </c:strRef>
          </c:tx>
          <c:spPr>
            <a:effectLst/>
          </c:spPr>
          <c:invertIfNegative val="0"/>
          <c:dPt>
            <c:idx val="0"/>
            <c:invertIfNegative val="0"/>
            <c:bubble3D val="0"/>
            <c:spPr>
              <a:noFill/>
              <a:effectLst/>
            </c:spPr>
          </c:dPt>
          <c:dPt>
            <c:idx val="1"/>
            <c:invertIfNegative val="0"/>
            <c:bubble3D val="0"/>
            <c:spPr>
              <a:solidFill>
                <a:srgbClr val="05FF00"/>
              </a:solidFill>
              <a:effectLst/>
            </c:spPr>
          </c:dPt>
          <c:cat>
            <c:strRef>
              <c:f>Feuil1!$A$2:$A$3</c:f>
              <c:strCache>
                <c:ptCount val="2"/>
                <c:pt idx="0">
                  <c:v>Atteinte coronaire peu probable</c:v>
                </c:pt>
                <c:pt idx="1">
                  <c:v>Atteinte coronaire probable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5.0</c:v>
                </c:pt>
                <c:pt idx="1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1264232"/>
        <c:axId val="2111690552"/>
        <c:axId val="2110872904"/>
      </c:bar3DChart>
      <c:catAx>
        <c:axId val="2111264232"/>
        <c:scaling>
          <c:orientation val="minMax"/>
        </c:scaling>
        <c:delete val="1"/>
        <c:axPos val="b"/>
        <c:majorTickMark val="out"/>
        <c:minorTickMark val="none"/>
        <c:tickLblPos val="nextTo"/>
        <c:crossAx val="2111690552"/>
        <c:crosses val="autoZero"/>
        <c:auto val="1"/>
        <c:lblAlgn val="ctr"/>
        <c:lblOffset val="100"/>
        <c:noMultiLvlLbl val="0"/>
      </c:catAx>
      <c:valAx>
        <c:axId val="2111690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1264232"/>
        <c:crosses val="autoZero"/>
        <c:crossBetween val="between"/>
      </c:valAx>
      <c:serAx>
        <c:axId val="2110872904"/>
        <c:scaling>
          <c:orientation val="minMax"/>
        </c:scaling>
        <c:delete val="1"/>
        <c:axPos val="b"/>
        <c:majorTickMark val="out"/>
        <c:minorTickMark val="none"/>
        <c:tickLblPos val="nextTo"/>
        <c:crossAx val="21116905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CAHP élevé</c:v>
                </c:pt>
              </c:strCache>
            </c:strRef>
          </c:tx>
          <c:spPr>
            <a:solidFill>
              <a:srgbClr val="FFD400"/>
            </a:solidFill>
            <a:effectLst/>
          </c:spPr>
          <c:invertIfNegative val="0"/>
          <c:dPt>
            <c:idx val="0"/>
            <c:invertIfNegative val="0"/>
            <c:bubble3D val="0"/>
            <c:spPr>
              <a:noFill/>
              <a:effectLst/>
            </c:spPr>
          </c:dPt>
          <c:dPt>
            <c:idx val="1"/>
            <c:invertIfNegative val="0"/>
            <c:bubble3D val="0"/>
          </c:dPt>
          <c:cat>
            <c:strRef>
              <c:f>Feuil1!$A$2:$A$3</c:f>
              <c:strCache>
                <c:ptCount val="2"/>
                <c:pt idx="0">
                  <c:v>Atteinte coronaire peu probable</c:v>
                </c:pt>
                <c:pt idx="1">
                  <c:v>Atteinte coronaire probable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1.0</c:v>
                </c:pt>
                <c:pt idx="1">
                  <c:v>5.0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CAHP bas</c:v>
                </c:pt>
              </c:strCache>
            </c:strRef>
          </c:tx>
          <c:spPr>
            <a:solidFill>
              <a:srgbClr val="FFD4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D400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05FF00"/>
              </a:solidFill>
              <a:effectLst/>
            </c:spPr>
          </c:dPt>
          <c:cat>
            <c:strRef>
              <c:f>Feuil1!$A$2:$A$3</c:f>
              <c:strCache>
                <c:ptCount val="2"/>
                <c:pt idx="0">
                  <c:v>Atteinte coronaire peu probable</c:v>
                </c:pt>
                <c:pt idx="1">
                  <c:v>Atteinte coronaire probable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5.0</c:v>
                </c:pt>
                <c:pt idx="1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7775672"/>
        <c:axId val="2107787016"/>
        <c:axId val="2111814952"/>
      </c:bar3DChart>
      <c:catAx>
        <c:axId val="2107775672"/>
        <c:scaling>
          <c:orientation val="minMax"/>
        </c:scaling>
        <c:delete val="1"/>
        <c:axPos val="b"/>
        <c:majorTickMark val="out"/>
        <c:minorTickMark val="none"/>
        <c:tickLblPos val="nextTo"/>
        <c:crossAx val="2107787016"/>
        <c:crosses val="autoZero"/>
        <c:auto val="1"/>
        <c:lblAlgn val="ctr"/>
        <c:lblOffset val="100"/>
        <c:noMultiLvlLbl val="0"/>
      </c:catAx>
      <c:valAx>
        <c:axId val="2107787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7775672"/>
        <c:crosses val="autoZero"/>
        <c:crossBetween val="between"/>
      </c:valAx>
      <c:serAx>
        <c:axId val="2111814952"/>
        <c:scaling>
          <c:orientation val="minMax"/>
        </c:scaling>
        <c:delete val="1"/>
        <c:axPos val="b"/>
        <c:majorTickMark val="out"/>
        <c:minorTickMark val="none"/>
        <c:tickLblPos val="nextTo"/>
        <c:crossAx val="210778701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CAHP élevé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FFD400"/>
              </a:solidFill>
              <a:effectLst/>
            </c:spPr>
          </c:dPt>
          <c:cat>
            <c:strRef>
              <c:f>Feuil1!$A$2:$A$3</c:f>
              <c:strCache>
                <c:ptCount val="2"/>
                <c:pt idx="0">
                  <c:v>Atteinte coronaire peu probable</c:v>
                </c:pt>
                <c:pt idx="1">
                  <c:v>Atteinte coronaire probable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1.0</c:v>
                </c:pt>
                <c:pt idx="1">
                  <c:v>5.0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CAHP bas</c:v>
                </c:pt>
              </c:strCache>
            </c:strRef>
          </c:tx>
          <c:spPr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D400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05FF00"/>
              </a:solidFill>
              <a:effectLst/>
            </c:spPr>
          </c:dPt>
          <c:cat>
            <c:strRef>
              <c:f>Feuil1!$A$2:$A$3</c:f>
              <c:strCache>
                <c:ptCount val="2"/>
                <c:pt idx="0">
                  <c:v>Atteinte coronaire peu probable</c:v>
                </c:pt>
                <c:pt idx="1">
                  <c:v>Atteinte coronaire probable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5.0</c:v>
                </c:pt>
                <c:pt idx="1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5500024"/>
        <c:axId val="2065503144"/>
        <c:axId val="2065506120"/>
      </c:bar3DChart>
      <c:catAx>
        <c:axId val="2065500024"/>
        <c:scaling>
          <c:orientation val="minMax"/>
        </c:scaling>
        <c:delete val="1"/>
        <c:axPos val="b"/>
        <c:majorTickMark val="out"/>
        <c:minorTickMark val="none"/>
        <c:tickLblPos val="nextTo"/>
        <c:crossAx val="2065503144"/>
        <c:crosses val="autoZero"/>
        <c:auto val="1"/>
        <c:lblAlgn val="ctr"/>
        <c:lblOffset val="100"/>
        <c:noMultiLvlLbl val="0"/>
      </c:catAx>
      <c:valAx>
        <c:axId val="2065503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5500024"/>
        <c:crosses val="autoZero"/>
        <c:crossBetween val="between"/>
      </c:valAx>
      <c:serAx>
        <c:axId val="2065506120"/>
        <c:scaling>
          <c:orientation val="minMax"/>
        </c:scaling>
        <c:delete val="1"/>
        <c:axPos val="b"/>
        <c:majorTickMark val="out"/>
        <c:minorTickMark val="none"/>
        <c:tickLblPos val="nextTo"/>
        <c:crossAx val="206550314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08306-C9A6-FB4B-A5A4-47145D1CB0B3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C8ED-5C80-7349-8C63-E02D8FE9D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86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01A6-D7CF-E647-B6E2-75EB3E77E4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63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01A6-D7CF-E647-B6E2-75EB3E77E4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63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01A6-D7CF-E647-B6E2-75EB3E77E4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63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01A6-D7CF-E647-B6E2-75EB3E77E43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63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01A6-D7CF-E647-B6E2-75EB3E77E43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63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Calibri" charset="0"/>
            </a:endParaRPr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E1A6DB-AE39-6346-9832-22C46C3FD02B}" type="slidenum">
              <a:rPr lang="fr-FR" sz="1200"/>
              <a:pPr eaLnBrk="1" hangingPunct="1"/>
              <a:t>11</a:t>
            </a:fld>
            <a:endParaRPr 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0E6B-B136-934E-B4E3-5B3F1452731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15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0E6B-B136-934E-B4E3-5B3F1452731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15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0E6B-B136-934E-B4E3-5B3F1452731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15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2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6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18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5F8B58A-DEE2-8E40-BF00-CB563F286CFB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6E33A87-DE9D-9E4D-A8DE-2B30C2292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5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AA9B-4968-084D-AFB0-B6E5B0EE5113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99C3-8BBF-1D4A-A9B9-0891CB8E2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517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912697D-39C9-C44E-9257-CD1278288217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C3020B4-C601-9149-9735-2CC91F056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31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F2AB-CB1A-A947-9045-C208F519A990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3C00-9150-DD44-9717-81171C0E5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0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30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CA3-55DE-CC48-8619-FD37BF0FFD94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4591-7A74-3E48-B5E0-66194017A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891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7AFC-793B-DE40-BC78-2BAC355A1FC0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2C8E4-BF05-B645-916C-E3909CD21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8364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7CEF-DA16-B141-9A76-8D8A93F6E50A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BAB6-64E9-D245-AE5B-CF5635025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8165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EA49-5524-8446-BEB5-74D44C3C0AA6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EBD6-08B5-6C45-823F-8B7CF6B1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629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360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>
            <a:spLocks noChangeArrowheads="1"/>
          </p:cNvSpPr>
          <p:nvPr/>
        </p:nvSpPr>
        <p:spPr bwMode="auto">
          <a:xfrm rot="420000" flipV="1">
            <a:off x="3165475" y="831056"/>
            <a:ext cx="5257800" cy="30861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riangle rectangle 5"/>
          <p:cNvSpPr>
            <a:spLocks noChangeArrowheads="1"/>
          </p:cNvSpPr>
          <p:nvPr/>
        </p:nvSpPr>
        <p:spPr bwMode="auto">
          <a:xfrm rot="420000" flipV="1">
            <a:off x="8004180" y="4019553"/>
            <a:ext cx="155575" cy="116681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4664871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BC28-84B9-0048-B880-9DEA026014CB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37C9-26A5-3D46-B70A-25C2634E0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085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F47E-3691-CD44-BDE7-2ABCABC7C7C7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A07D-F4C1-4C44-86B9-0B2E6D480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25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738B-2EB5-DA4D-99AB-838BF701C1F3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84B3-E553-D34D-B1FD-DE5320400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53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77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00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41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06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49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>
            <a:spLocks noChangeArrowheads="1"/>
          </p:cNvSpPr>
          <p:nvPr/>
        </p:nvSpPr>
        <p:spPr bwMode="auto">
          <a:xfrm rot="420000" flipV="1">
            <a:off x="3165475" y="831056"/>
            <a:ext cx="5257800" cy="30861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riangle rectangle 5"/>
          <p:cNvSpPr>
            <a:spLocks noChangeArrowheads="1"/>
          </p:cNvSpPr>
          <p:nvPr/>
        </p:nvSpPr>
        <p:spPr bwMode="auto">
          <a:xfrm rot="420000" flipV="1">
            <a:off x="8004176" y="4019551"/>
            <a:ext cx="155575" cy="116681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44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595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fld id="{478E0D56-89CE-D347-8C5A-374F938D8EEB}" type="datetimeFigureOut">
              <a:rPr lang="fr-FR" smtClean="0"/>
              <a:t>13/03/18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DB8270D2-2DB0-844A-B781-EDA70A0D7E76}" type="slidenum">
              <a:rPr lang="fr-FR" smtClean="0"/>
              <a:t>‹#›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5952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316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331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E3064E90-AE45-9648-B5CB-6AB165A128D4}" type="datetime1">
              <a:rPr lang="en-US"/>
              <a:pPr>
                <a:defRPr/>
              </a:pPr>
              <a:t>13/03/18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9183C25B-B66A-744E-8597-B596F8FF0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321" name="Groupe 1"/>
          <p:cNvGrpSpPr>
            <a:grpSpLocks/>
          </p:cNvGrpSpPr>
          <p:nvPr/>
        </p:nvGrpSpPr>
        <p:grpSpPr bwMode="auto">
          <a:xfrm>
            <a:off x="-19050" y="152401"/>
            <a:ext cx="9180513" cy="485775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493" y="1287974"/>
            <a:ext cx="791460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err="1" smtClean="0"/>
              <a:t>Should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we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perform</a:t>
            </a:r>
            <a:r>
              <a:rPr lang="fr-FR" sz="3600" b="1" dirty="0" smtClean="0"/>
              <a:t> an </a:t>
            </a:r>
            <a:r>
              <a:rPr lang="fr-FR" sz="3600" b="1" dirty="0" err="1" smtClean="0"/>
              <a:t>immediate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coronary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angiogram</a:t>
            </a:r>
            <a:r>
              <a:rPr lang="fr-FR" sz="3600" b="1" dirty="0" smtClean="0"/>
              <a:t> in all patients </a:t>
            </a:r>
            <a:r>
              <a:rPr lang="fr-FR" sz="3600" b="1" dirty="0" err="1" smtClean="0"/>
              <a:t>after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cardiac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arrest</a:t>
            </a:r>
            <a:r>
              <a:rPr lang="fr-FR" sz="3600" b="1" dirty="0" smtClean="0"/>
              <a:t>?</a:t>
            </a:r>
            <a:endParaRPr lang="fr-FR" sz="3600" b="1" dirty="0"/>
          </a:p>
        </p:txBody>
      </p:sp>
      <p:pic>
        <p:nvPicPr>
          <p:cNvPr id="6" name="Picture 3" descr="Screen Shot 2013-08-24 at 1.4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00" y="4243258"/>
            <a:ext cx="2146316" cy="7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carac_photo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25" y="256056"/>
            <a:ext cx="1562569" cy="583793"/>
          </a:xfrm>
          <a:prstGeom prst="rect">
            <a:avLst/>
          </a:prstGeom>
        </p:spPr>
      </p:pic>
      <p:pic>
        <p:nvPicPr>
          <p:cNvPr id="9" name="Image 8" descr="inserm-institu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" y="256056"/>
            <a:ext cx="1929249" cy="583166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009" y="256057"/>
            <a:ext cx="877749" cy="857865"/>
          </a:xfrm>
          <a:prstGeom prst="rect">
            <a:avLst/>
          </a:prstGeom>
        </p:spPr>
      </p:pic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897321" y="4243258"/>
            <a:ext cx="4979501" cy="1114425"/>
          </a:xfrm>
        </p:spPr>
        <p:txBody>
          <a:bodyPr/>
          <a:lstStyle/>
          <a:p>
            <a:pPr marR="0" eaLnBrk="1" hangingPunct="1"/>
            <a:r>
              <a:rPr lang="fr-FR" sz="2000" b="1" dirty="0">
                <a:latin typeface="Arial" charset="0"/>
              </a:rPr>
              <a:t>Wulfran </a:t>
            </a:r>
            <a:r>
              <a:rPr lang="fr-FR" sz="2000" b="1" dirty="0" smtClean="0">
                <a:latin typeface="Arial" charset="0"/>
              </a:rPr>
              <a:t>Bougouin</a:t>
            </a:r>
            <a:endParaRPr lang="fr-FR" sz="20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2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71488" y="1730469"/>
            <a:ext cx="8229600" cy="857250"/>
          </a:xfrm>
        </p:spPr>
        <p:txBody>
          <a:bodyPr/>
          <a:lstStyle/>
          <a:p>
            <a:pPr algn="ctr" eaLnBrk="1" hangingPunct="1"/>
            <a:r>
              <a:rPr lang="fr-FR" sz="40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Methods</a:t>
            </a:r>
            <a:endParaRPr lang="fr-FR" sz="4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rgbClr val="0F6F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8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88122" y="1342237"/>
            <a:ext cx="8400207" cy="3780959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200000"/>
              </a:lnSpc>
              <a:buClrTx/>
              <a:buFont typeface="Arial" charset="0"/>
              <a:buChar char="•"/>
            </a:pPr>
            <a:r>
              <a:rPr lang="fr-FR" sz="2400" b="1" dirty="0" err="1" smtClean="0">
                <a:solidFill>
                  <a:srgbClr val="000000"/>
                </a:solidFill>
                <a:latin typeface="Arial" charset="0"/>
              </a:rPr>
              <a:t>Since</a:t>
            </a:r>
            <a:r>
              <a:rPr lang="fr-FR" sz="2400" b="1" dirty="0" smtClean="0">
                <a:solidFill>
                  <a:srgbClr val="000000"/>
                </a:solidFill>
                <a:latin typeface="Arial" charset="0"/>
              </a:rPr>
              <a:t> May </a:t>
            </a:r>
            <a:r>
              <a:rPr lang="fr-FR" sz="2400" b="1" dirty="0" smtClean="0">
                <a:solidFill>
                  <a:srgbClr val="000000"/>
                </a:solidFill>
                <a:latin typeface="Arial" charset="0"/>
              </a:rPr>
              <a:t>2011</a:t>
            </a:r>
          </a:p>
          <a:p>
            <a:pPr eaLnBrk="1" hangingPunct="1">
              <a:lnSpc>
                <a:spcPct val="200000"/>
              </a:lnSpc>
              <a:buClrTx/>
              <a:buFont typeface="Arial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  <a:latin typeface="Arial" charset="0"/>
              </a:rPr>
              <a:t>OHCA &gt; </a:t>
            </a:r>
            <a:r>
              <a:rPr lang="fr-FR" sz="2400" b="1" dirty="0" smtClean="0">
                <a:solidFill>
                  <a:srgbClr val="000000"/>
                </a:solidFill>
                <a:latin typeface="Arial" charset="0"/>
              </a:rPr>
              <a:t>18 </a:t>
            </a:r>
            <a:r>
              <a:rPr lang="fr-FR" sz="2400" b="1" dirty="0" err="1" smtClean="0">
                <a:solidFill>
                  <a:srgbClr val="000000"/>
                </a:solidFill>
                <a:latin typeface="Arial" charset="0"/>
              </a:rPr>
              <a:t>y.o</a:t>
            </a:r>
            <a:r>
              <a:rPr lang="fr-FR" sz="2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fr-FR" sz="24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200000"/>
              </a:lnSpc>
              <a:buClrTx/>
              <a:buFont typeface="Arial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  <a:latin typeface="Arial" charset="0"/>
              </a:rPr>
              <a:t>Paris and </a:t>
            </a:r>
            <a:r>
              <a:rPr lang="fr-FR" sz="2400" b="1" dirty="0" err="1" smtClean="0">
                <a:solidFill>
                  <a:srgbClr val="000000"/>
                </a:solidFill>
                <a:latin typeface="Arial" charset="0"/>
              </a:rPr>
              <a:t>suburbs</a:t>
            </a:r>
            <a:endParaRPr lang="fr-FR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200000"/>
              </a:lnSpc>
              <a:buClrTx/>
              <a:buFont typeface="Arial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  <a:latin typeface="Arial" charset="0"/>
              </a:rPr>
              <a:t>Population </a:t>
            </a:r>
            <a:r>
              <a:rPr lang="fr-FR" sz="2400" b="1" dirty="0" smtClean="0">
                <a:solidFill>
                  <a:srgbClr val="000000"/>
                </a:solidFill>
                <a:latin typeface="Arial" charset="0"/>
              </a:rPr>
              <a:t>:  </a:t>
            </a:r>
            <a:r>
              <a:rPr lang="cs-CZ" sz="2400" b="1" dirty="0">
                <a:solidFill>
                  <a:srgbClr val="000000"/>
                </a:solidFill>
                <a:latin typeface="Arial" charset="0"/>
              </a:rPr>
              <a:t>6 828 583 </a:t>
            </a:r>
            <a:r>
              <a:rPr lang="cs-CZ" sz="24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cs-CZ" sz="2400" b="1" dirty="0" smtClean="0">
                <a:solidFill>
                  <a:srgbClr val="000000"/>
                </a:solidFill>
                <a:latin typeface="Arial" charset="0"/>
              </a:rPr>
              <a:t>01/2018)</a:t>
            </a:r>
            <a:endParaRPr lang="fr-FR" sz="2400" b="1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ClrTx/>
              <a:buFont typeface="Arial" charset="0"/>
              <a:buChar char="•"/>
            </a:pPr>
            <a:endParaRPr lang="fr-FR" b="1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ClrTx/>
              <a:buFont typeface="Arial" charset="0"/>
              <a:buChar char="•"/>
            </a:pPr>
            <a:endParaRPr lang="fr-FR" b="1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ClrTx/>
              <a:buFont typeface="Arial" charset="0"/>
              <a:buChar char="•"/>
            </a:pPr>
            <a:endParaRPr lang="fr-FR" b="1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ClrTx/>
              <a:buFont typeface="Arial" charset="0"/>
              <a:buChar char="•"/>
            </a:pPr>
            <a:endParaRPr lang="fr-FR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2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28" y="1028271"/>
            <a:ext cx="3372289" cy="280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69768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SDEC registry</a:t>
            </a:r>
            <a:endParaRPr lang="fr-FR" sz="4000" b="1" dirty="0">
              <a:latin typeface="Arial"/>
              <a:cs typeface="Arial"/>
            </a:endParaRPr>
          </a:p>
        </p:txBody>
      </p:sp>
      <p:sp>
        <p:nvSpPr>
          <p:cNvPr id="8" name="CasellaDiTesto 3"/>
          <p:cNvSpPr txBox="1"/>
          <p:nvPr/>
        </p:nvSpPr>
        <p:spPr>
          <a:xfrm>
            <a:off x="4015802" y="4767672"/>
            <a:ext cx="513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Arial"/>
                <a:cs typeface="Arial"/>
              </a:rPr>
              <a:t>Bougouin et </a:t>
            </a:r>
            <a:r>
              <a:rPr lang="en-GB" sz="2000" b="1" dirty="0">
                <a:latin typeface="Arial"/>
                <a:cs typeface="Arial"/>
              </a:rPr>
              <a:t>al, </a:t>
            </a:r>
            <a:r>
              <a:rPr lang="en-GB" sz="2000" b="1" i="1" dirty="0" smtClean="0">
                <a:latin typeface="Arial"/>
                <a:cs typeface="Arial"/>
              </a:rPr>
              <a:t>Intensive Care Med </a:t>
            </a:r>
            <a:r>
              <a:rPr lang="en-GB" sz="2000" b="1" dirty="0" smtClean="0">
                <a:latin typeface="Arial"/>
                <a:cs typeface="Arial"/>
              </a:rPr>
              <a:t>2014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rgbClr val="0F6F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3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3258" y="1451373"/>
            <a:ext cx="8910742" cy="329207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15/05/2011 to 15/05/2015</a:t>
            </a: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r>
              <a:rPr lang="fr-FR" sz="2400" b="1" dirty="0" smtClean="0"/>
              <a:t>All OHCA </a:t>
            </a:r>
            <a:r>
              <a:rPr lang="fr-FR" sz="2400" b="1" dirty="0" err="1" smtClean="0"/>
              <a:t>admitted</a:t>
            </a:r>
            <a:r>
              <a:rPr lang="fr-FR" sz="2400" b="1" dirty="0" smtClean="0"/>
              <a:t> alive to </a:t>
            </a:r>
            <a:r>
              <a:rPr lang="fr-FR" sz="2400" b="1" dirty="0" err="1" smtClean="0"/>
              <a:t>hospital</a:t>
            </a: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r>
              <a:rPr lang="fr-FR" sz="2400" b="1" dirty="0" smtClean="0"/>
              <a:t>Exclusion : </a:t>
            </a:r>
            <a:r>
              <a:rPr lang="fr-FR" sz="2400" b="1" dirty="0" err="1" smtClean="0"/>
              <a:t>obvious</a:t>
            </a:r>
            <a:r>
              <a:rPr lang="fr-FR" sz="2400" b="1" dirty="0" smtClean="0"/>
              <a:t> non-</a:t>
            </a:r>
            <a:r>
              <a:rPr lang="fr-FR" sz="2400" b="1" dirty="0" err="1" smtClean="0"/>
              <a:t>cardiac</a:t>
            </a:r>
            <a:r>
              <a:rPr lang="fr-FR" sz="2400" b="1" dirty="0" smtClean="0"/>
              <a:t> cause of OHCA</a:t>
            </a:r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/>
          </a:p>
          <a:p>
            <a:endParaRPr lang="fr-FR" sz="2400" b="1" dirty="0" smtClean="0"/>
          </a:p>
          <a:p>
            <a:endParaRPr lang="fr-FR" sz="2400" b="1" dirty="0"/>
          </a:p>
          <a:p>
            <a:endParaRPr lang="fr-FR" sz="2400" b="1" dirty="0" smtClean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42939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Population</a:t>
            </a:r>
            <a:endParaRPr lang="fr-FR" sz="4000" b="1" dirty="0">
              <a:latin typeface="Arial"/>
              <a:cs typeface="Arial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rgbClr val="0F6F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1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42939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CAHP score</a:t>
            </a:r>
            <a:endParaRPr lang="fr-FR" sz="4000" b="1" dirty="0">
              <a:latin typeface="Arial"/>
              <a:cs typeface="Arial"/>
            </a:endParaRPr>
          </a:p>
        </p:txBody>
      </p:sp>
      <p:sp>
        <p:nvSpPr>
          <p:cNvPr id="7" name="CasellaDiTesto 3"/>
          <p:cNvSpPr txBox="1"/>
          <p:nvPr/>
        </p:nvSpPr>
        <p:spPr>
          <a:xfrm>
            <a:off x="4015802" y="4767672"/>
            <a:ext cx="513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err="1" smtClean="0">
                <a:latin typeface="Arial"/>
                <a:cs typeface="Arial"/>
              </a:rPr>
              <a:t>Maupain</a:t>
            </a:r>
            <a:r>
              <a:rPr lang="en-GB" sz="2000" b="1" dirty="0" smtClean="0">
                <a:latin typeface="Arial"/>
                <a:cs typeface="Arial"/>
              </a:rPr>
              <a:t> et </a:t>
            </a:r>
            <a:r>
              <a:rPr lang="en-GB" sz="2000" b="1" dirty="0">
                <a:latin typeface="Arial"/>
                <a:cs typeface="Arial"/>
              </a:rPr>
              <a:t>al, </a:t>
            </a:r>
            <a:r>
              <a:rPr lang="en-GB" sz="2000" b="1" i="1" dirty="0" err="1" smtClean="0">
                <a:latin typeface="Arial"/>
                <a:cs typeface="Arial"/>
              </a:rPr>
              <a:t>Eur</a:t>
            </a:r>
            <a:r>
              <a:rPr lang="en-GB" sz="2000" b="1" i="1" dirty="0" smtClean="0">
                <a:latin typeface="Arial"/>
                <a:cs typeface="Arial"/>
              </a:rPr>
              <a:t> Heart J </a:t>
            </a:r>
            <a:r>
              <a:rPr lang="en-GB" sz="2000" b="1" dirty="0" smtClean="0">
                <a:latin typeface="Arial"/>
                <a:cs typeface="Arial"/>
              </a:rPr>
              <a:t>2016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8" name="Picture 7" descr="Co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9" r="49727"/>
          <a:stretch/>
        </p:blipFill>
        <p:spPr bwMode="auto">
          <a:xfrm>
            <a:off x="1183274" y="1369137"/>
            <a:ext cx="6818619" cy="31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rgbClr val="0F6F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pic>
        <p:nvPicPr>
          <p:cNvPr id="4" name="Image 3" descr="Capture d’écran 2018-01-22 à 16.00.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465138"/>
            <a:ext cx="3067753" cy="9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3"/>
          <p:cNvSpPr txBox="1"/>
          <p:nvPr/>
        </p:nvSpPr>
        <p:spPr>
          <a:xfrm>
            <a:off x="4015802" y="4767672"/>
            <a:ext cx="513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err="1" smtClean="0">
                <a:latin typeface="Arial"/>
                <a:cs typeface="Arial"/>
              </a:rPr>
              <a:t>Maupain</a:t>
            </a:r>
            <a:r>
              <a:rPr lang="en-GB" sz="2000" b="1" dirty="0" smtClean="0">
                <a:latin typeface="Arial"/>
                <a:cs typeface="Arial"/>
              </a:rPr>
              <a:t> et </a:t>
            </a:r>
            <a:r>
              <a:rPr lang="en-GB" sz="2000" b="1" dirty="0">
                <a:latin typeface="Arial"/>
                <a:cs typeface="Arial"/>
              </a:rPr>
              <a:t>al, </a:t>
            </a:r>
            <a:r>
              <a:rPr lang="en-GB" sz="2000" b="1" i="1" dirty="0" err="1" smtClean="0">
                <a:latin typeface="Arial"/>
                <a:cs typeface="Arial"/>
              </a:rPr>
              <a:t>Eur</a:t>
            </a:r>
            <a:r>
              <a:rPr lang="en-GB" sz="2000" b="1" i="1" dirty="0" smtClean="0">
                <a:latin typeface="Arial"/>
                <a:cs typeface="Arial"/>
              </a:rPr>
              <a:t> Heart J </a:t>
            </a:r>
            <a:r>
              <a:rPr lang="en-GB" sz="2000" b="1" dirty="0" smtClean="0">
                <a:latin typeface="Arial"/>
                <a:cs typeface="Arial"/>
              </a:rPr>
              <a:t>2016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2" name="Image 1" descr="Capture d’écran 2018-01-22 à 16.05.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714"/>
            <a:ext cx="9144000" cy="20647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5263" y="3496820"/>
            <a:ext cx="810539" cy="39978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674128" y="3496820"/>
            <a:ext cx="810539" cy="39978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60527" y="3514706"/>
            <a:ext cx="810539" cy="39978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42939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CAHP score</a:t>
            </a:r>
            <a:endParaRPr lang="fr-FR" sz="4000" b="1" dirty="0">
              <a:latin typeface="Arial"/>
              <a:cs typeface="Arial"/>
            </a:endParaRPr>
          </a:p>
        </p:txBody>
      </p:sp>
      <p:pic>
        <p:nvPicPr>
          <p:cNvPr id="12" name="Image 11" descr="Capture d’écran 2018-01-22 à 16.00.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465138"/>
            <a:ext cx="3067753" cy="967930"/>
          </a:xfrm>
          <a:prstGeom prst="rect">
            <a:avLst/>
          </a:prstGeom>
        </p:spPr>
      </p:pic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rgbClr val="0F6F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3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71488" y="1730469"/>
            <a:ext cx="8229600" cy="857250"/>
          </a:xfrm>
        </p:spPr>
        <p:txBody>
          <a:bodyPr/>
          <a:lstStyle/>
          <a:p>
            <a:pPr algn="ctr" eaLnBrk="1" hangingPunct="1"/>
            <a:r>
              <a:rPr lang="fr-FR" sz="40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Results</a:t>
            </a:r>
            <a:endParaRPr lang="fr-FR" sz="4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117113" y="971535"/>
            <a:ext cx="4798115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1410 </a:t>
            </a:r>
            <a:r>
              <a:rPr lang="fr-FR" sz="2000" b="1" dirty="0" smtClean="0"/>
              <a:t>patients</a:t>
            </a:r>
            <a:endParaRPr lang="fr-FR" sz="2000" b="1" dirty="0" smtClean="0"/>
          </a:p>
        </p:txBody>
      </p:sp>
      <p:sp>
        <p:nvSpPr>
          <p:cNvPr id="63" name="ZoneTexte 62"/>
          <p:cNvSpPr txBox="1"/>
          <p:nvPr/>
        </p:nvSpPr>
        <p:spPr>
          <a:xfrm>
            <a:off x="250429" y="2018904"/>
            <a:ext cx="2725517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667 CAHP &lt; 150</a:t>
            </a:r>
          </a:p>
          <a:p>
            <a:pPr algn="ctr"/>
            <a:r>
              <a:rPr lang="fr-FR" sz="2000" b="1" dirty="0" smtClean="0"/>
              <a:t>(573 (86%) </a:t>
            </a:r>
            <a:r>
              <a:rPr lang="fr-FR" sz="2000" b="1" dirty="0" err="1" smtClean="0"/>
              <a:t>had</a:t>
            </a:r>
            <a:r>
              <a:rPr lang="fr-FR" sz="2000" b="1" dirty="0" smtClean="0"/>
              <a:t> CA)</a:t>
            </a:r>
            <a:endParaRPr lang="fr-FR" sz="2000" b="1" dirty="0" smtClean="0"/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4516172" y="1805180"/>
            <a:ext cx="0" cy="2137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7542310" y="1814123"/>
            <a:ext cx="0" cy="2137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1613188" y="1805180"/>
            <a:ext cx="0" cy="2137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1613188" y="1818008"/>
            <a:ext cx="59291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stCxn id="62" idx="2"/>
          </p:cNvCxnSpPr>
          <p:nvPr/>
        </p:nvCxnSpPr>
        <p:spPr>
          <a:xfrm>
            <a:off x="4516171" y="1371645"/>
            <a:ext cx="0" cy="107239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250429" y="3279745"/>
            <a:ext cx="2725517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406 (61%)</a:t>
            </a:r>
            <a:r>
              <a:rPr lang="fr-FR" sz="2000" b="1" dirty="0"/>
              <a:t> </a:t>
            </a:r>
            <a:r>
              <a:rPr lang="fr-FR" sz="2000" b="1" dirty="0" err="1" smtClean="0"/>
              <a:t>survived</a:t>
            </a:r>
            <a:r>
              <a:rPr lang="fr-FR" sz="2000" b="1" dirty="0" smtClean="0"/>
              <a:t> </a:t>
            </a:r>
            <a:endParaRPr lang="fr-FR" sz="2000" b="1" dirty="0" smtClean="0"/>
          </a:p>
        </p:txBody>
      </p:sp>
      <p:cxnSp>
        <p:nvCxnSpPr>
          <p:cNvPr id="70" name="Connecteur droit avec flèche 69"/>
          <p:cNvCxnSpPr>
            <a:stCxn id="63" idx="2"/>
            <a:endCxn id="69" idx="0"/>
          </p:cNvCxnSpPr>
          <p:nvPr/>
        </p:nvCxnSpPr>
        <p:spPr>
          <a:xfrm>
            <a:off x="1613188" y="2726790"/>
            <a:ext cx="0" cy="5529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250430" y="4031707"/>
            <a:ext cx="2725516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368 (95%)</a:t>
            </a:r>
            <a:r>
              <a:rPr lang="fr-FR" sz="2000" b="1" dirty="0"/>
              <a:t> </a:t>
            </a:r>
            <a:r>
              <a:rPr lang="fr-FR" sz="2000" b="1" dirty="0" smtClean="0"/>
              <a:t>CPC 1-2</a:t>
            </a:r>
          </a:p>
          <a:p>
            <a:pPr algn="ctr"/>
            <a:r>
              <a:rPr lang="fr-FR" sz="2000" b="1" dirty="0" smtClean="0"/>
              <a:t>20 (</a:t>
            </a:r>
            <a:r>
              <a:rPr lang="fr-FR" sz="2000" b="1" dirty="0"/>
              <a:t>5</a:t>
            </a:r>
            <a:r>
              <a:rPr lang="fr-FR" sz="2000" b="1" dirty="0" smtClean="0"/>
              <a:t>%</a:t>
            </a:r>
            <a:r>
              <a:rPr lang="fr-FR" sz="2000" b="1" dirty="0"/>
              <a:t>) CPC </a:t>
            </a:r>
            <a:r>
              <a:rPr lang="fr-FR" sz="2000" b="1" dirty="0" smtClean="0"/>
              <a:t>3-4</a:t>
            </a:r>
            <a:endParaRPr lang="fr-FR" sz="2000" b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3152810" y="4027683"/>
            <a:ext cx="2751092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37 (88%</a:t>
            </a:r>
            <a:r>
              <a:rPr lang="fr-FR" sz="2000" b="1" dirty="0"/>
              <a:t>) CPC </a:t>
            </a:r>
            <a:r>
              <a:rPr lang="fr-FR" sz="2000" b="1" dirty="0" smtClean="0"/>
              <a:t>1-2</a:t>
            </a:r>
            <a:endParaRPr lang="fr-FR" sz="2000" b="1" dirty="0"/>
          </a:p>
          <a:p>
            <a:pPr algn="ctr"/>
            <a:r>
              <a:rPr lang="fr-FR" sz="2000" b="1" dirty="0" smtClean="0"/>
              <a:t>5 (12%</a:t>
            </a:r>
            <a:r>
              <a:rPr lang="fr-FR" sz="2000" b="1" dirty="0"/>
              <a:t>) CPC </a:t>
            </a:r>
            <a:r>
              <a:rPr lang="fr-FR" sz="2000" b="1" dirty="0" smtClean="0"/>
              <a:t>3-4</a:t>
            </a:r>
            <a:endParaRPr lang="fr-FR" sz="2000" b="1" dirty="0"/>
          </a:p>
        </p:txBody>
      </p:sp>
      <p:sp>
        <p:nvSpPr>
          <p:cNvPr id="73" name="ZoneTexte 72"/>
          <p:cNvSpPr txBox="1"/>
          <p:nvPr/>
        </p:nvSpPr>
        <p:spPr>
          <a:xfrm>
            <a:off x="6300397" y="4032371"/>
            <a:ext cx="2483821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6 (86%</a:t>
            </a:r>
            <a:r>
              <a:rPr lang="fr-FR" sz="2000" b="1" dirty="0"/>
              <a:t>) CPC </a:t>
            </a:r>
            <a:r>
              <a:rPr lang="fr-FR" sz="2000" b="1" dirty="0" smtClean="0"/>
              <a:t>1-2</a:t>
            </a:r>
            <a:endParaRPr lang="fr-FR" sz="2000" b="1" dirty="0"/>
          </a:p>
          <a:p>
            <a:pPr algn="ctr"/>
            <a:r>
              <a:rPr lang="fr-FR" sz="2000" b="1" dirty="0" smtClean="0"/>
              <a:t>1 (14%</a:t>
            </a:r>
            <a:r>
              <a:rPr lang="fr-FR" sz="2000" b="1" dirty="0"/>
              <a:t>) CPC </a:t>
            </a:r>
            <a:r>
              <a:rPr lang="fr-FR" sz="2000" b="1" dirty="0" smtClean="0"/>
              <a:t>3-4</a:t>
            </a:r>
            <a:endParaRPr lang="fr-FR" sz="2000" b="1" dirty="0"/>
          </a:p>
        </p:txBody>
      </p:sp>
      <p:sp>
        <p:nvSpPr>
          <p:cNvPr id="74" name="ZoneTexte 73"/>
          <p:cNvSpPr txBox="1"/>
          <p:nvPr/>
        </p:nvSpPr>
        <p:spPr>
          <a:xfrm>
            <a:off x="3149987" y="2018904"/>
            <a:ext cx="275391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469 CAHP 150-200</a:t>
            </a:r>
          </a:p>
          <a:p>
            <a:pPr algn="ctr"/>
            <a:r>
              <a:rPr lang="fr-FR" sz="2000" b="1" dirty="0" smtClean="0"/>
              <a:t>(311 (66%) </a:t>
            </a:r>
            <a:r>
              <a:rPr lang="fr-FR" sz="2000" b="1" dirty="0" err="1"/>
              <a:t>had</a:t>
            </a:r>
            <a:r>
              <a:rPr lang="fr-FR" sz="2000" b="1" dirty="0"/>
              <a:t> CA)</a:t>
            </a:r>
            <a:endParaRPr lang="fr-FR" sz="2000" b="1" dirty="0" smtClean="0"/>
          </a:p>
        </p:txBody>
      </p:sp>
      <p:sp>
        <p:nvSpPr>
          <p:cNvPr id="75" name="ZoneTexte 74"/>
          <p:cNvSpPr txBox="1"/>
          <p:nvPr/>
        </p:nvSpPr>
        <p:spPr>
          <a:xfrm>
            <a:off x="6287566" y="2015333"/>
            <a:ext cx="2483821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274 CAHP &gt; 200</a:t>
            </a:r>
          </a:p>
          <a:p>
            <a:pPr algn="ctr"/>
            <a:r>
              <a:rPr lang="fr-FR" sz="2000" b="1" dirty="0" smtClean="0"/>
              <a:t>(128 (47%) </a:t>
            </a:r>
            <a:r>
              <a:rPr lang="fr-FR" sz="2000" b="1" dirty="0" err="1"/>
              <a:t>had</a:t>
            </a:r>
            <a:r>
              <a:rPr lang="fr-FR" sz="2000" b="1" dirty="0"/>
              <a:t> CA)</a:t>
            </a:r>
            <a:endParaRPr lang="fr-FR" sz="2000" b="1" dirty="0" smtClean="0"/>
          </a:p>
        </p:txBody>
      </p:sp>
      <p:sp>
        <p:nvSpPr>
          <p:cNvPr id="76" name="ZoneTexte 75"/>
          <p:cNvSpPr txBox="1"/>
          <p:nvPr/>
        </p:nvSpPr>
        <p:spPr>
          <a:xfrm>
            <a:off x="3152810" y="3286871"/>
            <a:ext cx="2751092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45 (10%)</a:t>
            </a:r>
            <a:r>
              <a:rPr lang="fr-FR" sz="2000" b="1" dirty="0"/>
              <a:t> </a:t>
            </a:r>
            <a:r>
              <a:rPr lang="fr-FR" sz="2000" b="1" dirty="0" err="1"/>
              <a:t>survived</a:t>
            </a:r>
            <a:r>
              <a:rPr lang="fr-FR" sz="2000" b="1" dirty="0"/>
              <a:t> </a:t>
            </a:r>
            <a:endParaRPr lang="fr-FR" sz="2000" b="1" dirty="0" smtClean="0"/>
          </a:p>
        </p:txBody>
      </p:sp>
      <p:sp>
        <p:nvSpPr>
          <p:cNvPr id="77" name="ZoneTexte 76"/>
          <p:cNvSpPr txBox="1"/>
          <p:nvPr/>
        </p:nvSpPr>
        <p:spPr>
          <a:xfrm>
            <a:off x="6313228" y="3286035"/>
            <a:ext cx="2483821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7 (3%)</a:t>
            </a:r>
            <a:r>
              <a:rPr lang="fr-FR" sz="2000" b="1" dirty="0"/>
              <a:t> </a:t>
            </a:r>
            <a:r>
              <a:rPr lang="fr-FR" sz="2000" b="1" dirty="0" err="1"/>
              <a:t>survived</a:t>
            </a:r>
            <a:r>
              <a:rPr lang="fr-FR" sz="2000" b="1" dirty="0"/>
              <a:t> </a:t>
            </a:r>
            <a:endParaRPr lang="fr-FR" sz="2000" b="1" dirty="0" smtClean="0"/>
          </a:p>
        </p:txBody>
      </p:sp>
      <p:cxnSp>
        <p:nvCxnSpPr>
          <p:cNvPr id="78" name="Connecteur droit avec flèche 77"/>
          <p:cNvCxnSpPr>
            <a:stCxn id="74" idx="2"/>
          </p:cNvCxnSpPr>
          <p:nvPr/>
        </p:nvCxnSpPr>
        <p:spPr>
          <a:xfrm flipH="1">
            <a:off x="4516173" y="2726790"/>
            <a:ext cx="10772" cy="5489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1613187" y="3692522"/>
            <a:ext cx="1" cy="3375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>
            <a:off x="4516172" y="3698444"/>
            <a:ext cx="1" cy="3375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>
            <a:off x="7529477" y="3687406"/>
            <a:ext cx="1" cy="3375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658434" y="5334000"/>
            <a:ext cx="157296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18 </a:t>
            </a:r>
            <a:r>
              <a:rPr lang="fr-FR" sz="2000" b="1" i="1" dirty="0" err="1" smtClean="0"/>
              <a:t>missing</a:t>
            </a:r>
            <a:endParaRPr lang="fr-FR" sz="2000" b="1" i="1" dirty="0"/>
          </a:p>
        </p:txBody>
      </p:sp>
      <p:sp>
        <p:nvSpPr>
          <p:cNvPr id="84" name="ZoneTexte 83"/>
          <p:cNvSpPr txBox="1"/>
          <p:nvPr/>
        </p:nvSpPr>
        <p:spPr>
          <a:xfrm>
            <a:off x="3450414" y="5334000"/>
            <a:ext cx="143032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3 </a:t>
            </a:r>
            <a:r>
              <a:rPr lang="fr-FR" sz="2000" b="1" i="1" dirty="0" err="1" smtClean="0"/>
              <a:t>missing</a:t>
            </a:r>
            <a:endParaRPr lang="fr-FR" sz="2000" b="1" i="1" dirty="0"/>
          </a:p>
        </p:txBody>
      </p:sp>
      <p:sp>
        <p:nvSpPr>
          <p:cNvPr id="85" name="ZoneTexte 84"/>
          <p:cNvSpPr txBox="1"/>
          <p:nvPr/>
        </p:nvSpPr>
        <p:spPr>
          <a:xfrm>
            <a:off x="6473729" y="5334000"/>
            <a:ext cx="18466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fr-FR" sz="2000" b="1" i="1" dirty="0" smtClean="0"/>
          </a:p>
        </p:txBody>
      </p:sp>
      <p:cxnSp>
        <p:nvCxnSpPr>
          <p:cNvPr id="95" name="Connecteur droit avec flèche 94"/>
          <p:cNvCxnSpPr>
            <a:stCxn id="75" idx="2"/>
          </p:cNvCxnSpPr>
          <p:nvPr/>
        </p:nvCxnSpPr>
        <p:spPr>
          <a:xfrm>
            <a:off x="7529477" y="2723219"/>
            <a:ext cx="0" cy="5628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6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pic>
        <p:nvPicPr>
          <p:cNvPr id="10" name="Image 9" descr="Capture d’écran 2018-01-22 à 16.55.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8" y="728110"/>
            <a:ext cx="8675247" cy="41012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3531" y="3711458"/>
            <a:ext cx="8505630" cy="43822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29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pic>
        <p:nvPicPr>
          <p:cNvPr id="2" name="Image 1" descr="Capture d’écran 2018-01-22 à 16.58.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75" y="572370"/>
            <a:ext cx="6327332" cy="4517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0010" y="4391147"/>
            <a:ext cx="6233279" cy="55448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06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420348" y="1733211"/>
            <a:ext cx="8273098" cy="2525676"/>
            <a:chOff x="447187" y="1921019"/>
            <a:chExt cx="8273098" cy="2525676"/>
          </a:xfrm>
        </p:grpSpPr>
        <p:pic>
          <p:nvPicPr>
            <p:cNvPr id="2" name="Image 1" descr="Fig 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04"/>
            <a:stretch/>
          </p:blipFill>
          <p:spPr>
            <a:xfrm>
              <a:off x="2375129" y="2157638"/>
              <a:ext cx="6255716" cy="1843676"/>
            </a:xfrm>
            <a:prstGeom prst="rect">
              <a:avLst/>
            </a:prstGeom>
          </p:spPr>
        </p:pic>
        <p:pic>
          <p:nvPicPr>
            <p:cNvPr id="10" name="Image 9" descr="Capture d’écran 2018-01-22 à 17.39.1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292" y="3974488"/>
              <a:ext cx="3666993" cy="47220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767088" y="2656152"/>
              <a:ext cx="948052" cy="12557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 descr="Capture d’écran 2018-01-22 à 17.38.18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87" y="1921019"/>
              <a:ext cx="4874415" cy="1990868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474012" y="2942338"/>
            <a:ext cx="7459204" cy="26829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74012" y="3246772"/>
            <a:ext cx="8129994" cy="48624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152047" y="642939"/>
            <a:ext cx="889916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>
                <a:latin typeface="Arial"/>
                <a:cs typeface="Arial"/>
              </a:rPr>
              <a:t>CA / </a:t>
            </a:r>
            <a:r>
              <a:rPr lang="fr-FR" sz="3600" b="1" dirty="0" err="1" smtClean="0">
                <a:latin typeface="Arial"/>
                <a:cs typeface="Arial"/>
              </a:rPr>
              <a:t>Survival</a:t>
            </a:r>
            <a:endParaRPr lang="fr-FR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86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96622"/>
            <a:ext cx="8229600" cy="2246830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b="1" i="1" dirty="0" smtClean="0">
                <a:latin typeface="Arial"/>
                <a:cs typeface="Arial"/>
              </a:rPr>
              <a:t>None</a:t>
            </a:r>
            <a:endParaRPr lang="fr-FR" sz="3600" b="1" i="1" dirty="0">
              <a:latin typeface="Arial"/>
              <a:cs typeface="Arial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F05A5C87-F10B-4DFD-BC8B-4216EE42C9E2}"/>
              </a:ext>
            </a:extLst>
          </p:cNvPr>
          <p:cNvSpPr txBox="1">
            <a:spLocks/>
          </p:cNvSpPr>
          <p:nvPr/>
        </p:nvSpPr>
        <p:spPr>
          <a:xfrm>
            <a:off x="571500" y="642939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latin typeface="Arial"/>
                <a:cs typeface="Arial"/>
              </a:rPr>
              <a:t>Disclosure</a:t>
            </a:r>
            <a:endParaRPr lang="fr-FR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88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0249" y="2468344"/>
            <a:ext cx="948052" cy="12557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apture d’écran 2018-01-22 à 17.38.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8" y="1733211"/>
            <a:ext cx="4874415" cy="199086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152047" y="642939"/>
            <a:ext cx="889916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>
                <a:latin typeface="Arial"/>
                <a:cs typeface="Arial"/>
              </a:rPr>
              <a:t>CA / CPC </a:t>
            </a:r>
            <a:r>
              <a:rPr lang="fr-FR" sz="3600" b="1" dirty="0" smtClean="0">
                <a:latin typeface="Arial"/>
                <a:cs typeface="Arial"/>
              </a:rPr>
              <a:t>1-2</a:t>
            </a:r>
            <a:endParaRPr lang="fr-FR" sz="3600" b="1" dirty="0">
              <a:latin typeface="Arial"/>
              <a:cs typeface="Arial"/>
            </a:endParaRPr>
          </a:p>
        </p:txBody>
      </p:sp>
      <p:pic>
        <p:nvPicPr>
          <p:cNvPr id="17" name="Image 16" descr="Capture d’écran 2018-01-22 à 17.44.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49" y="2760107"/>
            <a:ext cx="3803499" cy="14187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61379" y="2760107"/>
            <a:ext cx="1126922" cy="10312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Capture d’écran 2018-01-22 à 17.45.5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9" y="2724392"/>
            <a:ext cx="4820751" cy="10669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4012" y="2942338"/>
            <a:ext cx="7459204" cy="26829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74012" y="3246772"/>
            <a:ext cx="8318136" cy="54461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93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pic>
        <p:nvPicPr>
          <p:cNvPr id="2" name="Image 1" descr="Capture d’écran 2018-01-22 à 17.53.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2" y="1319725"/>
            <a:ext cx="7065666" cy="3536772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152047" y="642939"/>
            <a:ext cx="889916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>
                <a:latin typeface="Arial"/>
                <a:cs typeface="Arial"/>
              </a:rPr>
              <a:t>Patients </a:t>
            </a:r>
            <a:r>
              <a:rPr lang="fr-FR" sz="3600" b="1" dirty="0" err="1" smtClean="0">
                <a:latin typeface="Arial"/>
                <a:cs typeface="Arial"/>
              </a:rPr>
              <a:t>without</a:t>
            </a:r>
            <a:r>
              <a:rPr lang="fr-FR" sz="3600" b="1" dirty="0" smtClean="0">
                <a:latin typeface="Arial"/>
                <a:cs typeface="Arial"/>
              </a:rPr>
              <a:t> ST </a:t>
            </a:r>
            <a:r>
              <a:rPr lang="fr-FR" sz="3600" b="1" dirty="0" err="1" smtClean="0">
                <a:latin typeface="Arial"/>
                <a:cs typeface="Arial"/>
              </a:rPr>
              <a:t>elevation</a:t>
            </a:r>
            <a:endParaRPr lang="fr-FR" sz="36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1878" y="1797599"/>
            <a:ext cx="6001337" cy="26829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931878" y="3488243"/>
            <a:ext cx="5902955" cy="26829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20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71488" y="1730469"/>
            <a:ext cx="8229600" cy="857250"/>
          </a:xfrm>
        </p:spPr>
        <p:txBody>
          <a:bodyPr/>
          <a:lstStyle/>
          <a:p>
            <a:pPr algn="ctr" eaLnBrk="1" hangingPunct="1"/>
            <a:r>
              <a:rPr lang="fr-FR" sz="4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Discussion</a:t>
            </a:r>
            <a:endParaRPr lang="fr-FR" sz="4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69768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Main </a:t>
            </a:r>
            <a:r>
              <a:rPr lang="fr-FR" sz="4000" b="1" dirty="0" err="1" smtClean="0">
                <a:latin typeface="Arial"/>
                <a:cs typeface="Arial"/>
              </a:rPr>
              <a:t>Results</a:t>
            </a:r>
            <a:endParaRPr lang="fr-FR" sz="4000" b="1" dirty="0">
              <a:latin typeface="Arial"/>
              <a:cs typeface="Arial"/>
            </a:endParaRP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233258" y="1895973"/>
            <a:ext cx="8910742" cy="2847477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Association </a:t>
            </a:r>
            <a:r>
              <a:rPr lang="fr-FR" sz="2400" b="1" dirty="0" err="1" smtClean="0"/>
              <a:t>between</a:t>
            </a:r>
            <a:r>
              <a:rPr lang="fr-FR" sz="2400" b="1" dirty="0" smtClean="0"/>
              <a:t> CA and </a:t>
            </a:r>
            <a:r>
              <a:rPr lang="fr-FR" sz="2400" b="1" dirty="0" err="1" smtClean="0"/>
              <a:t>survival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only</a:t>
            </a:r>
            <a:r>
              <a:rPr lang="fr-FR" sz="2400" b="1" dirty="0" smtClean="0"/>
              <a:t> for CAHP </a:t>
            </a:r>
            <a:r>
              <a:rPr lang="fr-FR" sz="2400" b="1" dirty="0" smtClean="0"/>
              <a:t>&lt; 150</a:t>
            </a:r>
          </a:p>
          <a:p>
            <a:pPr marL="0" indent="0">
              <a:buNone/>
            </a:pPr>
            <a:endParaRPr lang="fr-FR" sz="2400" b="1" dirty="0" smtClean="0"/>
          </a:p>
          <a:p>
            <a:r>
              <a:rPr lang="fr-FR" sz="2400" b="1" dirty="0" err="1" smtClean="0"/>
              <a:t>Among</a:t>
            </a:r>
            <a:r>
              <a:rPr lang="fr-FR" sz="2400" b="1" dirty="0" smtClean="0"/>
              <a:t> CAHP </a:t>
            </a:r>
            <a:r>
              <a:rPr lang="fr-FR" sz="2400" b="1" dirty="0" smtClean="0"/>
              <a:t>&gt; 200, 47% </a:t>
            </a:r>
            <a:r>
              <a:rPr lang="fr-FR" sz="2400" b="1" dirty="0" smtClean="0"/>
              <a:t>of patients </a:t>
            </a:r>
            <a:r>
              <a:rPr lang="fr-FR" sz="2400" b="1" dirty="0" err="1" smtClean="0"/>
              <a:t>had</a:t>
            </a:r>
            <a:r>
              <a:rPr lang="fr-FR" sz="2400" b="1" dirty="0" smtClean="0"/>
              <a:t> CA</a:t>
            </a:r>
            <a:endParaRPr lang="fr-FR" sz="2400" b="1" dirty="0" smtClean="0"/>
          </a:p>
          <a:p>
            <a:endParaRPr lang="fr-FR" sz="2400" b="1" dirty="0"/>
          </a:p>
          <a:p>
            <a:r>
              <a:rPr lang="fr-FR" sz="2400" b="1" dirty="0" smtClean="0"/>
              <a:t>Use of CAHP </a:t>
            </a:r>
            <a:r>
              <a:rPr lang="fr-FR" sz="2400" b="1" dirty="0" smtClean="0"/>
              <a:t>score </a:t>
            </a:r>
            <a:r>
              <a:rPr lang="fr-FR" sz="2400" b="1" dirty="0" smtClean="0"/>
              <a:t>for stratification ?</a:t>
            </a:r>
            <a:endParaRPr lang="fr-FR" sz="22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/>
          </a:p>
          <a:p>
            <a:endParaRPr lang="fr-FR" sz="2400" b="1" dirty="0" smtClean="0"/>
          </a:p>
          <a:p>
            <a:endParaRPr lang="fr-FR" sz="2400" b="1" dirty="0"/>
          </a:p>
          <a:p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9910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4836" y="1462583"/>
            <a:ext cx="19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Etape 0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Impossible</a:t>
            </a:r>
            <a:r>
              <a:rPr lang="is-IS" b="1" dirty="0" smtClean="0">
                <a:solidFill>
                  <a:srgbClr val="000000"/>
                </a:solidFill>
              </a:rPr>
              <a:t>…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69768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So CA for all OHCA ?</a:t>
            </a:r>
            <a:endParaRPr lang="fr-FR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25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89630" y="1467413"/>
            <a:ext cx="259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Etape 1</a:t>
            </a:r>
          </a:p>
          <a:p>
            <a:pPr algn="ctr"/>
            <a:r>
              <a:rPr lang="fr-FR" b="1" dirty="0" smtClean="0"/>
              <a:t>CA for all !</a:t>
            </a:r>
            <a:endParaRPr lang="fr-FR" b="1" dirty="0"/>
          </a:p>
        </p:txBody>
      </p:sp>
      <p:sp>
        <p:nvSpPr>
          <p:cNvPr id="12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69768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So CA for all OHCA ?</a:t>
            </a:r>
            <a:endParaRPr lang="fr-FR" sz="4000" b="1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4836" y="1462583"/>
            <a:ext cx="19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Etape 0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Impossible</a:t>
            </a:r>
            <a:r>
              <a:rPr lang="is-IS" b="1" dirty="0" smtClean="0">
                <a:solidFill>
                  <a:srgbClr val="000000"/>
                </a:solidFill>
              </a:rPr>
              <a:t>…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5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739" y="1683099"/>
            <a:ext cx="2459274" cy="1964246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69768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So CA for all OHCA ?</a:t>
            </a:r>
            <a:endParaRPr lang="fr-FR" sz="4000" b="1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89630" y="1467413"/>
            <a:ext cx="259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Etape 1</a:t>
            </a:r>
          </a:p>
          <a:p>
            <a:pPr algn="ctr"/>
            <a:r>
              <a:rPr lang="fr-FR" b="1" dirty="0" smtClean="0"/>
              <a:t>CA for all !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04836" y="1462583"/>
            <a:ext cx="19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Etape 0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Impossible</a:t>
            </a:r>
            <a:r>
              <a:rPr lang="is-IS" b="1" dirty="0" smtClean="0">
                <a:solidFill>
                  <a:srgbClr val="000000"/>
                </a:solidFill>
              </a:rPr>
              <a:t>…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0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91640" y="3705430"/>
            <a:ext cx="245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Risk</a:t>
            </a:r>
            <a:r>
              <a:rPr lang="fr-FR" sz="1400" b="1" dirty="0" smtClean="0"/>
              <a:t> of </a:t>
            </a:r>
            <a:r>
              <a:rPr lang="fr-FR" sz="1400" b="1" dirty="0" err="1" smtClean="0"/>
              <a:t>culprit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lesion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(STE, </a:t>
            </a:r>
            <a:r>
              <a:rPr lang="fr-FR" sz="1400" b="1" dirty="0" err="1" smtClean="0"/>
              <a:t>troponin</a:t>
            </a:r>
            <a:r>
              <a:rPr lang="is-IS" sz="1400" b="1" dirty="0" smtClean="0"/>
              <a:t>…)</a:t>
            </a:r>
            <a:r>
              <a:rPr lang="fr-FR" sz="1400" b="1" dirty="0" smtClean="0"/>
              <a:t> 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533139" y="2271989"/>
            <a:ext cx="1618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CA </a:t>
            </a:r>
            <a:r>
              <a:rPr lang="fr-FR" sz="1400" b="1" dirty="0" err="1" smtClean="0"/>
              <a:t>interest</a:t>
            </a:r>
            <a:endParaRPr lang="fr-FR" sz="1400" b="1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5780862" y="2533599"/>
            <a:ext cx="2671105" cy="1113746"/>
            <a:chOff x="2981006" y="2003293"/>
            <a:chExt cx="3792205" cy="2438738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2981006" y="4442031"/>
              <a:ext cx="37922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2981006" y="2070156"/>
              <a:ext cx="0" cy="23718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V="1">
              <a:off x="2981006" y="2003293"/>
              <a:ext cx="3369149" cy="24387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/>
          <p:nvPr/>
        </p:nvSpPr>
        <p:spPr>
          <a:xfrm>
            <a:off x="5482887" y="1467413"/>
            <a:ext cx="356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Etape 2 : </a:t>
            </a:r>
            <a:r>
              <a:rPr lang="fr-FR" b="1" dirty="0" err="1" smtClean="0"/>
              <a:t>only</a:t>
            </a:r>
            <a:r>
              <a:rPr lang="fr-FR" b="1" dirty="0" smtClean="0"/>
              <a:t> if </a:t>
            </a:r>
            <a:r>
              <a:rPr lang="fr-FR" b="1" dirty="0" err="1" smtClean="0"/>
              <a:t>culprit</a:t>
            </a:r>
            <a:r>
              <a:rPr lang="fr-FR" b="1" dirty="0" smtClean="0"/>
              <a:t> </a:t>
            </a:r>
            <a:r>
              <a:rPr lang="fr-FR" b="1" dirty="0" err="1" smtClean="0"/>
              <a:t>lesion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289630" y="1467413"/>
            <a:ext cx="259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Etape 1</a:t>
            </a:r>
          </a:p>
          <a:p>
            <a:pPr algn="ctr"/>
            <a:r>
              <a:rPr lang="fr-FR" b="1" dirty="0" smtClean="0"/>
              <a:t>CA for all !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04836" y="1462583"/>
            <a:ext cx="19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Etape 0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Impossible</a:t>
            </a:r>
            <a:r>
              <a:rPr lang="is-IS" b="1" dirty="0" smtClean="0">
                <a:solidFill>
                  <a:srgbClr val="000000"/>
                </a:solidFill>
              </a:rPr>
              <a:t>…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69768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So CA for all OHCA ?</a:t>
            </a:r>
            <a:endParaRPr lang="fr-FR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49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79646" y="4372353"/>
            <a:ext cx="244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Risk</a:t>
            </a:r>
            <a:r>
              <a:rPr lang="fr-FR" b="1" dirty="0" smtClean="0"/>
              <a:t> of </a:t>
            </a:r>
            <a:r>
              <a:rPr lang="fr-FR" b="1" dirty="0" err="1" smtClean="0"/>
              <a:t>culprit</a:t>
            </a:r>
            <a:r>
              <a:rPr lang="fr-FR" b="1" dirty="0" smtClean="0"/>
              <a:t> </a:t>
            </a:r>
            <a:r>
              <a:rPr lang="fr-FR" b="1" dirty="0" err="1" smtClean="0"/>
              <a:t>lesion</a:t>
            </a:r>
            <a:endParaRPr lang="fr-FR" b="1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650115" y="3837637"/>
            <a:ext cx="3430014" cy="482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650115" y="2808706"/>
            <a:ext cx="1585222" cy="1028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320432" y="2020673"/>
            <a:ext cx="264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Presumed</a:t>
            </a:r>
            <a:r>
              <a:rPr lang="fr-FR" b="1" dirty="0" smtClean="0"/>
              <a:t> </a:t>
            </a:r>
            <a:r>
              <a:rPr lang="fr-FR" b="1" dirty="0" err="1" smtClean="0"/>
              <a:t>prognosis</a:t>
            </a:r>
            <a:endParaRPr lang="fr-FR" b="1" dirty="0"/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69768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So CA for all OHCA ?</a:t>
            </a:r>
            <a:endParaRPr lang="fr-FR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01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329170049"/>
              </p:ext>
            </p:extLst>
          </p:nvPr>
        </p:nvGraphicFramePr>
        <p:xfrm>
          <a:off x="1503178" y="1148329"/>
          <a:ext cx="4922534" cy="310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Connecteur droit avec flèche 16"/>
          <p:cNvCxnSpPr/>
          <p:nvPr/>
        </p:nvCxnSpPr>
        <p:spPr>
          <a:xfrm>
            <a:off x="1650115" y="3837637"/>
            <a:ext cx="3430014" cy="482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650115" y="2808706"/>
            <a:ext cx="1585222" cy="1028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779646" y="4372353"/>
            <a:ext cx="244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Risk</a:t>
            </a:r>
            <a:r>
              <a:rPr lang="fr-FR" b="1" dirty="0" smtClean="0"/>
              <a:t> of </a:t>
            </a:r>
            <a:r>
              <a:rPr lang="fr-FR" b="1" dirty="0" err="1" smtClean="0"/>
              <a:t>culprit</a:t>
            </a:r>
            <a:r>
              <a:rPr lang="fr-FR" b="1" dirty="0" smtClean="0"/>
              <a:t> </a:t>
            </a:r>
            <a:r>
              <a:rPr lang="fr-FR" b="1" dirty="0" err="1" smtClean="0"/>
              <a:t>lesion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0432" y="2020673"/>
            <a:ext cx="264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Presumed</a:t>
            </a:r>
            <a:r>
              <a:rPr lang="fr-FR" b="1" dirty="0" smtClean="0"/>
              <a:t> </a:t>
            </a:r>
            <a:r>
              <a:rPr lang="fr-FR" b="1" dirty="0" err="1" smtClean="0"/>
              <a:t>prognosis</a:t>
            </a:r>
            <a:endParaRPr lang="fr-FR" b="1" dirty="0"/>
          </a:p>
        </p:txBody>
      </p:sp>
      <p:sp>
        <p:nvSpPr>
          <p:cNvPr id="21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69768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So CA for all OHCA ?</a:t>
            </a:r>
            <a:endParaRPr lang="fr-FR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40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71488" y="1730469"/>
            <a:ext cx="8229600" cy="857250"/>
          </a:xfrm>
        </p:spPr>
        <p:txBody>
          <a:bodyPr/>
          <a:lstStyle/>
          <a:p>
            <a:pPr algn="ctr" eaLnBrk="1" hangingPunct="1"/>
            <a:r>
              <a:rPr lang="fr-FR" sz="4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Introduction</a:t>
            </a:r>
            <a:endParaRPr lang="fr-FR" sz="4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2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3603152581"/>
              </p:ext>
            </p:extLst>
          </p:nvPr>
        </p:nvGraphicFramePr>
        <p:xfrm>
          <a:off x="1503178" y="1148329"/>
          <a:ext cx="4922534" cy="310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Connecteur droit avec flèche 16"/>
          <p:cNvCxnSpPr/>
          <p:nvPr/>
        </p:nvCxnSpPr>
        <p:spPr>
          <a:xfrm>
            <a:off x="1650115" y="3837637"/>
            <a:ext cx="3430014" cy="482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650115" y="2808706"/>
            <a:ext cx="1585222" cy="1028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779646" y="4372353"/>
            <a:ext cx="244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Risk</a:t>
            </a:r>
            <a:r>
              <a:rPr lang="fr-FR" b="1" dirty="0" smtClean="0"/>
              <a:t> of </a:t>
            </a:r>
            <a:r>
              <a:rPr lang="fr-FR" b="1" dirty="0" err="1" smtClean="0"/>
              <a:t>culprit</a:t>
            </a:r>
            <a:r>
              <a:rPr lang="fr-FR" b="1" dirty="0" smtClean="0"/>
              <a:t> </a:t>
            </a:r>
            <a:r>
              <a:rPr lang="fr-FR" b="1" dirty="0" err="1" smtClean="0"/>
              <a:t>lesion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152972" y="1836007"/>
            <a:ext cx="264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Presumed</a:t>
            </a:r>
            <a:r>
              <a:rPr lang="fr-FR" b="1" dirty="0" smtClean="0"/>
              <a:t> </a:t>
            </a:r>
            <a:r>
              <a:rPr lang="fr-FR" b="1" dirty="0" err="1" smtClean="0"/>
              <a:t>prognosis</a:t>
            </a:r>
            <a:endParaRPr lang="fr-FR" b="1" dirty="0"/>
          </a:p>
        </p:txBody>
      </p:sp>
      <p:sp>
        <p:nvSpPr>
          <p:cNvPr id="21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69768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So CA for all OHCA ?</a:t>
            </a:r>
            <a:endParaRPr lang="fr-FR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65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1673179715"/>
              </p:ext>
            </p:extLst>
          </p:nvPr>
        </p:nvGraphicFramePr>
        <p:xfrm>
          <a:off x="1503178" y="1148329"/>
          <a:ext cx="4922534" cy="310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Connecteur droit avec flèche 16"/>
          <p:cNvCxnSpPr/>
          <p:nvPr/>
        </p:nvCxnSpPr>
        <p:spPr>
          <a:xfrm>
            <a:off x="1650115" y="3837637"/>
            <a:ext cx="3430014" cy="482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650115" y="2808706"/>
            <a:ext cx="1585222" cy="1028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779646" y="4372353"/>
            <a:ext cx="244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Risk</a:t>
            </a:r>
            <a:r>
              <a:rPr lang="fr-FR" b="1" dirty="0" smtClean="0"/>
              <a:t> of </a:t>
            </a:r>
            <a:r>
              <a:rPr lang="fr-FR" b="1" dirty="0" err="1" smtClean="0"/>
              <a:t>culprit</a:t>
            </a:r>
            <a:r>
              <a:rPr lang="fr-FR" b="1" dirty="0" smtClean="0"/>
              <a:t> </a:t>
            </a:r>
            <a:r>
              <a:rPr lang="fr-FR" b="1" dirty="0" err="1" smtClean="0"/>
              <a:t>lesion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0432" y="1836007"/>
            <a:ext cx="264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Presumed</a:t>
            </a:r>
            <a:r>
              <a:rPr lang="fr-FR" b="1" dirty="0" smtClean="0"/>
              <a:t> </a:t>
            </a:r>
            <a:r>
              <a:rPr lang="fr-FR" b="1" dirty="0" err="1" smtClean="0"/>
              <a:t>prognosis</a:t>
            </a:r>
            <a:endParaRPr lang="fr-FR" b="1" dirty="0"/>
          </a:p>
        </p:txBody>
      </p:sp>
      <p:sp>
        <p:nvSpPr>
          <p:cNvPr id="21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69768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atin typeface="Arial"/>
                <a:cs typeface="Arial"/>
              </a:rPr>
              <a:t>So CA for all OHCA ?</a:t>
            </a:r>
            <a:endParaRPr lang="fr-FR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34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758" y="676177"/>
            <a:ext cx="86862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 smtClean="0"/>
              <a:t>Take</a:t>
            </a:r>
            <a:r>
              <a:rPr lang="fr-FR" sz="3200" b="1" dirty="0"/>
              <a:t>-</a:t>
            </a:r>
            <a:r>
              <a:rPr lang="fr-FR" sz="3200" b="1" dirty="0" smtClean="0"/>
              <a:t>Home Messages</a:t>
            </a:r>
            <a:endParaRPr lang="fr-FR" sz="3200" b="1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33258" y="1895973"/>
            <a:ext cx="8910742" cy="2847477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CA for all: </a:t>
            </a:r>
            <a:r>
              <a:rPr lang="fr-FR" sz="2400" b="1" dirty="0" err="1" smtClean="0"/>
              <a:t>probably</a:t>
            </a:r>
            <a:r>
              <a:rPr lang="fr-FR" sz="2400" b="1" dirty="0" smtClean="0"/>
              <a:t> not !</a:t>
            </a: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r>
              <a:rPr lang="fr-FR" sz="2400" b="1" dirty="0" err="1" smtClean="0"/>
              <a:t>Consider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risk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culprit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lesion</a:t>
            </a:r>
            <a:r>
              <a:rPr lang="fr-FR" sz="2400" b="1" dirty="0" smtClean="0"/>
              <a:t>, </a:t>
            </a:r>
            <a:r>
              <a:rPr lang="fr-FR" sz="2400" b="1" dirty="0" smtClean="0"/>
              <a:t>and </a:t>
            </a:r>
            <a:r>
              <a:rPr lang="fr-FR" sz="2400" b="1" dirty="0" err="1" smtClean="0"/>
              <a:t>presumed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prognosis</a:t>
            </a:r>
            <a:endParaRPr lang="fr-FR" sz="2400" b="1" dirty="0" smtClean="0"/>
          </a:p>
          <a:p>
            <a:endParaRPr lang="fr-FR" sz="2400" b="1" dirty="0"/>
          </a:p>
          <a:p>
            <a:r>
              <a:rPr lang="fr-FR" sz="2400" b="1" dirty="0" err="1" smtClean="0"/>
              <a:t>Useful</a:t>
            </a:r>
            <a:r>
              <a:rPr lang="fr-FR" sz="2400" b="1" dirty="0" smtClean="0"/>
              <a:t> for future RCT </a:t>
            </a:r>
            <a:r>
              <a:rPr lang="fr-FR" sz="2400" b="1" dirty="0" smtClean="0"/>
              <a:t>?</a:t>
            </a:r>
            <a:endParaRPr lang="fr-FR" sz="22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/>
          </a:p>
          <a:p>
            <a:endParaRPr lang="fr-FR" sz="2400" b="1" dirty="0" smtClean="0"/>
          </a:p>
          <a:p>
            <a:endParaRPr lang="fr-FR" sz="2400" b="1" dirty="0"/>
          </a:p>
          <a:p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035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8-01-22 à 11.46.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3"/>
          <a:stretch/>
        </p:blipFill>
        <p:spPr>
          <a:xfrm>
            <a:off x="1087321" y="1581108"/>
            <a:ext cx="7024182" cy="520144"/>
          </a:xfrm>
          <a:prstGeom prst="rect">
            <a:avLst/>
          </a:prstGeom>
        </p:spPr>
      </p:pic>
      <p:sp>
        <p:nvSpPr>
          <p:cNvPr id="9" name="CasellaDiTesto 3"/>
          <p:cNvSpPr txBox="1"/>
          <p:nvPr/>
        </p:nvSpPr>
        <p:spPr>
          <a:xfrm>
            <a:off x="5573660" y="4766913"/>
            <a:ext cx="357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Arial"/>
                <a:cs typeface="Arial"/>
              </a:rPr>
              <a:t>Spaulding et </a:t>
            </a:r>
            <a:r>
              <a:rPr lang="en-GB" sz="2000" b="1" dirty="0">
                <a:latin typeface="Arial"/>
                <a:cs typeface="Arial"/>
              </a:rPr>
              <a:t>al, </a:t>
            </a:r>
            <a:r>
              <a:rPr lang="en-GB" sz="2000" b="1" i="1" dirty="0" smtClean="0">
                <a:latin typeface="Arial"/>
                <a:cs typeface="Arial"/>
              </a:rPr>
              <a:t>NEJM, </a:t>
            </a:r>
            <a:r>
              <a:rPr lang="en-GB" sz="2000" b="1" dirty="0" smtClean="0">
                <a:latin typeface="Arial"/>
                <a:cs typeface="Arial"/>
              </a:rPr>
              <a:t>1997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5" name="Image 4" descr="Capture d’écran 2018-01-22 à 11.49.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275677"/>
            <a:ext cx="3197948" cy="2155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9755" y="3572128"/>
            <a:ext cx="3033533" cy="3380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apture d’écran 2018-01-22 à 11.51.2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84" y="2622955"/>
            <a:ext cx="4124667" cy="14127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3906" y="3386499"/>
            <a:ext cx="3996746" cy="64923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0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8-01-22 à 15.06.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0" y="1259395"/>
            <a:ext cx="8267500" cy="3491261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42939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latin typeface="Arial"/>
                <a:cs typeface="Arial"/>
              </a:rPr>
              <a:t>Predict</a:t>
            </a:r>
            <a:r>
              <a:rPr lang="fr-FR" sz="3600" b="1" dirty="0" smtClean="0">
                <a:latin typeface="Arial"/>
                <a:cs typeface="Arial"/>
              </a:rPr>
              <a:t> </a:t>
            </a:r>
            <a:r>
              <a:rPr lang="fr-FR" sz="3600" b="1" dirty="0" err="1" smtClean="0">
                <a:latin typeface="Arial"/>
                <a:cs typeface="Arial"/>
              </a:rPr>
              <a:t>coronary</a:t>
            </a:r>
            <a:r>
              <a:rPr lang="fr-FR" sz="3600" b="1" dirty="0" smtClean="0">
                <a:latin typeface="Arial"/>
                <a:cs typeface="Arial"/>
              </a:rPr>
              <a:t> occlusion ?</a:t>
            </a:r>
            <a:endParaRPr lang="fr-FR" sz="3600" b="1" dirty="0">
              <a:latin typeface="Arial"/>
              <a:cs typeface="Arial"/>
            </a:endParaRPr>
          </a:p>
        </p:txBody>
      </p:sp>
      <p:sp>
        <p:nvSpPr>
          <p:cNvPr id="24" name="CasellaDiTesto 3"/>
          <p:cNvSpPr txBox="1"/>
          <p:nvPr/>
        </p:nvSpPr>
        <p:spPr>
          <a:xfrm>
            <a:off x="0" y="4750656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Arial"/>
                <a:cs typeface="Arial"/>
              </a:rPr>
              <a:t>Dumas et </a:t>
            </a:r>
            <a:r>
              <a:rPr lang="en-GB" sz="2000" b="1" dirty="0">
                <a:latin typeface="Arial"/>
                <a:cs typeface="Arial"/>
              </a:rPr>
              <a:t>al, </a:t>
            </a:r>
            <a:r>
              <a:rPr lang="en-GB" sz="2000" b="1" i="1" dirty="0" err="1" smtClean="0">
                <a:latin typeface="Arial"/>
                <a:cs typeface="Arial"/>
              </a:rPr>
              <a:t>Circ</a:t>
            </a:r>
            <a:r>
              <a:rPr lang="en-GB" sz="2000" b="1" i="1" dirty="0" smtClean="0">
                <a:latin typeface="Arial"/>
                <a:cs typeface="Arial"/>
              </a:rPr>
              <a:t> </a:t>
            </a:r>
            <a:r>
              <a:rPr lang="en-GB" sz="2000" b="1" i="1" dirty="0" err="1" smtClean="0">
                <a:latin typeface="Arial"/>
                <a:cs typeface="Arial"/>
              </a:rPr>
              <a:t>Cardiovasc</a:t>
            </a:r>
            <a:r>
              <a:rPr lang="en-GB" sz="2000" b="1" i="1" dirty="0" smtClean="0">
                <a:latin typeface="Arial"/>
                <a:cs typeface="Arial"/>
              </a:rPr>
              <a:t> </a:t>
            </a:r>
            <a:r>
              <a:rPr lang="en-GB" sz="2000" b="1" i="1" dirty="0" err="1" smtClean="0">
                <a:latin typeface="Arial"/>
                <a:cs typeface="Arial"/>
              </a:rPr>
              <a:t>Interv</a:t>
            </a:r>
            <a:r>
              <a:rPr lang="en-GB" sz="2000" b="1" i="1" dirty="0" smtClean="0">
                <a:latin typeface="Arial"/>
                <a:cs typeface="Arial"/>
              </a:rPr>
              <a:t> </a:t>
            </a:r>
            <a:r>
              <a:rPr lang="en-GB" sz="2000" b="1" dirty="0" smtClean="0">
                <a:latin typeface="Arial"/>
                <a:cs typeface="Arial"/>
              </a:rPr>
              <a:t>2010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9521" y="2215756"/>
            <a:ext cx="1676076" cy="6960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95423" y="3119282"/>
            <a:ext cx="1676076" cy="6960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4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3"/>
          <p:cNvSpPr txBox="1"/>
          <p:nvPr/>
        </p:nvSpPr>
        <p:spPr>
          <a:xfrm>
            <a:off x="3709682" y="4743390"/>
            <a:ext cx="5434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Arial"/>
                <a:cs typeface="Arial"/>
              </a:rPr>
              <a:t>Dumas et </a:t>
            </a:r>
            <a:r>
              <a:rPr lang="en-GB" sz="2000" b="1" dirty="0">
                <a:latin typeface="Arial"/>
                <a:cs typeface="Arial"/>
              </a:rPr>
              <a:t>al, </a:t>
            </a:r>
            <a:r>
              <a:rPr lang="en-GB" sz="2000" b="1" i="1" dirty="0" smtClean="0">
                <a:latin typeface="Arial"/>
                <a:cs typeface="Arial"/>
              </a:rPr>
              <a:t>JACC </a:t>
            </a:r>
            <a:r>
              <a:rPr lang="en-GB" sz="2000" b="1" i="1" dirty="0" err="1" smtClean="0">
                <a:latin typeface="Arial"/>
                <a:cs typeface="Arial"/>
              </a:rPr>
              <a:t>Cardiovasc</a:t>
            </a:r>
            <a:r>
              <a:rPr lang="en-GB" sz="2000" b="1" i="1" dirty="0" smtClean="0">
                <a:latin typeface="Arial"/>
                <a:cs typeface="Arial"/>
              </a:rPr>
              <a:t> </a:t>
            </a:r>
            <a:r>
              <a:rPr lang="en-GB" sz="2000" b="1" i="1" dirty="0" err="1" smtClean="0">
                <a:latin typeface="Arial"/>
                <a:cs typeface="Arial"/>
              </a:rPr>
              <a:t>Interv</a:t>
            </a:r>
            <a:r>
              <a:rPr lang="en-GB" sz="2000" b="1" i="1" dirty="0" smtClean="0">
                <a:latin typeface="Arial"/>
                <a:cs typeface="Arial"/>
              </a:rPr>
              <a:t> </a:t>
            </a:r>
            <a:r>
              <a:rPr lang="en-GB" sz="2000" b="1" dirty="0" smtClean="0">
                <a:latin typeface="Arial"/>
                <a:cs typeface="Arial"/>
              </a:rPr>
              <a:t>2016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3" name="Image 2" descr="Capture d’écran 2017-10-25 à 19.15.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"/>
          <a:stretch/>
        </p:blipFill>
        <p:spPr>
          <a:xfrm>
            <a:off x="2400672" y="1292680"/>
            <a:ext cx="3602434" cy="35485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929052" y="2786443"/>
            <a:ext cx="1882174" cy="5664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828545" y="3543973"/>
            <a:ext cx="941046" cy="4849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42939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latin typeface="Arial"/>
                <a:cs typeface="Arial"/>
              </a:rPr>
              <a:t>Without</a:t>
            </a:r>
            <a:r>
              <a:rPr lang="fr-FR" sz="3600" b="1" dirty="0" smtClean="0">
                <a:latin typeface="Arial"/>
                <a:cs typeface="Arial"/>
              </a:rPr>
              <a:t> ST </a:t>
            </a:r>
            <a:r>
              <a:rPr lang="fr-FR" sz="3600" b="1" dirty="0" err="1" smtClean="0">
                <a:latin typeface="Arial"/>
                <a:cs typeface="Arial"/>
              </a:rPr>
              <a:t>elevation</a:t>
            </a:r>
            <a:r>
              <a:rPr lang="fr-FR" sz="3600" b="1" dirty="0" smtClean="0">
                <a:latin typeface="Arial"/>
                <a:cs typeface="Arial"/>
              </a:rPr>
              <a:t> </a:t>
            </a:r>
            <a:r>
              <a:rPr lang="fr-FR" sz="3600" b="1" dirty="0" smtClean="0">
                <a:latin typeface="Arial"/>
                <a:cs typeface="Arial"/>
              </a:rPr>
              <a:t>?</a:t>
            </a:r>
            <a:endParaRPr lang="fr-FR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19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228429" y="642939"/>
            <a:ext cx="8753387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>
                <a:latin typeface="Arial"/>
                <a:cs typeface="Arial"/>
              </a:rPr>
              <a:t>Guidelines</a:t>
            </a:r>
            <a:endParaRPr lang="fr-FR" sz="3600" b="1" dirty="0">
              <a:latin typeface="Arial"/>
              <a:cs typeface="Arial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pic>
        <p:nvPicPr>
          <p:cNvPr id="10" name="Image 9" descr="Capture d’écran 2017-10-26 à 00.42.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" y="1927786"/>
            <a:ext cx="7646862" cy="19586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31" y="1299681"/>
            <a:ext cx="1607414" cy="1607414"/>
          </a:xfrm>
          <a:prstGeom prst="rect">
            <a:avLst/>
          </a:prstGeom>
        </p:spPr>
      </p:pic>
      <p:sp>
        <p:nvSpPr>
          <p:cNvPr id="12" name="CasellaDiTesto 3"/>
          <p:cNvSpPr txBox="1"/>
          <p:nvPr/>
        </p:nvSpPr>
        <p:spPr>
          <a:xfrm>
            <a:off x="4505437" y="4767672"/>
            <a:ext cx="464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Arial"/>
                <a:cs typeface="Arial"/>
              </a:rPr>
              <a:t>Nolan et </a:t>
            </a:r>
            <a:r>
              <a:rPr lang="en-GB" sz="2000" b="1" dirty="0">
                <a:latin typeface="Arial"/>
                <a:cs typeface="Arial"/>
              </a:rPr>
              <a:t>al, </a:t>
            </a:r>
            <a:r>
              <a:rPr lang="en-GB" sz="2000" b="1" i="1" dirty="0" smtClean="0">
                <a:latin typeface="Arial"/>
                <a:cs typeface="Arial"/>
              </a:rPr>
              <a:t>Intensive Care Med </a:t>
            </a:r>
            <a:r>
              <a:rPr lang="en-GB" sz="2000" b="1" dirty="0" smtClean="0">
                <a:latin typeface="Arial"/>
                <a:cs typeface="Arial"/>
              </a:rPr>
              <a:t>2015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7248" y="2494095"/>
            <a:ext cx="3790986" cy="16261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38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PROBLEMATIQUE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71" y="1761825"/>
            <a:ext cx="3172858" cy="231630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655" y="1761825"/>
            <a:ext cx="1876209" cy="2316307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="" xmlns:a16="http://schemas.microsoft.com/office/drawing/2014/main" id="{3AC17072-7DAB-475E-B0BF-689EE0D9DC28}"/>
              </a:ext>
            </a:extLst>
          </p:cNvPr>
          <p:cNvSpPr txBox="1">
            <a:spLocks/>
          </p:cNvSpPr>
          <p:nvPr/>
        </p:nvSpPr>
        <p:spPr>
          <a:xfrm>
            <a:off x="571500" y="669768"/>
            <a:ext cx="8229600" cy="51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err="1" smtClean="0">
                <a:latin typeface="Arial"/>
                <a:cs typeface="Arial"/>
              </a:rPr>
              <a:t>Coronary</a:t>
            </a:r>
            <a:r>
              <a:rPr lang="fr-FR" sz="4000" b="1" dirty="0" smtClean="0">
                <a:latin typeface="Arial"/>
                <a:cs typeface="Arial"/>
              </a:rPr>
              <a:t> </a:t>
            </a:r>
            <a:r>
              <a:rPr lang="fr-FR" sz="4000" b="1" dirty="0" err="1" smtClean="0">
                <a:latin typeface="Arial"/>
                <a:cs typeface="Arial"/>
              </a:rPr>
              <a:t>angiogram</a:t>
            </a:r>
            <a:r>
              <a:rPr lang="fr-FR" sz="4000" b="1" dirty="0" smtClean="0">
                <a:latin typeface="Arial"/>
                <a:cs typeface="Arial"/>
              </a:rPr>
              <a:t> for all ?</a:t>
            </a:r>
            <a:endParaRPr lang="fr-FR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47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71488" y="2071004"/>
            <a:ext cx="8229600" cy="826617"/>
          </a:xfrm>
        </p:spPr>
        <p:txBody>
          <a:bodyPr/>
          <a:lstStyle/>
          <a:p>
            <a:pPr algn="ctr" eaLnBrk="1" hangingPunct="1"/>
            <a:r>
              <a:rPr lang="fr-F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Which</a:t>
            </a:r>
            <a:r>
              <a:rPr lang="fr-FR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patients </a:t>
            </a:r>
            <a:r>
              <a:rPr lang="fr-F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will</a:t>
            </a:r>
            <a:r>
              <a:rPr lang="fr-FR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not </a:t>
            </a:r>
            <a:r>
              <a:rPr lang="fr-F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benefit</a:t>
            </a:r>
            <a:r>
              <a:rPr lang="fr-FR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fro</a:t>
            </a:r>
            <a:r>
              <a:rPr lang="fr-F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</a:t>
            </a:r>
            <a:r>
              <a:rPr lang="fr-FR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coronary</a:t>
            </a:r>
            <a:r>
              <a:rPr lang="fr-FR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angiogram</a:t>
            </a:r>
            <a:r>
              <a:rPr lang="fr-FR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after</a:t>
            </a:r>
            <a:r>
              <a:rPr lang="fr-FR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cardiac</a:t>
            </a:r>
            <a:r>
              <a:rPr lang="fr-FR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arrest</a:t>
            </a:r>
            <a:r>
              <a:rPr lang="fr-FR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?</a:t>
            </a:r>
            <a:endParaRPr lang="fr-FR" sz="2400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549" y="-11113"/>
            <a:ext cx="1495629" cy="47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03178" y="-11113"/>
            <a:ext cx="1646809" cy="4762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QUESTION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49987" y="-11113"/>
            <a:ext cx="1492454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METHODES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42441" y="-11113"/>
            <a:ext cx="1509542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RESULTATS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51983" y="-11113"/>
            <a:ext cx="1489278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DISCUSSION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41261" y="-11113"/>
            <a:ext cx="1506366" cy="47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CONCLUSION</a:t>
            </a:r>
            <a:endParaRPr lang="it-IT" sz="1000" b="1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406" y="3156974"/>
            <a:ext cx="2263227" cy="180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7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 l'hypothermie au TTM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ld them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Débit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Débit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Débit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 l'hypothermie au TTM.thmx</Template>
  <TotalTime>659</TotalTime>
  <Words>650</Words>
  <Application>Microsoft Macintosh PowerPoint</Application>
  <PresentationFormat>Présentation à l'écran (16:9)</PresentationFormat>
  <Paragraphs>302</Paragraphs>
  <Slides>32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De l'hypothermie au TTM</vt:lpstr>
      <vt:lpstr>1_Old theme</vt:lpstr>
      <vt:lpstr>Présentation PowerPoint</vt:lpstr>
      <vt:lpstr>Présentation PowerPoint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Which patients will not benefit from coronary angiogram after cardiac arrest ?</vt:lpstr>
      <vt:lpstr>Methods</vt:lpstr>
      <vt:lpstr>Présentation PowerPoint</vt:lpstr>
      <vt:lpstr>Présentation PowerPoint</vt:lpstr>
      <vt:lpstr>Présentation PowerPoint</vt:lpstr>
      <vt:lpstr>Présentation PowerPoint</vt:lpstr>
      <vt:lpstr>Results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Discussion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INSERM U970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Wulfran Bougouin</dc:creator>
  <cp:lastModifiedBy>Wulfran Bougouin</cp:lastModifiedBy>
  <cp:revision>183</cp:revision>
  <dcterms:created xsi:type="dcterms:W3CDTF">2018-01-22T10:26:05Z</dcterms:created>
  <dcterms:modified xsi:type="dcterms:W3CDTF">2018-03-13T18:31:47Z</dcterms:modified>
</cp:coreProperties>
</file>