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80" r:id="rId5"/>
    <p:sldId id="260" r:id="rId6"/>
    <p:sldId id="261" r:id="rId7"/>
    <p:sldId id="263" r:id="rId8"/>
    <p:sldId id="264" r:id="rId9"/>
    <p:sldId id="265" r:id="rId10"/>
    <p:sldId id="284" r:id="rId11"/>
    <p:sldId id="267" r:id="rId12"/>
    <p:sldId id="268" r:id="rId13"/>
    <p:sldId id="277" r:id="rId14"/>
    <p:sldId id="278" r:id="rId15"/>
    <p:sldId id="279" r:id="rId16"/>
    <p:sldId id="274" r:id="rId17"/>
    <p:sldId id="275" r:id="rId18"/>
    <p:sldId id="282" r:id="rId19"/>
    <p:sldId id="271" r:id="rId20"/>
    <p:sldId id="273" r:id="rId21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uvay Chantal" initials="TH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228" autoAdjust="0"/>
    <p:restoredTop sz="94643" autoAdjust="0"/>
  </p:normalViewPr>
  <p:slideViewPr>
    <p:cSldViewPr>
      <p:cViewPr varScale="1">
        <p:scale>
          <a:sx n="139" d="100"/>
          <a:sy n="139" d="100"/>
        </p:scale>
        <p:origin x="120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'Magmaris success'!$A$1:$A$2</c:f>
              <c:strCache>
                <c:ptCount val="2"/>
                <c:pt idx="0">
                  <c:v>Device success</c:v>
                </c:pt>
                <c:pt idx="1">
                  <c:v>Procedure success</c:v>
                </c:pt>
              </c:strCache>
            </c:strRef>
          </c:cat>
          <c:val>
            <c:numRef>
              <c:f>'Magmaris success'!$B$1:$B$2</c:f>
              <c:numCache>
                <c:formatCode>0.0%</c:formatCode>
                <c:ptCount val="2"/>
                <c:pt idx="0">
                  <c:v>0.97099999999999997</c:v>
                </c:pt>
                <c:pt idx="1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E-48EE-9E5C-6815644DA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007872"/>
        <c:axId val="183017856"/>
      </c:barChart>
      <c:catAx>
        <c:axId val="18300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83017856"/>
        <c:crosses val="autoZero"/>
        <c:auto val="1"/>
        <c:lblAlgn val="ctr"/>
        <c:lblOffset val="100"/>
        <c:noMultiLvlLbl val="0"/>
      </c:catAx>
      <c:valAx>
        <c:axId val="1830178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8300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'Magmaris Performance'!$A$1:$A$5</c:f>
              <c:strCache>
                <c:ptCount val="5"/>
                <c:pt idx="0">
                  <c:v>Guidewire friction</c:v>
                </c:pt>
                <c:pt idx="1">
                  <c:v>Trackability</c:v>
                </c:pt>
                <c:pt idx="2">
                  <c:v>Pushability</c:v>
                </c:pt>
                <c:pt idx="3">
                  <c:v>Scaffold conformability</c:v>
                </c:pt>
                <c:pt idx="4">
                  <c:v>Crossability</c:v>
                </c:pt>
              </c:strCache>
            </c:strRef>
          </c:cat>
          <c:val>
            <c:numRef>
              <c:f>'Magmaris Performance'!$B$1:$B$5</c:f>
              <c:numCache>
                <c:formatCode>0.0%</c:formatCode>
                <c:ptCount val="5"/>
                <c:pt idx="0">
                  <c:v>0.97899999999999998</c:v>
                </c:pt>
                <c:pt idx="1">
                  <c:v>0.97</c:v>
                </c:pt>
                <c:pt idx="2">
                  <c:v>0.96899999999999997</c:v>
                </c:pt>
                <c:pt idx="3">
                  <c:v>0.96099999999999997</c:v>
                </c:pt>
                <c:pt idx="4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7-4067-9AC6-19BA24C93E9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041408"/>
        <c:axId val="183253248"/>
      </c:barChart>
      <c:catAx>
        <c:axId val="18304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83253248"/>
        <c:crosses val="autoZero"/>
        <c:auto val="1"/>
        <c:lblAlgn val="ctr"/>
        <c:lblOffset val="100"/>
        <c:noMultiLvlLbl val="0"/>
      </c:catAx>
      <c:valAx>
        <c:axId val="18325324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830414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13A1-1C96-4A53-8360-40F87AF0281E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E107B-0518-4550-844E-2B588F40A7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66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E107B-0518-4550-844E-2B588F40A7E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8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D5C06-41D5-4FA0-AA07-41B8D1A016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032" y="616912"/>
            <a:ext cx="8632466" cy="2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350" b="0" dirty="0" smtClean="0">
                <a:solidFill>
                  <a:schemeClr val="accent2"/>
                </a:solidFill>
              </a:defRPr>
            </a:lvl1pPr>
            <a:lvl2pPr>
              <a:defRPr lang="en-US" b="0" dirty="0" smtClean="0"/>
            </a:lvl2pPr>
            <a:lvl3pPr>
              <a:defRPr lang="en-US" b="0" dirty="0" smtClean="0"/>
            </a:lvl3pPr>
            <a:lvl4pPr>
              <a:defRPr lang="en-US" b="0" dirty="0" smtClean="0"/>
            </a:lvl4pPr>
            <a:lvl5pPr>
              <a:defRPr lang="en-US" b="0" dirty="0"/>
            </a:lvl5pPr>
          </a:lstStyle>
          <a:p>
            <a:pPr lvl="0"/>
            <a:r>
              <a:rPr lang="en-US" dirty="0"/>
              <a:t>Add sub-line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6B1D3-5D2E-4B48-AB0F-FE40EAADE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031" y="251139"/>
            <a:ext cx="8631569" cy="3580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5D7D940-53C6-48EC-A9D5-2FA49617D2F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50031" y="1057275"/>
            <a:ext cx="8632466" cy="345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C1BDDB-3E58-428A-9A8E-765CC2E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031" y="4589749"/>
            <a:ext cx="182880" cy="162000"/>
          </a:xfrm>
        </p:spPr>
        <p:txBody>
          <a:bodyPr/>
          <a:lstStyle/>
          <a:p>
            <a:fld id="{DF09BF93-3748-4C85-A40E-6CE8D618504B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104616F7-EB75-470F-97F3-9FE937670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324" y="4589749"/>
            <a:ext cx="8270173" cy="162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150"/>
              </a:spcBef>
              <a:defRPr sz="600" b="0">
                <a:solidFill>
                  <a:schemeClr val="accent5"/>
                </a:solidFill>
              </a:defRPr>
            </a:lvl1pPr>
            <a:lvl2pPr>
              <a:defRPr sz="600">
                <a:solidFill>
                  <a:schemeClr val="accent3"/>
                </a:solidFill>
              </a:defRPr>
            </a:lvl2pPr>
            <a:lvl3pPr>
              <a:defRPr sz="600">
                <a:solidFill>
                  <a:schemeClr val="accent3"/>
                </a:solidFill>
              </a:defRPr>
            </a:lvl3pPr>
            <a:lvl4pPr>
              <a:defRPr sz="600">
                <a:solidFill>
                  <a:schemeClr val="accent3"/>
                </a:solidFill>
              </a:defRPr>
            </a:lvl4pPr>
            <a:lvl5pPr>
              <a:defRPr sz="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References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90" y="4829301"/>
            <a:ext cx="759476" cy="270204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F58F24E-8A74-412D-A8A6-3474F5AE88C4}"/>
              </a:ext>
            </a:extLst>
          </p:cNvPr>
          <p:cNvCxnSpPr/>
          <p:nvPr userDrawn="1"/>
        </p:nvCxnSpPr>
        <p:spPr>
          <a:xfrm>
            <a:off x="511675" y="4594104"/>
            <a:ext cx="0" cy="137944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9"/>
          <p:cNvSpPr txBox="1"/>
          <p:nvPr userDrawn="1"/>
        </p:nvSpPr>
        <p:spPr>
          <a:xfrm>
            <a:off x="250052" y="4785957"/>
            <a:ext cx="1043902" cy="300082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l">
              <a:spcAft>
                <a:spcPts val="0"/>
              </a:spcAft>
            </a:pPr>
            <a:r>
              <a:rPr lang="de-DE" sz="825" dirty="0" smtClean="0">
                <a:latin typeface="DINPro-Medium" pitchFamily="50" charset="0"/>
              </a:rPr>
              <a:t>i-LAB</a:t>
            </a:r>
            <a:r>
              <a:rPr lang="de-DE" sz="825" baseline="0" dirty="0" smtClean="0">
                <a:latin typeface="DINPro-Medium" pitchFamily="50" charset="0"/>
              </a:rPr>
              <a:t> Berlin </a:t>
            </a:r>
          </a:p>
          <a:p>
            <a:pPr algn="l">
              <a:spcAft>
                <a:spcPts val="0"/>
              </a:spcAft>
            </a:pPr>
            <a:r>
              <a:rPr lang="de-DE" sz="825" baseline="0" dirty="0" smtClean="0">
                <a:latin typeface="DINPro-Medium" pitchFamily="50" charset="0"/>
              </a:rPr>
              <a:t>8.-9. November 2018</a:t>
            </a:r>
            <a:endParaRPr lang="de-DE" sz="825" dirty="0" smtClean="0">
              <a:latin typeface="DINPro-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13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ideo" Target="file:///F:\MAG%20Congressi\BIG\BIG\ScovazziFUOCT.avi" TargetMode="External"/><Relationship Id="rId13" Type="http://schemas.openxmlformats.org/officeDocument/2006/relationships/image" Target="../media/image31.png"/><Relationship Id="rId3" Type="http://schemas.microsoft.com/office/2007/relationships/media" Target="../media/media2.mp4"/><Relationship Id="rId7" Type="http://schemas.microsoft.com/office/2007/relationships/media" Target="file:///F:\MAG%20Congressi\BIG\BIG\ScovazziFUOCT.avi" TargetMode="External"/><Relationship Id="rId12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file:///F:\MAG%20Congressi\BIG\BIG\ScovazziFU.wmv" TargetMode="External"/><Relationship Id="rId11" Type="http://schemas.openxmlformats.org/officeDocument/2006/relationships/image" Target="../media/image29.png"/><Relationship Id="rId5" Type="http://schemas.microsoft.com/office/2007/relationships/media" Target="file:///F:\MAG%20Congressi\BIG\BIG\ScovazziFU.wmv" TargetMode="External"/><Relationship Id="rId10" Type="http://schemas.openxmlformats.org/officeDocument/2006/relationships/image" Target="../media/image28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7772400" cy="1828800"/>
          </a:xfrm>
        </p:spPr>
        <p:txBody>
          <a:bodyPr>
            <a:noAutofit/>
          </a:bodyPr>
          <a:lstStyle/>
          <a:p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BIOSOLVE-IV: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Twelve-Month </a:t>
            </a:r>
            <a: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Outcomes With a Resorbable Magnesium Scaffold in a Real-world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990600"/>
          </a:xfrm>
        </p:spPr>
        <p:txBody>
          <a:bodyPr anchor="b">
            <a:normAutofit/>
          </a:bodyPr>
          <a:lstStyle/>
          <a:p>
            <a:pPr>
              <a:lnSpc>
                <a:spcPct val="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Stefano Galli,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Cardiologico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Monzino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Milan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behalf of the BIOSOLVE-IV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901" r="34250" b="32500"/>
          <a:stretch>
            <a:fillRect/>
          </a:stretch>
        </p:blipFill>
        <p:spPr bwMode="auto">
          <a:xfrm>
            <a:off x="2407444" y="633413"/>
            <a:ext cx="4429125" cy="442912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36" name="Gruppo 3"/>
          <p:cNvGrpSpPr>
            <a:grpSpLocks/>
          </p:cNvGrpSpPr>
          <p:nvPr/>
        </p:nvGrpSpPr>
        <p:grpSpPr bwMode="auto">
          <a:xfrm>
            <a:off x="5328049" y="689373"/>
            <a:ext cx="2593181" cy="1835944"/>
            <a:chOff x="5580063" y="919023"/>
            <a:chExt cx="3457848" cy="2448272"/>
          </a:xfrm>
        </p:grpSpPr>
        <p:pic>
          <p:nvPicPr>
            <p:cNvPr id="44046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19" t="18500" r="38976" b="48599"/>
            <a:stretch>
              <a:fillRect/>
            </a:stretch>
          </p:blipFill>
          <p:spPr bwMode="auto">
            <a:xfrm>
              <a:off x="6589639" y="919023"/>
              <a:ext cx="2448272" cy="2448272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e 12"/>
            <p:cNvSpPr/>
            <p:nvPr/>
          </p:nvSpPr>
          <p:spPr bwMode="auto">
            <a:xfrm>
              <a:off x="5580063" y="3213285"/>
              <a:ext cx="71443" cy="7144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4826795" y="2085976"/>
            <a:ext cx="2021681" cy="2789635"/>
            <a:chOff x="4911596" y="2780928"/>
            <a:chExt cx="2696242" cy="3719443"/>
          </a:xfrm>
        </p:grpSpPr>
        <p:pic>
          <p:nvPicPr>
            <p:cNvPr id="44044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06" t="17801" r="38188" b="51401"/>
            <a:stretch>
              <a:fillRect/>
            </a:stretch>
          </p:blipFill>
          <p:spPr bwMode="auto">
            <a:xfrm>
              <a:off x="4911596" y="3976230"/>
              <a:ext cx="2696242" cy="2524141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e 13"/>
            <p:cNvSpPr/>
            <p:nvPr/>
          </p:nvSpPr>
          <p:spPr bwMode="auto">
            <a:xfrm>
              <a:off x="4932239" y="2780928"/>
              <a:ext cx="71455" cy="7143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2692005" y="1491855"/>
            <a:ext cx="1940719" cy="3383756"/>
            <a:chOff x="2065395" y="1988840"/>
            <a:chExt cx="2587615" cy="4511531"/>
          </a:xfrm>
        </p:grpSpPr>
        <p:pic>
          <p:nvPicPr>
            <p:cNvPr id="44042" name="Immagin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4" t="19202" r="41731" b="48599"/>
            <a:stretch>
              <a:fillRect/>
            </a:stretch>
          </p:blipFill>
          <p:spPr bwMode="auto">
            <a:xfrm>
              <a:off x="2065395" y="3940814"/>
              <a:ext cx="2587615" cy="2559557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e 14"/>
            <p:cNvSpPr/>
            <p:nvPr/>
          </p:nvSpPr>
          <p:spPr bwMode="auto">
            <a:xfrm>
              <a:off x="3708451" y="1988840"/>
              <a:ext cx="71438" cy="7143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1216819" y="914400"/>
            <a:ext cx="2220516" cy="1853804"/>
            <a:chOff x="98370" y="1219724"/>
            <a:chExt cx="2960891" cy="2471692"/>
          </a:xfrm>
        </p:grpSpPr>
        <p:pic>
          <p:nvPicPr>
            <p:cNvPr id="44040" name="Immagin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99" t="21301" r="42519" b="43700"/>
            <a:stretch>
              <a:fillRect/>
            </a:stretch>
          </p:blipFill>
          <p:spPr bwMode="auto">
            <a:xfrm>
              <a:off x="98370" y="1219724"/>
              <a:ext cx="2521126" cy="2471692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e 16"/>
            <p:cNvSpPr/>
            <p:nvPr/>
          </p:nvSpPr>
          <p:spPr bwMode="auto">
            <a:xfrm>
              <a:off x="2987818" y="1845187"/>
              <a:ext cx="71443" cy="7143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35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563217" y="-135291"/>
            <a:ext cx="8017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 Complete Re-absorption after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Magmaris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841965" y="742950"/>
            <a:ext cx="6151255" cy="3429000"/>
            <a:chOff x="841965" y="742950"/>
            <a:chExt cx="6151255" cy="342900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841965" y="742950"/>
              <a:ext cx="6151255" cy="3429000"/>
              <a:chOff x="841965" y="903448"/>
              <a:chExt cx="6151255" cy="3429000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841965" y="903448"/>
                <a:ext cx="6151255" cy="3429000"/>
                <a:chOff x="1332221" y="1593304"/>
                <a:chExt cx="6151255" cy="4572000"/>
              </a:xfrm>
            </p:grpSpPr>
            <p:grpSp>
              <p:nvGrpSpPr>
                <p:cNvPr id="48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387475" y="1593304"/>
                  <a:ext cx="6096001" cy="4572000"/>
                  <a:chOff x="874" y="845"/>
                  <a:chExt cx="3840" cy="2880"/>
                </a:xfrm>
              </p:grpSpPr>
              <p:sp>
                <p:nvSpPr>
                  <p:cNvPr id="51" name="AutoShape 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74" y="845"/>
                    <a:ext cx="3840" cy="2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874" y="845"/>
                    <a:ext cx="3840" cy="28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999"/>
                    <a:ext cx="334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7" y="959"/>
                    <a:ext cx="0" cy="204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999"/>
                    <a:ext cx="3341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295" y="2999"/>
                    <a:ext cx="0" cy="3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267" y="3028"/>
                    <a:ext cx="5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0</a:t>
                    </a:r>
                  </a:p>
                </p:txBody>
              </p:sp>
              <p:sp>
                <p:nvSpPr>
                  <p:cNvPr id="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17" y="2999"/>
                    <a:ext cx="0" cy="3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827" y="3025"/>
                    <a:ext cx="161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180</a:t>
                    </a:r>
                  </a:p>
                </p:txBody>
              </p:sp>
              <p:sp>
                <p:nvSpPr>
                  <p:cNvPr id="6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2999"/>
                    <a:ext cx="0" cy="36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497" y="3025"/>
                    <a:ext cx="161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365</a:t>
                    </a:r>
                  </a:p>
                </p:txBody>
              </p:sp>
              <p:sp>
                <p:nvSpPr>
                  <p:cNvPr id="6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981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081" y="2912"/>
                    <a:ext cx="13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0%</a:t>
                    </a:r>
                  </a:p>
                </p:txBody>
              </p:sp>
              <p:sp>
                <p:nvSpPr>
                  <p:cNvPr id="68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645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081" y="2573"/>
                    <a:ext cx="13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5%</a:t>
                    </a:r>
                  </a:p>
                </p:txBody>
              </p:sp>
              <p:sp>
                <p:nvSpPr>
                  <p:cNvPr id="70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303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2235"/>
                    <a:ext cx="193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10%</a:t>
                    </a:r>
                  </a:p>
                </p:txBody>
              </p:sp>
              <p:sp>
                <p:nvSpPr>
                  <p:cNvPr id="72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967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1897"/>
                    <a:ext cx="193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15%</a:t>
                    </a:r>
                  </a:p>
                </p:txBody>
              </p:sp>
              <p:sp>
                <p:nvSpPr>
                  <p:cNvPr id="74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631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1558"/>
                    <a:ext cx="193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20%</a:t>
                    </a:r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289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1220"/>
                    <a:ext cx="193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25%</a:t>
                    </a:r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953"/>
                    <a:ext cx="36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942" y="882"/>
                    <a:ext cx="246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100%</a:t>
                    </a:r>
                  </a:p>
                </p:txBody>
              </p:sp>
            </p:grpSp>
            <p:sp>
              <p:nvSpPr>
                <p:cNvPr id="49" name="Rectangle 28"/>
                <p:cNvSpPr>
                  <a:spLocks noChangeArrowheads="1"/>
                </p:cNvSpPr>
                <p:nvPr/>
              </p:nvSpPr>
              <p:spPr bwMode="auto">
                <a:xfrm>
                  <a:off x="3806948" y="5301208"/>
                  <a:ext cx="144911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Time </a:t>
                  </a:r>
                  <a:r>
                    <a:rPr kumimoji="0" lang="de-DE" altLang="de-DE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to</a:t>
                  </a:r>
                  <a:r>
                    <a:rPr kumimoji="0" lang="de-DE" altLang="de-DE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Event [</a:t>
                  </a:r>
                  <a:r>
                    <a:rPr kumimoji="0" lang="de-DE" altLang="de-DE" sz="12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days</a:t>
                  </a:r>
                  <a:r>
                    <a:rPr kumimoji="0" lang="de-DE" altLang="de-DE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]</a:t>
                  </a:r>
                  <a:r>
                    <a:rPr kumimoji="0" lang="de-DE" altLang="de-DE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]</a:t>
                  </a:r>
                </a:p>
              </p:txBody>
            </p:sp>
            <p:sp>
              <p:nvSpPr>
                <p:cNvPr id="50" name="Rectangle 44"/>
                <p:cNvSpPr>
                  <a:spLocks noChangeArrowheads="1"/>
                </p:cNvSpPr>
                <p:nvPr/>
              </p:nvSpPr>
              <p:spPr bwMode="auto">
                <a:xfrm rot="16200000">
                  <a:off x="-15045" y="3415112"/>
                  <a:ext cx="2879197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TLF</a:t>
                  </a:r>
                  <a:r>
                    <a:rPr kumimoji="0" lang="de-DE" altLang="de-DE" sz="1200" b="0" i="0" u="none" strike="noStrike" kern="0" cap="none" spc="0" normalizeH="0" baseline="3000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1</a:t>
                  </a:r>
                  <a:endParaRPr kumimoji="0" lang="de-DE" alt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1565557" y="3006000"/>
                <a:ext cx="5227638" cy="468000"/>
              </a:xfrm>
              <a:custGeom>
                <a:avLst/>
                <a:gdLst>
                  <a:gd name="T0" fmla="*/ 84 w 415"/>
                  <a:gd name="T1" fmla="*/ 35 h 47"/>
                  <a:gd name="T2" fmla="*/ 175 w 415"/>
                  <a:gd name="T3" fmla="*/ 22 h 47"/>
                  <a:gd name="T4" fmla="*/ 211 w 415"/>
                  <a:gd name="T5" fmla="*/ 16 h 47"/>
                  <a:gd name="T6" fmla="*/ 335 w 415"/>
                  <a:gd name="T7" fmla="*/ 5 h 47"/>
                  <a:gd name="T8" fmla="*/ 380 w 415"/>
                  <a:gd name="T9" fmla="*/ 0 h 47"/>
                  <a:gd name="T10" fmla="*/ 380 w 415"/>
                  <a:gd name="T11" fmla="*/ 0 h 47"/>
                  <a:gd name="T12" fmla="*/ 381 w 415"/>
                  <a:gd name="T13" fmla="*/ 0 h 47"/>
                  <a:gd name="T14" fmla="*/ 382 w 415"/>
                  <a:gd name="T15" fmla="*/ 0 h 47"/>
                  <a:gd name="T16" fmla="*/ 382 w 415"/>
                  <a:gd name="T17" fmla="*/ 0 h 47"/>
                  <a:gd name="T18" fmla="*/ 383 w 415"/>
                  <a:gd name="T19" fmla="*/ 0 h 47"/>
                  <a:gd name="T20" fmla="*/ 386 w 415"/>
                  <a:gd name="T21" fmla="*/ 0 h 47"/>
                  <a:gd name="T22" fmla="*/ 388 w 415"/>
                  <a:gd name="T23" fmla="*/ 0 h 47"/>
                  <a:gd name="T24" fmla="*/ 390 w 415"/>
                  <a:gd name="T25" fmla="*/ 0 h 47"/>
                  <a:gd name="T26" fmla="*/ 395 w 415"/>
                  <a:gd name="T27" fmla="*/ 0 h 47"/>
                  <a:gd name="T28" fmla="*/ 396 w 415"/>
                  <a:gd name="T29" fmla="*/ 0 h 47"/>
                  <a:gd name="T30" fmla="*/ 396 w 415"/>
                  <a:gd name="T31" fmla="*/ 0 h 47"/>
                  <a:gd name="T32" fmla="*/ 398 w 415"/>
                  <a:gd name="T33" fmla="*/ 0 h 47"/>
                  <a:gd name="T34" fmla="*/ 399 w 415"/>
                  <a:gd name="T35" fmla="*/ 0 h 47"/>
                  <a:gd name="T36" fmla="*/ 399 w 415"/>
                  <a:gd name="T37" fmla="*/ 0 h 47"/>
                  <a:gd name="T38" fmla="*/ 402 w 415"/>
                  <a:gd name="T39" fmla="*/ 0 h 47"/>
                  <a:gd name="T40" fmla="*/ 404 w 415"/>
                  <a:gd name="T41" fmla="*/ 0 h 47"/>
                  <a:gd name="T42" fmla="*/ 405 w 415"/>
                  <a:gd name="T43" fmla="*/ 0 h 47"/>
                  <a:gd name="T44" fmla="*/ 406 w 415"/>
                  <a:gd name="T45" fmla="*/ 0 h 47"/>
                  <a:gd name="T46" fmla="*/ 408 w 415"/>
                  <a:gd name="T47" fmla="*/ 0 h 47"/>
                  <a:gd name="T48" fmla="*/ 411 w 415"/>
                  <a:gd name="T49" fmla="*/ 0 h 47"/>
                  <a:gd name="T50" fmla="*/ 412 w 415"/>
                  <a:gd name="T51" fmla="*/ 0 h 47"/>
                  <a:gd name="T52" fmla="*/ 413 w 415"/>
                  <a:gd name="T53" fmla="*/ 0 h 47"/>
                  <a:gd name="T54" fmla="*/ 413 w 415"/>
                  <a:gd name="T55" fmla="*/ 0 h 47"/>
                  <a:gd name="T56" fmla="*/ 414 w 415"/>
                  <a:gd name="T57" fmla="*/ 0 h 47"/>
                  <a:gd name="T58" fmla="*/ 414 w 415"/>
                  <a:gd name="T59" fmla="*/ 0 h 47"/>
                  <a:gd name="T60" fmla="*/ 414 w 415"/>
                  <a:gd name="T61" fmla="*/ 0 h 47"/>
                  <a:gd name="T62" fmla="*/ 415 w 415"/>
                  <a:gd name="T63" fmla="*/ 0 h 47"/>
                  <a:gd name="T64" fmla="*/ 415 w 415"/>
                  <a:gd name="T65" fmla="*/ 0 h 47"/>
                  <a:gd name="T66" fmla="*/ 415 w 415"/>
                  <a:gd name="T67" fmla="*/ 0 h 47"/>
                  <a:gd name="T68" fmla="*/ 415 w 415"/>
                  <a:gd name="T69" fmla="*/ 0 h 47"/>
                  <a:gd name="T70" fmla="*/ 415 w 415"/>
                  <a:gd name="T71" fmla="*/ 0 h 47"/>
                  <a:gd name="T72" fmla="*/ 415 w 415"/>
                  <a:gd name="T73" fmla="*/ 0 h 47"/>
                  <a:gd name="T74" fmla="*/ 415 w 415"/>
                  <a:gd name="T75" fmla="*/ 0 h 47"/>
                  <a:gd name="T76" fmla="*/ 415 w 415"/>
                  <a:gd name="T77" fmla="*/ 0 h 47"/>
                  <a:gd name="T78" fmla="*/ 415 w 415"/>
                  <a:gd name="T79" fmla="*/ 0 h 47"/>
                  <a:gd name="T80" fmla="*/ 415 w 415"/>
                  <a:gd name="T81" fmla="*/ 0 h 47"/>
                  <a:gd name="T82" fmla="*/ 415 w 415"/>
                  <a:gd name="T83" fmla="*/ 0 h 47"/>
                  <a:gd name="T84" fmla="*/ 415 w 415"/>
                  <a:gd name="T85" fmla="*/ 0 h 47"/>
                  <a:gd name="T86" fmla="*/ 415 w 415"/>
                  <a:gd name="T87" fmla="*/ 0 h 47"/>
                  <a:gd name="T88" fmla="*/ 415 w 415"/>
                  <a:gd name="T89" fmla="*/ 0 h 47"/>
                  <a:gd name="T90" fmla="*/ 415 w 415"/>
                  <a:gd name="T91" fmla="*/ 0 h 47"/>
                  <a:gd name="T92" fmla="*/ 415 w 415"/>
                  <a:gd name="T93" fmla="*/ 0 h 47"/>
                  <a:gd name="T94" fmla="*/ 415 w 415"/>
                  <a:gd name="T95" fmla="*/ 0 h 47"/>
                  <a:gd name="T96" fmla="*/ 415 w 415"/>
                  <a:gd name="T97" fmla="*/ 0 h 47"/>
                  <a:gd name="T98" fmla="*/ 415 w 415"/>
                  <a:gd name="T99" fmla="*/ 0 h 47"/>
                  <a:gd name="T100" fmla="*/ 415 w 415"/>
                  <a:gd name="T101" fmla="*/ 0 h 47"/>
                  <a:gd name="T102" fmla="*/ 415 w 415"/>
                  <a:gd name="T103" fmla="*/ 0 h 47"/>
                  <a:gd name="T104" fmla="*/ 415 w 415"/>
                  <a:gd name="T105" fmla="*/ 0 h 47"/>
                  <a:gd name="T106" fmla="*/ 415 w 415"/>
                  <a:gd name="T107" fmla="*/ 0 h 47"/>
                  <a:gd name="T108" fmla="*/ 415 w 415"/>
                  <a:gd name="T109" fmla="*/ 0 h 47"/>
                  <a:gd name="T110" fmla="*/ 415 w 415"/>
                  <a:gd name="T111" fmla="*/ 0 h 47"/>
                  <a:gd name="T112" fmla="*/ 415 w 415"/>
                  <a:gd name="T113" fmla="*/ 0 h 47"/>
                  <a:gd name="T114" fmla="*/ 415 w 415"/>
                  <a:gd name="T115" fmla="*/ 0 h 47"/>
                  <a:gd name="T116" fmla="*/ 415 w 415"/>
                  <a:gd name="T117" fmla="*/ 0 h 47"/>
                  <a:gd name="T118" fmla="*/ 415 w 415"/>
                  <a:gd name="T119" fmla="*/ 0 h 47"/>
                  <a:gd name="T120" fmla="*/ 415 w 415"/>
                  <a:gd name="T121" fmla="*/ 0 h 47"/>
                  <a:gd name="T122" fmla="*/ 415 w 415"/>
                  <a:gd name="T123" fmla="*/ 0 h 47"/>
                  <a:gd name="T124" fmla="*/ 415 w 415"/>
                  <a:gd name="T1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5" h="47">
                    <a:moveTo>
                      <a:pt x="0" y="47"/>
                    </a:move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5"/>
                    </a:lnTo>
                    <a:lnTo>
                      <a:pt x="109" y="35"/>
                    </a:lnTo>
                    <a:lnTo>
                      <a:pt x="109" y="33"/>
                    </a:lnTo>
                    <a:lnTo>
                      <a:pt x="109" y="33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28" y="33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49" y="32"/>
                    </a:lnTo>
                    <a:lnTo>
                      <a:pt x="149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6" y="29"/>
                    </a:lnTo>
                    <a:lnTo>
                      <a:pt x="156" y="27"/>
                    </a:lnTo>
                    <a:lnTo>
                      <a:pt x="156" y="27"/>
                    </a:lnTo>
                    <a:lnTo>
                      <a:pt x="159" y="27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2" y="25"/>
                    </a:lnTo>
                    <a:lnTo>
                      <a:pt x="162" y="24"/>
                    </a:lnTo>
                    <a:lnTo>
                      <a:pt x="162" y="24"/>
                    </a:lnTo>
                    <a:lnTo>
                      <a:pt x="167" y="24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75" y="22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88" y="21"/>
                    </a:lnTo>
                    <a:lnTo>
                      <a:pt x="188" y="21"/>
                    </a:lnTo>
                    <a:lnTo>
                      <a:pt x="188" y="21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90" y="19"/>
                    </a:lnTo>
                    <a:lnTo>
                      <a:pt x="190" y="19"/>
                    </a:lnTo>
                    <a:lnTo>
                      <a:pt x="190" y="19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2" y="18"/>
                    </a:lnTo>
                    <a:lnTo>
                      <a:pt x="192" y="18"/>
                    </a:lnTo>
                    <a:lnTo>
                      <a:pt x="195" y="18"/>
                    </a:lnTo>
                    <a:lnTo>
                      <a:pt x="195" y="16"/>
                    </a:lnTo>
                    <a:lnTo>
                      <a:pt x="195" y="16"/>
                    </a:lnTo>
                    <a:lnTo>
                      <a:pt x="202" y="16"/>
                    </a:lnTo>
                    <a:lnTo>
                      <a:pt x="202" y="16"/>
                    </a:lnTo>
                    <a:lnTo>
                      <a:pt x="202" y="16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11" y="16"/>
                    </a:lnTo>
                    <a:lnTo>
                      <a:pt x="214" y="16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69" y="14"/>
                    </a:lnTo>
                    <a:lnTo>
                      <a:pt x="269" y="13"/>
                    </a:lnTo>
                    <a:lnTo>
                      <a:pt x="269" y="13"/>
                    </a:lnTo>
                    <a:lnTo>
                      <a:pt x="302" y="13"/>
                    </a:lnTo>
                    <a:lnTo>
                      <a:pt x="302" y="11"/>
                    </a:lnTo>
                    <a:lnTo>
                      <a:pt x="302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8"/>
                    </a:lnTo>
                    <a:lnTo>
                      <a:pt x="311" y="8"/>
                    </a:lnTo>
                    <a:lnTo>
                      <a:pt x="326" y="8"/>
                    </a:lnTo>
                    <a:lnTo>
                      <a:pt x="326" y="7"/>
                    </a:lnTo>
                    <a:lnTo>
                      <a:pt x="326" y="7"/>
                    </a:lnTo>
                    <a:lnTo>
                      <a:pt x="333" y="7"/>
                    </a:lnTo>
                    <a:lnTo>
                      <a:pt x="333" y="7"/>
                    </a:lnTo>
                    <a:lnTo>
                      <a:pt x="333" y="7"/>
                    </a:lnTo>
                    <a:lnTo>
                      <a:pt x="335" y="7"/>
                    </a:lnTo>
                    <a:lnTo>
                      <a:pt x="335" y="5"/>
                    </a:lnTo>
                    <a:lnTo>
                      <a:pt x="335" y="5"/>
                    </a:lnTo>
                    <a:lnTo>
                      <a:pt x="339" y="5"/>
                    </a:lnTo>
                    <a:lnTo>
                      <a:pt x="339" y="3"/>
                    </a:lnTo>
                    <a:lnTo>
                      <a:pt x="339" y="3"/>
                    </a:lnTo>
                    <a:lnTo>
                      <a:pt x="340" y="3"/>
                    </a:lnTo>
                    <a:lnTo>
                      <a:pt x="340" y="2"/>
                    </a:lnTo>
                    <a:lnTo>
                      <a:pt x="340" y="2"/>
                    </a:lnTo>
                    <a:lnTo>
                      <a:pt x="344" y="2"/>
                    </a:lnTo>
                    <a:lnTo>
                      <a:pt x="344" y="2"/>
                    </a:lnTo>
                    <a:lnTo>
                      <a:pt x="344" y="2"/>
                    </a:lnTo>
                    <a:lnTo>
                      <a:pt x="378" y="2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1" y="0"/>
                    </a:lnTo>
                    <a:lnTo>
                      <a:pt x="391" y="0"/>
                    </a:lnTo>
                    <a:lnTo>
                      <a:pt x="391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</a:path>
                </a:pathLst>
              </a:custGeom>
              <a:ln w="28575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  <p:sp>
          <p:nvSpPr>
            <p:cNvPr id="81" name="Freeform 92"/>
            <p:cNvSpPr/>
            <p:nvPr/>
          </p:nvSpPr>
          <p:spPr>
            <a:xfrm>
              <a:off x="1440000" y="971550"/>
              <a:ext cx="192356" cy="178880"/>
            </a:xfrm>
            <a:custGeom>
              <a:avLst/>
              <a:gdLst>
                <a:gd name="connsiteX0" fmla="*/ 571529 w 1133549"/>
                <a:gd name="connsiteY0" fmla="*/ 0 h 723900"/>
                <a:gd name="connsiteX1" fmla="*/ 1095404 w 1133549"/>
                <a:gd name="connsiteY1" fmla="*/ 209550 h 723900"/>
                <a:gd name="connsiteX2" fmla="*/ 29 w 1133549"/>
                <a:gd name="connsiteY2" fmla="*/ 304800 h 723900"/>
                <a:gd name="connsiteX3" fmla="*/ 1133504 w 1133549"/>
                <a:gd name="connsiteY3" fmla="*/ 476250 h 723900"/>
                <a:gd name="connsiteX4" fmla="*/ 47654 w 1133549"/>
                <a:gd name="connsiteY4" fmla="*/ 552450 h 723900"/>
                <a:gd name="connsiteX5" fmla="*/ 714404 w 1133549"/>
                <a:gd name="connsiteY5" fmla="*/ 714375 h 723900"/>
                <a:gd name="connsiteX6" fmla="*/ 714404 w 1133549"/>
                <a:gd name="connsiteY6" fmla="*/ 714375 h 723900"/>
                <a:gd name="connsiteX7" fmla="*/ 742979 w 1133549"/>
                <a:gd name="connsiteY7" fmla="*/ 723900 h 723900"/>
                <a:gd name="connsiteX0" fmla="*/ 571529 w 1133549"/>
                <a:gd name="connsiteY0" fmla="*/ 0 h 723900"/>
                <a:gd name="connsiteX1" fmla="*/ 1095404 w 1133549"/>
                <a:gd name="connsiteY1" fmla="*/ 209550 h 723900"/>
                <a:gd name="connsiteX2" fmla="*/ 29 w 1133549"/>
                <a:gd name="connsiteY2" fmla="*/ 304800 h 723900"/>
                <a:gd name="connsiteX3" fmla="*/ 1133504 w 1133549"/>
                <a:gd name="connsiteY3" fmla="*/ 476250 h 723900"/>
                <a:gd name="connsiteX4" fmla="*/ 47654 w 1133549"/>
                <a:gd name="connsiteY4" fmla="*/ 552450 h 723900"/>
                <a:gd name="connsiteX5" fmla="*/ 714404 w 1133549"/>
                <a:gd name="connsiteY5" fmla="*/ 714375 h 723900"/>
                <a:gd name="connsiteX6" fmla="*/ 714404 w 1133549"/>
                <a:gd name="connsiteY6" fmla="*/ 714375 h 723900"/>
                <a:gd name="connsiteX7" fmla="*/ 742979 w 1133549"/>
                <a:gd name="connsiteY7" fmla="*/ 723900 h 723900"/>
                <a:gd name="connsiteX0" fmla="*/ 571529 w 1133549"/>
                <a:gd name="connsiteY0" fmla="*/ 0 h 723900"/>
                <a:gd name="connsiteX1" fmla="*/ 1095404 w 1133549"/>
                <a:gd name="connsiteY1" fmla="*/ 209550 h 723900"/>
                <a:gd name="connsiteX2" fmla="*/ 29 w 1133549"/>
                <a:gd name="connsiteY2" fmla="*/ 304800 h 723900"/>
                <a:gd name="connsiteX3" fmla="*/ 1133504 w 1133549"/>
                <a:gd name="connsiteY3" fmla="*/ 476250 h 723900"/>
                <a:gd name="connsiteX4" fmla="*/ 47654 w 1133549"/>
                <a:gd name="connsiteY4" fmla="*/ 552450 h 723900"/>
                <a:gd name="connsiteX5" fmla="*/ 714404 w 1133549"/>
                <a:gd name="connsiteY5" fmla="*/ 714375 h 723900"/>
                <a:gd name="connsiteX6" fmla="*/ 714404 w 1133549"/>
                <a:gd name="connsiteY6" fmla="*/ 714375 h 723900"/>
                <a:gd name="connsiteX7" fmla="*/ 742979 w 1133549"/>
                <a:gd name="connsiteY7" fmla="*/ 723900 h 723900"/>
                <a:gd name="connsiteX0" fmla="*/ 571529 w 1133549"/>
                <a:gd name="connsiteY0" fmla="*/ 0 h 723900"/>
                <a:gd name="connsiteX1" fmla="*/ 1095404 w 1133549"/>
                <a:gd name="connsiteY1" fmla="*/ 209550 h 723900"/>
                <a:gd name="connsiteX2" fmla="*/ 29 w 1133549"/>
                <a:gd name="connsiteY2" fmla="*/ 304800 h 723900"/>
                <a:gd name="connsiteX3" fmla="*/ 1133504 w 1133549"/>
                <a:gd name="connsiteY3" fmla="*/ 476250 h 723900"/>
                <a:gd name="connsiteX4" fmla="*/ 47654 w 1133549"/>
                <a:gd name="connsiteY4" fmla="*/ 552450 h 723900"/>
                <a:gd name="connsiteX5" fmla="*/ 714404 w 1133549"/>
                <a:gd name="connsiteY5" fmla="*/ 714375 h 723900"/>
                <a:gd name="connsiteX6" fmla="*/ 714404 w 1133549"/>
                <a:gd name="connsiteY6" fmla="*/ 714375 h 723900"/>
                <a:gd name="connsiteX7" fmla="*/ 647729 w 1133549"/>
                <a:gd name="connsiteY7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3549" h="723900">
                  <a:moveTo>
                    <a:pt x="571529" y="0"/>
                  </a:moveTo>
                  <a:cubicBezTo>
                    <a:pt x="842991" y="117475"/>
                    <a:pt x="1133504" y="177800"/>
                    <a:pt x="1095404" y="209550"/>
                  </a:cubicBezTo>
                  <a:cubicBezTo>
                    <a:pt x="1057304" y="241300"/>
                    <a:pt x="-6321" y="260350"/>
                    <a:pt x="29" y="304800"/>
                  </a:cubicBezTo>
                  <a:cubicBezTo>
                    <a:pt x="6379" y="349250"/>
                    <a:pt x="1125567" y="434975"/>
                    <a:pt x="1133504" y="476250"/>
                  </a:cubicBezTo>
                  <a:cubicBezTo>
                    <a:pt x="1141441" y="517525"/>
                    <a:pt x="117504" y="512763"/>
                    <a:pt x="47654" y="552450"/>
                  </a:cubicBezTo>
                  <a:cubicBezTo>
                    <a:pt x="-22196" y="592137"/>
                    <a:pt x="714404" y="714375"/>
                    <a:pt x="714404" y="714375"/>
                  </a:cubicBezTo>
                  <a:lnTo>
                    <a:pt x="714404" y="714375"/>
                  </a:lnTo>
                  <a:lnTo>
                    <a:pt x="647729" y="723900"/>
                  </a:lnTo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127769"/>
            <a:ext cx="8229600" cy="857250"/>
          </a:xfrm>
        </p:spPr>
        <p:txBody>
          <a:bodyPr anchor="t"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Lesion Failure out to 12-month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1"/>
          <p:cNvSpPr/>
          <p:nvPr/>
        </p:nvSpPr>
        <p:spPr>
          <a:xfrm>
            <a:off x="1225610" y="3790950"/>
            <a:ext cx="6887913" cy="78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900" i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9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</a:t>
            </a:r>
            <a:r>
              <a:rPr lang="en-AU" sz="9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cardiac death, target vessel myocardial infarction (TV-MI), clinically driven target lesion revascularization (CD-TLR) and </a:t>
            </a:r>
            <a:r>
              <a:rPr lang="en-AU" sz="9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CABG. Peri-procedural </a:t>
            </a:r>
            <a:r>
              <a:rPr lang="en-AU" sz="9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according to </a:t>
            </a:r>
            <a:r>
              <a:rPr lang="en-AU" sz="9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SCAI </a:t>
            </a:r>
            <a:r>
              <a:rPr lang="en-AU" sz="90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and spontaneous MI according to the Extended Historical </a:t>
            </a:r>
            <a:r>
              <a:rPr lang="en-AU" sz="9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AU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AU" sz="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have been adjudicated by a clinical event </a:t>
            </a:r>
            <a:r>
              <a:rPr lang="en-AU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AU" sz="9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AU" sz="11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0" name="Rectangle 37"/>
          <p:cNvSpPr>
            <a:spLocks noChangeArrowheads="1"/>
          </p:cNvSpPr>
          <p:nvPr/>
        </p:nvSpPr>
        <p:spPr bwMode="auto">
          <a:xfrm>
            <a:off x="6756257" y="2502886"/>
            <a:ext cx="17312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400" b="1" i="0" dirty="0" smtClean="0">
                <a:solidFill>
                  <a:srgbClr val="FF0000"/>
                </a:solidFill>
              </a:rPr>
              <a:t>5.1% </a:t>
            </a:r>
            <a:r>
              <a:rPr lang="en-GB" sz="1400" b="1" i="0" dirty="0">
                <a:solidFill>
                  <a:srgbClr val="FF0000"/>
                </a:solidFill>
              </a:rPr>
              <a:t>[</a:t>
            </a:r>
            <a:r>
              <a:rPr lang="de-DE" altLang="de-DE" sz="1400" b="1" i="0" dirty="0" smtClean="0">
                <a:solidFill>
                  <a:srgbClr val="FF0000"/>
                </a:solidFill>
              </a:rPr>
              <a:t>95%CI:3.6;7.2</a:t>
            </a:r>
            <a:r>
              <a:rPr lang="en-GB" sz="1400" b="1" i="0" dirty="0" smtClean="0">
                <a:solidFill>
                  <a:srgbClr val="FF0000"/>
                </a:solidFill>
              </a:rPr>
              <a:t>]</a:t>
            </a:r>
            <a:endParaRPr lang="de-DE" altLang="de-DE" sz="1400" b="1" i="0" dirty="0">
              <a:solidFill>
                <a:srgbClr val="FF0000"/>
              </a:solidFill>
            </a:endParaRPr>
          </a:p>
        </p:txBody>
      </p:sp>
      <p:pic>
        <p:nvPicPr>
          <p:cNvPr id="41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Rectangle 37"/>
          <p:cNvSpPr>
            <a:spLocks noChangeArrowheads="1"/>
          </p:cNvSpPr>
          <p:nvPr/>
        </p:nvSpPr>
        <p:spPr bwMode="auto">
          <a:xfrm>
            <a:off x="1856497" y="3460525"/>
            <a:ext cx="1527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1" i="0" dirty="0" smtClean="0">
                <a:solidFill>
                  <a:srgbClr val="9BBB59"/>
                </a:solidFill>
              </a:rPr>
              <a:t>4.6% </a:t>
            </a:r>
            <a:r>
              <a:rPr lang="en-GB" sz="1200" b="1" i="0" dirty="0">
                <a:solidFill>
                  <a:srgbClr val="9BBB59"/>
                </a:solidFill>
              </a:rPr>
              <a:t>[</a:t>
            </a:r>
            <a:r>
              <a:rPr lang="de-DE" altLang="de-DE" sz="1200" b="1" i="0" dirty="0" smtClean="0">
                <a:solidFill>
                  <a:srgbClr val="9BBB59"/>
                </a:solidFill>
              </a:rPr>
              <a:t>95% CI:3.2;6.6</a:t>
            </a:r>
            <a:r>
              <a:rPr lang="en-GB" sz="1200" b="1" i="0" dirty="0" smtClean="0">
                <a:solidFill>
                  <a:srgbClr val="9BBB59"/>
                </a:solidFill>
              </a:rPr>
              <a:t>]</a:t>
            </a:r>
            <a:endParaRPr lang="de-DE" altLang="de-DE" sz="1200" b="1" i="0" dirty="0">
              <a:solidFill>
                <a:srgbClr val="9BBB59"/>
              </a:solidFill>
            </a:endParaRPr>
          </a:p>
        </p:txBody>
      </p:sp>
      <p:sp>
        <p:nvSpPr>
          <p:cNvPr id="448" name="Rectangle 37"/>
          <p:cNvSpPr>
            <a:spLocks noChangeArrowheads="1"/>
          </p:cNvSpPr>
          <p:nvPr/>
        </p:nvSpPr>
        <p:spPr bwMode="auto">
          <a:xfrm>
            <a:off x="1857198" y="1922525"/>
            <a:ext cx="1527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0.2%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[</a:t>
            </a:r>
            <a:r>
              <a:rPr kumimoji="0" lang="de-DE" alt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95% CI:0.0;1.2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]</a:t>
            </a:r>
            <a:endParaRPr kumimoji="0" lang="de-DE" altLang="de-DE" sz="1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15" name="Rectangle 37"/>
          <p:cNvSpPr>
            <a:spLocks noChangeArrowheads="1"/>
          </p:cNvSpPr>
          <p:nvPr/>
        </p:nvSpPr>
        <p:spPr bwMode="auto">
          <a:xfrm>
            <a:off x="6591123" y="3751074"/>
            <a:ext cx="15276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altLang="de-DE" sz="1200" b="1" i="0" dirty="0" smtClean="0">
                <a:solidFill>
                  <a:srgbClr val="FF0000"/>
                </a:solidFill>
              </a:rPr>
              <a:t>0.5% </a:t>
            </a:r>
            <a:r>
              <a:rPr lang="en-GB" sz="1200" b="1" i="0" dirty="0">
                <a:solidFill>
                  <a:srgbClr val="FF0000"/>
                </a:solidFill>
              </a:rPr>
              <a:t>[</a:t>
            </a:r>
            <a:r>
              <a:rPr lang="de-DE" altLang="de-DE" sz="1200" b="1" i="0" dirty="0" smtClean="0">
                <a:solidFill>
                  <a:srgbClr val="FF0000"/>
                </a:solidFill>
              </a:rPr>
              <a:t>95% CI:0.2;1.6</a:t>
            </a:r>
            <a:r>
              <a:rPr lang="en-GB" sz="1200" b="1" i="0" dirty="0" smtClean="0">
                <a:solidFill>
                  <a:srgbClr val="FF0000"/>
                </a:solidFill>
              </a:rPr>
              <a:t>]</a:t>
            </a:r>
            <a:endParaRPr lang="de-DE" altLang="de-DE" sz="1200" b="1" i="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4074" y="57150"/>
            <a:ext cx="774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Endpoints &amp; Definite / Probable Scaffold          	  Thrombosis out </a:t>
            </a:r>
            <a:r>
              <a:rPr lang="de-CH" sz="2000" b="1" i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b="1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12-Month</a:t>
            </a:r>
            <a:endParaRPr lang="de-CH" sz="20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13617" y="779525"/>
            <a:ext cx="3872470" cy="1965927"/>
            <a:chOff x="413617" y="819150"/>
            <a:chExt cx="3872470" cy="1965927"/>
          </a:xfrm>
        </p:grpSpPr>
        <p:sp>
          <p:nvSpPr>
            <p:cNvPr id="444" name="Rectangle 44"/>
            <p:cNvSpPr>
              <a:spLocks noChangeArrowheads="1"/>
            </p:cNvSpPr>
            <p:nvPr/>
          </p:nvSpPr>
          <p:spPr bwMode="auto">
            <a:xfrm rot="16200000">
              <a:off x="56042" y="1449052"/>
              <a:ext cx="10229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de-DE" sz="1000" i="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altLang="de-DE" sz="1000" i="0" dirty="0" smtClean="0">
                  <a:solidFill>
                    <a:srgbClr val="002060"/>
                  </a:solidFill>
                </a:rPr>
                <a:t>Cardiac</a:t>
              </a:r>
              <a:r>
                <a:rPr lang="en-US" altLang="de-DE" sz="1000" i="0" dirty="0" smtClean="0">
                  <a:solidFill>
                    <a:schemeClr val="bg1"/>
                  </a:solidFill>
                </a:rPr>
                <a:t> </a:t>
              </a:r>
              <a:r>
                <a:rPr lang="en-US" altLang="de-DE" sz="1000" i="0" dirty="0" smtClean="0">
                  <a:solidFill>
                    <a:srgbClr val="002060"/>
                  </a:solidFill>
                </a:rPr>
                <a:t>death</a:t>
              </a: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686087" y="819150"/>
              <a:ext cx="3600000" cy="1965927"/>
              <a:chOff x="539552" y="894478"/>
              <a:chExt cx="3645106" cy="2134271"/>
            </a:xfrm>
          </p:grpSpPr>
          <p:grpSp>
            <p:nvGrpSpPr>
              <p:cNvPr id="412" name="Gruppieren 411"/>
              <p:cNvGrpSpPr/>
              <p:nvPr/>
            </p:nvGrpSpPr>
            <p:grpSpPr>
              <a:xfrm>
                <a:off x="539552" y="894478"/>
                <a:ext cx="3645106" cy="2134271"/>
                <a:chOff x="539552" y="1519410"/>
                <a:chExt cx="3645106" cy="2845694"/>
              </a:xfrm>
              <a:noFill/>
            </p:grpSpPr>
            <p:grpSp>
              <p:nvGrpSpPr>
                <p:cNvPr id="413" name="Gruppieren 412"/>
                <p:cNvGrpSpPr/>
                <p:nvPr/>
              </p:nvGrpSpPr>
              <p:grpSpPr>
                <a:xfrm>
                  <a:off x="539552" y="1519410"/>
                  <a:ext cx="3645106" cy="2845694"/>
                  <a:chOff x="1387475" y="1593304"/>
                  <a:chExt cx="6105526" cy="4572000"/>
                </a:xfrm>
                <a:grpFill/>
              </p:grpSpPr>
              <p:grpSp>
                <p:nvGrpSpPr>
                  <p:cNvPr id="415" name="Group 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87475" y="1593304"/>
                    <a:ext cx="6105526" cy="4572000"/>
                    <a:chOff x="874" y="845"/>
                    <a:chExt cx="3846" cy="2880"/>
                  </a:xfrm>
                  <a:grpFill/>
                </p:grpSpPr>
                <p:sp>
                  <p:nvSpPr>
                    <p:cNvPr id="417" name="AutoShape 5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874" y="845"/>
                      <a:ext cx="3840" cy="288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4" y="845"/>
                      <a:ext cx="3840" cy="288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999"/>
                      <a:ext cx="3341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77" y="923"/>
                      <a:ext cx="0" cy="207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999"/>
                      <a:ext cx="3341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5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4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7" y="3028"/>
                      <a:ext cx="74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</a:p>
                  </p:txBody>
                </p:sp>
                <p:sp>
                  <p:nvSpPr>
                    <p:cNvPr id="425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7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27" y="3025"/>
                      <a:ext cx="223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180</a:t>
                      </a:r>
                    </a:p>
                  </p:txBody>
                </p:sp>
                <p:sp>
                  <p:nvSpPr>
                    <p:cNvPr id="42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8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7" y="3025"/>
                      <a:ext cx="223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365</a:t>
                      </a:r>
                    </a:p>
                  </p:txBody>
                </p:sp>
                <p:sp>
                  <p:nvSpPr>
                    <p:cNvPr id="429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77" y="923"/>
                      <a:ext cx="0" cy="207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0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981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1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898"/>
                      <a:ext cx="195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0%</a:t>
                      </a:r>
                    </a:p>
                  </p:txBody>
                </p:sp>
                <p:sp>
                  <p:nvSpPr>
                    <p:cNvPr id="432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645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3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559"/>
                      <a:ext cx="195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5%</a:t>
                      </a:r>
                    </a:p>
                  </p:txBody>
                </p:sp>
                <p:sp>
                  <p:nvSpPr>
                    <p:cNvPr id="434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303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5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" y="2221"/>
                      <a:ext cx="269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10%</a:t>
                      </a:r>
                    </a:p>
                  </p:txBody>
                </p:sp>
                <p:sp>
                  <p:nvSpPr>
                    <p:cNvPr id="436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967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7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" y="1883"/>
                      <a:ext cx="269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15%</a:t>
                      </a:r>
                    </a:p>
                  </p:txBody>
                </p:sp>
                <p:sp>
                  <p:nvSpPr>
                    <p:cNvPr id="438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631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9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" y="1544"/>
                      <a:ext cx="269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20%</a:t>
                      </a:r>
                    </a:p>
                  </p:txBody>
                </p:sp>
                <p:sp>
                  <p:nvSpPr>
                    <p:cNvPr id="440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289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4" y="1206"/>
                      <a:ext cx="269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000" kern="0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%</a:t>
                      </a:r>
                    </a:p>
                  </p:txBody>
                </p:sp>
                <p:sp>
                  <p:nvSpPr>
                    <p:cNvPr id="442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953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9" y="868"/>
                      <a:ext cx="343" cy="20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100%</a:t>
                      </a:r>
                    </a:p>
                  </p:txBody>
                </p:sp>
              </p:grpSp>
              <p:sp>
                <p:nvSpPr>
                  <p:cNvPr id="41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667402" y="5355621"/>
                    <a:ext cx="1946640" cy="3296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Time </a:t>
                    </a:r>
                    <a:r>
                      <a:rPr kumimoji="0" lang="de-DE" altLang="de-DE" sz="100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to</a:t>
                    </a: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 Event [</a:t>
                    </a:r>
                    <a:r>
                      <a:rPr kumimoji="0" lang="de-DE" altLang="de-DE" sz="100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days</a:t>
                    </a: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]</a:t>
                    </a:r>
                  </a:p>
                </p:txBody>
              </p:sp>
            </p:grpSp>
            <p:sp>
              <p:nvSpPr>
                <p:cNvPr id="414" name="Freeform 92"/>
                <p:cNvSpPr/>
                <p:nvPr/>
              </p:nvSpPr>
              <p:spPr>
                <a:xfrm>
                  <a:off x="864636" y="1714626"/>
                  <a:ext cx="115431" cy="147132"/>
                </a:xfrm>
                <a:custGeom>
                  <a:avLst/>
                  <a:gdLst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647729 w 1133549"/>
                    <a:gd name="connsiteY7" fmla="*/ 7239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549" h="723900">
                      <a:moveTo>
                        <a:pt x="571529" y="0"/>
                      </a:moveTo>
                      <a:cubicBezTo>
                        <a:pt x="842991" y="117475"/>
                        <a:pt x="1133504" y="177800"/>
                        <a:pt x="1095404" y="209550"/>
                      </a:cubicBezTo>
                      <a:cubicBezTo>
                        <a:pt x="1057304" y="241300"/>
                        <a:pt x="-6321" y="260350"/>
                        <a:pt x="29" y="304800"/>
                      </a:cubicBezTo>
                      <a:cubicBezTo>
                        <a:pt x="6379" y="349250"/>
                        <a:pt x="1125567" y="434975"/>
                        <a:pt x="1133504" y="476250"/>
                      </a:cubicBezTo>
                      <a:cubicBezTo>
                        <a:pt x="1141441" y="517525"/>
                        <a:pt x="117504" y="512763"/>
                        <a:pt x="47654" y="552450"/>
                      </a:cubicBezTo>
                      <a:cubicBezTo>
                        <a:pt x="-22196" y="592137"/>
                        <a:pt x="714404" y="714375"/>
                        <a:pt x="714404" y="714375"/>
                      </a:cubicBezTo>
                      <a:lnTo>
                        <a:pt x="714404" y="714375"/>
                      </a:lnTo>
                      <a:lnTo>
                        <a:pt x="647729" y="723900"/>
                      </a:lnTo>
                    </a:path>
                  </a:pathLst>
                </a:custGeom>
                <a:grp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2" name="Freeform 11"/>
              <p:cNvSpPr>
                <a:spLocks/>
              </p:cNvSpPr>
              <p:nvPr/>
            </p:nvSpPr>
            <p:spPr bwMode="auto">
              <a:xfrm>
                <a:off x="932400" y="2467394"/>
                <a:ext cx="3157200" cy="11504"/>
              </a:xfrm>
              <a:custGeom>
                <a:avLst/>
                <a:gdLst>
                  <a:gd name="T0" fmla="*/ 210 w 415"/>
                  <a:gd name="T1" fmla="*/ 0 h 1"/>
                  <a:gd name="T2" fmla="*/ 380 w 415"/>
                  <a:gd name="T3" fmla="*/ 0 h 1"/>
                  <a:gd name="T4" fmla="*/ 380 w 415"/>
                  <a:gd name="T5" fmla="*/ 0 h 1"/>
                  <a:gd name="T6" fmla="*/ 381 w 415"/>
                  <a:gd name="T7" fmla="*/ 0 h 1"/>
                  <a:gd name="T8" fmla="*/ 381 w 415"/>
                  <a:gd name="T9" fmla="*/ 0 h 1"/>
                  <a:gd name="T10" fmla="*/ 382 w 415"/>
                  <a:gd name="T11" fmla="*/ 0 h 1"/>
                  <a:gd name="T12" fmla="*/ 383 w 415"/>
                  <a:gd name="T13" fmla="*/ 0 h 1"/>
                  <a:gd name="T14" fmla="*/ 386 w 415"/>
                  <a:gd name="T15" fmla="*/ 0 h 1"/>
                  <a:gd name="T16" fmla="*/ 388 w 415"/>
                  <a:gd name="T17" fmla="*/ 0 h 1"/>
                  <a:gd name="T18" fmla="*/ 390 w 415"/>
                  <a:gd name="T19" fmla="*/ 0 h 1"/>
                  <a:gd name="T20" fmla="*/ 394 w 415"/>
                  <a:gd name="T21" fmla="*/ 0 h 1"/>
                  <a:gd name="T22" fmla="*/ 395 w 415"/>
                  <a:gd name="T23" fmla="*/ 0 h 1"/>
                  <a:gd name="T24" fmla="*/ 396 w 415"/>
                  <a:gd name="T25" fmla="*/ 0 h 1"/>
                  <a:gd name="T26" fmla="*/ 398 w 415"/>
                  <a:gd name="T27" fmla="*/ 0 h 1"/>
                  <a:gd name="T28" fmla="*/ 399 w 415"/>
                  <a:gd name="T29" fmla="*/ 0 h 1"/>
                  <a:gd name="T30" fmla="*/ 399 w 415"/>
                  <a:gd name="T31" fmla="*/ 0 h 1"/>
                  <a:gd name="T32" fmla="*/ 402 w 415"/>
                  <a:gd name="T33" fmla="*/ 0 h 1"/>
                  <a:gd name="T34" fmla="*/ 404 w 415"/>
                  <a:gd name="T35" fmla="*/ 0 h 1"/>
                  <a:gd name="T36" fmla="*/ 405 w 415"/>
                  <a:gd name="T37" fmla="*/ 0 h 1"/>
                  <a:gd name="T38" fmla="*/ 406 w 415"/>
                  <a:gd name="T39" fmla="*/ 0 h 1"/>
                  <a:gd name="T40" fmla="*/ 407 w 415"/>
                  <a:gd name="T41" fmla="*/ 0 h 1"/>
                  <a:gd name="T42" fmla="*/ 409 w 415"/>
                  <a:gd name="T43" fmla="*/ 0 h 1"/>
                  <a:gd name="T44" fmla="*/ 412 w 415"/>
                  <a:gd name="T45" fmla="*/ 0 h 1"/>
                  <a:gd name="T46" fmla="*/ 412 w 415"/>
                  <a:gd name="T47" fmla="*/ 0 h 1"/>
                  <a:gd name="T48" fmla="*/ 413 w 415"/>
                  <a:gd name="T49" fmla="*/ 0 h 1"/>
                  <a:gd name="T50" fmla="*/ 413 w 415"/>
                  <a:gd name="T51" fmla="*/ 0 h 1"/>
                  <a:gd name="T52" fmla="*/ 414 w 415"/>
                  <a:gd name="T53" fmla="*/ 0 h 1"/>
                  <a:gd name="T54" fmla="*/ 414 w 415"/>
                  <a:gd name="T55" fmla="*/ 0 h 1"/>
                  <a:gd name="T56" fmla="*/ 414 w 415"/>
                  <a:gd name="T57" fmla="*/ 0 h 1"/>
                  <a:gd name="T58" fmla="*/ 415 w 415"/>
                  <a:gd name="T59" fmla="*/ 0 h 1"/>
                  <a:gd name="T60" fmla="*/ 415 w 415"/>
                  <a:gd name="T61" fmla="*/ 0 h 1"/>
                  <a:gd name="T62" fmla="*/ 415 w 415"/>
                  <a:gd name="T63" fmla="*/ 0 h 1"/>
                  <a:gd name="T64" fmla="*/ 415 w 415"/>
                  <a:gd name="T65" fmla="*/ 0 h 1"/>
                  <a:gd name="T66" fmla="*/ 415 w 415"/>
                  <a:gd name="T67" fmla="*/ 0 h 1"/>
                  <a:gd name="T68" fmla="*/ 415 w 415"/>
                  <a:gd name="T69" fmla="*/ 0 h 1"/>
                  <a:gd name="T70" fmla="*/ 415 w 415"/>
                  <a:gd name="T71" fmla="*/ 0 h 1"/>
                  <a:gd name="T72" fmla="*/ 415 w 415"/>
                  <a:gd name="T73" fmla="*/ 0 h 1"/>
                  <a:gd name="T74" fmla="*/ 415 w 415"/>
                  <a:gd name="T75" fmla="*/ 0 h 1"/>
                  <a:gd name="T76" fmla="*/ 415 w 415"/>
                  <a:gd name="T77" fmla="*/ 0 h 1"/>
                  <a:gd name="T78" fmla="*/ 415 w 415"/>
                  <a:gd name="T79" fmla="*/ 0 h 1"/>
                  <a:gd name="T80" fmla="*/ 415 w 415"/>
                  <a:gd name="T81" fmla="*/ 0 h 1"/>
                  <a:gd name="T82" fmla="*/ 415 w 415"/>
                  <a:gd name="T83" fmla="*/ 0 h 1"/>
                  <a:gd name="T84" fmla="*/ 415 w 415"/>
                  <a:gd name="T85" fmla="*/ 0 h 1"/>
                  <a:gd name="T86" fmla="*/ 415 w 415"/>
                  <a:gd name="T87" fmla="*/ 0 h 1"/>
                  <a:gd name="T88" fmla="*/ 415 w 415"/>
                  <a:gd name="T89" fmla="*/ 0 h 1"/>
                  <a:gd name="T90" fmla="*/ 415 w 415"/>
                  <a:gd name="T91" fmla="*/ 0 h 1"/>
                  <a:gd name="T92" fmla="*/ 415 w 415"/>
                  <a:gd name="T93" fmla="*/ 0 h 1"/>
                  <a:gd name="T94" fmla="*/ 415 w 415"/>
                  <a:gd name="T95" fmla="*/ 0 h 1"/>
                  <a:gd name="T96" fmla="*/ 415 w 415"/>
                  <a:gd name="T97" fmla="*/ 0 h 1"/>
                  <a:gd name="T98" fmla="*/ 415 w 415"/>
                  <a:gd name="T99" fmla="*/ 0 h 1"/>
                  <a:gd name="T100" fmla="*/ 415 w 415"/>
                  <a:gd name="T101" fmla="*/ 0 h 1"/>
                  <a:gd name="T102" fmla="*/ 415 w 415"/>
                  <a:gd name="T103" fmla="*/ 0 h 1"/>
                  <a:gd name="T104" fmla="*/ 415 w 415"/>
                  <a:gd name="T105" fmla="*/ 0 h 1"/>
                  <a:gd name="T106" fmla="*/ 415 w 415"/>
                  <a:gd name="T107" fmla="*/ 0 h 1"/>
                  <a:gd name="T108" fmla="*/ 415 w 415"/>
                  <a:gd name="T109" fmla="*/ 0 h 1"/>
                  <a:gd name="T110" fmla="*/ 415 w 415"/>
                  <a:gd name="T111" fmla="*/ 0 h 1"/>
                  <a:gd name="T112" fmla="*/ 415 w 415"/>
                  <a:gd name="T113" fmla="*/ 0 h 1"/>
                  <a:gd name="T114" fmla="*/ 415 w 415"/>
                  <a:gd name="T115" fmla="*/ 0 h 1"/>
                  <a:gd name="T116" fmla="*/ 415 w 415"/>
                  <a:gd name="T117" fmla="*/ 0 h 1"/>
                  <a:gd name="T118" fmla="*/ 415 w 415"/>
                  <a:gd name="T119" fmla="*/ 0 h 1"/>
                  <a:gd name="T120" fmla="*/ 415 w 415"/>
                  <a:gd name="T121" fmla="*/ 0 h 1"/>
                  <a:gd name="T122" fmla="*/ 415 w 415"/>
                  <a:gd name="T123" fmla="*/ 0 h 1"/>
                  <a:gd name="T124" fmla="*/ 415 w 415"/>
                  <a:gd name="T1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5" h="1">
                    <a:moveTo>
                      <a:pt x="0" y="1"/>
                    </a:move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71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333" y="0"/>
                    </a:lnTo>
                    <a:lnTo>
                      <a:pt x="333" y="0"/>
                    </a:lnTo>
                    <a:lnTo>
                      <a:pt x="333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0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2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7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1" y="0"/>
                    </a:lnTo>
                    <a:lnTo>
                      <a:pt x="391" y="0"/>
                    </a:lnTo>
                    <a:lnTo>
                      <a:pt x="391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4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5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3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5" y="0"/>
                    </a:lnTo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accent1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27940" y="2497325"/>
            <a:ext cx="3588715" cy="2016000"/>
            <a:chOff x="241065" y="2266950"/>
            <a:chExt cx="3964184" cy="2845694"/>
          </a:xfrm>
        </p:grpSpPr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946800" y="4019550"/>
              <a:ext cx="3168000" cy="361950"/>
            </a:xfrm>
            <a:custGeom>
              <a:avLst/>
              <a:gdLst>
                <a:gd name="T0" fmla="*/ 128 w 415"/>
                <a:gd name="T1" fmla="*/ 31 h 42"/>
                <a:gd name="T2" fmla="*/ 190 w 415"/>
                <a:gd name="T3" fmla="*/ 19 h 42"/>
                <a:gd name="T4" fmla="*/ 269 w 415"/>
                <a:gd name="T5" fmla="*/ 13 h 42"/>
                <a:gd name="T6" fmla="*/ 344 w 415"/>
                <a:gd name="T7" fmla="*/ 1 h 42"/>
                <a:gd name="T8" fmla="*/ 380 w 415"/>
                <a:gd name="T9" fmla="*/ 0 h 42"/>
                <a:gd name="T10" fmla="*/ 381 w 415"/>
                <a:gd name="T11" fmla="*/ 0 h 42"/>
                <a:gd name="T12" fmla="*/ 381 w 415"/>
                <a:gd name="T13" fmla="*/ 0 h 42"/>
                <a:gd name="T14" fmla="*/ 382 w 415"/>
                <a:gd name="T15" fmla="*/ 0 h 42"/>
                <a:gd name="T16" fmla="*/ 383 w 415"/>
                <a:gd name="T17" fmla="*/ 0 h 42"/>
                <a:gd name="T18" fmla="*/ 385 w 415"/>
                <a:gd name="T19" fmla="*/ 0 h 42"/>
                <a:gd name="T20" fmla="*/ 387 w 415"/>
                <a:gd name="T21" fmla="*/ 0 h 42"/>
                <a:gd name="T22" fmla="*/ 389 w 415"/>
                <a:gd name="T23" fmla="*/ 0 h 42"/>
                <a:gd name="T24" fmla="*/ 392 w 415"/>
                <a:gd name="T25" fmla="*/ 0 h 42"/>
                <a:gd name="T26" fmla="*/ 395 w 415"/>
                <a:gd name="T27" fmla="*/ 0 h 42"/>
                <a:gd name="T28" fmla="*/ 396 w 415"/>
                <a:gd name="T29" fmla="*/ 0 h 42"/>
                <a:gd name="T30" fmla="*/ 397 w 415"/>
                <a:gd name="T31" fmla="*/ 0 h 42"/>
                <a:gd name="T32" fmla="*/ 398 w 415"/>
                <a:gd name="T33" fmla="*/ 0 h 42"/>
                <a:gd name="T34" fmla="*/ 399 w 415"/>
                <a:gd name="T35" fmla="*/ 0 h 42"/>
                <a:gd name="T36" fmla="*/ 400 w 415"/>
                <a:gd name="T37" fmla="*/ 0 h 42"/>
                <a:gd name="T38" fmla="*/ 403 w 415"/>
                <a:gd name="T39" fmla="*/ 0 h 42"/>
                <a:gd name="T40" fmla="*/ 404 w 415"/>
                <a:gd name="T41" fmla="*/ 0 h 42"/>
                <a:gd name="T42" fmla="*/ 406 w 415"/>
                <a:gd name="T43" fmla="*/ 0 h 42"/>
                <a:gd name="T44" fmla="*/ 407 w 415"/>
                <a:gd name="T45" fmla="*/ 0 h 42"/>
                <a:gd name="T46" fmla="*/ 409 w 415"/>
                <a:gd name="T47" fmla="*/ 0 h 42"/>
                <a:gd name="T48" fmla="*/ 411 w 415"/>
                <a:gd name="T49" fmla="*/ 0 h 42"/>
                <a:gd name="T50" fmla="*/ 412 w 415"/>
                <a:gd name="T51" fmla="*/ 0 h 42"/>
                <a:gd name="T52" fmla="*/ 413 w 415"/>
                <a:gd name="T53" fmla="*/ 0 h 42"/>
                <a:gd name="T54" fmla="*/ 413 w 415"/>
                <a:gd name="T55" fmla="*/ 0 h 42"/>
                <a:gd name="T56" fmla="*/ 414 w 415"/>
                <a:gd name="T57" fmla="*/ 0 h 42"/>
                <a:gd name="T58" fmla="*/ 414 w 415"/>
                <a:gd name="T59" fmla="*/ 0 h 42"/>
                <a:gd name="T60" fmla="*/ 414 w 415"/>
                <a:gd name="T61" fmla="*/ 0 h 42"/>
                <a:gd name="T62" fmla="*/ 415 w 415"/>
                <a:gd name="T63" fmla="*/ 0 h 42"/>
                <a:gd name="T64" fmla="*/ 415 w 415"/>
                <a:gd name="T65" fmla="*/ 0 h 42"/>
                <a:gd name="T66" fmla="*/ 415 w 415"/>
                <a:gd name="T67" fmla="*/ 0 h 42"/>
                <a:gd name="T68" fmla="*/ 415 w 415"/>
                <a:gd name="T69" fmla="*/ 0 h 42"/>
                <a:gd name="T70" fmla="*/ 415 w 415"/>
                <a:gd name="T71" fmla="*/ 0 h 42"/>
                <a:gd name="T72" fmla="*/ 415 w 415"/>
                <a:gd name="T73" fmla="*/ 0 h 42"/>
                <a:gd name="T74" fmla="*/ 415 w 415"/>
                <a:gd name="T75" fmla="*/ 0 h 42"/>
                <a:gd name="T76" fmla="*/ 415 w 415"/>
                <a:gd name="T77" fmla="*/ 0 h 42"/>
                <a:gd name="T78" fmla="*/ 415 w 415"/>
                <a:gd name="T79" fmla="*/ 0 h 42"/>
                <a:gd name="T80" fmla="*/ 415 w 415"/>
                <a:gd name="T81" fmla="*/ 0 h 42"/>
                <a:gd name="T82" fmla="*/ 415 w 415"/>
                <a:gd name="T83" fmla="*/ 0 h 42"/>
                <a:gd name="T84" fmla="*/ 415 w 415"/>
                <a:gd name="T85" fmla="*/ 0 h 42"/>
                <a:gd name="T86" fmla="*/ 415 w 415"/>
                <a:gd name="T87" fmla="*/ 0 h 42"/>
                <a:gd name="T88" fmla="*/ 415 w 415"/>
                <a:gd name="T89" fmla="*/ 0 h 42"/>
                <a:gd name="T90" fmla="*/ 415 w 415"/>
                <a:gd name="T91" fmla="*/ 0 h 42"/>
                <a:gd name="T92" fmla="*/ 415 w 415"/>
                <a:gd name="T93" fmla="*/ 0 h 42"/>
                <a:gd name="T94" fmla="*/ 415 w 415"/>
                <a:gd name="T95" fmla="*/ 0 h 42"/>
                <a:gd name="T96" fmla="*/ 415 w 415"/>
                <a:gd name="T97" fmla="*/ 0 h 42"/>
                <a:gd name="T98" fmla="*/ 415 w 415"/>
                <a:gd name="T99" fmla="*/ 0 h 42"/>
                <a:gd name="T100" fmla="*/ 415 w 415"/>
                <a:gd name="T101" fmla="*/ 0 h 42"/>
                <a:gd name="T102" fmla="*/ 415 w 415"/>
                <a:gd name="T103" fmla="*/ 0 h 42"/>
                <a:gd name="T104" fmla="*/ 415 w 415"/>
                <a:gd name="T105" fmla="*/ 0 h 42"/>
                <a:gd name="T106" fmla="*/ 415 w 415"/>
                <a:gd name="T107" fmla="*/ 0 h 42"/>
                <a:gd name="T108" fmla="*/ 415 w 415"/>
                <a:gd name="T109" fmla="*/ 0 h 42"/>
                <a:gd name="T110" fmla="*/ 415 w 415"/>
                <a:gd name="T111" fmla="*/ 0 h 42"/>
                <a:gd name="T112" fmla="*/ 415 w 415"/>
                <a:gd name="T113" fmla="*/ 0 h 42"/>
                <a:gd name="T114" fmla="*/ 415 w 415"/>
                <a:gd name="T115" fmla="*/ 0 h 42"/>
                <a:gd name="T116" fmla="*/ 415 w 415"/>
                <a:gd name="T117" fmla="*/ 0 h 42"/>
                <a:gd name="T118" fmla="*/ 415 w 415"/>
                <a:gd name="T119" fmla="*/ 0 h 42"/>
                <a:gd name="T120" fmla="*/ 415 w 415"/>
                <a:gd name="T121" fmla="*/ 0 h 42"/>
                <a:gd name="T122" fmla="*/ 415 w 415"/>
                <a:gd name="T123" fmla="*/ 0 h 42"/>
                <a:gd name="T124" fmla="*/ 415 w 415"/>
                <a:gd name="T1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42">
                  <a:moveTo>
                    <a:pt x="0" y="42"/>
                  </a:move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9" y="36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9" y="34"/>
                  </a:lnTo>
                  <a:lnTo>
                    <a:pt x="109" y="33"/>
                  </a:lnTo>
                  <a:lnTo>
                    <a:pt x="109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31"/>
                  </a:lnTo>
                  <a:lnTo>
                    <a:pt x="149" y="31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8" y="28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9" y="27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62" y="25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7" y="23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5" y="22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90" y="20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5" y="17"/>
                  </a:lnTo>
                  <a:lnTo>
                    <a:pt x="195" y="16"/>
                  </a:lnTo>
                  <a:lnTo>
                    <a:pt x="195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4" y="16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47" y="14"/>
                  </a:lnTo>
                  <a:lnTo>
                    <a:pt x="269" y="14"/>
                  </a:lnTo>
                  <a:lnTo>
                    <a:pt x="269" y="13"/>
                  </a:lnTo>
                  <a:lnTo>
                    <a:pt x="269" y="13"/>
                  </a:lnTo>
                  <a:lnTo>
                    <a:pt x="302" y="13"/>
                  </a:lnTo>
                  <a:lnTo>
                    <a:pt x="302" y="11"/>
                  </a:lnTo>
                  <a:lnTo>
                    <a:pt x="302" y="11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1" y="11"/>
                  </a:lnTo>
                  <a:lnTo>
                    <a:pt x="311" y="8"/>
                  </a:lnTo>
                  <a:lnTo>
                    <a:pt x="311" y="8"/>
                  </a:lnTo>
                  <a:lnTo>
                    <a:pt x="326" y="8"/>
                  </a:lnTo>
                  <a:lnTo>
                    <a:pt x="326" y="6"/>
                  </a:lnTo>
                  <a:lnTo>
                    <a:pt x="326" y="6"/>
                  </a:lnTo>
                  <a:lnTo>
                    <a:pt x="333" y="6"/>
                  </a:lnTo>
                  <a:lnTo>
                    <a:pt x="333" y="6"/>
                  </a:lnTo>
                  <a:lnTo>
                    <a:pt x="333" y="6"/>
                  </a:lnTo>
                  <a:lnTo>
                    <a:pt x="336" y="6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9" y="5"/>
                  </a:lnTo>
                  <a:lnTo>
                    <a:pt x="339" y="3"/>
                  </a:lnTo>
                  <a:lnTo>
                    <a:pt x="339" y="3"/>
                  </a:lnTo>
                  <a:lnTo>
                    <a:pt x="340" y="3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4" y="1"/>
                  </a:lnTo>
                  <a:lnTo>
                    <a:pt x="344" y="1"/>
                  </a:lnTo>
                  <a:lnTo>
                    <a:pt x="344" y="1"/>
                  </a:lnTo>
                  <a:lnTo>
                    <a:pt x="378" y="1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</a:path>
              </a:pathLst>
            </a:custGeom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241065" y="2266950"/>
              <a:ext cx="3964184" cy="2845694"/>
              <a:chOff x="241065" y="2266950"/>
              <a:chExt cx="3964184" cy="2845694"/>
            </a:xfrm>
          </p:grpSpPr>
          <p:grpSp>
            <p:nvGrpSpPr>
              <p:cNvPr id="154" name="Gruppieren 153"/>
              <p:cNvGrpSpPr/>
              <p:nvPr/>
            </p:nvGrpSpPr>
            <p:grpSpPr>
              <a:xfrm>
                <a:off x="560142" y="2266950"/>
                <a:ext cx="3645107" cy="2845694"/>
                <a:chOff x="539552" y="1519410"/>
                <a:chExt cx="3645107" cy="2845694"/>
              </a:xfrm>
              <a:noFill/>
            </p:grpSpPr>
            <p:grpSp>
              <p:nvGrpSpPr>
                <p:cNvPr id="155" name="Gruppieren 154"/>
                <p:cNvGrpSpPr/>
                <p:nvPr/>
              </p:nvGrpSpPr>
              <p:grpSpPr>
                <a:xfrm>
                  <a:off x="539552" y="1519410"/>
                  <a:ext cx="3645107" cy="2845694"/>
                  <a:chOff x="1387475" y="1593304"/>
                  <a:chExt cx="6105526" cy="4572000"/>
                </a:xfrm>
                <a:grpFill/>
              </p:grpSpPr>
              <p:grpSp>
                <p:nvGrpSpPr>
                  <p:cNvPr id="157" name="Group 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87475" y="1593304"/>
                    <a:ext cx="6105526" cy="4572000"/>
                    <a:chOff x="874" y="845"/>
                    <a:chExt cx="3846" cy="2880"/>
                  </a:xfrm>
                  <a:grpFill/>
                </p:grpSpPr>
                <p:sp>
                  <p:nvSpPr>
                    <p:cNvPr id="159" name="AutoShape 5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874" y="845"/>
                      <a:ext cx="3840" cy="288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4" y="845"/>
                      <a:ext cx="3840" cy="288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999"/>
                      <a:ext cx="3341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77" y="923"/>
                      <a:ext cx="0" cy="207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999"/>
                      <a:ext cx="3341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5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7" y="3028"/>
                      <a:ext cx="74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</a:p>
                  </p:txBody>
                </p:sp>
                <p:sp>
                  <p:nvSpPr>
                    <p:cNvPr id="16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7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27" y="3025"/>
                      <a:ext cx="223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180</a:t>
                      </a:r>
                    </a:p>
                  </p:txBody>
                </p:sp>
                <p:sp>
                  <p:nvSpPr>
                    <p:cNvPr id="16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8" y="2999"/>
                      <a:ext cx="0" cy="3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7" y="3025"/>
                      <a:ext cx="223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365</a:t>
                      </a:r>
                    </a:p>
                  </p:txBody>
                </p:sp>
                <p:sp>
                  <p:nvSpPr>
                    <p:cNvPr id="171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77" y="923"/>
                      <a:ext cx="0" cy="2076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981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898"/>
                      <a:ext cx="195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0%</a:t>
                      </a:r>
                    </a:p>
                  </p:txBody>
                </p:sp>
                <p:sp>
                  <p:nvSpPr>
                    <p:cNvPr id="174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645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559"/>
                      <a:ext cx="195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5%</a:t>
                      </a:r>
                    </a:p>
                  </p:txBody>
                </p:sp>
                <p:sp>
                  <p:nvSpPr>
                    <p:cNvPr id="176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2303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6" y="2221"/>
                      <a:ext cx="269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10%</a:t>
                      </a:r>
                    </a:p>
                  </p:txBody>
                </p:sp>
                <p:sp>
                  <p:nvSpPr>
                    <p:cNvPr id="178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967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6" y="1883"/>
                      <a:ext cx="269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15%</a:t>
                      </a:r>
                    </a:p>
                  </p:txBody>
                </p:sp>
                <p:sp>
                  <p:nvSpPr>
                    <p:cNvPr id="180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631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6" y="1544"/>
                      <a:ext cx="269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20%</a:t>
                      </a:r>
                    </a:p>
                  </p:txBody>
                </p:sp>
                <p:sp>
                  <p:nvSpPr>
                    <p:cNvPr id="182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1289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6" y="1206"/>
                      <a:ext cx="269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25%</a:t>
                      </a:r>
                    </a:p>
                  </p:txBody>
                </p:sp>
                <p:sp>
                  <p:nvSpPr>
                    <p:cNvPr id="184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1" y="953"/>
                      <a:ext cx="36" cy="0"/>
                    </a:xfrm>
                    <a:prstGeom prst="line">
                      <a:avLst/>
                    </a:prstGeom>
                    <a:grp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9" y="868"/>
                      <a:ext cx="343" cy="156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100%</a:t>
                      </a:r>
                    </a:p>
                  </p:txBody>
                </p:sp>
              </p:grpSp>
              <p:sp>
                <p:nvSpPr>
                  <p:cNvPr id="15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669248" y="5320709"/>
                    <a:ext cx="1946639" cy="24724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Time </a:t>
                    </a:r>
                    <a:r>
                      <a:rPr kumimoji="0" lang="de-DE" altLang="de-DE" sz="100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to</a:t>
                    </a: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 Event [</a:t>
                    </a:r>
                    <a:r>
                      <a:rPr kumimoji="0" lang="de-DE" altLang="de-DE" sz="100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days</a:t>
                    </a:r>
                    <a:r>
                      <a:rPr kumimoji="0" lang="de-DE" altLang="de-DE" sz="100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]</a:t>
                    </a:r>
                  </a:p>
                </p:txBody>
              </p:sp>
            </p:grpSp>
            <p:sp>
              <p:nvSpPr>
                <p:cNvPr id="156" name="Freeform 92"/>
                <p:cNvSpPr/>
                <p:nvPr/>
              </p:nvSpPr>
              <p:spPr>
                <a:xfrm>
                  <a:off x="864636" y="1714626"/>
                  <a:ext cx="115431" cy="147132"/>
                </a:xfrm>
                <a:custGeom>
                  <a:avLst/>
                  <a:gdLst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742979 w 1133549"/>
                    <a:gd name="connsiteY7" fmla="*/ 723900 h 723900"/>
                    <a:gd name="connsiteX0" fmla="*/ 571529 w 1133549"/>
                    <a:gd name="connsiteY0" fmla="*/ 0 h 723900"/>
                    <a:gd name="connsiteX1" fmla="*/ 1095404 w 1133549"/>
                    <a:gd name="connsiteY1" fmla="*/ 209550 h 723900"/>
                    <a:gd name="connsiteX2" fmla="*/ 29 w 1133549"/>
                    <a:gd name="connsiteY2" fmla="*/ 304800 h 723900"/>
                    <a:gd name="connsiteX3" fmla="*/ 1133504 w 1133549"/>
                    <a:gd name="connsiteY3" fmla="*/ 476250 h 723900"/>
                    <a:gd name="connsiteX4" fmla="*/ 47654 w 1133549"/>
                    <a:gd name="connsiteY4" fmla="*/ 552450 h 723900"/>
                    <a:gd name="connsiteX5" fmla="*/ 714404 w 1133549"/>
                    <a:gd name="connsiteY5" fmla="*/ 714375 h 723900"/>
                    <a:gd name="connsiteX6" fmla="*/ 714404 w 1133549"/>
                    <a:gd name="connsiteY6" fmla="*/ 714375 h 723900"/>
                    <a:gd name="connsiteX7" fmla="*/ 647729 w 1133549"/>
                    <a:gd name="connsiteY7" fmla="*/ 7239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3549" h="723900">
                      <a:moveTo>
                        <a:pt x="571529" y="0"/>
                      </a:moveTo>
                      <a:cubicBezTo>
                        <a:pt x="842991" y="117475"/>
                        <a:pt x="1133504" y="177800"/>
                        <a:pt x="1095404" y="209550"/>
                      </a:cubicBezTo>
                      <a:cubicBezTo>
                        <a:pt x="1057304" y="241300"/>
                        <a:pt x="-6321" y="260350"/>
                        <a:pt x="29" y="304800"/>
                      </a:cubicBezTo>
                      <a:cubicBezTo>
                        <a:pt x="6379" y="349250"/>
                        <a:pt x="1125567" y="434975"/>
                        <a:pt x="1133504" y="476250"/>
                      </a:cubicBezTo>
                      <a:cubicBezTo>
                        <a:pt x="1141441" y="517525"/>
                        <a:pt x="117504" y="512763"/>
                        <a:pt x="47654" y="552450"/>
                      </a:cubicBezTo>
                      <a:cubicBezTo>
                        <a:pt x="-22196" y="592137"/>
                        <a:pt x="714404" y="714375"/>
                        <a:pt x="714404" y="714375"/>
                      </a:cubicBezTo>
                      <a:lnTo>
                        <a:pt x="714404" y="714375"/>
                      </a:lnTo>
                      <a:lnTo>
                        <a:pt x="647729" y="723900"/>
                      </a:lnTo>
                    </a:path>
                  </a:pathLst>
                </a:custGeom>
                <a:grpFill/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CH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6" name="Rectangle 44"/>
              <p:cNvSpPr>
                <a:spLocks noChangeArrowheads="1"/>
              </p:cNvSpPr>
              <p:nvPr/>
            </p:nvSpPr>
            <p:spPr bwMode="auto">
              <a:xfrm rot="16200000">
                <a:off x="-109583" y="3235993"/>
                <a:ext cx="1041274" cy="339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US" altLang="de-DE" sz="1000" i="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en-US" altLang="de-DE" sz="1000" i="0" dirty="0" smtClean="0">
                    <a:solidFill>
                      <a:srgbClr val="002060"/>
                    </a:solidFill>
                  </a:rPr>
                  <a:t>CD-TLR</a:t>
                </a:r>
              </a:p>
            </p:txBody>
          </p:sp>
        </p:grpSp>
      </p:grpSp>
      <p:sp>
        <p:nvSpPr>
          <p:cNvPr id="219" name="Rectangle 44"/>
          <p:cNvSpPr>
            <a:spLocks noChangeArrowheads="1"/>
          </p:cNvSpPr>
          <p:nvPr/>
        </p:nvSpPr>
        <p:spPr bwMode="auto">
          <a:xfrm rot="16200000">
            <a:off x="4514056" y="3083781"/>
            <a:ext cx="1332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de-DE" sz="1000" dirty="0" smtClean="0">
                <a:solidFill>
                  <a:srgbClr val="002060"/>
                </a:solidFill>
              </a:rPr>
              <a:t>Scaffold </a:t>
            </a:r>
            <a:r>
              <a:rPr lang="en-US" altLang="de-DE" sz="1000" dirty="0">
                <a:solidFill>
                  <a:srgbClr val="002060"/>
                </a:solidFill>
              </a:rPr>
              <a:t>thrombosis </a:t>
            </a:r>
          </a:p>
          <a:p>
            <a:pPr algn="ctr"/>
            <a:r>
              <a:rPr lang="en-US" altLang="de-DE" sz="1000" dirty="0">
                <a:solidFill>
                  <a:srgbClr val="002060"/>
                </a:solidFill>
              </a:rPr>
              <a:t>(definite /</a:t>
            </a:r>
            <a:r>
              <a:rPr lang="en-US" altLang="de-DE" sz="1000" dirty="0" smtClean="0">
                <a:solidFill>
                  <a:srgbClr val="002060"/>
                </a:solidFill>
              </a:rPr>
              <a:t> probable)</a:t>
            </a:r>
            <a:r>
              <a:rPr lang="en-US" altLang="de-DE" sz="1000" baseline="30000" dirty="0" smtClean="0">
                <a:solidFill>
                  <a:srgbClr val="002060"/>
                </a:solidFill>
              </a:rPr>
              <a:t>1</a:t>
            </a:r>
            <a:endParaRPr lang="en-US" altLang="de-DE" sz="1000" baseline="30000" dirty="0">
              <a:solidFill>
                <a:srgbClr val="00206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338660" y="2416925"/>
            <a:ext cx="3488340" cy="1944000"/>
            <a:chOff x="4953000" y="2045320"/>
            <a:chExt cx="3714838" cy="275669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4953000" y="2045320"/>
              <a:ext cx="3714838" cy="2756695"/>
              <a:chOff x="5138660" y="2045320"/>
              <a:chExt cx="3714838" cy="2756695"/>
            </a:xfrm>
          </p:grpSpPr>
          <p:grpSp>
            <p:nvGrpSpPr>
              <p:cNvPr id="189" name="Group 6"/>
              <p:cNvGrpSpPr>
                <a:grpSpLocks noChangeAspect="1"/>
              </p:cNvGrpSpPr>
              <p:nvPr/>
            </p:nvGrpSpPr>
            <p:grpSpPr bwMode="auto">
              <a:xfrm>
                <a:off x="5138660" y="2045320"/>
                <a:ext cx="3714838" cy="2756695"/>
                <a:chOff x="1769" y="1185"/>
                <a:chExt cx="3881" cy="2880"/>
              </a:xfrm>
              <a:noFill/>
            </p:grpSpPr>
            <p:sp>
              <p:nvSpPr>
                <p:cNvPr id="190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69" y="1185"/>
                  <a:ext cx="3840" cy="28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 7"/>
                <p:cNvSpPr>
                  <a:spLocks noChangeArrowheads="1"/>
                </p:cNvSpPr>
                <p:nvPr/>
              </p:nvSpPr>
              <p:spPr bwMode="auto">
                <a:xfrm>
                  <a:off x="1769" y="1185"/>
                  <a:ext cx="3840" cy="28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13"/>
                <p:cNvSpPr>
                  <a:spLocks noChangeShapeType="1"/>
                </p:cNvSpPr>
                <p:nvPr/>
              </p:nvSpPr>
              <p:spPr bwMode="auto">
                <a:xfrm>
                  <a:off x="2172" y="3531"/>
                  <a:ext cx="3341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172" y="1263"/>
                  <a:ext cx="0" cy="2268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Line 17"/>
                <p:cNvSpPr>
                  <a:spLocks noChangeShapeType="1"/>
                </p:cNvSpPr>
                <p:nvPr/>
              </p:nvSpPr>
              <p:spPr bwMode="auto">
                <a:xfrm>
                  <a:off x="2172" y="3531"/>
                  <a:ext cx="3341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Line 18"/>
                <p:cNvSpPr>
                  <a:spLocks noChangeShapeType="1"/>
                </p:cNvSpPr>
                <p:nvPr/>
              </p:nvSpPr>
              <p:spPr bwMode="auto">
                <a:xfrm>
                  <a:off x="2190" y="3531"/>
                  <a:ext cx="0" cy="36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ectangle 19"/>
                <p:cNvSpPr>
                  <a:spLocks noChangeArrowheads="1"/>
                </p:cNvSpPr>
                <p:nvPr/>
              </p:nvSpPr>
              <p:spPr bwMode="auto">
                <a:xfrm>
                  <a:off x="2171" y="3591"/>
                  <a:ext cx="82" cy="1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200" b="0" i="0" dirty="0" smtClean="0">
                      <a:solidFill>
                        <a:srgbClr val="002060"/>
                      </a:solidFill>
                      <a:latin typeface="Calibri"/>
                      <a:ea typeface="+mn-ea"/>
                    </a:rPr>
                    <a:t>0</a:t>
                  </a:r>
                </a:p>
              </p:txBody>
            </p:sp>
            <p:sp>
              <p:nvSpPr>
                <p:cNvPr id="198" name="Line 20"/>
                <p:cNvSpPr>
                  <a:spLocks noChangeShapeType="1"/>
                </p:cNvSpPr>
                <p:nvPr/>
              </p:nvSpPr>
              <p:spPr bwMode="auto">
                <a:xfrm>
                  <a:off x="3812" y="3531"/>
                  <a:ext cx="0" cy="36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21"/>
                <p:cNvSpPr>
                  <a:spLocks noChangeArrowheads="1"/>
                </p:cNvSpPr>
                <p:nvPr/>
              </p:nvSpPr>
              <p:spPr bwMode="auto">
                <a:xfrm>
                  <a:off x="3759" y="3591"/>
                  <a:ext cx="221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180</a:t>
                  </a:r>
                </a:p>
              </p:txBody>
            </p:sp>
            <p:sp>
              <p:nvSpPr>
                <p:cNvPr id="200" name="Line 22"/>
                <p:cNvSpPr>
                  <a:spLocks noChangeShapeType="1"/>
                </p:cNvSpPr>
                <p:nvPr/>
              </p:nvSpPr>
              <p:spPr bwMode="auto">
                <a:xfrm>
                  <a:off x="5483" y="3531"/>
                  <a:ext cx="0" cy="36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29" y="3591"/>
                  <a:ext cx="221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smtClean="0">
                      <a:solidFill>
                        <a:srgbClr val="002060"/>
                      </a:solidFill>
                    </a:rPr>
                    <a:t>365</a:t>
                  </a:r>
                </a:p>
              </p:txBody>
            </p:sp>
            <p:sp>
              <p:nvSpPr>
                <p:cNvPr id="20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172" y="1263"/>
                  <a:ext cx="0" cy="2268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136" y="3513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Rectangle 27"/>
                <p:cNvSpPr>
                  <a:spLocks noChangeArrowheads="1"/>
                </p:cNvSpPr>
                <p:nvPr/>
              </p:nvSpPr>
              <p:spPr bwMode="auto">
                <a:xfrm>
                  <a:off x="1945" y="3433"/>
                  <a:ext cx="193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0%</a:t>
                  </a:r>
                </a:p>
              </p:txBody>
            </p:sp>
            <p:sp>
              <p:nvSpPr>
                <p:cNvPr id="20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136" y="3141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29"/>
                <p:cNvSpPr>
                  <a:spLocks noChangeArrowheads="1"/>
                </p:cNvSpPr>
                <p:nvPr/>
              </p:nvSpPr>
              <p:spPr bwMode="auto">
                <a:xfrm>
                  <a:off x="1945" y="3063"/>
                  <a:ext cx="193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5%</a:t>
                  </a:r>
                </a:p>
              </p:txBody>
            </p:sp>
            <p:sp>
              <p:nvSpPr>
                <p:cNvPr id="207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136" y="2775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31"/>
                <p:cNvSpPr>
                  <a:spLocks noChangeArrowheads="1"/>
                </p:cNvSpPr>
                <p:nvPr/>
              </p:nvSpPr>
              <p:spPr bwMode="auto">
                <a:xfrm>
                  <a:off x="1849" y="2693"/>
                  <a:ext cx="266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10%</a:t>
                  </a:r>
                </a:p>
              </p:txBody>
            </p:sp>
            <p:sp>
              <p:nvSpPr>
                <p:cNvPr id="209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136" y="2403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9" y="2323"/>
                  <a:ext cx="266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15%</a:t>
                  </a:r>
                </a:p>
              </p:txBody>
            </p:sp>
            <p:sp>
              <p:nvSpPr>
                <p:cNvPr id="211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136" y="2031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49" y="1952"/>
                  <a:ext cx="266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20%</a:t>
                  </a:r>
                </a:p>
              </p:txBody>
            </p:sp>
            <p:sp>
              <p:nvSpPr>
                <p:cNvPr id="21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136" y="1665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37"/>
                <p:cNvSpPr>
                  <a:spLocks noChangeArrowheads="1"/>
                </p:cNvSpPr>
                <p:nvPr/>
              </p:nvSpPr>
              <p:spPr bwMode="auto">
                <a:xfrm>
                  <a:off x="1849" y="1582"/>
                  <a:ext cx="266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25%</a:t>
                  </a:r>
                </a:p>
              </p:txBody>
            </p:sp>
            <p:sp>
              <p:nvSpPr>
                <p:cNvPr id="215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136" y="1293"/>
                  <a:ext cx="36" cy="0"/>
                </a:xfrm>
                <a:prstGeom prst="line">
                  <a:avLst/>
                </a:pr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CH" sz="1200" b="0" i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39"/>
                <p:cNvSpPr>
                  <a:spLocks noChangeArrowheads="1"/>
                </p:cNvSpPr>
                <p:nvPr/>
              </p:nvSpPr>
              <p:spPr bwMode="auto">
                <a:xfrm>
                  <a:off x="1775" y="1212"/>
                  <a:ext cx="340" cy="1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r>
                    <a:rPr lang="de-DE" altLang="de-DE" sz="1000" b="0" i="0" dirty="0" smtClean="0">
                      <a:solidFill>
                        <a:srgbClr val="002060"/>
                      </a:solidFill>
                    </a:rPr>
                    <a:t>100%</a:t>
                  </a:r>
                </a:p>
              </p:txBody>
            </p:sp>
          </p:grpSp>
          <p:sp>
            <p:nvSpPr>
              <p:cNvPr id="217" name="Rectangle 28"/>
              <p:cNvSpPr>
                <a:spLocks noChangeArrowheads="1"/>
              </p:cNvSpPr>
              <p:nvPr/>
            </p:nvSpPr>
            <p:spPr bwMode="auto">
              <a:xfrm>
                <a:off x="6573600" y="4498138"/>
                <a:ext cx="1052102" cy="23369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de-DE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Time </a:t>
                </a:r>
                <a:r>
                  <a:rPr kumimoji="0" lang="de-DE" altLang="de-DE" sz="10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to</a:t>
                </a:r>
                <a:r>
                  <a:rPr kumimoji="0" lang="de-DE" altLang="de-DE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 Event [</a:t>
                </a:r>
                <a:r>
                  <a:rPr kumimoji="0" lang="de-DE" altLang="de-DE" sz="100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days</a:t>
                </a:r>
                <a:r>
                  <a:rPr kumimoji="0" lang="de-DE" altLang="de-DE" sz="10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]</a:t>
                </a:r>
              </a:p>
            </p:txBody>
          </p:sp>
        </p:grpSp>
        <p:sp>
          <p:nvSpPr>
            <p:cNvPr id="220" name="Freeform 11"/>
            <p:cNvSpPr>
              <a:spLocks/>
            </p:cNvSpPr>
            <p:nvPr/>
          </p:nvSpPr>
          <p:spPr bwMode="auto">
            <a:xfrm>
              <a:off x="5346000" y="4248000"/>
              <a:ext cx="3168000" cy="34925"/>
            </a:xfrm>
            <a:custGeom>
              <a:avLst/>
              <a:gdLst>
                <a:gd name="T0" fmla="*/ 204 w 904"/>
                <a:gd name="T1" fmla="*/ 0 h 4"/>
                <a:gd name="T2" fmla="*/ 380 w 904"/>
                <a:gd name="T3" fmla="*/ 0 h 4"/>
                <a:gd name="T4" fmla="*/ 380 w 904"/>
                <a:gd name="T5" fmla="*/ 0 h 4"/>
                <a:gd name="T6" fmla="*/ 381 w 904"/>
                <a:gd name="T7" fmla="*/ 0 h 4"/>
                <a:gd name="T8" fmla="*/ 381 w 904"/>
                <a:gd name="T9" fmla="*/ 0 h 4"/>
                <a:gd name="T10" fmla="*/ 382 w 904"/>
                <a:gd name="T11" fmla="*/ 0 h 4"/>
                <a:gd name="T12" fmla="*/ 383 w 904"/>
                <a:gd name="T13" fmla="*/ 0 h 4"/>
                <a:gd name="T14" fmla="*/ 386 w 904"/>
                <a:gd name="T15" fmla="*/ 0 h 4"/>
                <a:gd name="T16" fmla="*/ 388 w 904"/>
                <a:gd name="T17" fmla="*/ 0 h 4"/>
                <a:gd name="T18" fmla="*/ 390 w 904"/>
                <a:gd name="T19" fmla="*/ 0 h 4"/>
                <a:gd name="T20" fmla="*/ 394 w 904"/>
                <a:gd name="T21" fmla="*/ 0 h 4"/>
                <a:gd name="T22" fmla="*/ 395 w 904"/>
                <a:gd name="T23" fmla="*/ 0 h 4"/>
                <a:gd name="T24" fmla="*/ 396 w 904"/>
                <a:gd name="T25" fmla="*/ 0 h 4"/>
                <a:gd name="T26" fmla="*/ 398 w 904"/>
                <a:gd name="T27" fmla="*/ 0 h 4"/>
                <a:gd name="T28" fmla="*/ 398 w 904"/>
                <a:gd name="T29" fmla="*/ 0 h 4"/>
                <a:gd name="T30" fmla="*/ 399 w 904"/>
                <a:gd name="T31" fmla="*/ 0 h 4"/>
                <a:gd name="T32" fmla="*/ 400 w 904"/>
                <a:gd name="T33" fmla="*/ 0 h 4"/>
                <a:gd name="T34" fmla="*/ 403 w 904"/>
                <a:gd name="T35" fmla="*/ 0 h 4"/>
                <a:gd name="T36" fmla="*/ 405 w 904"/>
                <a:gd name="T37" fmla="*/ 0 h 4"/>
                <a:gd name="T38" fmla="*/ 406 w 904"/>
                <a:gd name="T39" fmla="*/ 0 h 4"/>
                <a:gd name="T40" fmla="*/ 407 w 904"/>
                <a:gd name="T41" fmla="*/ 0 h 4"/>
                <a:gd name="T42" fmla="*/ 409 w 904"/>
                <a:gd name="T43" fmla="*/ 0 h 4"/>
                <a:gd name="T44" fmla="*/ 411 w 904"/>
                <a:gd name="T45" fmla="*/ 0 h 4"/>
                <a:gd name="T46" fmla="*/ 412 w 904"/>
                <a:gd name="T47" fmla="*/ 0 h 4"/>
                <a:gd name="T48" fmla="*/ 413 w 904"/>
                <a:gd name="T49" fmla="*/ 0 h 4"/>
                <a:gd name="T50" fmla="*/ 413 w 904"/>
                <a:gd name="T51" fmla="*/ 0 h 4"/>
                <a:gd name="T52" fmla="*/ 414 w 904"/>
                <a:gd name="T53" fmla="*/ 0 h 4"/>
                <a:gd name="T54" fmla="*/ 414 w 904"/>
                <a:gd name="T55" fmla="*/ 0 h 4"/>
                <a:gd name="T56" fmla="*/ 414 w 904"/>
                <a:gd name="T57" fmla="*/ 0 h 4"/>
                <a:gd name="T58" fmla="*/ 415 w 904"/>
                <a:gd name="T59" fmla="*/ 0 h 4"/>
                <a:gd name="T60" fmla="*/ 415 w 904"/>
                <a:gd name="T61" fmla="*/ 0 h 4"/>
                <a:gd name="T62" fmla="*/ 415 w 904"/>
                <a:gd name="T63" fmla="*/ 0 h 4"/>
                <a:gd name="T64" fmla="*/ 416 w 904"/>
                <a:gd name="T65" fmla="*/ 0 h 4"/>
                <a:gd name="T66" fmla="*/ 417 w 904"/>
                <a:gd name="T67" fmla="*/ 0 h 4"/>
                <a:gd name="T68" fmla="*/ 419 w 904"/>
                <a:gd name="T69" fmla="*/ 0 h 4"/>
                <a:gd name="T70" fmla="*/ 420 w 904"/>
                <a:gd name="T71" fmla="*/ 0 h 4"/>
                <a:gd name="T72" fmla="*/ 421 w 904"/>
                <a:gd name="T73" fmla="*/ 0 h 4"/>
                <a:gd name="T74" fmla="*/ 422 w 904"/>
                <a:gd name="T75" fmla="*/ 0 h 4"/>
                <a:gd name="T76" fmla="*/ 423 w 904"/>
                <a:gd name="T77" fmla="*/ 0 h 4"/>
                <a:gd name="T78" fmla="*/ 424 w 904"/>
                <a:gd name="T79" fmla="*/ 0 h 4"/>
                <a:gd name="T80" fmla="*/ 427 w 904"/>
                <a:gd name="T81" fmla="*/ 0 h 4"/>
                <a:gd name="T82" fmla="*/ 428 w 904"/>
                <a:gd name="T83" fmla="*/ 0 h 4"/>
                <a:gd name="T84" fmla="*/ 429 w 904"/>
                <a:gd name="T85" fmla="*/ 0 h 4"/>
                <a:gd name="T86" fmla="*/ 431 w 904"/>
                <a:gd name="T87" fmla="*/ 0 h 4"/>
                <a:gd name="T88" fmla="*/ 432 w 904"/>
                <a:gd name="T89" fmla="*/ 0 h 4"/>
                <a:gd name="T90" fmla="*/ 434 w 904"/>
                <a:gd name="T91" fmla="*/ 0 h 4"/>
                <a:gd name="T92" fmla="*/ 436 w 904"/>
                <a:gd name="T93" fmla="*/ 0 h 4"/>
                <a:gd name="T94" fmla="*/ 437 w 904"/>
                <a:gd name="T95" fmla="*/ 0 h 4"/>
                <a:gd name="T96" fmla="*/ 440 w 904"/>
                <a:gd name="T97" fmla="*/ 0 h 4"/>
                <a:gd name="T98" fmla="*/ 445 w 904"/>
                <a:gd name="T99" fmla="*/ 0 h 4"/>
                <a:gd name="T100" fmla="*/ 446 w 904"/>
                <a:gd name="T101" fmla="*/ 0 h 4"/>
                <a:gd name="T102" fmla="*/ 447 w 904"/>
                <a:gd name="T103" fmla="*/ 0 h 4"/>
                <a:gd name="T104" fmla="*/ 448 w 904"/>
                <a:gd name="T105" fmla="*/ 0 h 4"/>
                <a:gd name="T106" fmla="*/ 467 w 904"/>
                <a:gd name="T107" fmla="*/ 0 h 4"/>
                <a:gd name="T108" fmla="*/ 504 w 904"/>
                <a:gd name="T109" fmla="*/ 0 h 4"/>
                <a:gd name="T110" fmla="*/ 602 w 904"/>
                <a:gd name="T111" fmla="*/ 0 h 4"/>
                <a:gd name="T112" fmla="*/ 798 w 904"/>
                <a:gd name="T113" fmla="*/ 0 h 4"/>
                <a:gd name="T114" fmla="*/ 816 w 904"/>
                <a:gd name="T115" fmla="*/ 0 h 4"/>
                <a:gd name="T116" fmla="*/ 824 w 904"/>
                <a:gd name="T117" fmla="*/ 0 h 4"/>
                <a:gd name="T118" fmla="*/ 829 w 904"/>
                <a:gd name="T119" fmla="*/ 0 h 4"/>
                <a:gd name="T120" fmla="*/ 834 w 904"/>
                <a:gd name="T121" fmla="*/ 0 h 4"/>
                <a:gd name="T122" fmla="*/ 842 w 904"/>
                <a:gd name="T123" fmla="*/ 0 h 4"/>
                <a:gd name="T124" fmla="*/ 853 w 904"/>
                <a:gd name="T1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4" h="4">
                  <a:moveTo>
                    <a:pt x="0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6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19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4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5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1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13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32" y="0"/>
                  </a:lnTo>
                  <a:lnTo>
                    <a:pt x="532" y="0"/>
                  </a:lnTo>
                  <a:lnTo>
                    <a:pt x="532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59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53" y="0"/>
                  </a:lnTo>
                  <a:lnTo>
                    <a:pt x="753" y="0"/>
                  </a:lnTo>
                  <a:lnTo>
                    <a:pt x="753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5" y="0"/>
                  </a:lnTo>
                  <a:lnTo>
                    <a:pt x="795" y="0"/>
                  </a:lnTo>
                  <a:lnTo>
                    <a:pt x="795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798" y="0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07" y="0"/>
                  </a:lnTo>
                  <a:lnTo>
                    <a:pt x="807" y="0"/>
                  </a:lnTo>
                  <a:lnTo>
                    <a:pt x="807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0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19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1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4" y="0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5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6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3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1" y="0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2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0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3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8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861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66" y="0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904" y="0"/>
                  </a:lnTo>
                  <a:lnTo>
                    <a:pt x="904" y="0"/>
                  </a:lnTo>
                </a:path>
              </a:pathLst>
            </a:custGeom>
            <a:ln w="28575">
              <a:solidFill>
                <a:srgbClr val="FF0000"/>
              </a:solidFill>
              <a:headEnd/>
              <a:tailEnd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181601" y="808099"/>
            <a:ext cx="3645892" cy="1944000"/>
            <a:chOff x="5269238" y="640456"/>
            <a:chExt cx="3804249" cy="2845694"/>
          </a:xfrm>
        </p:grpSpPr>
        <p:sp>
          <p:nvSpPr>
            <p:cNvPr id="446" name="Rectangle 44"/>
            <p:cNvSpPr>
              <a:spLocks noChangeArrowheads="1"/>
            </p:cNvSpPr>
            <p:nvPr/>
          </p:nvSpPr>
          <p:spPr bwMode="auto">
            <a:xfrm rot="16200000">
              <a:off x="4680127" y="1751881"/>
              <a:ext cx="133211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de-DE" altLang="de-DE" sz="1000" i="0" dirty="0" smtClean="0">
                  <a:solidFill>
                    <a:srgbClr val="002060"/>
                  </a:solidFill>
                </a:rPr>
                <a:t> TV-MI</a:t>
              </a:r>
            </a:p>
          </p:txBody>
        </p:sp>
        <p:sp>
          <p:nvSpPr>
            <p:cNvPr id="447" name="Rectangle 37"/>
            <p:cNvSpPr>
              <a:spLocks noChangeArrowheads="1"/>
            </p:cNvSpPr>
            <p:nvPr/>
          </p:nvSpPr>
          <p:spPr bwMode="auto">
            <a:xfrm>
              <a:off x="6615087" y="2267120"/>
              <a:ext cx="1594015" cy="27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de-DE" altLang="de-DE" sz="1200" b="1" i="0" dirty="0" smtClean="0">
                  <a:solidFill>
                    <a:srgbClr val="0000FF"/>
                  </a:solidFill>
                </a:rPr>
                <a:t>1.3% </a:t>
              </a:r>
              <a:r>
                <a:rPr lang="en-GB" sz="1200" b="1" i="0" dirty="0">
                  <a:solidFill>
                    <a:srgbClr val="0000FF"/>
                  </a:solidFill>
                </a:rPr>
                <a:t>[</a:t>
              </a:r>
              <a:r>
                <a:rPr lang="de-DE" altLang="de-DE" sz="1200" b="1" i="0" dirty="0" smtClean="0">
                  <a:solidFill>
                    <a:srgbClr val="0000FF"/>
                  </a:solidFill>
                </a:rPr>
                <a:t>95% CI:0.7;2.7</a:t>
              </a:r>
              <a:r>
                <a:rPr lang="en-GB" sz="1200" b="1" i="0" dirty="0" smtClean="0">
                  <a:solidFill>
                    <a:srgbClr val="0000FF"/>
                  </a:solidFill>
                </a:rPr>
                <a:t>]</a:t>
              </a:r>
              <a:endParaRPr lang="de-DE" altLang="de-DE" sz="1200" b="1" i="0" dirty="0">
                <a:solidFill>
                  <a:srgbClr val="0000FF"/>
                </a:solidFill>
              </a:endParaRPr>
            </a:p>
          </p:txBody>
        </p:sp>
        <p:grpSp>
          <p:nvGrpSpPr>
            <p:cNvPr id="242" name="Gruppieren 241"/>
            <p:cNvGrpSpPr/>
            <p:nvPr/>
          </p:nvGrpSpPr>
          <p:grpSpPr>
            <a:xfrm>
              <a:off x="5428380" y="640456"/>
              <a:ext cx="3645107" cy="2845694"/>
              <a:chOff x="539552" y="1519410"/>
              <a:chExt cx="3645107" cy="2845694"/>
            </a:xfrm>
            <a:noFill/>
          </p:grpSpPr>
          <p:grpSp>
            <p:nvGrpSpPr>
              <p:cNvPr id="243" name="Gruppieren 242"/>
              <p:cNvGrpSpPr/>
              <p:nvPr/>
            </p:nvGrpSpPr>
            <p:grpSpPr>
              <a:xfrm>
                <a:off x="539552" y="1519410"/>
                <a:ext cx="3645107" cy="2845694"/>
                <a:chOff x="1387475" y="1593304"/>
                <a:chExt cx="6105526" cy="4572000"/>
              </a:xfrm>
              <a:grpFill/>
            </p:grpSpPr>
            <p:grpSp>
              <p:nvGrpSpPr>
                <p:cNvPr id="245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387475" y="1593304"/>
                  <a:ext cx="6105526" cy="4572000"/>
                  <a:chOff x="874" y="845"/>
                  <a:chExt cx="3846" cy="2880"/>
                </a:xfrm>
                <a:grpFill/>
              </p:grpSpPr>
              <p:sp>
                <p:nvSpPr>
                  <p:cNvPr id="247" name="AutoShape 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74" y="845"/>
                    <a:ext cx="3840" cy="28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874" y="845"/>
                    <a:ext cx="3840" cy="28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999"/>
                    <a:ext cx="3341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7" y="923"/>
                    <a:ext cx="0" cy="2076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999"/>
                    <a:ext cx="3341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295" y="2999"/>
                    <a:ext cx="0" cy="36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267" y="3028"/>
                    <a:ext cx="74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0</a:t>
                    </a:r>
                  </a:p>
                </p:txBody>
              </p:sp>
              <p:sp>
                <p:nvSpPr>
                  <p:cNvPr id="25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17" y="2999"/>
                    <a:ext cx="0" cy="36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827" y="3025"/>
                    <a:ext cx="223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180</a:t>
                    </a:r>
                  </a:p>
                </p:txBody>
              </p:sp>
              <p:sp>
                <p:nvSpPr>
                  <p:cNvPr id="25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2999"/>
                    <a:ext cx="0" cy="36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497" y="3025"/>
                    <a:ext cx="223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365</a:t>
                    </a:r>
                  </a:p>
                </p:txBody>
              </p:sp>
              <p:sp>
                <p:nvSpPr>
                  <p:cNvPr id="25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7" y="923"/>
                    <a:ext cx="0" cy="2076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981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898"/>
                    <a:ext cx="195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0%</a:t>
                    </a:r>
                  </a:p>
                </p:txBody>
              </p:sp>
              <p:sp>
                <p:nvSpPr>
                  <p:cNvPr id="26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645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036" y="2559"/>
                    <a:ext cx="195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5%</a:t>
                    </a:r>
                  </a:p>
                </p:txBody>
              </p:sp>
              <p:sp>
                <p:nvSpPr>
                  <p:cNvPr id="26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2303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2221"/>
                    <a:ext cx="269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de-DE" altLang="de-DE" sz="1000" kern="0" dirty="0" smtClean="0">
                        <a:solidFill>
                          <a:srgbClr val="002060"/>
                        </a:solidFill>
                      </a:rPr>
                      <a:t>10</a:t>
                    </a: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%</a:t>
                    </a:r>
                  </a:p>
                </p:txBody>
              </p:sp>
              <p:sp>
                <p:nvSpPr>
                  <p:cNvPr id="26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967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1883"/>
                    <a:ext cx="269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15%</a:t>
                    </a:r>
                  </a:p>
                </p:txBody>
              </p:sp>
              <p:sp>
                <p:nvSpPr>
                  <p:cNvPr id="26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631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1544"/>
                    <a:ext cx="269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20%</a:t>
                    </a:r>
                  </a:p>
                </p:txBody>
              </p:sp>
              <p:sp>
                <p:nvSpPr>
                  <p:cNvPr id="27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1289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1206"/>
                    <a:ext cx="269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25%</a:t>
                    </a:r>
                  </a:p>
                </p:txBody>
              </p:sp>
              <p:sp>
                <p:nvSpPr>
                  <p:cNvPr id="27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1" y="953"/>
                    <a:ext cx="36" cy="0"/>
                  </a:xfrm>
                  <a:prstGeom prst="line">
                    <a:avLst/>
                  </a:prstGeom>
                  <a:grp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CH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879" y="868"/>
                    <a:ext cx="343" cy="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altLang="de-DE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</a:rPr>
                      <a:t>100%</a:t>
                    </a:r>
                  </a:p>
                </p:txBody>
              </p:sp>
            </p:grpSp>
            <p:sp>
              <p:nvSpPr>
                <p:cNvPr id="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654443" y="5322163"/>
                  <a:ext cx="1946640" cy="22476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altLang="de-DE" sz="1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Time </a:t>
                  </a:r>
                  <a:r>
                    <a:rPr kumimoji="0" lang="de-DE" altLang="de-DE" sz="100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to</a:t>
                  </a:r>
                  <a:r>
                    <a:rPr kumimoji="0" lang="de-DE" altLang="de-DE" sz="1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Event [</a:t>
                  </a:r>
                  <a:r>
                    <a:rPr kumimoji="0" lang="de-DE" altLang="de-DE" sz="100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days</a:t>
                  </a:r>
                  <a:r>
                    <a:rPr kumimoji="0" lang="de-DE" altLang="de-DE" sz="1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]</a:t>
                  </a:r>
                </a:p>
              </p:txBody>
            </p:sp>
          </p:grpSp>
          <p:sp>
            <p:nvSpPr>
              <p:cNvPr id="244" name="Freeform 92"/>
              <p:cNvSpPr/>
              <p:nvPr/>
            </p:nvSpPr>
            <p:spPr>
              <a:xfrm>
                <a:off x="864636" y="1714626"/>
                <a:ext cx="115431" cy="147132"/>
              </a:xfrm>
              <a:custGeom>
                <a:avLst/>
                <a:gdLst>
                  <a:gd name="connsiteX0" fmla="*/ 571529 w 1133549"/>
                  <a:gd name="connsiteY0" fmla="*/ 0 h 723900"/>
                  <a:gd name="connsiteX1" fmla="*/ 1095404 w 1133549"/>
                  <a:gd name="connsiteY1" fmla="*/ 209550 h 723900"/>
                  <a:gd name="connsiteX2" fmla="*/ 29 w 1133549"/>
                  <a:gd name="connsiteY2" fmla="*/ 304800 h 723900"/>
                  <a:gd name="connsiteX3" fmla="*/ 1133504 w 1133549"/>
                  <a:gd name="connsiteY3" fmla="*/ 476250 h 723900"/>
                  <a:gd name="connsiteX4" fmla="*/ 47654 w 1133549"/>
                  <a:gd name="connsiteY4" fmla="*/ 552450 h 723900"/>
                  <a:gd name="connsiteX5" fmla="*/ 714404 w 1133549"/>
                  <a:gd name="connsiteY5" fmla="*/ 714375 h 723900"/>
                  <a:gd name="connsiteX6" fmla="*/ 714404 w 1133549"/>
                  <a:gd name="connsiteY6" fmla="*/ 714375 h 723900"/>
                  <a:gd name="connsiteX7" fmla="*/ 742979 w 1133549"/>
                  <a:gd name="connsiteY7" fmla="*/ 723900 h 723900"/>
                  <a:gd name="connsiteX0" fmla="*/ 571529 w 1133549"/>
                  <a:gd name="connsiteY0" fmla="*/ 0 h 723900"/>
                  <a:gd name="connsiteX1" fmla="*/ 1095404 w 1133549"/>
                  <a:gd name="connsiteY1" fmla="*/ 209550 h 723900"/>
                  <a:gd name="connsiteX2" fmla="*/ 29 w 1133549"/>
                  <a:gd name="connsiteY2" fmla="*/ 304800 h 723900"/>
                  <a:gd name="connsiteX3" fmla="*/ 1133504 w 1133549"/>
                  <a:gd name="connsiteY3" fmla="*/ 476250 h 723900"/>
                  <a:gd name="connsiteX4" fmla="*/ 47654 w 1133549"/>
                  <a:gd name="connsiteY4" fmla="*/ 552450 h 723900"/>
                  <a:gd name="connsiteX5" fmla="*/ 714404 w 1133549"/>
                  <a:gd name="connsiteY5" fmla="*/ 714375 h 723900"/>
                  <a:gd name="connsiteX6" fmla="*/ 714404 w 1133549"/>
                  <a:gd name="connsiteY6" fmla="*/ 714375 h 723900"/>
                  <a:gd name="connsiteX7" fmla="*/ 742979 w 1133549"/>
                  <a:gd name="connsiteY7" fmla="*/ 723900 h 723900"/>
                  <a:gd name="connsiteX0" fmla="*/ 571529 w 1133549"/>
                  <a:gd name="connsiteY0" fmla="*/ 0 h 723900"/>
                  <a:gd name="connsiteX1" fmla="*/ 1095404 w 1133549"/>
                  <a:gd name="connsiteY1" fmla="*/ 209550 h 723900"/>
                  <a:gd name="connsiteX2" fmla="*/ 29 w 1133549"/>
                  <a:gd name="connsiteY2" fmla="*/ 304800 h 723900"/>
                  <a:gd name="connsiteX3" fmla="*/ 1133504 w 1133549"/>
                  <a:gd name="connsiteY3" fmla="*/ 476250 h 723900"/>
                  <a:gd name="connsiteX4" fmla="*/ 47654 w 1133549"/>
                  <a:gd name="connsiteY4" fmla="*/ 552450 h 723900"/>
                  <a:gd name="connsiteX5" fmla="*/ 714404 w 1133549"/>
                  <a:gd name="connsiteY5" fmla="*/ 714375 h 723900"/>
                  <a:gd name="connsiteX6" fmla="*/ 714404 w 1133549"/>
                  <a:gd name="connsiteY6" fmla="*/ 714375 h 723900"/>
                  <a:gd name="connsiteX7" fmla="*/ 742979 w 1133549"/>
                  <a:gd name="connsiteY7" fmla="*/ 723900 h 723900"/>
                  <a:gd name="connsiteX0" fmla="*/ 571529 w 1133549"/>
                  <a:gd name="connsiteY0" fmla="*/ 0 h 723900"/>
                  <a:gd name="connsiteX1" fmla="*/ 1095404 w 1133549"/>
                  <a:gd name="connsiteY1" fmla="*/ 209550 h 723900"/>
                  <a:gd name="connsiteX2" fmla="*/ 29 w 1133549"/>
                  <a:gd name="connsiteY2" fmla="*/ 304800 h 723900"/>
                  <a:gd name="connsiteX3" fmla="*/ 1133504 w 1133549"/>
                  <a:gd name="connsiteY3" fmla="*/ 476250 h 723900"/>
                  <a:gd name="connsiteX4" fmla="*/ 47654 w 1133549"/>
                  <a:gd name="connsiteY4" fmla="*/ 552450 h 723900"/>
                  <a:gd name="connsiteX5" fmla="*/ 714404 w 1133549"/>
                  <a:gd name="connsiteY5" fmla="*/ 714375 h 723900"/>
                  <a:gd name="connsiteX6" fmla="*/ 714404 w 1133549"/>
                  <a:gd name="connsiteY6" fmla="*/ 714375 h 723900"/>
                  <a:gd name="connsiteX7" fmla="*/ 647729 w 1133549"/>
                  <a:gd name="connsiteY7" fmla="*/ 72390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3549" h="723900">
                    <a:moveTo>
                      <a:pt x="571529" y="0"/>
                    </a:moveTo>
                    <a:cubicBezTo>
                      <a:pt x="842991" y="117475"/>
                      <a:pt x="1133504" y="177800"/>
                      <a:pt x="1095404" y="209550"/>
                    </a:cubicBezTo>
                    <a:cubicBezTo>
                      <a:pt x="1057304" y="241300"/>
                      <a:pt x="-6321" y="260350"/>
                      <a:pt x="29" y="304800"/>
                    </a:cubicBezTo>
                    <a:cubicBezTo>
                      <a:pt x="6379" y="349250"/>
                      <a:pt x="1125567" y="434975"/>
                      <a:pt x="1133504" y="476250"/>
                    </a:cubicBezTo>
                    <a:cubicBezTo>
                      <a:pt x="1141441" y="517525"/>
                      <a:pt x="117504" y="512763"/>
                      <a:pt x="47654" y="552450"/>
                    </a:cubicBezTo>
                    <a:cubicBezTo>
                      <a:pt x="-22196" y="592137"/>
                      <a:pt x="714404" y="714375"/>
                      <a:pt x="714404" y="714375"/>
                    </a:cubicBezTo>
                    <a:lnTo>
                      <a:pt x="714404" y="714375"/>
                    </a:lnTo>
                    <a:lnTo>
                      <a:pt x="647729" y="723900"/>
                    </a:lnTo>
                  </a:path>
                </a:pathLst>
              </a:custGeom>
              <a:grpFill/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4" name="Freeform 11"/>
            <p:cNvSpPr>
              <a:spLocks/>
            </p:cNvSpPr>
            <p:nvPr/>
          </p:nvSpPr>
          <p:spPr bwMode="auto">
            <a:xfrm>
              <a:off x="5828400" y="2660400"/>
              <a:ext cx="3168000" cy="103188"/>
            </a:xfrm>
            <a:custGeom>
              <a:avLst/>
              <a:gdLst>
                <a:gd name="T0" fmla="*/ 113 w 415"/>
                <a:gd name="T1" fmla="*/ 1 h 12"/>
                <a:gd name="T2" fmla="*/ 333 w 415"/>
                <a:gd name="T3" fmla="*/ 0 h 12"/>
                <a:gd name="T4" fmla="*/ 380 w 415"/>
                <a:gd name="T5" fmla="*/ 0 h 12"/>
                <a:gd name="T6" fmla="*/ 380 w 415"/>
                <a:gd name="T7" fmla="*/ 0 h 12"/>
                <a:gd name="T8" fmla="*/ 381 w 415"/>
                <a:gd name="T9" fmla="*/ 0 h 12"/>
                <a:gd name="T10" fmla="*/ 382 w 415"/>
                <a:gd name="T11" fmla="*/ 0 h 12"/>
                <a:gd name="T12" fmla="*/ 382 w 415"/>
                <a:gd name="T13" fmla="*/ 0 h 12"/>
                <a:gd name="T14" fmla="*/ 383 w 415"/>
                <a:gd name="T15" fmla="*/ 0 h 12"/>
                <a:gd name="T16" fmla="*/ 386 w 415"/>
                <a:gd name="T17" fmla="*/ 0 h 12"/>
                <a:gd name="T18" fmla="*/ 388 w 415"/>
                <a:gd name="T19" fmla="*/ 0 h 12"/>
                <a:gd name="T20" fmla="*/ 391 w 415"/>
                <a:gd name="T21" fmla="*/ 0 h 12"/>
                <a:gd name="T22" fmla="*/ 395 w 415"/>
                <a:gd name="T23" fmla="*/ 0 h 12"/>
                <a:gd name="T24" fmla="*/ 396 w 415"/>
                <a:gd name="T25" fmla="*/ 0 h 12"/>
                <a:gd name="T26" fmla="*/ 396 w 415"/>
                <a:gd name="T27" fmla="*/ 0 h 12"/>
                <a:gd name="T28" fmla="*/ 398 w 415"/>
                <a:gd name="T29" fmla="*/ 0 h 12"/>
                <a:gd name="T30" fmla="*/ 399 w 415"/>
                <a:gd name="T31" fmla="*/ 0 h 12"/>
                <a:gd name="T32" fmla="*/ 400 w 415"/>
                <a:gd name="T33" fmla="*/ 0 h 12"/>
                <a:gd name="T34" fmla="*/ 402 w 415"/>
                <a:gd name="T35" fmla="*/ 0 h 12"/>
                <a:gd name="T36" fmla="*/ 404 w 415"/>
                <a:gd name="T37" fmla="*/ 0 h 12"/>
                <a:gd name="T38" fmla="*/ 405 w 415"/>
                <a:gd name="T39" fmla="*/ 0 h 12"/>
                <a:gd name="T40" fmla="*/ 406 w 415"/>
                <a:gd name="T41" fmla="*/ 0 h 12"/>
                <a:gd name="T42" fmla="*/ 408 w 415"/>
                <a:gd name="T43" fmla="*/ 0 h 12"/>
                <a:gd name="T44" fmla="*/ 411 w 415"/>
                <a:gd name="T45" fmla="*/ 0 h 12"/>
                <a:gd name="T46" fmla="*/ 412 w 415"/>
                <a:gd name="T47" fmla="*/ 0 h 12"/>
                <a:gd name="T48" fmla="*/ 412 w 415"/>
                <a:gd name="T49" fmla="*/ 0 h 12"/>
                <a:gd name="T50" fmla="*/ 413 w 415"/>
                <a:gd name="T51" fmla="*/ 0 h 12"/>
                <a:gd name="T52" fmla="*/ 414 w 415"/>
                <a:gd name="T53" fmla="*/ 0 h 12"/>
                <a:gd name="T54" fmla="*/ 414 w 415"/>
                <a:gd name="T55" fmla="*/ 0 h 12"/>
                <a:gd name="T56" fmla="*/ 414 w 415"/>
                <a:gd name="T57" fmla="*/ 0 h 12"/>
                <a:gd name="T58" fmla="*/ 415 w 415"/>
                <a:gd name="T59" fmla="*/ 0 h 12"/>
                <a:gd name="T60" fmla="*/ 415 w 415"/>
                <a:gd name="T61" fmla="*/ 0 h 12"/>
                <a:gd name="T62" fmla="*/ 415 w 415"/>
                <a:gd name="T63" fmla="*/ 0 h 12"/>
                <a:gd name="T64" fmla="*/ 415 w 415"/>
                <a:gd name="T65" fmla="*/ 0 h 12"/>
                <a:gd name="T66" fmla="*/ 415 w 415"/>
                <a:gd name="T67" fmla="*/ 0 h 12"/>
                <a:gd name="T68" fmla="*/ 415 w 415"/>
                <a:gd name="T69" fmla="*/ 0 h 12"/>
                <a:gd name="T70" fmla="*/ 415 w 415"/>
                <a:gd name="T71" fmla="*/ 0 h 12"/>
                <a:gd name="T72" fmla="*/ 415 w 415"/>
                <a:gd name="T73" fmla="*/ 0 h 12"/>
                <a:gd name="T74" fmla="*/ 415 w 415"/>
                <a:gd name="T75" fmla="*/ 0 h 12"/>
                <a:gd name="T76" fmla="*/ 415 w 415"/>
                <a:gd name="T77" fmla="*/ 0 h 12"/>
                <a:gd name="T78" fmla="*/ 415 w 415"/>
                <a:gd name="T79" fmla="*/ 0 h 12"/>
                <a:gd name="T80" fmla="*/ 415 w 415"/>
                <a:gd name="T81" fmla="*/ 0 h 12"/>
                <a:gd name="T82" fmla="*/ 415 w 415"/>
                <a:gd name="T83" fmla="*/ 0 h 12"/>
                <a:gd name="T84" fmla="*/ 415 w 415"/>
                <a:gd name="T85" fmla="*/ 0 h 12"/>
                <a:gd name="T86" fmla="*/ 415 w 415"/>
                <a:gd name="T87" fmla="*/ 0 h 12"/>
                <a:gd name="T88" fmla="*/ 415 w 415"/>
                <a:gd name="T89" fmla="*/ 0 h 12"/>
                <a:gd name="T90" fmla="*/ 415 w 415"/>
                <a:gd name="T91" fmla="*/ 0 h 12"/>
                <a:gd name="T92" fmla="*/ 415 w 415"/>
                <a:gd name="T93" fmla="*/ 0 h 12"/>
                <a:gd name="T94" fmla="*/ 415 w 415"/>
                <a:gd name="T95" fmla="*/ 0 h 12"/>
                <a:gd name="T96" fmla="*/ 415 w 415"/>
                <a:gd name="T97" fmla="*/ 0 h 12"/>
                <a:gd name="T98" fmla="*/ 415 w 415"/>
                <a:gd name="T99" fmla="*/ 0 h 12"/>
                <a:gd name="T100" fmla="*/ 415 w 415"/>
                <a:gd name="T101" fmla="*/ 0 h 12"/>
                <a:gd name="T102" fmla="*/ 415 w 415"/>
                <a:gd name="T103" fmla="*/ 0 h 12"/>
                <a:gd name="T104" fmla="*/ 415 w 415"/>
                <a:gd name="T105" fmla="*/ 0 h 12"/>
                <a:gd name="T106" fmla="*/ 415 w 415"/>
                <a:gd name="T107" fmla="*/ 0 h 12"/>
                <a:gd name="T108" fmla="*/ 415 w 415"/>
                <a:gd name="T109" fmla="*/ 0 h 12"/>
                <a:gd name="T110" fmla="*/ 415 w 415"/>
                <a:gd name="T111" fmla="*/ 0 h 12"/>
                <a:gd name="T112" fmla="*/ 415 w 415"/>
                <a:gd name="T113" fmla="*/ 0 h 12"/>
                <a:gd name="T114" fmla="*/ 415 w 415"/>
                <a:gd name="T115" fmla="*/ 0 h 12"/>
                <a:gd name="T116" fmla="*/ 415 w 415"/>
                <a:gd name="T117" fmla="*/ 0 h 12"/>
                <a:gd name="T118" fmla="*/ 415 w 415"/>
                <a:gd name="T119" fmla="*/ 0 h 12"/>
                <a:gd name="T120" fmla="*/ 415 w 415"/>
                <a:gd name="T121" fmla="*/ 0 h 12"/>
                <a:gd name="T122" fmla="*/ 415 w 415"/>
                <a:gd name="T123" fmla="*/ 0 h 12"/>
                <a:gd name="T124" fmla="*/ 415 w 415"/>
                <a:gd name="T1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5" y="0"/>
                  </a:lnTo>
                </a:path>
              </a:pathLst>
            </a:custGeom>
            <a:solidFill>
              <a:srgbClr val="FFFFFF"/>
            </a:solidFill>
            <a:ln w="28575">
              <a:solidFill>
                <a:srgbClr val="2A25D9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667191" y="4513325"/>
            <a:ext cx="4223714" cy="24622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de-CH" sz="1000" b="1" baseline="30000" dirty="0" smtClean="0">
                <a:solidFill>
                  <a:schemeClr val="bg1"/>
                </a:solidFill>
              </a:rPr>
              <a:t>1</a:t>
            </a:r>
            <a:r>
              <a:rPr lang="de-CH" sz="1000" b="1" dirty="0" smtClean="0">
                <a:solidFill>
                  <a:schemeClr val="bg1"/>
                </a:solidFill>
              </a:rPr>
              <a:t>Two cases having early DAPT interruption at 4 and 5 days post procedure</a:t>
            </a:r>
            <a:endParaRPr lang="de-CH" sz="10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8" y="3727950"/>
            <a:ext cx="4473576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36"/>
          <p:cNvCxnSpPr/>
          <p:nvPr/>
        </p:nvCxnSpPr>
        <p:spPr>
          <a:xfrm flipH="1">
            <a:off x="2791986" y="1276266"/>
            <a:ext cx="13614" cy="251468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51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8" y="1497906"/>
            <a:ext cx="4471801" cy="81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8" y="2247558"/>
            <a:ext cx="4471801" cy="8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4"/>
          <p:cNvSpPr txBox="1"/>
          <p:nvPr/>
        </p:nvSpPr>
        <p:spPr>
          <a:xfrm>
            <a:off x="685800" y="3763325"/>
            <a:ext cx="411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altLang="de-DE" sz="140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Staged </a:t>
            </a:r>
            <a:r>
              <a:rPr lang="de-CH" altLang="de-DE" sz="1400" i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 of </a:t>
            </a:r>
            <a:r>
              <a:rPr lang="de-CH" altLang="de-DE" sz="140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 – 9 days after thrombosis</a:t>
            </a:r>
            <a:endParaRPr lang="de-CH" altLang="de-DE" sz="1400" i="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Bef>
                <a:spcPts val="0"/>
              </a:spcBef>
              <a:defRPr/>
            </a:pPr>
            <a:r>
              <a:rPr lang="de-CH" altLang="de-DE" sz="1400" b="0" i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de-CH" altLang="de-DE" sz="1400" b="0" i="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</a:t>
            </a:r>
            <a:endParaRPr lang="de-CH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26"/>
          <p:cNvCxnSpPr/>
          <p:nvPr/>
        </p:nvCxnSpPr>
        <p:spPr>
          <a:xfrm>
            <a:off x="2796075" y="3646443"/>
            <a:ext cx="2376000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96" y="104545"/>
            <a:ext cx="8017565" cy="8572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Explanation -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Thrombosis I</a:t>
            </a:r>
            <a:endParaRPr lang="en-US" sz="2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8" y="781438"/>
            <a:ext cx="4458659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4"/>
          <p:cNvSpPr/>
          <p:nvPr/>
        </p:nvSpPr>
        <p:spPr>
          <a:xfrm>
            <a:off x="612986" y="867394"/>
            <a:ext cx="4187614" cy="4088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NSTEMI </a:t>
            </a:r>
          </a:p>
        </p:txBody>
      </p:sp>
      <p:pic>
        <p:nvPicPr>
          <p:cNvPr id="60" name="Textfeld 1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2"/>
          <a:stretch/>
        </p:blipFill>
        <p:spPr bwMode="auto">
          <a:xfrm>
            <a:off x="5211688" y="3137865"/>
            <a:ext cx="2713112" cy="9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8"/>
          <p:cNvSpPr/>
          <p:nvPr/>
        </p:nvSpPr>
        <p:spPr>
          <a:xfrm>
            <a:off x="5271773" y="3248643"/>
            <a:ext cx="2576827" cy="7762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endParaRPr kumimoji="0" lang="de-CH" sz="1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CD-TLR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pic>
        <p:nvPicPr>
          <p:cNvPr id="21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10392"/>
            <a:ext cx="981075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8" y="2965950"/>
            <a:ext cx="4486959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0"/>
          <p:cNvSpPr/>
          <p:nvPr/>
        </p:nvSpPr>
        <p:spPr>
          <a:xfrm>
            <a:off x="612987" y="3000994"/>
            <a:ext cx="4187613" cy="469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 thrombosis &amp; TV-MI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days after MIDCAB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48" name="Rectangle 29"/>
          <p:cNvSpPr/>
          <p:nvPr/>
        </p:nvSpPr>
        <p:spPr>
          <a:xfrm>
            <a:off x="612987" y="2315194"/>
            <a:ext cx="4187614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Planned MIDCAB – </a:t>
            </a: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days post-procedure</a:t>
            </a:r>
            <a:endParaRPr kumimoji="0" lang="de-CH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DAPT Interruption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52" name="Rectangle 35"/>
          <p:cNvSpPr/>
          <p:nvPr/>
        </p:nvSpPr>
        <p:spPr>
          <a:xfrm>
            <a:off x="612985" y="1533847"/>
            <a:ext cx="4187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procedure – 4 days after NSTEMI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 calcified </a:t>
            </a:r>
            <a:r>
              <a:rPr lang="de-CH" altLang="de-DE" sz="1400" b="0" i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 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with </a:t>
            </a:r>
            <a:r>
              <a:rPr lang="de-CH" altLang="de-DE" sz="1400" b="0" i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Magmaris</a:t>
            </a:r>
            <a:endParaRPr lang="de-CH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02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3631148"/>
            <a:ext cx="4479379" cy="84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36"/>
          <p:cNvCxnSpPr/>
          <p:nvPr/>
        </p:nvCxnSpPr>
        <p:spPr>
          <a:xfrm flipH="1">
            <a:off x="2791986" y="1178121"/>
            <a:ext cx="13614" cy="2514684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51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784194"/>
            <a:ext cx="4479379" cy="9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1637385"/>
            <a:ext cx="4490175" cy="12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4"/>
          <p:cNvSpPr txBox="1"/>
          <p:nvPr/>
        </p:nvSpPr>
        <p:spPr>
          <a:xfrm>
            <a:off x="683135" y="3795947"/>
            <a:ext cx="411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ts val="0"/>
              </a:spcBef>
              <a:defRPr/>
            </a:pPr>
            <a:r>
              <a:rPr lang="de-CH" altLang="de-DE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altLang="de-DE" sz="1400" kern="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CH" altLang="de-DE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Obt. Mar. t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reatment with DES</a:t>
            </a:r>
            <a:endParaRPr lang="de-CH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Arrow Connector 26"/>
          <p:cNvCxnSpPr/>
          <p:nvPr/>
        </p:nvCxnSpPr>
        <p:spPr>
          <a:xfrm>
            <a:off x="2796075" y="3505200"/>
            <a:ext cx="2376000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96" y="104545"/>
            <a:ext cx="8017565" cy="8572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Explanation -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Thrombosis II</a:t>
            </a:r>
            <a:endParaRPr lang="en-US" sz="2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Textfeld 1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2"/>
          <a:stretch/>
        </p:blipFill>
        <p:spPr bwMode="auto">
          <a:xfrm>
            <a:off x="5203630" y="3002964"/>
            <a:ext cx="2713112" cy="9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8"/>
          <p:cNvSpPr/>
          <p:nvPr/>
        </p:nvSpPr>
        <p:spPr>
          <a:xfrm>
            <a:off x="5271773" y="3105150"/>
            <a:ext cx="2576827" cy="7762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endParaRPr kumimoji="0" lang="de-CH" sz="1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CD-TLR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pic>
        <p:nvPicPr>
          <p:cNvPr id="21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10392"/>
            <a:ext cx="981075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2626593"/>
            <a:ext cx="4486959" cy="9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0"/>
          <p:cNvSpPr/>
          <p:nvPr/>
        </p:nvSpPr>
        <p:spPr>
          <a:xfrm>
            <a:off x="589697" y="2744115"/>
            <a:ext cx="4187613" cy="469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 thrombosis &amp; TV-MI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days after DAPT interruption</a:t>
            </a:r>
            <a:endParaRPr kumimoji="0" lang="de-CH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48" name="Rectangle 29"/>
          <p:cNvSpPr/>
          <p:nvPr/>
        </p:nvSpPr>
        <p:spPr>
          <a:xfrm>
            <a:off x="613653" y="1733550"/>
            <a:ext cx="4187614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de-CH" sz="14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 Interruption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discharge 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days post-procedure), discontinuation of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Rectangle 35"/>
          <p:cNvSpPr/>
          <p:nvPr/>
        </p:nvSpPr>
        <p:spPr>
          <a:xfrm>
            <a:off x="599129" y="905530"/>
            <a:ext cx="4187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NSTEMI - Index procedure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altLang="de-DE" sz="1400" b="0" i="0" kern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Obt. Mar. </a:t>
            </a:r>
            <a:r>
              <a:rPr lang="de-CH" altLang="de-DE" sz="1400" b="0" i="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de-CH" altLang="de-DE" sz="1400" b="0" i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Magmaris</a:t>
            </a:r>
            <a:endParaRPr lang="de-CH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08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36"/>
          <p:cNvCxnSpPr/>
          <p:nvPr/>
        </p:nvCxnSpPr>
        <p:spPr>
          <a:xfrm flipH="1">
            <a:off x="2791986" y="1009178"/>
            <a:ext cx="13614" cy="3093172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46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4" y="2714625"/>
            <a:ext cx="44656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0578"/>
            <a:ext cx="4471801" cy="11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Arrow Connector 26"/>
          <p:cNvCxnSpPr/>
          <p:nvPr/>
        </p:nvCxnSpPr>
        <p:spPr>
          <a:xfrm>
            <a:off x="2798793" y="2675495"/>
            <a:ext cx="2376000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5" y="38100"/>
            <a:ext cx="8017565" cy="8572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Explanation - 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Thrombosis III and Cardiac </a:t>
            </a:r>
            <a:r>
              <a:rPr lang="en-US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eath</a:t>
            </a:r>
            <a:endParaRPr lang="en-US" sz="2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Textfeld 1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2"/>
          <a:stretch/>
        </p:blipFill>
        <p:spPr bwMode="auto">
          <a:xfrm>
            <a:off x="5268837" y="2209800"/>
            <a:ext cx="3189361" cy="9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8"/>
          <p:cNvSpPr/>
          <p:nvPr/>
        </p:nvSpPr>
        <p:spPr>
          <a:xfrm>
            <a:off x="5328923" y="2315925"/>
            <a:ext cx="2976877" cy="7762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vessel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</a:t>
            </a: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CH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endParaRPr kumimoji="0" lang="de-CH" sz="14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CD-TLR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pic>
        <p:nvPicPr>
          <p:cNvPr id="21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10392"/>
            <a:ext cx="981075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8" y="1704975"/>
            <a:ext cx="44869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0"/>
          <p:cNvSpPr/>
          <p:nvPr/>
        </p:nvSpPr>
        <p:spPr>
          <a:xfrm>
            <a:off x="612985" y="2854275"/>
            <a:ext cx="4187613" cy="469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Scaffold thrombosis &amp; TV-MI  </a:t>
            </a:r>
          </a:p>
          <a:p>
            <a:pPr lvl="0" algn="ctr">
              <a:defRPr/>
            </a:pP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days post procedure</a:t>
            </a:r>
            <a:endParaRPr kumimoji="0" lang="de-CH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8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LMCA &amp; Prox. Cx treatment with DESs </a:t>
            </a:r>
            <a:endParaRPr kumimoji="0" lang="de-CH" sz="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 </a:t>
            </a:r>
          </a:p>
        </p:txBody>
      </p:sp>
      <p:sp>
        <p:nvSpPr>
          <p:cNvPr id="52" name="Rectangle 35"/>
          <p:cNvSpPr/>
          <p:nvPr/>
        </p:nvSpPr>
        <p:spPr>
          <a:xfrm>
            <a:off x="612985" y="853967"/>
            <a:ext cx="4187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4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procedure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altLang="de-DE" sz="1400" b="0" i="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</a:t>
            </a:r>
            <a:r>
              <a:rPr lang="de-CH" altLang="de-DE" sz="14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LAD treatment with Magmaris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altLang="de-DE" sz="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CH" altLang="de-DE" sz="800" b="0" i="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iffusely diseased mid and distal LAD were not treated. Severly diseased ostium not covered by scaffold. </a:t>
            </a:r>
            <a:endParaRPr lang="de-CH" sz="8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Textfeld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2" y="3730125"/>
            <a:ext cx="4486959" cy="7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0"/>
          <p:cNvSpPr/>
          <p:nvPr/>
        </p:nvSpPr>
        <p:spPr>
          <a:xfrm>
            <a:off x="559885" y="1801384"/>
            <a:ext cx="4310201" cy="4941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>
              <a:defRPr/>
            </a:pP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Staged procedure  –</a:t>
            </a:r>
            <a:r>
              <a:rPr kumimoji="0" lang="de-CH" sz="14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14 days post-procedure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kumimoji="0" lang="de-CH" sz="14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RIM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with 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Magmaris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 (bifurcation)  treatment with </a:t>
            </a:r>
            <a:r>
              <a:rPr kumimoji="0" lang="de-CH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DCB</a:t>
            </a:r>
            <a:endParaRPr kumimoji="0" lang="de-CH" sz="1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744544" y="3867150"/>
            <a:ext cx="4187613" cy="469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 algn="ctr">
              <a:defRPr/>
            </a:pPr>
            <a:r>
              <a:rPr lang="de-CH" sz="1400" kern="0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</a:t>
            </a:r>
            <a:r>
              <a:rPr lang="de-CH" sz="1400" kern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de-CH" sz="1400" kern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CH" sz="1400" kern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days post procedure</a:t>
            </a:r>
            <a:endParaRPr kumimoji="0" lang="de-CH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593768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Magmaris 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Device Success and Porcedure Success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838325" y="723900"/>
          <a:ext cx="546735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47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Magmaris 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Performance*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010424"/>
              </p:ext>
            </p:extLst>
          </p:nvPr>
        </p:nvGraphicFramePr>
        <p:xfrm>
          <a:off x="838200" y="590550"/>
          <a:ext cx="7315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4476750"/>
            <a:ext cx="347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*: Sum up of very good and good assesments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70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6242" y="36647"/>
            <a:ext cx="6858000" cy="44664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7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Magmaris</a:t>
            </a:r>
            <a:r>
              <a:rPr lang="de-CH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LAD: </a:t>
            </a:r>
            <a:r>
              <a:rPr lang="de-CH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Angio</a:t>
            </a:r>
            <a:r>
              <a:rPr lang="de-CH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&amp; OCT </a:t>
            </a:r>
            <a:r>
              <a:rPr lang="de-CH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</a:t>
            </a:r>
            <a:r>
              <a:rPr lang="de-CH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valuation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 bwMode="auto">
          <a:xfrm>
            <a:off x="1818261" y="470026"/>
            <a:ext cx="986570" cy="3215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3429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ＭＳ Ｐゴシック" charset="0"/>
              </a:rPr>
              <a:t>PRE </a:t>
            </a:r>
            <a:endParaRPr lang="it-IT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ＭＳ Ｐゴシック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6272552" y="460121"/>
            <a:ext cx="1248462" cy="3215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3429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ＭＳ Ｐゴシック" charset="0"/>
              </a:rPr>
              <a:t>12 </a:t>
            </a:r>
            <a:r>
              <a:rPr lang="it-IT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ＭＳ Ｐゴシック" charset="0"/>
              </a:rPr>
              <a:t>Months</a:t>
            </a:r>
            <a:endParaRPr lang="it-IT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ＭＳ Ｐゴシック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D883D8C-A3FF-447C-A1A1-83A6E76FCF3A}"/>
              </a:ext>
            </a:extLst>
          </p:cNvPr>
          <p:cNvSpPr txBox="1">
            <a:spLocks/>
          </p:cNvSpPr>
          <p:nvPr/>
        </p:nvSpPr>
        <p:spPr bwMode="auto">
          <a:xfrm>
            <a:off x="4045407" y="456488"/>
            <a:ext cx="986570" cy="3215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34290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ＭＳ Ｐゴシック" charset="0"/>
              </a:rPr>
              <a:t>POST</a:t>
            </a:r>
            <a:endParaRPr lang="it-IT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ＭＳ Ｐゴシック" charset="0"/>
            </a:endParaRPr>
          </a:p>
        </p:txBody>
      </p:sp>
      <p:pic>
        <p:nvPicPr>
          <p:cNvPr id="6" name="SCOVAZZI Angio1">
            <a:hlinkClick r:id="" action="ppaction://media"/>
            <a:extLst>
              <a:ext uri="{FF2B5EF4-FFF2-40B4-BE49-F238E27FC236}">
                <a16:creationId xmlns:a16="http://schemas.microsoft.com/office/drawing/2014/main" id="{1E7A9355-99D9-4E05-A764-DB43832022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6884" y="794887"/>
            <a:ext cx="2291751" cy="229175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Scovazzi2">
            <a:hlinkClick r:id="" action="ppaction://media"/>
            <a:extLst>
              <a:ext uri="{FF2B5EF4-FFF2-40B4-BE49-F238E27FC236}">
                <a16:creationId xmlns:a16="http://schemas.microsoft.com/office/drawing/2014/main" id="{879E7820-5255-4BBF-A397-90CE6C62F78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19368" y="794888"/>
            <a:ext cx="2291750" cy="22917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ScovazziFU.avi">
            <a:hlinkClick r:id="" action="ppaction://media"/>
            <a:extLst>
              <a:ext uri="{FF2B5EF4-FFF2-40B4-BE49-F238E27FC236}">
                <a16:creationId xmlns:a16="http://schemas.microsoft.com/office/drawing/2014/main" id="{80AC4C5B-F715-4544-BBDD-D7A6E24677C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673115" y="798521"/>
            <a:ext cx="2287325" cy="228811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covazziFUOCT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182359" y="2376774"/>
            <a:ext cx="2765767" cy="2766727"/>
          </a:xfrm>
          <a:prstGeom prst="rect">
            <a:avLst/>
          </a:prstGeom>
          <a:noFill/>
          <a:ln w="28575">
            <a:solidFill>
              <a:srgbClr val="CEE3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33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8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9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66149"/>
            <a:ext cx="8229600" cy="3258201"/>
          </a:xfrm>
        </p:spPr>
        <p:txBody>
          <a:bodyPr>
            <a:normAutofit/>
          </a:bodyPr>
          <a:lstStyle/>
          <a:p>
            <a:pPr marL="342900" lvl="2" indent="-342900" fontAlgn="base">
              <a:spcBef>
                <a:spcPts val="12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BIOSOLVE-IV confirms low TLF rates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(5.1% at 12-month)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from previous trials also in a real world setting with 92 centers in 25 countries </a:t>
            </a:r>
          </a:p>
          <a:p>
            <a:pPr marL="342900" lvl="2" indent="-342900" fontAlgn="base">
              <a:spcBef>
                <a:spcPts val="12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Excellent device success (</a:t>
            </a:r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97.1%</a:t>
            </a: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and procedure success (</a:t>
            </a:r>
            <a:r>
              <a:rPr lang="de-CH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98.7%</a:t>
            </a:r>
            <a:r>
              <a:rPr lang="de-CH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lvl="2" indent="-342900" fontAlgn="base">
              <a:spcBef>
                <a:spcPts val="12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Very good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safety profile of the scaffold up to 12-month</a:t>
            </a:r>
          </a:p>
          <a:p>
            <a:pPr marL="800100" lvl="3" indent="-342900" fontAlgn="base">
              <a:spcBef>
                <a:spcPts val="12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1*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cardiac death</a:t>
            </a:r>
          </a:p>
          <a:p>
            <a:pPr marL="800100" lvl="3" indent="-342900" fontAlgn="base">
              <a:spcBef>
                <a:spcPts val="12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3* scaffold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thrombosis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(2 of them after DAPT interruption at 4 and 5 days post-procedure)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5491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B8050C41-38BA-4859-A2E7-E0A244ECD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17" y="-25114"/>
            <a:ext cx="2426077" cy="1057573"/>
          </a:xfrm>
          <a:prstGeom prst="rect">
            <a:avLst/>
          </a:prstGeom>
        </p:spPr>
      </p:pic>
      <p:pic>
        <p:nvPicPr>
          <p:cNvPr id="6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 Galli, MD</a:t>
            </a:r>
          </a:p>
          <a:p>
            <a:pPr>
              <a:buNone/>
            </a:pPr>
            <a:endParaRPr lang="en-US" sz="2400" b="1" dirty="0">
              <a:solidFill>
                <a:srgbClr val="92D050"/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Support: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BIOTRONIK AG, Switzerland,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</a:b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971550"/>
            <a:ext cx="8229600" cy="4050450"/>
          </a:xfrm>
        </p:spPr>
        <p:txBody>
          <a:bodyPr>
            <a:normAutofit fontScale="47500" lnSpcReduction="20000"/>
          </a:bodyPr>
          <a:lstStyle/>
          <a:p>
            <a:pPr marL="0" lvl="2" indent="0" algn="just">
              <a:spcBef>
                <a:spcPts val="1200"/>
              </a:spcBef>
              <a:buSzPct val="70000"/>
              <a:buNone/>
            </a:pP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Kang-Yin Lee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Adrian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Wlodarczak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Piero Montorsi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Johan Bennett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Jan Torzewski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Haude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Mathias Vrolix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Thomas Buck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Adel Aminian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Rene van der Schaaf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Amin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Ariff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 Nuruddin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Marcus Wiemer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Gregory Starmer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Bryan Ping-Yen Yan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Jan van der Heyden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Ralph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Tölg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Béla Merkely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Carsten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Schwencke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Andrejs Erglis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Johannes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Brachmann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Didier Carrié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Robert Zweiker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Ivan Horvath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Achenbach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Sebastian Philipp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Clemens Steinwender 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Huay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Cheem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 Webster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Nigel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Jepson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Michael Nguyen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Eric Eeckhout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Hans-Heinrich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Christian Valina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Manel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Sabaté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Thomas Schmitz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Ruiz Salmeron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Werner Haberbosch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Christoph Liebetrau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Fabrizio Tomai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Holger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René Koning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Christopher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Zeitz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Gillian Jessurun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Fajadet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Madhav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Erlinge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Angel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Cequier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Fillat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Ulf Landmesser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Kische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Moccetti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Constantin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zur Mühlen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Jochen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Wöhrle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Franz Eberli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Peter Barlis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Hüseyin Ince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Martin Neef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Victor Legrand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Dougal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McClean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Pascal Motreff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Assali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Henning Ebelt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Evald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Christiansen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Guy Friedrich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Werner Jung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Kristof Graf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Graham Cassel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Helge Möllmann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Alexander Schmeisser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Westermann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Florim Cuculi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Iftikhar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Ebrahim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Bernhard Zrenner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Günter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Carlo Trani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Lisette </a:t>
            </a:r>
            <a:r>
              <a:rPr lang="de-CH" altLang="de-DE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Okkels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Jensen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Winterhalter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Harald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Darius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Teik Lim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Magro</a:t>
            </a:r>
            <a:r>
              <a:rPr lang="de-CH" altLang="de-DE" sz="22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de-CH" altLang="de-DE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Stefan </a:t>
            </a:r>
            <a:r>
              <a:rPr lang="de-CH" altLang="de-DE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Verheye</a:t>
            </a:r>
            <a:r>
              <a:rPr lang="de-CH" altLang="de-DE" sz="2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  <a:p>
            <a:pPr marL="0" indent="0" algn="just">
              <a:buNone/>
            </a:pPr>
            <a:endParaRPr lang="de-CH" altLang="de-DE" sz="1500" baseline="30000" dirty="0" smtClean="0"/>
          </a:p>
          <a:p>
            <a:pPr marL="0" indent="0" algn="just">
              <a:buNone/>
            </a:pPr>
            <a:r>
              <a:rPr lang="de-CH" altLang="de-DE" sz="1500" baseline="30000" dirty="0"/>
              <a:t>1</a:t>
            </a:r>
            <a:r>
              <a:rPr lang="de-CH" altLang="de-DE" sz="1500" dirty="0"/>
              <a:t>Queen Elizabeth Hospital, Hong </a:t>
            </a:r>
            <a:r>
              <a:rPr lang="de-CH" altLang="de-DE" sz="1500" dirty="0" smtClean="0"/>
              <a:t>Kong, Hong Kong </a:t>
            </a:r>
            <a:r>
              <a:rPr lang="de-CH" altLang="de-DE" sz="1500" baseline="30000" dirty="0" smtClean="0"/>
              <a:t>2</a:t>
            </a:r>
            <a:r>
              <a:rPr lang="de-CH" altLang="de-DE" sz="1500" dirty="0" smtClean="0"/>
              <a:t>Miedziowe </a:t>
            </a:r>
            <a:r>
              <a:rPr lang="de-CH" altLang="de-DE" sz="1500" dirty="0"/>
              <a:t>Centrum </a:t>
            </a:r>
            <a:r>
              <a:rPr lang="de-CH" altLang="de-DE" sz="1500" dirty="0" err="1"/>
              <a:t>Zdrowia</a:t>
            </a:r>
            <a:r>
              <a:rPr lang="de-CH" altLang="de-DE" sz="1500" dirty="0"/>
              <a:t> SA (</a:t>
            </a:r>
            <a:r>
              <a:rPr lang="de-CH" altLang="de-DE" sz="1500" dirty="0" err="1"/>
              <a:t>Copper</a:t>
            </a:r>
            <a:r>
              <a:rPr lang="de-CH" altLang="de-DE" sz="1500" dirty="0"/>
              <a:t> Center), Lubin, </a:t>
            </a:r>
            <a:r>
              <a:rPr lang="de-CH" altLang="de-DE" sz="1500" dirty="0" err="1"/>
              <a:t>Poland</a:t>
            </a:r>
            <a:r>
              <a:rPr lang="de-CH" altLang="de-DE" sz="1500" dirty="0"/>
              <a:t>, </a:t>
            </a:r>
            <a:r>
              <a:rPr lang="de-CH" altLang="de-DE" sz="1500" baseline="30000" dirty="0" smtClean="0"/>
              <a:t>3</a:t>
            </a:r>
            <a:r>
              <a:rPr lang="de-CH" altLang="de-DE" sz="1500" dirty="0" smtClean="0"/>
              <a:t>Centro </a:t>
            </a:r>
            <a:r>
              <a:rPr lang="de-CH" altLang="de-DE" sz="1500" dirty="0" err="1" smtClean="0"/>
              <a:t>Cardiologico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Monzino</a:t>
            </a:r>
            <a:r>
              <a:rPr lang="de-CH" altLang="de-DE" sz="1500" dirty="0" smtClean="0"/>
              <a:t>, Milan, </a:t>
            </a:r>
            <a:r>
              <a:rPr lang="de-CH" altLang="de-DE" sz="1500" dirty="0" err="1" smtClean="0"/>
              <a:t>Italy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</a:t>
            </a:r>
            <a:r>
              <a:rPr lang="de-CH" altLang="de-DE" sz="1500" dirty="0" smtClean="0"/>
              <a:t>University Hospitals Leuven, Leuven, </a:t>
            </a:r>
            <a:r>
              <a:rPr lang="de-CH" altLang="de-DE" sz="1500" dirty="0" err="1" smtClean="0"/>
              <a:t>Belgium</a:t>
            </a:r>
            <a:r>
              <a:rPr lang="de-CH" altLang="de-DE" sz="1500" dirty="0" smtClean="0"/>
              <a:t>,</a:t>
            </a:r>
            <a:r>
              <a:rPr lang="de-CH" altLang="de-DE" sz="1500" baseline="30000" dirty="0" smtClean="0"/>
              <a:t> 5 </a:t>
            </a:r>
            <a:r>
              <a:rPr lang="de-CH" altLang="de-DE" sz="1500" dirty="0" smtClean="0"/>
              <a:t>Klinikum Kempten Oberallgäu, Kempten, Germany,</a:t>
            </a:r>
            <a:r>
              <a:rPr lang="de-CH" altLang="de-DE" sz="1500" baseline="30000" dirty="0" smtClean="0"/>
              <a:t> 6</a:t>
            </a:r>
            <a:r>
              <a:rPr lang="de-CH" altLang="de-DE" sz="1500" dirty="0" smtClean="0"/>
              <a:t>Lukaskrankenhaus Neuss, Neuss, Germany, </a:t>
            </a:r>
            <a:r>
              <a:rPr lang="de-CH" altLang="de-DE" sz="1500" baseline="30000" dirty="0" smtClean="0"/>
              <a:t>7</a:t>
            </a:r>
            <a:r>
              <a:rPr lang="de-CH" altLang="de-DE" sz="1500" dirty="0" smtClean="0"/>
              <a:t>Ziekenhuis </a:t>
            </a:r>
            <a:r>
              <a:rPr lang="de-CH" altLang="de-DE" sz="1500" dirty="0" err="1" smtClean="0"/>
              <a:t>Oost</a:t>
            </a:r>
            <a:r>
              <a:rPr lang="de-CH" altLang="de-DE" sz="1500" dirty="0" smtClean="0"/>
              <a:t> Limburg, </a:t>
            </a:r>
            <a:r>
              <a:rPr lang="de-CH" altLang="de-DE" sz="1500" dirty="0" err="1" smtClean="0"/>
              <a:t>Genk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Belgium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8</a:t>
            </a:r>
            <a:r>
              <a:rPr lang="de-CH" altLang="de-DE" sz="1500" dirty="0" smtClean="0"/>
              <a:t>Klinikum Westfalen Knappschaftskrankenhaus, Dortmund, Germany, </a:t>
            </a:r>
            <a:r>
              <a:rPr lang="de-CH" altLang="de-DE" sz="1500" baseline="30000" dirty="0" smtClean="0"/>
              <a:t>9</a:t>
            </a:r>
            <a:r>
              <a:rPr lang="de-CH" altLang="de-DE" sz="1500" dirty="0" smtClean="0"/>
              <a:t>Centre </a:t>
            </a:r>
            <a:r>
              <a:rPr lang="de-CH" altLang="de-DE" sz="1500" dirty="0" err="1" smtClean="0"/>
              <a:t>Hospitalier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Universitaire</a:t>
            </a:r>
            <a:r>
              <a:rPr lang="de-CH" altLang="de-DE" sz="1500" dirty="0" smtClean="0"/>
              <a:t> de Charleroi, Charleroi, </a:t>
            </a:r>
            <a:r>
              <a:rPr lang="de-CH" altLang="de-DE" sz="1500" dirty="0" err="1" smtClean="0"/>
              <a:t>Belgium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10</a:t>
            </a:r>
            <a:r>
              <a:rPr lang="de-CH" altLang="de-DE" sz="1500" dirty="0" smtClean="0"/>
              <a:t>Onze </a:t>
            </a:r>
            <a:r>
              <a:rPr lang="de-CH" altLang="de-DE" sz="1500" dirty="0" err="1" smtClean="0"/>
              <a:t>Lieve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Vrouve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Gasthuis</a:t>
            </a:r>
            <a:r>
              <a:rPr lang="de-CH" altLang="de-DE" sz="1500" dirty="0" smtClean="0"/>
              <a:t>, Amsterdam, </a:t>
            </a:r>
            <a:r>
              <a:rPr lang="de-CH" altLang="de-DE" sz="1500" dirty="0" err="1" smtClean="0"/>
              <a:t>Netherlands</a:t>
            </a:r>
            <a:r>
              <a:rPr lang="de-CH" altLang="de-DE" sz="1500" dirty="0" smtClean="0"/>
              <a:t>,</a:t>
            </a:r>
            <a:r>
              <a:rPr lang="de-CH" altLang="de-DE" sz="1500" baseline="30000" dirty="0" smtClean="0"/>
              <a:t> 11</a:t>
            </a:r>
            <a:r>
              <a:rPr lang="de-CH" altLang="de-DE" sz="1500" dirty="0" smtClean="0"/>
              <a:t>Institute </a:t>
            </a:r>
            <a:r>
              <a:rPr lang="de-CH" altLang="de-DE" sz="1500" dirty="0" err="1" smtClean="0"/>
              <a:t>Jantung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Negara</a:t>
            </a:r>
            <a:r>
              <a:rPr lang="de-CH" altLang="de-DE" sz="1500" dirty="0" smtClean="0"/>
              <a:t>, Kuala Lumpur, Malaysia, </a:t>
            </a:r>
            <a:r>
              <a:rPr lang="de-CH" altLang="de-DE" sz="1500" baseline="30000" dirty="0" smtClean="0"/>
              <a:t>12</a:t>
            </a:r>
            <a:r>
              <a:rPr lang="de-CH" altLang="de-DE" sz="1500" dirty="0" smtClean="0"/>
              <a:t>Johannes </a:t>
            </a:r>
            <a:r>
              <a:rPr lang="de-CH" altLang="de-DE" sz="1500" dirty="0" err="1" smtClean="0"/>
              <a:t>Wesling</a:t>
            </a:r>
            <a:r>
              <a:rPr lang="de-CH" altLang="de-DE" sz="1500" dirty="0" smtClean="0"/>
              <a:t> Klinikum Minden, Minden, Germany,</a:t>
            </a:r>
            <a:r>
              <a:rPr lang="de-CH" altLang="de-DE" sz="1500" baseline="30000" dirty="0" smtClean="0"/>
              <a:t> 13</a:t>
            </a:r>
            <a:r>
              <a:rPr lang="de-CH" altLang="de-DE" sz="1500" dirty="0" smtClean="0"/>
              <a:t>Cairns Hospital, </a:t>
            </a:r>
            <a:r>
              <a:rPr lang="de-CH" altLang="de-DE" sz="1500" dirty="0" err="1" smtClean="0"/>
              <a:t>Cairns</a:t>
            </a:r>
            <a:r>
              <a:rPr lang="de-CH" altLang="de-DE" sz="1500" dirty="0" smtClean="0"/>
              <a:t>, Queensland,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14</a:t>
            </a:r>
            <a:r>
              <a:rPr lang="de-CH" altLang="de-DE" sz="1500" dirty="0" smtClean="0"/>
              <a:t>Prince </a:t>
            </a:r>
            <a:r>
              <a:rPr lang="de-CH" altLang="de-DE" sz="1500" dirty="0" err="1" smtClean="0"/>
              <a:t>of</a:t>
            </a:r>
            <a:r>
              <a:rPr lang="de-CH" altLang="de-DE" sz="1500" dirty="0" smtClean="0"/>
              <a:t> Wales Hospital, Hong Kong, Hong Kong,</a:t>
            </a:r>
            <a:r>
              <a:rPr lang="de-CH" altLang="de-DE" sz="1500" baseline="30000" dirty="0" smtClean="0"/>
              <a:t> 15</a:t>
            </a:r>
            <a:r>
              <a:rPr lang="de-CH" altLang="de-DE" sz="1500" dirty="0" smtClean="0"/>
              <a:t>St. Antonius </a:t>
            </a:r>
            <a:r>
              <a:rPr lang="de-CH" altLang="de-DE" sz="1500" dirty="0" err="1" smtClean="0"/>
              <a:t>Ziekenhuis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Nieuwegein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Netherlands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16</a:t>
            </a:r>
            <a:r>
              <a:rPr lang="de-CH" altLang="de-DE" sz="1500" dirty="0" smtClean="0"/>
              <a:t>Herzzentrum Segeberger Kliniken, Bad Segeberg, Germany,</a:t>
            </a:r>
            <a:r>
              <a:rPr lang="de-CH" altLang="de-DE" sz="1500" baseline="30000" dirty="0" smtClean="0"/>
              <a:t> 17</a:t>
            </a:r>
            <a:r>
              <a:rPr lang="de-CH" altLang="de-DE" sz="1500" dirty="0" smtClean="0"/>
              <a:t>Semmelweis University, Budapest, </a:t>
            </a:r>
            <a:r>
              <a:rPr lang="de-CH" altLang="de-DE" sz="1500" dirty="0" err="1" smtClean="0"/>
              <a:t>Hungary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18</a:t>
            </a:r>
            <a:r>
              <a:rPr lang="de-CH" altLang="de-DE" sz="1500" dirty="0" smtClean="0"/>
              <a:t>Medical Care Center Prof. </a:t>
            </a:r>
            <a:r>
              <a:rPr lang="de-CH" altLang="de-DE" sz="1500" dirty="0" err="1" smtClean="0"/>
              <a:t>Mathey</a:t>
            </a:r>
            <a:r>
              <a:rPr lang="de-CH" altLang="de-DE" sz="1500" dirty="0" smtClean="0"/>
              <a:t> Prof. </a:t>
            </a:r>
            <a:r>
              <a:rPr lang="de-CH" altLang="de-DE" sz="1500" dirty="0" err="1" smtClean="0"/>
              <a:t>Schofer</a:t>
            </a:r>
            <a:r>
              <a:rPr lang="de-CH" altLang="de-DE" sz="1500" dirty="0" smtClean="0"/>
              <a:t> GmbH, Hamburg, Germany, </a:t>
            </a:r>
            <a:r>
              <a:rPr lang="de-CH" altLang="de-DE" sz="1500" baseline="30000" dirty="0" smtClean="0"/>
              <a:t>19</a:t>
            </a:r>
            <a:r>
              <a:rPr lang="de-CH" altLang="de-DE" sz="1500" dirty="0" smtClean="0"/>
              <a:t>Pauls </a:t>
            </a:r>
            <a:r>
              <a:rPr lang="de-CH" altLang="de-DE" sz="1500" dirty="0" err="1" smtClean="0"/>
              <a:t>Stradins</a:t>
            </a:r>
            <a:r>
              <a:rPr lang="de-CH" altLang="de-DE" sz="1500" dirty="0" smtClean="0"/>
              <a:t> Clinical University Hospital, Riga, </a:t>
            </a:r>
            <a:r>
              <a:rPr lang="de-CH" altLang="de-DE" sz="1500" dirty="0" err="1" smtClean="0"/>
              <a:t>Latvia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20</a:t>
            </a:r>
            <a:r>
              <a:rPr lang="de-CH" altLang="de-DE" sz="1500" dirty="0" smtClean="0"/>
              <a:t>Klinikum Coburg, Coburg, Germany, </a:t>
            </a:r>
            <a:r>
              <a:rPr lang="de-CH" altLang="de-DE" sz="1500" baseline="30000" dirty="0" smtClean="0"/>
              <a:t>21</a:t>
            </a:r>
            <a:r>
              <a:rPr lang="de-CH" altLang="de-DE" sz="1500" dirty="0" smtClean="0"/>
              <a:t>Hôpital </a:t>
            </a:r>
            <a:r>
              <a:rPr lang="de-CH" altLang="de-DE" sz="1500" dirty="0" err="1" smtClean="0"/>
              <a:t>Rangueil</a:t>
            </a:r>
            <a:r>
              <a:rPr lang="de-CH" altLang="de-DE" sz="1500" dirty="0" smtClean="0"/>
              <a:t>, Toulouse, France, </a:t>
            </a:r>
            <a:r>
              <a:rPr lang="de-CH" altLang="de-DE" sz="1500" baseline="30000" dirty="0" smtClean="0"/>
              <a:t>22</a:t>
            </a:r>
            <a:r>
              <a:rPr lang="de-CH" altLang="de-DE" sz="1500" dirty="0" smtClean="0"/>
              <a:t>Medical University Graz, Graz, Austria, </a:t>
            </a:r>
            <a:r>
              <a:rPr lang="de-CH" altLang="de-DE" sz="1500" baseline="30000" dirty="0" smtClean="0"/>
              <a:t>23</a:t>
            </a:r>
            <a:r>
              <a:rPr lang="de-CH" altLang="de-DE" sz="1500" dirty="0" smtClean="0"/>
              <a:t>University </a:t>
            </a:r>
            <a:r>
              <a:rPr lang="de-CH" altLang="de-DE" sz="1500" dirty="0" err="1" smtClean="0"/>
              <a:t>of</a:t>
            </a:r>
            <a:r>
              <a:rPr lang="de-CH" altLang="de-DE" sz="1500" dirty="0" smtClean="0"/>
              <a:t> Pécs, Pécs, </a:t>
            </a:r>
            <a:r>
              <a:rPr lang="de-CH" altLang="de-DE" sz="1500" dirty="0" err="1" smtClean="0"/>
              <a:t>Hungary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24</a:t>
            </a:r>
            <a:r>
              <a:rPr lang="de-CH" altLang="de-DE" sz="1500" dirty="0" smtClean="0"/>
              <a:t>Friedrich-Alexander Universitätsklinikum, Erlangen, Germany, </a:t>
            </a:r>
            <a:r>
              <a:rPr lang="de-CH" altLang="de-DE" sz="1500" baseline="30000" dirty="0" smtClean="0"/>
              <a:t>25</a:t>
            </a:r>
            <a:r>
              <a:rPr lang="de-CH" altLang="de-DE" sz="1500" dirty="0" smtClean="0"/>
              <a:t>Elbe Kliniken Stade-Buxtehude GmbH, Stade, Germany, </a:t>
            </a:r>
            <a:r>
              <a:rPr lang="de-CH" altLang="de-DE" sz="1500" baseline="30000" dirty="0" smtClean="0"/>
              <a:t>26</a:t>
            </a:r>
            <a:r>
              <a:rPr lang="de-CH" altLang="de-DE" sz="1500" dirty="0" smtClean="0"/>
              <a:t>Kepler University Hospital, Linz, Austria, </a:t>
            </a:r>
            <a:r>
              <a:rPr lang="de-CH" altLang="de-DE" sz="1500" baseline="30000" dirty="0" smtClean="0"/>
              <a:t>27</a:t>
            </a:r>
            <a:r>
              <a:rPr lang="de-CH" altLang="de-DE" sz="1500" dirty="0" smtClean="0"/>
              <a:t>National University Heart </a:t>
            </a:r>
            <a:r>
              <a:rPr lang="de-CH" altLang="de-DE" sz="1500" dirty="0" err="1" smtClean="0"/>
              <a:t>Centre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Singapore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Singapore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28</a:t>
            </a:r>
            <a:r>
              <a:rPr lang="de-CH" altLang="de-DE" sz="1500" dirty="0" smtClean="0"/>
              <a:t>Auckland City Hospital, Auckland, New </a:t>
            </a:r>
            <a:r>
              <a:rPr lang="de-CH" altLang="de-DE" sz="1500" dirty="0" err="1" smtClean="0"/>
              <a:t>Zealand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29</a:t>
            </a:r>
            <a:r>
              <a:rPr lang="de-CH" altLang="de-DE" sz="1500" dirty="0" smtClean="0"/>
              <a:t>Prince </a:t>
            </a:r>
            <a:r>
              <a:rPr lang="de-CH" altLang="de-DE" sz="1500" dirty="0" err="1" smtClean="0"/>
              <a:t>of</a:t>
            </a:r>
            <a:r>
              <a:rPr lang="de-CH" altLang="de-DE" sz="1500" dirty="0" smtClean="0"/>
              <a:t> Wales Hospital, </a:t>
            </a:r>
            <a:r>
              <a:rPr lang="de-CH" altLang="de-DE" sz="1500" dirty="0" err="1" smtClean="0"/>
              <a:t>Randwick</a:t>
            </a:r>
            <a:r>
              <a:rPr lang="de-CH" altLang="de-DE" sz="1500" dirty="0" smtClean="0"/>
              <a:t>, New South Wales,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30</a:t>
            </a:r>
            <a:r>
              <a:rPr lang="de-CH" altLang="de-DE" sz="1500" dirty="0" smtClean="0"/>
              <a:t>Fiona Stanley Hospital, Murdoch, Western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31</a:t>
            </a:r>
            <a:r>
              <a:rPr lang="de-CH" altLang="de-DE" sz="1500" dirty="0" smtClean="0"/>
              <a:t>Lausanne University Hospital, Lausanne, </a:t>
            </a:r>
            <a:r>
              <a:rPr lang="de-CH" altLang="de-DE" sz="1500" dirty="0" err="1" smtClean="0"/>
              <a:t>Switzerland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32</a:t>
            </a:r>
            <a:r>
              <a:rPr lang="de-CH" altLang="de-DE" sz="1500" dirty="0" smtClean="0"/>
              <a:t>Oberhavel-Kliniken Hennigsdorf, Berlin, Germany, </a:t>
            </a:r>
            <a:r>
              <a:rPr lang="de-CH" altLang="de-DE" sz="1500" baseline="30000" dirty="0" smtClean="0"/>
              <a:t>33</a:t>
            </a:r>
            <a:r>
              <a:rPr lang="de-CH" altLang="de-DE" sz="1500" dirty="0" smtClean="0"/>
              <a:t>Universitäts-Herzzentrum Freiburg-Bad </a:t>
            </a:r>
            <a:r>
              <a:rPr lang="de-CH" altLang="de-DE" sz="1500" dirty="0" err="1" smtClean="0"/>
              <a:t>Krozingen</a:t>
            </a:r>
            <a:r>
              <a:rPr lang="de-CH" altLang="de-DE" sz="1500" dirty="0" smtClean="0"/>
              <a:t>, Bad </a:t>
            </a:r>
            <a:r>
              <a:rPr lang="de-CH" altLang="de-DE" sz="1500" dirty="0" err="1" smtClean="0"/>
              <a:t>Krozingen</a:t>
            </a:r>
            <a:r>
              <a:rPr lang="de-CH" altLang="de-DE" sz="1500" dirty="0" smtClean="0"/>
              <a:t>, Germany, </a:t>
            </a:r>
            <a:r>
              <a:rPr lang="de-CH" altLang="de-DE" sz="1500" baseline="30000" dirty="0" smtClean="0"/>
              <a:t>34</a:t>
            </a:r>
            <a:r>
              <a:rPr lang="de-CH" altLang="de-DE" sz="1500" dirty="0" smtClean="0"/>
              <a:t>Hospital </a:t>
            </a:r>
            <a:r>
              <a:rPr lang="de-CH" altLang="de-DE" sz="1500" dirty="0" err="1" smtClean="0"/>
              <a:t>Clinico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Provincial</a:t>
            </a:r>
            <a:r>
              <a:rPr lang="de-CH" altLang="de-DE" sz="1500" dirty="0" smtClean="0"/>
              <a:t> de Barcelona, Barcelona, Spain, </a:t>
            </a:r>
            <a:r>
              <a:rPr lang="de-CH" altLang="de-DE" sz="1500" baseline="30000" dirty="0" smtClean="0"/>
              <a:t>35</a:t>
            </a:r>
            <a:r>
              <a:rPr lang="de-CH" altLang="de-DE" sz="1500" dirty="0" smtClean="0"/>
              <a:t>Elisabeth-Krankenhaus Essen, Essen, Germany, </a:t>
            </a:r>
            <a:r>
              <a:rPr lang="de-CH" altLang="de-DE" sz="1500" baseline="30000" dirty="0" smtClean="0"/>
              <a:t>36</a:t>
            </a:r>
            <a:r>
              <a:rPr lang="de-CH" altLang="de-DE" sz="1500" dirty="0" smtClean="0"/>
              <a:t>Hospital </a:t>
            </a:r>
            <a:r>
              <a:rPr lang="de-CH" altLang="de-DE" sz="1500" dirty="0" err="1" smtClean="0"/>
              <a:t>Virgen</a:t>
            </a:r>
            <a:r>
              <a:rPr lang="de-CH" altLang="de-DE" sz="1500" dirty="0" smtClean="0"/>
              <a:t> de la </a:t>
            </a:r>
            <a:r>
              <a:rPr lang="de-CH" altLang="de-DE" sz="1500" dirty="0" err="1" smtClean="0"/>
              <a:t>Macarena</a:t>
            </a:r>
            <a:r>
              <a:rPr lang="de-CH" altLang="de-DE" sz="1500" dirty="0" smtClean="0"/>
              <a:t>, Sevilla, Spain, </a:t>
            </a:r>
            <a:r>
              <a:rPr lang="de-CH" altLang="de-DE" sz="1500" baseline="30000" dirty="0" smtClean="0"/>
              <a:t>37</a:t>
            </a:r>
            <a:r>
              <a:rPr lang="de-CH" altLang="de-DE" sz="1500" dirty="0" smtClean="0"/>
              <a:t>SRH Zentralklinikum Suhl, Suhl, Germany, </a:t>
            </a:r>
            <a:r>
              <a:rPr lang="de-CH" altLang="de-DE" sz="1500" baseline="30000" dirty="0" smtClean="0"/>
              <a:t>38</a:t>
            </a:r>
            <a:r>
              <a:rPr lang="de-CH" altLang="de-DE" sz="1500" dirty="0" smtClean="0"/>
              <a:t>Kerckhoff-Klinik, Bad Nauheim, Germany, </a:t>
            </a:r>
            <a:r>
              <a:rPr lang="de-CH" altLang="de-DE" sz="1500" baseline="30000" dirty="0" smtClean="0"/>
              <a:t>39</a:t>
            </a:r>
            <a:r>
              <a:rPr lang="de-CH" altLang="de-DE" sz="1500" dirty="0" smtClean="0"/>
              <a:t>European Hospital, </a:t>
            </a:r>
            <a:r>
              <a:rPr lang="de-CH" altLang="de-DE" sz="1500" dirty="0" err="1" smtClean="0"/>
              <a:t>Rome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Italy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40</a:t>
            </a:r>
            <a:r>
              <a:rPr lang="de-CH" altLang="de-DE" sz="1500" dirty="0" smtClean="0"/>
              <a:t>Universitätsklinikum Gießen, Gießen, Germany, </a:t>
            </a:r>
            <a:r>
              <a:rPr lang="de-CH" altLang="de-DE" sz="1500" baseline="30000" dirty="0" smtClean="0"/>
              <a:t>41</a:t>
            </a:r>
            <a:r>
              <a:rPr lang="de-CH" altLang="de-DE" sz="1500" dirty="0" smtClean="0"/>
              <a:t>Clinique Saint Hilaire, Rouen, France, </a:t>
            </a:r>
            <a:r>
              <a:rPr lang="de-CH" altLang="de-DE" sz="1500" baseline="30000" dirty="0" smtClean="0"/>
              <a:t>42</a:t>
            </a:r>
            <a:r>
              <a:rPr lang="de-CH" altLang="de-DE" sz="1500" dirty="0" smtClean="0"/>
              <a:t>Lyell </a:t>
            </a:r>
            <a:r>
              <a:rPr lang="de-CH" altLang="de-DE" sz="1500" dirty="0" err="1" smtClean="0"/>
              <a:t>McEwin</a:t>
            </a:r>
            <a:r>
              <a:rPr lang="de-CH" altLang="de-DE" sz="1500" dirty="0" smtClean="0"/>
              <a:t> Hospital, Elizabeth Vale, South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43</a:t>
            </a:r>
            <a:r>
              <a:rPr lang="de-CH" altLang="de-DE" sz="1500" dirty="0" smtClean="0"/>
              <a:t>Scheper </a:t>
            </a:r>
            <a:r>
              <a:rPr lang="de-CH" altLang="de-DE" sz="1500" dirty="0" err="1" smtClean="0"/>
              <a:t>Ziekenhuis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Netherlands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44</a:t>
            </a:r>
            <a:r>
              <a:rPr lang="de-CH" altLang="de-DE" sz="1500" dirty="0" smtClean="0"/>
              <a:t>Clinique Pasteur, Toulouse, France, </a:t>
            </a:r>
            <a:r>
              <a:rPr lang="de-CH" altLang="de-DE" sz="1500" baseline="30000" dirty="0" smtClean="0"/>
              <a:t>45</a:t>
            </a:r>
            <a:r>
              <a:rPr lang="de-CH" altLang="de-DE" sz="1500" dirty="0" smtClean="0"/>
              <a:t>Waikato Hospital, Hamilton, New </a:t>
            </a:r>
            <a:r>
              <a:rPr lang="de-CH" altLang="de-DE" sz="1500" dirty="0" err="1" smtClean="0"/>
              <a:t>Zealand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46</a:t>
            </a:r>
            <a:r>
              <a:rPr lang="de-CH" altLang="de-DE" sz="1500" dirty="0" smtClean="0"/>
              <a:t>Skåne University Hospital Lund, Lund, </a:t>
            </a:r>
            <a:r>
              <a:rPr lang="de-CH" altLang="de-DE" sz="1500" dirty="0" err="1" smtClean="0"/>
              <a:t>Sweden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47</a:t>
            </a:r>
            <a:r>
              <a:rPr lang="de-CH" altLang="de-DE" sz="1500" dirty="0" smtClean="0"/>
              <a:t>Bellvitge University Hospital, Barcelona, Spain, </a:t>
            </a:r>
            <a:r>
              <a:rPr lang="de-CH" altLang="de-DE" sz="1500" baseline="30000" dirty="0" smtClean="0"/>
              <a:t>48</a:t>
            </a:r>
            <a:r>
              <a:rPr lang="de-CH" altLang="de-DE" sz="1500" dirty="0" smtClean="0"/>
              <a:t>Charité Universitätsmedizin Berlin, Campus Benjamin Franklin, Berlin, Germany, </a:t>
            </a:r>
            <a:r>
              <a:rPr lang="de-CH" altLang="de-DE" sz="1500" baseline="30000" dirty="0" smtClean="0"/>
              <a:t>49</a:t>
            </a:r>
            <a:r>
              <a:rPr lang="de-CH" altLang="de-DE" sz="1500" dirty="0" smtClean="0"/>
              <a:t>Vivantes Krankenhaus Friedrichshain, Berlin, Germany, </a:t>
            </a:r>
            <a:r>
              <a:rPr lang="de-CH" altLang="de-DE" sz="1500" baseline="30000" dirty="0" smtClean="0"/>
              <a:t>50</a:t>
            </a:r>
            <a:r>
              <a:rPr lang="de-CH" altLang="de-DE" sz="1500" dirty="0" smtClean="0"/>
              <a:t>Cardiocentro Ticino, Lugano, </a:t>
            </a:r>
            <a:r>
              <a:rPr lang="de-CH" altLang="de-DE" sz="1500" dirty="0" err="1" smtClean="0"/>
              <a:t>Switzerland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51</a:t>
            </a:r>
            <a:r>
              <a:rPr lang="de-CH" altLang="de-DE" sz="1500" dirty="0" smtClean="0"/>
              <a:t>Universitäts-Herzzentrum Freiburg-Bad </a:t>
            </a:r>
            <a:r>
              <a:rPr lang="de-CH" altLang="de-DE" sz="1500" dirty="0" err="1" smtClean="0"/>
              <a:t>Krozingen</a:t>
            </a:r>
            <a:r>
              <a:rPr lang="de-CH" altLang="de-DE" sz="1500" dirty="0" smtClean="0"/>
              <a:t>, Freiburg, Germany, </a:t>
            </a:r>
            <a:r>
              <a:rPr lang="de-CH" altLang="de-DE" sz="1500" baseline="30000" dirty="0" smtClean="0"/>
              <a:t>52</a:t>
            </a:r>
            <a:r>
              <a:rPr lang="de-CH" altLang="de-DE" sz="1500" dirty="0" smtClean="0"/>
              <a:t>University Hospital Ulm, Ulm, Germany, </a:t>
            </a:r>
            <a:r>
              <a:rPr lang="de-CH" altLang="de-DE" sz="1500" baseline="30000" dirty="0" smtClean="0"/>
              <a:t>53</a:t>
            </a:r>
            <a:r>
              <a:rPr lang="de-CH" altLang="de-DE" sz="1500" dirty="0" smtClean="0"/>
              <a:t>Stadtspital </a:t>
            </a:r>
            <a:r>
              <a:rPr lang="de-CH" altLang="de-DE" sz="1500" dirty="0" err="1" smtClean="0"/>
              <a:t>Triemli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Zurich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Switzerland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54</a:t>
            </a:r>
            <a:r>
              <a:rPr lang="de-CH" altLang="de-DE" sz="1500" dirty="0" smtClean="0"/>
              <a:t>St. </a:t>
            </a:r>
            <a:r>
              <a:rPr lang="de-CH" altLang="de-DE" sz="1500" dirty="0" err="1" smtClean="0"/>
              <a:t>Vincent's</a:t>
            </a:r>
            <a:r>
              <a:rPr lang="de-CH" altLang="de-DE" sz="1500" dirty="0" smtClean="0"/>
              <a:t> Hospital Melbourne, Victoria, </a:t>
            </a:r>
            <a:r>
              <a:rPr lang="de-CH" altLang="de-DE" sz="1500" dirty="0" err="1" smtClean="0"/>
              <a:t>Australia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55</a:t>
            </a:r>
            <a:r>
              <a:rPr lang="de-CH" altLang="de-DE" sz="1500" dirty="0" smtClean="0"/>
              <a:t> University Hospital Rostock, Rostock, Germany, </a:t>
            </a:r>
            <a:r>
              <a:rPr lang="de-CH" altLang="de-DE" sz="1500" baseline="30000" dirty="0" smtClean="0"/>
              <a:t>56</a:t>
            </a:r>
            <a:r>
              <a:rPr lang="de-CH" altLang="de-DE" sz="1500" dirty="0" smtClean="0"/>
              <a:t>Universitätsklinikum Leipzig, Leipzig, Germany, </a:t>
            </a:r>
            <a:r>
              <a:rPr lang="de-CH" altLang="de-DE" sz="1500" baseline="30000" dirty="0" smtClean="0"/>
              <a:t>57</a:t>
            </a:r>
            <a:r>
              <a:rPr lang="de-CH" altLang="de-DE" sz="1500" dirty="0" smtClean="0"/>
              <a:t>Centre </a:t>
            </a:r>
            <a:r>
              <a:rPr lang="de-CH" altLang="de-DE" sz="1500" dirty="0" err="1" smtClean="0"/>
              <a:t>Hospitalier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Universitaire</a:t>
            </a:r>
            <a:r>
              <a:rPr lang="de-CH" altLang="de-DE" sz="1500" dirty="0" smtClean="0"/>
              <a:t> de </a:t>
            </a:r>
            <a:r>
              <a:rPr lang="de-CH" altLang="de-DE" sz="1500" dirty="0" err="1" smtClean="0"/>
              <a:t>Liège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Liège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Belgium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58</a:t>
            </a:r>
            <a:r>
              <a:rPr lang="de-CH" altLang="de-DE" sz="1500" dirty="0" smtClean="0"/>
              <a:t>Christchurch Hospital, Christchurch, New </a:t>
            </a:r>
            <a:r>
              <a:rPr lang="de-CH" altLang="de-DE" sz="1500" dirty="0" err="1" smtClean="0"/>
              <a:t>Zealand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59</a:t>
            </a:r>
            <a:r>
              <a:rPr lang="de-CH" altLang="de-DE" sz="1500" dirty="0" smtClean="0"/>
              <a:t>Centre </a:t>
            </a:r>
            <a:r>
              <a:rPr lang="de-CH" altLang="de-DE" sz="1500" dirty="0" err="1" smtClean="0"/>
              <a:t>Hospitalier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Universitaire</a:t>
            </a:r>
            <a:r>
              <a:rPr lang="de-CH" altLang="de-DE" sz="1500" dirty="0" smtClean="0"/>
              <a:t> Clermont-Ferrand, </a:t>
            </a:r>
            <a:r>
              <a:rPr lang="de-CH" altLang="de-DE" sz="1500" dirty="0" err="1" smtClean="0"/>
              <a:t>Clermont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Ferrand</a:t>
            </a:r>
            <a:r>
              <a:rPr lang="de-CH" altLang="de-DE" sz="1500" dirty="0" smtClean="0"/>
              <a:t>, France, </a:t>
            </a:r>
            <a:r>
              <a:rPr lang="de-CH" altLang="de-DE" sz="1500" baseline="30000" dirty="0" smtClean="0"/>
              <a:t>60</a:t>
            </a:r>
            <a:r>
              <a:rPr lang="de-CH" altLang="de-DE" sz="1500" dirty="0" smtClean="0"/>
              <a:t>Rabin Medical Center, Petah-</a:t>
            </a:r>
            <a:r>
              <a:rPr lang="de-CH" altLang="de-DE" sz="1500" dirty="0" err="1" smtClean="0"/>
              <a:t>Tiqva</a:t>
            </a:r>
            <a:r>
              <a:rPr lang="de-CH" altLang="de-DE" sz="1500" dirty="0" smtClean="0"/>
              <a:t>, Israel, </a:t>
            </a:r>
            <a:r>
              <a:rPr lang="de-CH" altLang="de-DE" sz="1500" baseline="30000" dirty="0" smtClean="0"/>
              <a:t>61</a:t>
            </a:r>
            <a:r>
              <a:rPr lang="de-CH" altLang="de-DE" sz="1500" dirty="0" smtClean="0"/>
              <a:t>Katholisches Krankenhaus St. Johann Nepomuk, Erfurt, Germany, </a:t>
            </a:r>
            <a:r>
              <a:rPr lang="de-CH" altLang="de-DE" sz="1500" baseline="30000" dirty="0" smtClean="0"/>
              <a:t>62</a:t>
            </a:r>
            <a:r>
              <a:rPr lang="de-CH" altLang="de-DE" sz="1500" dirty="0" smtClean="0"/>
              <a:t>Århus University Hospital, Århus, </a:t>
            </a:r>
            <a:r>
              <a:rPr lang="de-CH" altLang="de-DE" sz="1500" dirty="0" err="1" smtClean="0"/>
              <a:t>Denmark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63</a:t>
            </a:r>
            <a:r>
              <a:rPr lang="de-CH" altLang="de-DE" sz="1500" dirty="0" smtClean="0"/>
              <a:t>University Hospital LKH Innsbruck, Innsbruck, Austria, </a:t>
            </a:r>
            <a:r>
              <a:rPr lang="de-CH" altLang="de-DE" sz="1500" baseline="30000" dirty="0" smtClean="0"/>
              <a:t>64</a:t>
            </a:r>
            <a:r>
              <a:rPr lang="de-CH" altLang="de-DE" sz="1500" dirty="0" smtClean="0"/>
              <a:t>Schwarzwald Baar Klinikum, Villingen-</a:t>
            </a:r>
            <a:r>
              <a:rPr lang="de-CH" altLang="de-DE" sz="1500" dirty="0" err="1" smtClean="0"/>
              <a:t>Schwenning</a:t>
            </a:r>
            <a:r>
              <a:rPr lang="de-CH" altLang="de-DE" sz="1500" dirty="0" smtClean="0"/>
              <a:t>, Germany, </a:t>
            </a:r>
            <a:r>
              <a:rPr lang="de-CH" altLang="de-DE" sz="1500" baseline="30000" dirty="0" smtClean="0"/>
              <a:t>65</a:t>
            </a:r>
            <a:r>
              <a:rPr lang="de-CH" altLang="de-DE" sz="1500" dirty="0" smtClean="0"/>
              <a:t>Jüdisches Krankenhaus Berlin, Berlin-Mitte, Germany, </a:t>
            </a:r>
            <a:r>
              <a:rPr lang="de-CH" altLang="de-DE" sz="1500" baseline="30000" dirty="0" smtClean="0"/>
              <a:t>66</a:t>
            </a:r>
            <a:r>
              <a:rPr lang="de-CH" altLang="de-DE" sz="1500" dirty="0" smtClean="0"/>
              <a:t>Milpark Hospital, </a:t>
            </a:r>
            <a:r>
              <a:rPr lang="de-CH" altLang="de-DE" sz="1500" dirty="0" err="1" smtClean="0"/>
              <a:t>Parktown</a:t>
            </a:r>
            <a:r>
              <a:rPr lang="de-CH" altLang="de-DE" sz="1500" dirty="0" smtClean="0"/>
              <a:t> West, South </a:t>
            </a:r>
            <a:r>
              <a:rPr lang="de-CH" altLang="de-DE" sz="1500" dirty="0" err="1" smtClean="0"/>
              <a:t>Africa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67</a:t>
            </a:r>
            <a:r>
              <a:rPr lang="de-CH" altLang="de-DE" sz="1500" dirty="0" smtClean="0"/>
              <a:t>St Johannes Hospital, Dortmund, Germany, </a:t>
            </a:r>
            <a:r>
              <a:rPr lang="de-CH" altLang="de-DE" sz="1500" baseline="30000" dirty="0" smtClean="0"/>
              <a:t>68</a:t>
            </a:r>
            <a:r>
              <a:rPr lang="de-CH" altLang="de-DE" sz="1500" dirty="0" smtClean="0"/>
              <a:t>Medizinische Universität Wien, Wien, Austria, </a:t>
            </a:r>
            <a:r>
              <a:rPr lang="de-CH" altLang="de-DE" sz="1500" baseline="30000" dirty="0" smtClean="0"/>
              <a:t>69</a:t>
            </a:r>
            <a:r>
              <a:rPr lang="de-CH" altLang="de-DE" sz="1500" dirty="0" smtClean="0"/>
              <a:t>Otto-von-Guericke-Universität Magdeburg, Magdeburg, Germany, </a:t>
            </a:r>
            <a:r>
              <a:rPr lang="de-CH" altLang="de-DE" sz="1500" baseline="30000" dirty="0" smtClean="0"/>
              <a:t>70</a:t>
            </a:r>
            <a:r>
              <a:rPr lang="de-CH" altLang="de-DE" sz="1500" dirty="0" smtClean="0"/>
              <a:t>Universitätsklinikum Hamburg-Eppendorf, Hamburg, Germany, </a:t>
            </a:r>
            <a:r>
              <a:rPr lang="de-CH" altLang="de-DE" sz="1500" baseline="30000" dirty="0" smtClean="0"/>
              <a:t>71</a:t>
            </a:r>
            <a:r>
              <a:rPr lang="de-CH" altLang="de-DE" sz="1500" dirty="0" smtClean="0"/>
              <a:t>Luzerner Kantonsspital, Luzern, </a:t>
            </a:r>
            <a:r>
              <a:rPr lang="de-CH" altLang="de-DE" sz="1500" dirty="0" err="1" smtClean="0"/>
              <a:t>Switzerland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72</a:t>
            </a:r>
            <a:r>
              <a:rPr lang="de-CH" altLang="de-DE" sz="1500" dirty="0" smtClean="0"/>
              <a:t>Unitas Hospital, </a:t>
            </a:r>
            <a:r>
              <a:rPr lang="de-CH" altLang="de-DE" sz="1500" dirty="0" err="1" smtClean="0"/>
              <a:t>Centurion</a:t>
            </a:r>
            <a:r>
              <a:rPr lang="de-CH" altLang="de-DE" sz="1500" dirty="0" smtClean="0"/>
              <a:t>, South </a:t>
            </a:r>
            <a:r>
              <a:rPr lang="de-CH" altLang="de-DE" sz="1500" dirty="0" err="1" smtClean="0"/>
              <a:t>Africa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73</a:t>
            </a:r>
            <a:r>
              <a:rPr lang="de-CH" altLang="de-DE" sz="1500" dirty="0" smtClean="0"/>
              <a:t>Krankenhaus Landshut-</a:t>
            </a:r>
            <a:r>
              <a:rPr lang="de-CH" altLang="de-DE" sz="1500" dirty="0" err="1" smtClean="0"/>
              <a:t>Achdorf</a:t>
            </a:r>
            <a:r>
              <a:rPr lang="de-CH" altLang="de-DE" sz="1500" dirty="0" smtClean="0"/>
              <a:t>, Landshut, Germany, </a:t>
            </a:r>
            <a:r>
              <a:rPr lang="de-CH" altLang="de-DE" sz="1500" baseline="30000" dirty="0" smtClean="0"/>
              <a:t>74</a:t>
            </a:r>
            <a:r>
              <a:rPr lang="de-CH" altLang="de-DE" sz="1500" dirty="0" smtClean="0"/>
              <a:t>Kaiser Franz Josef Hospital, Vienna, Austria, </a:t>
            </a:r>
            <a:r>
              <a:rPr lang="de-CH" altLang="de-DE" sz="1500" baseline="30000" dirty="0" smtClean="0"/>
              <a:t>75</a:t>
            </a:r>
            <a:r>
              <a:rPr lang="de-CH" altLang="de-DE" sz="1500" dirty="0" smtClean="0"/>
              <a:t>Policlinico Agostino </a:t>
            </a:r>
            <a:r>
              <a:rPr lang="de-CH" altLang="de-DE" sz="1500" dirty="0" err="1" smtClean="0"/>
              <a:t>Gemelli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Rome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Italy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76</a:t>
            </a:r>
            <a:r>
              <a:rPr lang="de-CH" altLang="de-DE" sz="1500" dirty="0" smtClean="0"/>
              <a:t>Odense University Hospital, Odense, </a:t>
            </a:r>
            <a:r>
              <a:rPr lang="de-CH" altLang="de-DE" sz="1500" dirty="0" err="1" smtClean="0"/>
              <a:t>Denmark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77</a:t>
            </a:r>
            <a:r>
              <a:rPr lang="de-CH" altLang="de-DE" sz="1500" dirty="0" smtClean="0"/>
              <a:t>SRH Wald-Klinikum Gera GmbH, Gera, Germany, </a:t>
            </a:r>
            <a:r>
              <a:rPr lang="de-CH" altLang="de-DE" sz="1500" baseline="30000" dirty="0" smtClean="0"/>
              <a:t>78</a:t>
            </a:r>
            <a:r>
              <a:rPr lang="de-CH" altLang="de-DE" sz="1500" dirty="0" smtClean="0"/>
              <a:t>Vivantes Klinikum Neukölln, Berlin, Germany, </a:t>
            </a:r>
            <a:r>
              <a:rPr lang="de-CH" altLang="de-DE" sz="1500" baseline="30000" dirty="0" smtClean="0"/>
              <a:t>79</a:t>
            </a:r>
            <a:r>
              <a:rPr lang="de-CH" altLang="de-DE" sz="1500" dirty="0" smtClean="0"/>
              <a:t>National Heart </a:t>
            </a:r>
            <a:r>
              <a:rPr lang="de-CH" altLang="de-DE" sz="1500" dirty="0" err="1" smtClean="0"/>
              <a:t>Centre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Singapore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Singapore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Singapore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80</a:t>
            </a:r>
            <a:r>
              <a:rPr lang="de-CH" altLang="de-DE" sz="1500" dirty="0" smtClean="0"/>
              <a:t>Elisabeth </a:t>
            </a:r>
            <a:r>
              <a:rPr lang="de-CH" altLang="de-DE" sz="1500" dirty="0" err="1" smtClean="0"/>
              <a:t>TweeSteden</a:t>
            </a:r>
            <a:r>
              <a:rPr lang="de-CH" altLang="de-DE" sz="1500" dirty="0" smtClean="0"/>
              <a:t> </a:t>
            </a:r>
            <a:r>
              <a:rPr lang="de-CH" altLang="de-DE" sz="1500" dirty="0" err="1" smtClean="0"/>
              <a:t>Ziekenhuis</a:t>
            </a:r>
            <a:r>
              <a:rPr lang="de-CH" altLang="de-DE" sz="1500" dirty="0" smtClean="0"/>
              <a:t>, Tilburg, </a:t>
            </a:r>
            <a:r>
              <a:rPr lang="de-CH" altLang="de-DE" sz="1500" dirty="0" err="1" smtClean="0"/>
              <a:t>Netherlands</a:t>
            </a:r>
            <a:r>
              <a:rPr lang="de-CH" altLang="de-DE" sz="1500" dirty="0" smtClean="0"/>
              <a:t>, </a:t>
            </a:r>
            <a:r>
              <a:rPr lang="de-CH" altLang="de-DE" sz="1500" baseline="30000" dirty="0" smtClean="0"/>
              <a:t>81</a:t>
            </a:r>
            <a:r>
              <a:rPr lang="de-CH" altLang="de-DE" sz="1500" dirty="0" smtClean="0"/>
              <a:t>Cardiovascular Center ZNA </a:t>
            </a:r>
            <a:r>
              <a:rPr lang="de-CH" altLang="de-DE" sz="1500" dirty="0" err="1" smtClean="0"/>
              <a:t>Middelheim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Antwerp</a:t>
            </a:r>
            <a:r>
              <a:rPr lang="de-CH" altLang="de-DE" sz="1500" dirty="0" smtClean="0"/>
              <a:t>, </a:t>
            </a:r>
            <a:r>
              <a:rPr lang="de-CH" altLang="de-DE" sz="1500" dirty="0" err="1" smtClean="0"/>
              <a:t>Belgium</a:t>
            </a:r>
            <a:r>
              <a:rPr lang="de-CH" altLang="de-DE" sz="1500" dirty="0" smtClean="0"/>
              <a:t> </a:t>
            </a:r>
          </a:p>
          <a:p>
            <a:pPr algn="ctr"/>
            <a:endParaRPr lang="de-CH" altLang="de-DE" sz="1600" dirty="0"/>
          </a:p>
          <a:p>
            <a:pPr marL="0" lvl="2" indent="0" fontAlgn="base">
              <a:spcBef>
                <a:spcPts val="1200"/>
              </a:spcBef>
              <a:spcAft>
                <a:spcPct val="0"/>
              </a:spcAft>
              <a:buSzPct val="70000"/>
              <a:buNone/>
            </a:pPr>
            <a:endParaRPr lang="en-GB" dirty="0" smtClean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3481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MAGMARIS (DREAMS 2G)</a:t>
            </a:r>
            <a:b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CH" sz="2800" b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Sirolimus</a:t>
            </a:r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Eluting</a:t>
            </a:r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Mg </a:t>
            </a:r>
            <a:r>
              <a:rPr lang="de-CH" sz="2800" b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Scaffold</a:t>
            </a:r>
            <a:endParaRPr lang="de-CH" sz="28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0" y="1962149"/>
            <a:ext cx="5486400" cy="2632473"/>
          </a:xfrm>
        </p:spPr>
        <p:txBody>
          <a:bodyPr>
            <a:normAutofit fontScale="55000" lnSpcReduction="20000"/>
          </a:bodyPr>
          <a:lstStyle/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6-crown 2-link design 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150µm strut thickness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150µm strut width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scaffold design for</a:t>
            </a:r>
          </a:p>
          <a:p>
            <a:pPr marL="812800" lvl="2" indent="-188913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 flexibility</a:t>
            </a:r>
          </a:p>
          <a:p>
            <a:pPr marL="812800" lvl="2" indent="-188913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radial force</a:t>
            </a:r>
          </a:p>
          <a:p>
            <a:pPr marL="812800" lvl="2" indent="-188913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Slower </a:t>
            </a:r>
            <a:r>
              <a:rPr lang="en-US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resorption rate: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95% at 12 months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Sirolimus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 elution &amp; PLLA (ORSIRO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BIOlute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coating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Tantalum radiopaque markers</a:t>
            </a:r>
          </a:p>
          <a:p>
            <a:pPr marL="354013" lvl="1" indent="-174625" defTabSz="457200"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 CE mark in June 2016</a:t>
            </a:r>
            <a:endParaRPr lang="de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801149" y="1139254"/>
            <a:ext cx="3541702" cy="746696"/>
            <a:chOff x="2706698" y="1200150"/>
            <a:chExt cx="3730604" cy="839029"/>
          </a:xfrm>
        </p:grpSpPr>
        <p:pic>
          <p:nvPicPr>
            <p:cNvPr id="5" name="Picture 5" descr="IMG_4505_bearb_05_wei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" t="27855" r="8044" b="36275"/>
            <a:stretch>
              <a:fillRect/>
            </a:stretch>
          </p:blipFill>
          <p:spPr bwMode="auto">
            <a:xfrm>
              <a:off x="2706698" y="1200150"/>
              <a:ext cx="3730604" cy="65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706698" y="1854513"/>
              <a:ext cx="37306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>
                <a:buFont typeface="Arial" panose="020B0604020202020204" pitchFamily="34" charset="0"/>
                <a:buNone/>
              </a:pP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Sirolimus + PLLA (BIOlute)</a:t>
              </a:r>
              <a:endParaRPr lang="en-US" sz="1200" b="1" i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55633" y="1839006"/>
            <a:ext cx="2973367" cy="2088874"/>
            <a:chOff x="455633" y="2685794"/>
            <a:chExt cx="3382714" cy="2645243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55634" y="5077698"/>
              <a:ext cx="3382713" cy="25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>
                <a:buFont typeface="Arial" panose="020B0604020202020204" pitchFamily="34" charset="0"/>
                <a:buNone/>
              </a:pPr>
              <a:r>
                <a:rPr lang="en-US" sz="1300" b="1" dirty="0">
                  <a:solidFill>
                    <a:srgbClr val="4D4D4D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90-Day Faxitron, porcine explant</a:t>
              </a:r>
            </a:p>
          </p:txBody>
        </p:sp>
        <p:pic>
          <p:nvPicPr>
            <p:cNvPr id="9" name="Picture 32" descr="1114-043N_D90-08 LCX-A2-3x (I20121023151301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2" t="36847" r="20885" b="44099"/>
            <a:stretch>
              <a:fillRect/>
            </a:stretch>
          </p:blipFill>
          <p:spPr bwMode="auto">
            <a:xfrm>
              <a:off x="455633" y="3932537"/>
              <a:ext cx="3382714" cy="102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651001" y="3160713"/>
              <a:ext cx="704850" cy="673100"/>
            </a:xfrm>
            <a:prstGeom prst="roundRect">
              <a:avLst>
                <a:gd name="adj" fmla="val 19375"/>
              </a:avLst>
            </a:prstGeom>
            <a:gradFill rotWithShape="1">
              <a:gsLst>
                <a:gs pos="0">
                  <a:srgbClr val="D4D4D4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  <a:buFontTx/>
                <a:buNone/>
              </a:pPr>
              <a:endParaRPr lang="de-DE" sz="1200" b="1" dirty="0">
                <a:solidFill>
                  <a:prstClr val="black"/>
                </a:solidFill>
                <a:cs typeface="ヒラギノ角ゴ Pro W3"/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533526" y="3144838"/>
              <a:ext cx="0" cy="688975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de-DE" kern="0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20831" y="3333407"/>
              <a:ext cx="11334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rgbClr val="4D4D4D"/>
                  </a:solidFill>
                  <a:ea typeface="ＭＳ Ｐゴシック" panose="020B0600070205080204" pitchFamily="34" charset="-128"/>
                  <a:cs typeface="Arial" charset="0"/>
                </a:rPr>
                <a:t>150µm</a:t>
              </a:r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 rot="5400000">
              <a:off x="1978838" y="2679193"/>
              <a:ext cx="0" cy="688975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de-DE" kern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679349" y="2685794"/>
              <a:ext cx="11334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en-US" sz="1600" b="1" dirty="0">
                  <a:solidFill>
                    <a:srgbClr val="4D4D4D"/>
                  </a:solidFill>
                  <a:ea typeface="ＭＳ Ｐゴシック" panose="020B0600070205080204" pitchFamily="34" charset="-128"/>
                  <a:cs typeface="Arial" charset="0"/>
                </a:rPr>
                <a:t>150µm</a:t>
              </a:r>
            </a:p>
          </p:txBody>
        </p:sp>
      </p:grpSp>
      <p:pic>
        <p:nvPicPr>
          <p:cNvPr id="16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Shunt Study 1: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Magmaris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Absorb vs.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Orsiro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0031" y="4282734"/>
            <a:ext cx="182880" cy="162000"/>
          </a:xfrm>
        </p:spPr>
        <p:txBody>
          <a:bodyPr/>
          <a:lstStyle/>
          <a:p>
            <a:fld id="{DF09BF93-3748-4C85-A40E-6CE8D618504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2324" y="4282734"/>
            <a:ext cx="8270173" cy="1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b="1" dirty="0" smtClean="0">
                <a:solidFill>
                  <a:schemeClr val="bg1"/>
                </a:solidFill>
              </a:rPr>
              <a:t>Waksman </a:t>
            </a:r>
            <a:r>
              <a:rPr lang="en-US" sz="900" b="1" dirty="0">
                <a:solidFill>
                  <a:schemeClr val="bg1"/>
                </a:solidFill>
              </a:rPr>
              <a:t>R. et al., </a:t>
            </a:r>
            <a:r>
              <a:rPr lang="en-US" sz="900" b="1" dirty="0" err="1">
                <a:solidFill>
                  <a:schemeClr val="bg1"/>
                </a:solidFill>
              </a:rPr>
              <a:t>Circ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Cardiovasc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Interv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</a:rPr>
              <a:t>2017;10:e004762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6973" y="590550"/>
            <a:ext cx="8592707" cy="7382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de-CH" sz="1350" b="1" u="sng" dirty="0">
                <a:solidFill>
                  <a:prstClr val="black"/>
                </a:solidFill>
              </a:rPr>
              <a:t>Shunt study 1: </a:t>
            </a:r>
            <a:r>
              <a:rPr lang="de-CH" sz="1350" dirty="0">
                <a:solidFill>
                  <a:prstClr val="black"/>
                </a:solidFill>
              </a:rPr>
              <a:t>Comparison of acute thrombogenicity of </a:t>
            </a:r>
            <a:r>
              <a:rPr lang="de-CH" sz="1350" b="1" u="sng" dirty="0">
                <a:solidFill>
                  <a:prstClr val="black"/>
                </a:solidFill>
              </a:rPr>
              <a:t>Magmaris vs. Orsiro vs. Absorb</a:t>
            </a:r>
          </a:p>
          <a:p>
            <a:pPr marL="416813" lvl="2" indent="-214313"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r>
              <a:rPr lang="de-CH" sz="1350" dirty="0">
                <a:solidFill>
                  <a:prstClr val="black"/>
                </a:solidFill>
              </a:rPr>
              <a:t>Detection of platelets and inflammatory cells by immunofluorescence</a:t>
            </a:r>
          </a:p>
          <a:p>
            <a:pPr marL="416813" lvl="2" indent="-214313"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r>
              <a:rPr lang="de-CH" sz="1350" dirty="0">
                <a:solidFill>
                  <a:prstClr val="black"/>
                </a:solidFill>
              </a:rPr>
              <a:t>Estimation of thrombus deposition by SEM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27569" y="1422957"/>
            <a:ext cx="6896719" cy="2736621"/>
            <a:chOff x="1776997" y="2852936"/>
            <a:chExt cx="8400453" cy="3288788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gray">
            <a:xfrm>
              <a:off x="1776997" y="3437305"/>
              <a:ext cx="669657" cy="40839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900" b="0" dirty="0">
                  <a:solidFill>
                    <a:schemeClr val="tx1"/>
                  </a:solidFill>
                  <a:latin typeface="+mn-lt"/>
                </a:rPr>
                <a:t>Photo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gray">
            <a:xfrm>
              <a:off x="1877870" y="5478303"/>
              <a:ext cx="467913" cy="40839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900" b="0" dirty="0">
                  <a:solidFill>
                    <a:schemeClr val="tx1"/>
                  </a:solidFill>
                  <a:latin typeface="+mn-lt"/>
                </a:rPr>
                <a:t>IF</a:t>
              </a:r>
            </a:p>
          </p:txBody>
        </p:sp>
        <p:pic>
          <p:nvPicPr>
            <p:cNvPr id="15" name="Picture 14" descr="CV36257 #4459 Shunt #9.JPG"/>
            <p:cNvPicPr>
              <a:picLocks noChangeAspect="1"/>
            </p:cNvPicPr>
            <p:nvPr/>
          </p:nvPicPr>
          <p:blipFill rotWithShape="1">
            <a:blip r:embed="rId2" cstate="print"/>
            <a:srcRect l="36382" t="33750" r="34437" b="51250"/>
            <a:stretch/>
          </p:blipFill>
          <p:spPr>
            <a:xfrm flipV="1">
              <a:off x="4871865" y="3197428"/>
              <a:ext cx="2701675" cy="916700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 bwMode="gray">
            <a:xfrm>
              <a:off x="1877870" y="4500516"/>
              <a:ext cx="467913" cy="40839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900" b="0" dirty="0">
                  <a:solidFill>
                    <a:schemeClr val="tx1"/>
                  </a:solidFill>
                  <a:latin typeface="+mn-lt"/>
                </a:rPr>
                <a:t>SEM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005" y="5293058"/>
              <a:ext cx="2409184" cy="84112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4" t="2347" r="22049" b="19876"/>
            <a:stretch/>
          </p:blipFill>
          <p:spPr>
            <a:xfrm rot="16200000">
              <a:off x="3109971" y="3513049"/>
              <a:ext cx="819252" cy="24091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9" t="2367" r="28318" b="24990"/>
            <a:stretch/>
          </p:blipFill>
          <p:spPr>
            <a:xfrm rot="16200000">
              <a:off x="5807061" y="3366805"/>
              <a:ext cx="831282" cy="27016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9" t="4394" r="37176" b="22271"/>
            <a:stretch/>
          </p:blipFill>
          <p:spPr>
            <a:xfrm rot="16200000">
              <a:off x="8531041" y="3486874"/>
              <a:ext cx="831282" cy="246153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865" y="5285518"/>
              <a:ext cx="2701675" cy="856206"/>
            </a:xfrm>
            <a:prstGeom prst="rect">
              <a:avLst/>
            </a:prstGeom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 bwMode="gray">
            <a:xfrm>
              <a:off x="8311922" y="2866760"/>
              <a:ext cx="1269520" cy="2041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1200" b="0" dirty="0">
                  <a:solidFill>
                    <a:schemeClr val="tx1"/>
                  </a:solidFill>
                  <a:latin typeface="+mn-lt"/>
                </a:rPr>
                <a:t>Absorb</a:t>
              </a: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 bwMode="gray">
            <a:xfrm>
              <a:off x="5587942" y="2874038"/>
              <a:ext cx="1269520" cy="2041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1200" b="0" dirty="0">
                  <a:solidFill>
                    <a:schemeClr val="tx1"/>
                  </a:solidFill>
                  <a:latin typeface="+mn-lt"/>
                </a:rPr>
                <a:t>Orsiro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 bwMode="gray">
            <a:xfrm>
              <a:off x="2884837" y="2852936"/>
              <a:ext cx="1269520" cy="20419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b="1" kern="1200">
                  <a:solidFill>
                    <a:srgbClr val="0023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0" indent="0" algn="l" defTabSz="914400" rtl="0" eaLnBrk="1" latinLnBrk="0" hangingPunct="1">
                <a:spcBef>
                  <a:spcPts val="4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6pPr>
              <a:lvl7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7pPr>
              <a:lvl8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8pPr>
              <a:lvl9pPr marL="1080000" indent="-270000" algn="l" defTabSz="914400" rtl="0" eaLnBrk="1" latinLnBrk="0" hangingPunct="1">
                <a:spcBef>
                  <a:spcPts val="4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9pPr>
            </a:lstStyle>
            <a:p>
              <a:pPr algn="ctr" defTabSz="685800">
                <a:spcBef>
                  <a:spcPts val="300"/>
                </a:spcBef>
                <a:defRPr/>
              </a:pPr>
              <a:r>
                <a:rPr lang="de-CH" sz="1200" b="0" dirty="0">
                  <a:solidFill>
                    <a:schemeClr val="tx1"/>
                  </a:solidFill>
                  <a:latin typeface="+mn-lt"/>
                </a:rPr>
                <a:t>Magmaris</a:t>
              </a:r>
            </a:p>
          </p:txBody>
        </p:sp>
        <p:pic>
          <p:nvPicPr>
            <p:cNvPr id="25" name="Picture 2" descr="M:\MKT\intern\05_CVI\01 Products\DREAMS\02_Postlaunch\06_Clinical Marketing\13_GAP\2017\Presentations\Images_JonerPresentation\Absorb_Immunofluorescence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914" y="5290576"/>
              <a:ext cx="2461536" cy="8460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V36257 #4459 Shunt #9.JPG"/>
            <p:cNvPicPr>
              <a:picLocks noChangeAspect="1"/>
            </p:cNvPicPr>
            <p:nvPr/>
          </p:nvPicPr>
          <p:blipFill rotWithShape="1">
            <a:blip r:embed="rId2" cstate="print"/>
            <a:srcRect l="5000" t="33750" r="68082" b="51250"/>
            <a:stretch/>
          </p:blipFill>
          <p:spPr>
            <a:xfrm flipV="1">
              <a:off x="7715915" y="3197428"/>
              <a:ext cx="2461534" cy="916700"/>
            </a:xfrm>
            <a:prstGeom prst="rect">
              <a:avLst/>
            </a:prstGeom>
          </p:spPr>
        </p:pic>
        <p:pic>
          <p:nvPicPr>
            <p:cNvPr id="27" name="Picture 26" descr="CV36257 #4459 Shunt #9.JPG"/>
            <p:cNvPicPr>
              <a:picLocks noChangeAspect="1"/>
            </p:cNvPicPr>
            <p:nvPr/>
          </p:nvPicPr>
          <p:blipFill rotWithShape="1">
            <a:blip r:embed="rId2" cstate="print"/>
            <a:srcRect l="70675" t="33750" r="262" b="51250"/>
            <a:stretch/>
          </p:blipFill>
          <p:spPr>
            <a:xfrm flipV="1">
              <a:off x="2315006" y="3197428"/>
              <a:ext cx="2409183" cy="91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1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609600"/>
          </a:xfrm>
        </p:spPr>
        <p:txBody>
          <a:bodyPr>
            <a:normAutofit/>
          </a:bodyPr>
          <a:lstStyle/>
          <a:p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 Design</a:t>
            </a:r>
            <a:endParaRPr lang="de-C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228600" y="290763"/>
            <a:ext cx="4267200" cy="403860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None/>
              <a:defRPr/>
            </a:pPr>
            <a:r>
              <a:rPr lang="en-US" sz="1600" b="1" dirty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</a:p>
          <a:p>
            <a:pPr marL="169863" indent="-169863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Prospective, multi-center, real world setting registry </a:t>
            </a:r>
          </a:p>
          <a:p>
            <a:pPr marL="0" indent="0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None/>
              <a:defRPr/>
            </a:pPr>
            <a:r>
              <a:rPr lang="en-US" sz="1600" b="1" dirty="0" smtClean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1600" b="1" dirty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</a:p>
          <a:p>
            <a:pPr marL="169863" indent="-169863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Lesion Failure (TLF) at 12 months</a:t>
            </a:r>
          </a:p>
          <a:p>
            <a:pPr marL="0" indent="0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None/>
              <a:defRPr/>
            </a:pPr>
            <a:r>
              <a:rPr lang="en-US" sz="1400" b="1" dirty="0" smtClean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sz="1400" b="1" dirty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 (</a:t>
            </a:r>
            <a:r>
              <a:rPr lang="en-US" altLang="de-DE" sz="1400" b="1" dirty="0">
                <a:solidFill>
                  <a:srgbClr val="2A25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6 months, 1-5 years)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TLF*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Driven TLR and TVR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Death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Vessel MI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Thrombosis</a:t>
            </a:r>
          </a:p>
          <a:p>
            <a:pPr marL="169863" indent="-169863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and Device Success</a:t>
            </a:r>
          </a:p>
          <a:p>
            <a:pPr marL="169863" indent="-169863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altLang="de-DE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Scaffold thrombosis at 12 months </a:t>
            </a:r>
          </a:p>
          <a:p>
            <a:pPr marL="0" indent="0">
              <a:lnSpc>
                <a:spcPts val="1680"/>
              </a:lnSpc>
              <a:spcBef>
                <a:spcPts val="0"/>
              </a:spcBef>
              <a:buClr>
                <a:srgbClr val="00234C"/>
              </a:buClr>
              <a:buNone/>
              <a:defRPr/>
            </a:pPr>
            <a:r>
              <a:rPr lang="en-US" altLang="de-DE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de-DE" sz="1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for superiority of </a:t>
            </a:r>
            <a:r>
              <a:rPr lang="en-US" altLang="de-DE" sz="11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Magmaris</a:t>
            </a:r>
            <a:r>
              <a:rPr lang="en-US" altLang="de-DE" sz="1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to Absorb</a:t>
            </a:r>
            <a:r>
              <a:rPr lang="en-US" altLang="de-DE" sz="1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ts val="1680"/>
              </a:lnSpc>
              <a:spcBef>
                <a:spcPct val="30000"/>
              </a:spcBef>
              <a:buClr>
                <a:srgbClr val="00234C"/>
              </a:buClr>
              <a:buNone/>
              <a:defRPr/>
            </a:pP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Investigators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Verheye</a:t>
            </a: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MD, Belgium – Europe</a:t>
            </a:r>
          </a:p>
          <a:p>
            <a:pPr marL="169863" indent="-169863">
              <a:lnSpc>
                <a:spcPct val="105000"/>
              </a:lnSpc>
              <a:spcBef>
                <a:spcPct val="30000"/>
              </a:spcBef>
              <a:buClr>
                <a:srgbClr val="00234C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Lee, MD, Hong Kong – Asia Pacific</a:t>
            </a:r>
            <a:endParaRPr lang="de-CH" sz="1100" dirty="0">
              <a:solidFill>
                <a:srgbClr val="002060"/>
              </a:solidFill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5337045" y="514350"/>
            <a:ext cx="2816355" cy="3455567"/>
            <a:chOff x="5011052" y="847115"/>
            <a:chExt cx="3748903" cy="4708105"/>
          </a:xfrm>
        </p:grpSpPr>
        <p:pic>
          <p:nvPicPr>
            <p:cNvPr id="51" name="Textfeld 11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52" y="2240679"/>
              <a:ext cx="3729775" cy="686260"/>
            </a:xfrm>
            <a:prstGeom prst="rect">
              <a:avLst/>
            </a:prstGeom>
            <a:noFill/>
            <a:ln>
              <a:noFill/>
            </a:ln>
            <a:extLst/>
          </p:spPr>
        </p:pic>
        <p:grpSp>
          <p:nvGrpSpPr>
            <p:cNvPr id="52" name="Gruppieren 51"/>
            <p:cNvGrpSpPr/>
            <p:nvPr/>
          </p:nvGrpSpPr>
          <p:grpSpPr>
            <a:xfrm>
              <a:off x="5018986" y="847115"/>
              <a:ext cx="3740969" cy="4708105"/>
              <a:chOff x="5226049" y="1541462"/>
              <a:chExt cx="3740969" cy="4708105"/>
            </a:xfrm>
          </p:grpSpPr>
          <p:pic>
            <p:nvPicPr>
              <p:cNvPr id="53" name="Textfeld 1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751" y="3621285"/>
                <a:ext cx="3727213" cy="570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4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7078703" y="2016382"/>
                <a:ext cx="640" cy="988618"/>
              </a:xfrm>
              <a:prstGeom prst="straightConnector1">
                <a:avLst/>
              </a:prstGeom>
              <a:noFill/>
              <a:ln w="28575">
                <a:solidFill>
                  <a:srgbClr val="8E929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7"/>
              <p:cNvCxnSpPr>
                <a:cxnSpLocks noChangeShapeType="1"/>
              </p:cNvCxnSpPr>
              <p:nvPr/>
            </p:nvCxnSpPr>
            <p:spPr bwMode="auto">
              <a:xfrm>
                <a:off x="7070746" y="4023033"/>
                <a:ext cx="0" cy="2022381"/>
              </a:xfrm>
              <a:prstGeom prst="straightConnector1">
                <a:avLst/>
              </a:prstGeom>
              <a:noFill/>
              <a:ln w="28575">
                <a:solidFill>
                  <a:srgbClr val="8E929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56" name="Textfeld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977" y="1541462"/>
                <a:ext cx="3725494" cy="860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Textfeld 1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257" y="2328767"/>
                <a:ext cx="3727214" cy="5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Textfeld 1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977" y="5679469"/>
                <a:ext cx="3728041" cy="5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Box 15"/>
              <p:cNvSpPr txBox="1">
                <a:spLocks noChangeArrowheads="1"/>
              </p:cNvSpPr>
              <p:nvPr/>
            </p:nvSpPr>
            <p:spPr bwMode="auto">
              <a:xfrm>
                <a:off x="5287947" y="1583287"/>
                <a:ext cx="3572914" cy="6290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2054 patients with </a:t>
                </a:r>
                <a:b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de-DE" sz="1200" b="1" i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novo </a:t>
                </a: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coronary artery stenosis</a:t>
                </a: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5296010" y="2400318"/>
                <a:ext cx="3615453" cy="377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6-month </a:t>
                </a:r>
                <a:r>
                  <a:rPr lang="en-US" altLang="de-DE" sz="1200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Clinical FUP</a:t>
                </a:r>
              </a:p>
            </p:txBody>
          </p:sp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5304607" y="3056660"/>
                <a:ext cx="3606856" cy="377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C8CAC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 marL="177800" indent="-1778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200" b="1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12-month</a:t>
                </a:r>
                <a:r>
                  <a:rPr lang="en-US" altLang="de-DE" sz="1200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Clinical FUP</a:t>
                </a:r>
              </a:p>
            </p:txBody>
          </p:sp>
          <p:sp>
            <p:nvSpPr>
              <p:cNvPr id="62" name="Text Box 17"/>
              <p:cNvSpPr txBox="1">
                <a:spLocks noChangeArrowheads="1"/>
              </p:cNvSpPr>
              <p:nvPr/>
            </p:nvSpPr>
            <p:spPr bwMode="auto">
              <a:xfrm>
                <a:off x="5287947" y="3604271"/>
                <a:ext cx="3564316" cy="461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 anchor="t">
                <a:spAutoFit/>
              </a:bodyPr>
              <a:lstStyle>
                <a:lvl1pPr marL="177800" indent="-1778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6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24-month</a:t>
                </a:r>
                <a:r>
                  <a:rPr lang="en-US" altLang="de-DE" sz="1200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Clinical  FUP</a:t>
                </a:r>
              </a:p>
            </p:txBody>
          </p:sp>
          <p:sp>
            <p:nvSpPr>
              <p:cNvPr id="63" name="Text Box 16"/>
              <p:cNvSpPr txBox="1">
                <a:spLocks noChangeArrowheads="1"/>
              </p:cNvSpPr>
              <p:nvPr/>
            </p:nvSpPr>
            <p:spPr bwMode="auto">
              <a:xfrm>
                <a:off x="5226049" y="5679469"/>
                <a:ext cx="3634812" cy="461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6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60-month </a:t>
                </a:r>
                <a:r>
                  <a:rPr lang="en-US" altLang="de-DE" sz="1200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Clinical FUP</a:t>
                </a:r>
              </a:p>
            </p:txBody>
          </p:sp>
          <p:pic>
            <p:nvPicPr>
              <p:cNvPr id="64" name="Textfeld 1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977" y="4306322"/>
                <a:ext cx="3727214" cy="5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5296545" y="4329437"/>
                <a:ext cx="3572914" cy="377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36-month </a:t>
                </a:r>
                <a:r>
                  <a:rPr lang="en-US" altLang="de-DE" sz="1200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Clinical FUP</a:t>
                </a:r>
              </a:p>
            </p:txBody>
          </p:sp>
          <p:pic>
            <p:nvPicPr>
              <p:cNvPr id="66" name="Textfeld 11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977" y="4997029"/>
                <a:ext cx="3728041" cy="57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Text Box 16"/>
              <p:cNvSpPr txBox="1">
                <a:spLocks noChangeArrowheads="1"/>
              </p:cNvSpPr>
              <p:nvPr/>
            </p:nvSpPr>
            <p:spPr bwMode="auto">
              <a:xfrm>
                <a:off x="5305243" y="5034222"/>
                <a:ext cx="3572914" cy="377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de-DE" sz="1200" b="1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48-month </a:t>
                </a:r>
                <a:r>
                  <a:rPr lang="en-US" altLang="de-DE" sz="1200" kern="0" dirty="0" smtClean="0">
                    <a:solidFill>
                      <a:srgbClr val="002E4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Clinical FUP</a:t>
                </a:r>
              </a:p>
            </p:txBody>
          </p:sp>
          <p:cxnSp>
            <p:nvCxnSpPr>
              <p:cNvPr id="68" name="AutoShape 7"/>
              <p:cNvCxnSpPr>
                <a:cxnSpLocks noChangeShapeType="1"/>
              </p:cNvCxnSpPr>
              <p:nvPr/>
            </p:nvCxnSpPr>
            <p:spPr bwMode="auto">
              <a:xfrm>
                <a:off x="7070746" y="3404462"/>
                <a:ext cx="0" cy="284963"/>
              </a:xfrm>
              <a:prstGeom prst="straightConnector1">
                <a:avLst/>
              </a:prstGeom>
              <a:noFill/>
              <a:ln w="28575">
                <a:solidFill>
                  <a:srgbClr val="8E929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9" name="Textfeld 68"/>
          <p:cNvSpPr txBox="1"/>
          <p:nvPr/>
        </p:nvSpPr>
        <p:spPr>
          <a:xfrm>
            <a:off x="4724400" y="390089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*TLF: composite of  target vessel myocardial infarction, clinically driven TLR, cardiac death and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CABG</a:t>
            </a:r>
            <a:endParaRPr 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199"/>
            <a:ext cx="8229600" cy="613171"/>
          </a:xfrm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  <a:r>
              <a:rPr lang="de-CH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de-C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65699"/>
              </p:ext>
            </p:extLst>
          </p:nvPr>
        </p:nvGraphicFramePr>
        <p:xfrm>
          <a:off x="287705" y="736227"/>
          <a:ext cx="4140001" cy="354568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38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688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Country</a:t>
                      </a:r>
                      <a:endParaRPr lang="de-CH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Zealand</a:t>
                      </a:r>
                      <a:endParaRPr lang="de-CH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200" b="0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de-CH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de-CH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de-CH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de-CH" sz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</a:t>
                      </a:r>
                      <a:endParaRPr lang="de-CH" sz="12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CH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</a:t>
                      </a: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de-CH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defTabSz="914400" rtl="0" eaLnBrk="1" fontAlgn="ctr" latinLnBrk="0" hangingPunct="1"/>
                      <a:r>
                        <a:rPr lang="de-CH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Portugal</a:t>
                      </a:r>
                      <a:endParaRPr lang="de-CH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CH" sz="12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de-CH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de-CH" sz="120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Israel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Latvia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 algn="l" rtl="0" fontAlgn="ctr"/>
                      <a:r>
                        <a:rPr lang="de-CH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de-CH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de-CH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C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0"/>
                      <a:endParaRPr lang="de-CH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CH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7750"/>
            <a:ext cx="4453508" cy="2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4953000" y="3390840"/>
            <a:ext cx="357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sites in 25 countries</a:t>
            </a:r>
            <a:endParaRPr lang="de-CH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574"/>
            <a:ext cx="8229600" cy="797886"/>
          </a:xfrm>
        </p:spPr>
        <p:txBody>
          <a:bodyPr>
            <a:normAutofit/>
          </a:bodyPr>
          <a:lstStyle/>
          <a:p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Registry </a:t>
            </a:r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TextBox 1"/>
          <p:cNvSpPr txBox="1"/>
          <p:nvPr/>
        </p:nvSpPr>
        <p:spPr>
          <a:xfrm>
            <a:off x="3215159" y="4002067"/>
            <a:ext cx="2985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i="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1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Fajadet</a:t>
            </a:r>
            <a:r>
              <a:rPr lang="de-CH" sz="1000" i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de-CH" sz="1000" dirty="0" smtClean="0">
                <a:solidFill>
                  <a:srgbClr val="002060"/>
                </a:solidFill>
              </a:rPr>
              <a:t>EuroIntervention </a:t>
            </a:r>
            <a:r>
              <a:rPr lang="de-CH" sz="1000" i="0" dirty="0" smtClean="0">
                <a:solidFill>
                  <a:srgbClr val="002060"/>
                </a:solidFill>
              </a:rPr>
              <a:t>2016; 12:828-833</a:t>
            </a:r>
            <a:r>
              <a:rPr lang="de-CH" sz="1600" i="0" dirty="0" smtClean="0">
                <a:solidFill>
                  <a:srgbClr val="002060"/>
                </a:solidFill>
              </a:rPr>
              <a:t> </a:t>
            </a:r>
            <a:endParaRPr lang="de-CH" sz="16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51520" y="828675"/>
            <a:ext cx="8557418" cy="3233321"/>
            <a:chOff x="251520" y="828675"/>
            <a:chExt cx="8557418" cy="3267075"/>
          </a:xfrm>
        </p:grpSpPr>
        <p:sp>
          <p:nvSpPr>
            <p:cNvPr id="363" name="Rectangle 4"/>
            <p:cNvSpPr txBox="1">
              <a:spLocks/>
            </p:cNvSpPr>
            <p:nvPr/>
          </p:nvSpPr>
          <p:spPr bwMode="auto">
            <a:xfrm>
              <a:off x="251520" y="828675"/>
              <a:ext cx="8557418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361950" indent="-180975" defTabSz="4572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4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Subjects were enrolled according to the </a:t>
              </a:r>
              <a:r>
                <a:rPr lang="en-US" sz="1400" b="0" i="0" dirty="0">
                  <a:solidFill>
                    <a:srgbClr val="002060"/>
                  </a:solidFill>
                  <a:latin typeface="Arial" panose="020B0604020202020204" pitchFamily="34" charset="0"/>
                </a:rPr>
                <a:t>c</a:t>
              </a:r>
              <a:r>
                <a:rPr lang="en-US" sz="14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onsensus letter</a:t>
              </a:r>
              <a:r>
                <a:rPr lang="en-US" sz="1400" b="0" i="0" baseline="30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1</a:t>
              </a:r>
              <a:r>
                <a:rPr lang="en-US" sz="14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 4Ps and Instruction for Use (IFU) requirements of Magmaris</a:t>
              </a: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4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NSTEMI subjects included in BIOSOLVE-IV</a:t>
              </a: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400" b="1" i="0" dirty="0" smtClean="0">
                  <a:solidFill>
                    <a:srgbClr val="2A25D9"/>
                  </a:solidFill>
                  <a:latin typeface="Arial" panose="020B0604020202020204" pitchFamily="34" charset="0"/>
                </a:rPr>
                <a:t>4-P </a:t>
              </a:r>
              <a:r>
                <a:rPr lang="en-US" sz="1400" b="1" i="0" dirty="0" smtClean="0">
                  <a:solidFill>
                    <a:srgbClr val="2A25D9"/>
                  </a:solidFill>
                  <a:latin typeface="Arial" panose="020B0604020202020204" pitchFamily="34" charset="0"/>
                </a:rPr>
                <a:t>Strategy:</a:t>
              </a: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342900" lvl="2" indent="-34290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Arial" panose="020B0604020202020204" pitchFamily="34" charset="0"/>
                <a:buChar char="•"/>
                <a:defRPr/>
              </a:pPr>
              <a:endParaRPr lang="en-US" dirty="0" smtClean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285750" lvl="2" indent="-28575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1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Clinical </a:t>
              </a:r>
              <a:r>
                <a:rPr lang="en-US" sz="1100" b="0" i="0" dirty="0">
                  <a:solidFill>
                    <a:srgbClr val="002060"/>
                  </a:solidFill>
                  <a:latin typeface="Arial" panose="020B0604020202020204" pitchFamily="34" charset="0"/>
                </a:rPr>
                <a:t>Events Committee: Adjudication of all </a:t>
              </a:r>
              <a:r>
                <a:rPr lang="en-US" sz="11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de-DE" sz="11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ADE</a:t>
              </a:r>
              <a:r>
                <a:rPr lang="en-US" altLang="de-DE" sz="1100" b="0" i="0" dirty="0">
                  <a:solidFill>
                    <a:srgbClr val="002060"/>
                  </a:solidFill>
                  <a:latin typeface="Arial" panose="020B0604020202020204" pitchFamily="34" charset="0"/>
                </a:rPr>
                <a:t>, SAE, SADE, and USADE </a:t>
              </a:r>
              <a:endParaRPr lang="en-US" sz="1100" b="0" i="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marL="285750" lvl="2" indent="-28575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100" b="0" i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Core laboratory </a:t>
              </a:r>
              <a:r>
                <a:rPr lang="en-US" sz="1100" b="0" i="0" dirty="0">
                  <a:solidFill>
                    <a:srgbClr val="002060"/>
                  </a:solidFill>
                  <a:latin typeface="Arial" panose="020B0604020202020204" pitchFamily="34" charset="0"/>
                </a:rPr>
                <a:t>imaging analysis of endpoint related events</a:t>
              </a:r>
            </a:p>
            <a:p>
              <a:pPr marL="285750" lvl="2" indent="-285750" eaLnBrk="1" fontAlgn="base" hangingPunct="1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234C"/>
                </a:buClr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</a:rPr>
                <a:t>25% </a:t>
              </a:r>
              <a:r>
                <a:rPr lang="en-US" sz="11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monitoring</a:t>
              </a:r>
              <a:endParaRPr lang="en-US" sz="11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M:\MKT\intern\05_CVI\01 Products\DREAMS\02_Postlaunch\06_Clinical Marketing\02_Indications\Letter\Post-Dilatation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882085"/>
              <a:ext cx="1066800" cy="103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M:\MKT\intern\05_CVI\01 Products\DREAMS\02_Postlaunch\06_Clinical Marketing\02_Indications\Letter\Pre-Dilatation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1895568"/>
              <a:ext cx="1065600" cy="102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M:\MKT\intern\05_CVI\01 Products\DREAMS\02_Postlaunch\06_Clinical Marketing\02_Indications\Letter\Proper Sizing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1882085"/>
              <a:ext cx="1066800" cy="103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M:\MKT\intern\05_CVI\01 Products\DREAMS\02_Postlaunch\06_Clinical Marketing\02_Indications\Letter\Patient Selection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82235"/>
              <a:ext cx="1066800" cy="1037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16"/>
            <p:cNvSpPr txBox="1"/>
            <p:nvPr/>
          </p:nvSpPr>
          <p:spPr>
            <a:xfrm>
              <a:off x="438427" y="2872835"/>
              <a:ext cx="2061275" cy="52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Patient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lesion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selection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lang="en-US" sz="1400" b="1" i="0" dirty="0">
                <a:solidFill>
                  <a:srgbClr val="2A25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2603668" y="2872085"/>
              <a:ext cx="1862246" cy="52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Proper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scaffold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sizing</a:t>
              </a:r>
              <a:endParaRPr lang="en-US" sz="1400" b="1" i="0" dirty="0">
                <a:solidFill>
                  <a:srgbClr val="2A25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18"/>
            <p:cNvSpPr txBox="1"/>
            <p:nvPr/>
          </p:nvSpPr>
          <p:spPr>
            <a:xfrm>
              <a:off x="4707716" y="2872085"/>
              <a:ext cx="1896465" cy="52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-dilatation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lesion</a:t>
              </a: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sz="1400" b="1" i="0" dirty="0" err="1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preparation</a:t>
              </a:r>
              <a:endParaRPr lang="en-US" sz="1400" b="1" i="0" dirty="0">
                <a:solidFill>
                  <a:srgbClr val="2A25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6750114" y="2872085"/>
              <a:ext cx="1953816" cy="31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1" i="0" dirty="0">
                  <a:solidFill>
                    <a:srgbClr val="2A25D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Post-dilatation</a:t>
              </a:r>
              <a:endParaRPr lang="en-US" sz="1400" b="1" i="0" dirty="0">
                <a:solidFill>
                  <a:srgbClr val="2A25D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6430"/>
            <a:ext cx="8229600" cy="728830"/>
          </a:xfrm>
        </p:spPr>
        <p:txBody>
          <a:bodyPr>
            <a:normAutofit/>
          </a:bodyPr>
          <a:lstStyle/>
          <a:p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Flow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27"/>
          <p:cNvCxnSpPr/>
          <p:nvPr/>
        </p:nvCxnSpPr>
        <p:spPr>
          <a:xfrm flipH="1">
            <a:off x="2086197" y="2420373"/>
            <a:ext cx="1253" cy="897482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pSp>
        <p:nvGrpSpPr>
          <p:cNvPr id="8" name="Gruppieren 7"/>
          <p:cNvGrpSpPr/>
          <p:nvPr/>
        </p:nvGrpSpPr>
        <p:grpSpPr>
          <a:xfrm>
            <a:off x="4648199" y="1276350"/>
            <a:ext cx="3452400" cy="835200"/>
            <a:chOff x="4648199" y="1415750"/>
            <a:chExt cx="3668218" cy="745238"/>
          </a:xfrm>
        </p:grpSpPr>
        <p:pic>
          <p:nvPicPr>
            <p:cNvPr id="77" name="Textfeld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199" y="1415750"/>
              <a:ext cx="3668218" cy="74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22"/>
            <p:cNvSpPr/>
            <p:nvPr/>
          </p:nvSpPr>
          <p:spPr>
            <a:xfrm>
              <a:off x="4745240" y="1639120"/>
              <a:ext cx="3571177" cy="375804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N= 4 devices not implanted</a:t>
              </a:r>
            </a:p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N= 3 missed visits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  <a:t/>
              </a:r>
              <a:br>
                <a:rPr kumimoji="0" lang="en-US" sz="18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rPr>
              </a:br>
              <a:endPara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928068" y="3231708"/>
            <a:ext cx="3452203" cy="973503"/>
            <a:chOff x="928068" y="3382050"/>
            <a:chExt cx="3452203" cy="1120248"/>
          </a:xfrm>
        </p:grpSpPr>
        <p:pic>
          <p:nvPicPr>
            <p:cNvPr id="78" name="Textfeld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068" y="3382050"/>
              <a:ext cx="3452203" cy="112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29"/>
            <p:cNvSpPr/>
            <p:nvPr/>
          </p:nvSpPr>
          <p:spPr>
            <a:xfrm>
              <a:off x="1006202" y="3589497"/>
              <a:ext cx="3256082" cy="54006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778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12-month follow up (97.2%)</a:t>
              </a:r>
            </a:p>
            <a:p>
              <a:pPr marL="1778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583 subjects / 4 death</a:t>
              </a:r>
              <a:r>
                <a:rPr lang="en-US" sz="1400" kern="0" baseline="30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en-US" sz="18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	 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647600" y="2543949"/>
            <a:ext cx="3452400" cy="835200"/>
            <a:chOff x="4522573" y="2543950"/>
            <a:chExt cx="3428058" cy="910742"/>
          </a:xfrm>
        </p:grpSpPr>
        <p:pic>
          <p:nvPicPr>
            <p:cNvPr id="76" name="Textfeld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573" y="2543950"/>
              <a:ext cx="3428058" cy="91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Rectangle 33"/>
            <p:cNvSpPr/>
            <p:nvPr/>
          </p:nvSpPr>
          <p:spPr>
            <a:xfrm>
              <a:off x="4610709" y="2767034"/>
              <a:ext cx="3339922" cy="527017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N= 4 devices not implanted</a:t>
              </a:r>
            </a:p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N= 8 missed visits </a:t>
              </a:r>
              <a:endParaRPr kumimoji="0" lang="en-US" sz="180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85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234C"/>
                </a:buClr>
                <a:buSzPct val="70000"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/>
              </a:r>
              <a:br>
                <a:rPr kumimoji="0" lang="en-US" sz="1800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</a:br>
              <a:endParaRPr kumimoji="0" lang="en-US" sz="18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cxnSp>
        <p:nvCxnSpPr>
          <p:cNvPr id="82" name="Straight Connector 17"/>
          <p:cNvCxnSpPr/>
          <p:nvPr/>
        </p:nvCxnSpPr>
        <p:spPr>
          <a:xfrm>
            <a:off x="2086197" y="1200150"/>
            <a:ext cx="0" cy="72701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pSp>
        <p:nvGrpSpPr>
          <p:cNvPr id="3" name="Gruppieren 2"/>
          <p:cNvGrpSpPr/>
          <p:nvPr/>
        </p:nvGrpSpPr>
        <p:grpSpPr>
          <a:xfrm>
            <a:off x="928066" y="666750"/>
            <a:ext cx="3452400" cy="835200"/>
            <a:chOff x="928067" y="666750"/>
            <a:chExt cx="3262933" cy="749000"/>
          </a:xfrm>
        </p:grpSpPr>
        <p:pic>
          <p:nvPicPr>
            <p:cNvPr id="83" name="Textfeld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067" y="666750"/>
              <a:ext cx="3262933" cy="74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24"/>
            <p:cNvSpPr/>
            <p:nvPr/>
          </p:nvSpPr>
          <p:spPr>
            <a:xfrm>
              <a:off x="965664" y="734800"/>
              <a:ext cx="2928562" cy="43705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1400" kern="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kumimoji="0" lang="de-CH" sz="1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00 subjects </a:t>
              </a:r>
            </a:p>
          </p:txBody>
        </p:sp>
      </p:grpSp>
      <p:cxnSp>
        <p:nvCxnSpPr>
          <p:cNvPr id="85" name="Straight Arrow Connector 25"/>
          <p:cNvCxnSpPr/>
          <p:nvPr/>
        </p:nvCxnSpPr>
        <p:spPr>
          <a:xfrm>
            <a:off x="2076025" y="1589275"/>
            <a:ext cx="241226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28"/>
          <p:cNvCxnSpPr/>
          <p:nvPr/>
        </p:nvCxnSpPr>
        <p:spPr>
          <a:xfrm>
            <a:off x="2101679" y="2906259"/>
            <a:ext cx="241226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4" name="Gruppieren 3"/>
          <p:cNvGrpSpPr/>
          <p:nvPr/>
        </p:nvGrpSpPr>
        <p:grpSpPr>
          <a:xfrm>
            <a:off x="928067" y="1849954"/>
            <a:ext cx="3452204" cy="1255196"/>
            <a:chOff x="928067" y="2028536"/>
            <a:chExt cx="3452204" cy="1564236"/>
          </a:xfrm>
        </p:grpSpPr>
        <p:pic>
          <p:nvPicPr>
            <p:cNvPr id="87" name="Textfeld 1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067" y="2028536"/>
              <a:ext cx="3452204" cy="153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35"/>
            <p:cNvSpPr/>
            <p:nvPr/>
          </p:nvSpPr>
          <p:spPr>
            <a:xfrm>
              <a:off x="967846" y="2160988"/>
              <a:ext cx="3294439" cy="1431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 smtClean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6-month follow-up (98.3%)</a:t>
              </a:r>
              <a:br>
                <a:rPr lang="en-US" sz="1400" i="0" dirty="0" smtClean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US" sz="1400" i="0" dirty="0" smtClean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590 subjects / 1 withdrawal / 2 death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i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9" name="Textfeld 88"/>
          <p:cNvSpPr txBox="1"/>
          <p:nvPr/>
        </p:nvSpPr>
        <p:spPr>
          <a:xfrm>
            <a:off x="1116360" y="4095750"/>
            <a:ext cx="6046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CH" sz="1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de-CH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CH" sz="1000" i="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ardiac death &amp; 3 non-cardiac</a:t>
            </a:r>
            <a:r>
              <a:rPr lang="de-CH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</a:t>
            </a:r>
            <a:r>
              <a:rPr lang="de-CH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cancer, 1 COPD)</a:t>
            </a:r>
            <a:endParaRPr lang="de-CH" sz="1000" i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595" y="118243"/>
            <a:ext cx="9143026" cy="857250"/>
          </a:xfrm>
        </p:spPr>
        <p:txBody>
          <a:bodyPr anchor="t">
            <a:noAutofit/>
          </a:bodyPr>
          <a:lstStyle/>
          <a:p>
            <a:r>
              <a:rPr lang="de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de-CH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94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58684"/>
              </p:ext>
            </p:extLst>
          </p:nvPr>
        </p:nvGraphicFramePr>
        <p:xfrm>
          <a:off x="4896385" y="665780"/>
          <a:ext cx="4000203" cy="123882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7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4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Lesion Location</a:t>
                      </a:r>
                    </a:p>
                  </a:txBody>
                  <a:tcPr marL="5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5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40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400" algn="l"/>
                      <a:r>
                        <a:rPr kumimoji="0" lang="de-CH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325 (51.5)</a:t>
                      </a:r>
                      <a:endParaRPr kumimoji="0" lang="de-CH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40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LCX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400" algn="l"/>
                      <a:r>
                        <a:rPr lang="de-CH" sz="12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(19.3</a:t>
                      </a:r>
                      <a:r>
                        <a:rPr lang="de-CH" sz="12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de-CH" sz="12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640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6400" algn="l"/>
                      <a:r>
                        <a:rPr lang="de-CH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(28.1)</a:t>
                      </a:r>
                      <a:endParaRPr lang="de-CH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40">
                <a:tc>
                  <a:txBody>
                    <a:bodyPr/>
                    <a:lstStyle/>
                    <a:p>
                      <a:pPr marL="17640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Ramus</a:t>
                      </a:r>
                    </a:p>
                  </a:txBody>
                  <a:tcPr marL="54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400" algn="l" defTabSz="914400" rtl="0" eaLnBrk="1" latinLnBrk="0" hangingPunct="1"/>
                      <a:r>
                        <a:rPr lang="de-CH" sz="12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 (1.1)</a:t>
                      </a:r>
                      <a:endParaRPr lang="de-CH" sz="12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28126" y="4095750"/>
            <a:ext cx="519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CH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</a:t>
            </a:r>
            <a:r>
              <a:rPr lang="de-CH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characteristics are eyeball estimate of investigators - No core laboratory analysis</a:t>
            </a:r>
            <a:endParaRPr lang="de-CH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04801" y="708642"/>
            <a:ext cx="4051175" cy="3341996"/>
            <a:chOff x="304801" y="708642"/>
            <a:chExt cx="4051175" cy="3341996"/>
          </a:xfrm>
        </p:grpSpPr>
        <p:graphicFrame>
          <p:nvGraphicFramePr>
            <p:cNvPr id="293" name="Group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8815672"/>
                </p:ext>
              </p:extLst>
            </p:nvPr>
          </p:nvGraphicFramePr>
          <p:xfrm>
            <a:off x="304801" y="708642"/>
            <a:ext cx="3991020" cy="3341996"/>
          </p:xfrm>
          <a:graphic>
            <a:graphicData uri="http://schemas.openxmlformats.org/drawingml/2006/table">
              <a:tbl>
                <a:tblPr>
                  <a:effectLst>
                    <a:innerShdw blurRad="63500" dist="50800" dir="13500000">
                      <a:srgbClr val="002060">
                        <a:alpha val="50000"/>
                      </a:srgbClr>
                    </a:innerShdw>
                  </a:effectLst>
                </a:tblPr>
                <a:tblGrid>
                  <a:gridCol w="285536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356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56859"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Baseline Characteristics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  <a:defRPr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 (%)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Age (mean ± SD)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61.7 ± 10.9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Male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  <a:defRPr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447 (74.5)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Hypertension 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403 (67.2)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de-CH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Hyperlipidemia</a:t>
                        </a:r>
                        <a:endPara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387 (64.5)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de-CH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Smoking</a:t>
                        </a:r>
                        <a:endPara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357 (59.9)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Diabetes mellitus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125 (20.8)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18000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Insulin dependent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algn="l"/>
                        <a:r>
                          <a:rPr kumimoji="0" lang="de-CH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25 (20.8)</a:t>
                        </a:r>
                        <a:endParaRPr kumimoji="0" lang="de-CH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1800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de-DE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Non-Insulin dependent</a:t>
                        </a:r>
                        <a:endParaRPr kumimoji="0" lang="de-CH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algn="l"/>
                        <a:r>
                          <a:rPr lang="de-CH" sz="1200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 (80.0)</a:t>
                        </a:r>
                        <a:endParaRPr lang="de-CH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de-CH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History of MI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de-CH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118 (19.7)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280467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Previous percutaneous Intervention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93 (23.3)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280467"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8890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NSTEMI</a:t>
                        </a:r>
                      </a:p>
                    </a:txBody>
                    <a:tcPr marL="5399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077913" algn="r"/>
                            <a:tab pos="1706563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101 (16.8)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</a:tbl>
            </a:graphicData>
          </a:graphic>
        </p:graphicFrame>
        <p:sp>
          <p:nvSpPr>
            <p:cNvPr id="11" name="Rounded Rectangle 9"/>
            <p:cNvSpPr/>
            <p:nvPr/>
          </p:nvSpPr>
          <p:spPr bwMode="auto">
            <a:xfrm>
              <a:off x="314564" y="3786452"/>
              <a:ext cx="4041412" cy="228600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928408" y="2392776"/>
            <a:ext cx="4074536" cy="1484150"/>
            <a:chOff x="4928408" y="2356068"/>
            <a:chExt cx="4074536" cy="1484150"/>
          </a:xfrm>
        </p:grpSpPr>
        <p:graphicFrame>
          <p:nvGraphicFramePr>
            <p:cNvPr id="292" name="Group 5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6507949"/>
                </p:ext>
              </p:extLst>
            </p:nvPr>
          </p:nvGraphicFramePr>
          <p:xfrm>
            <a:off x="4928408" y="2356068"/>
            <a:ext cx="4036080" cy="1484150"/>
          </p:xfrm>
          <a:graphic>
            <a:graphicData uri="http://schemas.openxmlformats.org/drawingml/2006/table">
              <a:tbl>
                <a:tblPr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tblPr>
                <a:tblGrid>
                  <a:gridCol w="26915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444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5560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440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Lesion Characteristics*</a:t>
                        </a:r>
                      </a:p>
                    </a:txBody>
                    <a:tcPr marL="5397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440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1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N (%)</a:t>
                        </a:r>
                      </a:p>
                    </a:txBody>
                    <a:tcPr marL="53977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gradFill flip="none" rotWithShape="1">
                        <a:gsLst>
                          <a:gs pos="0">
                            <a:srgbClr val="002060"/>
                          </a:gs>
                          <a:gs pos="10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4571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Lesion length (mm </a:t>
                        </a:r>
                        <a:r>
                          <a:rPr lang="de-CH" sz="1200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</a:t>
                        </a: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SD)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14.8 </a:t>
                        </a:r>
                        <a:r>
                          <a:rPr lang="de-CH" sz="1200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</a:t>
                        </a: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4.2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4571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0" algn="l"/>
                          </a:tabLst>
                          <a:defRPr/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RVD (mm </a:t>
                        </a:r>
                        <a:r>
                          <a:rPr lang="de-CH" sz="1200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</a:t>
                        </a: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SD)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3.3 </a:t>
                        </a:r>
                        <a:r>
                          <a:rPr lang="de-CH" sz="1200" dirty="0" smtClean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±</a:t>
                        </a: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0.3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4571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AHA/ ACC Lesion Class B2/C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100 (15.9)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45710"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Calcification moderate/severe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Calibri"/>
                          </a:defRPr>
                        </a:lvl9pPr>
                      </a:lstStyle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kern="1200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49 (7.8)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45710"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0" algn="l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Bifurcation lesions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176400" marR="0" lvl="0" indent="0" algn="l" defTabSz="914400" rtl="0" eaLnBrk="1" fontAlgn="t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701800" algn="r"/>
                          </a:tabLst>
                        </a:pPr>
                        <a:r>
                          <a:rPr kumimoji="0" 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37 (5.9)</a:t>
                        </a:r>
                      </a:p>
                    </a:txBody>
                    <a:tcPr marL="0" marR="0" marT="0" marB="0" anchor="ctr" horzOverflow="overflow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2" name="Rounded Rectangle 9"/>
            <p:cNvSpPr/>
            <p:nvPr/>
          </p:nvSpPr>
          <p:spPr bwMode="auto">
            <a:xfrm>
              <a:off x="4961532" y="3601842"/>
              <a:ext cx="4041412" cy="228600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 b="1" i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  <a:cs typeface="Arial" charset="0"/>
              </a:endParaRPr>
            </a:p>
          </p:txBody>
        </p:sp>
      </p:grpSp>
      <p:pic>
        <p:nvPicPr>
          <p:cNvPr id="13" name="Picture 2" descr="M:\CA\intern\C1503 BIOSOLVE-IV\Trial Master File\02 Study Management\2.7. Study Logo\BIOSOLVE-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0392"/>
            <a:ext cx="762000" cy="25155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2134</Words>
  <Application>Microsoft Office PowerPoint</Application>
  <PresentationFormat>Presentazione su schermo (16:9)</PresentationFormat>
  <Paragraphs>333</Paragraphs>
  <Slides>20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DINPro-Medium</vt:lpstr>
      <vt:lpstr>TradeGothic</vt:lpstr>
      <vt:lpstr>Verdana</vt:lpstr>
      <vt:lpstr>Wingdings</vt:lpstr>
      <vt:lpstr>ヒラギノ角ゴ Pro W3</vt:lpstr>
      <vt:lpstr>Theme1</vt:lpstr>
      <vt:lpstr>BIOSOLVE-IV:  Twelve-Month Outcomes With a Resorbable Magnesium Scaffold in a Real-world Setting</vt:lpstr>
      <vt:lpstr>Presentazione standard di PowerPoint</vt:lpstr>
      <vt:lpstr>MAGMARIS (DREAMS 2G) Sirolimus Eluting Mg Scaffold</vt:lpstr>
      <vt:lpstr>Results Shunt Study 1: Magmaris vs. Absorb vs. Orsiro</vt:lpstr>
      <vt:lpstr>Registry Design</vt:lpstr>
      <vt:lpstr>Countries and Sites</vt:lpstr>
      <vt:lpstr>Enrollment and Registry Organization</vt:lpstr>
      <vt:lpstr>Patient Flow</vt:lpstr>
      <vt:lpstr>Baseline Patient and Lesion Characteristics</vt:lpstr>
      <vt:lpstr>Presentazione standard di PowerPoint</vt:lpstr>
      <vt:lpstr>Target Lesion Failure out to 12-month</vt:lpstr>
      <vt:lpstr>Presentazione standard di PowerPoint</vt:lpstr>
      <vt:lpstr>Case Explanation - Scaffold Thrombosis I</vt:lpstr>
      <vt:lpstr>Case Explanation - Scaffold Thrombosis II</vt:lpstr>
      <vt:lpstr>Case Explanation - Scaffold Thrombosis III and Cardiac Death</vt:lpstr>
      <vt:lpstr>Magmaris Device Success and Porcedure Success</vt:lpstr>
      <vt:lpstr>Magmaris Performance*</vt:lpstr>
      <vt:lpstr>Presentazione standard di PowerPoint</vt:lpstr>
      <vt:lpstr>Conclusions </vt:lpstr>
      <vt:lpstr>Acknowledgement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Galli Stefano</cp:lastModifiedBy>
  <cp:revision>227</cp:revision>
  <cp:lastPrinted>2019-02-06T14:41:12Z</cp:lastPrinted>
  <dcterms:created xsi:type="dcterms:W3CDTF">2015-01-08T17:01:57Z</dcterms:created>
  <dcterms:modified xsi:type="dcterms:W3CDTF">2019-02-28T14:29:34Z</dcterms:modified>
</cp:coreProperties>
</file>