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4773" y="299977"/>
            <a:ext cx="956245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4546A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44546A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4546A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4546A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5506" y="198623"/>
            <a:ext cx="11660515" cy="645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999232" y="2724911"/>
            <a:ext cx="1408430" cy="1280160"/>
          </a:xfrm>
          <a:custGeom>
            <a:avLst/>
            <a:gdLst/>
            <a:ahLst/>
            <a:cxnLst/>
            <a:rect l="l" t="t" r="r" b="b"/>
            <a:pathLst>
              <a:path w="1408429" h="1280160">
                <a:moveTo>
                  <a:pt x="0" y="640080"/>
                </a:moveTo>
                <a:lnTo>
                  <a:pt x="1767" y="594368"/>
                </a:lnTo>
                <a:lnTo>
                  <a:pt x="6991" y="549523"/>
                </a:lnTo>
                <a:lnTo>
                  <a:pt x="15553" y="505655"/>
                </a:lnTo>
                <a:lnTo>
                  <a:pt x="27332" y="462870"/>
                </a:lnTo>
                <a:lnTo>
                  <a:pt x="42210" y="421278"/>
                </a:lnTo>
                <a:lnTo>
                  <a:pt x="60067" y="380987"/>
                </a:lnTo>
                <a:lnTo>
                  <a:pt x="80786" y="342104"/>
                </a:lnTo>
                <a:lnTo>
                  <a:pt x="104245" y="304739"/>
                </a:lnTo>
                <a:lnTo>
                  <a:pt x="130327" y="269000"/>
                </a:lnTo>
                <a:lnTo>
                  <a:pt x="158912" y="234994"/>
                </a:lnTo>
                <a:lnTo>
                  <a:pt x="189881" y="202831"/>
                </a:lnTo>
                <a:lnTo>
                  <a:pt x="223115" y="172619"/>
                </a:lnTo>
                <a:lnTo>
                  <a:pt x="258494" y="144465"/>
                </a:lnTo>
                <a:lnTo>
                  <a:pt x="295900" y="118479"/>
                </a:lnTo>
                <a:lnTo>
                  <a:pt x="335213" y="94768"/>
                </a:lnTo>
                <a:lnTo>
                  <a:pt x="376315" y="73441"/>
                </a:lnTo>
                <a:lnTo>
                  <a:pt x="419085" y="54607"/>
                </a:lnTo>
                <a:lnTo>
                  <a:pt x="463406" y="38373"/>
                </a:lnTo>
                <a:lnTo>
                  <a:pt x="509157" y="24847"/>
                </a:lnTo>
                <a:lnTo>
                  <a:pt x="556220" y="14139"/>
                </a:lnTo>
                <a:lnTo>
                  <a:pt x="604476" y="6356"/>
                </a:lnTo>
                <a:lnTo>
                  <a:pt x="653804" y="1607"/>
                </a:lnTo>
                <a:lnTo>
                  <a:pt x="704088" y="0"/>
                </a:lnTo>
                <a:lnTo>
                  <a:pt x="754371" y="1607"/>
                </a:lnTo>
                <a:lnTo>
                  <a:pt x="803699" y="6356"/>
                </a:lnTo>
                <a:lnTo>
                  <a:pt x="851955" y="14139"/>
                </a:lnTo>
                <a:lnTo>
                  <a:pt x="899018" y="24847"/>
                </a:lnTo>
                <a:lnTo>
                  <a:pt x="944769" y="38373"/>
                </a:lnTo>
                <a:lnTo>
                  <a:pt x="989090" y="54607"/>
                </a:lnTo>
                <a:lnTo>
                  <a:pt x="1031860" y="73441"/>
                </a:lnTo>
                <a:lnTo>
                  <a:pt x="1072962" y="94768"/>
                </a:lnTo>
                <a:lnTo>
                  <a:pt x="1112275" y="118479"/>
                </a:lnTo>
                <a:lnTo>
                  <a:pt x="1149681" y="144465"/>
                </a:lnTo>
                <a:lnTo>
                  <a:pt x="1185060" y="172619"/>
                </a:lnTo>
                <a:lnTo>
                  <a:pt x="1218294" y="202831"/>
                </a:lnTo>
                <a:lnTo>
                  <a:pt x="1249263" y="234994"/>
                </a:lnTo>
                <a:lnTo>
                  <a:pt x="1277848" y="269000"/>
                </a:lnTo>
                <a:lnTo>
                  <a:pt x="1303930" y="304739"/>
                </a:lnTo>
                <a:lnTo>
                  <a:pt x="1327389" y="342104"/>
                </a:lnTo>
                <a:lnTo>
                  <a:pt x="1348108" y="380987"/>
                </a:lnTo>
                <a:lnTo>
                  <a:pt x="1365965" y="421278"/>
                </a:lnTo>
                <a:lnTo>
                  <a:pt x="1380843" y="462870"/>
                </a:lnTo>
                <a:lnTo>
                  <a:pt x="1392622" y="505655"/>
                </a:lnTo>
                <a:lnTo>
                  <a:pt x="1401184" y="549523"/>
                </a:lnTo>
                <a:lnTo>
                  <a:pt x="1406408" y="594368"/>
                </a:lnTo>
                <a:lnTo>
                  <a:pt x="1408176" y="640080"/>
                </a:lnTo>
                <a:lnTo>
                  <a:pt x="1406408" y="685791"/>
                </a:lnTo>
                <a:lnTo>
                  <a:pt x="1401184" y="730636"/>
                </a:lnTo>
                <a:lnTo>
                  <a:pt x="1392622" y="774504"/>
                </a:lnTo>
                <a:lnTo>
                  <a:pt x="1380843" y="817289"/>
                </a:lnTo>
                <a:lnTo>
                  <a:pt x="1365965" y="858881"/>
                </a:lnTo>
                <a:lnTo>
                  <a:pt x="1348108" y="899173"/>
                </a:lnTo>
                <a:lnTo>
                  <a:pt x="1327389" y="938055"/>
                </a:lnTo>
                <a:lnTo>
                  <a:pt x="1303930" y="975420"/>
                </a:lnTo>
                <a:lnTo>
                  <a:pt x="1277848" y="1011159"/>
                </a:lnTo>
                <a:lnTo>
                  <a:pt x="1249263" y="1045165"/>
                </a:lnTo>
                <a:lnTo>
                  <a:pt x="1218294" y="1077328"/>
                </a:lnTo>
                <a:lnTo>
                  <a:pt x="1185060" y="1107540"/>
                </a:lnTo>
                <a:lnTo>
                  <a:pt x="1149681" y="1135694"/>
                </a:lnTo>
                <a:lnTo>
                  <a:pt x="1112275" y="1161680"/>
                </a:lnTo>
                <a:lnTo>
                  <a:pt x="1072962" y="1185391"/>
                </a:lnTo>
                <a:lnTo>
                  <a:pt x="1031860" y="1206718"/>
                </a:lnTo>
                <a:lnTo>
                  <a:pt x="989090" y="1225552"/>
                </a:lnTo>
                <a:lnTo>
                  <a:pt x="944769" y="1241787"/>
                </a:lnTo>
                <a:lnTo>
                  <a:pt x="899018" y="1255312"/>
                </a:lnTo>
                <a:lnTo>
                  <a:pt x="851955" y="1266020"/>
                </a:lnTo>
                <a:lnTo>
                  <a:pt x="803699" y="1273803"/>
                </a:lnTo>
                <a:lnTo>
                  <a:pt x="754371" y="1278552"/>
                </a:lnTo>
                <a:lnTo>
                  <a:pt x="704088" y="1280160"/>
                </a:lnTo>
                <a:lnTo>
                  <a:pt x="653804" y="1278552"/>
                </a:lnTo>
                <a:lnTo>
                  <a:pt x="604476" y="1273803"/>
                </a:lnTo>
                <a:lnTo>
                  <a:pt x="556220" y="1266020"/>
                </a:lnTo>
                <a:lnTo>
                  <a:pt x="509157" y="1255312"/>
                </a:lnTo>
                <a:lnTo>
                  <a:pt x="463406" y="1241787"/>
                </a:lnTo>
                <a:lnTo>
                  <a:pt x="419085" y="1225552"/>
                </a:lnTo>
                <a:lnTo>
                  <a:pt x="376315" y="1206718"/>
                </a:lnTo>
                <a:lnTo>
                  <a:pt x="335213" y="1185391"/>
                </a:lnTo>
                <a:lnTo>
                  <a:pt x="295900" y="1161680"/>
                </a:lnTo>
                <a:lnTo>
                  <a:pt x="258494" y="1135694"/>
                </a:lnTo>
                <a:lnTo>
                  <a:pt x="223115" y="1107540"/>
                </a:lnTo>
                <a:lnTo>
                  <a:pt x="189881" y="1077328"/>
                </a:lnTo>
                <a:lnTo>
                  <a:pt x="158912" y="1045165"/>
                </a:lnTo>
                <a:lnTo>
                  <a:pt x="130327" y="1011159"/>
                </a:lnTo>
                <a:lnTo>
                  <a:pt x="104245" y="975420"/>
                </a:lnTo>
                <a:lnTo>
                  <a:pt x="80786" y="938055"/>
                </a:lnTo>
                <a:lnTo>
                  <a:pt x="60067" y="899173"/>
                </a:lnTo>
                <a:lnTo>
                  <a:pt x="42210" y="858881"/>
                </a:lnTo>
                <a:lnTo>
                  <a:pt x="27332" y="817289"/>
                </a:lnTo>
                <a:lnTo>
                  <a:pt x="15553" y="774504"/>
                </a:lnTo>
                <a:lnTo>
                  <a:pt x="6991" y="730636"/>
                </a:lnTo>
                <a:lnTo>
                  <a:pt x="1767" y="685791"/>
                </a:lnTo>
                <a:lnTo>
                  <a:pt x="0" y="640080"/>
                </a:lnTo>
                <a:close/>
              </a:path>
            </a:pathLst>
          </a:custGeom>
          <a:ln w="1016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869935" y="2785136"/>
            <a:ext cx="1408430" cy="1280160"/>
          </a:xfrm>
          <a:custGeom>
            <a:avLst/>
            <a:gdLst/>
            <a:ahLst/>
            <a:cxnLst/>
            <a:rect l="l" t="t" r="r" b="b"/>
            <a:pathLst>
              <a:path w="1408429" h="1280160">
                <a:moveTo>
                  <a:pt x="0" y="640080"/>
                </a:moveTo>
                <a:lnTo>
                  <a:pt x="1767" y="594368"/>
                </a:lnTo>
                <a:lnTo>
                  <a:pt x="6991" y="549523"/>
                </a:lnTo>
                <a:lnTo>
                  <a:pt x="15553" y="505655"/>
                </a:lnTo>
                <a:lnTo>
                  <a:pt x="27332" y="462870"/>
                </a:lnTo>
                <a:lnTo>
                  <a:pt x="42210" y="421278"/>
                </a:lnTo>
                <a:lnTo>
                  <a:pt x="60067" y="380987"/>
                </a:lnTo>
                <a:lnTo>
                  <a:pt x="80786" y="342104"/>
                </a:lnTo>
                <a:lnTo>
                  <a:pt x="104245" y="304739"/>
                </a:lnTo>
                <a:lnTo>
                  <a:pt x="130327" y="269000"/>
                </a:lnTo>
                <a:lnTo>
                  <a:pt x="158912" y="234994"/>
                </a:lnTo>
                <a:lnTo>
                  <a:pt x="189881" y="202831"/>
                </a:lnTo>
                <a:lnTo>
                  <a:pt x="223115" y="172619"/>
                </a:lnTo>
                <a:lnTo>
                  <a:pt x="258494" y="144465"/>
                </a:lnTo>
                <a:lnTo>
                  <a:pt x="295900" y="118479"/>
                </a:lnTo>
                <a:lnTo>
                  <a:pt x="335213" y="94768"/>
                </a:lnTo>
                <a:lnTo>
                  <a:pt x="376315" y="73441"/>
                </a:lnTo>
                <a:lnTo>
                  <a:pt x="419085" y="54607"/>
                </a:lnTo>
                <a:lnTo>
                  <a:pt x="463406" y="38373"/>
                </a:lnTo>
                <a:lnTo>
                  <a:pt x="509157" y="24847"/>
                </a:lnTo>
                <a:lnTo>
                  <a:pt x="556220" y="14139"/>
                </a:lnTo>
                <a:lnTo>
                  <a:pt x="604476" y="6356"/>
                </a:lnTo>
                <a:lnTo>
                  <a:pt x="653804" y="1607"/>
                </a:lnTo>
                <a:lnTo>
                  <a:pt x="704088" y="0"/>
                </a:lnTo>
                <a:lnTo>
                  <a:pt x="754371" y="1607"/>
                </a:lnTo>
                <a:lnTo>
                  <a:pt x="803699" y="6356"/>
                </a:lnTo>
                <a:lnTo>
                  <a:pt x="851955" y="14139"/>
                </a:lnTo>
                <a:lnTo>
                  <a:pt x="899018" y="24847"/>
                </a:lnTo>
                <a:lnTo>
                  <a:pt x="944769" y="38373"/>
                </a:lnTo>
                <a:lnTo>
                  <a:pt x="989090" y="54607"/>
                </a:lnTo>
                <a:lnTo>
                  <a:pt x="1031860" y="73441"/>
                </a:lnTo>
                <a:lnTo>
                  <a:pt x="1072962" y="94768"/>
                </a:lnTo>
                <a:lnTo>
                  <a:pt x="1112275" y="118479"/>
                </a:lnTo>
                <a:lnTo>
                  <a:pt x="1149681" y="144465"/>
                </a:lnTo>
                <a:lnTo>
                  <a:pt x="1185060" y="172619"/>
                </a:lnTo>
                <a:lnTo>
                  <a:pt x="1218294" y="202831"/>
                </a:lnTo>
                <a:lnTo>
                  <a:pt x="1249263" y="234994"/>
                </a:lnTo>
                <a:lnTo>
                  <a:pt x="1277848" y="269000"/>
                </a:lnTo>
                <a:lnTo>
                  <a:pt x="1303930" y="304739"/>
                </a:lnTo>
                <a:lnTo>
                  <a:pt x="1327389" y="342104"/>
                </a:lnTo>
                <a:lnTo>
                  <a:pt x="1348108" y="380987"/>
                </a:lnTo>
                <a:lnTo>
                  <a:pt x="1365965" y="421278"/>
                </a:lnTo>
                <a:lnTo>
                  <a:pt x="1380843" y="462870"/>
                </a:lnTo>
                <a:lnTo>
                  <a:pt x="1392622" y="505655"/>
                </a:lnTo>
                <a:lnTo>
                  <a:pt x="1401184" y="549523"/>
                </a:lnTo>
                <a:lnTo>
                  <a:pt x="1406408" y="594368"/>
                </a:lnTo>
                <a:lnTo>
                  <a:pt x="1408176" y="640080"/>
                </a:lnTo>
                <a:lnTo>
                  <a:pt x="1406408" y="685791"/>
                </a:lnTo>
                <a:lnTo>
                  <a:pt x="1401184" y="730636"/>
                </a:lnTo>
                <a:lnTo>
                  <a:pt x="1392622" y="774504"/>
                </a:lnTo>
                <a:lnTo>
                  <a:pt x="1380843" y="817289"/>
                </a:lnTo>
                <a:lnTo>
                  <a:pt x="1365965" y="858881"/>
                </a:lnTo>
                <a:lnTo>
                  <a:pt x="1348108" y="899173"/>
                </a:lnTo>
                <a:lnTo>
                  <a:pt x="1327389" y="938055"/>
                </a:lnTo>
                <a:lnTo>
                  <a:pt x="1303930" y="975420"/>
                </a:lnTo>
                <a:lnTo>
                  <a:pt x="1277848" y="1011159"/>
                </a:lnTo>
                <a:lnTo>
                  <a:pt x="1249263" y="1045165"/>
                </a:lnTo>
                <a:lnTo>
                  <a:pt x="1218294" y="1077328"/>
                </a:lnTo>
                <a:lnTo>
                  <a:pt x="1185060" y="1107540"/>
                </a:lnTo>
                <a:lnTo>
                  <a:pt x="1149681" y="1135694"/>
                </a:lnTo>
                <a:lnTo>
                  <a:pt x="1112275" y="1161680"/>
                </a:lnTo>
                <a:lnTo>
                  <a:pt x="1072962" y="1185391"/>
                </a:lnTo>
                <a:lnTo>
                  <a:pt x="1031860" y="1206718"/>
                </a:lnTo>
                <a:lnTo>
                  <a:pt x="989090" y="1225552"/>
                </a:lnTo>
                <a:lnTo>
                  <a:pt x="944769" y="1241787"/>
                </a:lnTo>
                <a:lnTo>
                  <a:pt x="899018" y="1255312"/>
                </a:lnTo>
                <a:lnTo>
                  <a:pt x="851955" y="1266020"/>
                </a:lnTo>
                <a:lnTo>
                  <a:pt x="803699" y="1273803"/>
                </a:lnTo>
                <a:lnTo>
                  <a:pt x="754371" y="1278552"/>
                </a:lnTo>
                <a:lnTo>
                  <a:pt x="704088" y="1280160"/>
                </a:lnTo>
                <a:lnTo>
                  <a:pt x="653804" y="1278552"/>
                </a:lnTo>
                <a:lnTo>
                  <a:pt x="604476" y="1273803"/>
                </a:lnTo>
                <a:lnTo>
                  <a:pt x="556220" y="1266020"/>
                </a:lnTo>
                <a:lnTo>
                  <a:pt x="509157" y="1255312"/>
                </a:lnTo>
                <a:lnTo>
                  <a:pt x="463406" y="1241787"/>
                </a:lnTo>
                <a:lnTo>
                  <a:pt x="419085" y="1225552"/>
                </a:lnTo>
                <a:lnTo>
                  <a:pt x="376315" y="1206718"/>
                </a:lnTo>
                <a:lnTo>
                  <a:pt x="335213" y="1185391"/>
                </a:lnTo>
                <a:lnTo>
                  <a:pt x="295900" y="1161680"/>
                </a:lnTo>
                <a:lnTo>
                  <a:pt x="258494" y="1135694"/>
                </a:lnTo>
                <a:lnTo>
                  <a:pt x="223115" y="1107540"/>
                </a:lnTo>
                <a:lnTo>
                  <a:pt x="189881" y="1077328"/>
                </a:lnTo>
                <a:lnTo>
                  <a:pt x="158912" y="1045165"/>
                </a:lnTo>
                <a:lnTo>
                  <a:pt x="130327" y="1011159"/>
                </a:lnTo>
                <a:lnTo>
                  <a:pt x="104245" y="975420"/>
                </a:lnTo>
                <a:lnTo>
                  <a:pt x="80786" y="938055"/>
                </a:lnTo>
                <a:lnTo>
                  <a:pt x="60067" y="899173"/>
                </a:lnTo>
                <a:lnTo>
                  <a:pt x="42210" y="858881"/>
                </a:lnTo>
                <a:lnTo>
                  <a:pt x="27332" y="817289"/>
                </a:lnTo>
                <a:lnTo>
                  <a:pt x="15553" y="774504"/>
                </a:lnTo>
                <a:lnTo>
                  <a:pt x="6991" y="730636"/>
                </a:lnTo>
                <a:lnTo>
                  <a:pt x="1767" y="685791"/>
                </a:lnTo>
                <a:lnTo>
                  <a:pt x="0" y="640080"/>
                </a:lnTo>
                <a:close/>
              </a:path>
            </a:pathLst>
          </a:custGeom>
          <a:ln w="1016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5747" y="311965"/>
            <a:ext cx="302050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4546A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83286" y="2658074"/>
            <a:ext cx="5417184" cy="4091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rgbClr val="44546A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jpg"/><Relationship Id="rId11" Type="http://schemas.openxmlformats.org/officeDocument/2006/relationships/hyperlink" Target="http://patientdecisionaid.org/LVAD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7" Type="http://schemas.openxmlformats.org/officeDocument/2006/relationships/image" Target="../media/image16.jpg"/><Relationship Id="rId8" Type="http://schemas.openxmlformats.org/officeDocument/2006/relationships/image" Target="../media/image17.png"/><Relationship Id="rId9" Type="http://schemas.openxmlformats.org/officeDocument/2006/relationships/image" Target="../media/image1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pn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09731"/>
            <a:ext cx="12192000" cy="94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909731"/>
            <a:ext cx="12192000" cy="948690"/>
          </a:xfrm>
          <a:custGeom>
            <a:avLst/>
            <a:gdLst/>
            <a:ahLst/>
            <a:cxnLst/>
            <a:rect l="l" t="t" r="r" b="b"/>
            <a:pathLst>
              <a:path w="12192000" h="948690">
                <a:moveTo>
                  <a:pt x="0" y="948266"/>
                </a:moveTo>
                <a:lnTo>
                  <a:pt x="12192000" y="948266"/>
                </a:lnTo>
                <a:lnTo>
                  <a:pt x="12192000" y="0"/>
                </a:lnTo>
                <a:lnTo>
                  <a:pt x="0" y="0"/>
                </a:lnTo>
                <a:lnTo>
                  <a:pt x="0" y="948266"/>
                </a:lnTo>
                <a:close/>
              </a:path>
            </a:pathLst>
          </a:custGeom>
          <a:solidFill>
            <a:srgbClr val="FFFFFF">
              <a:alpha val="5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65150" y="5952213"/>
            <a:ext cx="744213" cy="905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4999" y="685298"/>
            <a:ext cx="10958195" cy="2056130"/>
          </a:xfrm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algn="ctr" marL="829944" marR="823594">
              <a:lnSpc>
                <a:spcPts val="3870"/>
              </a:lnSpc>
              <a:spcBef>
                <a:spcPts val="605"/>
              </a:spcBef>
            </a:pPr>
            <a:r>
              <a:rPr dirty="0" sz="3600" spc="-5"/>
              <a:t>Effectiveness of </a:t>
            </a:r>
            <a:r>
              <a:rPr dirty="0" sz="3600"/>
              <a:t>a </a:t>
            </a:r>
            <a:r>
              <a:rPr dirty="0" sz="3600" spc="-5"/>
              <a:t>Shared Decision Making  Intervention </a:t>
            </a:r>
            <a:r>
              <a:rPr dirty="0" sz="3600"/>
              <a:t>for </a:t>
            </a:r>
            <a:r>
              <a:rPr dirty="0" sz="3600" spc="-5"/>
              <a:t>Patients Offered</a:t>
            </a:r>
            <a:r>
              <a:rPr dirty="0" sz="3600" spc="-55"/>
              <a:t> </a:t>
            </a:r>
            <a:r>
              <a:rPr dirty="0" sz="3600"/>
              <a:t>a</a:t>
            </a:r>
            <a:endParaRPr sz="3600"/>
          </a:p>
          <a:p>
            <a:pPr algn="ctr" marL="12700" marR="5080">
              <a:lnSpc>
                <a:spcPts val="3900"/>
              </a:lnSpc>
              <a:spcBef>
                <a:spcPts val="5"/>
              </a:spcBef>
            </a:pPr>
            <a:r>
              <a:rPr dirty="0" sz="3600" spc="-5"/>
              <a:t>Destination Therapy Left </a:t>
            </a:r>
            <a:r>
              <a:rPr dirty="0" sz="3600" spc="-20"/>
              <a:t>Ventricular </a:t>
            </a:r>
            <a:r>
              <a:rPr dirty="0" sz="3600" spc="-5"/>
              <a:t>Assist Device </a:t>
            </a:r>
            <a:r>
              <a:rPr dirty="0" sz="3600"/>
              <a:t>for  </a:t>
            </a:r>
            <a:r>
              <a:rPr dirty="0" sz="3600" spc="-5"/>
              <a:t>End-Stage Heart</a:t>
            </a:r>
            <a:r>
              <a:rPr dirty="0" sz="3600" spc="-65"/>
              <a:t> </a:t>
            </a:r>
            <a:r>
              <a:rPr dirty="0" sz="3600" spc="-5"/>
              <a:t>Failure: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dirty="0" spc="-5" u="none"/>
              <a:t>The </a:t>
            </a:r>
            <a:r>
              <a:rPr dirty="0" spc="-50"/>
              <a:t>DECIDE-LVAD</a:t>
            </a:r>
            <a:r>
              <a:rPr dirty="0" spc="-55" u="none"/>
              <a:t> </a:t>
            </a:r>
            <a:r>
              <a:rPr dirty="0" spc="-45" u="none"/>
              <a:t>Trial</a:t>
            </a:r>
          </a:p>
          <a:p>
            <a:pPr>
              <a:lnSpc>
                <a:spcPct val="100000"/>
              </a:lnSpc>
            </a:pPr>
          </a:p>
          <a:p>
            <a:pPr algn="ctr">
              <a:lnSpc>
                <a:spcPct val="100000"/>
              </a:lnSpc>
              <a:spcBef>
                <a:spcPts val="2755"/>
              </a:spcBef>
            </a:pPr>
            <a:r>
              <a:rPr dirty="0" sz="2800" b="0" u="none">
                <a:solidFill>
                  <a:srgbClr val="000000"/>
                </a:solidFill>
                <a:latin typeface="Helvetica"/>
                <a:cs typeface="Helvetica"/>
              </a:rPr>
              <a:t>Larry </a:t>
            </a:r>
            <a:r>
              <a:rPr dirty="0" sz="2800" spc="-10" b="0" u="none">
                <a:solidFill>
                  <a:srgbClr val="000000"/>
                </a:solidFill>
                <a:latin typeface="Helvetica"/>
                <a:cs typeface="Helvetica"/>
              </a:rPr>
              <a:t>A. </a:t>
            </a:r>
            <a:r>
              <a:rPr dirty="0" sz="2800" spc="-5" b="0" u="none">
                <a:solidFill>
                  <a:srgbClr val="000000"/>
                </a:solidFill>
                <a:latin typeface="Helvetica"/>
                <a:cs typeface="Helvetica"/>
              </a:rPr>
              <a:t>Allen, </a:t>
            </a:r>
            <a:r>
              <a:rPr dirty="0" sz="2800" b="0" u="none">
                <a:solidFill>
                  <a:srgbClr val="000000"/>
                </a:solidFill>
                <a:latin typeface="Helvetica"/>
                <a:cs typeface="Helvetica"/>
              </a:rPr>
              <a:t>MD,</a:t>
            </a:r>
            <a:r>
              <a:rPr dirty="0" sz="2800" spc="-350" b="0" u="none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dirty="0" sz="2800" b="0" u="none">
                <a:solidFill>
                  <a:srgbClr val="000000"/>
                </a:solidFill>
                <a:latin typeface="Helvetica"/>
                <a:cs typeface="Helvetica"/>
              </a:rPr>
              <a:t>MHS</a:t>
            </a:r>
            <a:endParaRPr sz="2800">
              <a:latin typeface="Helvetica"/>
              <a:cs typeface="Helvetica"/>
            </a:endParaRPr>
          </a:p>
          <a:p>
            <a:pPr marL="682625" marR="5080" indent="-669925">
              <a:lnSpc>
                <a:spcPct val="104200"/>
              </a:lnSpc>
              <a:spcBef>
                <a:spcPts val="15"/>
              </a:spcBef>
            </a:pPr>
            <a:r>
              <a:rPr dirty="0" sz="2400" b="0" u="none">
                <a:solidFill>
                  <a:srgbClr val="000000"/>
                </a:solidFill>
                <a:latin typeface="Helvetica"/>
                <a:cs typeface="Helvetica"/>
              </a:rPr>
              <a:t>on behalf </a:t>
            </a:r>
            <a:r>
              <a:rPr dirty="0" sz="2400" spc="-5" b="0" u="none">
                <a:solidFill>
                  <a:srgbClr val="000000"/>
                </a:solidFill>
                <a:latin typeface="Helvetica"/>
                <a:cs typeface="Helvetica"/>
              </a:rPr>
              <a:t>of the investigators, </a:t>
            </a:r>
            <a:r>
              <a:rPr dirty="0" sz="2400" b="0" u="none">
                <a:solidFill>
                  <a:srgbClr val="000000"/>
                </a:solidFill>
                <a:latin typeface="Helvetica"/>
                <a:cs typeface="Helvetica"/>
              </a:rPr>
              <a:t>clinicians,  </a:t>
            </a:r>
            <a:r>
              <a:rPr dirty="0" sz="2400" spc="-5" b="0" u="none">
                <a:solidFill>
                  <a:srgbClr val="000000"/>
                </a:solidFill>
                <a:latin typeface="Helvetica"/>
                <a:cs typeface="Helvetica"/>
              </a:rPr>
              <a:t>patients, families, </a:t>
            </a:r>
            <a:r>
              <a:rPr dirty="0" sz="2400" b="0" u="none">
                <a:solidFill>
                  <a:srgbClr val="000000"/>
                </a:solidFill>
                <a:latin typeface="Helvetica"/>
                <a:cs typeface="Helvetica"/>
              </a:rPr>
              <a:t>and</a:t>
            </a:r>
            <a:r>
              <a:rPr dirty="0" sz="2400" spc="-10" b="0" u="none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dirty="0" sz="2400" spc="-5" b="0" u="none">
                <a:solidFill>
                  <a:srgbClr val="000000"/>
                </a:solidFill>
                <a:latin typeface="Helvetica"/>
                <a:cs typeface="Helvetica"/>
              </a:rPr>
              <a:t>funders</a:t>
            </a:r>
            <a:endParaRPr sz="2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marL="1226185" marR="485140">
              <a:lnSpc>
                <a:spcPts val="2870"/>
              </a:lnSpc>
            </a:pPr>
            <a:r>
              <a:rPr dirty="0" sz="2400" spc="-5" b="0" u="none">
                <a:solidFill>
                  <a:srgbClr val="000000"/>
                </a:solidFill>
                <a:latin typeface="Helvetica"/>
                <a:cs typeface="Helvetica"/>
              </a:rPr>
              <a:t>Colorado Program for  Patient Centered</a:t>
            </a:r>
            <a:r>
              <a:rPr dirty="0" sz="2400" spc="-50" b="0" u="none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dirty="0" sz="2400" b="0" u="none">
                <a:solidFill>
                  <a:srgbClr val="000000"/>
                </a:solidFill>
                <a:latin typeface="Helvetica"/>
                <a:cs typeface="Helvetica"/>
              </a:rPr>
              <a:t>Decisions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02460" y="5916424"/>
            <a:ext cx="1125919" cy="852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4314" y="6052037"/>
            <a:ext cx="3212082" cy="663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4773" y="299977"/>
            <a:ext cx="955167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 b="1">
                <a:solidFill>
                  <a:srgbClr val="44546A"/>
                </a:solidFill>
                <a:latin typeface="Helvetica"/>
                <a:cs typeface="Helvetica"/>
              </a:rPr>
              <a:t>Design: 6-Site, Stepped </a:t>
            </a:r>
            <a:r>
              <a:rPr dirty="0" sz="4400" spc="-20" b="1">
                <a:solidFill>
                  <a:srgbClr val="44546A"/>
                </a:solidFill>
                <a:latin typeface="Helvetica"/>
                <a:cs typeface="Helvetica"/>
              </a:rPr>
              <a:t>Wedge</a:t>
            </a:r>
            <a:r>
              <a:rPr dirty="0" sz="4400" spc="-10" b="1">
                <a:solidFill>
                  <a:srgbClr val="44546A"/>
                </a:solidFill>
                <a:latin typeface="Helvetica"/>
                <a:cs typeface="Helvetica"/>
              </a:rPr>
              <a:t> </a:t>
            </a:r>
            <a:r>
              <a:rPr dirty="0" sz="4400" spc="-50" b="1">
                <a:solidFill>
                  <a:srgbClr val="44546A"/>
                </a:solidFill>
                <a:latin typeface="Helvetica"/>
                <a:cs typeface="Helvetica"/>
              </a:rPr>
              <a:t>Trial</a:t>
            </a:r>
            <a:endParaRPr sz="4400">
              <a:latin typeface="Helvetica"/>
              <a:cs typeface="Helvetic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259" y="2098996"/>
            <a:ext cx="11420289" cy="4337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7419" y="1406224"/>
            <a:ext cx="5278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 b="1">
                <a:latin typeface="Helvetica"/>
                <a:cs typeface="Helvetica"/>
              </a:rPr>
              <a:t>Enrollment: </a:t>
            </a:r>
            <a:r>
              <a:rPr dirty="0" sz="2400">
                <a:latin typeface="Helvetica"/>
                <a:cs typeface="Helvetica"/>
              </a:rPr>
              <a:t>June 2015 – Jan</a:t>
            </a:r>
            <a:r>
              <a:rPr dirty="0" sz="2400" spc="-11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2017</a:t>
            </a:r>
            <a:endParaRPr sz="2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4325" y="2533023"/>
            <a:ext cx="114300" cy="2538095"/>
          </a:xfrm>
          <a:custGeom>
            <a:avLst/>
            <a:gdLst/>
            <a:ahLst/>
            <a:cxnLst/>
            <a:rect l="l" t="t" r="r" b="b"/>
            <a:pathLst>
              <a:path w="114300" h="2538095">
                <a:moveTo>
                  <a:pt x="114300" y="2423670"/>
                </a:moveTo>
                <a:lnTo>
                  <a:pt x="0" y="2423670"/>
                </a:lnTo>
                <a:lnTo>
                  <a:pt x="57149" y="2537970"/>
                </a:lnTo>
                <a:lnTo>
                  <a:pt x="114300" y="2423670"/>
                </a:lnTo>
                <a:close/>
              </a:path>
              <a:path w="114300" h="2538095">
                <a:moveTo>
                  <a:pt x="76200" y="2362200"/>
                </a:moveTo>
                <a:lnTo>
                  <a:pt x="38100" y="2362200"/>
                </a:lnTo>
                <a:lnTo>
                  <a:pt x="38100" y="2400300"/>
                </a:lnTo>
                <a:lnTo>
                  <a:pt x="76200" y="2400300"/>
                </a:lnTo>
                <a:lnTo>
                  <a:pt x="76200" y="2362200"/>
                </a:lnTo>
                <a:close/>
              </a:path>
              <a:path w="114300" h="2538095">
                <a:moveTo>
                  <a:pt x="76200" y="2286000"/>
                </a:moveTo>
                <a:lnTo>
                  <a:pt x="38100" y="2286000"/>
                </a:lnTo>
                <a:lnTo>
                  <a:pt x="38100" y="2324100"/>
                </a:lnTo>
                <a:lnTo>
                  <a:pt x="76200" y="2324100"/>
                </a:lnTo>
                <a:lnTo>
                  <a:pt x="76200" y="2286000"/>
                </a:lnTo>
                <a:close/>
              </a:path>
              <a:path w="114300" h="2538095">
                <a:moveTo>
                  <a:pt x="76200" y="2209800"/>
                </a:moveTo>
                <a:lnTo>
                  <a:pt x="38100" y="2209800"/>
                </a:lnTo>
                <a:lnTo>
                  <a:pt x="38100" y="2247900"/>
                </a:lnTo>
                <a:lnTo>
                  <a:pt x="76200" y="2247900"/>
                </a:lnTo>
                <a:lnTo>
                  <a:pt x="76200" y="2209800"/>
                </a:lnTo>
                <a:close/>
              </a:path>
              <a:path w="114300" h="2538095">
                <a:moveTo>
                  <a:pt x="76200" y="2133600"/>
                </a:moveTo>
                <a:lnTo>
                  <a:pt x="38100" y="2133600"/>
                </a:lnTo>
                <a:lnTo>
                  <a:pt x="38100" y="2171700"/>
                </a:lnTo>
                <a:lnTo>
                  <a:pt x="76200" y="2171700"/>
                </a:lnTo>
                <a:lnTo>
                  <a:pt x="76200" y="2133600"/>
                </a:lnTo>
                <a:close/>
              </a:path>
              <a:path w="114300" h="2538095">
                <a:moveTo>
                  <a:pt x="76200" y="2057400"/>
                </a:moveTo>
                <a:lnTo>
                  <a:pt x="38100" y="2057400"/>
                </a:lnTo>
                <a:lnTo>
                  <a:pt x="38100" y="2095500"/>
                </a:lnTo>
                <a:lnTo>
                  <a:pt x="76200" y="2095500"/>
                </a:lnTo>
                <a:lnTo>
                  <a:pt x="76200" y="2057400"/>
                </a:lnTo>
                <a:close/>
              </a:path>
              <a:path w="114300" h="2538095">
                <a:moveTo>
                  <a:pt x="76200" y="1981200"/>
                </a:moveTo>
                <a:lnTo>
                  <a:pt x="38100" y="1981200"/>
                </a:lnTo>
                <a:lnTo>
                  <a:pt x="38100" y="2019300"/>
                </a:lnTo>
                <a:lnTo>
                  <a:pt x="76200" y="2019300"/>
                </a:lnTo>
                <a:lnTo>
                  <a:pt x="76200" y="1981200"/>
                </a:lnTo>
                <a:close/>
              </a:path>
              <a:path w="114300" h="2538095">
                <a:moveTo>
                  <a:pt x="76200" y="1905000"/>
                </a:moveTo>
                <a:lnTo>
                  <a:pt x="38100" y="1905000"/>
                </a:lnTo>
                <a:lnTo>
                  <a:pt x="38100" y="1943100"/>
                </a:lnTo>
                <a:lnTo>
                  <a:pt x="76200" y="1943100"/>
                </a:lnTo>
                <a:lnTo>
                  <a:pt x="76200" y="1905000"/>
                </a:lnTo>
                <a:close/>
              </a:path>
              <a:path w="114300" h="2538095">
                <a:moveTo>
                  <a:pt x="76200" y="1828800"/>
                </a:moveTo>
                <a:lnTo>
                  <a:pt x="38100" y="1828800"/>
                </a:lnTo>
                <a:lnTo>
                  <a:pt x="38100" y="1866900"/>
                </a:lnTo>
                <a:lnTo>
                  <a:pt x="76200" y="1866900"/>
                </a:lnTo>
                <a:lnTo>
                  <a:pt x="76200" y="1828800"/>
                </a:lnTo>
                <a:close/>
              </a:path>
              <a:path w="114300" h="2538095">
                <a:moveTo>
                  <a:pt x="76200" y="1752600"/>
                </a:moveTo>
                <a:lnTo>
                  <a:pt x="38100" y="1752600"/>
                </a:lnTo>
                <a:lnTo>
                  <a:pt x="38100" y="1790700"/>
                </a:lnTo>
                <a:lnTo>
                  <a:pt x="76200" y="1790700"/>
                </a:lnTo>
                <a:lnTo>
                  <a:pt x="76200" y="1752600"/>
                </a:lnTo>
                <a:close/>
              </a:path>
              <a:path w="114300" h="2538095">
                <a:moveTo>
                  <a:pt x="76200" y="1676400"/>
                </a:moveTo>
                <a:lnTo>
                  <a:pt x="38100" y="1676400"/>
                </a:lnTo>
                <a:lnTo>
                  <a:pt x="38100" y="1714500"/>
                </a:lnTo>
                <a:lnTo>
                  <a:pt x="76200" y="1714500"/>
                </a:lnTo>
                <a:lnTo>
                  <a:pt x="76200" y="1676400"/>
                </a:lnTo>
                <a:close/>
              </a:path>
              <a:path w="114300" h="2538095">
                <a:moveTo>
                  <a:pt x="76200" y="1600200"/>
                </a:moveTo>
                <a:lnTo>
                  <a:pt x="38100" y="1600200"/>
                </a:lnTo>
                <a:lnTo>
                  <a:pt x="38100" y="1638300"/>
                </a:lnTo>
                <a:lnTo>
                  <a:pt x="76200" y="1638300"/>
                </a:lnTo>
                <a:lnTo>
                  <a:pt x="76200" y="1600200"/>
                </a:lnTo>
                <a:close/>
              </a:path>
              <a:path w="114300" h="2538095">
                <a:moveTo>
                  <a:pt x="76200" y="1524000"/>
                </a:moveTo>
                <a:lnTo>
                  <a:pt x="38100" y="1524000"/>
                </a:lnTo>
                <a:lnTo>
                  <a:pt x="38100" y="1562100"/>
                </a:lnTo>
                <a:lnTo>
                  <a:pt x="76200" y="1562100"/>
                </a:lnTo>
                <a:lnTo>
                  <a:pt x="76200" y="1524000"/>
                </a:lnTo>
                <a:close/>
              </a:path>
              <a:path w="114300" h="2538095">
                <a:moveTo>
                  <a:pt x="76200" y="1447800"/>
                </a:moveTo>
                <a:lnTo>
                  <a:pt x="38100" y="1447800"/>
                </a:lnTo>
                <a:lnTo>
                  <a:pt x="38100" y="1485900"/>
                </a:lnTo>
                <a:lnTo>
                  <a:pt x="76200" y="1485900"/>
                </a:lnTo>
                <a:lnTo>
                  <a:pt x="76200" y="1447800"/>
                </a:lnTo>
                <a:close/>
              </a:path>
              <a:path w="114300" h="2538095">
                <a:moveTo>
                  <a:pt x="76200" y="1371600"/>
                </a:moveTo>
                <a:lnTo>
                  <a:pt x="38100" y="1371600"/>
                </a:lnTo>
                <a:lnTo>
                  <a:pt x="38100" y="1409700"/>
                </a:lnTo>
                <a:lnTo>
                  <a:pt x="76200" y="1409700"/>
                </a:lnTo>
                <a:lnTo>
                  <a:pt x="76200" y="1371600"/>
                </a:lnTo>
                <a:close/>
              </a:path>
              <a:path w="114300" h="2538095">
                <a:moveTo>
                  <a:pt x="76200" y="1295400"/>
                </a:moveTo>
                <a:lnTo>
                  <a:pt x="38100" y="1295400"/>
                </a:lnTo>
                <a:lnTo>
                  <a:pt x="38100" y="1333500"/>
                </a:lnTo>
                <a:lnTo>
                  <a:pt x="76200" y="1333500"/>
                </a:lnTo>
                <a:lnTo>
                  <a:pt x="76200" y="1295400"/>
                </a:lnTo>
                <a:close/>
              </a:path>
              <a:path w="114300" h="2538095">
                <a:moveTo>
                  <a:pt x="76200" y="1219200"/>
                </a:moveTo>
                <a:lnTo>
                  <a:pt x="38100" y="1219200"/>
                </a:lnTo>
                <a:lnTo>
                  <a:pt x="38100" y="1257300"/>
                </a:lnTo>
                <a:lnTo>
                  <a:pt x="76200" y="1257300"/>
                </a:lnTo>
                <a:lnTo>
                  <a:pt x="76200" y="1219200"/>
                </a:lnTo>
                <a:close/>
              </a:path>
              <a:path w="114300" h="2538095">
                <a:moveTo>
                  <a:pt x="76200" y="1143000"/>
                </a:moveTo>
                <a:lnTo>
                  <a:pt x="38100" y="1143000"/>
                </a:lnTo>
                <a:lnTo>
                  <a:pt x="38100" y="1181100"/>
                </a:lnTo>
                <a:lnTo>
                  <a:pt x="76200" y="1181100"/>
                </a:lnTo>
                <a:lnTo>
                  <a:pt x="76200" y="1143000"/>
                </a:lnTo>
                <a:close/>
              </a:path>
              <a:path w="114300" h="2538095">
                <a:moveTo>
                  <a:pt x="76200" y="1066800"/>
                </a:moveTo>
                <a:lnTo>
                  <a:pt x="38100" y="1066800"/>
                </a:lnTo>
                <a:lnTo>
                  <a:pt x="38100" y="1104900"/>
                </a:lnTo>
                <a:lnTo>
                  <a:pt x="76200" y="1104900"/>
                </a:lnTo>
                <a:lnTo>
                  <a:pt x="76200" y="1066800"/>
                </a:lnTo>
                <a:close/>
              </a:path>
              <a:path w="114300" h="2538095">
                <a:moveTo>
                  <a:pt x="76200" y="990600"/>
                </a:moveTo>
                <a:lnTo>
                  <a:pt x="38100" y="990600"/>
                </a:lnTo>
                <a:lnTo>
                  <a:pt x="38100" y="1028700"/>
                </a:lnTo>
                <a:lnTo>
                  <a:pt x="76200" y="1028700"/>
                </a:lnTo>
                <a:lnTo>
                  <a:pt x="76200" y="990600"/>
                </a:lnTo>
                <a:close/>
              </a:path>
              <a:path w="114300" h="2538095">
                <a:moveTo>
                  <a:pt x="76200" y="914400"/>
                </a:moveTo>
                <a:lnTo>
                  <a:pt x="38100" y="914400"/>
                </a:lnTo>
                <a:lnTo>
                  <a:pt x="38100" y="952500"/>
                </a:lnTo>
                <a:lnTo>
                  <a:pt x="76200" y="952500"/>
                </a:lnTo>
                <a:lnTo>
                  <a:pt x="76200" y="914400"/>
                </a:lnTo>
                <a:close/>
              </a:path>
              <a:path w="114300" h="2538095">
                <a:moveTo>
                  <a:pt x="76200" y="838200"/>
                </a:moveTo>
                <a:lnTo>
                  <a:pt x="38100" y="838200"/>
                </a:lnTo>
                <a:lnTo>
                  <a:pt x="38100" y="876300"/>
                </a:lnTo>
                <a:lnTo>
                  <a:pt x="76200" y="876300"/>
                </a:lnTo>
                <a:lnTo>
                  <a:pt x="76200" y="838200"/>
                </a:lnTo>
                <a:close/>
              </a:path>
              <a:path w="114300" h="2538095">
                <a:moveTo>
                  <a:pt x="76200" y="762000"/>
                </a:moveTo>
                <a:lnTo>
                  <a:pt x="38100" y="762000"/>
                </a:lnTo>
                <a:lnTo>
                  <a:pt x="38100" y="800100"/>
                </a:lnTo>
                <a:lnTo>
                  <a:pt x="76200" y="800100"/>
                </a:lnTo>
                <a:lnTo>
                  <a:pt x="76200" y="762000"/>
                </a:lnTo>
                <a:close/>
              </a:path>
              <a:path w="114300" h="2538095">
                <a:moveTo>
                  <a:pt x="76200" y="685800"/>
                </a:moveTo>
                <a:lnTo>
                  <a:pt x="38100" y="685800"/>
                </a:lnTo>
                <a:lnTo>
                  <a:pt x="38100" y="723900"/>
                </a:lnTo>
                <a:lnTo>
                  <a:pt x="76200" y="723900"/>
                </a:lnTo>
                <a:lnTo>
                  <a:pt x="76200" y="685800"/>
                </a:lnTo>
                <a:close/>
              </a:path>
              <a:path w="114300" h="2538095">
                <a:moveTo>
                  <a:pt x="76200" y="609600"/>
                </a:moveTo>
                <a:lnTo>
                  <a:pt x="38100" y="609600"/>
                </a:lnTo>
                <a:lnTo>
                  <a:pt x="38100" y="647700"/>
                </a:lnTo>
                <a:lnTo>
                  <a:pt x="76200" y="647700"/>
                </a:lnTo>
                <a:lnTo>
                  <a:pt x="76200" y="609600"/>
                </a:lnTo>
                <a:close/>
              </a:path>
              <a:path w="114300" h="2538095">
                <a:moveTo>
                  <a:pt x="76200" y="533400"/>
                </a:moveTo>
                <a:lnTo>
                  <a:pt x="38100" y="533400"/>
                </a:lnTo>
                <a:lnTo>
                  <a:pt x="38100" y="571500"/>
                </a:lnTo>
                <a:lnTo>
                  <a:pt x="76200" y="571500"/>
                </a:lnTo>
                <a:lnTo>
                  <a:pt x="76200" y="533400"/>
                </a:lnTo>
                <a:close/>
              </a:path>
              <a:path w="114300" h="2538095">
                <a:moveTo>
                  <a:pt x="76200" y="457200"/>
                </a:moveTo>
                <a:lnTo>
                  <a:pt x="38100" y="457200"/>
                </a:lnTo>
                <a:lnTo>
                  <a:pt x="38100" y="495300"/>
                </a:lnTo>
                <a:lnTo>
                  <a:pt x="76200" y="495300"/>
                </a:lnTo>
                <a:lnTo>
                  <a:pt x="76200" y="457200"/>
                </a:lnTo>
                <a:close/>
              </a:path>
              <a:path w="114300" h="2538095">
                <a:moveTo>
                  <a:pt x="76200" y="381000"/>
                </a:moveTo>
                <a:lnTo>
                  <a:pt x="38100" y="381000"/>
                </a:lnTo>
                <a:lnTo>
                  <a:pt x="38100" y="419100"/>
                </a:lnTo>
                <a:lnTo>
                  <a:pt x="76200" y="419100"/>
                </a:lnTo>
                <a:lnTo>
                  <a:pt x="76200" y="381000"/>
                </a:lnTo>
                <a:close/>
              </a:path>
              <a:path w="114300" h="2538095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2538095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2538095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2538095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2538095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4580" y="291510"/>
            <a:ext cx="75742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Patients and Data</a:t>
            </a:r>
            <a:r>
              <a:rPr dirty="0" spc="-15"/>
              <a:t> </a:t>
            </a:r>
            <a:r>
              <a:rPr dirty="0" spc="-5"/>
              <a:t>Collection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714" y="2907317"/>
            <a:ext cx="1354455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 marL="93980" marR="86360">
              <a:lnSpc>
                <a:spcPct val="99500"/>
              </a:lnSpc>
              <a:spcBef>
                <a:spcPts val="300"/>
              </a:spcBef>
            </a:pP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llm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ent</a:t>
            </a:r>
            <a:r>
              <a:rPr dirty="0" sz="1800">
                <a:latin typeface="Arial"/>
                <a:cs typeface="Arial"/>
              </a:rPr>
              <a:t>,  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Baseline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1  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Survey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413" y="1309207"/>
            <a:ext cx="1457325" cy="12007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algn="ctr" marL="170815" marR="162560">
              <a:lnSpc>
                <a:spcPts val="2130"/>
              </a:lnSpc>
              <a:spcBef>
                <a:spcPts val="385"/>
              </a:spcBef>
            </a:pPr>
            <a:r>
              <a:rPr dirty="0" sz="1800">
                <a:latin typeface="Arial"/>
                <a:cs typeface="Arial"/>
              </a:rPr>
              <a:t>Initiation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  formal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00"/>
              </a:lnSpc>
            </a:pPr>
            <a:r>
              <a:rPr dirty="0" sz="1800">
                <a:latin typeface="Arial"/>
                <a:cs typeface="Arial"/>
              </a:rPr>
              <a:t>DT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LVAD</a:t>
            </a:r>
            <a:endParaRPr sz="1800">
              <a:latin typeface="Arial"/>
              <a:cs typeface="Arial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Arial"/>
                <a:cs typeface="Arial"/>
              </a:rPr>
              <a:t>evaluation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3048" y="2907317"/>
            <a:ext cx="1364615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 marL="162560" marR="154940" indent="-635">
              <a:lnSpc>
                <a:spcPct val="99500"/>
              </a:lnSpc>
              <a:spcBef>
                <a:spcPts val="300"/>
              </a:spcBef>
            </a:pP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1-Month 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ollo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w-Up  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Survey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79855" y="2907317"/>
            <a:ext cx="130683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 marL="133985" marR="125730" indent="-635">
              <a:lnSpc>
                <a:spcPct val="99500"/>
              </a:lnSpc>
              <a:spcBef>
                <a:spcPts val="300"/>
              </a:spcBef>
            </a:pP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6-Month 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ollo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w-Up  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Survey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5800" y="5123284"/>
            <a:ext cx="0" cy="297815"/>
          </a:xfrm>
          <a:custGeom>
            <a:avLst/>
            <a:gdLst/>
            <a:ahLst/>
            <a:cxnLst/>
            <a:rect l="l" t="t" r="r" b="b"/>
            <a:pathLst>
              <a:path w="0" h="297814">
                <a:moveTo>
                  <a:pt x="0" y="0"/>
                </a:moveTo>
                <a:lnTo>
                  <a:pt x="1" y="29775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7871" y="5118798"/>
            <a:ext cx="10419715" cy="0"/>
          </a:xfrm>
          <a:custGeom>
            <a:avLst/>
            <a:gdLst/>
            <a:ahLst/>
            <a:cxnLst/>
            <a:rect l="l" t="t" r="r" b="b"/>
            <a:pathLst>
              <a:path w="10419715" h="0">
                <a:moveTo>
                  <a:pt x="0" y="0"/>
                </a:moveTo>
                <a:lnTo>
                  <a:pt x="1041916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94010" y="5123284"/>
            <a:ext cx="0" cy="297815"/>
          </a:xfrm>
          <a:custGeom>
            <a:avLst/>
            <a:gdLst/>
            <a:ahLst/>
            <a:cxnLst/>
            <a:rect l="l" t="t" r="r" b="b"/>
            <a:pathLst>
              <a:path w="0" h="297814">
                <a:moveTo>
                  <a:pt x="0" y="0"/>
                </a:moveTo>
                <a:lnTo>
                  <a:pt x="1" y="29775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279102" y="5105355"/>
            <a:ext cx="0" cy="297815"/>
          </a:xfrm>
          <a:custGeom>
            <a:avLst/>
            <a:gdLst/>
            <a:ahLst/>
            <a:cxnLst/>
            <a:rect l="l" t="t" r="r" b="b"/>
            <a:pathLst>
              <a:path w="0" h="297814">
                <a:moveTo>
                  <a:pt x="0" y="0"/>
                </a:moveTo>
                <a:lnTo>
                  <a:pt x="1" y="29775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46878" y="5536896"/>
            <a:ext cx="662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Time</a:t>
            </a:r>
            <a:r>
              <a:rPr dirty="0" sz="1800" spc="-10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4404" y="5536896"/>
            <a:ext cx="824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month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22124" y="5536896"/>
            <a:ext cx="914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6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months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2163" y="3852055"/>
            <a:ext cx="114300" cy="1209040"/>
          </a:xfrm>
          <a:custGeom>
            <a:avLst/>
            <a:gdLst/>
            <a:ahLst/>
            <a:cxnLst/>
            <a:rect l="l" t="t" r="r" b="b"/>
            <a:pathLst>
              <a:path w="114300" h="1209039">
                <a:moveTo>
                  <a:pt x="114300" y="1094595"/>
                </a:moveTo>
                <a:lnTo>
                  <a:pt x="0" y="1094595"/>
                </a:lnTo>
                <a:lnTo>
                  <a:pt x="57150" y="1208895"/>
                </a:lnTo>
                <a:lnTo>
                  <a:pt x="114300" y="1094595"/>
                </a:lnTo>
                <a:close/>
              </a:path>
              <a:path w="114300" h="1209039">
                <a:moveTo>
                  <a:pt x="76200" y="1066799"/>
                </a:moveTo>
                <a:lnTo>
                  <a:pt x="38100" y="1066799"/>
                </a:lnTo>
                <a:lnTo>
                  <a:pt x="38100" y="1094595"/>
                </a:lnTo>
                <a:lnTo>
                  <a:pt x="76200" y="1094595"/>
                </a:lnTo>
                <a:lnTo>
                  <a:pt x="76200" y="1066799"/>
                </a:lnTo>
                <a:close/>
              </a:path>
              <a:path w="114300" h="1209039">
                <a:moveTo>
                  <a:pt x="76199" y="990599"/>
                </a:moveTo>
                <a:lnTo>
                  <a:pt x="38099" y="990599"/>
                </a:lnTo>
                <a:lnTo>
                  <a:pt x="38100" y="1028699"/>
                </a:lnTo>
                <a:lnTo>
                  <a:pt x="76199" y="1028699"/>
                </a:lnTo>
                <a:lnTo>
                  <a:pt x="76199" y="990599"/>
                </a:lnTo>
                <a:close/>
              </a:path>
              <a:path w="114300" h="1209039">
                <a:moveTo>
                  <a:pt x="76199" y="914399"/>
                </a:moveTo>
                <a:lnTo>
                  <a:pt x="38099" y="914399"/>
                </a:lnTo>
                <a:lnTo>
                  <a:pt x="38099" y="952499"/>
                </a:lnTo>
                <a:lnTo>
                  <a:pt x="76199" y="952499"/>
                </a:lnTo>
                <a:lnTo>
                  <a:pt x="76199" y="914399"/>
                </a:lnTo>
                <a:close/>
              </a:path>
              <a:path w="114300" h="1209039">
                <a:moveTo>
                  <a:pt x="76199" y="838199"/>
                </a:moveTo>
                <a:lnTo>
                  <a:pt x="38099" y="838199"/>
                </a:lnTo>
                <a:lnTo>
                  <a:pt x="38099" y="876299"/>
                </a:lnTo>
                <a:lnTo>
                  <a:pt x="76199" y="876299"/>
                </a:lnTo>
                <a:lnTo>
                  <a:pt x="76199" y="838199"/>
                </a:lnTo>
                <a:close/>
              </a:path>
              <a:path w="114300" h="1209039">
                <a:moveTo>
                  <a:pt x="76199" y="761999"/>
                </a:moveTo>
                <a:lnTo>
                  <a:pt x="38099" y="761999"/>
                </a:lnTo>
                <a:lnTo>
                  <a:pt x="38099" y="800099"/>
                </a:lnTo>
                <a:lnTo>
                  <a:pt x="76199" y="800099"/>
                </a:lnTo>
                <a:lnTo>
                  <a:pt x="76199" y="761999"/>
                </a:lnTo>
                <a:close/>
              </a:path>
              <a:path w="114300" h="1209039">
                <a:moveTo>
                  <a:pt x="76199" y="685799"/>
                </a:moveTo>
                <a:lnTo>
                  <a:pt x="38099" y="685799"/>
                </a:lnTo>
                <a:lnTo>
                  <a:pt x="38099" y="723899"/>
                </a:lnTo>
                <a:lnTo>
                  <a:pt x="76199" y="723899"/>
                </a:lnTo>
                <a:lnTo>
                  <a:pt x="76199" y="685799"/>
                </a:lnTo>
                <a:close/>
              </a:path>
              <a:path w="114300" h="1209039">
                <a:moveTo>
                  <a:pt x="76199" y="609599"/>
                </a:moveTo>
                <a:lnTo>
                  <a:pt x="38099" y="609599"/>
                </a:lnTo>
                <a:lnTo>
                  <a:pt x="38099" y="647699"/>
                </a:lnTo>
                <a:lnTo>
                  <a:pt x="76199" y="647699"/>
                </a:lnTo>
                <a:lnTo>
                  <a:pt x="76199" y="609599"/>
                </a:lnTo>
                <a:close/>
              </a:path>
              <a:path w="114300" h="1209039">
                <a:moveTo>
                  <a:pt x="76199" y="533399"/>
                </a:moveTo>
                <a:lnTo>
                  <a:pt x="38099" y="533399"/>
                </a:lnTo>
                <a:lnTo>
                  <a:pt x="38099" y="571499"/>
                </a:lnTo>
                <a:lnTo>
                  <a:pt x="76199" y="571499"/>
                </a:lnTo>
                <a:lnTo>
                  <a:pt x="76199" y="533399"/>
                </a:lnTo>
                <a:close/>
              </a:path>
              <a:path w="114300" h="1209039">
                <a:moveTo>
                  <a:pt x="76199" y="457199"/>
                </a:moveTo>
                <a:lnTo>
                  <a:pt x="38099" y="457199"/>
                </a:lnTo>
                <a:lnTo>
                  <a:pt x="38099" y="495299"/>
                </a:lnTo>
                <a:lnTo>
                  <a:pt x="76199" y="495299"/>
                </a:lnTo>
                <a:lnTo>
                  <a:pt x="76199" y="457199"/>
                </a:lnTo>
                <a:close/>
              </a:path>
              <a:path w="114300" h="1209039">
                <a:moveTo>
                  <a:pt x="76199" y="380999"/>
                </a:moveTo>
                <a:lnTo>
                  <a:pt x="38099" y="380999"/>
                </a:lnTo>
                <a:lnTo>
                  <a:pt x="38099" y="419099"/>
                </a:lnTo>
                <a:lnTo>
                  <a:pt x="76199" y="419099"/>
                </a:lnTo>
                <a:lnTo>
                  <a:pt x="76199" y="380999"/>
                </a:lnTo>
                <a:close/>
              </a:path>
              <a:path w="114300" h="1209039">
                <a:moveTo>
                  <a:pt x="76199" y="304799"/>
                </a:moveTo>
                <a:lnTo>
                  <a:pt x="38099" y="304799"/>
                </a:lnTo>
                <a:lnTo>
                  <a:pt x="38099" y="342899"/>
                </a:lnTo>
                <a:lnTo>
                  <a:pt x="76199" y="342899"/>
                </a:lnTo>
                <a:lnTo>
                  <a:pt x="76199" y="304799"/>
                </a:lnTo>
                <a:close/>
              </a:path>
              <a:path w="114300" h="1209039">
                <a:moveTo>
                  <a:pt x="76199" y="228599"/>
                </a:moveTo>
                <a:lnTo>
                  <a:pt x="38099" y="228599"/>
                </a:lnTo>
                <a:lnTo>
                  <a:pt x="38099" y="266699"/>
                </a:lnTo>
                <a:lnTo>
                  <a:pt x="76199" y="266699"/>
                </a:lnTo>
                <a:lnTo>
                  <a:pt x="76199" y="228599"/>
                </a:lnTo>
                <a:close/>
              </a:path>
              <a:path w="114300" h="1209039">
                <a:moveTo>
                  <a:pt x="76199" y="152399"/>
                </a:moveTo>
                <a:lnTo>
                  <a:pt x="38099" y="152399"/>
                </a:lnTo>
                <a:lnTo>
                  <a:pt x="38099" y="190499"/>
                </a:lnTo>
                <a:lnTo>
                  <a:pt x="76199" y="190499"/>
                </a:lnTo>
                <a:lnTo>
                  <a:pt x="76199" y="152399"/>
                </a:lnTo>
                <a:close/>
              </a:path>
              <a:path w="114300" h="1209039">
                <a:moveTo>
                  <a:pt x="76199" y="76199"/>
                </a:moveTo>
                <a:lnTo>
                  <a:pt x="38099" y="76199"/>
                </a:lnTo>
                <a:lnTo>
                  <a:pt x="38099" y="114299"/>
                </a:lnTo>
                <a:lnTo>
                  <a:pt x="76199" y="114299"/>
                </a:lnTo>
                <a:lnTo>
                  <a:pt x="76199" y="76199"/>
                </a:lnTo>
                <a:close/>
              </a:path>
              <a:path w="114300" h="1209039">
                <a:moveTo>
                  <a:pt x="76199" y="0"/>
                </a:moveTo>
                <a:lnTo>
                  <a:pt x="38099" y="0"/>
                </a:lnTo>
                <a:lnTo>
                  <a:pt x="38099" y="38099"/>
                </a:lnTo>
                <a:lnTo>
                  <a:pt x="76199" y="38099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30091" y="2089795"/>
            <a:ext cx="114300" cy="2592070"/>
          </a:xfrm>
          <a:custGeom>
            <a:avLst/>
            <a:gdLst/>
            <a:ahLst/>
            <a:cxnLst/>
            <a:rect l="l" t="t" r="r" b="b"/>
            <a:pathLst>
              <a:path w="114300" h="2592070">
                <a:moveTo>
                  <a:pt x="0" y="2477596"/>
                </a:moveTo>
                <a:lnTo>
                  <a:pt x="57076" y="2591932"/>
                </a:lnTo>
                <a:lnTo>
                  <a:pt x="114300" y="2477669"/>
                </a:lnTo>
                <a:lnTo>
                  <a:pt x="0" y="2477596"/>
                </a:lnTo>
                <a:close/>
              </a:path>
              <a:path w="114300" h="2592070">
                <a:moveTo>
                  <a:pt x="38125" y="2438400"/>
                </a:moveTo>
                <a:lnTo>
                  <a:pt x="38101" y="2476500"/>
                </a:lnTo>
                <a:lnTo>
                  <a:pt x="76201" y="2476524"/>
                </a:lnTo>
                <a:lnTo>
                  <a:pt x="76225" y="2438425"/>
                </a:lnTo>
                <a:lnTo>
                  <a:pt x="38125" y="2438400"/>
                </a:lnTo>
                <a:close/>
              </a:path>
              <a:path w="114300" h="2592070">
                <a:moveTo>
                  <a:pt x="38174" y="2362200"/>
                </a:moveTo>
                <a:lnTo>
                  <a:pt x="38150" y="2400300"/>
                </a:lnTo>
                <a:lnTo>
                  <a:pt x="76250" y="2400325"/>
                </a:lnTo>
                <a:lnTo>
                  <a:pt x="76274" y="2362225"/>
                </a:lnTo>
                <a:lnTo>
                  <a:pt x="38174" y="2362200"/>
                </a:lnTo>
                <a:close/>
              </a:path>
              <a:path w="114300" h="2592070">
                <a:moveTo>
                  <a:pt x="38224" y="2286000"/>
                </a:moveTo>
                <a:lnTo>
                  <a:pt x="38200" y="2324100"/>
                </a:lnTo>
                <a:lnTo>
                  <a:pt x="76300" y="2324125"/>
                </a:lnTo>
                <a:lnTo>
                  <a:pt x="76324" y="2286025"/>
                </a:lnTo>
                <a:lnTo>
                  <a:pt x="38224" y="2286000"/>
                </a:lnTo>
                <a:close/>
              </a:path>
              <a:path w="114300" h="2592070">
                <a:moveTo>
                  <a:pt x="38273" y="2209800"/>
                </a:moveTo>
                <a:lnTo>
                  <a:pt x="38248" y="2247900"/>
                </a:lnTo>
                <a:lnTo>
                  <a:pt x="76348" y="2247925"/>
                </a:lnTo>
                <a:lnTo>
                  <a:pt x="76373" y="2209825"/>
                </a:lnTo>
                <a:lnTo>
                  <a:pt x="38273" y="2209800"/>
                </a:lnTo>
                <a:close/>
              </a:path>
              <a:path w="114300" h="2592070">
                <a:moveTo>
                  <a:pt x="38323" y="2133600"/>
                </a:moveTo>
                <a:lnTo>
                  <a:pt x="38298" y="2171700"/>
                </a:lnTo>
                <a:lnTo>
                  <a:pt x="76398" y="2171725"/>
                </a:lnTo>
                <a:lnTo>
                  <a:pt x="76423" y="2133625"/>
                </a:lnTo>
                <a:lnTo>
                  <a:pt x="38323" y="2133600"/>
                </a:lnTo>
                <a:close/>
              </a:path>
              <a:path w="114300" h="2592070">
                <a:moveTo>
                  <a:pt x="38371" y="2057400"/>
                </a:moveTo>
                <a:lnTo>
                  <a:pt x="38347" y="2095500"/>
                </a:lnTo>
                <a:lnTo>
                  <a:pt x="76447" y="2095525"/>
                </a:lnTo>
                <a:lnTo>
                  <a:pt x="76471" y="2057425"/>
                </a:lnTo>
                <a:lnTo>
                  <a:pt x="38371" y="2057400"/>
                </a:lnTo>
                <a:close/>
              </a:path>
              <a:path w="114300" h="2592070">
                <a:moveTo>
                  <a:pt x="38421" y="1981200"/>
                </a:moveTo>
                <a:lnTo>
                  <a:pt x="38397" y="2019300"/>
                </a:lnTo>
                <a:lnTo>
                  <a:pt x="76497" y="2019325"/>
                </a:lnTo>
                <a:lnTo>
                  <a:pt x="76521" y="1981225"/>
                </a:lnTo>
                <a:lnTo>
                  <a:pt x="38421" y="1981200"/>
                </a:lnTo>
                <a:close/>
              </a:path>
              <a:path w="114300" h="2592070">
                <a:moveTo>
                  <a:pt x="38470" y="1905000"/>
                </a:moveTo>
                <a:lnTo>
                  <a:pt x="38446" y="1943100"/>
                </a:lnTo>
                <a:lnTo>
                  <a:pt x="76546" y="1943125"/>
                </a:lnTo>
                <a:lnTo>
                  <a:pt x="76570" y="1905025"/>
                </a:lnTo>
                <a:lnTo>
                  <a:pt x="38470" y="1905000"/>
                </a:lnTo>
                <a:close/>
              </a:path>
              <a:path w="114300" h="2592070">
                <a:moveTo>
                  <a:pt x="38520" y="1828800"/>
                </a:moveTo>
                <a:lnTo>
                  <a:pt x="38496" y="1866900"/>
                </a:lnTo>
                <a:lnTo>
                  <a:pt x="76596" y="1866925"/>
                </a:lnTo>
                <a:lnTo>
                  <a:pt x="76620" y="1828825"/>
                </a:lnTo>
                <a:lnTo>
                  <a:pt x="38520" y="1828800"/>
                </a:lnTo>
                <a:close/>
              </a:path>
              <a:path w="114300" h="2592070">
                <a:moveTo>
                  <a:pt x="38569" y="1752600"/>
                </a:moveTo>
                <a:lnTo>
                  <a:pt x="38544" y="1790700"/>
                </a:lnTo>
                <a:lnTo>
                  <a:pt x="76644" y="1790725"/>
                </a:lnTo>
                <a:lnTo>
                  <a:pt x="76669" y="1752625"/>
                </a:lnTo>
                <a:lnTo>
                  <a:pt x="38569" y="1752600"/>
                </a:lnTo>
                <a:close/>
              </a:path>
              <a:path w="114300" h="2592070">
                <a:moveTo>
                  <a:pt x="38619" y="1676400"/>
                </a:moveTo>
                <a:lnTo>
                  <a:pt x="38594" y="1714500"/>
                </a:lnTo>
                <a:lnTo>
                  <a:pt x="76694" y="1714525"/>
                </a:lnTo>
                <a:lnTo>
                  <a:pt x="76719" y="1676425"/>
                </a:lnTo>
                <a:lnTo>
                  <a:pt x="38619" y="1676400"/>
                </a:lnTo>
                <a:close/>
              </a:path>
              <a:path w="114300" h="2592070">
                <a:moveTo>
                  <a:pt x="38668" y="1600200"/>
                </a:moveTo>
                <a:lnTo>
                  <a:pt x="38643" y="1638300"/>
                </a:lnTo>
                <a:lnTo>
                  <a:pt x="76743" y="1638325"/>
                </a:lnTo>
                <a:lnTo>
                  <a:pt x="76768" y="1600225"/>
                </a:lnTo>
                <a:lnTo>
                  <a:pt x="38668" y="1600200"/>
                </a:lnTo>
                <a:close/>
              </a:path>
              <a:path w="114300" h="2592070">
                <a:moveTo>
                  <a:pt x="38717" y="1524000"/>
                </a:moveTo>
                <a:lnTo>
                  <a:pt x="38693" y="1562100"/>
                </a:lnTo>
                <a:lnTo>
                  <a:pt x="76793" y="1562125"/>
                </a:lnTo>
                <a:lnTo>
                  <a:pt x="76817" y="1524025"/>
                </a:lnTo>
                <a:lnTo>
                  <a:pt x="38717" y="1524000"/>
                </a:lnTo>
                <a:close/>
              </a:path>
              <a:path w="114300" h="2592070">
                <a:moveTo>
                  <a:pt x="38766" y="1447800"/>
                </a:moveTo>
                <a:lnTo>
                  <a:pt x="38742" y="1485900"/>
                </a:lnTo>
                <a:lnTo>
                  <a:pt x="76842" y="1485925"/>
                </a:lnTo>
                <a:lnTo>
                  <a:pt x="76866" y="1447825"/>
                </a:lnTo>
                <a:lnTo>
                  <a:pt x="38766" y="1447800"/>
                </a:lnTo>
                <a:close/>
              </a:path>
              <a:path w="114300" h="2592070">
                <a:moveTo>
                  <a:pt x="38816" y="1371600"/>
                </a:moveTo>
                <a:lnTo>
                  <a:pt x="38792" y="1409700"/>
                </a:lnTo>
                <a:lnTo>
                  <a:pt x="76892" y="1409725"/>
                </a:lnTo>
                <a:lnTo>
                  <a:pt x="76916" y="1371625"/>
                </a:lnTo>
                <a:lnTo>
                  <a:pt x="38816" y="1371600"/>
                </a:lnTo>
                <a:close/>
              </a:path>
              <a:path w="114300" h="2592070">
                <a:moveTo>
                  <a:pt x="38865" y="1295400"/>
                </a:moveTo>
                <a:lnTo>
                  <a:pt x="38841" y="1333500"/>
                </a:lnTo>
                <a:lnTo>
                  <a:pt x="76941" y="1333525"/>
                </a:lnTo>
                <a:lnTo>
                  <a:pt x="76965" y="1295425"/>
                </a:lnTo>
                <a:lnTo>
                  <a:pt x="38865" y="1295400"/>
                </a:lnTo>
                <a:close/>
              </a:path>
              <a:path w="114300" h="2592070">
                <a:moveTo>
                  <a:pt x="38915" y="1219200"/>
                </a:moveTo>
                <a:lnTo>
                  <a:pt x="38889" y="1257300"/>
                </a:lnTo>
                <a:lnTo>
                  <a:pt x="76989" y="1257325"/>
                </a:lnTo>
                <a:lnTo>
                  <a:pt x="77015" y="1219225"/>
                </a:lnTo>
                <a:lnTo>
                  <a:pt x="38915" y="1219200"/>
                </a:lnTo>
                <a:close/>
              </a:path>
              <a:path w="114300" h="2592070">
                <a:moveTo>
                  <a:pt x="38964" y="1143000"/>
                </a:moveTo>
                <a:lnTo>
                  <a:pt x="38939" y="1181100"/>
                </a:lnTo>
                <a:lnTo>
                  <a:pt x="77039" y="1181125"/>
                </a:lnTo>
                <a:lnTo>
                  <a:pt x="77064" y="1143025"/>
                </a:lnTo>
                <a:lnTo>
                  <a:pt x="38964" y="1143000"/>
                </a:lnTo>
                <a:close/>
              </a:path>
              <a:path w="114300" h="2592070">
                <a:moveTo>
                  <a:pt x="39013" y="1066800"/>
                </a:moveTo>
                <a:lnTo>
                  <a:pt x="38988" y="1104900"/>
                </a:lnTo>
                <a:lnTo>
                  <a:pt x="77088" y="1104925"/>
                </a:lnTo>
                <a:lnTo>
                  <a:pt x="77113" y="1066825"/>
                </a:lnTo>
                <a:lnTo>
                  <a:pt x="39013" y="1066800"/>
                </a:lnTo>
                <a:close/>
              </a:path>
              <a:path w="114300" h="2592070">
                <a:moveTo>
                  <a:pt x="39062" y="990600"/>
                </a:moveTo>
                <a:lnTo>
                  <a:pt x="39038" y="1028700"/>
                </a:lnTo>
                <a:lnTo>
                  <a:pt x="77138" y="1028725"/>
                </a:lnTo>
                <a:lnTo>
                  <a:pt x="77162" y="990625"/>
                </a:lnTo>
                <a:lnTo>
                  <a:pt x="39062" y="990600"/>
                </a:lnTo>
                <a:close/>
              </a:path>
              <a:path w="114300" h="2592070">
                <a:moveTo>
                  <a:pt x="39112" y="914400"/>
                </a:moveTo>
                <a:lnTo>
                  <a:pt x="39088" y="952500"/>
                </a:lnTo>
                <a:lnTo>
                  <a:pt x="77188" y="952525"/>
                </a:lnTo>
                <a:lnTo>
                  <a:pt x="77212" y="914425"/>
                </a:lnTo>
                <a:lnTo>
                  <a:pt x="39112" y="914400"/>
                </a:lnTo>
                <a:close/>
              </a:path>
              <a:path w="114300" h="2592070">
                <a:moveTo>
                  <a:pt x="39161" y="838200"/>
                </a:moveTo>
                <a:lnTo>
                  <a:pt x="39137" y="876300"/>
                </a:lnTo>
                <a:lnTo>
                  <a:pt x="77237" y="876325"/>
                </a:lnTo>
                <a:lnTo>
                  <a:pt x="77261" y="838225"/>
                </a:lnTo>
                <a:lnTo>
                  <a:pt x="39161" y="838200"/>
                </a:lnTo>
                <a:close/>
              </a:path>
              <a:path w="114300" h="2592070">
                <a:moveTo>
                  <a:pt x="39211" y="762000"/>
                </a:moveTo>
                <a:lnTo>
                  <a:pt x="39185" y="800100"/>
                </a:lnTo>
                <a:lnTo>
                  <a:pt x="77285" y="800125"/>
                </a:lnTo>
                <a:lnTo>
                  <a:pt x="77311" y="762025"/>
                </a:lnTo>
                <a:lnTo>
                  <a:pt x="39211" y="762000"/>
                </a:lnTo>
                <a:close/>
              </a:path>
              <a:path w="114300" h="2592070">
                <a:moveTo>
                  <a:pt x="39260" y="685800"/>
                </a:moveTo>
                <a:lnTo>
                  <a:pt x="39235" y="723900"/>
                </a:lnTo>
                <a:lnTo>
                  <a:pt x="77335" y="723925"/>
                </a:lnTo>
                <a:lnTo>
                  <a:pt x="77360" y="685825"/>
                </a:lnTo>
                <a:lnTo>
                  <a:pt x="39260" y="685800"/>
                </a:lnTo>
                <a:close/>
              </a:path>
              <a:path w="114300" h="2592070">
                <a:moveTo>
                  <a:pt x="39310" y="609600"/>
                </a:moveTo>
                <a:lnTo>
                  <a:pt x="39284" y="647700"/>
                </a:lnTo>
                <a:lnTo>
                  <a:pt x="77384" y="647725"/>
                </a:lnTo>
                <a:lnTo>
                  <a:pt x="77410" y="609625"/>
                </a:lnTo>
                <a:lnTo>
                  <a:pt x="39310" y="609600"/>
                </a:lnTo>
                <a:close/>
              </a:path>
              <a:path w="114300" h="2592070">
                <a:moveTo>
                  <a:pt x="39358" y="533400"/>
                </a:moveTo>
                <a:lnTo>
                  <a:pt x="39334" y="571500"/>
                </a:lnTo>
                <a:lnTo>
                  <a:pt x="77434" y="571525"/>
                </a:lnTo>
                <a:lnTo>
                  <a:pt x="77458" y="533425"/>
                </a:lnTo>
                <a:lnTo>
                  <a:pt x="39358" y="533400"/>
                </a:lnTo>
                <a:close/>
              </a:path>
              <a:path w="114300" h="2592070">
                <a:moveTo>
                  <a:pt x="39408" y="457200"/>
                </a:moveTo>
                <a:lnTo>
                  <a:pt x="39383" y="495300"/>
                </a:lnTo>
                <a:lnTo>
                  <a:pt x="77483" y="495325"/>
                </a:lnTo>
                <a:lnTo>
                  <a:pt x="77508" y="457225"/>
                </a:lnTo>
                <a:lnTo>
                  <a:pt x="39408" y="457200"/>
                </a:lnTo>
                <a:close/>
              </a:path>
              <a:path w="114300" h="2592070">
                <a:moveTo>
                  <a:pt x="39457" y="381000"/>
                </a:moveTo>
                <a:lnTo>
                  <a:pt x="39433" y="419100"/>
                </a:lnTo>
                <a:lnTo>
                  <a:pt x="77533" y="419125"/>
                </a:lnTo>
                <a:lnTo>
                  <a:pt x="77557" y="381025"/>
                </a:lnTo>
                <a:lnTo>
                  <a:pt x="39457" y="381000"/>
                </a:lnTo>
                <a:close/>
              </a:path>
              <a:path w="114300" h="2592070">
                <a:moveTo>
                  <a:pt x="39507" y="304800"/>
                </a:moveTo>
                <a:lnTo>
                  <a:pt x="39481" y="342900"/>
                </a:lnTo>
                <a:lnTo>
                  <a:pt x="77581" y="342925"/>
                </a:lnTo>
                <a:lnTo>
                  <a:pt x="77607" y="304825"/>
                </a:lnTo>
                <a:lnTo>
                  <a:pt x="39507" y="304800"/>
                </a:lnTo>
                <a:close/>
              </a:path>
              <a:path w="114300" h="2592070">
                <a:moveTo>
                  <a:pt x="39556" y="228600"/>
                </a:moveTo>
                <a:lnTo>
                  <a:pt x="39531" y="266700"/>
                </a:lnTo>
                <a:lnTo>
                  <a:pt x="77631" y="266725"/>
                </a:lnTo>
                <a:lnTo>
                  <a:pt x="77656" y="228625"/>
                </a:lnTo>
                <a:lnTo>
                  <a:pt x="39556" y="228600"/>
                </a:lnTo>
                <a:close/>
              </a:path>
              <a:path w="114300" h="2592070">
                <a:moveTo>
                  <a:pt x="39606" y="152400"/>
                </a:moveTo>
                <a:lnTo>
                  <a:pt x="39580" y="190500"/>
                </a:lnTo>
                <a:lnTo>
                  <a:pt x="77680" y="190525"/>
                </a:lnTo>
                <a:lnTo>
                  <a:pt x="77706" y="152425"/>
                </a:lnTo>
                <a:lnTo>
                  <a:pt x="39606" y="152400"/>
                </a:lnTo>
                <a:close/>
              </a:path>
              <a:path w="114300" h="2592070">
                <a:moveTo>
                  <a:pt x="39654" y="76200"/>
                </a:moveTo>
                <a:lnTo>
                  <a:pt x="39630" y="114300"/>
                </a:lnTo>
                <a:lnTo>
                  <a:pt x="77730" y="114325"/>
                </a:lnTo>
                <a:lnTo>
                  <a:pt x="77754" y="76225"/>
                </a:lnTo>
                <a:lnTo>
                  <a:pt x="39654" y="76200"/>
                </a:lnTo>
                <a:close/>
              </a:path>
              <a:path w="114300" h="2592070">
                <a:moveTo>
                  <a:pt x="39704" y="0"/>
                </a:moveTo>
                <a:lnTo>
                  <a:pt x="39679" y="38100"/>
                </a:lnTo>
                <a:lnTo>
                  <a:pt x="77779" y="38125"/>
                </a:lnTo>
                <a:lnTo>
                  <a:pt x="77804" y="25"/>
                </a:lnTo>
                <a:lnTo>
                  <a:pt x="397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56843" y="1315766"/>
            <a:ext cx="1485900" cy="923925"/>
          </a:xfrm>
          <a:custGeom>
            <a:avLst/>
            <a:gdLst/>
            <a:ahLst/>
            <a:cxnLst/>
            <a:rect l="l" t="t" r="r" b="b"/>
            <a:pathLst>
              <a:path w="1485900" h="923925">
                <a:moveTo>
                  <a:pt x="0" y="923330"/>
                </a:moveTo>
                <a:lnTo>
                  <a:pt x="1485436" y="923330"/>
                </a:lnTo>
                <a:lnTo>
                  <a:pt x="1485436" y="0"/>
                </a:lnTo>
                <a:lnTo>
                  <a:pt x="0" y="0"/>
                </a:lnTo>
                <a:lnTo>
                  <a:pt x="0" y="923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156843" y="1315766"/>
            <a:ext cx="148590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algn="ctr" marL="273685" marR="266700" indent="-635">
              <a:lnSpc>
                <a:spcPts val="2130"/>
              </a:lnSpc>
              <a:spcBef>
                <a:spcPts val="385"/>
              </a:spcBef>
            </a:pPr>
            <a:r>
              <a:rPr dirty="0" sz="1800" spc="-5">
                <a:latin typeface="Arial"/>
                <a:cs typeface="Arial"/>
              </a:rPr>
              <a:t>Formal  </a:t>
            </a:r>
            <a:r>
              <a:rPr dirty="0" sz="1800">
                <a:latin typeface="Arial"/>
                <a:cs typeface="Arial"/>
              </a:rPr>
              <a:t>DT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LVAD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00"/>
              </a:lnSpc>
            </a:pPr>
            <a:r>
              <a:rPr dirty="0" sz="1800" spc="-5">
                <a:latin typeface="Arial"/>
                <a:cs typeface="Arial"/>
              </a:rPr>
              <a:t>education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68090" y="3212044"/>
            <a:ext cx="114300" cy="1868170"/>
          </a:xfrm>
          <a:custGeom>
            <a:avLst/>
            <a:gdLst/>
            <a:ahLst/>
            <a:cxnLst/>
            <a:rect l="l" t="t" r="r" b="b"/>
            <a:pathLst>
              <a:path w="114300" h="1868170">
                <a:moveTo>
                  <a:pt x="76189" y="1752546"/>
                </a:moveTo>
                <a:lnTo>
                  <a:pt x="38091" y="1752845"/>
                </a:lnTo>
                <a:lnTo>
                  <a:pt x="38100" y="1753850"/>
                </a:lnTo>
                <a:lnTo>
                  <a:pt x="0" y="1754149"/>
                </a:lnTo>
                <a:lnTo>
                  <a:pt x="58044" y="1867998"/>
                </a:lnTo>
                <a:lnTo>
                  <a:pt x="114151" y="1753552"/>
                </a:lnTo>
                <a:lnTo>
                  <a:pt x="76198" y="1753552"/>
                </a:lnTo>
                <a:lnTo>
                  <a:pt x="76189" y="1752546"/>
                </a:lnTo>
                <a:close/>
              </a:path>
              <a:path w="114300" h="1868170">
                <a:moveTo>
                  <a:pt x="114297" y="1753255"/>
                </a:moveTo>
                <a:lnTo>
                  <a:pt x="76198" y="1753552"/>
                </a:lnTo>
                <a:lnTo>
                  <a:pt x="114151" y="1753552"/>
                </a:lnTo>
                <a:lnTo>
                  <a:pt x="114297" y="1753255"/>
                </a:lnTo>
                <a:close/>
              </a:path>
              <a:path w="114300" h="1868170">
                <a:moveTo>
                  <a:pt x="75594" y="1676349"/>
                </a:moveTo>
                <a:lnTo>
                  <a:pt x="37495" y="1676647"/>
                </a:lnTo>
                <a:lnTo>
                  <a:pt x="37793" y="1714746"/>
                </a:lnTo>
                <a:lnTo>
                  <a:pt x="75892" y="1714447"/>
                </a:lnTo>
                <a:lnTo>
                  <a:pt x="75594" y="1676349"/>
                </a:lnTo>
                <a:close/>
              </a:path>
              <a:path w="114300" h="1868170">
                <a:moveTo>
                  <a:pt x="74997" y="1600151"/>
                </a:moveTo>
                <a:lnTo>
                  <a:pt x="36898" y="1600450"/>
                </a:lnTo>
                <a:lnTo>
                  <a:pt x="37197" y="1638548"/>
                </a:lnTo>
                <a:lnTo>
                  <a:pt x="75295" y="1638250"/>
                </a:lnTo>
                <a:lnTo>
                  <a:pt x="74997" y="1600151"/>
                </a:lnTo>
                <a:close/>
              </a:path>
              <a:path w="114300" h="1868170">
                <a:moveTo>
                  <a:pt x="74401" y="1523954"/>
                </a:moveTo>
                <a:lnTo>
                  <a:pt x="36302" y="1524251"/>
                </a:lnTo>
                <a:lnTo>
                  <a:pt x="36600" y="1562351"/>
                </a:lnTo>
                <a:lnTo>
                  <a:pt x="74698" y="1562053"/>
                </a:lnTo>
                <a:lnTo>
                  <a:pt x="74401" y="1523954"/>
                </a:lnTo>
                <a:close/>
              </a:path>
              <a:path w="114300" h="1868170">
                <a:moveTo>
                  <a:pt x="73804" y="1447756"/>
                </a:moveTo>
                <a:lnTo>
                  <a:pt x="35706" y="1448054"/>
                </a:lnTo>
                <a:lnTo>
                  <a:pt x="36004" y="1486152"/>
                </a:lnTo>
                <a:lnTo>
                  <a:pt x="74103" y="1485855"/>
                </a:lnTo>
                <a:lnTo>
                  <a:pt x="73804" y="1447756"/>
                </a:lnTo>
                <a:close/>
              </a:path>
              <a:path w="114300" h="1868170">
                <a:moveTo>
                  <a:pt x="73207" y="1371558"/>
                </a:moveTo>
                <a:lnTo>
                  <a:pt x="35109" y="1371856"/>
                </a:lnTo>
                <a:lnTo>
                  <a:pt x="35407" y="1409955"/>
                </a:lnTo>
                <a:lnTo>
                  <a:pt x="73506" y="1409656"/>
                </a:lnTo>
                <a:lnTo>
                  <a:pt x="73207" y="1371558"/>
                </a:lnTo>
                <a:close/>
              </a:path>
              <a:path w="114300" h="1868170">
                <a:moveTo>
                  <a:pt x="72612" y="1295360"/>
                </a:moveTo>
                <a:lnTo>
                  <a:pt x="34513" y="1295659"/>
                </a:lnTo>
                <a:lnTo>
                  <a:pt x="34810" y="1333757"/>
                </a:lnTo>
                <a:lnTo>
                  <a:pt x="72910" y="1333459"/>
                </a:lnTo>
                <a:lnTo>
                  <a:pt x="72612" y="1295360"/>
                </a:lnTo>
                <a:close/>
              </a:path>
              <a:path w="114300" h="1868170">
                <a:moveTo>
                  <a:pt x="72015" y="1219163"/>
                </a:moveTo>
                <a:lnTo>
                  <a:pt x="33916" y="1219461"/>
                </a:lnTo>
                <a:lnTo>
                  <a:pt x="34215" y="1257560"/>
                </a:lnTo>
                <a:lnTo>
                  <a:pt x="72313" y="1257261"/>
                </a:lnTo>
                <a:lnTo>
                  <a:pt x="72015" y="1219163"/>
                </a:lnTo>
                <a:close/>
              </a:path>
              <a:path w="114300" h="1868170">
                <a:moveTo>
                  <a:pt x="71419" y="1142965"/>
                </a:moveTo>
                <a:lnTo>
                  <a:pt x="33319" y="1143264"/>
                </a:lnTo>
                <a:lnTo>
                  <a:pt x="33618" y="1181362"/>
                </a:lnTo>
                <a:lnTo>
                  <a:pt x="71716" y="1181064"/>
                </a:lnTo>
                <a:lnTo>
                  <a:pt x="71419" y="1142965"/>
                </a:lnTo>
                <a:close/>
              </a:path>
              <a:path w="114300" h="1868170">
                <a:moveTo>
                  <a:pt x="70822" y="1066766"/>
                </a:moveTo>
                <a:lnTo>
                  <a:pt x="32724" y="1067065"/>
                </a:lnTo>
                <a:lnTo>
                  <a:pt x="33022" y="1105164"/>
                </a:lnTo>
                <a:lnTo>
                  <a:pt x="71121" y="1104866"/>
                </a:lnTo>
                <a:lnTo>
                  <a:pt x="70822" y="1066766"/>
                </a:lnTo>
                <a:close/>
              </a:path>
              <a:path w="114300" h="1868170">
                <a:moveTo>
                  <a:pt x="70225" y="990569"/>
                </a:moveTo>
                <a:lnTo>
                  <a:pt x="32127" y="990867"/>
                </a:lnTo>
                <a:lnTo>
                  <a:pt x="32425" y="1028966"/>
                </a:lnTo>
                <a:lnTo>
                  <a:pt x="70524" y="1028668"/>
                </a:lnTo>
                <a:lnTo>
                  <a:pt x="70225" y="990569"/>
                </a:lnTo>
                <a:close/>
              </a:path>
              <a:path w="114300" h="1868170">
                <a:moveTo>
                  <a:pt x="69630" y="914372"/>
                </a:moveTo>
                <a:lnTo>
                  <a:pt x="31531" y="914670"/>
                </a:lnTo>
                <a:lnTo>
                  <a:pt x="31828" y="952769"/>
                </a:lnTo>
                <a:lnTo>
                  <a:pt x="69927" y="952470"/>
                </a:lnTo>
                <a:lnTo>
                  <a:pt x="69630" y="914372"/>
                </a:lnTo>
                <a:close/>
              </a:path>
              <a:path w="114300" h="1868170">
                <a:moveTo>
                  <a:pt x="69033" y="838174"/>
                </a:moveTo>
                <a:lnTo>
                  <a:pt x="30934" y="838473"/>
                </a:lnTo>
                <a:lnTo>
                  <a:pt x="31233" y="876571"/>
                </a:lnTo>
                <a:lnTo>
                  <a:pt x="69331" y="876273"/>
                </a:lnTo>
                <a:lnTo>
                  <a:pt x="69033" y="838174"/>
                </a:lnTo>
                <a:close/>
              </a:path>
              <a:path w="114300" h="1868170">
                <a:moveTo>
                  <a:pt x="68436" y="761977"/>
                </a:moveTo>
                <a:lnTo>
                  <a:pt x="30337" y="762275"/>
                </a:lnTo>
                <a:lnTo>
                  <a:pt x="30636" y="800374"/>
                </a:lnTo>
                <a:lnTo>
                  <a:pt x="68734" y="800075"/>
                </a:lnTo>
                <a:lnTo>
                  <a:pt x="68436" y="761977"/>
                </a:lnTo>
                <a:close/>
              </a:path>
              <a:path w="114300" h="1868170">
                <a:moveTo>
                  <a:pt x="67840" y="685779"/>
                </a:moveTo>
                <a:lnTo>
                  <a:pt x="29742" y="686078"/>
                </a:lnTo>
                <a:lnTo>
                  <a:pt x="30040" y="724176"/>
                </a:lnTo>
                <a:lnTo>
                  <a:pt x="68139" y="723878"/>
                </a:lnTo>
                <a:lnTo>
                  <a:pt x="67840" y="685779"/>
                </a:lnTo>
                <a:close/>
              </a:path>
              <a:path w="114300" h="1868170">
                <a:moveTo>
                  <a:pt x="67243" y="609582"/>
                </a:moveTo>
                <a:lnTo>
                  <a:pt x="29145" y="609879"/>
                </a:lnTo>
                <a:lnTo>
                  <a:pt x="29443" y="647979"/>
                </a:lnTo>
                <a:lnTo>
                  <a:pt x="67542" y="647680"/>
                </a:lnTo>
                <a:lnTo>
                  <a:pt x="67243" y="609582"/>
                </a:lnTo>
                <a:close/>
              </a:path>
              <a:path w="114300" h="1868170">
                <a:moveTo>
                  <a:pt x="66648" y="533384"/>
                </a:moveTo>
                <a:lnTo>
                  <a:pt x="28548" y="533681"/>
                </a:lnTo>
                <a:lnTo>
                  <a:pt x="28846" y="571780"/>
                </a:lnTo>
                <a:lnTo>
                  <a:pt x="66945" y="571483"/>
                </a:lnTo>
                <a:lnTo>
                  <a:pt x="66648" y="533384"/>
                </a:lnTo>
                <a:close/>
              </a:path>
              <a:path w="114300" h="1868170">
                <a:moveTo>
                  <a:pt x="66051" y="457186"/>
                </a:moveTo>
                <a:lnTo>
                  <a:pt x="27952" y="457484"/>
                </a:lnTo>
                <a:lnTo>
                  <a:pt x="28251" y="495583"/>
                </a:lnTo>
                <a:lnTo>
                  <a:pt x="66349" y="495284"/>
                </a:lnTo>
                <a:lnTo>
                  <a:pt x="66051" y="457186"/>
                </a:lnTo>
                <a:close/>
              </a:path>
              <a:path w="114300" h="1868170">
                <a:moveTo>
                  <a:pt x="65454" y="380988"/>
                </a:moveTo>
                <a:lnTo>
                  <a:pt x="27355" y="381287"/>
                </a:lnTo>
                <a:lnTo>
                  <a:pt x="27654" y="419385"/>
                </a:lnTo>
                <a:lnTo>
                  <a:pt x="65752" y="419087"/>
                </a:lnTo>
                <a:lnTo>
                  <a:pt x="65454" y="380988"/>
                </a:lnTo>
                <a:close/>
              </a:path>
              <a:path w="114300" h="1868170">
                <a:moveTo>
                  <a:pt x="64858" y="304791"/>
                </a:moveTo>
                <a:lnTo>
                  <a:pt x="26760" y="305089"/>
                </a:lnTo>
                <a:lnTo>
                  <a:pt x="27057" y="343188"/>
                </a:lnTo>
                <a:lnTo>
                  <a:pt x="65157" y="342889"/>
                </a:lnTo>
                <a:lnTo>
                  <a:pt x="64858" y="304791"/>
                </a:lnTo>
                <a:close/>
              </a:path>
              <a:path w="114300" h="1868170">
                <a:moveTo>
                  <a:pt x="64262" y="228593"/>
                </a:moveTo>
                <a:lnTo>
                  <a:pt x="26163" y="228892"/>
                </a:lnTo>
                <a:lnTo>
                  <a:pt x="26461" y="266990"/>
                </a:lnTo>
                <a:lnTo>
                  <a:pt x="64560" y="266692"/>
                </a:lnTo>
                <a:lnTo>
                  <a:pt x="64262" y="228593"/>
                </a:lnTo>
                <a:close/>
              </a:path>
              <a:path w="114300" h="1868170">
                <a:moveTo>
                  <a:pt x="63665" y="152396"/>
                </a:moveTo>
                <a:lnTo>
                  <a:pt x="25566" y="152693"/>
                </a:lnTo>
                <a:lnTo>
                  <a:pt x="25864" y="190793"/>
                </a:lnTo>
                <a:lnTo>
                  <a:pt x="63963" y="190494"/>
                </a:lnTo>
                <a:lnTo>
                  <a:pt x="63665" y="152396"/>
                </a:lnTo>
                <a:close/>
              </a:path>
              <a:path w="114300" h="1868170">
                <a:moveTo>
                  <a:pt x="63069" y="76197"/>
                </a:moveTo>
                <a:lnTo>
                  <a:pt x="24970" y="76495"/>
                </a:lnTo>
                <a:lnTo>
                  <a:pt x="25269" y="114594"/>
                </a:lnTo>
                <a:lnTo>
                  <a:pt x="63367" y="114297"/>
                </a:lnTo>
                <a:lnTo>
                  <a:pt x="63069" y="76197"/>
                </a:lnTo>
                <a:close/>
              </a:path>
              <a:path w="114300" h="1868170">
                <a:moveTo>
                  <a:pt x="62472" y="0"/>
                </a:moveTo>
                <a:lnTo>
                  <a:pt x="24373" y="298"/>
                </a:lnTo>
                <a:lnTo>
                  <a:pt x="24672" y="38397"/>
                </a:lnTo>
                <a:lnTo>
                  <a:pt x="62771" y="38098"/>
                </a:lnTo>
                <a:lnTo>
                  <a:pt x="624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27099" y="2907317"/>
            <a:ext cx="1163955" cy="646430"/>
          </a:xfrm>
          <a:custGeom>
            <a:avLst/>
            <a:gdLst/>
            <a:ahLst/>
            <a:cxnLst/>
            <a:rect l="l" t="t" r="r" b="b"/>
            <a:pathLst>
              <a:path w="1163954" h="646429">
                <a:moveTo>
                  <a:pt x="0" y="646330"/>
                </a:moveTo>
                <a:lnTo>
                  <a:pt x="1163926" y="646330"/>
                </a:lnTo>
                <a:lnTo>
                  <a:pt x="1163926" y="0"/>
                </a:lnTo>
                <a:lnTo>
                  <a:pt x="0" y="0"/>
                </a:lnTo>
                <a:lnTo>
                  <a:pt x="0" y="646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627099" y="2907317"/>
            <a:ext cx="1163955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8894" rIns="0" bIns="0" rtlCol="0" vert="horz">
            <a:spAutoFit/>
          </a:bodyPr>
          <a:lstStyle/>
          <a:p>
            <a:pPr marL="125730" marR="118110" indent="12700">
              <a:lnSpc>
                <a:spcPts val="2130"/>
              </a:lnSpc>
              <a:spcBef>
                <a:spcPts val="384"/>
              </a:spcBef>
            </a:pP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Baseline 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dirty="0" sz="1800" spc="-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Survey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36860" y="3837546"/>
            <a:ext cx="114300" cy="1209040"/>
          </a:xfrm>
          <a:custGeom>
            <a:avLst/>
            <a:gdLst/>
            <a:ahLst/>
            <a:cxnLst/>
            <a:rect l="l" t="t" r="r" b="b"/>
            <a:pathLst>
              <a:path w="114300" h="1209039">
                <a:moveTo>
                  <a:pt x="114300" y="1094595"/>
                </a:moveTo>
                <a:lnTo>
                  <a:pt x="0" y="1094595"/>
                </a:lnTo>
                <a:lnTo>
                  <a:pt x="57150" y="1208895"/>
                </a:lnTo>
                <a:lnTo>
                  <a:pt x="114300" y="1094595"/>
                </a:lnTo>
                <a:close/>
              </a:path>
              <a:path w="114300" h="1209039">
                <a:moveTo>
                  <a:pt x="76200" y="1066800"/>
                </a:moveTo>
                <a:lnTo>
                  <a:pt x="38100" y="1066800"/>
                </a:lnTo>
                <a:lnTo>
                  <a:pt x="38100" y="1094595"/>
                </a:lnTo>
                <a:lnTo>
                  <a:pt x="76200" y="1094595"/>
                </a:lnTo>
                <a:lnTo>
                  <a:pt x="76200" y="1066800"/>
                </a:lnTo>
                <a:close/>
              </a:path>
              <a:path w="114300" h="1209039">
                <a:moveTo>
                  <a:pt x="76200" y="990600"/>
                </a:moveTo>
                <a:lnTo>
                  <a:pt x="38100" y="990600"/>
                </a:lnTo>
                <a:lnTo>
                  <a:pt x="38100" y="1028700"/>
                </a:lnTo>
                <a:lnTo>
                  <a:pt x="76200" y="1028700"/>
                </a:lnTo>
                <a:lnTo>
                  <a:pt x="76200" y="990600"/>
                </a:lnTo>
                <a:close/>
              </a:path>
              <a:path w="114300" h="1209039">
                <a:moveTo>
                  <a:pt x="76200" y="914400"/>
                </a:moveTo>
                <a:lnTo>
                  <a:pt x="38100" y="914400"/>
                </a:lnTo>
                <a:lnTo>
                  <a:pt x="38100" y="952500"/>
                </a:lnTo>
                <a:lnTo>
                  <a:pt x="76200" y="952500"/>
                </a:lnTo>
                <a:lnTo>
                  <a:pt x="76200" y="914400"/>
                </a:lnTo>
                <a:close/>
              </a:path>
              <a:path w="114300" h="1209039">
                <a:moveTo>
                  <a:pt x="76200" y="838200"/>
                </a:moveTo>
                <a:lnTo>
                  <a:pt x="38100" y="838200"/>
                </a:lnTo>
                <a:lnTo>
                  <a:pt x="38100" y="876300"/>
                </a:lnTo>
                <a:lnTo>
                  <a:pt x="76200" y="876300"/>
                </a:lnTo>
                <a:lnTo>
                  <a:pt x="76200" y="838200"/>
                </a:lnTo>
                <a:close/>
              </a:path>
              <a:path w="114300" h="1209039">
                <a:moveTo>
                  <a:pt x="76200" y="762000"/>
                </a:moveTo>
                <a:lnTo>
                  <a:pt x="38100" y="762000"/>
                </a:lnTo>
                <a:lnTo>
                  <a:pt x="38100" y="800100"/>
                </a:lnTo>
                <a:lnTo>
                  <a:pt x="76200" y="800100"/>
                </a:lnTo>
                <a:lnTo>
                  <a:pt x="76200" y="762000"/>
                </a:lnTo>
                <a:close/>
              </a:path>
              <a:path w="114300" h="1209039">
                <a:moveTo>
                  <a:pt x="76200" y="685800"/>
                </a:moveTo>
                <a:lnTo>
                  <a:pt x="38100" y="685800"/>
                </a:lnTo>
                <a:lnTo>
                  <a:pt x="38100" y="723900"/>
                </a:lnTo>
                <a:lnTo>
                  <a:pt x="76200" y="723900"/>
                </a:lnTo>
                <a:lnTo>
                  <a:pt x="76200" y="685800"/>
                </a:lnTo>
                <a:close/>
              </a:path>
              <a:path w="114300" h="1209039">
                <a:moveTo>
                  <a:pt x="76200" y="609600"/>
                </a:moveTo>
                <a:lnTo>
                  <a:pt x="38100" y="609600"/>
                </a:lnTo>
                <a:lnTo>
                  <a:pt x="38100" y="647700"/>
                </a:lnTo>
                <a:lnTo>
                  <a:pt x="76200" y="647700"/>
                </a:lnTo>
                <a:lnTo>
                  <a:pt x="76200" y="609600"/>
                </a:lnTo>
                <a:close/>
              </a:path>
              <a:path w="114300" h="1209039">
                <a:moveTo>
                  <a:pt x="76200" y="533400"/>
                </a:moveTo>
                <a:lnTo>
                  <a:pt x="38100" y="533400"/>
                </a:lnTo>
                <a:lnTo>
                  <a:pt x="38100" y="571500"/>
                </a:lnTo>
                <a:lnTo>
                  <a:pt x="76200" y="571500"/>
                </a:lnTo>
                <a:lnTo>
                  <a:pt x="76200" y="533400"/>
                </a:lnTo>
                <a:close/>
              </a:path>
              <a:path w="114300" h="1209039">
                <a:moveTo>
                  <a:pt x="76200" y="457200"/>
                </a:moveTo>
                <a:lnTo>
                  <a:pt x="38100" y="457200"/>
                </a:lnTo>
                <a:lnTo>
                  <a:pt x="38100" y="495300"/>
                </a:lnTo>
                <a:lnTo>
                  <a:pt x="76200" y="495300"/>
                </a:lnTo>
                <a:lnTo>
                  <a:pt x="76200" y="457200"/>
                </a:lnTo>
                <a:close/>
              </a:path>
              <a:path w="114300" h="1209039">
                <a:moveTo>
                  <a:pt x="76198" y="381000"/>
                </a:moveTo>
                <a:lnTo>
                  <a:pt x="38098" y="381000"/>
                </a:lnTo>
                <a:lnTo>
                  <a:pt x="38098" y="419100"/>
                </a:lnTo>
                <a:lnTo>
                  <a:pt x="76198" y="419100"/>
                </a:lnTo>
                <a:lnTo>
                  <a:pt x="76198" y="381000"/>
                </a:lnTo>
                <a:close/>
              </a:path>
              <a:path w="114300" h="1209039">
                <a:moveTo>
                  <a:pt x="76198" y="304800"/>
                </a:moveTo>
                <a:lnTo>
                  <a:pt x="38098" y="304800"/>
                </a:lnTo>
                <a:lnTo>
                  <a:pt x="38098" y="342900"/>
                </a:lnTo>
                <a:lnTo>
                  <a:pt x="76198" y="342900"/>
                </a:lnTo>
                <a:lnTo>
                  <a:pt x="76198" y="304800"/>
                </a:lnTo>
                <a:close/>
              </a:path>
              <a:path w="114300" h="1209039">
                <a:moveTo>
                  <a:pt x="76198" y="228600"/>
                </a:moveTo>
                <a:lnTo>
                  <a:pt x="38098" y="228600"/>
                </a:lnTo>
                <a:lnTo>
                  <a:pt x="38098" y="266700"/>
                </a:lnTo>
                <a:lnTo>
                  <a:pt x="76198" y="266700"/>
                </a:lnTo>
                <a:lnTo>
                  <a:pt x="76198" y="228600"/>
                </a:lnTo>
                <a:close/>
              </a:path>
              <a:path w="114300" h="1209039">
                <a:moveTo>
                  <a:pt x="76198" y="152400"/>
                </a:moveTo>
                <a:lnTo>
                  <a:pt x="38098" y="152400"/>
                </a:lnTo>
                <a:lnTo>
                  <a:pt x="38098" y="190500"/>
                </a:lnTo>
                <a:lnTo>
                  <a:pt x="76198" y="190500"/>
                </a:lnTo>
                <a:lnTo>
                  <a:pt x="76198" y="152400"/>
                </a:lnTo>
                <a:close/>
              </a:path>
              <a:path w="114300" h="1209039">
                <a:moveTo>
                  <a:pt x="76198" y="76200"/>
                </a:moveTo>
                <a:lnTo>
                  <a:pt x="38098" y="76200"/>
                </a:lnTo>
                <a:lnTo>
                  <a:pt x="38098" y="114300"/>
                </a:lnTo>
                <a:lnTo>
                  <a:pt x="76198" y="114300"/>
                </a:lnTo>
                <a:lnTo>
                  <a:pt x="76198" y="76200"/>
                </a:lnTo>
                <a:close/>
              </a:path>
              <a:path w="114300" h="1209039">
                <a:moveTo>
                  <a:pt x="76198" y="0"/>
                </a:moveTo>
                <a:lnTo>
                  <a:pt x="38098" y="0"/>
                </a:lnTo>
                <a:lnTo>
                  <a:pt x="38098" y="38100"/>
                </a:lnTo>
                <a:lnTo>
                  <a:pt x="76198" y="38100"/>
                </a:lnTo>
                <a:lnTo>
                  <a:pt x="76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221952" y="3844089"/>
            <a:ext cx="114300" cy="1209040"/>
          </a:xfrm>
          <a:custGeom>
            <a:avLst/>
            <a:gdLst/>
            <a:ahLst/>
            <a:cxnLst/>
            <a:rect l="l" t="t" r="r" b="b"/>
            <a:pathLst>
              <a:path w="114300" h="1209039">
                <a:moveTo>
                  <a:pt x="114300" y="1094595"/>
                </a:moveTo>
                <a:lnTo>
                  <a:pt x="0" y="1094595"/>
                </a:lnTo>
                <a:lnTo>
                  <a:pt x="57150" y="1208895"/>
                </a:lnTo>
                <a:lnTo>
                  <a:pt x="114300" y="1094595"/>
                </a:lnTo>
                <a:close/>
              </a:path>
              <a:path w="114300" h="1209039">
                <a:moveTo>
                  <a:pt x="76200" y="1066799"/>
                </a:moveTo>
                <a:lnTo>
                  <a:pt x="38100" y="1066799"/>
                </a:lnTo>
                <a:lnTo>
                  <a:pt x="38100" y="1094595"/>
                </a:lnTo>
                <a:lnTo>
                  <a:pt x="76200" y="1094595"/>
                </a:lnTo>
                <a:lnTo>
                  <a:pt x="76200" y="1066799"/>
                </a:lnTo>
                <a:close/>
              </a:path>
              <a:path w="114300" h="1209039">
                <a:moveTo>
                  <a:pt x="76200" y="990599"/>
                </a:moveTo>
                <a:lnTo>
                  <a:pt x="38100" y="990599"/>
                </a:lnTo>
                <a:lnTo>
                  <a:pt x="38100" y="1028699"/>
                </a:lnTo>
                <a:lnTo>
                  <a:pt x="76200" y="1028699"/>
                </a:lnTo>
                <a:lnTo>
                  <a:pt x="76200" y="990599"/>
                </a:lnTo>
                <a:close/>
              </a:path>
              <a:path w="114300" h="1209039">
                <a:moveTo>
                  <a:pt x="76200" y="914399"/>
                </a:moveTo>
                <a:lnTo>
                  <a:pt x="38100" y="914399"/>
                </a:lnTo>
                <a:lnTo>
                  <a:pt x="38100" y="952499"/>
                </a:lnTo>
                <a:lnTo>
                  <a:pt x="76200" y="952499"/>
                </a:lnTo>
                <a:lnTo>
                  <a:pt x="76200" y="914399"/>
                </a:lnTo>
                <a:close/>
              </a:path>
              <a:path w="114300" h="1209039">
                <a:moveTo>
                  <a:pt x="76200" y="838199"/>
                </a:moveTo>
                <a:lnTo>
                  <a:pt x="38100" y="838199"/>
                </a:lnTo>
                <a:lnTo>
                  <a:pt x="38100" y="876299"/>
                </a:lnTo>
                <a:lnTo>
                  <a:pt x="76200" y="876299"/>
                </a:lnTo>
                <a:lnTo>
                  <a:pt x="76200" y="838199"/>
                </a:lnTo>
                <a:close/>
              </a:path>
              <a:path w="114300" h="1209039">
                <a:moveTo>
                  <a:pt x="76200" y="761999"/>
                </a:moveTo>
                <a:lnTo>
                  <a:pt x="38100" y="761999"/>
                </a:lnTo>
                <a:lnTo>
                  <a:pt x="38100" y="800099"/>
                </a:lnTo>
                <a:lnTo>
                  <a:pt x="76200" y="800099"/>
                </a:lnTo>
                <a:lnTo>
                  <a:pt x="76200" y="761999"/>
                </a:lnTo>
                <a:close/>
              </a:path>
              <a:path w="114300" h="1209039">
                <a:moveTo>
                  <a:pt x="76200" y="685799"/>
                </a:moveTo>
                <a:lnTo>
                  <a:pt x="38100" y="685799"/>
                </a:lnTo>
                <a:lnTo>
                  <a:pt x="38100" y="723899"/>
                </a:lnTo>
                <a:lnTo>
                  <a:pt x="76200" y="723899"/>
                </a:lnTo>
                <a:lnTo>
                  <a:pt x="76200" y="685799"/>
                </a:lnTo>
                <a:close/>
              </a:path>
              <a:path w="114300" h="1209039">
                <a:moveTo>
                  <a:pt x="76200" y="609599"/>
                </a:moveTo>
                <a:lnTo>
                  <a:pt x="38100" y="609599"/>
                </a:lnTo>
                <a:lnTo>
                  <a:pt x="38100" y="647699"/>
                </a:lnTo>
                <a:lnTo>
                  <a:pt x="76200" y="647699"/>
                </a:lnTo>
                <a:lnTo>
                  <a:pt x="76200" y="609599"/>
                </a:lnTo>
                <a:close/>
              </a:path>
              <a:path w="114300" h="1209039">
                <a:moveTo>
                  <a:pt x="76200" y="533399"/>
                </a:moveTo>
                <a:lnTo>
                  <a:pt x="38100" y="533399"/>
                </a:lnTo>
                <a:lnTo>
                  <a:pt x="38100" y="571499"/>
                </a:lnTo>
                <a:lnTo>
                  <a:pt x="76200" y="571499"/>
                </a:lnTo>
                <a:lnTo>
                  <a:pt x="76200" y="533399"/>
                </a:lnTo>
                <a:close/>
              </a:path>
              <a:path w="114300" h="1209039">
                <a:moveTo>
                  <a:pt x="76200" y="457199"/>
                </a:moveTo>
                <a:lnTo>
                  <a:pt x="38100" y="457199"/>
                </a:lnTo>
                <a:lnTo>
                  <a:pt x="38100" y="495299"/>
                </a:lnTo>
                <a:lnTo>
                  <a:pt x="76200" y="495299"/>
                </a:lnTo>
                <a:lnTo>
                  <a:pt x="76200" y="457199"/>
                </a:lnTo>
                <a:close/>
              </a:path>
              <a:path w="114300" h="1209039">
                <a:moveTo>
                  <a:pt x="76200" y="380999"/>
                </a:moveTo>
                <a:lnTo>
                  <a:pt x="38100" y="380999"/>
                </a:lnTo>
                <a:lnTo>
                  <a:pt x="38100" y="419099"/>
                </a:lnTo>
                <a:lnTo>
                  <a:pt x="76200" y="419099"/>
                </a:lnTo>
                <a:lnTo>
                  <a:pt x="76200" y="380999"/>
                </a:lnTo>
                <a:close/>
              </a:path>
              <a:path w="114300" h="1209039">
                <a:moveTo>
                  <a:pt x="76200" y="304799"/>
                </a:moveTo>
                <a:lnTo>
                  <a:pt x="38100" y="304799"/>
                </a:lnTo>
                <a:lnTo>
                  <a:pt x="38100" y="342899"/>
                </a:lnTo>
                <a:lnTo>
                  <a:pt x="76200" y="342899"/>
                </a:lnTo>
                <a:lnTo>
                  <a:pt x="76200" y="304799"/>
                </a:lnTo>
                <a:close/>
              </a:path>
              <a:path w="114300" h="1209039">
                <a:moveTo>
                  <a:pt x="76200" y="228599"/>
                </a:moveTo>
                <a:lnTo>
                  <a:pt x="38100" y="228599"/>
                </a:lnTo>
                <a:lnTo>
                  <a:pt x="38100" y="266699"/>
                </a:lnTo>
                <a:lnTo>
                  <a:pt x="76200" y="266699"/>
                </a:lnTo>
                <a:lnTo>
                  <a:pt x="76200" y="228599"/>
                </a:lnTo>
                <a:close/>
              </a:path>
              <a:path w="114300" h="1209039">
                <a:moveTo>
                  <a:pt x="76200" y="152399"/>
                </a:moveTo>
                <a:lnTo>
                  <a:pt x="38100" y="152399"/>
                </a:lnTo>
                <a:lnTo>
                  <a:pt x="38100" y="190499"/>
                </a:lnTo>
                <a:lnTo>
                  <a:pt x="76200" y="190499"/>
                </a:lnTo>
                <a:lnTo>
                  <a:pt x="76200" y="152399"/>
                </a:lnTo>
                <a:close/>
              </a:path>
              <a:path w="114300" h="1209039">
                <a:moveTo>
                  <a:pt x="76200" y="76199"/>
                </a:moveTo>
                <a:lnTo>
                  <a:pt x="38100" y="76199"/>
                </a:lnTo>
                <a:lnTo>
                  <a:pt x="38100" y="114299"/>
                </a:lnTo>
                <a:lnTo>
                  <a:pt x="76200" y="114299"/>
                </a:lnTo>
                <a:lnTo>
                  <a:pt x="76200" y="76199"/>
                </a:lnTo>
                <a:close/>
              </a:path>
              <a:path w="114300" h="1209039">
                <a:moveTo>
                  <a:pt x="76198" y="0"/>
                </a:moveTo>
                <a:lnTo>
                  <a:pt x="38098" y="0"/>
                </a:lnTo>
                <a:lnTo>
                  <a:pt x="38098" y="38099"/>
                </a:lnTo>
                <a:lnTo>
                  <a:pt x="76198" y="38099"/>
                </a:lnTo>
                <a:lnTo>
                  <a:pt x="76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77057" y="4681303"/>
            <a:ext cx="1364615" cy="365760"/>
          </a:xfrm>
          <a:custGeom>
            <a:avLst/>
            <a:gdLst/>
            <a:ahLst/>
            <a:cxnLst/>
            <a:rect l="l" t="t" r="r" b="b"/>
            <a:pathLst>
              <a:path w="1364614" h="365760">
                <a:moveTo>
                  <a:pt x="0" y="365136"/>
                </a:moveTo>
                <a:lnTo>
                  <a:pt x="2391" y="294072"/>
                </a:lnTo>
                <a:lnTo>
                  <a:pt x="8911" y="236040"/>
                </a:lnTo>
                <a:lnTo>
                  <a:pt x="18583" y="196915"/>
                </a:lnTo>
                <a:lnTo>
                  <a:pt x="30427" y="182568"/>
                </a:lnTo>
                <a:lnTo>
                  <a:pt x="1155268" y="182568"/>
                </a:lnTo>
                <a:lnTo>
                  <a:pt x="1167112" y="168220"/>
                </a:lnTo>
                <a:lnTo>
                  <a:pt x="1176783" y="129095"/>
                </a:lnTo>
                <a:lnTo>
                  <a:pt x="1183304" y="71063"/>
                </a:lnTo>
                <a:lnTo>
                  <a:pt x="1185696" y="0"/>
                </a:lnTo>
                <a:lnTo>
                  <a:pt x="1188087" y="71063"/>
                </a:lnTo>
                <a:lnTo>
                  <a:pt x="1194607" y="129095"/>
                </a:lnTo>
                <a:lnTo>
                  <a:pt x="1204279" y="168220"/>
                </a:lnTo>
                <a:lnTo>
                  <a:pt x="1216123" y="182568"/>
                </a:lnTo>
                <a:lnTo>
                  <a:pt x="1334040" y="182568"/>
                </a:lnTo>
                <a:lnTo>
                  <a:pt x="1345883" y="196915"/>
                </a:lnTo>
                <a:lnTo>
                  <a:pt x="1355555" y="236040"/>
                </a:lnTo>
                <a:lnTo>
                  <a:pt x="1362075" y="294072"/>
                </a:lnTo>
                <a:lnTo>
                  <a:pt x="1364467" y="36513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46161" y="5189899"/>
            <a:ext cx="114300" cy="696595"/>
          </a:xfrm>
          <a:custGeom>
            <a:avLst/>
            <a:gdLst/>
            <a:ahLst/>
            <a:cxnLst/>
            <a:rect l="l" t="t" r="r" b="b"/>
            <a:pathLst>
              <a:path w="114300" h="696595">
                <a:moveTo>
                  <a:pt x="56207" y="0"/>
                </a:moveTo>
                <a:lnTo>
                  <a:pt x="0" y="114766"/>
                </a:lnTo>
                <a:lnTo>
                  <a:pt x="114296" y="113826"/>
                </a:lnTo>
                <a:lnTo>
                  <a:pt x="56207" y="0"/>
                </a:lnTo>
                <a:close/>
              </a:path>
              <a:path w="114300" h="696595">
                <a:moveTo>
                  <a:pt x="76281" y="124371"/>
                </a:moveTo>
                <a:lnTo>
                  <a:pt x="38182" y="124684"/>
                </a:lnTo>
                <a:lnTo>
                  <a:pt x="38496" y="162783"/>
                </a:lnTo>
                <a:lnTo>
                  <a:pt x="76594" y="162469"/>
                </a:lnTo>
                <a:lnTo>
                  <a:pt x="76281" y="124371"/>
                </a:lnTo>
                <a:close/>
              </a:path>
              <a:path w="114300" h="696595">
                <a:moveTo>
                  <a:pt x="76907" y="200568"/>
                </a:moveTo>
                <a:lnTo>
                  <a:pt x="38808" y="200882"/>
                </a:lnTo>
                <a:lnTo>
                  <a:pt x="39122" y="238980"/>
                </a:lnTo>
                <a:lnTo>
                  <a:pt x="77221" y="238667"/>
                </a:lnTo>
                <a:lnTo>
                  <a:pt x="76907" y="200568"/>
                </a:lnTo>
                <a:close/>
              </a:path>
              <a:path w="114300" h="696595">
                <a:moveTo>
                  <a:pt x="77534" y="276766"/>
                </a:moveTo>
                <a:lnTo>
                  <a:pt x="39436" y="277079"/>
                </a:lnTo>
                <a:lnTo>
                  <a:pt x="39748" y="315178"/>
                </a:lnTo>
                <a:lnTo>
                  <a:pt x="77847" y="314864"/>
                </a:lnTo>
                <a:lnTo>
                  <a:pt x="77534" y="276766"/>
                </a:lnTo>
                <a:close/>
              </a:path>
              <a:path w="114300" h="696595">
                <a:moveTo>
                  <a:pt x="78160" y="352963"/>
                </a:moveTo>
                <a:lnTo>
                  <a:pt x="40062" y="353277"/>
                </a:lnTo>
                <a:lnTo>
                  <a:pt x="40375" y="391375"/>
                </a:lnTo>
                <a:lnTo>
                  <a:pt x="78474" y="391062"/>
                </a:lnTo>
                <a:lnTo>
                  <a:pt x="78160" y="352963"/>
                </a:lnTo>
                <a:close/>
              </a:path>
              <a:path w="114300" h="696595">
                <a:moveTo>
                  <a:pt x="78788" y="429160"/>
                </a:moveTo>
                <a:lnTo>
                  <a:pt x="40689" y="429474"/>
                </a:lnTo>
                <a:lnTo>
                  <a:pt x="41001" y="467572"/>
                </a:lnTo>
                <a:lnTo>
                  <a:pt x="79100" y="467259"/>
                </a:lnTo>
                <a:lnTo>
                  <a:pt x="78788" y="429160"/>
                </a:lnTo>
                <a:close/>
              </a:path>
              <a:path w="114300" h="696595">
                <a:moveTo>
                  <a:pt x="79414" y="505358"/>
                </a:moveTo>
                <a:lnTo>
                  <a:pt x="41315" y="505671"/>
                </a:lnTo>
                <a:lnTo>
                  <a:pt x="41629" y="543770"/>
                </a:lnTo>
                <a:lnTo>
                  <a:pt x="79728" y="543457"/>
                </a:lnTo>
                <a:lnTo>
                  <a:pt x="79414" y="505358"/>
                </a:lnTo>
                <a:close/>
              </a:path>
              <a:path w="114300" h="696595">
                <a:moveTo>
                  <a:pt x="80040" y="581555"/>
                </a:moveTo>
                <a:lnTo>
                  <a:pt x="41941" y="581869"/>
                </a:lnTo>
                <a:lnTo>
                  <a:pt x="42255" y="619967"/>
                </a:lnTo>
                <a:lnTo>
                  <a:pt x="80354" y="619654"/>
                </a:lnTo>
                <a:lnTo>
                  <a:pt x="80040" y="581555"/>
                </a:lnTo>
                <a:close/>
              </a:path>
              <a:path w="114300" h="696595">
                <a:moveTo>
                  <a:pt x="80667" y="657753"/>
                </a:moveTo>
                <a:lnTo>
                  <a:pt x="42569" y="658066"/>
                </a:lnTo>
                <a:lnTo>
                  <a:pt x="42882" y="696165"/>
                </a:lnTo>
                <a:lnTo>
                  <a:pt x="80980" y="695851"/>
                </a:lnTo>
                <a:lnTo>
                  <a:pt x="80667" y="65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09583" y="5681783"/>
            <a:ext cx="2240280" cy="923925"/>
          </a:xfrm>
          <a:custGeom>
            <a:avLst/>
            <a:gdLst/>
            <a:ahLst/>
            <a:cxnLst/>
            <a:rect l="l" t="t" r="r" b="b"/>
            <a:pathLst>
              <a:path w="2240279" h="923925">
                <a:moveTo>
                  <a:pt x="0" y="923330"/>
                </a:moveTo>
                <a:lnTo>
                  <a:pt x="2240145" y="923330"/>
                </a:lnTo>
                <a:lnTo>
                  <a:pt x="2240145" y="0"/>
                </a:lnTo>
                <a:lnTo>
                  <a:pt x="0" y="0"/>
                </a:lnTo>
                <a:lnTo>
                  <a:pt x="0" y="923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409583" y="5681783"/>
            <a:ext cx="224028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ts val="2145"/>
              </a:lnSpc>
              <a:spcBef>
                <a:spcPts val="290"/>
              </a:spcBef>
            </a:pPr>
            <a:r>
              <a:rPr dirty="0" sz="1800" spc="-10">
                <a:solidFill>
                  <a:srgbClr val="548235"/>
                </a:solidFill>
                <a:latin typeface="Arial"/>
                <a:cs typeface="Arial"/>
              </a:rPr>
              <a:t>INTERVENTION:</a:t>
            </a:r>
            <a:endParaRPr sz="1800">
              <a:latin typeface="Arial"/>
              <a:cs typeface="Arial"/>
            </a:endParaRPr>
          </a:p>
          <a:p>
            <a:pPr algn="ctr" marL="149860" marR="142240">
              <a:lnSpc>
                <a:spcPts val="2170"/>
              </a:lnSpc>
              <a:spcBef>
                <a:spcPts val="50"/>
              </a:spcBef>
            </a:pPr>
            <a:r>
              <a:rPr dirty="0" sz="1800" spc="-5">
                <a:solidFill>
                  <a:srgbClr val="548235"/>
                </a:solidFill>
                <a:latin typeface="Arial"/>
                <a:cs typeface="Arial"/>
              </a:rPr>
              <a:t>Incorporate</a:t>
            </a:r>
            <a:r>
              <a:rPr dirty="0" sz="1800" spc="-7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48235"/>
                </a:solidFill>
                <a:latin typeface="Arial"/>
                <a:cs typeface="Arial"/>
              </a:rPr>
              <a:t>Patient  Decision</a:t>
            </a:r>
            <a:r>
              <a:rPr dirty="0" sz="1800" spc="-165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48235"/>
                </a:solidFill>
                <a:latin typeface="Arial"/>
                <a:cs typeface="Arial"/>
              </a:rPr>
              <a:t>Aids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5208" y="570533"/>
            <a:ext cx="0" cy="4972050"/>
          </a:xfrm>
          <a:custGeom>
            <a:avLst/>
            <a:gdLst/>
            <a:ahLst/>
            <a:cxnLst/>
            <a:rect l="l" t="t" r="r" b="b"/>
            <a:pathLst>
              <a:path w="0" h="4972050">
                <a:moveTo>
                  <a:pt x="0" y="4971936"/>
                </a:moveTo>
                <a:lnTo>
                  <a:pt x="1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88778" y="554246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88778" y="48340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88778" y="412294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88778" y="341179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88778" y="270065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88778" y="198950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88778" y="128259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88778" y="57053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45208" y="5542470"/>
            <a:ext cx="5288280" cy="0"/>
          </a:xfrm>
          <a:custGeom>
            <a:avLst/>
            <a:gdLst/>
            <a:ahLst/>
            <a:cxnLst/>
            <a:rect l="l" t="t" r="r" b="b"/>
            <a:pathLst>
              <a:path w="5288280" h="0">
                <a:moveTo>
                  <a:pt x="0" y="0"/>
                </a:moveTo>
                <a:lnTo>
                  <a:pt x="5287823" y="1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45208" y="554247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52178" y="554247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54856" y="554247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61767" y="554247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64445" y="554247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71356" y="554247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574034" y="554247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280509" y="554247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183033" y="43053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7485" y="132325"/>
                </a:lnTo>
                <a:lnTo>
                  <a:pt x="27898" y="162601"/>
                </a:lnTo>
                <a:lnTo>
                  <a:pt x="58174" y="183014"/>
                </a:lnTo>
                <a:lnTo>
                  <a:pt x="95250" y="190500"/>
                </a:lnTo>
                <a:lnTo>
                  <a:pt x="132325" y="183014"/>
                </a:lnTo>
                <a:lnTo>
                  <a:pt x="162601" y="162601"/>
                </a:lnTo>
                <a:lnTo>
                  <a:pt x="183014" y="132325"/>
                </a:lnTo>
                <a:lnTo>
                  <a:pt x="190500" y="95250"/>
                </a:lnTo>
                <a:lnTo>
                  <a:pt x="183014" y="58174"/>
                </a:lnTo>
                <a:lnTo>
                  <a:pt x="162601" y="27898"/>
                </a:lnTo>
                <a:lnTo>
                  <a:pt x="132325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83033" y="43053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lnTo>
                  <a:pt x="183014" y="132325"/>
                </a:lnTo>
                <a:lnTo>
                  <a:pt x="162601" y="162601"/>
                </a:lnTo>
                <a:lnTo>
                  <a:pt x="132325" y="183014"/>
                </a:lnTo>
                <a:lnTo>
                  <a:pt x="95250" y="190500"/>
                </a:lnTo>
                <a:lnTo>
                  <a:pt x="58174" y="183014"/>
                </a:lnTo>
                <a:lnTo>
                  <a:pt x="27898" y="162601"/>
                </a:lnTo>
                <a:lnTo>
                  <a:pt x="7485" y="132325"/>
                </a:lnTo>
                <a:lnTo>
                  <a:pt x="0" y="95250"/>
                </a:lnTo>
                <a:lnTo>
                  <a:pt x="7485" y="58174"/>
                </a:lnTo>
                <a:lnTo>
                  <a:pt x="27898" y="27898"/>
                </a:lnTo>
                <a:lnTo>
                  <a:pt x="58174" y="7485"/>
                </a:lnTo>
                <a:lnTo>
                  <a:pt x="95250" y="0"/>
                </a:lnTo>
                <a:lnTo>
                  <a:pt x="132325" y="7485"/>
                </a:lnTo>
                <a:lnTo>
                  <a:pt x="162601" y="27898"/>
                </a:lnTo>
                <a:lnTo>
                  <a:pt x="183014" y="58174"/>
                </a:lnTo>
                <a:lnTo>
                  <a:pt x="190500" y="95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088033" y="203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7485" y="132325"/>
                </a:lnTo>
                <a:lnTo>
                  <a:pt x="27898" y="162601"/>
                </a:lnTo>
                <a:lnTo>
                  <a:pt x="58174" y="183014"/>
                </a:lnTo>
                <a:lnTo>
                  <a:pt x="95250" y="190500"/>
                </a:lnTo>
                <a:lnTo>
                  <a:pt x="132325" y="183014"/>
                </a:lnTo>
                <a:lnTo>
                  <a:pt x="162602" y="162601"/>
                </a:lnTo>
                <a:lnTo>
                  <a:pt x="183014" y="132325"/>
                </a:lnTo>
                <a:lnTo>
                  <a:pt x="190500" y="95250"/>
                </a:lnTo>
                <a:lnTo>
                  <a:pt x="183014" y="58174"/>
                </a:lnTo>
                <a:lnTo>
                  <a:pt x="162602" y="27898"/>
                </a:lnTo>
                <a:lnTo>
                  <a:pt x="132325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088033" y="203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lnTo>
                  <a:pt x="183014" y="132325"/>
                </a:lnTo>
                <a:lnTo>
                  <a:pt x="162601" y="162601"/>
                </a:lnTo>
                <a:lnTo>
                  <a:pt x="132325" y="183014"/>
                </a:lnTo>
                <a:lnTo>
                  <a:pt x="95250" y="190500"/>
                </a:lnTo>
                <a:lnTo>
                  <a:pt x="58174" y="183014"/>
                </a:lnTo>
                <a:lnTo>
                  <a:pt x="27898" y="162601"/>
                </a:lnTo>
                <a:lnTo>
                  <a:pt x="7485" y="132325"/>
                </a:lnTo>
                <a:lnTo>
                  <a:pt x="0" y="95250"/>
                </a:lnTo>
                <a:lnTo>
                  <a:pt x="7485" y="58174"/>
                </a:lnTo>
                <a:lnTo>
                  <a:pt x="27898" y="27898"/>
                </a:lnTo>
                <a:lnTo>
                  <a:pt x="58174" y="7485"/>
                </a:lnTo>
                <a:lnTo>
                  <a:pt x="95250" y="0"/>
                </a:lnTo>
                <a:lnTo>
                  <a:pt x="132325" y="7485"/>
                </a:lnTo>
                <a:lnTo>
                  <a:pt x="162601" y="27898"/>
                </a:lnTo>
                <a:lnTo>
                  <a:pt x="183014" y="58174"/>
                </a:lnTo>
                <a:lnTo>
                  <a:pt x="190500" y="95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955149" y="462075"/>
            <a:ext cx="225425" cy="518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4"/>
              </a:lnSpc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.7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.6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.5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.4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.3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.1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31194" y="5640542"/>
            <a:ext cx="5207635" cy="2565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  <a:tabLst>
                <a:tab pos="704850" algn="l"/>
                <a:tab pos="1409700" algn="l"/>
                <a:tab pos="2114550" algn="l"/>
                <a:tab pos="2820035" algn="l"/>
                <a:tab pos="3481070" algn="l"/>
                <a:tab pos="4185920" algn="l"/>
                <a:tab pos="4890770" algn="l"/>
              </a:tabLst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0%	2%	4%	6%	8%	10%	12%	14%</a:t>
            </a:r>
            <a:endParaRPr sz="1200">
              <a:latin typeface="Mangal"/>
              <a:cs typeface="Mang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90009" y="627026"/>
            <a:ext cx="1422400" cy="5454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45085" marR="5080" indent="-33020">
              <a:lnSpc>
                <a:spcPts val="1930"/>
              </a:lnSpc>
              <a:spcBef>
                <a:spcPts val="355"/>
              </a:spcBef>
            </a:pPr>
            <a:r>
              <a:rPr dirty="0" sz="1800" b="1" i="1">
                <a:latin typeface="Calibri"/>
                <a:cs typeface="Calibri"/>
              </a:rPr>
              <a:t>H</a:t>
            </a:r>
            <a:r>
              <a:rPr dirty="0" sz="1800" spc="-10" b="1" i="1">
                <a:latin typeface="Calibri"/>
                <a:cs typeface="Calibri"/>
              </a:rPr>
              <a:t>i</a:t>
            </a:r>
            <a:r>
              <a:rPr dirty="0" sz="1800" b="1" i="1">
                <a:latin typeface="Calibri"/>
                <a:cs typeface="Calibri"/>
              </a:rPr>
              <a:t>ghe</a:t>
            </a:r>
            <a:r>
              <a:rPr dirty="0" sz="1800" spc="-20" b="1" i="1">
                <a:latin typeface="Calibri"/>
                <a:cs typeface="Calibri"/>
              </a:rPr>
              <a:t>r</a:t>
            </a:r>
            <a:r>
              <a:rPr dirty="0" sz="1800" spc="-5" b="1" i="1">
                <a:latin typeface="Calibri"/>
                <a:cs typeface="Calibri"/>
              </a:rPr>
              <a:t>-</a:t>
            </a:r>
            <a:r>
              <a:rPr dirty="0" sz="1800" spc="0" b="1" i="1">
                <a:latin typeface="Calibri"/>
                <a:cs typeface="Calibri"/>
              </a:rPr>
              <a:t>Q</a:t>
            </a:r>
            <a:r>
              <a:rPr dirty="0" sz="1800" b="1" i="1">
                <a:latin typeface="Calibri"/>
                <a:cs typeface="Calibri"/>
              </a:rPr>
              <a:t>u</a:t>
            </a:r>
            <a:r>
              <a:rPr dirty="0" sz="1800" spc="-5" b="1" i="1">
                <a:latin typeface="Calibri"/>
                <a:cs typeface="Calibri"/>
              </a:rPr>
              <a:t>a</a:t>
            </a:r>
            <a:r>
              <a:rPr dirty="0" sz="1800" spc="-10" b="1" i="1">
                <a:latin typeface="Calibri"/>
                <a:cs typeface="Calibri"/>
              </a:rPr>
              <a:t>li</a:t>
            </a:r>
            <a:r>
              <a:rPr dirty="0" sz="1800" b="1" i="1">
                <a:latin typeface="Calibri"/>
                <a:cs typeface="Calibri"/>
              </a:rPr>
              <a:t>ty </a:t>
            </a:r>
            <a:r>
              <a:rPr dirty="0" sz="1800" b="1" i="1">
                <a:latin typeface="Calibri"/>
                <a:cs typeface="Calibri"/>
              </a:rPr>
              <a:t> </a:t>
            </a:r>
            <a:r>
              <a:rPr dirty="0" sz="1800" spc="-60" b="1" i="1">
                <a:latin typeface="Calibri"/>
                <a:cs typeface="Calibri"/>
              </a:rPr>
              <a:t>LVAD</a:t>
            </a:r>
            <a:r>
              <a:rPr dirty="0" sz="1800" spc="-75" b="1" i="1">
                <a:latin typeface="Calibri"/>
                <a:cs typeface="Calibri"/>
              </a:rPr>
              <a:t> </a:t>
            </a:r>
            <a:r>
              <a:rPr dirty="0" sz="1800" spc="-5" b="1" i="1">
                <a:latin typeface="Calibri"/>
                <a:cs typeface="Calibri"/>
              </a:rPr>
              <a:t>Decision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85449" y="4686624"/>
            <a:ext cx="1367790" cy="5454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7780" marR="5080" indent="-5715">
              <a:lnSpc>
                <a:spcPts val="1930"/>
              </a:lnSpc>
              <a:spcBef>
                <a:spcPts val="355"/>
              </a:spcBef>
            </a:pPr>
            <a:r>
              <a:rPr dirty="0" sz="1800" b="1" i="1">
                <a:latin typeface="Calibri"/>
                <a:cs typeface="Calibri"/>
              </a:rPr>
              <a:t>L</a:t>
            </a:r>
            <a:r>
              <a:rPr dirty="0" sz="1800" spc="-10" b="1" i="1">
                <a:latin typeface="Calibri"/>
                <a:cs typeface="Calibri"/>
              </a:rPr>
              <a:t>o</a:t>
            </a:r>
            <a:r>
              <a:rPr dirty="0" sz="1800" spc="-5" b="1" i="1">
                <a:latin typeface="Calibri"/>
                <a:cs typeface="Calibri"/>
              </a:rPr>
              <a:t>w</a:t>
            </a:r>
            <a:r>
              <a:rPr dirty="0" sz="1800" b="1" i="1">
                <a:latin typeface="Calibri"/>
                <a:cs typeface="Calibri"/>
              </a:rPr>
              <a:t>e</a:t>
            </a:r>
            <a:r>
              <a:rPr dirty="0" sz="1800" spc="-20" b="1" i="1">
                <a:latin typeface="Calibri"/>
                <a:cs typeface="Calibri"/>
              </a:rPr>
              <a:t>r</a:t>
            </a:r>
            <a:r>
              <a:rPr dirty="0" sz="1800" spc="-5" b="1" i="1">
                <a:latin typeface="Calibri"/>
                <a:cs typeface="Calibri"/>
              </a:rPr>
              <a:t>-</a:t>
            </a:r>
            <a:r>
              <a:rPr dirty="0" sz="1800" spc="0" b="1" i="1">
                <a:latin typeface="Calibri"/>
                <a:cs typeface="Calibri"/>
              </a:rPr>
              <a:t>Q</a:t>
            </a:r>
            <a:r>
              <a:rPr dirty="0" sz="1800" b="1" i="1">
                <a:latin typeface="Calibri"/>
                <a:cs typeface="Calibri"/>
              </a:rPr>
              <a:t>u</a:t>
            </a:r>
            <a:r>
              <a:rPr dirty="0" sz="1800" spc="-5" b="1" i="1">
                <a:latin typeface="Calibri"/>
                <a:cs typeface="Calibri"/>
              </a:rPr>
              <a:t>a</a:t>
            </a:r>
            <a:r>
              <a:rPr dirty="0" sz="1800" spc="-10" b="1" i="1">
                <a:latin typeface="Calibri"/>
                <a:cs typeface="Calibri"/>
              </a:rPr>
              <a:t>li</a:t>
            </a:r>
            <a:r>
              <a:rPr dirty="0" sz="1800" b="1" i="1">
                <a:latin typeface="Calibri"/>
                <a:cs typeface="Calibri"/>
              </a:rPr>
              <a:t>ty </a:t>
            </a:r>
            <a:r>
              <a:rPr dirty="0" sz="1800" b="1" i="1">
                <a:latin typeface="Calibri"/>
                <a:cs typeface="Calibri"/>
              </a:rPr>
              <a:t> </a:t>
            </a:r>
            <a:r>
              <a:rPr dirty="0" sz="1800" spc="-60" b="1" i="1">
                <a:latin typeface="Calibri"/>
                <a:cs typeface="Calibri"/>
              </a:rPr>
              <a:t>LVAD</a:t>
            </a:r>
            <a:r>
              <a:rPr dirty="0" sz="1800" spc="-75" b="1" i="1">
                <a:latin typeface="Calibri"/>
                <a:cs typeface="Calibri"/>
              </a:rPr>
              <a:t> </a:t>
            </a:r>
            <a:r>
              <a:rPr dirty="0" sz="1800" spc="-5" b="1" i="1">
                <a:latin typeface="Calibri"/>
                <a:cs typeface="Calibri"/>
              </a:rPr>
              <a:t>Decision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49920" y="4276352"/>
            <a:ext cx="1957705" cy="266700"/>
          </a:xfrm>
          <a:custGeom>
            <a:avLst/>
            <a:gdLst/>
            <a:ahLst/>
            <a:cxnLst/>
            <a:rect l="l" t="t" r="r" b="b"/>
            <a:pathLst>
              <a:path w="1957704" h="266700">
                <a:moveTo>
                  <a:pt x="0" y="88898"/>
                </a:moveTo>
                <a:lnTo>
                  <a:pt x="0" y="177798"/>
                </a:lnTo>
                <a:lnTo>
                  <a:pt x="1690419" y="177800"/>
                </a:lnTo>
                <a:lnTo>
                  <a:pt x="1690419" y="266700"/>
                </a:lnTo>
                <a:lnTo>
                  <a:pt x="1957119" y="133350"/>
                </a:lnTo>
                <a:lnTo>
                  <a:pt x="1868219" y="88900"/>
                </a:lnTo>
                <a:lnTo>
                  <a:pt x="0" y="88898"/>
                </a:lnTo>
                <a:close/>
              </a:path>
              <a:path w="1957704" h="266700">
                <a:moveTo>
                  <a:pt x="1690419" y="0"/>
                </a:moveTo>
                <a:lnTo>
                  <a:pt x="1690419" y="88900"/>
                </a:lnTo>
                <a:lnTo>
                  <a:pt x="1868219" y="88900"/>
                </a:lnTo>
                <a:lnTo>
                  <a:pt x="16904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0622901" y="4107758"/>
            <a:ext cx="1210945" cy="5454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63525" marR="5080" indent="-251460">
              <a:lnSpc>
                <a:spcPts val="1930"/>
              </a:lnSpc>
              <a:spcBef>
                <a:spcPts val="355"/>
              </a:spcBef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dirty="0" sz="1800" spc="-8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informed  patient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99841" y="1545057"/>
            <a:ext cx="1647189" cy="104076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065" marR="5080" indent="635">
              <a:lnSpc>
                <a:spcPct val="90000"/>
              </a:lnSpc>
              <a:spcBef>
                <a:spcPts val="315"/>
              </a:spcBef>
            </a:pP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Option chosen  optimizes</a:t>
            </a:r>
            <a:r>
              <a:rPr dirty="0" sz="1800" spc="-7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values, 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goals,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and  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preferences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045958" y="2304660"/>
            <a:ext cx="266700" cy="1782445"/>
          </a:xfrm>
          <a:custGeom>
            <a:avLst/>
            <a:gdLst/>
            <a:ahLst/>
            <a:cxnLst/>
            <a:rect l="l" t="t" r="r" b="b"/>
            <a:pathLst>
              <a:path w="266700" h="1782445">
                <a:moveTo>
                  <a:pt x="134035" y="0"/>
                </a:moveTo>
                <a:lnTo>
                  <a:pt x="0" y="266355"/>
                </a:lnTo>
                <a:lnTo>
                  <a:pt x="88900" y="266584"/>
                </a:lnTo>
                <a:lnTo>
                  <a:pt x="85002" y="1781829"/>
                </a:lnTo>
                <a:lnTo>
                  <a:pt x="173902" y="1782057"/>
                </a:lnTo>
                <a:lnTo>
                  <a:pt x="177800" y="266813"/>
                </a:lnTo>
                <a:lnTo>
                  <a:pt x="266586" y="266813"/>
                </a:lnTo>
                <a:lnTo>
                  <a:pt x="134035" y="0"/>
                </a:lnTo>
                <a:close/>
              </a:path>
              <a:path w="266700" h="1782445">
                <a:moveTo>
                  <a:pt x="266586" y="266813"/>
                </a:moveTo>
                <a:lnTo>
                  <a:pt x="177800" y="266813"/>
                </a:lnTo>
                <a:lnTo>
                  <a:pt x="266700" y="267041"/>
                </a:lnTo>
                <a:lnTo>
                  <a:pt x="266586" y="2668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62436" y="274473"/>
            <a:ext cx="4972050" cy="127698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 indent="212725">
              <a:lnSpc>
                <a:spcPct val="100299"/>
              </a:lnSpc>
              <a:spcBef>
                <a:spcPts val="85"/>
              </a:spcBef>
            </a:pPr>
            <a:r>
              <a:rPr dirty="0" sz="4100" spc="-5"/>
              <a:t>Primary </a:t>
            </a:r>
            <a:r>
              <a:rPr dirty="0" sz="4100" spc="-10"/>
              <a:t>Outcome:  </a:t>
            </a:r>
            <a:r>
              <a:rPr dirty="0" sz="4100" spc="-5"/>
              <a:t>DECISION</a:t>
            </a:r>
            <a:r>
              <a:rPr dirty="0" sz="4100" spc="-80"/>
              <a:t> </a:t>
            </a:r>
            <a:r>
              <a:rPr dirty="0" sz="4100" spc="-5"/>
              <a:t>QUALITY</a:t>
            </a:r>
            <a:endParaRPr sz="4100"/>
          </a:p>
        </p:txBody>
      </p:sp>
      <p:sp>
        <p:nvSpPr>
          <p:cNvPr id="33" name="object 33"/>
          <p:cNvSpPr txBox="1"/>
          <p:nvPr/>
        </p:nvSpPr>
        <p:spPr>
          <a:xfrm>
            <a:off x="501830" y="1850614"/>
            <a:ext cx="3882390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25">
                <a:latin typeface="Calibri"/>
                <a:cs typeface="Calibri"/>
              </a:rPr>
              <a:t>“The </a:t>
            </a:r>
            <a:r>
              <a:rPr dirty="0" sz="3200" spc="-20">
                <a:latin typeface="Calibri"/>
                <a:cs typeface="Calibri"/>
              </a:rPr>
              <a:t>extent </a:t>
            </a:r>
            <a:r>
              <a:rPr dirty="0" sz="3200" spc="-15">
                <a:latin typeface="Calibri"/>
                <a:cs typeface="Calibri"/>
              </a:rPr>
              <a:t>to </a:t>
            </a:r>
            <a:r>
              <a:rPr dirty="0" sz="3200" spc="-5">
                <a:latin typeface="Calibri"/>
                <a:cs typeface="Calibri"/>
              </a:rPr>
              <a:t>which  </a:t>
            </a:r>
            <a:r>
              <a:rPr dirty="0" sz="3200" spc="-10">
                <a:latin typeface="Calibri"/>
                <a:cs typeface="Calibri"/>
              </a:rPr>
              <a:t>medical </a:t>
            </a:r>
            <a:r>
              <a:rPr dirty="0" sz="3200" spc="-5">
                <a:latin typeface="Calibri"/>
                <a:cs typeface="Calibri"/>
              </a:rPr>
              <a:t>decision  making </a:t>
            </a:r>
            <a:r>
              <a:rPr dirty="0" sz="3200" spc="-15">
                <a:latin typeface="Calibri"/>
                <a:cs typeface="Calibri"/>
              </a:rPr>
              <a:t>reflects </a:t>
            </a:r>
            <a:r>
              <a:rPr dirty="0" sz="3200">
                <a:latin typeface="Calibri"/>
                <a:cs typeface="Calibri"/>
              </a:rPr>
              <a:t>the  </a:t>
            </a:r>
            <a:r>
              <a:rPr dirty="0" sz="3200" spc="-10">
                <a:latin typeface="Calibri"/>
                <a:cs typeface="Calibri"/>
              </a:rPr>
              <a:t>considered </a:t>
            </a:r>
            <a:r>
              <a:rPr dirty="0" sz="3200" spc="-25">
                <a:latin typeface="Calibri"/>
                <a:cs typeface="Calibri"/>
              </a:rPr>
              <a:t>preferences 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a </a:t>
            </a:r>
            <a:r>
              <a:rPr dirty="0" sz="3200" spc="-10">
                <a:latin typeface="Calibri"/>
                <a:cs typeface="Calibri"/>
              </a:rPr>
              <a:t>well-informed  </a:t>
            </a:r>
            <a:r>
              <a:rPr dirty="0" sz="3200" spc="-35">
                <a:latin typeface="Calibri"/>
                <a:cs typeface="Calibri"/>
              </a:rPr>
              <a:t>patient.”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5361" y="373112"/>
            <a:ext cx="358775" cy="5436870"/>
          </a:xfrm>
          <a:custGeom>
            <a:avLst/>
            <a:gdLst/>
            <a:ahLst/>
            <a:cxnLst/>
            <a:rect l="l" t="t" r="r" b="b"/>
            <a:pathLst>
              <a:path w="358775" h="5436870">
                <a:moveTo>
                  <a:pt x="0" y="5436415"/>
                </a:moveTo>
                <a:lnTo>
                  <a:pt x="358214" y="5436415"/>
                </a:lnTo>
                <a:lnTo>
                  <a:pt x="358214" y="0"/>
                </a:lnTo>
                <a:lnTo>
                  <a:pt x="0" y="0"/>
                </a:lnTo>
                <a:lnTo>
                  <a:pt x="0" y="5436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97761" y="5631702"/>
            <a:ext cx="5932170" cy="463550"/>
          </a:xfrm>
          <a:custGeom>
            <a:avLst/>
            <a:gdLst/>
            <a:ahLst/>
            <a:cxnLst/>
            <a:rect l="l" t="t" r="r" b="b"/>
            <a:pathLst>
              <a:path w="5932170" h="463550">
                <a:moveTo>
                  <a:pt x="0" y="463225"/>
                </a:moveTo>
                <a:lnTo>
                  <a:pt x="5932068" y="463225"/>
                </a:lnTo>
                <a:lnTo>
                  <a:pt x="5932068" y="0"/>
                </a:lnTo>
                <a:lnTo>
                  <a:pt x="0" y="0"/>
                </a:lnTo>
                <a:lnTo>
                  <a:pt x="0" y="463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247353" y="2293271"/>
            <a:ext cx="962025" cy="2378075"/>
          </a:xfrm>
          <a:prstGeom prst="rect">
            <a:avLst/>
          </a:prstGeom>
        </p:spPr>
        <p:txBody>
          <a:bodyPr wrap="square" lIns="0" tIns="46990" rIns="0" bIns="0" rtlCol="0" vert="vert270">
            <a:spAutoFit/>
          </a:bodyPr>
          <a:lstStyle/>
          <a:p>
            <a:pPr marL="93980" marR="5080" indent="-81915">
              <a:lnSpc>
                <a:spcPts val="3470"/>
              </a:lnSpc>
              <a:spcBef>
                <a:spcPts val="370"/>
              </a:spcBef>
            </a:pPr>
            <a:r>
              <a:rPr dirty="0" sz="3200" spc="-185" b="1">
                <a:latin typeface="Calibri"/>
                <a:cs typeface="Calibri"/>
              </a:rPr>
              <a:t>V</a:t>
            </a:r>
            <a:r>
              <a:rPr dirty="0" sz="3200" spc="-10" b="1">
                <a:latin typeface="Calibri"/>
                <a:cs typeface="Calibri"/>
              </a:rPr>
              <a:t>a</a:t>
            </a:r>
            <a:r>
              <a:rPr dirty="0" sz="3200" b="1">
                <a:latin typeface="Calibri"/>
                <a:cs typeface="Calibri"/>
              </a:rPr>
              <a:t>l</a:t>
            </a:r>
            <a:r>
              <a:rPr dirty="0" sz="3200" spc="-10" b="1">
                <a:latin typeface="Calibri"/>
                <a:cs typeface="Calibri"/>
              </a:rPr>
              <a:t>u</a:t>
            </a:r>
            <a:r>
              <a:rPr dirty="0" sz="3200" b="1">
                <a:latin typeface="Calibri"/>
                <a:cs typeface="Calibri"/>
              </a:rPr>
              <a:t>es</a:t>
            </a:r>
            <a:r>
              <a:rPr dirty="0" sz="3200" spc="-5" b="1">
                <a:latin typeface="Calibri"/>
                <a:cs typeface="Calibri"/>
              </a:rPr>
              <a:t>-</a:t>
            </a:r>
            <a:r>
              <a:rPr dirty="0" sz="3200" spc="0" b="1">
                <a:latin typeface="Calibri"/>
                <a:cs typeface="Calibri"/>
              </a:rPr>
              <a:t>C</a:t>
            </a:r>
            <a:r>
              <a:rPr dirty="0" sz="3200" spc="-5" b="1">
                <a:latin typeface="Calibri"/>
                <a:cs typeface="Calibri"/>
              </a:rPr>
              <a:t>h</a:t>
            </a:r>
            <a:r>
              <a:rPr dirty="0" sz="3200" b="1">
                <a:latin typeface="Calibri"/>
                <a:cs typeface="Calibri"/>
              </a:rPr>
              <a:t>oi</a:t>
            </a:r>
            <a:r>
              <a:rPr dirty="0" sz="3200" spc="-5" b="1">
                <a:latin typeface="Calibri"/>
                <a:cs typeface="Calibri"/>
              </a:rPr>
              <a:t>ce </a:t>
            </a:r>
            <a:r>
              <a:rPr dirty="0" sz="3200" spc="0" b="1">
                <a:latin typeface="Calibri"/>
                <a:cs typeface="Calibri"/>
              </a:rPr>
              <a:t>C</a:t>
            </a:r>
            <a:r>
              <a:rPr dirty="0" sz="3200" b="1">
                <a:latin typeface="Calibri"/>
                <a:cs typeface="Calibri"/>
              </a:rPr>
              <a:t>o</a:t>
            </a:r>
            <a:r>
              <a:rPr dirty="0" sz="3200" spc="-5" b="1">
                <a:latin typeface="Calibri"/>
                <a:cs typeface="Calibri"/>
              </a:rPr>
              <a:t>n</a:t>
            </a:r>
            <a:r>
              <a:rPr dirty="0" sz="3200" spc="-15" b="1">
                <a:latin typeface="Calibri"/>
                <a:cs typeface="Calibri"/>
              </a:rPr>
              <a:t>c</a:t>
            </a:r>
            <a:r>
              <a:rPr dirty="0" sz="3200" b="1">
                <a:latin typeface="Calibri"/>
                <a:cs typeface="Calibri"/>
              </a:rPr>
              <a:t>o</a:t>
            </a:r>
            <a:r>
              <a:rPr dirty="0" sz="3200" spc="-40" b="1">
                <a:latin typeface="Calibri"/>
                <a:cs typeface="Calibri"/>
              </a:rPr>
              <a:t>r</a:t>
            </a:r>
            <a:r>
              <a:rPr dirty="0" sz="3200" spc="-5" b="1">
                <a:latin typeface="Calibri"/>
                <a:cs typeface="Calibri"/>
              </a:rPr>
              <a:t>dance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42941" y="5627731"/>
            <a:ext cx="189801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latin typeface="Calibri"/>
                <a:cs typeface="Calibri"/>
              </a:rPr>
              <a:t>Knowledge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887573" y="1809246"/>
            <a:ext cx="715010" cy="478155"/>
          </a:xfrm>
          <a:custGeom>
            <a:avLst/>
            <a:gdLst/>
            <a:ahLst/>
            <a:cxnLst/>
            <a:rect l="l" t="t" r="r" b="b"/>
            <a:pathLst>
              <a:path w="715009" h="478155">
                <a:moveTo>
                  <a:pt x="0" y="477652"/>
                </a:moveTo>
                <a:lnTo>
                  <a:pt x="714572" y="477652"/>
                </a:lnTo>
                <a:lnTo>
                  <a:pt x="714572" y="0"/>
                </a:lnTo>
                <a:lnTo>
                  <a:pt x="0" y="0"/>
                </a:lnTo>
                <a:lnTo>
                  <a:pt x="0" y="477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0" y="4699000"/>
            <a:ext cx="11188700" cy="889000"/>
          </a:xfrm>
          <a:custGeom>
            <a:avLst/>
            <a:gdLst/>
            <a:ahLst/>
            <a:cxnLst/>
            <a:rect l="l" t="t" r="r" b="b"/>
            <a:pathLst>
              <a:path w="11188700" h="889000">
                <a:moveTo>
                  <a:pt x="11040532" y="0"/>
                </a:moveTo>
                <a:lnTo>
                  <a:pt x="148167" y="0"/>
                </a:lnTo>
                <a:lnTo>
                  <a:pt x="101334" y="7553"/>
                </a:lnTo>
                <a:lnTo>
                  <a:pt x="60661" y="28587"/>
                </a:lnTo>
                <a:lnTo>
                  <a:pt x="28587" y="60662"/>
                </a:lnTo>
                <a:lnTo>
                  <a:pt x="7553" y="101335"/>
                </a:lnTo>
                <a:lnTo>
                  <a:pt x="0" y="148168"/>
                </a:lnTo>
                <a:lnTo>
                  <a:pt x="0" y="740829"/>
                </a:lnTo>
                <a:lnTo>
                  <a:pt x="7553" y="787661"/>
                </a:lnTo>
                <a:lnTo>
                  <a:pt x="28587" y="828335"/>
                </a:lnTo>
                <a:lnTo>
                  <a:pt x="60661" y="860409"/>
                </a:lnTo>
                <a:lnTo>
                  <a:pt x="101334" y="881443"/>
                </a:lnTo>
                <a:lnTo>
                  <a:pt x="148167" y="888997"/>
                </a:lnTo>
                <a:lnTo>
                  <a:pt x="11040532" y="888997"/>
                </a:lnTo>
                <a:lnTo>
                  <a:pt x="11087364" y="881443"/>
                </a:lnTo>
                <a:lnTo>
                  <a:pt x="11128038" y="860409"/>
                </a:lnTo>
                <a:lnTo>
                  <a:pt x="11160112" y="828335"/>
                </a:lnTo>
                <a:lnTo>
                  <a:pt x="11181146" y="787661"/>
                </a:lnTo>
                <a:lnTo>
                  <a:pt x="11188700" y="740829"/>
                </a:lnTo>
                <a:lnTo>
                  <a:pt x="11188700" y="148168"/>
                </a:lnTo>
                <a:lnTo>
                  <a:pt x="11181146" y="101335"/>
                </a:lnTo>
                <a:lnTo>
                  <a:pt x="11160112" y="60662"/>
                </a:lnTo>
                <a:lnTo>
                  <a:pt x="11128038" y="28587"/>
                </a:lnTo>
                <a:lnTo>
                  <a:pt x="11087364" y="7553"/>
                </a:lnTo>
                <a:lnTo>
                  <a:pt x="1104053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000" y="4699000"/>
            <a:ext cx="11188700" cy="889000"/>
          </a:xfrm>
          <a:custGeom>
            <a:avLst/>
            <a:gdLst/>
            <a:ahLst/>
            <a:cxnLst/>
            <a:rect l="l" t="t" r="r" b="b"/>
            <a:pathLst>
              <a:path w="11188700" h="889000">
                <a:moveTo>
                  <a:pt x="0" y="148168"/>
                </a:moveTo>
                <a:lnTo>
                  <a:pt x="7553" y="101335"/>
                </a:lnTo>
                <a:lnTo>
                  <a:pt x="28587" y="60662"/>
                </a:lnTo>
                <a:lnTo>
                  <a:pt x="60661" y="28587"/>
                </a:lnTo>
                <a:lnTo>
                  <a:pt x="101334" y="7553"/>
                </a:lnTo>
                <a:lnTo>
                  <a:pt x="148167" y="0"/>
                </a:lnTo>
                <a:lnTo>
                  <a:pt x="11040533" y="0"/>
                </a:lnTo>
                <a:lnTo>
                  <a:pt x="11087365" y="7553"/>
                </a:lnTo>
                <a:lnTo>
                  <a:pt x="11128038" y="28587"/>
                </a:lnTo>
                <a:lnTo>
                  <a:pt x="11160112" y="60662"/>
                </a:lnTo>
                <a:lnTo>
                  <a:pt x="11181146" y="101335"/>
                </a:lnTo>
                <a:lnTo>
                  <a:pt x="11188700" y="148168"/>
                </a:lnTo>
                <a:lnTo>
                  <a:pt x="11188700" y="740829"/>
                </a:lnTo>
                <a:lnTo>
                  <a:pt x="11181146" y="787662"/>
                </a:lnTo>
                <a:lnTo>
                  <a:pt x="11160112" y="828335"/>
                </a:lnTo>
                <a:lnTo>
                  <a:pt x="11128038" y="860410"/>
                </a:lnTo>
                <a:lnTo>
                  <a:pt x="11087365" y="881444"/>
                </a:lnTo>
                <a:lnTo>
                  <a:pt x="11040533" y="888998"/>
                </a:lnTo>
                <a:lnTo>
                  <a:pt x="148167" y="888998"/>
                </a:lnTo>
                <a:lnTo>
                  <a:pt x="101334" y="881444"/>
                </a:lnTo>
                <a:lnTo>
                  <a:pt x="60661" y="860410"/>
                </a:lnTo>
                <a:lnTo>
                  <a:pt x="28587" y="828335"/>
                </a:lnTo>
                <a:lnTo>
                  <a:pt x="7553" y="787662"/>
                </a:lnTo>
                <a:lnTo>
                  <a:pt x="0" y="740829"/>
                </a:lnTo>
                <a:lnTo>
                  <a:pt x="0" y="148168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000" y="1938864"/>
            <a:ext cx="11188700" cy="2201545"/>
          </a:xfrm>
          <a:custGeom>
            <a:avLst/>
            <a:gdLst/>
            <a:ahLst/>
            <a:cxnLst/>
            <a:rect l="l" t="t" r="r" b="b"/>
            <a:pathLst>
              <a:path w="11188700" h="2201545">
                <a:moveTo>
                  <a:pt x="10821799" y="0"/>
                </a:moveTo>
                <a:lnTo>
                  <a:pt x="366899" y="0"/>
                </a:lnTo>
                <a:lnTo>
                  <a:pt x="320876" y="2858"/>
                </a:lnTo>
                <a:lnTo>
                  <a:pt x="276559" y="11205"/>
                </a:lnTo>
                <a:lnTo>
                  <a:pt x="234292" y="24696"/>
                </a:lnTo>
                <a:lnTo>
                  <a:pt x="194418" y="42988"/>
                </a:lnTo>
                <a:lnTo>
                  <a:pt x="157282" y="65736"/>
                </a:lnTo>
                <a:lnTo>
                  <a:pt x="123227" y="92597"/>
                </a:lnTo>
                <a:lnTo>
                  <a:pt x="92597" y="123227"/>
                </a:lnTo>
                <a:lnTo>
                  <a:pt x="65736" y="157283"/>
                </a:lnTo>
                <a:lnTo>
                  <a:pt x="42988" y="194419"/>
                </a:lnTo>
                <a:lnTo>
                  <a:pt x="24696" y="234293"/>
                </a:lnTo>
                <a:lnTo>
                  <a:pt x="11205" y="276561"/>
                </a:lnTo>
                <a:lnTo>
                  <a:pt x="2858" y="320878"/>
                </a:lnTo>
                <a:lnTo>
                  <a:pt x="0" y="366901"/>
                </a:lnTo>
                <a:lnTo>
                  <a:pt x="0" y="1834433"/>
                </a:lnTo>
                <a:lnTo>
                  <a:pt x="2858" y="1880457"/>
                </a:lnTo>
                <a:lnTo>
                  <a:pt x="11205" y="1924774"/>
                </a:lnTo>
                <a:lnTo>
                  <a:pt x="24696" y="1967042"/>
                </a:lnTo>
                <a:lnTo>
                  <a:pt x="42988" y="2006916"/>
                </a:lnTo>
                <a:lnTo>
                  <a:pt x="65736" y="2044052"/>
                </a:lnTo>
                <a:lnTo>
                  <a:pt x="92597" y="2078108"/>
                </a:lnTo>
                <a:lnTo>
                  <a:pt x="123227" y="2108738"/>
                </a:lnTo>
                <a:lnTo>
                  <a:pt x="157282" y="2135599"/>
                </a:lnTo>
                <a:lnTo>
                  <a:pt x="194418" y="2158347"/>
                </a:lnTo>
                <a:lnTo>
                  <a:pt x="234292" y="2176638"/>
                </a:lnTo>
                <a:lnTo>
                  <a:pt x="276559" y="2190129"/>
                </a:lnTo>
                <a:lnTo>
                  <a:pt x="320876" y="2198476"/>
                </a:lnTo>
                <a:lnTo>
                  <a:pt x="366899" y="2201335"/>
                </a:lnTo>
                <a:lnTo>
                  <a:pt x="10821799" y="2201335"/>
                </a:lnTo>
                <a:lnTo>
                  <a:pt x="10867822" y="2198476"/>
                </a:lnTo>
                <a:lnTo>
                  <a:pt x="10912140" y="2190129"/>
                </a:lnTo>
                <a:lnTo>
                  <a:pt x="10954407" y="2176638"/>
                </a:lnTo>
                <a:lnTo>
                  <a:pt x="10994281" y="2158347"/>
                </a:lnTo>
                <a:lnTo>
                  <a:pt x="11031417" y="2135599"/>
                </a:lnTo>
                <a:lnTo>
                  <a:pt x="11065472" y="2108738"/>
                </a:lnTo>
                <a:lnTo>
                  <a:pt x="11096102" y="2078108"/>
                </a:lnTo>
                <a:lnTo>
                  <a:pt x="11122963" y="2044052"/>
                </a:lnTo>
                <a:lnTo>
                  <a:pt x="11145711" y="2006916"/>
                </a:lnTo>
                <a:lnTo>
                  <a:pt x="11164003" y="1967042"/>
                </a:lnTo>
                <a:lnTo>
                  <a:pt x="11177494" y="1924774"/>
                </a:lnTo>
                <a:lnTo>
                  <a:pt x="11185841" y="1880457"/>
                </a:lnTo>
                <a:lnTo>
                  <a:pt x="11188700" y="1834433"/>
                </a:lnTo>
                <a:lnTo>
                  <a:pt x="11188700" y="366901"/>
                </a:lnTo>
                <a:lnTo>
                  <a:pt x="11185841" y="320878"/>
                </a:lnTo>
                <a:lnTo>
                  <a:pt x="11177494" y="276561"/>
                </a:lnTo>
                <a:lnTo>
                  <a:pt x="11164003" y="234293"/>
                </a:lnTo>
                <a:lnTo>
                  <a:pt x="11145711" y="194419"/>
                </a:lnTo>
                <a:lnTo>
                  <a:pt x="11122963" y="157283"/>
                </a:lnTo>
                <a:lnTo>
                  <a:pt x="11096102" y="123227"/>
                </a:lnTo>
                <a:lnTo>
                  <a:pt x="11065472" y="92597"/>
                </a:lnTo>
                <a:lnTo>
                  <a:pt x="11031417" y="65736"/>
                </a:lnTo>
                <a:lnTo>
                  <a:pt x="10994281" y="42988"/>
                </a:lnTo>
                <a:lnTo>
                  <a:pt x="10954407" y="24696"/>
                </a:lnTo>
                <a:lnTo>
                  <a:pt x="10912140" y="11205"/>
                </a:lnTo>
                <a:lnTo>
                  <a:pt x="10867822" y="2858"/>
                </a:lnTo>
                <a:lnTo>
                  <a:pt x="1082179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8000" y="1938864"/>
            <a:ext cx="11188700" cy="2201545"/>
          </a:xfrm>
          <a:custGeom>
            <a:avLst/>
            <a:gdLst/>
            <a:ahLst/>
            <a:cxnLst/>
            <a:rect l="l" t="t" r="r" b="b"/>
            <a:pathLst>
              <a:path w="11188700" h="2201545">
                <a:moveTo>
                  <a:pt x="0" y="366901"/>
                </a:moveTo>
                <a:lnTo>
                  <a:pt x="2858" y="320878"/>
                </a:lnTo>
                <a:lnTo>
                  <a:pt x="11205" y="276560"/>
                </a:lnTo>
                <a:lnTo>
                  <a:pt x="24696" y="234293"/>
                </a:lnTo>
                <a:lnTo>
                  <a:pt x="42988" y="194419"/>
                </a:lnTo>
                <a:lnTo>
                  <a:pt x="65736" y="157282"/>
                </a:lnTo>
                <a:lnTo>
                  <a:pt x="92597" y="123227"/>
                </a:lnTo>
                <a:lnTo>
                  <a:pt x="123227" y="92597"/>
                </a:lnTo>
                <a:lnTo>
                  <a:pt x="157282" y="65736"/>
                </a:lnTo>
                <a:lnTo>
                  <a:pt x="194418" y="42988"/>
                </a:lnTo>
                <a:lnTo>
                  <a:pt x="234292" y="24696"/>
                </a:lnTo>
                <a:lnTo>
                  <a:pt x="276559" y="11205"/>
                </a:lnTo>
                <a:lnTo>
                  <a:pt x="320876" y="2858"/>
                </a:lnTo>
                <a:lnTo>
                  <a:pt x="366899" y="0"/>
                </a:lnTo>
                <a:lnTo>
                  <a:pt x="10821800" y="0"/>
                </a:lnTo>
                <a:lnTo>
                  <a:pt x="10867823" y="2858"/>
                </a:lnTo>
                <a:lnTo>
                  <a:pt x="10912140" y="11205"/>
                </a:lnTo>
                <a:lnTo>
                  <a:pt x="10954407" y="24696"/>
                </a:lnTo>
                <a:lnTo>
                  <a:pt x="10994281" y="42988"/>
                </a:lnTo>
                <a:lnTo>
                  <a:pt x="11031417" y="65736"/>
                </a:lnTo>
                <a:lnTo>
                  <a:pt x="11065472" y="92597"/>
                </a:lnTo>
                <a:lnTo>
                  <a:pt x="11096102" y="123227"/>
                </a:lnTo>
                <a:lnTo>
                  <a:pt x="11122963" y="157282"/>
                </a:lnTo>
                <a:lnTo>
                  <a:pt x="11145712" y="194419"/>
                </a:lnTo>
                <a:lnTo>
                  <a:pt x="11164003" y="234293"/>
                </a:lnTo>
                <a:lnTo>
                  <a:pt x="11177494" y="276560"/>
                </a:lnTo>
                <a:lnTo>
                  <a:pt x="11185841" y="320878"/>
                </a:lnTo>
                <a:lnTo>
                  <a:pt x="11188700" y="366901"/>
                </a:lnTo>
                <a:lnTo>
                  <a:pt x="11188700" y="1834434"/>
                </a:lnTo>
                <a:lnTo>
                  <a:pt x="11185841" y="1880457"/>
                </a:lnTo>
                <a:lnTo>
                  <a:pt x="11177494" y="1924774"/>
                </a:lnTo>
                <a:lnTo>
                  <a:pt x="11164003" y="1967042"/>
                </a:lnTo>
                <a:lnTo>
                  <a:pt x="11145712" y="2006916"/>
                </a:lnTo>
                <a:lnTo>
                  <a:pt x="11122963" y="2044052"/>
                </a:lnTo>
                <a:lnTo>
                  <a:pt x="11096102" y="2078107"/>
                </a:lnTo>
                <a:lnTo>
                  <a:pt x="11065472" y="2108737"/>
                </a:lnTo>
                <a:lnTo>
                  <a:pt x="11031417" y="2135598"/>
                </a:lnTo>
                <a:lnTo>
                  <a:pt x="10994281" y="2158346"/>
                </a:lnTo>
                <a:lnTo>
                  <a:pt x="10954407" y="2176638"/>
                </a:lnTo>
                <a:lnTo>
                  <a:pt x="10912140" y="2190129"/>
                </a:lnTo>
                <a:lnTo>
                  <a:pt x="10867823" y="2198476"/>
                </a:lnTo>
                <a:lnTo>
                  <a:pt x="10821800" y="2201335"/>
                </a:lnTo>
                <a:lnTo>
                  <a:pt x="366899" y="2201335"/>
                </a:lnTo>
                <a:lnTo>
                  <a:pt x="320876" y="2198476"/>
                </a:lnTo>
                <a:lnTo>
                  <a:pt x="276559" y="2190129"/>
                </a:lnTo>
                <a:lnTo>
                  <a:pt x="234292" y="2176638"/>
                </a:lnTo>
                <a:lnTo>
                  <a:pt x="194418" y="2158346"/>
                </a:lnTo>
                <a:lnTo>
                  <a:pt x="157282" y="2135598"/>
                </a:lnTo>
                <a:lnTo>
                  <a:pt x="123227" y="2108737"/>
                </a:lnTo>
                <a:lnTo>
                  <a:pt x="92597" y="2078107"/>
                </a:lnTo>
                <a:lnTo>
                  <a:pt x="65736" y="2044052"/>
                </a:lnTo>
                <a:lnTo>
                  <a:pt x="42988" y="2006916"/>
                </a:lnTo>
                <a:lnTo>
                  <a:pt x="24696" y="1967042"/>
                </a:lnTo>
                <a:lnTo>
                  <a:pt x="11205" y="1924774"/>
                </a:lnTo>
                <a:lnTo>
                  <a:pt x="2858" y="1880457"/>
                </a:lnTo>
                <a:lnTo>
                  <a:pt x="0" y="1834434"/>
                </a:lnTo>
                <a:lnTo>
                  <a:pt x="0" y="366901"/>
                </a:lnTo>
                <a:close/>
              </a:path>
            </a:pathLst>
          </a:custGeom>
          <a:ln w="1270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8169" y="318258"/>
            <a:ext cx="75742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Values-Choice</a:t>
            </a:r>
            <a:r>
              <a:rPr dirty="0" spc="-75"/>
              <a:t> </a:t>
            </a:r>
            <a:r>
              <a:rPr dirty="0" spc="-5"/>
              <a:t>Concordance</a:t>
            </a:r>
          </a:p>
        </p:txBody>
      </p:sp>
      <p:sp>
        <p:nvSpPr>
          <p:cNvPr id="7" name="object 7"/>
          <p:cNvSpPr/>
          <p:nvPr/>
        </p:nvSpPr>
        <p:spPr>
          <a:xfrm>
            <a:off x="2531532" y="2099731"/>
            <a:ext cx="7069668" cy="1854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36239" y="4973822"/>
            <a:ext cx="8108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0" b="1">
                <a:latin typeface="Helvetica"/>
                <a:cs typeface="Helvetica"/>
              </a:rPr>
              <a:t>LVAD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2738" y="4973824"/>
            <a:ext cx="1301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Helvetica"/>
                <a:cs typeface="Helvetica"/>
              </a:rPr>
              <a:t>No</a:t>
            </a:r>
            <a:r>
              <a:rPr dirty="0" sz="2400" spc="-110" b="1">
                <a:latin typeface="Helvetica"/>
                <a:cs typeface="Helvetica"/>
              </a:rPr>
              <a:t> </a:t>
            </a:r>
            <a:r>
              <a:rPr dirty="0" sz="2400" spc="-90" b="1">
                <a:latin typeface="Helvetica"/>
                <a:cs typeface="Helvetica"/>
              </a:rPr>
              <a:t>LVAD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31876" y="2282879"/>
            <a:ext cx="182245" cy="175895"/>
          </a:xfrm>
          <a:custGeom>
            <a:avLst/>
            <a:gdLst/>
            <a:ahLst/>
            <a:cxnLst/>
            <a:rect l="l" t="t" r="r" b="b"/>
            <a:pathLst>
              <a:path w="182245" h="175894">
                <a:moveTo>
                  <a:pt x="40859" y="0"/>
                </a:moveTo>
                <a:lnTo>
                  <a:pt x="0" y="43583"/>
                </a:lnTo>
                <a:lnTo>
                  <a:pt x="47150" y="87787"/>
                </a:lnTo>
                <a:lnTo>
                  <a:pt x="0" y="131991"/>
                </a:lnTo>
                <a:lnTo>
                  <a:pt x="40859" y="175573"/>
                </a:lnTo>
                <a:lnTo>
                  <a:pt x="90824" y="128732"/>
                </a:lnTo>
                <a:lnTo>
                  <a:pt x="178173" y="128732"/>
                </a:lnTo>
                <a:lnTo>
                  <a:pt x="134498" y="87787"/>
                </a:lnTo>
                <a:lnTo>
                  <a:pt x="178173" y="46842"/>
                </a:lnTo>
                <a:lnTo>
                  <a:pt x="90824" y="46842"/>
                </a:lnTo>
                <a:lnTo>
                  <a:pt x="40859" y="0"/>
                </a:lnTo>
                <a:close/>
              </a:path>
              <a:path w="182245" h="175894">
                <a:moveTo>
                  <a:pt x="178173" y="128732"/>
                </a:moveTo>
                <a:lnTo>
                  <a:pt x="90824" y="128732"/>
                </a:lnTo>
                <a:lnTo>
                  <a:pt x="140789" y="175573"/>
                </a:lnTo>
                <a:lnTo>
                  <a:pt x="181649" y="131991"/>
                </a:lnTo>
                <a:lnTo>
                  <a:pt x="178173" y="128732"/>
                </a:lnTo>
                <a:close/>
              </a:path>
              <a:path w="182245" h="175894">
                <a:moveTo>
                  <a:pt x="140789" y="0"/>
                </a:moveTo>
                <a:lnTo>
                  <a:pt x="90824" y="46842"/>
                </a:lnTo>
                <a:lnTo>
                  <a:pt x="178173" y="46842"/>
                </a:lnTo>
                <a:lnTo>
                  <a:pt x="181649" y="43583"/>
                </a:lnTo>
                <a:lnTo>
                  <a:pt x="140789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31876" y="2282880"/>
            <a:ext cx="182245" cy="175895"/>
          </a:xfrm>
          <a:custGeom>
            <a:avLst/>
            <a:gdLst/>
            <a:ahLst/>
            <a:cxnLst/>
            <a:rect l="l" t="t" r="r" b="b"/>
            <a:pathLst>
              <a:path w="182245" h="175894">
                <a:moveTo>
                  <a:pt x="0" y="43583"/>
                </a:moveTo>
                <a:lnTo>
                  <a:pt x="40859" y="0"/>
                </a:lnTo>
                <a:lnTo>
                  <a:pt x="90824" y="46842"/>
                </a:lnTo>
                <a:lnTo>
                  <a:pt x="140790" y="0"/>
                </a:lnTo>
                <a:lnTo>
                  <a:pt x="181649" y="43583"/>
                </a:lnTo>
                <a:lnTo>
                  <a:pt x="134498" y="87787"/>
                </a:lnTo>
                <a:lnTo>
                  <a:pt x="181649" y="131990"/>
                </a:lnTo>
                <a:lnTo>
                  <a:pt x="140790" y="175574"/>
                </a:lnTo>
                <a:lnTo>
                  <a:pt x="90824" y="128731"/>
                </a:lnTo>
                <a:lnTo>
                  <a:pt x="40859" y="175574"/>
                </a:lnTo>
                <a:lnTo>
                  <a:pt x="0" y="131990"/>
                </a:lnTo>
                <a:lnTo>
                  <a:pt x="47150" y="87787"/>
                </a:lnTo>
                <a:lnTo>
                  <a:pt x="0" y="43583"/>
                </a:lnTo>
                <a:close/>
              </a:path>
            </a:pathLst>
          </a:custGeom>
          <a:ln w="12700">
            <a:solidFill>
              <a:srgbClr val="2E75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28174" y="2487584"/>
            <a:ext cx="457834" cy="2461895"/>
          </a:xfrm>
          <a:custGeom>
            <a:avLst/>
            <a:gdLst/>
            <a:ahLst/>
            <a:cxnLst/>
            <a:rect l="l" t="t" r="r" b="b"/>
            <a:pathLst>
              <a:path w="457835" h="2461895">
                <a:moveTo>
                  <a:pt x="0" y="2380107"/>
                </a:moveTo>
                <a:lnTo>
                  <a:pt x="24625" y="2461663"/>
                </a:lnTo>
                <a:lnTo>
                  <a:pt x="75096" y="2393029"/>
                </a:lnTo>
                <a:lnTo>
                  <a:pt x="46935" y="2388184"/>
                </a:lnTo>
                <a:lnTo>
                  <a:pt x="47491" y="2384953"/>
                </a:lnTo>
                <a:lnTo>
                  <a:pt x="28160" y="2384953"/>
                </a:lnTo>
                <a:lnTo>
                  <a:pt x="0" y="2380107"/>
                </a:lnTo>
                <a:close/>
              </a:path>
              <a:path w="457835" h="2461895">
                <a:moveTo>
                  <a:pt x="438571" y="0"/>
                </a:moveTo>
                <a:lnTo>
                  <a:pt x="28160" y="2384953"/>
                </a:lnTo>
                <a:lnTo>
                  <a:pt x="47491" y="2384953"/>
                </a:lnTo>
                <a:lnTo>
                  <a:pt x="457344" y="3230"/>
                </a:lnTo>
                <a:lnTo>
                  <a:pt x="438571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60976" y="2282879"/>
            <a:ext cx="182245" cy="175895"/>
          </a:xfrm>
          <a:custGeom>
            <a:avLst/>
            <a:gdLst/>
            <a:ahLst/>
            <a:cxnLst/>
            <a:rect l="l" t="t" r="r" b="b"/>
            <a:pathLst>
              <a:path w="182245" h="175894">
                <a:moveTo>
                  <a:pt x="40859" y="0"/>
                </a:moveTo>
                <a:lnTo>
                  <a:pt x="0" y="43583"/>
                </a:lnTo>
                <a:lnTo>
                  <a:pt x="47151" y="87787"/>
                </a:lnTo>
                <a:lnTo>
                  <a:pt x="0" y="131991"/>
                </a:lnTo>
                <a:lnTo>
                  <a:pt x="40859" y="175573"/>
                </a:lnTo>
                <a:lnTo>
                  <a:pt x="90825" y="128732"/>
                </a:lnTo>
                <a:lnTo>
                  <a:pt x="178173" y="128732"/>
                </a:lnTo>
                <a:lnTo>
                  <a:pt x="134499" y="87787"/>
                </a:lnTo>
                <a:lnTo>
                  <a:pt x="178173" y="46842"/>
                </a:lnTo>
                <a:lnTo>
                  <a:pt x="90825" y="46842"/>
                </a:lnTo>
                <a:lnTo>
                  <a:pt x="40859" y="0"/>
                </a:lnTo>
                <a:close/>
              </a:path>
              <a:path w="182245" h="175894">
                <a:moveTo>
                  <a:pt x="178173" y="128732"/>
                </a:moveTo>
                <a:lnTo>
                  <a:pt x="90825" y="128732"/>
                </a:lnTo>
                <a:lnTo>
                  <a:pt x="140790" y="175573"/>
                </a:lnTo>
                <a:lnTo>
                  <a:pt x="181649" y="131991"/>
                </a:lnTo>
                <a:lnTo>
                  <a:pt x="178173" y="128732"/>
                </a:lnTo>
                <a:close/>
              </a:path>
              <a:path w="182245" h="175894">
                <a:moveTo>
                  <a:pt x="140790" y="0"/>
                </a:moveTo>
                <a:lnTo>
                  <a:pt x="90825" y="46842"/>
                </a:lnTo>
                <a:lnTo>
                  <a:pt x="178173" y="46842"/>
                </a:lnTo>
                <a:lnTo>
                  <a:pt x="181649" y="43583"/>
                </a:lnTo>
                <a:lnTo>
                  <a:pt x="14079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60976" y="2282880"/>
            <a:ext cx="182245" cy="175895"/>
          </a:xfrm>
          <a:custGeom>
            <a:avLst/>
            <a:gdLst/>
            <a:ahLst/>
            <a:cxnLst/>
            <a:rect l="l" t="t" r="r" b="b"/>
            <a:pathLst>
              <a:path w="182245" h="175894">
                <a:moveTo>
                  <a:pt x="0" y="43583"/>
                </a:moveTo>
                <a:lnTo>
                  <a:pt x="40859" y="0"/>
                </a:lnTo>
                <a:lnTo>
                  <a:pt x="90824" y="46842"/>
                </a:lnTo>
                <a:lnTo>
                  <a:pt x="140790" y="0"/>
                </a:lnTo>
                <a:lnTo>
                  <a:pt x="181649" y="43583"/>
                </a:lnTo>
                <a:lnTo>
                  <a:pt x="134498" y="87787"/>
                </a:lnTo>
                <a:lnTo>
                  <a:pt x="181649" y="131990"/>
                </a:lnTo>
                <a:lnTo>
                  <a:pt x="140790" y="175574"/>
                </a:lnTo>
                <a:lnTo>
                  <a:pt x="90824" y="128731"/>
                </a:lnTo>
                <a:lnTo>
                  <a:pt x="40859" y="175574"/>
                </a:lnTo>
                <a:lnTo>
                  <a:pt x="0" y="131990"/>
                </a:lnTo>
                <a:lnTo>
                  <a:pt x="47150" y="87787"/>
                </a:lnTo>
                <a:lnTo>
                  <a:pt x="0" y="43583"/>
                </a:lnTo>
                <a:close/>
              </a:path>
            </a:pathLst>
          </a:custGeom>
          <a:ln w="12700">
            <a:solidFill>
              <a:srgbClr val="2E75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59437" y="2487121"/>
            <a:ext cx="580390" cy="2462530"/>
          </a:xfrm>
          <a:custGeom>
            <a:avLst/>
            <a:gdLst/>
            <a:ahLst/>
            <a:cxnLst/>
            <a:rect l="l" t="t" r="r" b="b"/>
            <a:pathLst>
              <a:path w="580390" h="2462529">
                <a:moveTo>
                  <a:pt x="18590" y="0"/>
                </a:moveTo>
                <a:lnTo>
                  <a:pt x="0" y="4157"/>
                </a:lnTo>
                <a:lnTo>
                  <a:pt x="533697" y="2389846"/>
                </a:lnTo>
                <a:lnTo>
                  <a:pt x="505811" y="2396084"/>
                </a:lnTo>
                <a:lnTo>
                  <a:pt x="559628" y="2462128"/>
                </a:lnTo>
                <a:lnTo>
                  <a:pt x="578623" y="2385687"/>
                </a:lnTo>
                <a:lnTo>
                  <a:pt x="552287" y="2385687"/>
                </a:lnTo>
                <a:lnTo>
                  <a:pt x="18590" y="0"/>
                </a:lnTo>
                <a:close/>
              </a:path>
              <a:path w="580390" h="2462529">
                <a:moveTo>
                  <a:pt x="580174" y="2379449"/>
                </a:moveTo>
                <a:lnTo>
                  <a:pt x="552287" y="2385687"/>
                </a:lnTo>
                <a:lnTo>
                  <a:pt x="578623" y="2385687"/>
                </a:lnTo>
                <a:lnTo>
                  <a:pt x="580174" y="2379449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00612" y="5467011"/>
            <a:ext cx="2388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i="1">
                <a:solidFill>
                  <a:srgbClr val="2E75B6"/>
                </a:solidFill>
                <a:latin typeface="Helvetica"/>
                <a:cs typeface="Helvetica"/>
              </a:rPr>
              <a:t>Concordant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4424" y="2685783"/>
            <a:ext cx="254000" cy="707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45"/>
              </a:lnSpc>
            </a:pPr>
            <a:r>
              <a:rPr dirty="0" sz="1800" spc="-135" i="1">
                <a:latin typeface="Helvetica"/>
                <a:cs typeface="Helvetica"/>
              </a:rPr>
              <a:t>V</a:t>
            </a:r>
            <a:r>
              <a:rPr dirty="0" sz="1800" spc="-5" i="1">
                <a:latin typeface="Helvetica"/>
                <a:cs typeface="Helvetica"/>
              </a:rPr>
              <a:t>a</a:t>
            </a:r>
            <a:r>
              <a:rPr dirty="0" sz="1800" i="1">
                <a:latin typeface="Helvetica"/>
                <a:cs typeface="Helvetica"/>
              </a:rPr>
              <a:t>l</a:t>
            </a:r>
            <a:r>
              <a:rPr dirty="0" sz="1800" spc="-5" i="1">
                <a:latin typeface="Helvetica"/>
                <a:cs typeface="Helvetica"/>
              </a:rPr>
              <a:t>ue</a:t>
            </a:r>
            <a:r>
              <a:rPr dirty="0" sz="1800" i="1">
                <a:latin typeface="Helvetica"/>
                <a:cs typeface="Helvetica"/>
              </a:rPr>
              <a:t>s</a:t>
            </a:r>
            <a:endParaRPr sz="1800">
              <a:latin typeface="Helvetica"/>
              <a:cs typeface="Helvetic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423" y="4775050"/>
            <a:ext cx="254000" cy="7372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45"/>
              </a:lnSpc>
            </a:pPr>
            <a:r>
              <a:rPr dirty="0" sz="1800" i="1">
                <a:latin typeface="Helvetica"/>
                <a:cs typeface="Helvetica"/>
              </a:rPr>
              <a:t>C</a:t>
            </a:r>
            <a:r>
              <a:rPr dirty="0" sz="1800" spc="-5" i="1">
                <a:latin typeface="Helvetica"/>
                <a:cs typeface="Helvetica"/>
              </a:rPr>
              <a:t>ho</a:t>
            </a:r>
            <a:r>
              <a:rPr dirty="0" sz="1800" i="1">
                <a:latin typeface="Helvetica"/>
                <a:cs typeface="Helvetica"/>
              </a:rPr>
              <a:t>i</a:t>
            </a:r>
            <a:r>
              <a:rPr dirty="0" sz="1800" i="1">
                <a:latin typeface="Helvetica"/>
                <a:cs typeface="Helvetica"/>
              </a:rPr>
              <a:t>ce</a:t>
            </a:r>
            <a:endParaRPr sz="1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0" y="4699000"/>
            <a:ext cx="11188700" cy="889000"/>
          </a:xfrm>
          <a:custGeom>
            <a:avLst/>
            <a:gdLst/>
            <a:ahLst/>
            <a:cxnLst/>
            <a:rect l="l" t="t" r="r" b="b"/>
            <a:pathLst>
              <a:path w="11188700" h="889000">
                <a:moveTo>
                  <a:pt x="11040532" y="0"/>
                </a:moveTo>
                <a:lnTo>
                  <a:pt x="148167" y="0"/>
                </a:lnTo>
                <a:lnTo>
                  <a:pt x="101334" y="7553"/>
                </a:lnTo>
                <a:lnTo>
                  <a:pt x="60661" y="28587"/>
                </a:lnTo>
                <a:lnTo>
                  <a:pt x="28587" y="60662"/>
                </a:lnTo>
                <a:lnTo>
                  <a:pt x="7553" y="101335"/>
                </a:lnTo>
                <a:lnTo>
                  <a:pt x="0" y="148168"/>
                </a:lnTo>
                <a:lnTo>
                  <a:pt x="0" y="740829"/>
                </a:lnTo>
                <a:lnTo>
                  <a:pt x="7553" y="787661"/>
                </a:lnTo>
                <a:lnTo>
                  <a:pt x="28587" y="828335"/>
                </a:lnTo>
                <a:lnTo>
                  <a:pt x="60661" y="860409"/>
                </a:lnTo>
                <a:lnTo>
                  <a:pt x="101334" y="881443"/>
                </a:lnTo>
                <a:lnTo>
                  <a:pt x="148167" y="888997"/>
                </a:lnTo>
                <a:lnTo>
                  <a:pt x="11040532" y="888997"/>
                </a:lnTo>
                <a:lnTo>
                  <a:pt x="11087364" y="881443"/>
                </a:lnTo>
                <a:lnTo>
                  <a:pt x="11128038" y="860409"/>
                </a:lnTo>
                <a:lnTo>
                  <a:pt x="11160112" y="828335"/>
                </a:lnTo>
                <a:lnTo>
                  <a:pt x="11181146" y="787661"/>
                </a:lnTo>
                <a:lnTo>
                  <a:pt x="11188700" y="740829"/>
                </a:lnTo>
                <a:lnTo>
                  <a:pt x="11188700" y="148168"/>
                </a:lnTo>
                <a:lnTo>
                  <a:pt x="11181146" y="101335"/>
                </a:lnTo>
                <a:lnTo>
                  <a:pt x="11160112" y="60662"/>
                </a:lnTo>
                <a:lnTo>
                  <a:pt x="11128038" y="28587"/>
                </a:lnTo>
                <a:lnTo>
                  <a:pt x="11087364" y="7553"/>
                </a:lnTo>
                <a:lnTo>
                  <a:pt x="1104053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000" y="4699000"/>
            <a:ext cx="11188700" cy="889000"/>
          </a:xfrm>
          <a:custGeom>
            <a:avLst/>
            <a:gdLst/>
            <a:ahLst/>
            <a:cxnLst/>
            <a:rect l="l" t="t" r="r" b="b"/>
            <a:pathLst>
              <a:path w="11188700" h="889000">
                <a:moveTo>
                  <a:pt x="0" y="148168"/>
                </a:moveTo>
                <a:lnTo>
                  <a:pt x="7553" y="101335"/>
                </a:lnTo>
                <a:lnTo>
                  <a:pt x="28587" y="60662"/>
                </a:lnTo>
                <a:lnTo>
                  <a:pt x="60661" y="28587"/>
                </a:lnTo>
                <a:lnTo>
                  <a:pt x="101334" y="7553"/>
                </a:lnTo>
                <a:lnTo>
                  <a:pt x="148167" y="0"/>
                </a:lnTo>
                <a:lnTo>
                  <a:pt x="11040533" y="0"/>
                </a:lnTo>
                <a:lnTo>
                  <a:pt x="11087365" y="7553"/>
                </a:lnTo>
                <a:lnTo>
                  <a:pt x="11128038" y="28587"/>
                </a:lnTo>
                <a:lnTo>
                  <a:pt x="11160112" y="60662"/>
                </a:lnTo>
                <a:lnTo>
                  <a:pt x="11181146" y="101335"/>
                </a:lnTo>
                <a:lnTo>
                  <a:pt x="11188700" y="148168"/>
                </a:lnTo>
                <a:lnTo>
                  <a:pt x="11188700" y="740829"/>
                </a:lnTo>
                <a:lnTo>
                  <a:pt x="11181146" y="787662"/>
                </a:lnTo>
                <a:lnTo>
                  <a:pt x="11160112" y="828335"/>
                </a:lnTo>
                <a:lnTo>
                  <a:pt x="11128038" y="860410"/>
                </a:lnTo>
                <a:lnTo>
                  <a:pt x="11087365" y="881444"/>
                </a:lnTo>
                <a:lnTo>
                  <a:pt x="11040533" y="888998"/>
                </a:lnTo>
                <a:lnTo>
                  <a:pt x="148167" y="888998"/>
                </a:lnTo>
                <a:lnTo>
                  <a:pt x="101334" y="881444"/>
                </a:lnTo>
                <a:lnTo>
                  <a:pt x="60661" y="860410"/>
                </a:lnTo>
                <a:lnTo>
                  <a:pt x="28587" y="828335"/>
                </a:lnTo>
                <a:lnTo>
                  <a:pt x="7553" y="787662"/>
                </a:lnTo>
                <a:lnTo>
                  <a:pt x="0" y="740829"/>
                </a:lnTo>
                <a:lnTo>
                  <a:pt x="0" y="148168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000" y="1938864"/>
            <a:ext cx="11188700" cy="2201545"/>
          </a:xfrm>
          <a:custGeom>
            <a:avLst/>
            <a:gdLst/>
            <a:ahLst/>
            <a:cxnLst/>
            <a:rect l="l" t="t" r="r" b="b"/>
            <a:pathLst>
              <a:path w="11188700" h="2201545">
                <a:moveTo>
                  <a:pt x="10821799" y="0"/>
                </a:moveTo>
                <a:lnTo>
                  <a:pt x="366899" y="0"/>
                </a:lnTo>
                <a:lnTo>
                  <a:pt x="320876" y="2858"/>
                </a:lnTo>
                <a:lnTo>
                  <a:pt x="276559" y="11205"/>
                </a:lnTo>
                <a:lnTo>
                  <a:pt x="234292" y="24696"/>
                </a:lnTo>
                <a:lnTo>
                  <a:pt x="194418" y="42988"/>
                </a:lnTo>
                <a:lnTo>
                  <a:pt x="157282" y="65736"/>
                </a:lnTo>
                <a:lnTo>
                  <a:pt x="123227" y="92597"/>
                </a:lnTo>
                <a:lnTo>
                  <a:pt x="92597" y="123227"/>
                </a:lnTo>
                <a:lnTo>
                  <a:pt x="65736" y="157283"/>
                </a:lnTo>
                <a:lnTo>
                  <a:pt x="42988" y="194419"/>
                </a:lnTo>
                <a:lnTo>
                  <a:pt x="24696" y="234293"/>
                </a:lnTo>
                <a:lnTo>
                  <a:pt x="11205" y="276561"/>
                </a:lnTo>
                <a:lnTo>
                  <a:pt x="2858" y="320878"/>
                </a:lnTo>
                <a:lnTo>
                  <a:pt x="0" y="366901"/>
                </a:lnTo>
                <a:lnTo>
                  <a:pt x="0" y="1834433"/>
                </a:lnTo>
                <a:lnTo>
                  <a:pt x="2858" y="1880457"/>
                </a:lnTo>
                <a:lnTo>
                  <a:pt x="11205" y="1924774"/>
                </a:lnTo>
                <a:lnTo>
                  <a:pt x="24696" y="1967042"/>
                </a:lnTo>
                <a:lnTo>
                  <a:pt x="42988" y="2006916"/>
                </a:lnTo>
                <a:lnTo>
                  <a:pt x="65736" y="2044052"/>
                </a:lnTo>
                <a:lnTo>
                  <a:pt x="92597" y="2078108"/>
                </a:lnTo>
                <a:lnTo>
                  <a:pt x="123227" y="2108738"/>
                </a:lnTo>
                <a:lnTo>
                  <a:pt x="157282" y="2135599"/>
                </a:lnTo>
                <a:lnTo>
                  <a:pt x="194418" y="2158347"/>
                </a:lnTo>
                <a:lnTo>
                  <a:pt x="234292" y="2176638"/>
                </a:lnTo>
                <a:lnTo>
                  <a:pt x="276559" y="2190129"/>
                </a:lnTo>
                <a:lnTo>
                  <a:pt x="320876" y="2198476"/>
                </a:lnTo>
                <a:lnTo>
                  <a:pt x="366899" y="2201335"/>
                </a:lnTo>
                <a:lnTo>
                  <a:pt x="10821799" y="2201335"/>
                </a:lnTo>
                <a:lnTo>
                  <a:pt x="10867822" y="2198476"/>
                </a:lnTo>
                <a:lnTo>
                  <a:pt x="10912140" y="2190129"/>
                </a:lnTo>
                <a:lnTo>
                  <a:pt x="10954407" y="2176638"/>
                </a:lnTo>
                <a:lnTo>
                  <a:pt x="10994281" y="2158347"/>
                </a:lnTo>
                <a:lnTo>
                  <a:pt x="11031417" y="2135599"/>
                </a:lnTo>
                <a:lnTo>
                  <a:pt x="11065472" y="2108738"/>
                </a:lnTo>
                <a:lnTo>
                  <a:pt x="11096102" y="2078108"/>
                </a:lnTo>
                <a:lnTo>
                  <a:pt x="11122963" y="2044052"/>
                </a:lnTo>
                <a:lnTo>
                  <a:pt x="11145711" y="2006916"/>
                </a:lnTo>
                <a:lnTo>
                  <a:pt x="11164003" y="1967042"/>
                </a:lnTo>
                <a:lnTo>
                  <a:pt x="11177494" y="1924774"/>
                </a:lnTo>
                <a:lnTo>
                  <a:pt x="11185841" y="1880457"/>
                </a:lnTo>
                <a:lnTo>
                  <a:pt x="11188700" y="1834433"/>
                </a:lnTo>
                <a:lnTo>
                  <a:pt x="11188700" y="366901"/>
                </a:lnTo>
                <a:lnTo>
                  <a:pt x="11185841" y="320878"/>
                </a:lnTo>
                <a:lnTo>
                  <a:pt x="11177494" y="276561"/>
                </a:lnTo>
                <a:lnTo>
                  <a:pt x="11164003" y="234293"/>
                </a:lnTo>
                <a:lnTo>
                  <a:pt x="11145711" y="194419"/>
                </a:lnTo>
                <a:lnTo>
                  <a:pt x="11122963" y="157283"/>
                </a:lnTo>
                <a:lnTo>
                  <a:pt x="11096102" y="123227"/>
                </a:lnTo>
                <a:lnTo>
                  <a:pt x="11065472" y="92597"/>
                </a:lnTo>
                <a:lnTo>
                  <a:pt x="11031417" y="65736"/>
                </a:lnTo>
                <a:lnTo>
                  <a:pt x="10994281" y="42988"/>
                </a:lnTo>
                <a:lnTo>
                  <a:pt x="10954407" y="24696"/>
                </a:lnTo>
                <a:lnTo>
                  <a:pt x="10912140" y="11205"/>
                </a:lnTo>
                <a:lnTo>
                  <a:pt x="10867822" y="2858"/>
                </a:lnTo>
                <a:lnTo>
                  <a:pt x="1082179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8000" y="1938864"/>
            <a:ext cx="11188700" cy="2201545"/>
          </a:xfrm>
          <a:custGeom>
            <a:avLst/>
            <a:gdLst/>
            <a:ahLst/>
            <a:cxnLst/>
            <a:rect l="l" t="t" r="r" b="b"/>
            <a:pathLst>
              <a:path w="11188700" h="2201545">
                <a:moveTo>
                  <a:pt x="0" y="366901"/>
                </a:moveTo>
                <a:lnTo>
                  <a:pt x="2858" y="320878"/>
                </a:lnTo>
                <a:lnTo>
                  <a:pt x="11205" y="276560"/>
                </a:lnTo>
                <a:lnTo>
                  <a:pt x="24696" y="234293"/>
                </a:lnTo>
                <a:lnTo>
                  <a:pt x="42988" y="194419"/>
                </a:lnTo>
                <a:lnTo>
                  <a:pt x="65736" y="157282"/>
                </a:lnTo>
                <a:lnTo>
                  <a:pt x="92597" y="123227"/>
                </a:lnTo>
                <a:lnTo>
                  <a:pt x="123227" y="92597"/>
                </a:lnTo>
                <a:lnTo>
                  <a:pt x="157282" y="65736"/>
                </a:lnTo>
                <a:lnTo>
                  <a:pt x="194418" y="42988"/>
                </a:lnTo>
                <a:lnTo>
                  <a:pt x="234292" y="24696"/>
                </a:lnTo>
                <a:lnTo>
                  <a:pt x="276559" y="11205"/>
                </a:lnTo>
                <a:lnTo>
                  <a:pt x="320876" y="2858"/>
                </a:lnTo>
                <a:lnTo>
                  <a:pt x="366899" y="0"/>
                </a:lnTo>
                <a:lnTo>
                  <a:pt x="10821800" y="0"/>
                </a:lnTo>
                <a:lnTo>
                  <a:pt x="10867823" y="2858"/>
                </a:lnTo>
                <a:lnTo>
                  <a:pt x="10912140" y="11205"/>
                </a:lnTo>
                <a:lnTo>
                  <a:pt x="10954407" y="24696"/>
                </a:lnTo>
                <a:lnTo>
                  <a:pt x="10994281" y="42988"/>
                </a:lnTo>
                <a:lnTo>
                  <a:pt x="11031417" y="65736"/>
                </a:lnTo>
                <a:lnTo>
                  <a:pt x="11065472" y="92597"/>
                </a:lnTo>
                <a:lnTo>
                  <a:pt x="11096102" y="123227"/>
                </a:lnTo>
                <a:lnTo>
                  <a:pt x="11122963" y="157282"/>
                </a:lnTo>
                <a:lnTo>
                  <a:pt x="11145712" y="194419"/>
                </a:lnTo>
                <a:lnTo>
                  <a:pt x="11164003" y="234293"/>
                </a:lnTo>
                <a:lnTo>
                  <a:pt x="11177494" y="276560"/>
                </a:lnTo>
                <a:lnTo>
                  <a:pt x="11185841" y="320878"/>
                </a:lnTo>
                <a:lnTo>
                  <a:pt x="11188700" y="366901"/>
                </a:lnTo>
                <a:lnTo>
                  <a:pt x="11188700" y="1834434"/>
                </a:lnTo>
                <a:lnTo>
                  <a:pt x="11185841" y="1880457"/>
                </a:lnTo>
                <a:lnTo>
                  <a:pt x="11177494" y="1924774"/>
                </a:lnTo>
                <a:lnTo>
                  <a:pt x="11164003" y="1967042"/>
                </a:lnTo>
                <a:lnTo>
                  <a:pt x="11145712" y="2006916"/>
                </a:lnTo>
                <a:lnTo>
                  <a:pt x="11122963" y="2044052"/>
                </a:lnTo>
                <a:lnTo>
                  <a:pt x="11096102" y="2078107"/>
                </a:lnTo>
                <a:lnTo>
                  <a:pt x="11065472" y="2108737"/>
                </a:lnTo>
                <a:lnTo>
                  <a:pt x="11031417" y="2135598"/>
                </a:lnTo>
                <a:lnTo>
                  <a:pt x="10994281" y="2158346"/>
                </a:lnTo>
                <a:lnTo>
                  <a:pt x="10954407" y="2176638"/>
                </a:lnTo>
                <a:lnTo>
                  <a:pt x="10912140" y="2190129"/>
                </a:lnTo>
                <a:lnTo>
                  <a:pt x="10867823" y="2198476"/>
                </a:lnTo>
                <a:lnTo>
                  <a:pt x="10821800" y="2201335"/>
                </a:lnTo>
                <a:lnTo>
                  <a:pt x="366899" y="2201335"/>
                </a:lnTo>
                <a:lnTo>
                  <a:pt x="320876" y="2198476"/>
                </a:lnTo>
                <a:lnTo>
                  <a:pt x="276559" y="2190129"/>
                </a:lnTo>
                <a:lnTo>
                  <a:pt x="234292" y="2176638"/>
                </a:lnTo>
                <a:lnTo>
                  <a:pt x="194418" y="2158346"/>
                </a:lnTo>
                <a:lnTo>
                  <a:pt x="157282" y="2135598"/>
                </a:lnTo>
                <a:lnTo>
                  <a:pt x="123227" y="2108737"/>
                </a:lnTo>
                <a:lnTo>
                  <a:pt x="92597" y="2078107"/>
                </a:lnTo>
                <a:lnTo>
                  <a:pt x="65736" y="2044052"/>
                </a:lnTo>
                <a:lnTo>
                  <a:pt x="42988" y="2006916"/>
                </a:lnTo>
                <a:lnTo>
                  <a:pt x="24696" y="1967042"/>
                </a:lnTo>
                <a:lnTo>
                  <a:pt x="11205" y="1924774"/>
                </a:lnTo>
                <a:lnTo>
                  <a:pt x="2858" y="1880457"/>
                </a:lnTo>
                <a:lnTo>
                  <a:pt x="0" y="1834434"/>
                </a:lnTo>
                <a:lnTo>
                  <a:pt x="0" y="366901"/>
                </a:lnTo>
                <a:close/>
              </a:path>
            </a:pathLst>
          </a:custGeom>
          <a:ln w="1270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8169" y="318258"/>
            <a:ext cx="75742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Values-Choice</a:t>
            </a:r>
            <a:r>
              <a:rPr dirty="0" spc="-75"/>
              <a:t> </a:t>
            </a:r>
            <a:r>
              <a:rPr dirty="0" spc="-5"/>
              <a:t>Concordance</a:t>
            </a:r>
          </a:p>
        </p:txBody>
      </p:sp>
      <p:sp>
        <p:nvSpPr>
          <p:cNvPr id="7" name="object 7"/>
          <p:cNvSpPr/>
          <p:nvPr/>
        </p:nvSpPr>
        <p:spPr>
          <a:xfrm>
            <a:off x="2531532" y="2099731"/>
            <a:ext cx="7069668" cy="1854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36239" y="4973822"/>
            <a:ext cx="8108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0" b="1">
                <a:latin typeface="Helvetica"/>
                <a:cs typeface="Helvetica"/>
              </a:rPr>
              <a:t>LVAD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2738" y="4973824"/>
            <a:ext cx="1301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Helvetica"/>
                <a:cs typeface="Helvetica"/>
              </a:rPr>
              <a:t>No</a:t>
            </a:r>
            <a:r>
              <a:rPr dirty="0" sz="2400" spc="-110" b="1">
                <a:latin typeface="Helvetica"/>
                <a:cs typeface="Helvetica"/>
              </a:rPr>
              <a:t> </a:t>
            </a:r>
            <a:r>
              <a:rPr dirty="0" sz="2400" spc="-90" b="1">
                <a:latin typeface="Helvetica"/>
                <a:cs typeface="Helvetica"/>
              </a:rPr>
              <a:t>LVAD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8229" y="2274254"/>
            <a:ext cx="183515" cy="175895"/>
          </a:xfrm>
          <a:custGeom>
            <a:avLst/>
            <a:gdLst/>
            <a:ahLst/>
            <a:cxnLst/>
            <a:rect l="l" t="t" r="r" b="b"/>
            <a:pathLst>
              <a:path w="183514" h="175894">
                <a:moveTo>
                  <a:pt x="40520" y="0"/>
                </a:moveTo>
                <a:lnTo>
                  <a:pt x="0" y="43898"/>
                </a:lnTo>
                <a:lnTo>
                  <a:pt x="47716" y="87944"/>
                </a:lnTo>
                <a:lnTo>
                  <a:pt x="0" y="131991"/>
                </a:lnTo>
                <a:lnTo>
                  <a:pt x="40520" y="175889"/>
                </a:lnTo>
                <a:lnTo>
                  <a:pt x="91754" y="128596"/>
                </a:lnTo>
                <a:lnTo>
                  <a:pt x="179833" y="128596"/>
                </a:lnTo>
                <a:lnTo>
                  <a:pt x="135793" y="87944"/>
                </a:lnTo>
                <a:lnTo>
                  <a:pt x="179833" y="47293"/>
                </a:lnTo>
                <a:lnTo>
                  <a:pt x="91754" y="47293"/>
                </a:lnTo>
                <a:lnTo>
                  <a:pt x="40520" y="0"/>
                </a:lnTo>
                <a:close/>
              </a:path>
              <a:path w="183514" h="175894">
                <a:moveTo>
                  <a:pt x="179833" y="128596"/>
                </a:moveTo>
                <a:lnTo>
                  <a:pt x="91754" y="128596"/>
                </a:lnTo>
                <a:lnTo>
                  <a:pt x="142990" y="175889"/>
                </a:lnTo>
                <a:lnTo>
                  <a:pt x="183511" y="131991"/>
                </a:lnTo>
                <a:lnTo>
                  <a:pt x="179833" y="128596"/>
                </a:lnTo>
                <a:close/>
              </a:path>
              <a:path w="183514" h="175894">
                <a:moveTo>
                  <a:pt x="142990" y="0"/>
                </a:moveTo>
                <a:lnTo>
                  <a:pt x="91754" y="47293"/>
                </a:lnTo>
                <a:lnTo>
                  <a:pt x="179833" y="47293"/>
                </a:lnTo>
                <a:lnTo>
                  <a:pt x="183511" y="43898"/>
                </a:lnTo>
                <a:lnTo>
                  <a:pt x="14299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08228" y="2274255"/>
            <a:ext cx="183515" cy="175895"/>
          </a:xfrm>
          <a:custGeom>
            <a:avLst/>
            <a:gdLst/>
            <a:ahLst/>
            <a:cxnLst/>
            <a:rect l="l" t="t" r="r" b="b"/>
            <a:pathLst>
              <a:path w="183514" h="175894">
                <a:moveTo>
                  <a:pt x="0" y="43897"/>
                </a:moveTo>
                <a:lnTo>
                  <a:pt x="40520" y="0"/>
                </a:lnTo>
                <a:lnTo>
                  <a:pt x="91755" y="47293"/>
                </a:lnTo>
                <a:lnTo>
                  <a:pt x="142990" y="0"/>
                </a:lnTo>
                <a:lnTo>
                  <a:pt x="183511" y="43897"/>
                </a:lnTo>
                <a:lnTo>
                  <a:pt x="135794" y="87944"/>
                </a:lnTo>
                <a:lnTo>
                  <a:pt x="183511" y="131991"/>
                </a:lnTo>
                <a:lnTo>
                  <a:pt x="142990" y="175889"/>
                </a:lnTo>
                <a:lnTo>
                  <a:pt x="91755" y="128595"/>
                </a:lnTo>
                <a:lnTo>
                  <a:pt x="40520" y="175889"/>
                </a:lnTo>
                <a:lnTo>
                  <a:pt x="0" y="131991"/>
                </a:lnTo>
                <a:lnTo>
                  <a:pt x="47717" y="87944"/>
                </a:lnTo>
                <a:lnTo>
                  <a:pt x="0" y="43897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77927" y="2489329"/>
            <a:ext cx="4441190" cy="2459990"/>
          </a:xfrm>
          <a:custGeom>
            <a:avLst/>
            <a:gdLst/>
            <a:ahLst/>
            <a:cxnLst/>
            <a:rect l="l" t="t" r="r" b="b"/>
            <a:pathLst>
              <a:path w="4441190" h="2459990">
                <a:moveTo>
                  <a:pt x="9212" y="0"/>
                </a:moveTo>
                <a:lnTo>
                  <a:pt x="0" y="16673"/>
                </a:lnTo>
                <a:lnTo>
                  <a:pt x="4369836" y="2431402"/>
                </a:lnTo>
                <a:lnTo>
                  <a:pt x="4356016" y="2456412"/>
                </a:lnTo>
                <a:lnTo>
                  <a:pt x="4441137" y="2459920"/>
                </a:lnTo>
                <a:lnTo>
                  <a:pt x="4410066" y="2414728"/>
                </a:lnTo>
                <a:lnTo>
                  <a:pt x="4379050" y="2414728"/>
                </a:lnTo>
                <a:lnTo>
                  <a:pt x="9212" y="0"/>
                </a:lnTo>
                <a:close/>
              </a:path>
              <a:path w="4441190" h="2459990">
                <a:moveTo>
                  <a:pt x="4392871" y="2389718"/>
                </a:moveTo>
                <a:lnTo>
                  <a:pt x="4379050" y="2414728"/>
                </a:lnTo>
                <a:lnTo>
                  <a:pt x="4410066" y="2414728"/>
                </a:lnTo>
                <a:lnTo>
                  <a:pt x="4392871" y="238971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64645" y="2274412"/>
            <a:ext cx="182245" cy="175895"/>
          </a:xfrm>
          <a:custGeom>
            <a:avLst/>
            <a:gdLst/>
            <a:ahLst/>
            <a:cxnLst/>
            <a:rect l="l" t="t" r="r" b="b"/>
            <a:pathLst>
              <a:path w="182245" h="175894">
                <a:moveTo>
                  <a:pt x="40859" y="0"/>
                </a:moveTo>
                <a:lnTo>
                  <a:pt x="0" y="43583"/>
                </a:lnTo>
                <a:lnTo>
                  <a:pt x="47151" y="87787"/>
                </a:lnTo>
                <a:lnTo>
                  <a:pt x="0" y="131991"/>
                </a:lnTo>
                <a:lnTo>
                  <a:pt x="40859" y="175574"/>
                </a:lnTo>
                <a:lnTo>
                  <a:pt x="90825" y="128732"/>
                </a:lnTo>
                <a:lnTo>
                  <a:pt x="178173" y="128732"/>
                </a:lnTo>
                <a:lnTo>
                  <a:pt x="134499" y="87787"/>
                </a:lnTo>
                <a:lnTo>
                  <a:pt x="178173" y="46842"/>
                </a:lnTo>
                <a:lnTo>
                  <a:pt x="90825" y="46842"/>
                </a:lnTo>
                <a:lnTo>
                  <a:pt x="40859" y="0"/>
                </a:lnTo>
                <a:close/>
              </a:path>
              <a:path w="182245" h="175894">
                <a:moveTo>
                  <a:pt x="178173" y="128732"/>
                </a:moveTo>
                <a:lnTo>
                  <a:pt x="90825" y="128732"/>
                </a:lnTo>
                <a:lnTo>
                  <a:pt x="140790" y="175574"/>
                </a:lnTo>
                <a:lnTo>
                  <a:pt x="181649" y="131991"/>
                </a:lnTo>
                <a:lnTo>
                  <a:pt x="178173" y="128732"/>
                </a:lnTo>
                <a:close/>
              </a:path>
              <a:path w="182245" h="175894">
                <a:moveTo>
                  <a:pt x="140790" y="0"/>
                </a:moveTo>
                <a:lnTo>
                  <a:pt x="90825" y="46842"/>
                </a:lnTo>
                <a:lnTo>
                  <a:pt x="178173" y="46842"/>
                </a:lnTo>
                <a:lnTo>
                  <a:pt x="181649" y="43583"/>
                </a:lnTo>
                <a:lnTo>
                  <a:pt x="14079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64645" y="2274412"/>
            <a:ext cx="182245" cy="175895"/>
          </a:xfrm>
          <a:custGeom>
            <a:avLst/>
            <a:gdLst/>
            <a:ahLst/>
            <a:cxnLst/>
            <a:rect l="l" t="t" r="r" b="b"/>
            <a:pathLst>
              <a:path w="182245" h="175894">
                <a:moveTo>
                  <a:pt x="0" y="43583"/>
                </a:moveTo>
                <a:lnTo>
                  <a:pt x="40859" y="0"/>
                </a:lnTo>
                <a:lnTo>
                  <a:pt x="90824" y="46842"/>
                </a:lnTo>
                <a:lnTo>
                  <a:pt x="140790" y="0"/>
                </a:lnTo>
                <a:lnTo>
                  <a:pt x="181649" y="43583"/>
                </a:lnTo>
                <a:lnTo>
                  <a:pt x="134498" y="87787"/>
                </a:lnTo>
                <a:lnTo>
                  <a:pt x="181649" y="131990"/>
                </a:lnTo>
                <a:lnTo>
                  <a:pt x="140790" y="175574"/>
                </a:lnTo>
                <a:lnTo>
                  <a:pt x="90824" y="128731"/>
                </a:lnTo>
                <a:lnTo>
                  <a:pt x="40859" y="175574"/>
                </a:lnTo>
                <a:lnTo>
                  <a:pt x="0" y="131990"/>
                </a:lnTo>
                <a:lnTo>
                  <a:pt x="47150" y="87787"/>
                </a:lnTo>
                <a:lnTo>
                  <a:pt x="0" y="43583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52801" y="2489367"/>
            <a:ext cx="4356735" cy="2459990"/>
          </a:xfrm>
          <a:custGeom>
            <a:avLst/>
            <a:gdLst/>
            <a:ahLst/>
            <a:cxnLst/>
            <a:rect l="l" t="t" r="r" b="b"/>
            <a:pathLst>
              <a:path w="4356734" h="2459990">
                <a:moveTo>
                  <a:pt x="47689" y="2389285"/>
                </a:moveTo>
                <a:lnTo>
                  <a:pt x="0" y="2459880"/>
                </a:lnTo>
                <a:lnTo>
                  <a:pt x="85090" y="2455675"/>
                </a:lnTo>
                <a:lnTo>
                  <a:pt x="71065" y="2430780"/>
                </a:lnTo>
                <a:lnTo>
                  <a:pt x="100528" y="2414182"/>
                </a:lnTo>
                <a:lnTo>
                  <a:pt x="61714" y="2414182"/>
                </a:lnTo>
                <a:lnTo>
                  <a:pt x="47689" y="2389285"/>
                </a:lnTo>
                <a:close/>
              </a:path>
              <a:path w="4356734" h="2459990">
                <a:moveTo>
                  <a:pt x="4347190" y="0"/>
                </a:moveTo>
                <a:lnTo>
                  <a:pt x="61714" y="2414182"/>
                </a:lnTo>
                <a:lnTo>
                  <a:pt x="100528" y="2414182"/>
                </a:lnTo>
                <a:lnTo>
                  <a:pt x="4356540" y="16597"/>
                </a:lnTo>
                <a:lnTo>
                  <a:pt x="434719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89512" y="5857706"/>
            <a:ext cx="2210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i="1">
                <a:solidFill>
                  <a:srgbClr val="C00000"/>
                </a:solidFill>
                <a:latin typeface="Helvetica"/>
                <a:cs typeface="Helvetica"/>
              </a:rPr>
              <a:t>Discordant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4424" y="2685783"/>
            <a:ext cx="254000" cy="707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45"/>
              </a:lnSpc>
            </a:pPr>
            <a:r>
              <a:rPr dirty="0" sz="1800" spc="-135" i="1">
                <a:latin typeface="Helvetica"/>
                <a:cs typeface="Helvetica"/>
              </a:rPr>
              <a:t>V</a:t>
            </a:r>
            <a:r>
              <a:rPr dirty="0" sz="1800" spc="-5" i="1">
                <a:latin typeface="Helvetica"/>
                <a:cs typeface="Helvetica"/>
              </a:rPr>
              <a:t>a</a:t>
            </a:r>
            <a:r>
              <a:rPr dirty="0" sz="1800" i="1">
                <a:latin typeface="Helvetica"/>
                <a:cs typeface="Helvetica"/>
              </a:rPr>
              <a:t>l</a:t>
            </a:r>
            <a:r>
              <a:rPr dirty="0" sz="1800" spc="-5" i="1">
                <a:latin typeface="Helvetica"/>
                <a:cs typeface="Helvetica"/>
              </a:rPr>
              <a:t>ue</a:t>
            </a:r>
            <a:r>
              <a:rPr dirty="0" sz="1800" i="1">
                <a:latin typeface="Helvetica"/>
                <a:cs typeface="Helvetica"/>
              </a:rPr>
              <a:t>s</a:t>
            </a:r>
            <a:endParaRPr sz="1800">
              <a:latin typeface="Helvetica"/>
              <a:cs typeface="Helvetic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423" y="4775050"/>
            <a:ext cx="254000" cy="7372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45"/>
              </a:lnSpc>
            </a:pPr>
            <a:r>
              <a:rPr dirty="0" sz="1800" i="1">
                <a:latin typeface="Helvetica"/>
                <a:cs typeface="Helvetica"/>
              </a:rPr>
              <a:t>C</a:t>
            </a:r>
            <a:r>
              <a:rPr dirty="0" sz="1800" spc="-5" i="1">
                <a:latin typeface="Helvetica"/>
                <a:cs typeface="Helvetica"/>
              </a:rPr>
              <a:t>ho</a:t>
            </a:r>
            <a:r>
              <a:rPr dirty="0" sz="1800" i="1">
                <a:latin typeface="Helvetica"/>
                <a:cs typeface="Helvetica"/>
              </a:rPr>
              <a:t>i</a:t>
            </a:r>
            <a:r>
              <a:rPr dirty="0" sz="1800" i="1">
                <a:latin typeface="Helvetica"/>
                <a:cs typeface="Helvetica"/>
              </a:rPr>
              <a:t>ce</a:t>
            </a:r>
            <a:endParaRPr sz="1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8717" y="311876"/>
            <a:ext cx="23253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2901" y="1341189"/>
            <a:ext cx="10525760" cy="376618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latin typeface="Helvetica"/>
                <a:cs typeface="Helvetica"/>
              </a:rPr>
              <a:t>Knowledge: </a:t>
            </a:r>
            <a:r>
              <a:rPr dirty="0" sz="2800">
                <a:latin typeface="Helvetica"/>
                <a:cs typeface="Helvetica"/>
              </a:rPr>
              <a:t>linear mixed</a:t>
            </a:r>
            <a:r>
              <a:rPr dirty="0" sz="2800" spc="10">
                <a:latin typeface="Helvetica"/>
                <a:cs typeface="Helvetica"/>
              </a:rPr>
              <a:t> </a:t>
            </a:r>
            <a:r>
              <a:rPr dirty="0" sz="2800">
                <a:latin typeface="Helvetica"/>
                <a:cs typeface="Helvetica"/>
              </a:rPr>
              <a:t>model</a:t>
            </a:r>
            <a:endParaRPr sz="28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 spc="-5">
                <a:latin typeface="Helvetica"/>
                <a:cs typeface="Helvetica"/>
              </a:rPr>
              <a:t>Adjusted for trends </a:t>
            </a:r>
            <a:r>
              <a:rPr dirty="0" sz="2400">
                <a:latin typeface="Helvetica"/>
                <a:cs typeface="Helvetica"/>
              </a:rPr>
              <a:t>over </a:t>
            </a:r>
            <a:r>
              <a:rPr dirty="0" sz="2400" spc="-5">
                <a:latin typeface="Helvetica"/>
                <a:cs typeface="Helvetica"/>
              </a:rPr>
              <a:t>time </a:t>
            </a:r>
            <a:r>
              <a:rPr dirty="0" sz="2400">
                <a:latin typeface="Helvetica"/>
                <a:cs typeface="Helvetica"/>
              </a:rPr>
              <a:t>and </a:t>
            </a:r>
            <a:r>
              <a:rPr dirty="0" sz="2400" spc="-5">
                <a:latin typeface="Helvetica"/>
                <a:cs typeface="Helvetica"/>
              </a:rPr>
              <a:t>significant differences at</a:t>
            </a:r>
            <a:r>
              <a:rPr dirty="0" sz="2400" spc="25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baseline</a:t>
            </a:r>
            <a:endParaRPr sz="2400">
              <a:latin typeface="Helvetica"/>
              <a:cs typeface="Helvetic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20">
                <a:latin typeface="Helvetica"/>
                <a:cs typeface="Helvetica"/>
              </a:rPr>
              <a:t>Values-choice </a:t>
            </a:r>
            <a:r>
              <a:rPr dirty="0" sz="2800">
                <a:latin typeface="Helvetica"/>
                <a:cs typeface="Helvetica"/>
              </a:rPr>
              <a:t>concordance: </a:t>
            </a:r>
            <a:r>
              <a:rPr dirty="0" sz="2800" spc="-10">
                <a:latin typeface="Helvetica"/>
                <a:cs typeface="Helvetica"/>
              </a:rPr>
              <a:t>Kendall’s </a:t>
            </a:r>
            <a:r>
              <a:rPr dirty="0" sz="2800" spc="-5">
                <a:latin typeface="Helvetica"/>
                <a:cs typeface="Helvetica"/>
              </a:rPr>
              <a:t>tau correlation</a:t>
            </a:r>
            <a:r>
              <a:rPr dirty="0" sz="2800" spc="260">
                <a:latin typeface="Helvetica"/>
                <a:cs typeface="Helvetica"/>
              </a:rPr>
              <a:t> </a:t>
            </a:r>
            <a:r>
              <a:rPr dirty="0" sz="2800" spc="-10">
                <a:latin typeface="Helvetica"/>
                <a:cs typeface="Helvetica"/>
              </a:rPr>
              <a:t>coefficient</a:t>
            </a:r>
            <a:endParaRPr sz="28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latin typeface="Helvetica"/>
                <a:cs typeface="Helvetica"/>
              </a:rPr>
              <a:t>Sensitivity</a:t>
            </a:r>
            <a:r>
              <a:rPr dirty="0" sz="2800" spc="-40">
                <a:latin typeface="Helvetica"/>
                <a:cs typeface="Helvetica"/>
              </a:rPr>
              <a:t> </a:t>
            </a:r>
            <a:r>
              <a:rPr dirty="0" sz="2800">
                <a:latin typeface="Helvetica"/>
                <a:cs typeface="Helvetica"/>
              </a:rPr>
              <a:t>analyses:</a:t>
            </a:r>
            <a:endParaRPr sz="28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 spc="-5">
                <a:latin typeface="Helvetica"/>
                <a:cs typeface="Helvetica"/>
              </a:rPr>
              <a:t>Excluding</a:t>
            </a:r>
            <a:r>
              <a:rPr dirty="0" sz="2400" spc="-4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sites</a:t>
            </a:r>
            <a:endParaRPr sz="24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 spc="-5">
                <a:latin typeface="Helvetica"/>
                <a:cs typeface="Helvetica"/>
              </a:rPr>
              <a:t>Among inpatient enrollments</a:t>
            </a:r>
            <a:r>
              <a:rPr dirty="0" sz="2400" spc="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only</a:t>
            </a:r>
            <a:endParaRPr sz="2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8659" y="311876"/>
            <a:ext cx="32258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Participants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29" y="1086858"/>
            <a:ext cx="10732135" cy="839469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2800" b="1">
                <a:solidFill>
                  <a:srgbClr val="C00000"/>
                </a:solidFill>
                <a:latin typeface="Helvetica"/>
                <a:cs typeface="Helvetica"/>
              </a:rPr>
              <a:t>248 </a:t>
            </a:r>
            <a:r>
              <a:rPr dirty="0" sz="2800" spc="-5" b="1">
                <a:solidFill>
                  <a:srgbClr val="C00000"/>
                </a:solidFill>
                <a:latin typeface="Helvetica"/>
                <a:cs typeface="Helvetica"/>
              </a:rPr>
              <a:t>patients enrolled </a:t>
            </a:r>
            <a:r>
              <a:rPr dirty="0" sz="2800" spc="-5">
                <a:solidFill>
                  <a:srgbClr val="C00000"/>
                </a:solidFill>
                <a:latin typeface="Helvetica"/>
                <a:cs typeface="Helvetica"/>
              </a:rPr>
              <a:t>(from </a:t>
            </a:r>
            <a:r>
              <a:rPr dirty="0" sz="2800">
                <a:solidFill>
                  <a:srgbClr val="C00000"/>
                </a:solidFill>
                <a:latin typeface="Helvetica"/>
                <a:cs typeface="Helvetica"/>
              </a:rPr>
              <a:t>n=385 eligible; </a:t>
            </a:r>
            <a:r>
              <a:rPr dirty="0" sz="2800" spc="-5">
                <a:solidFill>
                  <a:srgbClr val="C00000"/>
                </a:solidFill>
                <a:latin typeface="Helvetica"/>
                <a:cs typeface="Helvetica"/>
              </a:rPr>
              <a:t>power/planned</a:t>
            </a:r>
            <a:r>
              <a:rPr dirty="0" sz="2800" spc="90">
                <a:solidFill>
                  <a:srgbClr val="C00000"/>
                </a:solidFill>
                <a:latin typeface="Helvetica"/>
                <a:cs typeface="Helvetica"/>
              </a:rPr>
              <a:t> </a:t>
            </a:r>
            <a:r>
              <a:rPr dirty="0" sz="2800">
                <a:solidFill>
                  <a:srgbClr val="C00000"/>
                </a:solidFill>
                <a:latin typeface="Helvetica"/>
                <a:cs typeface="Helvetica"/>
              </a:rPr>
              <a:t>n=168)</a:t>
            </a:r>
            <a:endParaRPr sz="2800">
              <a:latin typeface="Helvetica"/>
              <a:cs typeface="Helvetica"/>
            </a:endParaRPr>
          </a:p>
          <a:p>
            <a:pPr marL="927100" indent="-4572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 spc="-5">
                <a:latin typeface="Helvetica"/>
                <a:cs typeface="Helvetica"/>
              </a:rPr>
              <a:t>Enrolled patients more </a:t>
            </a:r>
            <a:r>
              <a:rPr dirty="0" sz="2000">
                <a:latin typeface="Helvetica"/>
                <a:cs typeface="Helvetica"/>
              </a:rPr>
              <a:t>likely </a:t>
            </a:r>
            <a:r>
              <a:rPr dirty="0" sz="2000" spc="-10">
                <a:latin typeface="Helvetica"/>
                <a:cs typeface="Helvetica"/>
              </a:rPr>
              <a:t>to </a:t>
            </a:r>
            <a:r>
              <a:rPr dirty="0" sz="2000">
                <a:latin typeface="Helvetica"/>
                <a:cs typeface="Helvetica"/>
              </a:rPr>
              <a:t>be </a:t>
            </a:r>
            <a:r>
              <a:rPr dirty="0" sz="2000" spc="-5">
                <a:latin typeface="Helvetica"/>
                <a:cs typeface="Helvetica"/>
              </a:rPr>
              <a:t>white non-Hispanic than non-enrolled (75% vs.</a:t>
            </a:r>
            <a:r>
              <a:rPr dirty="0" sz="2000" spc="125">
                <a:latin typeface="Helvetica"/>
                <a:cs typeface="Helvetica"/>
              </a:rPr>
              <a:t> </a:t>
            </a:r>
            <a:r>
              <a:rPr dirty="0" sz="2000" spc="-5">
                <a:latin typeface="Helvetica"/>
                <a:cs typeface="Helvetica"/>
              </a:rPr>
              <a:t>64%)</a:t>
            </a:r>
            <a:endParaRPr sz="2000">
              <a:latin typeface="Helvetica"/>
              <a:cs typeface="Helvetic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48626" y="2071227"/>
          <a:ext cx="10488295" cy="451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9746"/>
                <a:gridCol w="3489746"/>
                <a:gridCol w="3489746"/>
              </a:tblGrid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r>
                        <a:rPr dirty="0" sz="20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(n=135)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dirty="0" sz="2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(n=113)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Age, mean 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years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(SD)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63.5</a:t>
                      </a:r>
                      <a:r>
                        <a:rPr dirty="0" sz="2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(9.7)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63.2</a:t>
                      </a:r>
                      <a:r>
                        <a:rPr dirty="0" sz="2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(10.2)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Male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82.2%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86.7%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White,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non-Hispanic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79.1%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82.7%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Some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college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more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56.4%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69.2%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20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Disability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27.6%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32.0%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Married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72.5%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65.4%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Diagnosed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&lt; 2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11.9%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12.4%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Enrolled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ICU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21.5%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26.5%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INTERMACS 4-7</a:t>
                      </a:r>
                      <a:r>
                        <a:rPr dirty="0" sz="20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 i="1">
                          <a:latin typeface="Calibri"/>
                          <a:cs typeface="Calibri"/>
                        </a:rPr>
                        <a:t>(p&lt;0.01)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18.3%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44.6%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369" y="310808"/>
            <a:ext cx="555371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Intervention</a:t>
            </a:r>
            <a:r>
              <a:rPr dirty="0" spc="-35"/>
              <a:t> </a:t>
            </a:r>
            <a:r>
              <a:rPr dirty="0" spc="-5"/>
              <a:t>Delivery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2901" y="1341189"/>
            <a:ext cx="9377680" cy="464248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15">
                <a:latin typeface="Helvetica"/>
                <a:cs typeface="Helvetica"/>
              </a:rPr>
              <a:t>Training</a:t>
            </a:r>
            <a:endParaRPr sz="28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 spc="-5">
                <a:latin typeface="Helvetica"/>
                <a:cs typeface="Helvetica"/>
              </a:rPr>
              <a:t>All sites participated: </a:t>
            </a:r>
            <a:r>
              <a:rPr dirty="0" sz="2400">
                <a:latin typeface="Helvetica"/>
                <a:cs typeface="Helvetica"/>
              </a:rPr>
              <a:t>31-72 </a:t>
            </a:r>
            <a:r>
              <a:rPr dirty="0" sz="2400" spc="-15">
                <a:latin typeface="Helvetica"/>
                <a:cs typeface="Helvetica"/>
              </a:rPr>
              <a:t>staff </a:t>
            </a:r>
            <a:r>
              <a:rPr dirty="0" sz="2400">
                <a:latin typeface="Helvetica"/>
                <a:cs typeface="Helvetica"/>
              </a:rPr>
              <a:t>per</a:t>
            </a:r>
            <a:r>
              <a:rPr dirty="0" sz="2400" spc="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site</a:t>
            </a:r>
            <a:endParaRPr sz="2400">
              <a:latin typeface="Helvetica"/>
              <a:cs typeface="Helvetic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latin typeface="Helvetica"/>
                <a:cs typeface="Helvetica"/>
              </a:rPr>
              <a:t>Patient </a:t>
            </a:r>
            <a:r>
              <a:rPr dirty="0" sz="2800">
                <a:latin typeface="Helvetica"/>
                <a:cs typeface="Helvetica"/>
              </a:rPr>
              <a:t>decision aid</a:t>
            </a:r>
            <a:r>
              <a:rPr dirty="0" sz="2800" spc="-20">
                <a:latin typeface="Helvetica"/>
                <a:cs typeface="Helvetica"/>
              </a:rPr>
              <a:t> </a:t>
            </a:r>
            <a:r>
              <a:rPr dirty="0" sz="2800">
                <a:latin typeface="Helvetica"/>
                <a:cs typeface="Helvetica"/>
              </a:rPr>
              <a:t>exposure</a:t>
            </a:r>
            <a:endParaRPr sz="28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>
                <a:latin typeface="Helvetica"/>
                <a:cs typeface="Helvetica"/>
              </a:rPr>
              <a:t>88% received pamphlet decision</a:t>
            </a:r>
            <a:r>
              <a:rPr dirty="0" sz="2400" spc="-12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aid</a:t>
            </a:r>
            <a:endParaRPr sz="24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>
                <a:latin typeface="Helvetica"/>
                <a:cs typeface="Helvetica"/>
              </a:rPr>
              <a:t>92% received video decision</a:t>
            </a:r>
            <a:r>
              <a:rPr dirty="0" sz="2400" spc="-114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aid</a:t>
            </a:r>
            <a:endParaRPr sz="2400">
              <a:latin typeface="Helvetica"/>
              <a:cs typeface="Helvetic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latin typeface="Helvetica"/>
                <a:cs typeface="Helvetica"/>
              </a:rPr>
              <a:t>“Educational materials” felt to </a:t>
            </a:r>
            <a:r>
              <a:rPr dirty="0" sz="2800">
                <a:latin typeface="Helvetica"/>
                <a:cs typeface="Helvetica"/>
              </a:rPr>
              <a:t>be biased in </a:t>
            </a:r>
            <a:r>
              <a:rPr dirty="0" sz="2800" spc="-5">
                <a:latin typeface="Helvetica"/>
                <a:cs typeface="Helvetica"/>
              </a:rPr>
              <a:t>favor of</a:t>
            </a:r>
            <a:r>
              <a:rPr dirty="0" sz="2800" spc="140">
                <a:latin typeface="Helvetica"/>
                <a:cs typeface="Helvetica"/>
              </a:rPr>
              <a:t> </a:t>
            </a:r>
            <a:r>
              <a:rPr dirty="0" sz="2800" spc="-105">
                <a:latin typeface="Helvetica"/>
                <a:cs typeface="Helvetica"/>
              </a:rPr>
              <a:t>LVAD</a:t>
            </a:r>
            <a:endParaRPr sz="28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>
                <a:latin typeface="Helvetica"/>
                <a:cs typeface="Helvetica"/>
              </a:rPr>
              <a:t>54% </a:t>
            </a:r>
            <a:r>
              <a:rPr dirty="0" sz="2400" spc="-5">
                <a:latin typeface="Helvetica"/>
                <a:cs typeface="Helvetica"/>
              </a:rPr>
              <a:t>of control</a:t>
            </a:r>
            <a:r>
              <a:rPr dirty="0" sz="2400" spc="-4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patients</a:t>
            </a:r>
            <a:endParaRPr sz="24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>
                <a:latin typeface="Helvetica"/>
                <a:cs typeface="Helvetica"/>
              </a:rPr>
              <a:t>43% </a:t>
            </a:r>
            <a:r>
              <a:rPr dirty="0" sz="2400" spc="-5">
                <a:latin typeface="Helvetica"/>
                <a:cs typeface="Helvetica"/>
              </a:rPr>
              <a:t>of intervention patients</a:t>
            </a:r>
            <a:r>
              <a:rPr dirty="0" sz="2400" spc="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(p=0.13)</a:t>
            </a:r>
            <a:endParaRPr sz="2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0198" y="455683"/>
            <a:ext cx="30054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050" y="2348387"/>
            <a:ext cx="4251325" cy="171894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latin typeface="Helvetica"/>
                <a:cs typeface="Helvetica"/>
              </a:rPr>
              <a:t>Control:</a:t>
            </a:r>
            <a:r>
              <a:rPr dirty="0" sz="2400" spc="-3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59.5%</a:t>
            </a:r>
            <a:r>
              <a:rPr dirty="0" sz="2400" spc="-5">
                <a:latin typeface="Calibri"/>
                <a:cs typeface="Calibri"/>
              </a:rPr>
              <a:t>→</a:t>
            </a:r>
            <a:r>
              <a:rPr dirty="0" sz="2400" spc="-5">
                <a:latin typeface="Helvetica"/>
                <a:cs typeface="Helvetica"/>
              </a:rPr>
              <a:t>64.9%</a:t>
            </a:r>
            <a:endParaRPr sz="2400">
              <a:latin typeface="Helvetica"/>
              <a:cs typeface="Helvetica"/>
            </a:endParaRPr>
          </a:p>
          <a:p>
            <a:pPr marL="469900" indent="-4572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latin typeface="Helvetica"/>
                <a:cs typeface="Helvetica"/>
              </a:rPr>
              <a:t>Intervention:</a:t>
            </a:r>
            <a:r>
              <a:rPr dirty="0" sz="2400" spc="-1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59.1%</a:t>
            </a:r>
            <a:r>
              <a:rPr dirty="0" sz="2400" spc="-5">
                <a:latin typeface="Calibri"/>
                <a:cs typeface="Calibri"/>
              </a:rPr>
              <a:t>→</a:t>
            </a:r>
            <a:r>
              <a:rPr dirty="0" sz="2400" spc="-5">
                <a:latin typeface="Helvetica"/>
                <a:cs typeface="Helvetica"/>
              </a:rPr>
              <a:t>70.0%</a:t>
            </a:r>
            <a:endParaRPr sz="2400">
              <a:latin typeface="Helvetica"/>
              <a:cs typeface="Helvetica"/>
            </a:endParaRPr>
          </a:p>
          <a:p>
            <a:pPr marL="469900" marR="828040" indent="-457200">
              <a:lnSpc>
                <a:spcPct val="100699"/>
              </a:lnSpc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latin typeface="Helvetica"/>
                <a:cs typeface="Helvetica"/>
              </a:rPr>
              <a:t>Adjusted </a:t>
            </a:r>
            <a:r>
              <a:rPr dirty="0" sz="2400" spc="-10">
                <a:latin typeface="Helvetica"/>
                <a:cs typeface="Helvetica"/>
              </a:rPr>
              <a:t>difference </a:t>
            </a:r>
            <a:r>
              <a:rPr dirty="0" sz="2400">
                <a:latin typeface="Helvetica"/>
                <a:cs typeface="Helvetica"/>
              </a:rPr>
              <a:t>of  </a:t>
            </a:r>
            <a:r>
              <a:rPr dirty="0" sz="2400" spc="-5">
                <a:latin typeface="Helvetica"/>
                <a:cs typeface="Helvetica"/>
              </a:rPr>
              <a:t>difference:</a:t>
            </a:r>
            <a:r>
              <a:rPr dirty="0" sz="2400" spc="-95">
                <a:latin typeface="Helvetica"/>
                <a:cs typeface="Helvetica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Helvetica"/>
                <a:cs typeface="Helvetica"/>
              </a:rPr>
              <a:t>5.5%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4911" y="535805"/>
            <a:ext cx="0" cy="4972050"/>
          </a:xfrm>
          <a:custGeom>
            <a:avLst/>
            <a:gdLst/>
            <a:ahLst/>
            <a:cxnLst/>
            <a:rect l="l" t="t" r="r" b="b"/>
            <a:pathLst>
              <a:path w="0" h="4972050">
                <a:moveTo>
                  <a:pt x="0" y="4971936"/>
                </a:moveTo>
                <a:lnTo>
                  <a:pt x="1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88481" y="550774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88481" y="479598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88481" y="408907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88481" y="337793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88481" y="266679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88481" y="195564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88481" y="124450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88481" y="53580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44911" y="5507740"/>
            <a:ext cx="5288280" cy="0"/>
          </a:xfrm>
          <a:custGeom>
            <a:avLst/>
            <a:gdLst/>
            <a:ahLst/>
            <a:cxnLst/>
            <a:rect l="l" t="t" r="r" b="b"/>
            <a:pathLst>
              <a:path w="5288280" h="0">
                <a:moveTo>
                  <a:pt x="0" y="0"/>
                </a:moveTo>
                <a:lnTo>
                  <a:pt x="5287823" y="1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44911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47944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54856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61767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64445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71356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574034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280212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78800" y="427143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7485" y="132325"/>
                </a:lnTo>
                <a:lnTo>
                  <a:pt x="27898" y="162601"/>
                </a:lnTo>
                <a:lnTo>
                  <a:pt x="58174" y="183014"/>
                </a:lnTo>
                <a:lnTo>
                  <a:pt x="95250" y="190500"/>
                </a:lnTo>
                <a:lnTo>
                  <a:pt x="132325" y="183014"/>
                </a:lnTo>
                <a:lnTo>
                  <a:pt x="162601" y="162601"/>
                </a:lnTo>
                <a:lnTo>
                  <a:pt x="183014" y="132325"/>
                </a:lnTo>
                <a:lnTo>
                  <a:pt x="190500" y="95250"/>
                </a:lnTo>
                <a:lnTo>
                  <a:pt x="183014" y="58174"/>
                </a:lnTo>
                <a:lnTo>
                  <a:pt x="162601" y="27898"/>
                </a:lnTo>
                <a:lnTo>
                  <a:pt x="132325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178800" y="427143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lnTo>
                  <a:pt x="183014" y="132325"/>
                </a:lnTo>
                <a:lnTo>
                  <a:pt x="162601" y="162601"/>
                </a:lnTo>
                <a:lnTo>
                  <a:pt x="132325" y="183014"/>
                </a:lnTo>
                <a:lnTo>
                  <a:pt x="95250" y="190500"/>
                </a:lnTo>
                <a:lnTo>
                  <a:pt x="58174" y="183014"/>
                </a:lnTo>
                <a:lnTo>
                  <a:pt x="27898" y="162601"/>
                </a:lnTo>
                <a:lnTo>
                  <a:pt x="7485" y="132325"/>
                </a:lnTo>
                <a:lnTo>
                  <a:pt x="0" y="95250"/>
                </a:lnTo>
                <a:lnTo>
                  <a:pt x="7485" y="58174"/>
                </a:lnTo>
                <a:lnTo>
                  <a:pt x="27898" y="27898"/>
                </a:lnTo>
                <a:lnTo>
                  <a:pt x="58174" y="7485"/>
                </a:lnTo>
                <a:lnTo>
                  <a:pt x="95250" y="0"/>
                </a:lnTo>
                <a:lnTo>
                  <a:pt x="132325" y="7485"/>
                </a:lnTo>
                <a:lnTo>
                  <a:pt x="162601" y="27898"/>
                </a:lnTo>
                <a:lnTo>
                  <a:pt x="183014" y="58174"/>
                </a:lnTo>
                <a:lnTo>
                  <a:pt x="190500" y="95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088033" y="199813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7485" y="132325"/>
                </a:lnTo>
                <a:lnTo>
                  <a:pt x="27898" y="162601"/>
                </a:lnTo>
                <a:lnTo>
                  <a:pt x="58174" y="183014"/>
                </a:lnTo>
                <a:lnTo>
                  <a:pt x="95250" y="190500"/>
                </a:lnTo>
                <a:lnTo>
                  <a:pt x="132325" y="183014"/>
                </a:lnTo>
                <a:lnTo>
                  <a:pt x="162602" y="162601"/>
                </a:lnTo>
                <a:lnTo>
                  <a:pt x="183014" y="132325"/>
                </a:lnTo>
                <a:lnTo>
                  <a:pt x="190500" y="95250"/>
                </a:lnTo>
                <a:lnTo>
                  <a:pt x="183014" y="58174"/>
                </a:lnTo>
                <a:lnTo>
                  <a:pt x="162602" y="27898"/>
                </a:lnTo>
                <a:lnTo>
                  <a:pt x="132325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88033" y="199813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lnTo>
                  <a:pt x="183014" y="132325"/>
                </a:lnTo>
                <a:lnTo>
                  <a:pt x="162601" y="162601"/>
                </a:lnTo>
                <a:lnTo>
                  <a:pt x="132325" y="183014"/>
                </a:lnTo>
                <a:lnTo>
                  <a:pt x="95250" y="190500"/>
                </a:lnTo>
                <a:lnTo>
                  <a:pt x="58174" y="183014"/>
                </a:lnTo>
                <a:lnTo>
                  <a:pt x="27898" y="162601"/>
                </a:lnTo>
                <a:lnTo>
                  <a:pt x="7485" y="132325"/>
                </a:lnTo>
                <a:lnTo>
                  <a:pt x="0" y="95250"/>
                </a:lnTo>
                <a:lnTo>
                  <a:pt x="7485" y="58174"/>
                </a:lnTo>
                <a:lnTo>
                  <a:pt x="27898" y="27898"/>
                </a:lnTo>
                <a:lnTo>
                  <a:pt x="58174" y="7485"/>
                </a:lnTo>
                <a:lnTo>
                  <a:pt x="95250" y="0"/>
                </a:lnTo>
                <a:lnTo>
                  <a:pt x="132325" y="7485"/>
                </a:lnTo>
                <a:lnTo>
                  <a:pt x="162601" y="27898"/>
                </a:lnTo>
                <a:lnTo>
                  <a:pt x="183014" y="58174"/>
                </a:lnTo>
                <a:lnTo>
                  <a:pt x="190500" y="95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077154" y="5378075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42152" y="4667798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42152" y="3957522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42152" y="3247245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42152" y="2536969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42152" y="1826691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42152" y="1116416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42152" y="406139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18196" y="5629873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0%</a:t>
            </a:r>
            <a:endParaRPr sz="1200">
              <a:latin typeface="Mangal"/>
              <a:cs typeface="Mang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23240" y="5629873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2%</a:t>
            </a:r>
            <a:endParaRPr sz="1200">
              <a:latin typeface="Mangal"/>
              <a:cs typeface="Mang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28283" y="5629873"/>
            <a:ext cx="2413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7550" algn="l"/>
                <a:tab pos="1422400" algn="l"/>
                <a:tab pos="2083435" algn="l"/>
              </a:tabLst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4%	6%	8%	10%</a:t>
            </a:r>
            <a:endParaRPr sz="1200">
              <a:latin typeface="Mangal"/>
              <a:cs typeface="Mang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404578" y="5629873"/>
            <a:ext cx="341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12%</a:t>
            </a:r>
            <a:endParaRPr sz="1200">
              <a:latin typeface="Mangal"/>
              <a:cs typeface="Mang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09619" y="5629873"/>
            <a:ext cx="341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14%</a:t>
            </a:r>
            <a:endParaRPr sz="1200">
              <a:latin typeface="Mangal"/>
              <a:cs typeface="Mang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51101" y="5886516"/>
            <a:ext cx="2566035" cy="323215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0325">
              <a:lnSpc>
                <a:spcPts val="1714"/>
              </a:lnSpc>
            </a:pPr>
            <a:r>
              <a:rPr dirty="0" sz="1800" spc="-10" b="1">
                <a:latin typeface="Calibri"/>
                <a:cs typeface="Calibri"/>
              </a:rPr>
              <a:t>Knowledge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Improvement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93455" y="6234322"/>
            <a:ext cx="368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alibri"/>
                <a:cs typeface="Calibri"/>
              </a:rPr>
              <a:t>Percent </a:t>
            </a:r>
            <a:r>
              <a:rPr dirty="0" sz="1400" spc="-10">
                <a:latin typeface="Calibri"/>
                <a:cs typeface="Calibri"/>
              </a:rPr>
              <a:t>difference, </a:t>
            </a:r>
            <a:r>
              <a:rPr dirty="0" sz="1400" spc="-5">
                <a:latin typeface="Calibri"/>
                <a:cs typeface="Calibri"/>
              </a:rPr>
              <a:t>mean </a:t>
            </a:r>
            <a:r>
              <a:rPr dirty="0" sz="1400">
                <a:latin typeface="Calibri"/>
                <a:cs typeface="Calibri"/>
              </a:rPr>
              <a:t>(baseline 1 </a:t>
            </a:r>
            <a:r>
              <a:rPr dirty="0" sz="1400" spc="-5">
                <a:latin typeface="Calibri"/>
                <a:cs typeface="Calibri"/>
              </a:rPr>
              <a:t>to </a:t>
            </a:r>
            <a:r>
              <a:rPr dirty="0" sz="1400">
                <a:latin typeface="Calibri"/>
                <a:cs typeface="Calibri"/>
              </a:rPr>
              <a:t>baseline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91942" y="1700834"/>
            <a:ext cx="628650" cy="2925445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110" b="1">
                <a:latin typeface="Calibri"/>
                <a:cs typeface="Calibri"/>
              </a:rPr>
              <a:t>V</a:t>
            </a:r>
            <a:r>
              <a:rPr dirty="0" sz="2000" spc="-5" b="1">
                <a:latin typeface="Calibri"/>
                <a:cs typeface="Calibri"/>
              </a:rPr>
              <a:t>al</a:t>
            </a:r>
            <a:r>
              <a:rPr dirty="0" sz="2000" b="1">
                <a:latin typeface="Calibri"/>
                <a:cs typeface="Calibri"/>
              </a:rPr>
              <a:t>u</a:t>
            </a:r>
            <a:r>
              <a:rPr dirty="0" sz="2000" spc="0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s-Ch</a:t>
            </a:r>
            <a:r>
              <a:rPr dirty="0" sz="2000" spc="-5" b="1">
                <a:latin typeface="Calibri"/>
                <a:cs typeface="Calibri"/>
              </a:rPr>
              <a:t>oi</a:t>
            </a:r>
            <a:r>
              <a:rPr dirty="0" sz="2000" b="1">
                <a:latin typeface="Calibri"/>
                <a:cs typeface="Calibri"/>
              </a:rPr>
              <a:t>ce C</a:t>
            </a:r>
            <a:r>
              <a:rPr dirty="0" sz="2000" spc="-5" b="1">
                <a:latin typeface="Calibri"/>
                <a:cs typeface="Calibri"/>
              </a:rPr>
              <a:t>o</a:t>
            </a:r>
            <a:r>
              <a:rPr dirty="0" sz="2000" b="1">
                <a:latin typeface="Calibri"/>
                <a:cs typeface="Calibri"/>
              </a:rPr>
              <a:t>n</a:t>
            </a:r>
            <a:r>
              <a:rPr dirty="0" sz="2000" spc="-10" b="1">
                <a:latin typeface="Calibri"/>
                <a:cs typeface="Calibri"/>
              </a:rPr>
              <a:t>c</a:t>
            </a:r>
            <a:r>
              <a:rPr dirty="0" sz="2000" spc="-5" b="1">
                <a:latin typeface="Calibri"/>
                <a:cs typeface="Calibri"/>
              </a:rPr>
              <a:t>o</a:t>
            </a:r>
            <a:r>
              <a:rPr dirty="0" sz="2000" spc="-25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d</a:t>
            </a:r>
            <a:r>
              <a:rPr dirty="0" sz="2000" spc="-5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nce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665"/>
              </a:spcBef>
            </a:pPr>
            <a:r>
              <a:rPr dirty="0" sz="1400" spc="-30">
                <a:latin typeface="Calibri"/>
                <a:cs typeface="Calibri"/>
              </a:rPr>
              <a:t>K</a:t>
            </a:r>
            <a:r>
              <a:rPr dirty="0" sz="1400">
                <a:latin typeface="Calibri"/>
                <a:cs typeface="Calibri"/>
              </a:rPr>
              <a:t>endall</a:t>
            </a:r>
            <a:r>
              <a:rPr dirty="0" sz="1400" spc="-85">
                <a:latin typeface="Calibri"/>
                <a:cs typeface="Calibri"/>
              </a:rPr>
              <a:t>’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au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or</a:t>
            </a:r>
            <a:r>
              <a:rPr dirty="0" sz="1400" spc="-2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el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t 1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h)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26457" y="4077530"/>
            <a:ext cx="804545" cy="74930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2000" b="1">
                <a:latin typeface="Calibri"/>
                <a:cs typeface="Calibri"/>
              </a:rPr>
              <a:t>C</a:t>
            </a:r>
            <a:r>
              <a:rPr dirty="0" sz="2000" spc="-5" b="1">
                <a:latin typeface="Calibri"/>
                <a:cs typeface="Calibri"/>
              </a:rPr>
              <a:t>o</a:t>
            </a:r>
            <a:r>
              <a:rPr dirty="0" sz="2000" spc="-20" b="1">
                <a:latin typeface="Calibri"/>
                <a:cs typeface="Calibri"/>
              </a:rPr>
              <a:t>n</a:t>
            </a:r>
            <a:r>
              <a:rPr dirty="0" sz="2000" spc="-10" b="1">
                <a:latin typeface="Calibri"/>
                <a:cs typeface="Calibri"/>
              </a:rPr>
              <a:t>t</a:t>
            </a:r>
            <a:r>
              <a:rPr dirty="0" sz="2000" spc="-25" b="1">
                <a:latin typeface="Calibri"/>
                <a:cs typeface="Calibri"/>
              </a:rPr>
              <a:t>r</a:t>
            </a:r>
            <a:r>
              <a:rPr dirty="0" sz="2000" spc="-5" b="1">
                <a:latin typeface="Calibri"/>
                <a:cs typeface="Calibri"/>
              </a:rPr>
              <a:t>o</a:t>
            </a:r>
            <a:r>
              <a:rPr dirty="0" sz="2000" b="1"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665"/>
              </a:spcBef>
            </a:pPr>
            <a:r>
              <a:rPr dirty="0" sz="1400">
                <a:latin typeface="Calibri"/>
                <a:cs typeface="Calibri"/>
              </a:rPr>
              <a:t>Usual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Care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74600" y="1780198"/>
            <a:ext cx="1470660" cy="93980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050"/>
              </a:spcBef>
            </a:pPr>
            <a:r>
              <a:rPr dirty="0" sz="2000" spc="-10" b="1">
                <a:latin typeface="Calibri"/>
                <a:cs typeface="Calibri"/>
              </a:rPr>
              <a:t>Intervention</a:t>
            </a:r>
            <a:endParaRPr sz="2000">
              <a:latin typeface="Calibri"/>
              <a:cs typeface="Calibri"/>
            </a:endParaRPr>
          </a:p>
          <a:p>
            <a:pPr marL="12700" marR="5080" indent="22225">
              <a:lnSpc>
                <a:spcPts val="1500"/>
              </a:lnSpc>
              <a:spcBef>
                <a:spcPts val="865"/>
              </a:spcBef>
            </a:pPr>
            <a:r>
              <a:rPr dirty="0" sz="1400" spc="-10">
                <a:latin typeface="Calibri"/>
                <a:cs typeface="Calibri"/>
              </a:rPr>
              <a:t>Staff Education </a:t>
            </a:r>
            <a:r>
              <a:rPr dirty="0" sz="1400">
                <a:latin typeface="Calibri"/>
                <a:cs typeface="Calibri"/>
              </a:rPr>
              <a:t>and  </a:t>
            </a:r>
            <a:r>
              <a:rPr dirty="0" sz="1400" spc="-10">
                <a:latin typeface="Calibri"/>
                <a:cs typeface="Calibri"/>
              </a:rPr>
              <a:t>Patient </a:t>
            </a:r>
            <a:r>
              <a:rPr dirty="0" sz="1400" spc="-5">
                <a:latin typeface="Calibri"/>
                <a:cs typeface="Calibri"/>
              </a:rPr>
              <a:t>Decision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Aid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82238" y="1656119"/>
            <a:ext cx="1965960" cy="238125"/>
          </a:xfrm>
          <a:custGeom>
            <a:avLst/>
            <a:gdLst/>
            <a:ahLst/>
            <a:cxnLst/>
            <a:rect l="l" t="t" r="r" b="b"/>
            <a:pathLst>
              <a:path w="1965959" h="238125">
                <a:moveTo>
                  <a:pt x="0" y="237758"/>
                </a:moveTo>
                <a:lnTo>
                  <a:pt x="1557" y="191484"/>
                </a:lnTo>
                <a:lnTo>
                  <a:pt x="5803" y="153697"/>
                </a:lnTo>
                <a:lnTo>
                  <a:pt x="12101" y="128221"/>
                </a:lnTo>
                <a:lnTo>
                  <a:pt x="19813" y="118879"/>
                </a:lnTo>
                <a:lnTo>
                  <a:pt x="962997" y="118879"/>
                </a:lnTo>
                <a:lnTo>
                  <a:pt x="970709" y="109536"/>
                </a:lnTo>
                <a:lnTo>
                  <a:pt x="977006" y="84060"/>
                </a:lnTo>
                <a:lnTo>
                  <a:pt x="981253" y="46273"/>
                </a:lnTo>
                <a:lnTo>
                  <a:pt x="982810" y="0"/>
                </a:lnTo>
                <a:lnTo>
                  <a:pt x="984367" y="46273"/>
                </a:lnTo>
                <a:lnTo>
                  <a:pt x="988613" y="84060"/>
                </a:lnTo>
                <a:lnTo>
                  <a:pt x="994910" y="109536"/>
                </a:lnTo>
                <a:lnTo>
                  <a:pt x="1002623" y="118879"/>
                </a:lnTo>
                <a:lnTo>
                  <a:pt x="1945806" y="118879"/>
                </a:lnTo>
                <a:lnTo>
                  <a:pt x="1953519" y="128221"/>
                </a:lnTo>
                <a:lnTo>
                  <a:pt x="1959816" y="153697"/>
                </a:lnTo>
                <a:lnTo>
                  <a:pt x="1964063" y="191484"/>
                </a:lnTo>
                <a:lnTo>
                  <a:pt x="1965620" y="237758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8831564" y="1353825"/>
            <a:ext cx="7016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C00000"/>
                </a:solidFill>
                <a:latin typeface="Calibri"/>
                <a:cs typeface="Calibri"/>
              </a:rPr>
              <a:t>P=0.030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89714" y="617697"/>
            <a:ext cx="1422400" cy="5454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45085" marR="5080" indent="-33020">
              <a:lnSpc>
                <a:spcPts val="1930"/>
              </a:lnSpc>
              <a:spcBef>
                <a:spcPts val="355"/>
              </a:spcBef>
            </a:pP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H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ghe</a:t>
            </a:r>
            <a:r>
              <a:rPr dirty="0" sz="1800" spc="-20" b="1" i="1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-</a:t>
            </a:r>
            <a:r>
              <a:rPr dirty="0" sz="1800" spc="0" b="1" i="1">
                <a:solidFill>
                  <a:srgbClr val="A6A6A6"/>
                </a:solidFill>
                <a:latin typeface="Calibri"/>
                <a:cs typeface="Calibri"/>
              </a:rPr>
              <a:t>Q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u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li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ty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60" b="1" i="1">
                <a:solidFill>
                  <a:srgbClr val="A6A6A6"/>
                </a:solidFill>
                <a:latin typeface="Calibri"/>
                <a:cs typeface="Calibri"/>
              </a:rPr>
              <a:t>LVAD</a:t>
            </a:r>
            <a:r>
              <a:rPr dirty="0" sz="1800" spc="-7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Decision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388105" y="2230309"/>
            <a:ext cx="1669414" cy="1983105"/>
          </a:xfrm>
          <a:custGeom>
            <a:avLst/>
            <a:gdLst/>
            <a:ahLst/>
            <a:cxnLst/>
            <a:rect l="l" t="t" r="r" b="b"/>
            <a:pathLst>
              <a:path w="1669415" h="1983104">
                <a:moveTo>
                  <a:pt x="1669065" y="0"/>
                </a:moveTo>
                <a:lnTo>
                  <a:pt x="1590875" y="33827"/>
                </a:lnTo>
                <a:lnTo>
                  <a:pt x="1610321" y="50167"/>
                </a:lnTo>
                <a:lnTo>
                  <a:pt x="1568676" y="99729"/>
                </a:lnTo>
                <a:lnTo>
                  <a:pt x="1588122" y="116070"/>
                </a:lnTo>
                <a:lnTo>
                  <a:pt x="1629768" y="66508"/>
                </a:lnTo>
                <a:lnTo>
                  <a:pt x="1653129" y="66508"/>
                </a:lnTo>
                <a:lnTo>
                  <a:pt x="1669065" y="0"/>
                </a:lnTo>
                <a:close/>
              </a:path>
              <a:path w="1669415" h="1983104">
                <a:moveTo>
                  <a:pt x="1653129" y="66508"/>
                </a:moveTo>
                <a:lnTo>
                  <a:pt x="1629768" y="66508"/>
                </a:lnTo>
                <a:lnTo>
                  <a:pt x="1649214" y="82848"/>
                </a:lnTo>
                <a:lnTo>
                  <a:pt x="1653129" y="66508"/>
                </a:lnTo>
                <a:close/>
              </a:path>
              <a:path w="1669415" h="1983104">
                <a:moveTo>
                  <a:pt x="1552334" y="119175"/>
                </a:moveTo>
                <a:lnTo>
                  <a:pt x="1503314" y="177514"/>
                </a:lnTo>
                <a:lnTo>
                  <a:pt x="1522760" y="193854"/>
                </a:lnTo>
                <a:lnTo>
                  <a:pt x="1571781" y="135515"/>
                </a:lnTo>
                <a:lnTo>
                  <a:pt x="1552334" y="119175"/>
                </a:lnTo>
                <a:close/>
              </a:path>
              <a:path w="1669415" h="1983104">
                <a:moveTo>
                  <a:pt x="1486974" y="196960"/>
                </a:moveTo>
                <a:lnTo>
                  <a:pt x="1437952" y="255299"/>
                </a:lnTo>
                <a:lnTo>
                  <a:pt x="1457398" y="271639"/>
                </a:lnTo>
                <a:lnTo>
                  <a:pt x="1506420" y="213300"/>
                </a:lnTo>
                <a:lnTo>
                  <a:pt x="1486974" y="196960"/>
                </a:lnTo>
                <a:close/>
              </a:path>
              <a:path w="1669415" h="1983104">
                <a:moveTo>
                  <a:pt x="1421612" y="274745"/>
                </a:moveTo>
                <a:lnTo>
                  <a:pt x="1372591" y="333082"/>
                </a:lnTo>
                <a:lnTo>
                  <a:pt x="1392038" y="349423"/>
                </a:lnTo>
                <a:lnTo>
                  <a:pt x="1441058" y="291085"/>
                </a:lnTo>
                <a:lnTo>
                  <a:pt x="1421612" y="274745"/>
                </a:lnTo>
                <a:close/>
              </a:path>
              <a:path w="1669415" h="1983104">
                <a:moveTo>
                  <a:pt x="1356250" y="352529"/>
                </a:moveTo>
                <a:lnTo>
                  <a:pt x="1307230" y="410867"/>
                </a:lnTo>
                <a:lnTo>
                  <a:pt x="1326676" y="427207"/>
                </a:lnTo>
                <a:lnTo>
                  <a:pt x="1375697" y="368870"/>
                </a:lnTo>
                <a:lnTo>
                  <a:pt x="1356250" y="352529"/>
                </a:lnTo>
                <a:close/>
              </a:path>
              <a:path w="1669415" h="1983104">
                <a:moveTo>
                  <a:pt x="1290888" y="430314"/>
                </a:moveTo>
                <a:lnTo>
                  <a:pt x="1241868" y="488652"/>
                </a:lnTo>
                <a:lnTo>
                  <a:pt x="1261314" y="504992"/>
                </a:lnTo>
                <a:lnTo>
                  <a:pt x="1310335" y="446653"/>
                </a:lnTo>
                <a:lnTo>
                  <a:pt x="1290888" y="430314"/>
                </a:lnTo>
                <a:close/>
              </a:path>
              <a:path w="1669415" h="1983104">
                <a:moveTo>
                  <a:pt x="1225528" y="508099"/>
                </a:moveTo>
                <a:lnTo>
                  <a:pt x="1176506" y="566436"/>
                </a:lnTo>
                <a:lnTo>
                  <a:pt x="1195952" y="582777"/>
                </a:lnTo>
                <a:lnTo>
                  <a:pt x="1244974" y="524438"/>
                </a:lnTo>
                <a:lnTo>
                  <a:pt x="1225528" y="508099"/>
                </a:lnTo>
                <a:close/>
              </a:path>
              <a:path w="1669415" h="1983104">
                <a:moveTo>
                  <a:pt x="1160166" y="585882"/>
                </a:moveTo>
                <a:lnTo>
                  <a:pt x="1111145" y="644221"/>
                </a:lnTo>
                <a:lnTo>
                  <a:pt x="1130592" y="660561"/>
                </a:lnTo>
                <a:lnTo>
                  <a:pt x="1179612" y="602223"/>
                </a:lnTo>
                <a:lnTo>
                  <a:pt x="1160166" y="585882"/>
                </a:lnTo>
                <a:close/>
              </a:path>
              <a:path w="1669415" h="1983104">
                <a:moveTo>
                  <a:pt x="1094804" y="663667"/>
                </a:moveTo>
                <a:lnTo>
                  <a:pt x="1045784" y="722006"/>
                </a:lnTo>
                <a:lnTo>
                  <a:pt x="1065230" y="738346"/>
                </a:lnTo>
                <a:lnTo>
                  <a:pt x="1114251" y="680007"/>
                </a:lnTo>
                <a:lnTo>
                  <a:pt x="1094804" y="663667"/>
                </a:lnTo>
                <a:close/>
              </a:path>
              <a:path w="1669415" h="1983104">
                <a:moveTo>
                  <a:pt x="1029442" y="741451"/>
                </a:moveTo>
                <a:lnTo>
                  <a:pt x="980422" y="799790"/>
                </a:lnTo>
                <a:lnTo>
                  <a:pt x="999868" y="816131"/>
                </a:lnTo>
                <a:lnTo>
                  <a:pt x="1048889" y="757792"/>
                </a:lnTo>
                <a:lnTo>
                  <a:pt x="1029442" y="741451"/>
                </a:lnTo>
                <a:close/>
              </a:path>
              <a:path w="1669415" h="1983104">
                <a:moveTo>
                  <a:pt x="964082" y="819236"/>
                </a:moveTo>
                <a:lnTo>
                  <a:pt x="915060" y="877575"/>
                </a:lnTo>
                <a:lnTo>
                  <a:pt x="934506" y="893914"/>
                </a:lnTo>
                <a:lnTo>
                  <a:pt x="983528" y="835577"/>
                </a:lnTo>
                <a:lnTo>
                  <a:pt x="964082" y="819236"/>
                </a:lnTo>
                <a:close/>
              </a:path>
              <a:path w="1669415" h="1983104">
                <a:moveTo>
                  <a:pt x="898720" y="897021"/>
                </a:moveTo>
                <a:lnTo>
                  <a:pt x="849699" y="955360"/>
                </a:lnTo>
                <a:lnTo>
                  <a:pt x="869146" y="971699"/>
                </a:lnTo>
                <a:lnTo>
                  <a:pt x="918166" y="913361"/>
                </a:lnTo>
                <a:lnTo>
                  <a:pt x="898720" y="897021"/>
                </a:lnTo>
                <a:close/>
              </a:path>
              <a:path w="1669415" h="1983104">
                <a:moveTo>
                  <a:pt x="833358" y="974805"/>
                </a:moveTo>
                <a:lnTo>
                  <a:pt x="784338" y="1033143"/>
                </a:lnTo>
                <a:lnTo>
                  <a:pt x="803784" y="1049484"/>
                </a:lnTo>
                <a:lnTo>
                  <a:pt x="852805" y="991146"/>
                </a:lnTo>
                <a:lnTo>
                  <a:pt x="833358" y="974805"/>
                </a:lnTo>
                <a:close/>
              </a:path>
              <a:path w="1669415" h="1983104">
                <a:moveTo>
                  <a:pt x="767996" y="1052589"/>
                </a:moveTo>
                <a:lnTo>
                  <a:pt x="718976" y="1110928"/>
                </a:lnTo>
                <a:lnTo>
                  <a:pt x="738422" y="1127268"/>
                </a:lnTo>
                <a:lnTo>
                  <a:pt x="787443" y="1068931"/>
                </a:lnTo>
                <a:lnTo>
                  <a:pt x="767996" y="1052589"/>
                </a:lnTo>
                <a:close/>
              </a:path>
              <a:path w="1669415" h="1983104">
                <a:moveTo>
                  <a:pt x="702636" y="1130374"/>
                </a:moveTo>
                <a:lnTo>
                  <a:pt x="653614" y="1188713"/>
                </a:lnTo>
                <a:lnTo>
                  <a:pt x="673060" y="1205053"/>
                </a:lnTo>
                <a:lnTo>
                  <a:pt x="722082" y="1146714"/>
                </a:lnTo>
                <a:lnTo>
                  <a:pt x="702636" y="1130374"/>
                </a:lnTo>
                <a:close/>
              </a:path>
              <a:path w="1669415" h="1983104">
                <a:moveTo>
                  <a:pt x="637274" y="1208158"/>
                </a:moveTo>
                <a:lnTo>
                  <a:pt x="588253" y="1266497"/>
                </a:lnTo>
                <a:lnTo>
                  <a:pt x="607700" y="1282838"/>
                </a:lnTo>
                <a:lnTo>
                  <a:pt x="656720" y="1224499"/>
                </a:lnTo>
                <a:lnTo>
                  <a:pt x="637274" y="1208158"/>
                </a:lnTo>
                <a:close/>
              </a:path>
              <a:path w="1669415" h="1983104">
                <a:moveTo>
                  <a:pt x="571912" y="1285943"/>
                </a:moveTo>
                <a:lnTo>
                  <a:pt x="522892" y="1344282"/>
                </a:lnTo>
                <a:lnTo>
                  <a:pt x="542338" y="1360622"/>
                </a:lnTo>
                <a:lnTo>
                  <a:pt x="591358" y="1302284"/>
                </a:lnTo>
                <a:lnTo>
                  <a:pt x="571912" y="1285943"/>
                </a:lnTo>
                <a:close/>
              </a:path>
              <a:path w="1669415" h="1983104">
                <a:moveTo>
                  <a:pt x="506552" y="1363728"/>
                </a:moveTo>
                <a:lnTo>
                  <a:pt x="457530" y="1422067"/>
                </a:lnTo>
                <a:lnTo>
                  <a:pt x="476976" y="1438407"/>
                </a:lnTo>
                <a:lnTo>
                  <a:pt x="525997" y="1380068"/>
                </a:lnTo>
                <a:lnTo>
                  <a:pt x="506552" y="1363728"/>
                </a:lnTo>
                <a:close/>
              </a:path>
              <a:path w="1669415" h="1983104">
                <a:moveTo>
                  <a:pt x="441190" y="1441512"/>
                </a:moveTo>
                <a:lnTo>
                  <a:pt x="392169" y="1499850"/>
                </a:lnTo>
                <a:lnTo>
                  <a:pt x="411614" y="1516192"/>
                </a:lnTo>
                <a:lnTo>
                  <a:pt x="460636" y="1457853"/>
                </a:lnTo>
                <a:lnTo>
                  <a:pt x="441190" y="1441512"/>
                </a:lnTo>
                <a:close/>
              </a:path>
              <a:path w="1669415" h="1983104">
                <a:moveTo>
                  <a:pt x="375828" y="1519297"/>
                </a:moveTo>
                <a:lnTo>
                  <a:pt x="326807" y="1577635"/>
                </a:lnTo>
                <a:lnTo>
                  <a:pt x="346254" y="1593975"/>
                </a:lnTo>
                <a:lnTo>
                  <a:pt x="395274" y="1535638"/>
                </a:lnTo>
                <a:lnTo>
                  <a:pt x="375828" y="1519297"/>
                </a:lnTo>
                <a:close/>
              </a:path>
              <a:path w="1669415" h="1983104">
                <a:moveTo>
                  <a:pt x="310466" y="1597082"/>
                </a:moveTo>
                <a:lnTo>
                  <a:pt x="261446" y="1655420"/>
                </a:lnTo>
                <a:lnTo>
                  <a:pt x="280892" y="1671760"/>
                </a:lnTo>
                <a:lnTo>
                  <a:pt x="329912" y="1613421"/>
                </a:lnTo>
                <a:lnTo>
                  <a:pt x="310466" y="1597082"/>
                </a:lnTo>
                <a:close/>
              </a:path>
              <a:path w="1669415" h="1983104">
                <a:moveTo>
                  <a:pt x="245106" y="1674865"/>
                </a:moveTo>
                <a:lnTo>
                  <a:pt x="196084" y="1733204"/>
                </a:lnTo>
                <a:lnTo>
                  <a:pt x="215530" y="1749545"/>
                </a:lnTo>
                <a:lnTo>
                  <a:pt x="264551" y="1691206"/>
                </a:lnTo>
                <a:lnTo>
                  <a:pt x="245106" y="1674865"/>
                </a:lnTo>
                <a:close/>
              </a:path>
              <a:path w="1669415" h="1983104">
                <a:moveTo>
                  <a:pt x="179744" y="1752650"/>
                </a:moveTo>
                <a:lnTo>
                  <a:pt x="130723" y="1810989"/>
                </a:lnTo>
                <a:lnTo>
                  <a:pt x="150168" y="1827329"/>
                </a:lnTo>
                <a:lnTo>
                  <a:pt x="199190" y="1768991"/>
                </a:lnTo>
                <a:lnTo>
                  <a:pt x="179744" y="1752650"/>
                </a:lnTo>
                <a:close/>
              </a:path>
              <a:path w="1669415" h="1983104">
                <a:moveTo>
                  <a:pt x="114382" y="1830435"/>
                </a:moveTo>
                <a:lnTo>
                  <a:pt x="65361" y="1888774"/>
                </a:lnTo>
                <a:lnTo>
                  <a:pt x="84808" y="1905114"/>
                </a:lnTo>
                <a:lnTo>
                  <a:pt x="133828" y="1846775"/>
                </a:lnTo>
                <a:lnTo>
                  <a:pt x="114382" y="1830435"/>
                </a:lnTo>
                <a:close/>
              </a:path>
              <a:path w="1669415" h="1983104">
                <a:moveTo>
                  <a:pt x="49020" y="1908219"/>
                </a:moveTo>
                <a:lnTo>
                  <a:pt x="0" y="1966558"/>
                </a:lnTo>
                <a:lnTo>
                  <a:pt x="19446" y="1982899"/>
                </a:lnTo>
                <a:lnTo>
                  <a:pt x="68466" y="1924560"/>
                </a:lnTo>
                <a:lnTo>
                  <a:pt x="49020" y="190821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6585153" y="4677294"/>
            <a:ext cx="1367790" cy="5454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7780" marR="5080" indent="-5715">
              <a:lnSpc>
                <a:spcPts val="1930"/>
              </a:lnSpc>
              <a:spcBef>
                <a:spcPts val="355"/>
              </a:spcBef>
            </a:pP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w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dirty="0" sz="1800" spc="-20" b="1" i="1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-</a:t>
            </a:r>
            <a:r>
              <a:rPr dirty="0" sz="1800" spc="0" b="1" i="1">
                <a:solidFill>
                  <a:srgbClr val="A6A6A6"/>
                </a:solidFill>
                <a:latin typeface="Calibri"/>
                <a:cs typeface="Calibri"/>
              </a:rPr>
              <a:t>Q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u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li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ty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60" b="1" i="1">
                <a:solidFill>
                  <a:srgbClr val="A6A6A6"/>
                </a:solidFill>
                <a:latin typeface="Calibri"/>
                <a:cs typeface="Calibri"/>
              </a:rPr>
              <a:t>LVAD</a:t>
            </a:r>
            <a:r>
              <a:rPr dirty="0" sz="1800" spc="-7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Decision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253681" y="4835803"/>
            <a:ext cx="1957705" cy="304800"/>
          </a:xfrm>
          <a:custGeom>
            <a:avLst/>
            <a:gdLst/>
            <a:ahLst/>
            <a:cxnLst/>
            <a:rect l="l" t="t" r="r" b="b"/>
            <a:pathLst>
              <a:path w="1957704" h="304800">
                <a:moveTo>
                  <a:pt x="0" y="101598"/>
                </a:moveTo>
                <a:lnTo>
                  <a:pt x="0" y="203198"/>
                </a:lnTo>
                <a:lnTo>
                  <a:pt x="1652318" y="203200"/>
                </a:lnTo>
                <a:lnTo>
                  <a:pt x="1652318" y="304800"/>
                </a:lnTo>
                <a:lnTo>
                  <a:pt x="1957118" y="152400"/>
                </a:lnTo>
                <a:lnTo>
                  <a:pt x="1855518" y="101600"/>
                </a:lnTo>
                <a:lnTo>
                  <a:pt x="0" y="101598"/>
                </a:lnTo>
                <a:close/>
              </a:path>
              <a:path w="1957704" h="304800">
                <a:moveTo>
                  <a:pt x="1652318" y="0"/>
                </a:moveTo>
                <a:lnTo>
                  <a:pt x="1652318" y="101600"/>
                </a:lnTo>
                <a:lnTo>
                  <a:pt x="1855518" y="101600"/>
                </a:lnTo>
                <a:lnTo>
                  <a:pt x="16523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9510" y="120403"/>
            <a:ext cx="3847465" cy="1365250"/>
          </a:xfrm>
          <a:prstGeom prst="rect"/>
        </p:spPr>
        <p:txBody>
          <a:bodyPr wrap="square" lIns="0" tIns="35560" rIns="0" bIns="0" rtlCol="0" vert="horz">
            <a:spAutoFit/>
          </a:bodyPr>
          <a:lstStyle/>
          <a:p>
            <a:pPr marL="137795" marR="5080" indent="-125730">
              <a:lnSpc>
                <a:spcPts val="5270"/>
              </a:lnSpc>
              <a:spcBef>
                <a:spcPts val="280"/>
              </a:spcBef>
            </a:pPr>
            <a:r>
              <a:rPr dirty="0" spc="-20"/>
              <a:t>Values-Choice  </a:t>
            </a:r>
            <a:r>
              <a:rPr dirty="0" spc="-5"/>
              <a:t>Concordance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608" y="2398821"/>
            <a:ext cx="4594860" cy="1710689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latin typeface="Helvetica"/>
                <a:cs typeface="Helvetica"/>
              </a:rPr>
              <a:t>Control: 0.17 </a:t>
            </a:r>
            <a:r>
              <a:rPr dirty="0" sz="1400" spc="-5">
                <a:latin typeface="Helvetica"/>
                <a:cs typeface="Helvetica"/>
              </a:rPr>
              <a:t>correlation</a:t>
            </a:r>
            <a:r>
              <a:rPr dirty="0" sz="1400" spc="-45">
                <a:latin typeface="Helvetica"/>
                <a:cs typeface="Helvetica"/>
              </a:rPr>
              <a:t> </a:t>
            </a:r>
            <a:r>
              <a:rPr dirty="0" sz="1400" spc="-5">
                <a:latin typeface="Helvetica"/>
                <a:cs typeface="Helvetica"/>
              </a:rPr>
              <a:t>coefficient</a:t>
            </a:r>
            <a:endParaRPr sz="1400">
              <a:latin typeface="Helvetica"/>
              <a:cs typeface="Helvetica"/>
            </a:endParaRPr>
          </a:p>
          <a:p>
            <a:pPr marL="469900" indent="-4572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latin typeface="Helvetica"/>
                <a:cs typeface="Helvetica"/>
              </a:rPr>
              <a:t>Intervention: 0.48 </a:t>
            </a:r>
            <a:r>
              <a:rPr dirty="0" sz="1400" spc="-5">
                <a:latin typeface="Helvetica"/>
                <a:cs typeface="Helvetica"/>
              </a:rPr>
              <a:t>correlation</a:t>
            </a:r>
            <a:r>
              <a:rPr dirty="0" sz="1400" spc="-30">
                <a:latin typeface="Helvetica"/>
                <a:cs typeface="Helvetica"/>
              </a:rPr>
              <a:t> </a:t>
            </a:r>
            <a:r>
              <a:rPr dirty="0" sz="1400" spc="-5">
                <a:latin typeface="Helvetica"/>
                <a:cs typeface="Helvetica"/>
              </a:rPr>
              <a:t>coefficient</a:t>
            </a:r>
            <a:endParaRPr sz="1400">
              <a:latin typeface="Helvetica"/>
              <a:cs typeface="Helvetica"/>
            </a:endParaRPr>
          </a:p>
          <a:p>
            <a:pPr marL="469900" marR="1171575" indent="-457200">
              <a:lnSpc>
                <a:spcPct val="100699"/>
              </a:lnSpc>
              <a:spcBef>
                <a:spcPts val="53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latin typeface="Helvetica"/>
                <a:cs typeface="Helvetica"/>
              </a:rPr>
              <a:t>Adjusted </a:t>
            </a:r>
            <a:r>
              <a:rPr dirty="0" sz="2400" spc="-10">
                <a:latin typeface="Helvetica"/>
                <a:cs typeface="Helvetica"/>
              </a:rPr>
              <a:t>difference </a:t>
            </a:r>
            <a:r>
              <a:rPr dirty="0" sz="2400">
                <a:latin typeface="Helvetica"/>
                <a:cs typeface="Helvetica"/>
              </a:rPr>
              <a:t>of  </a:t>
            </a:r>
            <a:r>
              <a:rPr dirty="0" sz="2400" spc="-5">
                <a:latin typeface="Helvetica"/>
                <a:cs typeface="Helvetica"/>
              </a:rPr>
              <a:t>difference:</a:t>
            </a:r>
            <a:r>
              <a:rPr dirty="0" sz="2400" spc="-95">
                <a:latin typeface="Helvetica"/>
                <a:cs typeface="Helvetica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Helvetica"/>
                <a:cs typeface="Helvetica"/>
              </a:rPr>
              <a:t>0.28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4911" y="535805"/>
            <a:ext cx="0" cy="4972050"/>
          </a:xfrm>
          <a:custGeom>
            <a:avLst/>
            <a:gdLst/>
            <a:ahLst/>
            <a:cxnLst/>
            <a:rect l="l" t="t" r="r" b="b"/>
            <a:pathLst>
              <a:path w="0" h="4972050">
                <a:moveTo>
                  <a:pt x="0" y="4971936"/>
                </a:moveTo>
                <a:lnTo>
                  <a:pt x="1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88481" y="550774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88481" y="479598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88481" y="408907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88481" y="337793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88481" y="266679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88481" y="195564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88481" y="124450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88481" y="53580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44911" y="5507740"/>
            <a:ext cx="5288280" cy="0"/>
          </a:xfrm>
          <a:custGeom>
            <a:avLst/>
            <a:gdLst/>
            <a:ahLst/>
            <a:cxnLst/>
            <a:rect l="l" t="t" r="r" b="b"/>
            <a:pathLst>
              <a:path w="5288280" h="0">
                <a:moveTo>
                  <a:pt x="0" y="0"/>
                </a:moveTo>
                <a:lnTo>
                  <a:pt x="5287823" y="1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44911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47944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54856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61767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64445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71356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574034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280212" y="5507740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366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78800" y="427143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7485" y="132325"/>
                </a:lnTo>
                <a:lnTo>
                  <a:pt x="27898" y="162601"/>
                </a:lnTo>
                <a:lnTo>
                  <a:pt x="58174" y="183014"/>
                </a:lnTo>
                <a:lnTo>
                  <a:pt x="95250" y="190500"/>
                </a:lnTo>
                <a:lnTo>
                  <a:pt x="132325" y="183014"/>
                </a:lnTo>
                <a:lnTo>
                  <a:pt x="162601" y="162601"/>
                </a:lnTo>
                <a:lnTo>
                  <a:pt x="183014" y="132325"/>
                </a:lnTo>
                <a:lnTo>
                  <a:pt x="190500" y="95250"/>
                </a:lnTo>
                <a:lnTo>
                  <a:pt x="183014" y="58174"/>
                </a:lnTo>
                <a:lnTo>
                  <a:pt x="162601" y="27898"/>
                </a:lnTo>
                <a:lnTo>
                  <a:pt x="132325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178800" y="427143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lnTo>
                  <a:pt x="183014" y="132325"/>
                </a:lnTo>
                <a:lnTo>
                  <a:pt x="162601" y="162601"/>
                </a:lnTo>
                <a:lnTo>
                  <a:pt x="132325" y="183014"/>
                </a:lnTo>
                <a:lnTo>
                  <a:pt x="95250" y="190500"/>
                </a:lnTo>
                <a:lnTo>
                  <a:pt x="58174" y="183014"/>
                </a:lnTo>
                <a:lnTo>
                  <a:pt x="27898" y="162601"/>
                </a:lnTo>
                <a:lnTo>
                  <a:pt x="7485" y="132325"/>
                </a:lnTo>
                <a:lnTo>
                  <a:pt x="0" y="95250"/>
                </a:lnTo>
                <a:lnTo>
                  <a:pt x="7485" y="58174"/>
                </a:lnTo>
                <a:lnTo>
                  <a:pt x="27898" y="27898"/>
                </a:lnTo>
                <a:lnTo>
                  <a:pt x="58174" y="7485"/>
                </a:lnTo>
                <a:lnTo>
                  <a:pt x="95250" y="0"/>
                </a:lnTo>
                <a:lnTo>
                  <a:pt x="132325" y="7485"/>
                </a:lnTo>
                <a:lnTo>
                  <a:pt x="162601" y="27898"/>
                </a:lnTo>
                <a:lnTo>
                  <a:pt x="183014" y="58174"/>
                </a:lnTo>
                <a:lnTo>
                  <a:pt x="190500" y="95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088033" y="199813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7485" y="132325"/>
                </a:lnTo>
                <a:lnTo>
                  <a:pt x="27898" y="162601"/>
                </a:lnTo>
                <a:lnTo>
                  <a:pt x="58174" y="183014"/>
                </a:lnTo>
                <a:lnTo>
                  <a:pt x="95250" y="190500"/>
                </a:lnTo>
                <a:lnTo>
                  <a:pt x="132325" y="183014"/>
                </a:lnTo>
                <a:lnTo>
                  <a:pt x="162602" y="162601"/>
                </a:lnTo>
                <a:lnTo>
                  <a:pt x="183014" y="132325"/>
                </a:lnTo>
                <a:lnTo>
                  <a:pt x="190500" y="95250"/>
                </a:lnTo>
                <a:lnTo>
                  <a:pt x="183014" y="58174"/>
                </a:lnTo>
                <a:lnTo>
                  <a:pt x="162602" y="27898"/>
                </a:lnTo>
                <a:lnTo>
                  <a:pt x="132325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88033" y="199813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lnTo>
                  <a:pt x="183014" y="132325"/>
                </a:lnTo>
                <a:lnTo>
                  <a:pt x="162601" y="162601"/>
                </a:lnTo>
                <a:lnTo>
                  <a:pt x="132325" y="183014"/>
                </a:lnTo>
                <a:lnTo>
                  <a:pt x="95250" y="190500"/>
                </a:lnTo>
                <a:lnTo>
                  <a:pt x="58174" y="183014"/>
                </a:lnTo>
                <a:lnTo>
                  <a:pt x="27898" y="162601"/>
                </a:lnTo>
                <a:lnTo>
                  <a:pt x="7485" y="132325"/>
                </a:lnTo>
                <a:lnTo>
                  <a:pt x="0" y="95250"/>
                </a:lnTo>
                <a:lnTo>
                  <a:pt x="7485" y="58174"/>
                </a:lnTo>
                <a:lnTo>
                  <a:pt x="27898" y="27898"/>
                </a:lnTo>
                <a:lnTo>
                  <a:pt x="58174" y="7485"/>
                </a:lnTo>
                <a:lnTo>
                  <a:pt x="95250" y="0"/>
                </a:lnTo>
                <a:lnTo>
                  <a:pt x="132325" y="7485"/>
                </a:lnTo>
                <a:lnTo>
                  <a:pt x="162601" y="27898"/>
                </a:lnTo>
                <a:lnTo>
                  <a:pt x="183014" y="58174"/>
                </a:lnTo>
                <a:lnTo>
                  <a:pt x="190500" y="95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077154" y="5378075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42152" y="4667798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42152" y="3957522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42152" y="3247245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42152" y="2536969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42152" y="1826691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42152" y="1116416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42152" y="406139"/>
            <a:ext cx="250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.7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18196" y="5629873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0%</a:t>
            </a:r>
            <a:endParaRPr sz="1200">
              <a:latin typeface="Mangal"/>
              <a:cs typeface="Mang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23240" y="5629873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2%</a:t>
            </a:r>
            <a:endParaRPr sz="1200">
              <a:latin typeface="Mangal"/>
              <a:cs typeface="Mang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09619" y="5629873"/>
            <a:ext cx="341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14%</a:t>
            </a:r>
            <a:endParaRPr sz="1200">
              <a:latin typeface="Mangal"/>
              <a:cs typeface="Mang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28283" y="5605650"/>
            <a:ext cx="3117850" cy="54356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717550" algn="l"/>
                <a:tab pos="1422400" algn="l"/>
                <a:tab pos="2083435" algn="l"/>
                <a:tab pos="2788920" algn="l"/>
              </a:tabLst>
            </a:pPr>
            <a:r>
              <a:rPr dirty="0" sz="1200">
                <a:solidFill>
                  <a:srgbClr val="595959"/>
                </a:solidFill>
                <a:latin typeface="Mangal"/>
                <a:cs typeface="Mangal"/>
              </a:rPr>
              <a:t>4%	6%	8%	10%	12%</a:t>
            </a:r>
            <a:endParaRPr sz="1200">
              <a:latin typeface="Mangal"/>
              <a:cs typeface="Mangal"/>
            </a:endParaRPr>
          </a:p>
          <a:p>
            <a:pPr marL="114935">
              <a:lnSpc>
                <a:spcPct val="100000"/>
              </a:lnSpc>
              <a:spcBef>
                <a:spcPts val="285"/>
              </a:spcBef>
            </a:pPr>
            <a:r>
              <a:rPr dirty="0" sz="1800" spc="-10" b="1">
                <a:latin typeface="Calibri"/>
                <a:cs typeface="Calibri"/>
              </a:rPr>
              <a:t>Knowledge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Improvement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93455" y="6234322"/>
            <a:ext cx="368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alibri"/>
                <a:cs typeface="Calibri"/>
              </a:rPr>
              <a:t>Percent </a:t>
            </a:r>
            <a:r>
              <a:rPr dirty="0" sz="1400" spc="-10">
                <a:latin typeface="Calibri"/>
                <a:cs typeface="Calibri"/>
              </a:rPr>
              <a:t>difference, </a:t>
            </a:r>
            <a:r>
              <a:rPr dirty="0" sz="1400" spc="-5">
                <a:latin typeface="Calibri"/>
                <a:cs typeface="Calibri"/>
              </a:rPr>
              <a:t>mean </a:t>
            </a:r>
            <a:r>
              <a:rPr dirty="0" sz="1400">
                <a:latin typeface="Calibri"/>
                <a:cs typeface="Calibri"/>
              </a:rPr>
              <a:t>(baseline 1 </a:t>
            </a:r>
            <a:r>
              <a:rPr dirty="0" sz="1400" spc="-5">
                <a:latin typeface="Calibri"/>
                <a:cs typeface="Calibri"/>
              </a:rPr>
              <a:t>to </a:t>
            </a:r>
            <a:r>
              <a:rPr dirty="0" sz="1400">
                <a:latin typeface="Calibri"/>
                <a:cs typeface="Calibri"/>
              </a:rPr>
              <a:t>baseline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60495" y="1631485"/>
            <a:ext cx="363855" cy="3102610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wrap="square" lIns="0" tIns="0" rIns="0" bIns="0" rtlCol="0" vert="vert270">
            <a:spAutoFit/>
          </a:bodyPr>
          <a:lstStyle/>
          <a:p>
            <a:pPr marL="88265">
              <a:lnSpc>
                <a:spcPts val="2360"/>
              </a:lnSpc>
            </a:pPr>
            <a:r>
              <a:rPr dirty="0" sz="2000" spc="-110" b="1">
                <a:latin typeface="Calibri"/>
                <a:cs typeface="Calibri"/>
              </a:rPr>
              <a:t>V</a:t>
            </a:r>
            <a:r>
              <a:rPr dirty="0" sz="2000" spc="-5" b="1">
                <a:latin typeface="Calibri"/>
                <a:cs typeface="Calibri"/>
              </a:rPr>
              <a:t>al</a:t>
            </a:r>
            <a:r>
              <a:rPr dirty="0" sz="2000" b="1">
                <a:latin typeface="Calibri"/>
                <a:cs typeface="Calibri"/>
              </a:rPr>
              <a:t>u</a:t>
            </a:r>
            <a:r>
              <a:rPr dirty="0" sz="2000" spc="0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s-Ch</a:t>
            </a:r>
            <a:r>
              <a:rPr dirty="0" sz="2000" spc="-5" b="1">
                <a:latin typeface="Calibri"/>
                <a:cs typeface="Calibri"/>
              </a:rPr>
              <a:t>oi</a:t>
            </a:r>
            <a:r>
              <a:rPr dirty="0" sz="2000" b="1">
                <a:latin typeface="Calibri"/>
                <a:cs typeface="Calibri"/>
              </a:rPr>
              <a:t>ce C</a:t>
            </a:r>
            <a:r>
              <a:rPr dirty="0" sz="2000" spc="-5" b="1">
                <a:latin typeface="Calibri"/>
                <a:cs typeface="Calibri"/>
              </a:rPr>
              <a:t>o</a:t>
            </a:r>
            <a:r>
              <a:rPr dirty="0" sz="2000" b="1">
                <a:latin typeface="Calibri"/>
                <a:cs typeface="Calibri"/>
              </a:rPr>
              <a:t>n</a:t>
            </a:r>
            <a:r>
              <a:rPr dirty="0" sz="2000" spc="-10" b="1">
                <a:latin typeface="Calibri"/>
                <a:cs typeface="Calibri"/>
              </a:rPr>
              <a:t>c</a:t>
            </a:r>
            <a:r>
              <a:rPr dirty="0" sz="2000" spc="-5" b="1">
                <a:latin typeface="Calibri"/>
                <a:cs typeface="Calibri"/>
              </a:rPr>
              <a:t>o</a:t>
            </a:r>
            <a:r>
              <a:rPr dirty="0" sz="2000" spc="-25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d</a:t>
            </a:r>
            <a:r>
              <a:rPr dirty="0" sz="2000" spc="-5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77762" y="1787490"/>
            <a:ext cx="242570" cy="275145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400" spc="-30">
                <a:latin typeface="Calibri"/>
                <a:cs typeface="Calibri"/>
              </a:rPr>
              <a:t>K</a:t>
            </a:r>
            <a:r>
              <a:rPr dirty="0" sz="1400">
                <a:latin typeface="Calibri"/>
                <a:cs typeface="Calibri"/>
              </a:rPr>
              <a:t>endall</a:t>
            </a:r>
            <a:r>
              <a:rPr dirty="0" sz="1400" spc="-85">
                <a:latin typeface="Calibri"/>
                <a:cs typeface="Calibri"/>
              </a:rPr>
              <a:t>’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au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or</a:t>
            </a:r>
            <a:r>
              <a:rPr dirty="0" sz="1400" spc="-2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el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t 1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h)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26457" y="4077530"/>
            <a:ext cx="804545" cy="74930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2000" b="1">
                <a:latin typeface="Calibri"/>
                <a:cs typeface="Calibri"/>
              </a:rPr>
              <a:t>C</a:t>
            </a:r>
            <a:r>
              <a:rPr dirty="0" sz="2000" spc="-5" b="1">
                <a:latin typeface="Calibri"/>
                <a:cs typeface="Calibri"/>
              </a:rPr>
              <a:t>o</a:t>
            </a:r>
            <a:r>
              <a:rPr dirty="0" sz="2000" spc="-20" b="1">
                <a:latin typeface="Calibri"/>
                <a:cs typeface="Calibri"/>
              </a:rPr>
              <a:t>n</a:t>
            </a:r>
            <a:r>
              <a:rPr dirty="0" sz="2000" spc="-10" b="1">
                <a:latin typeface="Calibri"/>
                <a:cs typeface="Calibri"/>
              </a:rPr>
              <a:t>t</a:t>
            </a:r>
            <a:r>
              <a:rPr dirty="0" sz="2000" spc="-25" b="1">
                <a:latin typeface="Calibri"/>
                <a:cs typeface="Calibri"/>
              </a:rPr>
              <a:t>r</a:t>
            </a:r>
            <a:r>
              <a:rPr dirty="0" sz="2000" spc="-5" b="1">
                <a:latin typeface="Calibri"/>
                <a:cs typeface="Calibri"/>
              </a:rPr>
              <a:t>o</a:t>
            </a:r>
            <a:r>
              <a:rPr dirty="0" sz="2000" b="1"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665"/>
              </a:spcBef>
            </a:pPr>
            <a:r>
              <a:rPr dirty="0" sz="1400">
                <a:latin typeface="Calibri"/>
                <a:cs typeface="Calibri"/>
              </a:rPr>
              <a:t>Usual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Care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274600" y="1780198"/>
            <a:ext cx="1470660" cy="93980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050"/>
              </a:spcBef>
            </a:pPr>
            <a:r>
              <a:rPr dirty="0" sz="2000" spc="-10" b="1">
                <a:latin typeface="Calibri"/>
                <a:cs typeface="Calibri"/>
              </a:rPr>
              <a:t>Intervention</a:t>
            </a:r>
            <a:endParaRPr sz="2000">
              <a:latin typeface="Calibri"/>
              <a:cs typeface="Calibri"/>
            </a:endParaRPr>
          </a:p>
          <a:p>
            <a:pPr marL="12700" marR="5080" indent="22225">
              <a:lnSpc>
                <a:spcPts val="1500"/>
              </a:lnSpc>
              <a:spcBef>
                <a:spcPts val="865"/>
              </a:spcBef>
            </a:pPr>
            <a:r>
              <a:rPr dirty="0" sz="1400" spc="-10">
                <a:latin typeface="Calibri"/>
                <a:cs typeface="Calibri"/>
              </a:rPr>
              <a:t>Staff Education </a:t>
            </a:r>
            <a:r>
              <a:rPr dirty="0" sz="1400">
                <a:latin typeface="Calibri"/>
                <a:cs typeface="Calibri"/>
              </a:rPr>
              <a:t>and  </a:t>
            </a:r>
            <a:r>
              <a:rPr dirty="0" sz="1400" spc="-10">
                <a:latin typeface="Calibri"/>
                <a:cs typeface="Calibri"/>
              </a:rPr>
              <a:t>Patient </a:t>
            </a:r>
            <a:r>
              <a:rPr dirty="0" sz="1400" spc="-5">
                <a:latin typeface="Calibri"/>
                <a:cs typeface="Calibri"/>
              </a:rPr>
              <a:t>Decision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Aid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871883" y="2056881"/>
            <a:ext cx="248285" cy="2228850"/>
          </a:xfrm>
          <a:custGeom>
            <a:avLst/>
            <a:gdLst/>
            <a:ahLst/>
            <a:cxnLst/>
            <a:rect l="l" t="t" r="r" b="b"/>
            <a:pathLst>
              <a:path w="248284" h="2228850">
                <a:moveTo>
                  <a:pt x="248244" y="2228851"/>
                </a:moveTo>
                <a:lnTo>
                  <a:pt x="199929" y="2227225"/>
                </a:lnTo>
                <a:lnTo>
                  <a:pt x="160475" y="2222791"/>
                </a:lnTo>
                <a:lnTo>
                  <a:pt x="133875" y="2216216"/>
                </a:lnTo>
                <a:lnTo>
                  <a:pt x="124120" y="2208164"/>
                </a:lnTo>
                <a:lnTo>
                  <a:pt x="124123" y="1149487"/>
                </a:lnTo>
                <a:lnTo>
                  <a:pt x="114368" y="1141434"/>
                </a:lnTo>
                <a:lnTo>
                  <a:pt x="87768" y="1134858"/>
                </a:lnTo>
                <a:lnTo>
                  <a:pt x="48314" y="1130424"/>
                </a:lnTo>
                <a:lnTo>
                  <a:pt x="0" y="1128799"/>
                </a:lnTo>
                <a:lnTo>
                  <a:pt x="48314" y="1127173"/>
                </a:lnTo>
                <a:lnTo>
                  <a:pt x="87768" y="1122740"/>
                </a:lnTo>
                <a:lnTo>
                  <a:pt x="114368" y="1116164"/>
                </a:lnTo>
                <a:lnTo>
                  <a:pt x="124123" y="1108112"/>
                </a:lnTo>
                <a:lnTo>
                  <a:pt x="124123" y="20687"/>
                </a:lnTo>
                <a:lnTo>
                  <a:pt x="133877" y="12634"/>
                </a:lnTo>
                <a:lnTo>
                  <a:pt x="160478" y="6059"/>
                </a:lnTo>
                <a:lnTo>
                  <a:pt x="199932" y="1625"/>
                </a:lnTo>
                <a:lnTo>
                  <a:pt x="248246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128143" y="3032210"/>
            <a:ext cx="7016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C00000"/>
                </a:solidFill>
                <a:latin typeface="Calibri"/>
                <a:cs typeface="Calibri"/>
              </a:rPr>
              <a:t>P=0.013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89714" y="617697"/>
            <a:ext cx="1422400" cy="5454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45085" marR="5080" indent="-33020">
              <a:lnSpc>
                <a:spcPts val="1930"/>
              </a:lnSpc>
              <a:spcBef>
                <a:spcPts val="355"/>
              </a:spcBef>
            </a:pP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H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ghe</a:t>
            </a:r>
            <a:r>
              <a:rPr dirty="0" sz="1800" spc="-20" b="1" i="1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-</a:t>
            </a:r>
            <a:r>
              <a:rPr dirty="0" sz="1800" spc="0" b="1" i="1">
                <a:solidFill>
                  <a:srgbClr val="A6A6A6"/>
                </a:solidFill>
                <a:latin typeface="Calibri"/>
                <a:cs typeface="Calibri"/>
              </a:rPr>
              <a:t>Q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u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li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ty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60" b="1" i="1">
                <a:solidFill>
                  <a:srgbClr val="A6A6A6"/>
                </a:solidFill>
                <a:latin typeface="Calibri"/>
                <a:cs typeface="Calibri"/>
              </a:rPr>
              <a:t>LVAD</a:t>
            </a:r>
            <a:r>
              <a:rPr dirty="0" sz="1800" spc="-7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Decision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88105" y="2230309"/>
            <a:ext cx="1669414" cy="1983105"/>
          </a:xfrm>
          <a:custGeom>
            <a:avLst/>
            <a:gdLst/>
            <a:ahLst/>
            <a:cxnLst/>
            <a:rect l="l" t="t" r="r" b="b"/>
            <a:pathLst>
              <a:path w="1669415" h="1983104">
                <a:moveTo>
                  <a:pt x="1669065" y="0"/>
                </a:moveTo>
                <a:lnTo>
                  <a:pt x="1590875" y="33827"/>
                </a:lnTo>
                <a:lnTo>
                  <a:pt x="1610321" y="50167"/>
                </a:lnTo>
                <a:lnTo>
                  <a:pt x="1568676" y="99729"/>
                </a:lnTo>
                <a:lnTo>
                  <a:pt x="1588122" y="116070"/>
                </a:lnTo>
                <a:lnTo>
                  <a:pt x="1629768" y="66508"/>
                </a:lnTo>
                <a:lnTo>
                  <a:pt x="1653129" y="66508"/>
                </a:lnTo>
                <a:lnTo>
                  <a:pt x="1669065" y="0"/>
                </a:lnTo>
                <a:close/>
              </a:path>
              <a:path w="1669415" h="1983104">
                <a:moveTo>
                  <a:pt x="1653129" y="66508"/>
                </a:moveTo>
                <a:lnTo>
                  <a:pt x="1629768" y="66508"/>
                </a:lnTo>
                <a:lnTo>
                  <a:pt x="1649214" y="82848"/>
                </a:lnTo>
                <a:lnTo>
                  <a:pt x="1653129" y="66508"/>
                </a:lnTo>
                <a:close/>
              </a:path>
              <a:path w="1669415" h="1983104">
                <a:moveTo>
                  <a:pt x="1552334" y="119175"/>
                </a:moveTo>
                <a:lnTo>
                  <a:pt x="1503314" y="177514"/>
                </a:lnTo>
                <a:lnTo>
                  <a:pt x="1522760" y="193854"/>
                </a:lnTo>
                <a:lnTo>
                  <a:pt x="1571781" y="135515"/>
                </a:lnTo>
                <a:lnTo>
                  <a:pt x="1552334" y="119175"/>
                </a:lnTo>
                <a:close/>
              </a:path>
              <a:path w="1669415" h="1983104">
                <a:moveTo>
                  <a:pt x="1486974" y="196960"/>
                </a:moveTo>
                <a:lnTo>
                  <a:pt x="1437952" y="255299"/>
                </a:lnTo>
                <a:lnTo>
                  <a:pt x="1457398" y="271639"/>
                </a:lnTo>
                <a:lnTo>
                  <a:pt x="1506420" y="213300"/>
                </a:lnTo>
                <a:lnTo>
                  <a:pt x="1486974" y="196960"/>
                </a:lnTo>
                <a:close/>
              </a:path>
              <a:path w="1669415" h="1983104">
                <a:moveTo>
                  <a:pt x="1421612" y="274745"/>
                </a:moveTo>
                <a:lnTo>
                  <a:pt x="1372591" y="333082"/>
                </a:lnTo>
                <a:lnTo>
                  <a:pt x="1392038" y="349423"/>
                </a:lnTo>
                <a:lnTo>
                  <a:pt x="1441058" y="291085"/>
                </a:lnTo>
                <a:lnTo>
                  <a:pt x="1421612" y="274745"/>
                </a:lnTo>
                <a:close/>
              </a:path>
              <a:path w="1669415" h="1983104">
                <a:moveTo>
                  <a:pt x="1356250" y="352529"/>
                </a:moveTo>
                <a:lnTo>
                  <a:pt x="1307230" y="410867"/>
                </a:lnTo>
                <a:lnTo>
                  <a:pt x="1326676" y="427207"/>
                </a:lnTo>
                <a:lnTo>
                  <a:pt x="1375697" y="368870"/>
                </a:lnTo>
                <a:lnTo>
                  <a:pt x="1356250" y="352529"/>
                </a:lnTo>
                <a:close/>
              </a:path>
              <a:path w="1669415" h="1983104">
                <a:moveTo>
                  <a:pt x="1290888" y="430314"/>
                </a:moveTo>
                <a:lnTo>
                  <a:pt x="1241868" y="488652"/>
                </a:lnTo>
                <a:lnTo>
                  <a:pt x="1261314" y="504992"/>
                </a:lnTo>
                <a:lnTo>
                  <a:pt x="1310335" y="446653"/>
                </a:lnTo>
                <a:lnTo>
                  <a:pt x="1290888" y="430314"/>
                </a:lnTo>
                <a:close/>
              </a:path>
              <a:path w="1669415" h="1983104">
                <a:moveTo>
                  <a:pt x="1225528" y="508099"/>
                </a:moveTo>
                <a:lnTo>
                  <a:pt x="1176506" y="566436"/>
                </a:lnTo>
                <a:lnTo>
                  <a:pt x="1195952" y="582777"/>
                </a:lnTo>
                <a:lnTo>
                  <a:pt x="1244974" y="524438"/>
                </a:lnTo>
                <a:lnTo>
                  <a:pt x="1225528" y="508099"/>
                </a:lnTo>
                <a:close/>
              </a:path>
              <a:path w="1669415" h="1983104">
                <a:moveTo>
                  <a:pt x="1160166" y="585882"/>
                </a:moveTo>
                <a:lnTo>
                  <a:pt x="1111145" y="644221"/>
                </a:lnTo>
                <a:lnTo>
                  <a:pt x="1130592" y="660561"/>
                </a:lnTo>
                <a:lnTo>
                  <a:pt x="1179612" y="602223"/>
                </a:lnTo>
                <a:lnTo>
                  <a:pt x="1160166" y="585882"/>
                </a:lnTo>
                <a:close/>
              </a:path>
              <a:path w="1669415" h="1983104">
                <a:moveTo>
                  <a:pt x="1094804" y="663667"/>
                </a:moveTo>
                <a:lnTo>
                  <a:pt x="1045784" y="722006"/>
                </a:lnTo>
                <a:lnTo>
                  <a:pt x="1065230" y="738346"/>
                </a:lnTo>
                <a:lnTo>
                  <a:pt x="1114251" y="680007"/>
                </a:lnTo>
                <a:lnTo>
                  <a:pt x="1094804" y="663667"/>
                </a:lnTo>
                <a:close/>
              </a:path>
              <a:path w="1669415" h="1983104">
                <a:moveTo>
                  <a:pt x="1029442" y="741451"/>
                </a:moveTo>
                <a:lnTo>
                  <a:pt x="980422" y="799790"/>
                </a:lnTo>
                <a:lnTo>
                  <a:pt x="999868" y="816131"/>
                </a:lnTo>
                <a:lnTo>
                  <a:pt x="1048889" y="757792"/>
                </a:lnTo>
                <a:lnTo>
                  <a:pt x="1029442" y="741451"/>
                </a:lnTo>
                <a:close/>
              </a:path>
              <a:path w="1669415" h="1983104">
                <a:moveTo>
                  <a:pt x="964082" y="819236"/>
                </a:moveTo>
                <a:lnTo>
                  <a:pt x="915060" y="877575"/>
                </a:lnTo>
                <a:lnTo>
                  <a:pt x="934506" y="893914"/>
                </a:lnTo>
                <a:lnTo>
                  <a:pt x="983528" y="835577"/>
                </a:lnTo>
                <a:lnTo>
                  <a:pt x="964082" y="819236"/>
                </a:lnTo>
                <a:close/>
              </a:path>
              <a:path w="1669415" h="1983104">
                <a:moveTo>
                  <a:pt x="898720" y="897021"/>
                </a:moveTo>
                <a:lnTo>
                  <a:pt x="849699" y="955360"/>
                </a:lnTo>
                <a:lnTo>
                  <a:pt x="869146" y="971699"/>
                </a:lnTo>
                <a:lnTo>
                  <a:pt x="918166" y="913361"/>
                </a:lnTo>
                <a:lnTo>
                  <a:pt x="898720" y="897021"/>
                </a:lnTo>
                <a:close/>
              </a:path>
              <a:path w="1669415" h="1983104">
                <a:moveTo>
                  <a:pt x="833358" y="974805"/>
                </a:moveTo>
                <a:lnTo>
                  <a:pt x="784338" y="1033143"/>
                </a:lnTo>
                <a:lnTo>
                  <a:pt x="803784" y="1049484"/>
                </a:lnTo>
                <a:lnTo>
                  <a:pt x="852805" y="991146"/>
                </a:lnTo>
                <a:lnTo>
                  <a:pt x="833358" y="974805"/>
                </a:lnTo>
                <a:close/>
              </a:path>
              <a:path w="1669415" h="1983104">
                <a:moveTo>
                  <a:pt x="767996" y="1052589"/>
                </a:moveTo>
                <a:lnTo>
                  <a:pt x="718976" y="1110928"/>
                </a:lnTo>
                <a:lnTo>
                  <a:pt x="738422" y="1127268"/>
                </a:lnTo>
                <a:lnTo>
                  <a:pt x="787443" y="1068931"/>
                </a:lnTo>
                <a:lnTo>
                  <a:pt x="767996" y="1052589"/>
                </a:lnTo>
                <a:close/>
              </a:path>
              <a:path w="1669415" h="1983104">
                <a:moveTo>
                  <a:pt x="702636" y="1130374"/>
                </a:moveTo>
                <a:lnTo>
                  <a:pt x="653614" y="1188713"/>
                </a:lnTo>
                <a:lnTo>
                  <a:pt x="673060" y="1205053"/>
                </a:lnTo>
                <a:lnTo>
                  <a:pt x="722082" y="1146714"/>
                </a:lnTo>
                <a:lnTo>
                  <a:pt x="702636" y="1130374"/>
                </a:lnTo>
                <a:close/>
              </a:path>
              <a:path w="1669415" h="1983104">
                <a:moveTo>
                  <a:pt x="637274" y="1208158"/>
                </a:moveTo>
                <a:lnTo>
                  <a:pt x="588253" y="1266497"/>
                </a:lnTo>
                <a:lnTo>
                  <a:pt x="607700" y="1282838"/>
                </a:lnTo>
                <a:lnTo>
                  <a:pt x="656720" y="1224499"/>
                </a:lnTo>
                <a:lnTo>
                  <a:pt x="637274" y="1208158"/>
                </a:lnTo>
                <a:close/>
              </a:path>
              <a:path w="1669415" h="1983104">
                <a:moveTo>
                  <a:pt x="571912" y="1285943"/>
                </a:moveTo>
                <a:lnTo>
                  <a:pt x="522892" y="1344282"/>
                </a:lnTo>
                <a:lnTo>
                  <a:pt x="542338" y="1360622"/>
                </a:lnTo>
                <a:lnTo>
                  <a:pt x="591358" y="1302284"/>
                </a:lnTo>
                <a:lnTo>
                  <a:pt x="571912" y="1285943"/>
                </a:lnTo>
                <a:close/>
              </a:path>
              <a:path w="1669415" h="1983104">
                <a:moveTo>
                  <a:pt x="506552" y="1363728"/>
                </a:moveTo>
                <a:lnTo>
                  <a:pt x="457530" y="1422067"/>
                </a:lnTo>
                <a:lnTo>
                  <a:pt x="476976" y="1438407"/>
                </a:lnTo>
                <a:lnTo>
                  <a:pt x="525997" y="1380068"/>
                </a:lnTo>
                <a:lnTo>
                  <a:pt x="506552" y="1363728"/>
                </a:lnTo>
                <a:close/>
              </a:path>
              <a:path w="1669415" h="1983104">
                <a:moveTo>
                  <a:pt x="441190" y="1441512"/>
                </a:moveTo>
                <a:lnTo>
                  <a:pt x="392169" y="1499850"/>
                </a:lnTo>
                <a:lnTo>
                  <a:pt x="411614" y="1516192"/>
                </a:lnTo>
                <a:lnTo>
                  <a:pt x="460636" y="1457853"/>
                </a:lnTo>
                <a:lnTo>
                  <a:pt x="441190" y="1441512"/>
                </a:lnTo>
                <a:close/>
              </a:path>
              <a:path w="1669415" h="1983104">
                <a:moveTo>
                  <a:pt x="375828" y="1519297"/>
                </a:moveTo>
                <a:lnTo>
                  <a:pt x="326807" y="1577635"/>
                </a:lnTo>
                <a:lnTo>
                  <a:pt x="346254" y="1593975"/>
                </a:lnTo>
                <a:lnTo>
                  <a:pt x="395274" y="1535638"/>
                </a:lnTo>
                <a:lnTo>
                  <a:pt x="375828" y="1519297"/>
                </a:lnTo>
                <a:close/>
              </a:path>
              <a:path w="1669415" h="1983104">
                <a:moveTo>
                  <a:pt x="310466" y="1597082"/>
                </a:moveTo>
                <a:lnTo>
                  <a:pt x="261446" y="1655420"/>
                </a:lnTo>
                <a:lnTo>
                  <a:pt x="280892" y="1671760"/>
                </a:lnTo>
                <a:lnTo>
                  <a:pt x="329912" y="1613421"/>
                </a:lnTo>
                <a:lnTo>
                  <a:pt x="310466" y="1597082"/>
                </a:lnTo>
                <a:close/>
              </a:path>
              <a:path w="1669415" h="1983104">
                <a:moveTo>
                  <a:pt x="245106" y="1674865"/>
                </a:moveTo>
                <a:lnTo>
                  <a:pt x="196084" y="1733204"/>
                </a:lnTo>
                <a:lnTo>
                  <a:pt x="215530" y="1749545"/>
                </a:lnTo>
                <a:lnTo>
                  <a:pt x="264551" y="1691206"/>
                </a:lnTo>
                <a:lnTo>
                  <a:pt x="245106" y="1674865"/>
                </a:lnTo>
                <a:close/>
              </a:path>
              <a:path w="1669415" h="1983104">
                <a:moveTo>
                  <a:pt x="179744" y="1752650"/>
                </a:moveTo>
                <a:lnTo>
                  <a:pt x="130723" y="1810989"/>
                </a:lnTo>
                <a:lnTo>
                  <a:pt x="150168" y="1827329"/>
                </a:lnTo>
                <a:lnTo>
                  <a:pt x="199190" y="1768991"/>
                </a:lnTo>
                <a:lnTo>
                  <a:pt x="179744" y="1752650"/>
                </a:lnTo>
                <a:close/>
              </a:path>
              <a:path w="1669415" h="1983104">
                <a:moveTo>
                  <a:pt x="114382" y="1830435"/>
                </a:moveTo>
                <a:lnTo>
                  <a:pt x="65361" y="1888774"/>
                </a:lnTo>
                <a:lnTo>
                  <a:pt x="84808" y="1905114"/>
                </a:lnTo>
                <a:lnTo>
                  <a:pt x="133828" y="1846775"/>
                </a:lnTo>
                <a:lnTo>
                  <a:pt x="114382" y="1830435"/>
                </a:lnTo>
                <a:close/>
              </a:path>
              <a:path w="1669415" h="1983104">
                <a:moveTo>
                  <a:pt x="49020" y="1908219"/>
                </a:moveTo>
                <a:lnTo>
                  <a:pt x="0" y="1966558"/>
                </a:lnTo>
                <a:lnTo>
                  <a:pt x="19446" y="1982899"/>
                </a:lnTo>
                <a:lnTo>
                  <a:pt x="68466" y="1924560"/>
                </a:lnTo>
                <a:lnTo>
                  <a:pt x="49020" y="190821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6585153" y="4677294"/>
            <a:ext cx="1367790" cy="5454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7780" marR="5080" indent="-5715">
              <a:lnSpc>
                <a:spcPts val="1930"/>
              </a:lnSpc>
              <a:spcBef>
                <a:spcPts val="355"/>
              </a:spcBef>
            </a:pP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w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dirty="0" sz="1800" spc="-20" b="1" i="1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-</a:t>
            </a:r>
            <a:r>
              <a:rPr dirty="0" sz="1800" spc="0" b="1" i="1">
                <a:solidFill>
                  <a:srgbClr val="A6A6A6"/>
                </a:solidFill>
                <a:latin typeface="Calibri"/>
                <a:cs typeface="Calibri"/>
              </a:rPr>
              <a:t>Q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u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li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ty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60" b="1" i="1">
                <a:solidFill>
                  <a:srgbClr val="A6A6A6"/>
                </a:solidFill>
                <a:latin typeface="Calibri"/>
                <a:cs typeface="Calibri"/>
              </a:rPr>
              <a:t>LVAD</a:t>
            </a:r>
            <a:r>
              <a:rPr dirty="0" sz="1800" spc="-7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A6A6A6"/>
                </a:solidFill>
                <a:latin typeface="Calibri"/>
                <a:cs typeface="Calibri"/>
              </a:rPr>
              <a:t>Decision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752253" y="2095500"/>
            <a:ext cx="304800" cy="2324100"/>
          </a:xfrm>
          <a:custGeom>
            <a:avLst/>
            <a:gdLst/>
            <a:ahLst/>
            <a:cxnLst/>
            <a:rect l="l" t="t" r="r" b="b"/>
            <a:pathLst>
              <a:path w="304800" h="2324100">
                <a:moveTo>
                  <a:pt x="203200" y="304800"/>
                </a:moveTo>
                <a:lnTo>
                  <a:pt x="101600" y="304800"/>
                </a:lnTo>
                <a:lnTo>
                  <a:pt x="101600" y="2324100"/>
                </a:lnTo>
                <a:lnTo>
                  <a:pt x="203200" y="2324100"/>
                </a:lnTo>
                <a:lnTo>
                  <a:pt x="203200" y="304800"/>
                </a:lnTo>
                <a:close/>
              </a:path>
              <a:path w="304800" h="2324100">
                <a:moveTo>
                  <a:pt x="15240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2527" y="1279441"/>
            <a:ext cx="6858067" cy="4549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8208" y="312889"/>
            <a:ext cx="994600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 b="1">
                <a:solidFill>
                  <a:srgbClr val="44546A"/>
                </a:solidFill>
                <a:latin typeface="Helvetica"/>
                <a:cs typeface="Helvetica"/>
              </a:rPr>
              <a:t>DT </a:t>
            </a:r>
            <a:r>
              <a:rPr dirty="0" sz="4400" spc="-135" b="1">
                <a:solidFill>
                  <a:srgbClr val="44546A"/>
                </a:solidFill>
                <a:latin typeface="Helvetica"/>
                <a:cs typeface="Helvetica"/>
              </a:rPr>
              <a:t>LVADs </a:t>
            </a:r>
            <a:r>
              <a:rPr dirty="0" sz="4400" spc="-5" b="1">
                <a:solidFill>
                  <a:srgbClr val="44546A"/>
                </a:solidFill>
                <a:latin typeface="Helvetica"/>
                <a:cs typeface="Helvetica"/>
              </a:rPr>
              <a:t>Involve Complex</a:t>
            </a:r>
            <a:r>
              <a:rPr dirty="0" sz="4400" spc="110" b="1">
                <a:solidFill>
                  <a:srgbClr val="44546A"/>
                </a:solidFill>
                <a:latin typeface="Helvetica"/>
                <a:cs typeface="Helvetica"/>
              </a:rPr>
              <a:t> </a:t>
            </a:r>
            <a:r>
              <a:rPr dirty="0" sz="4400" spc="-30" b="1">
                <a:solidFill>
                  <a:srgbClr val="44546A"/>
                </a:solidFill>
                <a:latin typeface="Helvetica"/>
                <a:cs typeface="Helvetica"/>
              </a:rPr>
              <a:t>Tradeoffs</a:t>
            </a:r>
            <a:endParaRPr sz="4400">
              <a:latin typeface="Helvetica"/>
              <a:cs typeface="Helvetic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7360" y="1390171"/>
            <a:ext cx="7493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39410" algn="l"/>
              </a:tabLst>
            </a:pPr>
            <a:r>
              <a:rPr dirty="0" sz="2800" spc="-10">
                <a:latin typeface="Calibri"/>
                <a:cs typeface="Calibri"/>
              </a:rPr>
              <a:t>Benefits	Risks/Burdens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6134" y="5206550"/>
            <a:ext cx="1744662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12765" y="5206550"/>
            <a:ext cx="1744662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9396" y="319275"/>
            <a:ext cx="577278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Secondary</a:t>
            </a:r>
            <a:r>
              <a:rPr dirty="0" spc="-45"/>
              <a:t> </a:t>
            </a:r>
            <a:r>
              <a:rPr dirty="0" spc="-5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252" y="1438591"/>
            <a:ext cx="9354820" cy="339344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b="1">
                <a:solidFill>
                  <a:srgbClr val="C00000"/>
                </a:solidFill>
                <a:latin typeface="Helvetica"/>
                <a:cs typeface="Helvetica"/>
              </a:rPr>
              <a:t>No </a:t>
            </a:r>
            <a:r>
              <a:rPr dirty="0" sz="2400" spc="-5" b="1">
                <a:solidFill>
                  <a:srgbClr val="C00000"/>
                </a:solidFill>
                <a:latin typeface="Helvetica"/>
                <a:cs typeface="Helvetica"/>
              </a:rPr>
              <a:t>significant differences</a:t>
            </a:r>
            <a:r>
              <a:rPr dirty="0" sz="2400" spc="-40" b="1">
                <a:solidFill>
                  <a:srgbClr val="C00000"/>
                </a:solidFill>
                <a:latin typeface="Helvetica"/>
                <a:cs typeface="Helvetica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Helvetica"/>
                <a:cs typeface="Helvetica"/>
              </a:rPr>
              <a:t>in:</a:t>
            </a:r>
            <a:endParaRPr sz="24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 spc="-5">
                <a:latin typeface="Helvetica"/>
                <a:cs typeface="Helvetica"/>
              </a:rPr>
              <a:t>Concordance stated </a:t>
            </a:r>
            <a:r>
              <a:rPr dirty="0" sz="2000">
                <a:latin typeface="Helvetica"/>
                <a:cs typeface="Helvetica"/>
              </a:rPr>
              <a:t>value </a:t>
            </a:r>
            <a:r>
              <a:rPr dirty="0" sz="2000" spc="-5">
                <a:latin typeface="Helvetica"/>
                <a:cs typeface="Helvetica"/>
              </a:rPr>
              <a:t>at 1-month </a:t>
            </a:r>
            <a:r>
              <a:rPr dirty="0" sz="2000" spc="-10">
                <a:latin typeface="Helvetica"/>
                <a:cs typeface="Helvetica"/>
              </a:rPr>
              <a:t>to </a:t>
            </a:r>
            <a:r>
              <a:rPr dirty="0" sz="2000" spc="-5">
                <a:latin typeface="Helvetica"/>
                <a:cs typeface="Helvetica"/>
              </a:rPr>
              <a:t>actual treatment received </a:t>
            </a:r>
            <a:r>
              <a:rPr dirty="0" sz="2000">
                <a:latin typeface="Helvetica"/>
                <a:cs typeface="Helvetica"/>
              </a:rPr>
              <a:t>by</a:t>
            </a:r>
            <a:r>
              <a:rPr dirty="0" sz="2000" spc="15">
                <a:latin typeface="Helvetica"/>
                <a:cs typeface="Helvetica"/>
              </a:rPr>
              <a:t> </a:t>
            </a:r>
            <a:r>
              <a:rPr dirty="0" sz="2000" spc="-5">
                <a:latin typeface="Helvetica"/>
                <a:cs typeface="Helvetica"/>
              </a:rPr>
              <a:t>6-mo</a:t>
            </a:r>
            <a:endParaRPr sz="20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>
                <a:latin typeface="Helvetica"/>
                <a:cs typeface="Helvetica"/>
              </a:rPr>
              <a:t>Decision</a:t>
            </a:r>
            <a:r>
              <a:rPr dirty="0" sz="2000" spc="-55">
                <a:latin typeface="Helvetica"/>
                <a:cs typeface="Helvetica"/>
              </a:rPr>
              <a:t> </a:t>
            </a:r>
            <a:r>
              <a:rPr dirty="0" sz="2000" spc="-5">
                <a:latin typeface="Helvetica"/>
                <a:cs typeface="Helvetica"/>
              </a:rPr>
              <a:t>conflict</a:t>
            </a:r>
            <a:endParaRPr sz="20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>
                <a:latin typeface="Helvetica"/>
                <a:cs typeface="Helvetica"/>
              </a:rPr>
              <a:t>Decision</a:t>
            </a:r>
            <a:r>
              <a:rPr dirty="0" sz="2000" spc="-75">
                <a:latin typeface="Helvetica"/>
                <a:cs typeface="Helvetica"/>
              </a:rPr>
              <a:t> </a:t>
            </a:r>
            <a:r>
              <a:rPr dirty="0" sz="2000" spc="-5">
                <a:latin typeface="Helvetica"/>
                <a:cs typeface="Helvetica"/>
              </a:rPr>
              <a:t>regret</a:t>
            </a:r>
            <a:endParaRPr sz="20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 spc="-5">
                <a:latin typeface="Helvetica"/>
                <a:cs typeface="Helvetica"/>
              </a:rPr>
              <a:t>Control</a:t>
            </a:r>
            <a:r>
              <a:rPr dirty="0" sz="2000" spc="-45">
                <a:latin typeface="Helvetica"/>
                <a:cs typeface="Helvetica"/>
              </a:rPr>
              <a:t> </a:t>
            </a:r>
            <a:r>
              <a:rPr dirty="0" sz="2000" spc="-5">
                <a:latin typeface="Helvetica"/>
                <a:cs typeface="Helvetica"/>
              </a:rPr>
              <a:t>preferences</a:t>
            </a:r>
            <a:endParaRPr sz="20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 spc="-5">
                <a:latin typeface="Helvetica"/>
                <a:cs typeface="Helvetica"/>
              </a:rPr>
              <a:t>Illness</a:t>
            </a:r>
            <a:r>
              <a:rPr dirty="0" sz="2000" spc="-35">
                <a:latin typeface="Helvetica"/>
                <a:cs typeface="Helvetica"/>
              </a:rPr>
              <a:t> </a:t>
            </a:r>
            <a:r>
              <a:rPr dirty="0" sz="2000" spc="-5">
                <a:latin typeface="Helvetica"/>
                <a:cs typeface="Helvetica"/>
              </a:rPr>
              <a:t>acceptance</a:t>
            </a:r>
            <a:endParaRPr sz="20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 spc="-5">
                <a:latin typeface="Helvetica"/>
                <a:cs typeface="Helvetica"/>
              </a:rPr>
              <a:t>Stress</a:t>
            </a:r>
            <a:endParaRPr sz="20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 spc="-5">
                <a:latin typeface="Helvetica"/>
                <a:cs typeface="Helvetica"/>
              </a:rPr>
              <a:t>Depression</a:t>
            </a:r>
            <a:endParaRPr sz="2000">
              <a:latin typeface="Helvetica"/>
              <a:cs typeface="Helvetica"/>
            </a:endParaRPr>
          </a:p>
          <a:p>
            <a:pPr lvl="1" marL="927100" indent="-4572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 spc="-5">
                <a:latin typeface="Helvetica"/>
                <a:cs typeface="Helvetica"/>
              </a:rPr>
              <a:t>Quality of</a:t>
            </a:r>
            <a:r>
              <a:rPr dirty="0" sz="2000" spc="-65">
                <a:latin typeface="Helvetica"/>
                <a:cs typeface="Helvetica"/>
              </a:rPr>
              <a:t> </a:t>
            </a:r>
            <a:r>
              <a:rPr dirty="0" sz="2000" spc="-5">
                <a:latin typeface="Helvetica"/>
                <a:cs typeface="Helvetica"/>
              </a:rPr>
              <a:t>life</a:t>
            </a:r>
            <a:endParaRPr sz="20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6272" y="1419223"/>
            <a:ext cx="5466318" cy="5279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36830" y="4683633"/>
            <a:ext cx="5340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Helvetica"/>
                <a:cs typeface="Helvetica"/>
              </a:rPr>
              <a:t>80%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020" y="4683633"/>
            <a:ext cx="5340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Helvetica"/>
                <a:cs typeface="Helvetica"/>
              </a:rPr>
              <a:t>54%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5452" y="319275"/>
            <a:ext cx="104635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Secondary Outcomes: 6-month</a:t>
            </a:r>
            <a:r>
              <a:rPr dirty="0" spc="35"/>
              <a:t> </a:t>
            </a:r>
            <a:r>
              <a:rPr dirty="0" spc="-5"/>
              <a:t>implant</a:t>
            </a:r>
          </a:p>
        </p:txBody>
      </p:sp>
      <p:sp>
        <p:nvSpPr>
          <p:cNvPr id="6" name="object 6"/>
          <p:cNvSpPr/>
          <p:nvPr/>
        </p:nvSpPr>
        <p:spPr>
          <a:xfrm>
            <a:off x="6967728" y="3438144"/>
            <a:ext cx="567055" cy="695325"/>
          </a:xfrm>
          <a:custGeom>
            <a:avLst/>
            <a:gdLst/>
            <a:ahLst/>
            <a:cxnLst/>
            <a:rect l="l" t="t" r="r" b="b"/>
            <a:pathLst>
              <a:path w="567054" h="695325">
                <a:moveTo>
                  <a:pt x="0" y="0"/>
                </a:moveTo>
                <a:lnTo>
                  <a:pt x="75356" y="1687"/>
                </a:lnTo>
                <a:lnTo>
                  <a:pt x="143069" y="6449"/>
                </a:lnTo>
                <a:lnTo>
                  <a:pt x="200439" y="13836"/>
                </a:lnTo>
                <a:lnTo>
                  <a:pt x="244763" y="23398"/>
                </a:lnTo>
                <a:lnTo>
                  <a:pt x="283464" y="47242"/>
                </a:lnTo>
                <a:lnTo>
                  <a:pt x="283464" y="300229"/>
                </a:lnTo>
                <a:lnTo>
                  <a:pt x="293590" y="312788"/>
                </a:lnTo>
                <a:lnTo>
                  <a:pt x="366489" y="333635"/>
                </a:lnTo>
                <a:lnTo>
                  <a:pt x="423858" y="341022"/>
                </a:lnTo>
                <a:lnTo>
                  <a:pt x="491572" y="345784"/>
                </a:lnTo>
                <a:lnTo>
                  <a:pt x="566928" y="347472"/>
                </a:lnTo>
                <a:lnTo>
                  <a:pt x="491572" y="349159"/>
                </a:lnTo>
                <a:lnTo>
                  <a:pt x="423858" y="353921"/>
                </a:lnTo>
                <a:lnTo>
                  <a:pt x="366489" y="361308"/>
                </a:lnTo>
                <a:lnTo>
                  <a:pt x="322165" y="370870"/>
                </a:lnTo>
                <a:lnTo>
                  <a:pt x="283464" y="394714"/>
                </a:lnTo>
                <a:lnTo>
                  <a:pt x="283464" y="647701"/>
                </a:lnTo>
                <a:lnTo>
                  <a:pt x="273338" y="660260"/>
                </a:lnTo>
                <a:lnTo>
                  <a:pt x="244763" y="671545"/>
                </a:lnTo>
                <a:lnTo>
                  <a:pt x="200439" y="681107"/>
                </a:lnTo>
                <a:lnTo>
                  <a:pt x="143069" y="688494"/>
                </a:lnTo>
                <a:lnTo>
                  <a:pt x="75356" y="693256"/>
                </a:lnTo>
                <a:lnTo>
                  <a:pt x="0" y="69494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15435" y="3484057"/>
            <a:ext cx="2381885" cy="13030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 indent="-635">
              <a:lnSpc>
                <a:spcPct val="99700"/>
              </a:lnSpc>
              <a:spcBef>
                <a:spcPts val="110"/>
              </a:spcBef>
            </a:pPr>
            <a:r>
              <a:rPr dirty="0" sz="2800">
                <a:latin typeface="Calibri"/>
                <a:cs typeface="Calibri"/>
              </a:rPr>
              <a:t>26% </a:t>
            </a:r>
            <a:r>
              <a:rPr dirty="0" sz="2800" spc="-10">
                <a:latin typeface="Calibri"/>
                <a:cs typeface="Calibri"/>
              </a:rPr>
              <a:t>decrease </a:t>
            </a:r>
            <a:r>
              <a:rPr dirty="0" sz="2800" spc="-5">
                <a:latin typeface="Calibri"/>
                <a:cs typeface="Calibri"/>
              </a:rPr>
              <a:t>in  </a:t>
            </a:r>
            <a:r>
              <a:rPr dirty="0" sz="2800" spc="-10">
                <a:latin typeface="Calibri"/>
                <a:cs typeface="Calibri"/>
              </a:rPr>
              <a:t>patient going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on 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85">
                <a:latin typeface="Calibri"/>
                <a:cs typeface="Calibri"/>
              </a:rPr>
              <a:t>LVAD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8918" y="321063"/>
            <a:ext cx="409321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252" y="994667"/>
            <a:ext cx="10962640" cy="3618229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2800" spc="-5" b="1">
                <a:latin typeface="Helvetica"/>
                <a:cs typeface="Helvetica"/>
              </a:rPr>
              <a:t>Strengths</a:t>
            </a:r>
            <a:endParaRPr sz="2800">
              <a:latin typeface="Helvetica"/>
              <a:cs typeface="Helvetica"/>
            </a:endParaRPr>
          </a:p>
          <a:p>
            <a:pPr marL="92710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>
                <a:latin typeface="Helvetica"/>
                <a:cs typeface="Helvetica"/>
              </a:rPr>
              <a:t>Real-world look </a:t>
            </a:r>
            <a:r>
              <a:rPr dirty="0" sz="2400" spc="-5">
                <a:latin typeface="Helvetica"/>
                <a:cs typeface="Helvetica"/>
              </a:rPr>
              <a:t>through </a:t>
            </a:r>
            <a:r>
              <a:rPr dirty="0" sz="2400">
                <a:latin typeface="Helvetica"/>
                <a:cs typeface="Helvetica"/>
              </a:rPr>
              <a:t>a hybrid </a:t>
            </a:r>
            <a:r>
              <a:rPr dirty="0" sz="2400" spc="-5">
                <a:latin typeface="Helvetica"/>
                <a:cs typeface="Helvetica"/>
              </a:rPr>
              <a:t>effectiveness-implementation</a:t>
            </a:r>
            <a:r>
              <a:rPr dirty="0" sz="2400" spc="-2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design</a:t>
            </a:r>
            <a:endParaRPr sz="2400">
              <a:latin typeface="Helvetica"/>
              <a:cs typeface="Helvetica"/>
            </a:endParaRPr>
          </a:p>
          <a:p>
            <a:pPr marL="927100" marR="5080" indent="-457200">
              <a:lnSpc>
                <a:spcPct val="103000"/>
              </a:lnSpc>
              <a:spcBef>
                <a:spcPts val="39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>
                <a:latin typeface="Helvetica"/>
                <a:cs typeface="Helvetica"/>
              </a:rPr>
              <a:t>Rare </a:t>
            </a:r>
            <a:r>
              <a:rPr dirty="0" sz="2400" spc="-5">
                <a:latin typeface="Helvetica"/>
                <a:cs typeface="Helvetica"/>
              </a:rPr>
              <a:t>upstream capture of patients </a:t>
            </a:r>
            <a:r>
              <a:rPr dirty="0" sz="2400" i="1">
                <a:latin typeface="Helvetica"/>
                <a:cs typeface="Helvetica"/>
              </a:rPr>
              <a:t>considering </a:t>
            </a:r>
            <a:r>
              <a:rPr dirty="0" sz="2400" spc="-5">
                <a:latin typeface="Helvetica"/>
                <a:cs typeface="Helvetica"/>
              </a:rPr>
              <a:t>for </a:t>
            </a:r>
            <a:r>
              <a:rPr dirty="0" sz="2400">
                <a:latin typeface="Helvetica"/>
                <a:cs typeface="Helvetica"/>
              </a:rPr>
              <a:t>DT </a:t>
            </a:r>
            <a:r>
              <a:rPr dirty="0" sz="2400" spc="-90">
                <a:latin typeface="Helvetica"/>
                <a:cs typeface="Helvetica"/>
              </a:rPr>
              <a:t>LVAD </a:t>
            </a:r>
            <a:r>
              <a:rPr dirty="0" sz="2400">
                <a:latin typeface="Helvetica"/>
                <a:cs typeface="Helvetica"/>
              </a:rPr>
              <a:t>(not just </a:t>
            </a:r>
            <a:r>
              <a:rPr dirty="0" sz="2400" spc="-90">
                <a:latin typeface="Helvetica"/>
                <a:cs typeface="Helvetica"/>
              </a:rPr>
              <a:t>LVAD  </a:t>
            </a:r>
            <a:r>
              <a:rPr dirty="0" sz="2400" spc="-5">
                <a:latin typeface="Helvetica"/>
                <a:cs typeface="Helvetica"/>
              </a:rPr>
              <a:t>recipients)</a:t>
            </a:r>
            <a:endParaRPr sz="24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latin typeface="Helvetica"/>
                <a:cs typeface="Helvetica"/>
              </a:rPr>
              <a:t>Limitations</a:t>
            </a:r>
            <a:endParaRPr sz="2800">
              <a:latin typeface="Helvetica"/>
              <a:cs typeface="Helvetica"/>
            </a:endParaRPr>
          </a:p>
          <a:p>
            <a:pPr marL="927100" indent="-4572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 spc="-5">
                <a:latin typeface="Helvetica"/>
                <a:cs typeface="Helvetica"/>
              </a:rPr>
              <a:t>Stepped-wedge </a:t>
            </a:r>
            <a:r>
              <a:rPr dirty="0" sz="2400">
                <a:latin typeface="Helvetica"/>
                <a:cs typeface="Helvetica"/>
              </a:rPr>
              <a:t>is a </a:t>
            </a:r>
            <a:r>
              <a:rPr dirty="0" sz="2400" spc="-5">
                <a:latin typeface="Helvetica"/>
                <a:cs typeface="Helvetica"/>
              </a:rPr>
              <a:t>quasi-experimental</a:t>
            </a:r>
            <a:r>
              <a:rPr dirty="0" sz="2400" spc="25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design</a:t>
            </a:r>
            <a:endParaRPr sz="2400">
              <a:latin typeface="Helvetica"/>
              <a:cs typeface="Helvetica"/>
            </a:endParaRPr>
          </a:p>
          <a:p>
            <a:pPr marL="927100" indent="-4572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400">
                <a:latin typeface="Helvetica"/>
                <a:cs typeface="Helvetica"/>
              </a:rPr>
              <a:t>Missing </a:t>
            </a:r>
            <a:r>
              <a:rPr dirty="0" sz="2400" spc="-5">
                <a:latin typeface="Helvetica"/>
                <a:cs typeface="Helvetica"/>
              </a:rPr>
              <a:t>data </a:t>
            </a:r>
            <a:r>
              <a:rPr dirty="0" sz="2400">
                <a:latin typeface="Helvetica"/>
                <a:cs typeface="Helvetica"/>
              </a:rPr>
              <a:t>due </a:t>
            </a:r>
            <a:r>
              <a:rPr dirty="0" sz="2400" spc="-5">
                <a:latin typeface="Helvetica"/>
                <a:cs typeface="Helvetica"/>
              </a:rPr>
              <a:t>to death </a:t>
            </a:r>
            <a:r>
              <a:rPr dirty="0" sz="2400">
                <a:latin typeface="Helvetica"/>
                <a:cs typeface="Helvetica"/>
              </a:rPr>
              <a:t>and </a:t>
            </a:r>
            <a:r>
              <a:rPr dirty="0" sz="2400" spc="-5">
                <a:latin typeface="Helvetica"/>
                <a:cs typeface="Helvetica"/>
              </a:rPr>
              <a:t>withdrawal of patients </a:t>
            </a:r>
            <a:r>
              <a:rPr dirty="0" sz="2400">
                <a:latin typeface="Helvetica"/>
                <a:cs typeface="Helvetica"/>
              </a:rPr>
              <a:t>not</a:t>
            </a:r>
            <a:r>
              <a:rPr dirty="0" sz="2400" spc="4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implanted</a:t>
            </a:r>
            <a:endParaRPr sz="2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1681" y="321063"/>
            <a:ext cx="30683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3493" y="1562901"/>
            <a:ext cx="10713720" cy="2172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Helvetica"/>
                <a:cs typeface="Helvetica"/>
              </a:rPr>
              <a:t>Formal integration of </a:t>
            </a:r>
            <a:r>
              <a:rPr dirty="0" sz="3200">
                <a:latin typeface="Helvetica"/>
                <a:cs typeface="Helvetica"/>
              </a:rPr>
              <a:t>a </a:t>
            </a:r>
            <a:r>
              <a:rPr dirty="0" sz="3200" spc="-5">
                <a:latin typeface="Helvetica"/>
                <a:cs typeface="Helvetica"/>
              </a:rPr>
              <a:t>shared decision support intervention  for </a:t>
            </a:r>
            <a:r>
              <a:rPr dirty="0" sz="3200">
                <a:latin typeface="Helvetica"/>
                <a:cs typeface="Helvetica"/>
              </a:rPr>
              <a:t>DT </a:t>
            </a:r>
            <a:r>
              <a:rPr dirty="0" sz="3200" spc="-120">
                <a:latin typeface="Helvetica"/>
                <a:cs typeface="Helvetica"/>
              </a:rPr>
              <a:t>LVAD </a:t>
            </a:r>
            <a:r>
              <a:rPr dirty="0" sz="3200" spc="-5">
                <a:latin typeface="Helvetica"/>
                <a:cs typeface="Helvetica"/>
              </a:rPr>
              <a:t>was associated</a:t>
            </a:r>
            <a:r>
              <a:rPr dirty="0" sz="3200">
                <a:latin typeface="Helvetica"/>
                <a:cs typeface="Helvetica"/>
              </a:rPr>
              <a:t> </a:t>
            </a:r>
            <a:r>
              <a:rPr dirty="0" sz="3200" spc="-5">
                <a:latin typeface="Helvetica"/>
                <a:cs typeface="Helvetica"/>
              </a:rPr>
              <a:t>with:</a:t>
            </a:r>
            <a:endParaRPr sz="3200">
              <a:latin typeface="Helvetica"/>
              <a:cs typeface="Helvetica"/>
            </a:endParaRPr>
          </a:p>
          <a:p>
            <a:pPr marL="527050" indent="-514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 spc="-5">
                <a:latin typeface="Helvetica"/>
                <a:cs typeface="Helvetica"/>
              </a:rPr>
              <a:t>Improved decision</a:t>
            </a:r>
            <a:r>
              <a:rPr dirty="0" sz="3200" spc="-60">
                <a:latin typeface="Helvetica"/>
                <a:cs typeface="Helvetica"/>
              </a:rPr>
              <a:t> </a:t>
            </a:r>
            <a:r>
              <a:rPr dirty="0" sz="3200" spc="-5">
                <a:latin typeface="Helvetica"/>
                <a:cs typeface="Helvetica"/>
              </a:rPr>
              <a:t>quality</a:t>
            </a:r>
            <a:endParaRPr sz="3200">
              <a:latin typeface="Helvetica"/>
              <a:cs typeface="Helvetica"/>
            </a:endParaRPr>
          </a:p>
          <a:p>
            <a:pPr marL="527050" indent="-5143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 spc="-5">
                <a:latin typeface="Helvetica"/>
                <a:cs typeface="Helvetica"/>
              </a:rPr>
              <a:t>Reduction </a:t>
            </a:r>
            <a:r>
              <a:rPr dirty="0" sz="3200">
                <a:latin typeface="Helvetica"/>
                <a:cs typeface="Helvetica"/>
              </a:rPr>
              <a:t>in</a:t>
            </a:r>
            <a:r>
              <a:rPr dirty="0" sz="3200" spc="-70">
                <a:latin typeface="Helvetica"/>
                <a:cs typeface="Helvetica"/>
              </a:rPr>
              <a:t> </a:t>
            </a:r>
            <a:r>
              <a:rPr dirty="0" sz="3200" spc="-5">
                <a:latin typeface="Helvetica"/>
                <a:cs typeface="Helvetica"/>
              </a:rPr>
              <a:t>implantation</a:t>
            </a:r>
            <a:endParaRPr sz="32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252" y="1249828"/>
            <a:ext cx="1776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20">
                <a:latin typeface="Helvetica"/>
                <a:cs typeface="Helvetica"/>
              </a:rPr>
              <a:t>Trial</a:t>
            </a:r>
            <a:r>
              <a:rPr dirty="0" sz="2400" spc="-8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sites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252" y="3882941"/>
            <a:ext cx="3670935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latin typeface="Helvetica"/>
                <a:cs typeface="Helvetica"/>
              </a:rPr>
              <a:t>Funder:</a:t>
            </a:r>
            <a:endParaRPr sz="24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latin typeface="Helvetica"/>
                <a:cs typeface="Helvetica"/>
              </a:rPr>
              <a:t>Patients </a:t>
            </a:r>
            <a:r>
              <a:rPr dirty="0" sz="2400">
                <a:latin typeface="Helvetica"/>
                <a:cs typeface="Helvetica"/>
              </a:rPr>
              <a:t>and</a:t>
            </a:r>
            <a:r>
              <a:rPr dirty="0" sz="2400" spc="-8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caregivers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909731"/>
            <a:ext cx="12192000" cy="94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909731"/>
            <a:ext cx="12192000" cy="948690"/>
          </a:xfrm>
          <a:custGeom>
            <a:avLst/>
            <a:gdLst/>
            <a:ahLst/>
            <a:cxnLst/>
            <a:rect l="l" t="t" r="r" b="b"/>
            <a:pathLst>
              <a:path w="12192000" h="948690">
                <a:moveTo>
                  <a:pt x="0" y="948266"/>
                </a:moveTo>
                <a:lnTo>
                  <a:pt x="12192000" y="948266"/>
                </a:lnTo>
                <a:lnTo>
                  <a:pt x="12192000" y="0"/>
                </a:lnTo>
                <a:lnTo>
                  <a:pt x="0" y="0"/>
                </a:lnTo>
                <a:lnTo>
                  <a:pt x="0" y="948266"/>
                </a:lnTo>
                <a:close/>
              </a:path>
            </a:pathLst>
          </a:custGeom>
          <a:solidFill>
            <a:srgbClr val="FFFFFF">
              <a:alpha val="5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9875" y="2447303"/>
            <a:ext cx="1529960" cy="764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Thank</a:t>
            </a:r>
            <a:r>
              <a:rPr dirty="0" spc="-160"/>
              <a:t> </a:t>
            </a:r>
            <a:r>
              <a:rPr dirty="0" spc="-85"/>
              <a:t>You!</a:t>
            </a:r>
          </a:p>
        </p:txBody>
      </p:sp>
      <p:sp>
        <p:nvSpPr>
          <p:cNvPr id="8" name="object 8"/>
          <p:cNvSpPr/>
          <p:nvPr/>
        </p:nvSpPr>
        <p:spPr>
          <a:xfrm>
            <a:off x="664613" y="1942713"/>
            <a:ext cx="1838250" cy="367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0726" y="2646179"/>
            <a:ext cx="1621133" cy="334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33637" y="1829096"/>
            <a:ext cx="1091446" cy="580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35324" y="1670183"/>
            <a:ext cx="584208" cy="6572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82049" y="2545804"/>
            <a:ext cx="880749" cy="5679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85748" y="3494277"/>
            <a:ext cx="1125919" cy="8528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91372" y="2162041"/>
            <a:ext cx="5013130" cy="36075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45491" y="1279693"/>
            <a:ext cx="5073015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dirty="0" sz="2400">
                <a:latin typeface="Helvetica"/>
                <a:cs typeface="Helvetica"/>
              </a:rPr>
              <a:t>Decision aids available </a:t>
            </a:r>
            <a:r>
              <a:rPr dirty="0" sz="2400" spc="-5">
                <a:latin typeface="Helvetica"/>
                <a:cs typeface="Helvetica"/>
              </a:rPr>
              <a:t>for free</a:t>
            </a:r>
            <a:r>
              <a:rPr dirty="0" sz="2400" spc="-8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at:</a:t>
            </a:r>
            <a:endParaRPr sz="2400">
              <a:latin typeface="Helvetica"/>
              <a:cs typeface="Helvetica"/>
            </a:endParaRPr>
          </a:p>
          <a:p>
            <a:pPr marL="12700">
              <a:lnSpc>
                <a:spcPts val="2875"/>
              </a:lnSpc>
            </a:pPr>
            <a:r>
              <a:rPr dirty="0" sz="2400" spc="-15" b="1" u="sng">
                <a:solidFill>
                  <a:srgbClr val="C00000"/>
                </a:solidFill>
                <a:latin typeface="Helvetica"/>
                <a:cs typeface="Helvetica"/>
                <a:hlinkClick r:id="rId11"/>
              </a:rPr>
              <a:t>http://patientdecisionaid.org/LVAD/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70447" y="1225254"/>
            <a:ext cx="18415" cy="4654550"/>
          </a:xfrm>
          <a:custGeom>
            <a:avLst/>
            <a:gdLst/>
            <a:ahLst/>
            <a:cxnLst/>
            <a:rect l="l" t="t" r="r" b="b"/>
            <a:pathLst>
              <a:path w="18414" h="4654550">
                <a:moveTo>
                  <a:pt x="0" y="0"/>
                </a:moveTo>
                <a:lnTo>
                  <a:pt x="18288" y="4654096"/>
                </a:lnTo>
              </a:path>
            </a:pathLst>
          </a:custGeom>
          <a:ln w="635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208" y="312889"/>
            <a:ext cx="994600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 b="1">
                <a:solidFill>
                  <a:srgbClr val="44546A"/>
                </a:solidFill>
                <a:latin typeface="Helvetica"/>
                <a:cs typeface="Helvetica"/>
              </a:rPr>
              <a:t>DT </a:t>
            </a:r>
            <a:r>
              <a:rPr dirty="0" sz="4400" spc="-135" b="1">
                <a:solidFill>
                  <a:srgbClr val="44546A"/>
                </a:solidFill>
                <a:latin typeface="Helvetica"/>
                <a:cs typeface="Helvetica"/>
              </a:rPr>
              <a:t>LVADs </a:t>
            </a:r>
            <a:r>
              <a:rPr dirty="0" sz="4400" spc="-5" b="1">
                <a:solidFill>
                  <a:srgbClr val="44546A"/>
                </a:solidFill>
                <a:latin typeface="Helvetica"/>
                <a:cs typeface="Helvetica"/>
              </a:rPr>
              <a:t>Involve Complex</a:t>
            </a:r>
            <a:r>
              <a:rPr dirty="0" sz="4400" spc="110" b="1">
                <a:solidFill>
                  <a:srgbClr val="44546A"/>
                </a:solidFill>
                <a:latin typeface="Helvetica"/>
                <a:cs typeface="Helvetica"/>
              </a:rPr>
              <a:t> </a:t>
            </a:r>
            <a:r>
              <a:rPr dirty="0" sz="4400" spc="-30" b="1">
                <a:solidFill>
                  <a:srgbClr val="44546A"/>
                </a:solidFill>
                <a:latin typeface="Helvetica"/>
                <a:cs typeface="Helvetica"/>
              </a:rPr>
              <a:t>Tradeoffs</a:t>
            </a:r>
            <a:endParaRPr sz="4400">
              <a:latin typeface="Helvetica"/>
              <a:cs typeface="Helvetic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0462" y="1412836"/>
            <a:ext cx="35560" cy="5041265"/>
          </a:xfrm>
          <a:custGeom>
            <a:avLst/>
            <a:gdLst/>
            <a:ahLst/>
            <a:cxnLst/>
            <a:rect l="l" t="t" r="r" b="b"/>
            <a:pathLst>
              <a:path w="35560" h="5041265">
                <a:moveTo>
                  <a:pt x="0" y="0"/>
                </a:moveTo>
                <a:lnTo>
                  <a:pt x="35169" y="5040717"/>
                </a:lnTo>
              </a:path>
            </a:pathLst>
          </a:custGeom>
          <a:ln w="635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393" y="1675579"/>
            <a:ext cx="584087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07360" y="1390171"/>
            <a:ext cx="7493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39410" algn="l"/>
              </a:tabLst>
            </a:pPr>
            <a:r>
              <a:rPr dirty="0" sz="2800" spc="-10">
                <a:latin typeface="Calibri"/>
                <a:cs typeface="Calibri"/>
              </a:rPr>
              <a:t>Benefits	Risks/Burdens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112" y="5900723"/>
            <a:ext cx="5646141" cy="821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69499" y="4103737"/>
            <a:ext cx="872490" cy="1670050"/>
          </a:xfrm>
          <a:custGeom>
            <a:avLst/>
            <a:gdLst/>
            <a:ahLst/>
            <a:cxnLst/>
            <a:rect l="l" t="t" r="r" b="b"/>
            <a:pathLst>
              <a:path w="872489" h="1670050">
                <a:moveTo>
                  <a:pt x="79364" y="0"/>
                </a:moveTo>
                <a:lnTo>
                  <a:pt x="0" y="40055"/>
                </a:lnTo>
                <a:lnTo>
                  <a:pt x="712345" y="1451467"/>
                </a:lnTo>
                <a:lnTo>
                  <a:pt x="632980" y="1491523"/>
                </a:lnTo>
                <a:lnTo>
                  <a:pt x="872194" y="1669533"/>
                </a:lnTo>
                <a:lnTo>
                  <a:pt x="871225" y="1411411"/>
                </a:lnTo>
                <a:lnTo>
                  <a:pt x="791710" y="1411411"/>
                </a:lnTo>
                <a:lnTo>
                  <a:pt x="79364" y="0"/>
                </a:lnTo>
                <a:close/>
              </a:path>
              <a:path w="872489" h="1670050">
                <a:moveTo>
                  <a:pt x="871075" y="1371356"/>
                </a:moveTo>
                <a:lnTo>
                  <a:pt x="791710" y="1411411"/>
                </a:lnTo>
                <a:lnTo>
                  <a:pt x="871225" y="1411411"/>
                </a:lnTo>
                <a:lnTo>
                  <a:pt x="871075" y="13713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55260" y="2689788"/>
            <a:ext cx="1367155" cy="3083560"/>
          </a:xfrm>
          <a:custGeom>
            <a:avLst/>
            <a:gdLst/>
            <a:ahLst/>
            <a:cxnLst/>
            <a:rect l="l" t="t" r="r" b="b"/>
            <a:pathLst>
              <a:path w="1367155" h="3083560">
                <a:moveTo>
                  <a:pt x="0" y="2785845"/>
                </a:moveTo>
                <a:lnTo>
                  <a:pt x="17979" y="3083482"/>
                </a:lnTo>
                <a:lnTo>
                  <a:pt x="245300" y="2890516"/>
                </a:lnTo>
                <a:lnTo>
                  <a:pt x="163534" y="2855625"/>
                </a:lnTo>
                <a:lnTo>
                  <a:pt x="178422" y="2820734"/>
                </a:lnTo>
                <a:lnTo>
                  <a:pt x="81766" y="2820734"/>
                </a:lnTo>
                <a:lnTo>
                  <a:pt x="0" y="2785845"/>
                </a:lnTo>
                <a:close/>
              </a:path>
              <a:path w="1367155" h="3083560">
                <a:moveTo>
                  <a:pt x="1285380" y="0"/>
                </a:moveTo>
                <a:lnTo>
                  <a:pt x="81766" y="2820734"/>
                </a:lnTo>
                <a:lnTo>
                  <a:pt x="178422" y="2820734"/>
                </a:lnTo>
                <a:lnTo>
                  <a:pt x="1367148" y="34890"/>
                </a:lnTo>
                <a:lnTo>
                  <a:pt x="12853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3838" y="3039713"/>
            <a:ext cx="5537200" cy="1549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63838" y="1846653"/>
            <a:ext cx="5537200" cy="1098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8208" y="312889"/>
            <a:ext cx="99460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DT </a:t>
            </a:r>
            <a:r>
              <a:rPr dirty="0" spc="-135"/>
              <a:t>LVADs </a:t>
            </a:r>
            <a:r>
              <a:rPr dirty="0" spc="-5"/>
              <a:t>Involve Complex</a:t>
            </a:r>
            <a:r>
              <a:rPr dirty="0" spc="110"/>
              <a:t> </a:t>
            </a:r>
            <a:r>
              <a:rPr dirty="0" spc="-30"/>
              <a:t>Tradeoffs</a:t>
            </a:r>
          </a:p>
        </p:txBody>
      </p:sp>
      <p:sp>
        <p:nvSpPr>
          <p:cNvPr id="5" name="object 5"/>
          <p:cNvSpPr/>
          <p:nvPr/>
        </p:nvSpPr>
        <p:spPr>
          <a:xfrm>
            <a:off x="10582052" y="1171174"/>
            <a:ext cx="1370690" cy="1821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28217" y="3644293"/>
            <a:ext cx="1424525" cy="1890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30462" y="1412836"/>
            <a:ext cx="35560" cy="5041265"/>
          </a:xfrm>
          <a:custGeom>
            <a:avLst/>
            <a:gdLst/>
            <a:ahLst/>
            <a:cxnLst/>
            <a:rect l="l" t="t" r="r" b="b"/>
            <a:pathLst>
              <a:path w="35560" h="5041265">
                <a:moveTo>
                  <a:pt x="0" y="0"/>
                </a:moveTo>
                <a:lnTo>
                  <a:pt x="35169" y="5040717"/>
                </a:lnTo>
              </a:path>
            </a:pathLst>
          </a:custGeom>
          <a:ln w="635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393" y="1675579"/>
            <a:ext cx="5840870" cy="396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720060" y="1419887"/>
            <a:ext cx="117792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25"/>
              </a:lnSpc>
            </a:pPr>
            <a:r>
              <a:rPr dirty="0" sz="2800">
                <a:latin typeface="Calibri"/>
                <a:cs typeface="Calibri"/>
              </a:rPr>
              <a:t>B</a:t>
            </a:r>
            <a:r>
              <a:rPr dirty="0" sz="2800" spc="-10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n</a:t>
            </a:r>
            <a:r>
              <a:rPr dirty="0" sz="2800" spc="-30">
                <a:latin typeface="Calibri"/>
                <a:cs typeface="Calibri"/>
              </a:rPr>
              <a:t>e</a:t>
            </a:r>
            <a:r>
              <a:rPr dirty="0" sz="2800" spc="-5">
                <a:latin typeface="Calibri"/>
                <a:cs typeface="Calibri"/>
              </a:rPr>
              <a:t>f</a:t>
            </a:r>
            <a:r>
              <a:rPr dirty="0" sz="2800" spc="-10">
                <a:latin typeface="Calibri"/>
                <a:cs typeface="Calibri"/>
              </a:rPr>
              <a:t>i</a:t>
            </a:r>
            <a:r>
              <a:rPr dirty="0" sz="2800" spc="-5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4139" y="1390171"/>
            <a:ext cx="2066289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Risks/Burdens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112" y="5900723"/>
            <a:ext cx="5646141" cy="821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69499" y="4103737"/>
            <a:ext cx="872490" cy="1670050"/>
          </a:xfrm>
          <a:custGeom>
            <a:avLst/>
            <a:gdLst/>
            <a:ahLst/>
            <a:cxnLst/>
            <a:rect l="l" t="t" r="r" b="b"/>
            <a:pathLst>
              <a:path w="872489" h="1670050">
                <a:moveTo>
                  <a:pt x="79364" y="0"/>
                </a:moveTo>
                <a:lnTo>
                  <a:pt x="0" y="40055"/>
                </a:lnTo>
                <a:lnTo>
                  <a:pt x="712345" y="1451467"/>
                </a:lnTo>
                <a:lnTo>
                  <a:pt x="632980" y="1491523"/>
                </a:lnTo>
                <a:lnTo>
                  <a:pt x="872194" y="1669533"/>
                </a:lnTo>
                <a:lnTo>
                  <a:pt x="871225" y="1411411"/>
                </a:lnTo>
                <a:lnTo>
                  <a:pt x="791710" y="1411411"/>
                </a:lnTo>
                <a:lnTo>
                  <a:pt x="79364" y="0"/>
                </a:lnTo>
                <a:close/>
              </a:path>
              <a:path w="872489" h="1670050">
                <a:moveTo>
                  <a:pt x="871075" y="1371356"/>
                </a:moveTo>
                <a:lnTo>
                  <a:pt x="791710" y="1411411"/>
                </a:lnTo>
                <a:lnTo>
                  <a:pt x="871225" y="1411411"/>
                </a:lnTo>
                <a:lnTo>
                  <a:pt x="871075" y="13713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55260" y="2689788"/>
            <a:ext cx="1367155" cy="3083560"/>
          </a:xfrm>
          <a:custGeom>
            <a:avLst/>
            <a:gdLst/>
            <a:ahLst/>
            <a:cxnLst/>
            <a:rect l="l" t="t" r="r" b="b"/>
            <a:pathLst>
              <a:path w="1367155" h="3083560">
                <a:moveTo>
                  <a:pt x="0" y="2785845"/>
                </a:moveTo>
                <a:lnTo>
                  <a:pt x="17979" y="3083482"/>
                </a:lnTo>
                <a:lnTo>
                  <a:pt x="245300" y="2890516"/>
                </a:lnTo>
                <a:lnTo>
                  <a:pt x="163534" y="2855625"/>
                </a:lnTo>
                <a:lnTo>
                  <a:pt x="178422" y="2820734"/>
                </a:lnTo>
                <a:lnTo>
                  <a:pt x="81766" y="2820734"/>
                </a:lnTo>
                <a:lnTo>
                  <a:pt x="0" y="2785845"/>
                </a:lnTo>
                <a:close/>
              </a:path>
              <a:path w="1367155" h="3083560">
                <a:moveTo>
                  <a:pt x="1285380" y="0"/>
                </a:moveTo>
                <a:lnTo>
                  <a:pt x="81766" y="2820734"/>
                </a:lnTo>
                <a:lnTo>
                  <a:pt x="178422" y="2820734"/>
                </a:lnTo>
                <a:lnTo>
                  <a:pt x="1367148" y="34890"/>
                </a:lnTo>
                <a:lnTo>
                  <a:pt x="12853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38500" y="3953933"/>
            <a:ext cx="67733" cy="6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393" y="1111624"/>
            <a:ext cx="6218555" cy="5746750"/>
          </a:xfrm>
          <a:custGeom>
            <a:avLst/>
            <a:gdLst/>
            <a:ahLst/>
            <a:cxnLst/>
            <a:rect l="l" t="t" r="r" b="b"/>
            <a:pathLst>
              <a:path w="6218555" h="5746750">
                <a:moveTo>
                  <a:pt x="0" y="5746375"/>
                </a:moveTo>
                <a:lnTo>
                  <a:pt x="6218068" y="5746375"/>
                </a:lnTo>
                <a:lnTo>
                  <a:pt x="6218068" y="0"/>
                </a:lnTo>
                <a:lnTo>
                  <a:pt x="0" y="0"/>
                </a:lnTo>
                <a:lnTo>
                  <a:pt x="0" y="5746375"/>
                </a:lnTo>
                <a:close/>
              </a:path>
            </a:pathLst>
          </a:custGeom>
          <a:solidFill>
            <a:srgbClr val="FFFFFF">
              <a:alpha val="7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25325" y="4683918"/>
            <a:ext cx="2103337" cy="20727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966707" y="5866743"/>
            <a:ext cx="2577465" cy="57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45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Driveline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care,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45"/>
              </a:lnSpc>
            </a:pPr>
            <a:r>
              <a:rPr dirty="0" sz="1800" spc="-5">
                <a:latin typeface="Calibri"/>
                <a:cs typeface="Calibri"/>
              </a:rPr>
              <a:t>power </a:t>
            </a:r>
            <a:r>
              <a:rPr dirty="0" sz="1800" spc="-10">
                <a:latin typeface="Calibri"/>
                <a:cs typeface="Calibri"/>
              </a:rPr>
              <a:t>source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3838" y="3039713"/>
            <a:ext cx="5537200" cy="1549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63838" y="1846653"/>
            <a:ext cx="5537200" cy="1098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18208" y="312889"/>
            <a:ext cx="994600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 b="1">
                <a:solidFill>
                  <a:srgbClr val="44546A"/>
                </a:solidFill>
                <a:latin typeface="Helvetica"/>
                <a:cs typeface="Helvetica"/>
              </a:rPr>
              <a:t>DT </a:t>
            </a:r>
            <a:r>
              <a:rPr dirty="0" sz="4400" spc="-135" b="1">
                <a:solidFill>
                  <a:srgbClr val="44546A"/>
                </a:solidFill>
                <a:latin typeface="Helvetica"/>
                <a:cs typeface="Helvetica"/>
              </a:rPr>
              <a:t>LVADs </a:t>
            </a:r>
            <a:r>
              <a:rPr dirty="0" sz="4400" spc="-5" b="1">
                <a:solidFill>
                  <a:srgbClr val="44546A"/>
                </a:solidFill>
                <a:latin typeface="Helvetica"/>
                <a:cs typeface="Helvetica"/>
              </a:rPr>
              <a:t>Involve Complex</a:t>
            </a:r>
            <a:r>
              <a:rPr dirty="0" sz="4400" spc="110" b="1">
                <a:solidFill>
                  <a:srgbClr val="44546A"/>
                </a:solidFill>
                <a:latin typeface="Helvetica"/>
                <a:cs typeface="Helvetica"/>
              </a:rPr>
              <a:t> </a:t>
            </a:r>
            <a:r>
              <a:rPr dirty="0" sz="4400" spc="-30" b="1">
                <a:solidFill>
                  <a:srgbClr val="44546A"/>
                </a:solidFill>
                <a:latin typeface="Helvetica"/>
                <a:cs typeface="Helvetica"/>
              </a:rPr>
              <a:t>Tradeoffs</a:t>
            </a:r>
            <a:endParaRPr sz="4400">
              <a:latin typeface="Helvetica"/>
              <a:cs typeface="Helvetic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82052" y="1171174"/>
            <a:ext cx="1370690" cy="1821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28217" y="3644293"/>
            <a:ext cx="1424525" cy="1890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30462" y="1412836"/>
            <a:ext cx="35560" cy="5041265"/>
          </a:xfrm>
          <a:custGeom>
            <a:avLst/>
            <a:gdLst/>
            <a:ahLst/>
            <a:cxnLst/>
            <a:rect l="l" t="t" r="r" b="b"/>
            <a:pathLst>
              <a:path w="35560" h="5041265">
                <a:moveTo>
                  <a:pt x="0" y="0"/>
                </a:moveTo>
                <a:lnTo>
                  <a:pt x="35169" y="5040717"/>
                </a:lnTo>
              </a:path>
            </a:pathLst>
          </a:custGeom>
          <a:ln w="635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393" y="1675579"/>
            <a:ext cx="5840870" cy="396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6112" y="5900723"/>
            <a:ext cx="5646141" cy="821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69499" y="4103737"/>
            <a:ext cx="872490" cy="1670050"/>
          </a:xfrm>
          <a:custGeom>
            <a:avLst/>
            <a:gdLst/>
            <a:ahLst/>
            <a:cxnLst/>
            <a:rect l="l" t="t" r="r" b="b"/>
            <a:pathLst>
              <a:path w="872489" h="1670050">
                <a:moveTo>
                  <a:pt x="79364" y="0"/>
                </a:moveTo>
                <a:lnTo>
                  <a:pt x="0" y="40055"/>
                </a:lnTo>
                <a:lnTo>
                  <a:pt x="712345" y="1451467"/>
                </a:lnTo>
                <a:lnTo>
                  <a:pt x="632980" y="1491523"/>
                </a:lnTo>
                <a:lnTo>
                  <a:pt x="872194" y="1669533"/>
                </a:lnTo>
                <a:lnTo>
                  <a:pt x="871225" y="1411411"/>
                </a:lnTo>
                <a:lnTo>
                  <a:pt x="791710" y="1411411"/>
                </a:lnTo>
                <a:lnTo>
                  <a:pt x="79364" y="0"/>
                </a:lnTo>
                <a:close/>
              </a:path>
              <a:path w="872489" h="1670050">
                <a:moveTo>
                  <a:pt x="871075" y="1371356"/>
                </a:moveTo>
                <a:lnTo>
                  <a:pt x="791710" y="1411411"/>
                </a:lnTo>
                <a:lnTo>
                  <a:pt x="871225" y="1411411"/>
                </a:lnTo>
                <a:lnTo>
                  <a:pt x="871075" y="13713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55260" y="2689788"/>
            <a:ext cx="1367155" cy="3083560"/>
          </a:xfrm>
          <a:custGeom>
            <a:avLst/>
            <a:gdLst/>
            <a:ahLst/>
            <a:cxnLst/>
            <a:rect l="l" t="t" r="r" b="b"/>
            <a:pathLst>
              <a:path w="1367155" h="3083560">
                <a:moveTo>
                  <a:pt x="0" y="2785845"/>
                </a:moveTo>
                <a:lnTo>
                  <a:pt x="17979" y="3083482"/>
                </a:lnTo>
                <a:lnTo>
                  <a:pt x="245300" y="2890516"/>
                </a:lnTo>
                <a:lnTo>
                  <a:pt x="163534" y="2855625"/>
                </a:lnTo>
                <a:lnTo>
                  <a:pt x="178422" y="2820734"/>
                </a:lnTo>
                <a:lnTo>
                  <a:pt x="81766" y="2820734"/>
                </a:lnTo>
                <a:lnTo>
                  <a:pt x="0" y="2785845"/>
                </a:lnTo>
                <a:close/>
              </a:path>
              <a:path w="1367155" h="3083560">
                <a:moveTo>
                  <a:pt x="1285380" y="0"/>
                </a:moveTo>
                <a:lnTo>
                  <a:pt x="81766" y="2820734"/>
                </a:lnTo>
                <a:lnTo>
                  <a:pt x="178422" y="2820734"/>
                </a:lnTo>
                <a:lnTo>
                  <a:pt x="1367148" y="34890"/>
                </a:lnTo>
                <a:lnTo>
                  <a:pt x="12853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25325" y="4683918"/>
            <a:ext cx="2103337" cy="20727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720060" y="1419887"/>
            <a:ext cx="8811895" cy="502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25"/>
              </a:lnSpc>
              <a:tabLst>
                <a:tab pos="5426710" algn="l"/>
              </a:tabLst>
            </a:pPr>
            <a:r>
              <a:rPr dirty="0" sz="2800" spc="-10">
                <a:latin typeface="Calibri"/>
                <a:cs typeface="Calibri"/>
              </a:rPr>
              <a:t>Benefits	Risks/Burdens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>
              <a:latin typeface="Times New Roman"/>
              <a:cs typeface="Times New Roman"/>
            </a:endParaRPr>
          </a:p>
          <a:p>
            <a:pPr algn="r" marR="1210945">
              <a:lnSpc>
                <a:spcPts val="2145"/>
              </a:lnSpc>
            </a:pPr>
            <a:r>
              <a:rPr dirty="0" sz="1800" spc="-5">
                <a:latin typeface="Calibri"/>
                <a:cs typeface="Calibri"/>
              </a:rPr>
              <a:t>Driveline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care,</a:t>
            </a:r>
            <a:endParaRPr sz="1800">
              <a:latin typeface="Calibri"/>
              <a:cs typeface="Calibri"/>
            </a:endParaRPr>
          </a:p>
          <a:p>
            <a:pPr algn="r">
              <a:lnSpc>
                <a:spcPts val="2145"/>
              </a:lnSpc>
            </a:pPr>
            <a:r>
              <a:rPr dirty="0" sz="1800" spc="-5">
                <a:latin typeface="Calibri"/>
                <a:cs typeface="Calibri"/>
              </a:rPr>
              <a:t>power </a:t>
            </a:r>
            <a:r>
              <a:rPr dirty="0" sz="1800" spc="-10">
                <a:latin typeface="Calibri"/>
                <a:cs typeface="Calibri"/>
              </a:rPr>
              <a:t>source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8700" y="3953933"/>
            <a:ext cx="131233" cy="63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394" y="1111624"/>
            <a:ext cx="12023725" cy="5746750"/>
          </a:xfrm>
          <a:custGeom>
            <a:avLst/>
            <a:gdLst/>
            <a:ahLst/>
            <a:cxnLst/>
            <a:rect l="l" t="t" r="r" b="b"/>
            <a:pathLst>
              <a:path w="12023725" h="5746750">
                <a:moveTo>
                  <a:pt x="0" y="5746375"/>
                </a:moveTo>
                <a:lnTo>
                  <a:pt x="12023389" y="5746375"/>
                </a:lnTo>
                <a:lnTo>
                  <a:pt x="12023389" y="0"/>
                </a:lnTo>
                <a:lnTo>
                  <a:pt x="0" y="0"/>
                </a:lnTo>
                <a:lnTo>
                  <a:pt x="0" y="5746375"/>
                </a:lnTo>
                <a:close/>
              </a:path>
            </a:pathLst>
          </a:custGeom>
          <a:solidFill>
            <a:srgbClr val="FFFFFF">
              <a:alpha val="658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75765" y="3207562"/>
            <a:ext cx="10578465" cy="132397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147320" rIns="0" bIns="0" rtlCol="0" vert="horz">
            <a:spAutoFit/>
          </a:bodyPr>
          <a:lstStyle/>
          <a:p>
            <a:pPr marL="618490">
              <a:lnSpc>
                <a:spcPct val="100000"/>
              </a:lnSpc>
              <a:spcBef>
                <a:spcPts val="1160"/>
              </a:spcBef>
            </a:pPr>
            <a:r>
              <a:rPr dirty="0" sz="6000" spc="-20" b="1">
                <a:solidFill>
                  <a:srgbClr val="FFFFFF"/>
                </a:solidFill>
                <a:latin typeface="Calibri"/>
                <a:cs typeface="Calibri"/>
              </a:rPr>
              <a:t>Preference-Sensitive</a:t>
            </a:r>
            <a:r>
              <a:rPr dirty="0" sz="6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0" spc="-5" b="1">
                <a:solidFill>
                  <a:srgbClr val="FFFFFF"/>
                </a:solidFill>
                <a:latin typeface="Calibri"/>
                <a:cs typeface="Calibri"/>
              </a:rPr>
              <a:t>Decision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114" y="310536"/>
            <a:ext cx="103524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Decision Aids Standardize the</a:t>
            </a:r>
            <a:r>
              <a:rPr dirty="0" spc="-130"/>
              <a:t> </a:t>
            </a:r>
            <a:r>
              <a:rPr dirty="0" spc="-5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1993931" y="1746962"/>
            <a:ext cx="8195251" cy="3019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74332" y="5270500"/>
            <a:ext cx="8068732" cy="1126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77822" y="5384388"/>
            <a:ext cx="742759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i="1">
                <a:latin typeface="Helvetica"/>
                <a:cs typeface="Helvetica"/>
              </a:rPr>
              <a:t>“A </a:t>
            </a:r>
            <a:r>
              <a:rPr dirty="0" sz="4000" spc="-5" i="1">
                <a:latin typeface="Helvetica"/>
                <a:cs typeface="Helvetica"/>
              </a:rPr>
              <a:t>meeting between two</a:t>
            </a:r>
            <a:r>
              <a:rPr dirty="0" sz="4000" spc="-225" i="1">
                <a:latin typeface="Helvetica"/>
                <a:cs typeface="Helvetica"/>
              </a:rPr>
              <a:t> </a:t>
            </a:r>
            <a:r>
              <a:rPr dirty="0" sz="4000" i="1">
                <a:latin typeface="Helvetica"/>
                <a:cs typeface="Helvetica"/>
              </a:rPr>
              <a:t>experts”</a:t>
            </a:r>
            <a:endParaRPr sz="40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289" y="313853"/>
            <a:ext cx="58032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Deferred to</a:t>
            </a:r>
            <a:r>
              <a:rPr dirty="0" spc="-35"/>
              <a:t> </a:t>
            </a:r>
            <a:r>
              <a:rPr dirty="0" spc="-5"/>
              <a:t>Marketing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7762" y="6494946"/>
            <a:ext cx="706818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latin typeface="Calibri"/>
                <a:cs typeface="Calibri"/>
              </a:rPr>
              <a:t>Iacovetto, </a:t>
            </a:r>
            <a:r>
              <a:rPr dirty="0" sz="1600" spc="-10">
                <a:latin typeface="Calibri"/>
                <a:cs typeface="Calibri"/>
              </a:rPr>
              <a:t>Matlock, </a:t>
            </a:r>
            <a:r>
              <a:rPr dirty="0" sz="1600" spc="-5">
                <a:latin typeface="Calibri"/>
                <a:cs typeface="Calibri"/>
              </a:rPr>
              <a:t>Thompson, </a:t>
            </a:r>
            <a:r>
              <a:rPr dirty="0" sz="1600" spc="-10">
                <a:latin typeface="Calibri"/>
                <a:cs typeface="Calibri"/>
              </a:rPr>
              <a:t>McIlvennan, </a:t>
            </a:r>
            <a:r>
              <a:rPr dirty="0" sz="1600" spc="-25">
                <a:latin typeface="Calibri"/>
                <a:cs typeface="Calibri"/>
              </a:rPr>
              <a:t>Bradley, </a:t>
            </a:r>
            <a:r>
              <a:rPr dirty="0" sz="1600" spc="-5">
                <a:latin typeface="Calibri"/>
                <a:cs typeface="Calibri"/>
              </a:rPr>
              <a:t>Larue, Allen. </a:t>
            </a:r>
            <a:r>
              <a:rPr dirty="0" sz="1600" spc="-10">
                <a:latin typeface="Calibri"/>
                <a:cs typeface="Calibri"/>
              </a:rPr>
              <a:t>CircCQO.</a:t>
            </a:r>
            <a:r>
              <a:rPr dirty="0" sz="1600" spc="2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2014;905.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447" y="1584886"/>
            <a:ext cx="10852150" cy="324739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3600" spc="-5">
                <a:latin typeface="Helvetica"/>
                <a:cs typeface="Helvetica"/>
              </a:rPr>
              <a:t>In 2014, identified 77 </a:t>
            </a:r>
            <a:r>
              <a:rPr dirty="0" sz="3600" spc="-135">
                <a:latin typeface="Helvetica"/>
                <a:cs typeface="Helvetica"/>
              </a:rPr>
              <a:t>LVAD </a:t>
            </a:r>
            <a:r>
              <a:rPr dirty="0" sz="3600" spc="-5">
                <a:latin typeface="Helvetica"/>
                <a:cs typeface="Helvetica"/>
              </a:rPr>
              <a:t>educational</a:t>
            </a:r>
            <a:r>
              <a:rPr dirty="0" sz="3600" spc="105">
                <a:latin typeface="Helvetica"/>
                <a:cs typeface="Helvetica"/>
              </a:rPr>
              <a:t> </a:t>
            </a:r>
            <a:r>
              <a:rPr dirty="0" sz="3600" spc="-5">
                <a:latin typeface="Helvetica"/>
                <a:cs typeface="Helvetica"/>
              </a:rPr>
              <a:t>materials…</a:t>
            </a:r>
            <a:endParaRPr sz="3600">
              <a:latin typeface="Helvetica"/>
              <a:cs typeface="Helvetica"/>
            </a:endParaRPr>
          </a:p>
          <a:p>
            <a:pPr marL="1041400" indent="-5715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dirty="0" sz="2800">
                <a:latin typeface="Helvetica"/>
                <a:cs typeface="Helvetica"/>
              </a:rPr>
              <a:t>97% discussed</a:t>
            </a:r>
            <a:r>
              <a:rPr dirty="0" sz="2800" spc="-50">
                <a:latin typeface="Helvetica"/>
                <a:cs typeface="Helvetica"/>
              </a:rPr>
              <a:t> </a:t>
            </a:r>
            <a:r>
              <a:rPr dirty="0" sz="2800" spc="-5" b="1">
                <a:latin typeface="Helvetica"/>
                <a:cs typeface="Helvetica"/>
              </a:rPr>
              <a:t>benefits</a:t>
            </a:r>
            <a:endParaRPr sz="2800">
              <a:latin typeface="Helvetica"/>
              <a:cs typeface="Helvetica"/>
            </a:endParaRPr>
          </a:p>
          <a:p>
            <a:pPr marL="104140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dirty="0" sz="2800">
                <a:latin typeface="Helvetica"/>
                <a:cs typeface="Helvetica"/>
              </a:rPr>
              <a:t>53% </a:t>
            </a:r>
            <a:r>
              <a:rPr dirty="0" sz="2800" spc="-5">
                <a:latin typeface="Helvetica"/>
                <a:cs typeface="Helvetica"/>
              </a:rPr>
              <a:t>mentioned </a:t>
            </a:r>
            <a:r>
              <a:rPr dirty="0" sz="2800">
                <a:latin typeface="Helvetica"/>
                <a:cs typeface="Helvetica"/>
              </a:rPr>
              <a:t>any</a:t>
            </a:r>
            <a:r>
              <a:rPr dirty="0" sz="2800" spc="5">
                <a:latin typeface="Helvetica"/>
                <a:cs typeface="Helvetica"/>
              </a:rPr>
              <a:t> </a:t>
            </a:r>
            <a:r>
              <a:rPr dirty="0" sz="2800" spc="-5" b="1">
                <a:latin typeface="Helvetica"/>
                <a:cs typeface="Helvetica"/>
              </a:rPr>
              <a:t>risks</a:t>
            </a:r>
            <a:endParaRPr sz="2800">
              <a:latin typeface="Helvetica"/>
              <a:cs typeface="Helvetica"/>
            </a:endParaRPr>
          </a:p>
          <a:p>
            <a:pPr marL="104140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dirty="0" sz="2800">
                <a:latin typeface="Helvetica"/>
                <a:cs typeface="Helvetica"/>
              </a:rPr>
              <a:t>36% </a:t>
            </a:r>
            <a:r>
              <a:rPr dirty="0" sz="2800" spc="-5">
                <a:latin typeface="Helvetica"/>
                <a:cs typeface="Helvetica"/>
              </a:rPr>
              <a:t>mentioned </a:t>
            </a:r>
            <a:r>
              <a:rPr dirty="0" sz="2800" spc="-5" b="1">
                <a:latin typeface="Helvetica"/>
                <a:cs typeface="Helvetica"/>
              </a:rPr>
              <a:t>lifestyle</a:t>
            </a:r>
            <a:r>
              <a:rPr dirty="0" sz="2800" spc="105" b="1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considerations</a:t>
            </a:r>
            <a:endParaRPr sz="2800">
              <a:latin typeface="Helvetica"/>
              <a:cs typeface="Helvetica"/>
            </a:endParaRPr>
          </a:p>
          <a:p>
            <a:pPr marL="1238250" indent="-76835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237615" algn="l"/>
                <a:tab pos="1238250" algn="l"/>
              </a:tabLst>
            </a:pPr>
            <a:r>
              <a:rPr dirty="0" sz="2800">
                <a:latin typeface="Helvetica"/>
                <a:cs typeface="Helvetica"/>
              </a:rPr>
              <a:t>1% </a:t>
            </a:r>
            <a:r>
              <a:rPr dirty="0" sz="2800" spc="-5">
                <a:latin typeface="Helvetica"/>
                <a:cs typeface="Helvetica"/>
              </a:rPr>
              <a:t>mentioned </a:t>
            </a:r>
            <a:r>
              <a:rPr dirty="0" sz="2800" spc="-5" b="1">
                <a:latin typeface="Helvetica"/>
                <a:cs typeface="Helvetica"/>
              </a:rPr>
              <a:t>palliative care </a:t>
            </a:r>
            <a:r>
              <a:rPr dirty="0" sz="2800">
                <a:latin typeface="Helvetica"/>
                <a:cs typeface="Helvetica"/>
              </a:rPr>
              <a:t>or</a:t>
            </a:r>
            <a:r>
              <a:rPr dirty="0" sz="2800" spc="40">
                <a:latin typeface="Helvetica"/>
                <a:cs typeface="Helvetica"/>
              </a:rPr>
              <a:t> </a:t>
            </a:r>
            <a:r>
              <a:rPr dirty="0" sz="2800">
                <a:latin typeface="Helvetica"/>
                <a:cs typeface="Helvetica"/>
              </a:rPr>
              <a:t>hospice</a:t>
            </a:r>
            <a:endParaRPr sz="2800">
              <a:latin typeface="Helvetica"/>
              <a:cs typeface="Helvetica"/>
            </a:endParaRPr>
          </a:p>
          <a:p>
            <a:pPr marL="1238250" indent="-76835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237615" algn="l"/>
                <a:tab pos="1238250" algn="l"/>
              </a:tabLst>
            </a:pPr>
            <a:r>
              <a:rPr dirty="0" sz="2800">
                <a:latin typeface="Helvetica"/>
                <a:cs typeface="Helvetica"/>
              </a:rPr>
              <a:t>0% </a:t>
            </a:r>
            <a:r>
              <a:rPr dirty="0" sz="2800" spc="-5">
                <a:latin typeface="Helvetica"/>
                <a:cs typeface="Helvetica"/>
              </a:rPr>
              <a:t>met majority International Patient </a:t>
            </a:r>
            <a:r>
              <a:rPr dirty="0" sz="2800">
                <a:latin typeface="Helvetica"/>
                <a:cs typeface="Helvetica"/>
              </a:rPr>
              <a:t>Decision </a:t>
            </a:r>
            <a:r>
              <a:rPr dirty="0" sz="2800" spc="-5">
                <a:latin typeface="Helvetica"/>
                <a:cs typeface="Helvetica"/>
              </a:rPr>
              <a:t>Aid</a:t>
            </a:r>
            <a:r>
              <a:rPr dirty="0" sz="2800" spc="25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Standards</a:t>
            </a:r>
            <a:endParaRPr sz="2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1841" y="308611"/>
            <a:ext cx="50685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DECIDE-LVAD</a:t>
            </a:r>
            <a:r>
              <a:rPr dirty="0" spc="-50"/>
              <a:t> Trial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655" y="1352605"/>
            <a:ext cx="10280650" cy="3502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dirty="0" sz="3600" spc="-105">
                <a:latin typeface="Helvetica"/>
                <a:cs typeface="Helvetica"/>
              </a:rPr>
              <a:t>Test </a:t>
            </a:r>
            <a:r>
              <a:rPr dirty="0" sz="3600" spc="-5">
                <a:latin typeface="Helvetica"/>
                <a:cs typeface="Helvetica"/>
              </a:rPr>
              <a:t>the </a:t>
            </a:r>
            <a:r>
              <a:rPr dirty="0" sz="3600" spc="-10">
                <a:solidFill>
                  <a:srgbClr val="C00000"/>
                </a:solidFill>
                <a:latin typeface="Helvetica"/>
                <a:cs typeface="Helvetica"/>
              </a:rPr>
              <a:t>effectiveness </a:t>
            </a:r>
            <a:r>
              <a:rPr dirty="0" sz="3600" spc="-5">
                <a:latin typeface="Helvetica"/>
                <a:cs typeface="Helvetica"/>
              </a:rPr>
              <a:t>of </a:t>
            </a:r>
            <a:r>
              <a:rPr dirty="0" sz="3600">
                <a:latin typeface="Helvetica"/>
                <a:cs typeface="Helvetica"/>
              </a:rPr>
              <a:t>a </a:t>
            </a:r>
            <a:r>
              <a:rPr dirty="0" sz="3600" spc="-5">
                <a:latin typeface="Helvetica"/>
                <a:cs typeface="Helvetica"/>
              </a:rPr>
              <a:t>shared decision support  intervention for patients considering </a:t>
            </a:r>
            <a:r>
              <a:rPr dirty="0" sz="3600">
                <a:latin typeface="Helvetica"/>
                <a:cs typeface="Helvetica"/>
              </a:rPr>
              <a:t>DT </a:t>
            </a:r>
            <a:r>
              <a:rPr dirty="0" sz="3600" spc="-135">
                <a:latin typeface="Helvetica"/>
                <a:cs typeface="Helvetica"/>
              </a:rPr>
              <a:t>LVAD  </a:t>
            </a:r>
            <a:r>
              <a:rPr dirty="0" sz="3600" spc="-5">
                <a:latin typeface="Helvetica"/>
                <a:cs typeface="Helvetica"/>
              </a:rPr>
              <a:t>consisting</a:t>
            </a:r>
            <a:r>
              <a:rPr dirty="0" sz="3600" spc="-70">
                <a:latin typeface="Helvetica"/>
                <a:cs typeface="Helvetica"/>
              </a:rPr>
              <a:t> </a:t>
            </a:r>
            <a:r>
              <a:rPr dirty="0" sz="3600" spc="-5">
                <a:latin typeface="Helvetica"/>
                <a:cs typeface="Helvetica"/>
              </a:rPr>
              <a:t>of:</a:t>
            </a:r>
            <a:endParaRPr sz="36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3200" spc="-5">
                <a:latin typeface="Helvetica"/>
                <a:cs typeface="Helvetica"/>
              </a:rPr>
              <a:t>Site-based</a:t>
            </a:r>
            <a:r>
              <a:rPr dirty="0" sz="3200" spc="-70">
                <a:latin typeface="Helvetica"/>
                <a:cs typeface="Helvetica"/>
              </a:rPr>
              <a:t> </a:t>
            </a:r>
            <a:r>
              <a:rPr dirty="0" sz="3200" spc="-5">
                <a:latin typeface="Helvetica"/>
                <a:cs typeface="Helvetica"/>
              </a:rPr>
              <a:t>training</a:t>
            </a:r>
            <a:endParaRPr sz="3200">
              <a:latin typeface="Helvetica"/>
              <a:cs typeface="Helvetica"/>
            </a:endParaRPr>
          </a:p>
          <a:p>
            <a:pPr marL="469900" indent="-45720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469900" algn="l"/>
              </a:tabLst>
            </a:pPr>
            <a:r>
              <a:rPr dirty="0" sz="3200" spc="-5">
                <a:latin typeface="Helvetica"/>
                <a:cs typeface="Helvetica"/>
              </a:rPr>
              <a:t>Implementation of patient decision</a:t>
            </a:r>
            <a:r>
              <a:rPr dirty="0" sz="3200" spc="-45">
                <a:latin typeface="Helvetica"/>
                <a:cs typeface="Helvetica"/>
              </a:rPr>
              <a:t> </a:t>
            </a:r>
            <a:r>
              <a:rPr dirty="0" sz="3200" spc="-5">
                <a:latin typeface="Helvetica"/>
                <a:cs typeface="Helvetica"/>
              </a:rPr>
              <a:t>aids</a:t>
            </a:r>
            <a:endParaRPr sz="3200">
              <a:latin typeface="Helvetica"/>
              <a:cs typeface="Helvet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46777" y="2724476"/>
            <a:ext cx="3133271" cy="4043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2017-11-15T12:01:18Z</dcterms:created>
  <dcterms:modified xsi:type="dcterms:W3CDTF">2017-11-15T12:01:18Z</dcterms:modified>
</cp:coreProperties>
</file>