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22"/>
  </p:notesMasterIdLst>
  <p:sldIdLst>
    <p:sldId id="297" r:id="rId2"/>
    <p:sldId id="298" r:id="rId3"/>
    <p:sldId id="301" r:id="rId4"/>
    <p:sldId id="291" r:id="rId5"/>
    <p:sldId id="305" r:id="rId6"/>
    <p:sldId id="306" r:id="rId7"/>
    <p:sldId id="260" r:id="rId8"/>
    <p:sldId id="288" r:id="rId9"/>
    <p:sldId id="281" r:id="rId10"/>
    <p:sldId id="282" r:id="rId11"/>
    <p:sldId id="283" r:id="rId12"/>
    <p:sldId id="293" r:id="rId13"/>
    <p:sldId id="300" r:id="rId14"/>
    <p:sldId id="284" r:id="rId15"/>
    <p:sldId id="289" r:id="rId16"/>
    <p:sldId id="295" r:id="rId17"/>
    <p:sldId id="302" r:id="rId18"/>
    <p:sldId id="303" r:id="rId19"/>
    <p:sldId id="304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80"/>
  </p:normalViewPr>
  <p:slideViewPr>
    <p:cSldViewPr snapToGrid="0" snapToObjects="1">
      <p:cViewPr varScale="1">
        <p:scale>
          <a:sx n="115" d="100"/>
          <a:sy n="115" d="100"/>
        </p:scale>
        <p:origin x="3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5289598529163"/>
          <c:y val="2.2546417808885E-2"/>
          <c:w val="0.75164325619825667"/>
          <c:h val="0.90428453387770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3">
                  <c:v>36</c:v>
                </c:pt>
                <c:pt idx="4">
                  <c:v>174</c:v>
                </c:pt>
                <c:pt idx="5">
                  <c:v>221</c:v>
                </c:pt>
                <c:pt idx="6">
                  <c:v>275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36</c:v>
                </c:pt>
                <c:pt idx="1">
                  <c:v>58</c:v>
                </c:pt>
                <c:pt idx="2">
                  <c:v>73</c:v>
                </c:pt>
                <c:pt idx="3">
                  <c:v>68</c:v>
                </c:pt>
                <c:pt idx="4">
                  <c:v>154</c:v>
                </c:pt>
                <c:pt idx="5">
                  <c:v>64</c:v>
                </c:pt>
                <c:pt idx="6">
                  <c:v>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8207488"/>
        <c:axId val="1958187904"/>
      </c:barChart>
      <c:catAx>
        <c:axId val="195820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58187904"/>
        <c:crosses val="autoZero"/>
        <c:auto val="1"/>
        <c:lblAlgn val="ctr"/>
        <c:lblOffset val="100"/>
        <c:noMultiLvlLbl val="0"/>
      </c:catAx>
      <c:valAx>
        <c:axId val="1958187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5820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163893564643698"/>
          <c:y val="8.7267129017387715E-2"/>
          <c:w val="0.13495638795972884"/>
          <c:h val="0.1637102437262933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4518C-A853-3D44-A391-7FBAA2F66F6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F467F-B836-094D-9EB0-D08E8253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98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7D69F-772D-4E35-8CCD-FE4888206FE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1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7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1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13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5" y="381001"/>
            <a:ext cx="1524397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10" y="381001"/>
            <a:ext cx="7393324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sclos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49" y="609600"/>
            <a:ext cx="11601451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0" y="1371600"/>
            <a:ext cx="11379200" cy="4800600"/>
          </a:xfrm>
        </p:spPr>
        <p:txBody>
          <a:bodyPr/>
          <a:lstStyle>
            <a:lvl1pPr marL="285744" indent="-285744">
              <a:buFont typeface="Arial" pitchFamily="34" charset="0"/>
              <a:buChar char="•"/>
              <a:defRPr baseline="0"/>
            </a:lvl1pPr>
            <a:lvl2pPr>
              <a:defRPr baseline="0"/>
            </a:lvl2pPr>
            <a:lvl3pPr>
              <a:defRPr baseline="0"/>
            </a:lvl3pPr>
          </a:lstStyle>
          <a:p>
            <a:pPr lvl="0"/>
            <a:r>
              <a:rPr lang="en-US" dirty="0" smtClean="0"/>
              <a:t>List disclosures on this slide in the format “Relationship: Entity or Entities”</a:t>
            </a:r>
          </a:p>
          <a:p>
            <a:pPr lvl="1"/>
            <a:r>
              <a:rPr lang="en-US" dirty="0" smtClean="0"/>
              <a:t>Types of relationships include:</a:t>
            </a:r>
          </a:p>
          <a:p>
            <a:pPr lvl="2"/>
            <a:r>
              <a:rPr lang="en-US" dirty="0" smtClean="0"/>
              <a:t>Advisory Board / Board Member</a:t>
            </a:r>
          </a:p>
          <a:p>
            <a:pPr lvl="2"/>
            <a:r>
              <a:rPr lang="en-US" dirty="0" smtClean="0"/>
              <a:t>Consultant</a:t>
            </a:r>
          </a:p>
          <a:p>
            <a:pPr lvl="2"/>
            <a:r>
              <a:rPr lang="en-US" dirty="0" smtClean="0"/>
              <a:t>Employee</a:t>
            </a:r>
          </a:p>
          <a:p>
            <a:pPr lvl="2"/>
            <a:r>
              <a:rPr lang="en-US" dirty="0" smtClean="0"/>
              <a:t>Grants or Research Support</a:t>
            </a:r>
          </a:p>
          <a:p>
            <a:pPr lvl="2"/>
            <a:r>
              <a:rPr lang="en-US" dirty="0" smtClean="0"/>
              <a:t>Speakers Bureau</a:t>
            </a:r>
          </a:p>
          <a:p>
            <a:pPr lvl="2"/>
            <a:r>
              <a:rPr lang="en-US" dirty="0" smtClean="0"/>
              <a:t>Stock owner or Shareholder</a:t>
            </a:r>
          </a:p>
          <a:p>
            <a:pPr lvl="2"/>
            <a:r>
              <a:rPr lang="en-US" dirty="0" smtClean="0"/>
              <a:t>or enter other type not specified above</a:t>
            </a:r>
          </a:p>
          <a:p>
            <a:pPr lvl="2"/>
            <a:r>
              <a:rPr lang="en-US" dirty="0" smtClean="0"/>
              <a:t>Type “Nothing to Disclose” if you do not have any relationships to disclose</a:t>
            </a:r>
          </a:p>
          <a:p>
            <a:pPr lvl="2"/>
            <a:endParaRPr lang="en-US" dirty="0" smtClean="0"/>
          </a:p>
          <a:p>
            <a:pPr lvl="0"/>
            <a:r>
              <a:rPr lang="en-US" dirty="0" smtClean="0"/>
              <a:t>Samples:</a:t>
            </a:r>
          </a:p>
          <a:p>
            <a:pPr lvl="1"/>
            <a:r>
              <a:rPr lang="en-US" dirty="0" smtClean="0"/>
              <a:t>Grant or Research Support: Boston Scientific</a:t>
            </a:r>
          </a:p>
          <a:p>
            <a:pPr lvl="1"/>
            <a:r>
              <a:rPr lang="en-US" dirty="0" smtClean="0"/>
              <a:t>Consultant: Johnson and Johnson; W.L. Gore &amp; Associates, Inc.; Terumo Medical Corporation; Top Spin Medical Ltd.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-27353" y="-6349"/>
            <a:ext cx="12219353" cy="387319"/>
          </a:xfrm>
          <a:prstGeom prst="rect">
            <a:avLst/>
          </a:prstGeom>
          <a:solidFill>
            <a:srgbClr val="005598"/>
          </a:solidFill>
          <a:ln w="9525" cap="flat" cmpd="sng" algn="ctr">
            <a:solidFill>
              <a:srgbClr val="0C5C9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0"/>
            <a:ext cx="12191999" cy="76200"/>
          </a:xfrm>
          <a:prstGeom prst="rect">
            <a:avLst/>
          </a:prstGeom>
          <a:solidFill>
            <a:srgbClr val="CEB541"/>
          </a:solidFill>
          <a:ln w="9525">
            <a:noFill/>
            <a:round/>
            <a:headEnd/>
            <a:tailEnd/>
          </a:ln>
        </p:spPr>
        <p:txBody>
          <a:bodyPr lIns="91438" tIns="45719" rIns="91438" bIns="45719"/>
          <a:lstStyle/>
          <a:p>
            <a:pPr defTabSz="1219170">
              <a:defRPr/>
            </a:pPr>
            <a:endParaRPr lang="en-US" sz="1600">
              <a:solidFill>
                <a:srgbClr val="0D3E8B"/>
              </a:solidFill>
              <a:latin typeface="Times New Roman" pitchFamily="18" charset="0"/>
              <a:ea typeface="ＭＳ Ｐゴシック" pitchFamily="20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258" y="6248400"/>
            <a:ext cx="2379743" cy="609600"/>
          </a:xfrm>
          <a:prstGeom prst="rect">
            <a:avLst/>
          </a:prstGeom>
        </p:spPr>
      </p:pic>
      <p:pic>
        <p:nvPicPr>
          <p:cNvPr id="9" name="Picture 8" descr="Hofstra NS-LIJ SOM SM HR.png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375" y="5692677"/>
            <a:ext cx="1855951" cy="10732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435619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29792" y="6236208"/>
            <a:ext cx="2540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 txBox="1">
            <a:spLocks/>
          </p:cNvSpPr>
          <p:nvPr userDrawn="1"/>
        </p:nvSpPr>
        <p:spPr>
          <a:xfrm>
            <a:off x="9652000" y="0"/>
            <a:ext cx="2540000" cy="457200"/>
          </a:xfrm>
          <a:prstGeom prst="rect">
            <a:avLst/>
          </a:prstGeom>
          <a:noFill/>
        </p:spPr>
        <p:txBody>
          <a:bodyPr lIns="121917" tIns="60958" rIns="121917" bIns="60958"/>
          <a:lstStyle>
            <a:lvl1pPr algn="r"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FDB4C24-AF86-4570-89B5-45F4BCA33779}" type="slidenum">
              <a:rPr lang="en-US" sz="1600" smtClean="0">
                <a:solidFill>
                  <a:prstClr val="white"/>
                </a:solidFill>
                <a:latin typeface="Times New Roman" pitchFamily="18" charset="0"/>
                <a:cs typeface="Arial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dirty="0" smtClean="0">
              <a:solidFill>
                <a:prstClr val="white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2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9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62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4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7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9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9" y="1905000"/>
            <a:ext cx="4417703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50" indent="0">
              <a:buNone/>
              <a:defRPr sz="2000" b="1"/>
            </a:lvl2pPr>
            <a:lvl3pPr marL="914498" indent="0">
              <a:buNone/>
              <a:defRPr sz="1900" b="1"/>
            </a:lvl3pPr>
            <a:lvl4pPr marL="1371748" indent="0">
              <a:buNone/>
              <a:defRPr sz="1600" b="1"/>
            </a:lvl4pPr>
            <a:lvl5pPr marL="1828998" indent="0">
              <a:buNone/>
              <a:defRPr sz="1600" b="1"/>
            </a:lvl5pPr>
            <a:lvl6pPr marL="2286248" indent="0">
              <a:buNone/>
              <a:defRPr sz="1600" b="1"/>
            </a:lvl6pPr>
            <a:lvl7pPr marL="2743497" indent="0">
              <a:buNone/>
              <a:defRPr sz="1600" b="1"/>
            </a:lvl7pPr>
            <a:lvl8pPr marL="3200747" indent="0">
              <a:buNone/>
              <a:defRPr sz="1600" b="1"/>
            </a:lvl8pPr>
            <a:lvl9pPr marL="36579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9" y="2743201"/>
            <a:ext cx="4417703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90" y="1905000"/>
            <a:ext cx="4417703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50" indent="0">
              <a:buNone/>
              <a:defRPr sz="2000" b="1"/>
            </a:lvl2pPr>
            <a:lvl3pPr marL="914498" indent="0">
              <a:buNone/>
              <a:defRPr sz="1900" b="1"/>
            </a:lvl3pPr>
            <a:lvl4pPr marL="1371748" indent="0">
              <a:buNone/>
              <a:defRPr sz="1600" b="1"/>
            </a:lvl4pPr>
            <a:lvl5pPr marL="1828998" indent="0">
              <a:buNone/>
              <a:defRPr sz="1600" b="1"/>
            </a:lvl5pPr>
            <a:lvl6pPr marL="2286248" indent="0">
              <a:buNone/>
              <a:defRPr sz="1600" b="1"/>
            </a:lvl6pPr>
            <a:lvl7pPr marL="2743497" indent="0">
              <a:buNone/>
              <a:defRPr sz="1600" b="1"/>
            </a:lvl7pPr>
            <a:lvl8pPr marL="3200747" indent="0">
              <a:buNone/>
              <a:defRPr sz="1600" b="1"/>
            </a:lvl8pPr>
            <a:lvl9pPr marL="36579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90" y="2743201"/>
            <a:ext cx="4417703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80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900"/>
            </a:lvl1pPr>
            <a:lvl2pPr marL="457250" indent="0">
              <a:buNone/>
              <a:defRPr sz="1200"/>
            </a:lvl2pPr>
            <a:lvl3pPr marL="914498" indent="0">
              <a:buNone/>
              <a:defRPr sz="1100"/>
            </a:lvl3pPr>
            <a:lvl4pPr marL="1371748" indent="0">
              <a:buNone/>
              <a:defRPr sz="900"/>
            </a:lvl4pPr>
            <a:lvl5pPr marL="1828998" indent="0">
              <a:buNone/>
              <a:defRPr sz="900"/>
            </a:lvl5pPr>
            <a:lvl6pPr marL="2286248" indent="0">
              <a:buNone/>
              <a:defRPr sz="900"/>
            </a:lvl6pPr>
            <a:lvl7pPr marL="2743497" indent="0">
              <a:buNone/>
              <a:defRPr sz="900"/>
            </a:lvl7pPr>
            <a:lvl8pPr marL="3200747" indent="0">
              <a:buNone/>
              <a:defRPr sz="900"/>
            </a:lvl8pPr>
            <a:lvl9pPr marL="36579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7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50" indent="0">
              <a:buNone/>
              <a:defRPr sz="2800"/>
            </a:lvl2pPr>
            <a:lvl3pPr marL="914498" indent="0">
              <a:buNone/>
              <a:defRPr sz="2400"/>
            </a:lvl3pPr>
            <a:lvl4pPr marL="1371748" indent="0">
              <a:buNone/>
              <a:defRPr sz="2000"/>
            </a:lvl4pPr>
            <a:lvl5pPr marL="1828998" indent="0">
              <a:buNone/>
              <a:defRPr sz="2000"/>
            </a:lvl5pPr>
            <a:lvl6pPr marL="2286248" indent="0">
              <a:buNone/>
              <a:defRPr sz="2000"/>
            </a:lvl6pPr>
            <a:lvl7pPr marL="2743497" indent="0">
              <a:buNone/>
              <a:defRPr sz="2000"/>
            </a:lvl7pPr>
            <a:lvl8pPr marL="3200747" indent="0">
              <a:buNone/>
              <a:defRPr sz="2000"/>
            </a:lvl8pPr>
            <a:lvl9pPr marL="365799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80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900"/>
            </a:lvl1pPr>
            <a:lvl2pPr marL="457250" indent="0">
              <a:buNone/>
              <a:defRPr sz="1200"/>
            </a:lvl2pPr>
            <a:lvl3pPr marL="914498" indent="0">
              <a:buNone/>
              <a:defRPr sz="1100"/>
            </a:lvl3pPr>
            <a:lvl4pPr marL="1371748" indent="0">
              <a:buNone/>
              <a:defRPr sz="900"/>
            </a:lvl4pPr>
            <a:lvl5pPr marL="1828998" indent="0">
              <a:buNone/>
              <a:defRPr sz="900"/>
            </a:lvl5pPr>
            <a:lvl6pPr marL="2286248" indent="0">
              <a:buNone/>
              <a:defRPr sz="900"/>
            </a:lvl6pPr>
            <a:lvl7pPr marL="2743497" indent="0">
              <a:buNone/>
              <a:defRPr sz="900"/>
            </a:lvl7pPr>
            <a:lvl8pPr marL="3200747" indent="0">
              <a:buNone/>
              <a:defRPr sz="900"/>
            </a:lvl8pPr>
            <a:lvl9pPr marL="36579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1" y="381000"/>
            <a:ext cx="9146383" cy="1371600"/>
          </a:xfrm>
          <a:prstGeom prst="rect">
            <a:avLst/>
          </a:prstGeom>
        </p:spPr>
        <p:txBody>
          <a:bodyPr vert="horz" lIns="91450" tIns="45726" rIns="91450" bIns="45726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9" y="1904999"/>
            <a:ext cx="9136771" cy="4114801"/>
          </a:xfrm>
          <a:prstGeom prst="rect">
            <a:avLst/>
          </a:prstGeom>
        </p:spPr>
        <p:txBody>
          <a:bodyPr vert="horz" lIns="91450" tIns="45726" rIns="91450" bIns="457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6" y="6400801"/>
            <a:ext cx="1449767" cy="276228"/>
          </a:xfrm>
          <a:prstGeom prst="rect">
            <a:avLst/>
          </a:prstGeom>
        </p:spPr>
        <p:txBody>
          <a:bodyPr vert="horz" lIns="91450" tIns="45726" rIns="91450" bIns="4572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 defTabSz="1219170"/>
              <a:t>3/5/2019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09" y="6400801"/>
            <a:ext cx="6554907" cy="276228"/>
          </a:xfrm>
          <a:prstGeom prst="rect">
            <a:avLst/>
          </a:prstGeom>
        </p:spPr>
        <p:txBody>
          <a:bodyPr vert="horz" lIns="91450" tIns="45726" rIns="91450" bIns="4572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1" y="6400801"/>
            <a:ext cx="838420" cy="276228"/>
          </a:xfrm>
          <a:prstGeom prst="rect">
            <a:avLst/>
          </a:prstGeom>
        </p:spPr>
        <p:txBody>
          <a:bodyPr vert="horz" lIns="91450" tIns="45726" rIns="91450" bIns="4572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 defTabSz="1219170"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472" y="6119592"/>
            <a:ext cx="1145112" cy="662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5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08701"/>
            <a:ext cx="1249203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66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98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62" indent="-223862" algn="l" defTabSz="914498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600" indent="-231800" algn="l" defTabSz="914498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99" indent="-219099" algn="l" defTabSz="914498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857343" indent="-174644" algn="l" defTabSz="914498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400" indent="-173057" algn="l" defTabSz="914498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139" indent="-173754" algn="l" defTabSz="914498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893" indent="-173754" algn="l" defTabSz="914498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648" indent="-173754" algn="l" defTabSz="914498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403" indent="-173754" algn="l" defTabSz="914498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9144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9144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9144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9144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9144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9144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9144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9144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7.mp4"/><Relationship Id="rId7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4.xml"/><Relationship Id="rId5" Type="http://schemas.openxmlformats.org/officeDocument/2006/relationships/video" Target="../media/media8.mp4"/><Relationship Id="rId4" Type="http://schemas.microsoft.com/office/2007/relationships/media" Target="../media/media8.mp4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0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5" Type="http://schemas.microsoft.com/office/2007/relationships/media" Target="../media/media11.mp4"/><Relationship Id="rId10" Type="http://schemas.openxmlformats.org/officeDocument/2006/relationships/image" Target="../media/image26.png"/><Relationship Id="rId4" Type="http://schemas.openxmlformats.org/officeDocument/2006/relationships/video" Target="../media/media10.mp4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microsoft.com/office/2007/relationships/media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399" y="889000"/>
            <a:ext cx="10036313" cy="2311400"/>
          </a:xfrm>
        </p:spPr>
        <p:txBody>
          <a:bodyPr>
            <a:normAutofit/>
          </a:bodyPr>
          <a:lstStyle/>
          <a:p>
            <a:r>
              <a:rPr lang="en-US" sz="5333" dirty="0" err="1" smtClean="0"/>
              <a:t>Atherectomy</a:t>
            </a:r>
            <a:r>
              <a:rPr lang="en-US" sz="5333" dirty="0" smtClean="0"/>
              <a:t>:</a:t>
            </a:r>
            <a:br>
              <a:rPr lang="en-US" sz="5333" dirty="0" smtClean="0"/>
            </a:br>
            <a:r>
              <a:rPr lang="en-US" sz="5333" dirty="0"/>
              <a:t>	</a:t>
            </a:r>
            <a:r>
              <a:rPr lang="en-US" sz="5333" dirty="0" smtClean="0"/>
              <a:t>Choosing the right device!</a:t>
            </a:r>
            <a:endParaRPr lang="en-US" sz="3733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8509" y="4851400"/>
            <a:ext cx="9396691" cy="0"/>
          </a:xfrm>
          <a:prstGeom prst="line">
            <a:avLst/>
          </a:prstGeom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 txBox="1">
            <a:spLocks/>
          </p:cNvSpPr>
          <p:nvPr/>
        </p:nvSpPr>
        <p:spPr>
          <a:xfrm>
            <a:off x="711200" y="4343400"/>
            <a:ext cx="107696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 err="1"/>
              <a:t>Perwaiz</a:t>
            </a:r>
            <a:r>
              <a:rPr lang="en-US" sz="2667" b="1" dirty="0"/>
              <a:t> M. </a:t>
            </a:r>
            <a:r>
              <a:rPr lang="en-US" sz="2667" b="1" dirty="0" err="1"/>
              <a:t>Meraj</a:t>
            </a:r>
            <a:r>
              <a:rPr lang="en-US" sz="2667" b="1" dirty="0"/>
              <a:t> MD FACC FSCAI</a:t>
            </a:r>
          </a:p>
          <a:p>
            <a:endParaRPr lang="en-US" sz="1600" dirty="0"/>
          </a:p>
          <a:p>
            <a:r>
              <a:rPr lang="en-US" sz="1600" dirty="0" smtClean="0"/>
              <a:t>Director of Interventional Cardiology</a:t>
            </a:r>
            <a:endParaRPr lang="en-US" sz="1600" dirty="0"/>
          </a:p>
          <a:p>
            <a:r>
              <a:rPr lang="en-US" sz="1600" dirty="0" err="1"/>
              <a:t>Northwell</a:t>
            </a:r>
            <a:r>
              <a:rPr lang="en-US" sz="1600" dirty="0"/>
              <a:t> Health</a:t>
            </a:r>
          </a:p>
          <a:p>
            <a:r>
              <a:rPr lang="en-US" sz="1600" dirty="0" err="1"/>
              <a:t>Zucker</a:t>
            </a:r>
            <a:r>
              <a:rPr lang="en-US" sz="1600" dirty="0"/>
              <a:t> School of Medicine at Hofstra/</a:t>
            </a:r>
            <a:r>
              <a:rPr lang="en-US" sz="1600" dirty="0" err="1"/>
              <a:t>Northwell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95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197" y="-35257"/>
            <a:ext cx="9146383" cy="1371600"/>
          </a:xfrm>
        </p:spPr>
        <p:txBody>
          <a:bodyPr/>
          <a:lstStyle/>
          <a:p>
            <a:r>
              <a:rPr lang="en-US" dirty="0"/>
              <a:t>Vessel Tortuosity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Tortuous</a:t>
            </a:r>
          </a:p>
          <a:p>
            <a:pPr lvl="1"/>
            <a:r>
              <a:rPr lang="en-US" dirty="0" smtClean="0"/>
              <a:t>RA due to its floppy wire is less prone to wire bias</a:t>
            </a:r>
          </a:p>
          <a:p>
            <a:pPr lvl="1"/>
            <a:r>
              <a:rPr lang="en-US" dirty="0" smtClean="0"/>
              <a:t>RA tracks tortuosity better, although handle with care</a:t>
            </a:r>
          </a:p>
          <a:p>
            <a:r>
              <a:rPr lang="en-US" dirty="0" smtClean="0"/>
              <a:t>Less Tortuous</a:t>
            </a:r>
          </a:p>
          <a:p>
            <a:pPr lvl="1"/>
            <a:r>
              <a:rPr lang="en-US" dirty="0" smtClean="0"/>
              <a:t>RA and OA are equally effective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pic>
        <p:nvPicPr>
          <p:cNvPr id="5" name="RC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829" t="7733" r="7352" b="18454"/>
          <a:stretch/>
        </p:blipFill>
        <p:spPr>
          <a:xfrm>
            <a:off x="7795408" y="2092561"/>
            <a:ext cx="4200976" cy="35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9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026" y="-96672"/>
            <a:ext cx="9146383" cy="1371600"/>
          </a:xfrm>
        </p:spPr>
        <p:txBody>
          <a:bodyPr/>
          <a:lstStyle/>
          <a:p>
            <a:r>
              <a:rPr lang="en-US" dirty="0" smtClean="0"/>
              <a:t>Concentric Calcium or </a:t>
            </a:r>
            <a:r>
              <a:rPr lang="en-US" dirty="0" err="1" smtClean="0"/>
              <a:t>Ostial</a:t>
            </a:r>
            <a:r>
              <a:rPr lang="en-US" dirty="0" smtClean="0"/>
              <a:t>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tight Concentric Calcium:</a:t>
            </a:r>
          </a:p>
          <a:p>
            <a:pPr lvl="1"/>
            <a:r>
              <a:rPr lang="en-US" dirty="0" smtClean="0"/>
              <a:t>More concentric and tight</a:t>
            </a:r>
          </a:p>
          <a:p>
            <a:pPr lvl="2"/>
            <a:r>
              <a:rPr lang="en-US" dirty="0" smtClean="0"/>
              <a:t>RA front ‘cuts’ thus engages lesions better than OA</a:t>
            </a:r>
          </a:p>
          <a:p>
            <a:pPr lvl="2"/>
            <a:r>
              <a:rPr lang="en-US" dirty="0" smtClean="0"/>
              <a:t>RA can also stall and be stuck if a pecking style in not employed</a:t>
            </a:r>
          </a:p>
          <a:p>
            <a:r>
              <a:rPr lang="en-US" dirty="0" err="1" smtClean="0"/>
              <a:t>Ostial</a:t>
            </a:r>
            <a:r>
              <a:rPr lang="en-US" dirty="0" smtClean="0"/>
              <a:t> Lesions (</a:t>
            </a:r>
            <a:r>
              <a:rPr lang="en-US" dirty="0" err="1" smtClean="0"/>
              <a:t>ie</a:t>
            </a:r>
            <a:r>
              <a:rPr lang="en-US" dirty="0" smtClean="0"/>
              <a:t>. </a:t>
            </a:r>
            <a:r>
              <a:rPr lang="en-US" dirty="0" err="1" smtClean="0"/>
              <a:t>oRCA</a:t>
            </a:r>
            <a:r>
              <a:rPr lang="en-US" dirty="0" smtClean="0"/>
              <a:t> and </a:t>
            </a:r>
            <a:r>
              <a:rPr lang="en-US" dirty="0" err="1" smtClean="0"/>
              <a:t>oLM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RA remains the ideal choice due its </a:t>
            </a:r>
            <a:r>
              <a:rPr lang="en-US" dirty="0" err="1" smtClean="0"/>
              <a:t>concentic</a:t>
            </a:r>
            <a:r>
              <a:rPr lang="en-US" dirty="0" smtClean="0"/>
              <a:t> rotation</a:t>
            </a:r>
          </a:p>
          <a:p>
            <a:pPr lvl="1"/>
            <a:r>
              <a:rPr lang="en-US" dirty="0" smtClean="0"/>
              <a:t>OA may damage the </a:t>
            </a:r>
            <a:r>
              <a:rPr lang="en-US" dirty="0" err="1" smtClean="0"/>
              <a:t>aorto-ostial</a:t>
            </a:r>
            <a:r>
              <a:rPr lang="en-US" dirty="0" smtClean="0"/>
              <a:t> junction, </a:t>
            </a:r>
          </a:p>
          <a:p>
            <a:pPr lvl="1"/>
            <a:r>
              <a:rPr lang="en-US" dirty="0" smtClean="0"/>
              <a:t>If OA is used it can be placed past the lesion and </a:t>
            </a:r>
            <a:r>
              <a:rPr lang="en-US" dirty="0"/>
              <a:t>retrograde </a:t>
            </a:r>
            <a:r>
              <a:rPr lang="en-US" dirty="0" err="1" smtClean="0"/>
              <a:t>atherectomy</a:t>
            </a:r>
            <a:r>
              <a:rPr lang="en-US" dirty="0" smtClean="0"/>
              <a:t> can be performed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9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 RC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contrast="50000"/>
          </a:blip>
          <a:srcRect l="8576" t="18588" r="5523" b="8986"/>
          <a:stretch/>
        </p:blipFill>
        <p:spPr>
          <a:xfrm>
            <a:off x="287132" y="1301475"/>
            <a:ext cx="5164402" cy="4354314"/>
          </a:xfrm>
          <a:prstGeom prst="rect">
            <a:avLst/>
          </a:prstGeom>
        </p:spPr>
      </p:pic>
      <p:pic>
        <p:nvPicPr>
          <p:cNvPr id="3" name="Post-RCA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contrast="40000"/>
          </a:blip>
          <a:srcRect l="6223" t="23775" b="12959"/>
          <a:stretch/>
        </p:blipFill>
        <p:spPr>
          <a:xfrm>
            <a:off x="5599103" y="1404731"/>
            <a:ext cx="6301118" cy="4251058"/>
          </a:xfrm>
        </p:spPr>
      </p:pic>
    </p:spTree>
    <p:extLst>
      <p:ext uri="{BB962C8B-B14F-4D97-AF65-F5344CB8AC3E}">
        <p14:creationId xmlns:p14="http://schemas.microsoft.com/office/powerpoint/2010/main" val="379532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Number of TVPs </a:t>
            </a:r>
            <a:r>
              <a:rPr lang="en-US" dirty="0" smtClean="0"/>
              <a:t>Placed </a:t>
            </a:r>
            <a:r>
              <a:rPr lang="en-US" dirty="0"/>
              <a:t>and Activated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(Jan </a:t>
            </a:r>
            <a:r>
              <a:rPr lang="en-US" dirty="0"/>
              <a:t>2012 </a:t>
            </a:r>
            <a:r>
              <a:rPr lang="mr-IN" dirty="0"/>
              <a:t>–</a:t>
            </a:r>
            <a:r>
              <a:rPr lang="en-US" dirty="0"/>
              <a:t> June 2015)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746" y="1879938"/>
            <a:ext cx="8296509" cy="476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0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560" y="-48904"/>
            <a:ext cx="9146383" cy="1371600"/>
          </a:xfrm>
        </p:spPr>
        <p:txBody>
          <a:bodyPr/>
          <a:lstStyle/>
          <a:p>
            <a:r>
              <a:rPr lang="en-US" dirty="0" err="1" smtClean="0"/>
              <a:t>Atherectomy</a:t>
            </a:r>
            <a:r>
              <a:rPr lang="en-US" dirty="0" smtClean="0"/>
              <a:t> Action Differences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Bi-directional </a:t>
            </a:r>
            <a:r>
              <a:rPr lang="en-US" dirty="0" err="1" smtClean="0"/>
              <a:t>Atherectomy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Without question a huge advantage of OA</a:t>
            </a:r>
          </a:p>
          <a:p>
            <a:pPr lvl="2"/>
            <a:r>
              <a:rPr lang="en-US" dirty="0" smtClean="0"/>
              <a:t>Allows for similar </a:t>
            </a:r>
            <a:r>
              <a:rPr lang="en-US" dirty="0" err="1" smtClean="0"/>
              <a:t>atherectomy</a:t>
            </a:r>
            <a:r>
              <a:rPr lang="en-US" dirty="0" smtClean="0"/>
              <a:t> with fewer passes thus decreasing total time of case</a:t>
            </a:r>
          </a:p>
          <a:p>
            <a:pPr lvl="2"/>
            <a:r>
              <a:rPr lang="en-US" dirty="0" smtClean="0"/>
              <a:t>Eliminates the ‘stuck burr’ issue</a:t>
            </a:r>
          </a:p>
          <a:p>
            <a:r>
              <a:rPr lang="en-US" dirty="0" smtClean="0"/>
              <a:t>Orbital vs. Concentric Motion</a:t>
            </a:r>
          </a:p>
          <a:p>
            <a:pPr lvl="1"/>
            <a:r>
              <a:rPr lang="en-US" dirty="0" smtClean="0"/>
              <a:t>The orbital motion may account for flow during </a:t>
            </a:r>
            <a:r>
              <a:rPr lang="en-US" dirty="0" err="1" smtClean="0"/>
              <a:t>atherectomy</a:t>
            </a:r>
            <a:r>
              <a:rPr lang="en-US" dirty="0" smtClean="0"/>
              <a:t>, theoretically decreasing no-reflow or slow-flow complications compared to RA</a:t>
            </a:r>
          </a:p>
          <a:p>
            <a:pPr lvl="2"/>
            <a:r>
              <a:rPr lang="en-US" dirty="0" smtClean="0"/>
              <a:t>May also decrease the need for TVP activation</a:t>
            </a:r>
          </a:p>
          <a:p>
            <a:pPr lvl="1"/>
            <a:r>
              <a:rPr lang="en-US" dirty="0" smtClean="0"/>
              <a:t>Though the 120k rpm speed (high speed) may be more deleterious for the reflow phenomenon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9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Stents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OA if at all possible as the orbital nature may disrupt stents</a:t>
            </a:r>
          </a:p>
          <a:p>
            <a:pPr lvl="1"/>
            <a:r>
              <a:rPr lang="en-US" dirty="0" smtClean="0"/>
              <a:t>Isolated reports of </a:t>
            </a:r>
            <a:r>
              <a:rPr lang="en-US" dirty="0" err="1" smtClean="0"/>
              <a:t>unapposed</a:t>
            </a:r>
            <a:r>
              <a:rPr lang="en-US" dirty="0" smtClean="0"/>
              <a:t> struts being </a:t>
            </a:r>
            <a:r>
              <a:rPr lang="en-US" dirty="0" err="1" smtClean="0"/>
              <a:t>mangaled</a:t>
            </a:r>
            <a:endParaRPr lang="en-US" dirty="0" smtClean="0"/>
          </a:p>
          <a:p>
            <a:pPr lvl="1"/>
            <a:r>
              <a:rPr lang="en-US" dirty="0" smtClean="0"/>
              <a:t>It’s a theoretical </a:t>
            </a:r>
            <a:r>
              <a:rPr lang="en-US" dirty="0" err="1" smtClean="0"/>
              <a:t>possibilty</a:t>
            </a:r>
            <a:r>
              <a:rPr lang="en-US" dirty="0" smtClean="0"/>
              <a:t>, however many have successful performed OA in stents</a:t>
            </a:r>
          </a:p>
          <a:p>
            <a:r>
              <a:rPr lang="en-US" dirty="0" smtClean="0"/>
              <a:t>RA is still the ideal option as it will maintain a central location and obliterate stents if needed</a:t>
            </a:r>
          </a:p>
          <a:p>
            <a:pPr lvl="1"/>
            <a:r>
              <a:rPr lang="en-US" dirty="0" smtClean="0"/>
              <a:t>Need to maintain good technique or burr entrapment may occur</a:t>
            </a:r>
          </a:p>
          <a:p>
            <a:pPr lvl="1"/>
            <a:r>
              <a:rPr lang="en-US" dirty="0" smtClean="0"/>
              <a:t>Up-size the burr to avoid this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46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Lesion specific differences lend using rotational or orbital</a:t>
            </a:r>
          </a:p>
          <a:p>
            <a:pPr lvl="1"/>
            <a:r>
              <a:rPr lang="en-US" dirty="0" smtClean="0"/>
              <a:t>Tortuosity</a:t>
            </a:r>
          </a:p>
          <a:p>
            <a:pPr lvl="1"/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Presence of Stents</a:t>
            </a:r>
          </a:p>
          <a:p>
            <a:r>
              <a:rPr lang="en-US" dirty="0" smtClean="0"/>
              <a:t>Concentric calcium can be difficult for orbital</a:t>
            </a:r>
          </a:p>
          <a:p>
            <a:pPr lvl="1"/>
            <a:r>
              <a:rPr lang="en-US" dirty="0" smtClean="0"/>
              <a:t>However techniques have been described</a:t>
            </a:r>
          </a:p>
          <a:p>
            <a:r>
              <a:rPr lang="en-US" dirty="0" smtClean="0"/>
              <a:t>Radial or femoral: Both devices work great</a:t>
            </a:r>
          </a:p>
          <a:p>
            <a:r>
              <a:rPr lang="en-US" dirty="0" smtClean="0"/>
              <a:t>Unlikely to ever see a head-to-head randomized study</a:t>
            </a:r>
          </a:p>
        </p:txBody>
      </p:sp>
    </p:spTree>
    <p:extLst>
      <p:ext uri="{BB962C8B-B14F-4D97-AF65-F5344CB8AC3E}">
        <p14:creationId xmlns:p14="http://schemas.microsoft.com/office/powerpoint/2010/main" val="280305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CA 08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430" b="10570"/>
          <a:stretch/>
        </p:blipFill>
        <p:spPr>
          <a:xfrm>
            <a:off x="6017577" y="1266092"/>
            <a:ext cx="6013939" cy="4811151"/>
          </a:xfrm>
        </p:spPr>
      </p:pic>
      <p:pic>
        <p:nvPicPr>
          <p:cNvPr id="10" name="RCA 0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0111" t="8454" r="3980" b="24175"/>
          <a:stretch/>
        </p:blipFill>
        <p:spPr>
          <a:xfrm>
            <a:off x="273774" y="1266092"/>
            <a:ext cx="5499170" cy="4753708"/>
          </a:xfrm>
        </p:spPr>
      </p:pic>
    </p:spTree>
    <p:extLst>
      <p:ext uri="{BB962C8B-B14F-4D97-AF65-F5344CB8AC3E}">
        <p14:creationId xmlns:p14="http://schemas.microsoft.com/office/powerpoint/2010/main" val="401236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re 3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41" end="1410.3333"/>
                </p14:media>
              </p:ext>
            </p:extLst>
          </p:nvPr>
        </p:nvPicPr>
        <p:blipFill rotWithShape="1">
          <a:blip r:embed="rId7">
            <a:lum contrast="20000"/>
          </a:blip>
          <a:srcRect r="5211" b="8132"/>
          <a:stretch>
            <a:fillRect/>
          </a:stretch>
        </p:blipFill>
        <p:spPr>
          <a:xfrm>
            <a:off x="278184" y="381000"/>
            <a:ext cx="4691314" cy="3938954"/>
          </a:xfrm>
        </p:spPr>
      </p:pic>
      <p:pic>
        <p:nvPicPr>
          <p:cNvPr id="4" name="cine 4 with Impell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058" end="1708"/>
                </p14:media>
              </p:ext>
            </p:extLst>
          </p:nvPr>
        </p:nvPicPr>
        <p:blipFill rotWithShape="1">
          <a:blip r:embed="rId8"/>
          <a:srcRect l="9448" t="8706" r="9571" b="9822"/>
          <a:stretch/>
        </p:blipFill>
        <p:spPr>
          <a:xfrm>
            <a:off x="2703353" y="2350477"/>
            <a:ext cx="4373217" cy="4399722"/>
          </a:xfrm>
          <a:prstGeom prst="rect">
            <a:avLst/>
          </a:prstGeom>
        </p:spPr>
      </p:pic>
      <p:pic>
        <p:nvPicPr>
          <p:cNvPr id="8" name="cine 15 with Impella Post Int 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9"/>
          <a:srcRect l="19748" t="4589" b="9420"/>
          <a:stretch/>
        </p:blipFill>
        <p:spPr>
          <a:xfrm>
            <a:off x="7184134" y="696349"/>
            <a:ext cx="4965108" cy="5320137"/>
          </a:xfrm>
        </p:spPr>
      </p:pic>
    </p:spTree>
    <p:extLst>
      <p:ext uri="{BB962C8B-B14F-4D97-AF65-F5344CB8AC3E}">
        <p14:creationId xmlns:p14="http://schemas.microsoft.com/office/powerpoint/2010/main" val="302246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re R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7294" t="10048" b="22512"/>
          <a:stretch/>
        </p:blipFill>
        <p:spPr>
          <a:xfrm>
            <a:off x="265044" y="278296"/>
            <a:ext cx="6357730" cy="4625010"/>
          </a:xfrm>
          <a:prstGeom prst="rect">
            <a:avLst/>
          </a:prstGeom>
        </p:spPr>
      </p:pic>
      <p:pic>
        <p:nvPicPr>
          <p:cNvPr id="6" name="With Impella RCA cine 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5217" t="13140" r="10194" b="27730"/>
          <a:stretch/>
        </p:blipFill>
        <p:spPr>
          <a:xfrm>
            <a:off x="2994991" y="2802835"/>
            <a:ext cx="5115340" cy="4055165"/>
          </a:xfrm>
          <a:prstGeom prst="rect">
            <a:avLst/>
          </a:prstGeom>
        </p:spPr>
      </p:pic>
      <p:pic>
        <p:nvPicPr>
          <p:cNvPr id="7" name="With Impella RCA with stent cine 1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7343" t="16425" r="7101" b="18648"/>
          <a:stretch/>
        </p:blipFill>
        <p:spPr>
          <a:xfrm>
            <a:off x="6761920" y="278296"/>
            <a:ext cx="5181601" cy="44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8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6001" y="-127000"/>
            <a:ext cx="9146383" cy="1371600"/>
          </a:xfrm>
        </p:spPr>
        <p:txBody>
          <a:bodyPr/>
          <a:lstStyle/>
          <a:p>
            <a:r>
              <a:rPr lang="en-US" dirty="0" smtClean="0"/>
              <a:t>Faculty Disclosures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Relationship</a:t>
            </a:r>
            <a:r>
              <a:rPr lang="en-US" dirty="0"/>
              <a:t>: Entity or </a:t>
            </a:r>
            <a:r>
              <a:rPr lang="en-US" dirty="0" smtClean="0"/>
              <a:t>Entities</a:t>
            </a:r>
            <a:endParaRPr lang="en-US" dirty="0"/>
          </a:p>
          <a:p>
            <a:pPr lvl="1"/>
            <a:r>
              <a:rPr lang="en-US" u="sng" dirty="0" smtClean="0"/>
              <a:t>Advisory Board/Consultant</a:t>
            </a:r>
            <a:r>
              <a:rPr lang="en-US" dirty="0"/>
              <a:t>/</a:t>
            </a:r>
            <a:r>
              <a:rPr lang="en-US" u="sng" dirty="0" smtClean="0"/>
              <a:t>Grants </a:t>
            </a:r>
            <a:r>
              <a:rPr lang="en-US" u="sng" dirty="0"/>
              <a:t>or Research Support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Abiomed</a:t>
            </a:r>
            <a:r>
              <a:rPr lang="en-US" dirty="0" smtClean="0"/>
              <a:t>, Boston Scientific, CSI, Medtronic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3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-76201"/>
            <a:ext cx="9146383" cy="1371600"/>
          </a:xfrm>
        </p:spPr>
        <p:txBody>
          <a:bodyPr>
            <a:normAutofit/>
          </a:bodyPr>
          <a:lstStyle/>
          <a:p>
            <a:r>
              <a:rPr lang="en-US" sz="4267" dirty="0"/>
              <a:t>Thanks!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04903"/>
            <a:ext cx="8671036" cy="2395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77875"/>
            <a:ext cx="7620000" cy="2105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1106" y="5286470"/>
            <a:ext cx="3182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Northwell</a:t>
            </a:r>
            <a:r>
              <a:rPr lang="en-US" sz="2400" dirty="0"/>
              <a:t> Health</a:t>
            </a:r>
          </a:p>
          <a:p>
            <a:r>
              <a:rPr lang="en-US" sz="2400" dirty="0"/>
              <a:t>PMeraj@northwell.edu</a:t>
            </a:r>
          </a:p>
          <a:p>
            <a:r>
              <a:rPr lang="en-US" sz="2400" dirty="0"/>
              <a:t>516-562-3317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8153" y="797004"/>
            <a:ext cx="48013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Follow on Twitter:		</a:t>
            </a:r>
          </a:p>
          <a:p>
            <a:r>
              <a:rPr lang="en-US" sz="3200" dirty="0"/>
              <a:t>	@</a:t>
            </a:r>
            <a:r>
              <a:rPr lang="en-US" sz="3200" dirty="0" err="1"/>
              <a:t>PerwaizMeraj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278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CA 0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0111" t="8454" r="3980" b="24175"/>
          <a:stretch/>
        </p:blipFill>
        <p:spPr>
          <a:xfrm>
            <a:off x="118711" y="1177582"/>
            <a:ext cx="5817243" cy="4562036"/>
          </a:xfrm>
        </p:spPr>
      </p:pic>
      <p:pic>
        <p:nvPicPr>
          <p:cNvPr id="9" name="Pre 3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4">
                  <p14:trim st="941" end="1410.3333"/>
                </p14:media>
              </p:ext>
            </p:extLst>
          </p:nvPr>
        </p:nvPicPr>
        <p:blipFill rotWithShape="1">
          <a:blip r:embed="rId7">
            <a:lum contrast="20000"/>
          </a:blip>
          <a:srcRect r="5211" b="8132"/>
          <a:stretch>
            <a:fillRect/>
          </a:stretch>
        </p:blipFill>
        <p:spPr>
          <a:xfrm>
            <a:off x="6162262" y="660951"/>
            <a:ext cx="5799890" cy="5621200"/>
          </a:xfrm>
        </p:spPr>
      </p:pic>
    </p:spTree>
    <p:extLst>
      <p:ext uri="{BB962C8B-B14F-4D97-AF65-F5344CB8AC3E}">
        <p14:creationId xmlns:p14="http://schemas.microsoft.com/office/powerpoint/2010/main" val="173195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482981"/>
              </p:ext>
            </p:extLst>
          </p:nvPr>
        </p:nvGraphicFramePr>
        <p:xfrm>
          <a:off x="508001" y="1452266"/>
          <a:ext cx="11074972" cy="5024734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2048024"/>
                <a:gridCol w="4470400"/>
                <a:gridCol w="4556548"/>
              </a:tblGrid>
              <a:tr h="22648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Burr Action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2"/>
                          </a:solidFill>
                        </a:rPr>
                        <a:t>Burr spins concentrically on wire</a:t>
                      </a:r>
                      <a:endParaRPr lang="en-US" sz="16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2"/>
                          </a:solidFill>
                        </a:rPr>
                        <a:t>Crown oscillates in orbital path</a:t>
                      </a:r>
                      <a:endParaRPr lang="en-US" sz="16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</a:tr>
              <a:tr h="1227514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Lumen</a:t>
                      </a: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</a:rPr>
                        <a:t> Sizing</a:t>
                      </a: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2"/>
                          </a:solidFill>
                        </a:rPr>
                        <a:t>Lumen size =</a:t>
                      </a:r>
                      <a:r>
                        <a:rPr lang="en-US" sz="1600" kern="1200" baseline="0" dirty="0" smtClean="0">
                          <a:solidFill>
                            <a:schemeClr val="tx2"/>
                          </a:solidFill>
                        </a:rPr>
                        <a:t> burr size</a:t>
                      </a:r>
                      <a:endParaRPr lang="en-US" sz="16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Lumen size = f(time, speed, passes)</a:t>
                      </a:r>
                      <a:endParaRPr lang="en-US" sz="160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</a:tr>
              <a:tr h="153233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Grit Size</a:t>
                      </a: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1875"/>
            <a:ext cx="10176779" cy="750125"/>
          </a:xfrm>
        </p:spPr>
        <p:txBody>
          <a:bodyPr>
            <a:normAutofit/>
          </a:bodyPr>
          <a:lstStyle/>
          <a:p>
            <a:r>
              <a:rPr lang="en-US" dirty="0" smtClean="0"/>
              <a:t>Rotational vs. Orbital </a:t>
            </a:r>
            <a:r>
              <a:rPr lang="en-US" dirty="0" err="1" smtClean="0"/>
              <a:t>Atherectomy</a:t>
            </a:r>
            <a:endParaRPr lang="en-US" dirty="0"/>
          </a:p>
        </p:txBody>
      </p:sp>
      <p:pic>
        <p:nvPicPr>
          <p:cNvPr id="20" name="Picture 3" descr="CSI classic burr 500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3" b="45402"/>
          <a:stretch/>
        </p:blipFill>
        <p:spPr bwMode="auto">
          <a:xfrm>
            <a:off x="7426537" y="5438018"/>
            <a:ext cx="3989844" cy="79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125 Rota burr 500x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6" b="49608"/>
          <a:stretch/>
        </p:blipFill>
        <p:spPr bwMode="auto">
          <a:xfrm>
            <a:off x="2872678" y="5438018"/>
            <a:ext cx="3989844" cy="79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211" y="1676400"/>
            <a:ext cx="1566492" cy="129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73" y="1676400"/>
            <a:ext cx="1961345" cy="131357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969596" y="990602"/>
            <a:ext cx="362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Kozuka Mincho Pro L" pitchFamily="18" charset="-128"/>
                <a:cs typeface="Calibri" panose="020F0502020204030204" pitchFamily="34" charset="0"/>
              </a:rPr>
              <a:t>Rotablator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ea typeface="Kozuka Mincho Pro L" pitchFamily="18" charset="-128"/>
                <a:cs typeface="Calibri" panose="020F0502020204030204" pitchFamily="34" charset="0"/>
              </a:rPr>
              <a:t>®</a:t>
            </a: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Kozuka Mincho Pro L" pitchFamily="18" charset="-128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60677" y="990601"/>
            <a:ext cx="4125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ea typeface="Kozuka Mincho Pro L" pitchFamily="18" charset="-128"/>
                <a:cs typeface="Calibri" panose="020F0502020204030204" pitchFamily="34" charset="0"/>
              </a:rPr>
              <a:t>CSI Diamondback</a:t>
            </a: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Kozuka Mincho Pro L" pitchFamily="18" charset="-128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0819" y="5068685"/>
            <a:ext cx="3771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5 µ exposed diamonds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0000" y="5084335"/>
            <a:ext cx="355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10 µ </a:t>
            </a:r>
            <a:r>
              <a:rPr lang="en-US" sz="1600" dirty="0" smtClean="0">
                <a:solidFill>
                  <a:schemeClr val="tx2"/>
                </a:solidFill>
              </a:rPr>
              <a:t>exposed cutting surface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1780"/>
            <a:ext cx="27158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presented by J. Moses at CRF Fellows 2014.</a:t>
            </a:r>
            <a:endParaRPr lang="en-US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1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COAP-PCI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3" y="2374221"/>
            <a:ext cx="9137650" cy="31763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69357" y="6514310"/>
            <a:ext cx="22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Meraj</a:t>
            </a:r>
            <a:r>
              <a:rPr lang="en-US" dirty="0" smtClean="0"/>
              <a:t> et al. JOIC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3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809" y="135833"/>
            <a:ext cx="9470760" cy="6317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9357" y="6514310"/>
            <a:ext cx="22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Meraj</a:t>
            </a:r>
            <a:r>
              <a:rPr lang="en-US" dirty="0" smtClean="0"/>
              <a:t> et al. JOIC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7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581" y="-304800"/>
            <a:ext cx="9146383" cy="1371600"/>
          </a:xfrm>
        </p:spPr>
        <p:txBody>
          <a:bodyPr/>
          <a:lstStyle/>
          <a:p>
            <a:r>
              <a:rPr lang="en-US" dirty="0" smtClean="0"/>
              <a:t>Temporal Trends: Utilization of OA and RA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427108"/>
              </p:ext>
            </p:extLst>
          </p:nvPr>
        </p:nvGraphicFramePr>
        <p:xfrm>
          <a:off x="1522413" y="1066800"/>
          <a:ext cx="9736990" cy="5256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51117" y="6324415"/>
            <a:ext cx="2015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Meraj</a:t>
            </a:r>
            <a:r>
              <a:rPr lang="en-US" sz="1600" dirty="0" smtClean="0"/>
              <a:t> et al. JOIC 2018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778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Lesion Characteristics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Separating myth from reality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6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197" y="-164910"/>
            <a:ext cx="9146383" cy="1371600"/>
          </a:xfrm>
        </p:spPr>
        <p:txBody>
          <a:bodyPr/>
          <a:lstStyle/>
          <a:p>
            <a:r>
              <a:rPr lang="en-US" dirty="0" smtClean="0"/>
              <a:t>Vessel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Larger the vessel</a:t>
            </a:r>
          </a:p>
          <a:p>
            <a:pPr lvl="1"/>
            <a:r>
              <a:rPr lang="en-US" dirty="0" smtClean="0"/>
              <a:t>OA is more effective while keeping the same burr size</a:t>
            </a:r>
          </a:p>
          <a:p>
            <a:pPr lvl="1"/>
            <a:r>
              <a:rPr lang="en-US" dirty="0" smtClean="0"/>
              <a:t>OA allows for maintaining the need for only 6fr sheath</a:t>
            </a:r>
          </a:p>
          <a:p>
            <a:r>
              <a:rPr lang="en-US" dirty="0" smtClean="0"/>
              <a:t>Smaller the vessel</a:t>
            </a:r>
          </a:p>
          <a:p>
            <a:pPr lvl="1"/>
            <a:r>
              <a:rPr lang="en-US" dirty="0" smtClean="0"/>
              <a:t>RA is safer with smaller vessels, while being as effective</a:t>
            </a:r>
          </a:p>
          <a:p>
            <a:pPr lvl="1"/>
            <a:r>
              <a:rPr lang="en-US" dirty="0" smtClean="0"/>
              <a:t>RA engages smaller vessels better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6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2927</TotalTime>
  <Words>501</Words>
  <Application>Microsoft Office PowerPoint</Application>
  <PresentationFormat>Widescreen</PresentationFormat>
  <Paragraphs>95</Paragraphs>
  <Slides>20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ＭＳ Ｐゴシック</vt:lpstr>
      <vt:lpstr>ＭＳ Ｐゴシック</vt:lpstr>
      <vt:lpstr>Arial</vt:lpstr>
      <vt:lpstr>Calibri</vt:lpstr>
      <vt:lpstr>Corbel</vt:lpstr>
      <vt:lpstr>Kozuka Mincho Pro L</vt:lpstr>
      <vt:lpstr>Mangal</vt:lpstr>
      <vt:lpstr>Times New Roman</vt:lpstr>
      <vt:lpstr>Digital Blue Tunnel 16x9</vt:lpstr>
      <vt:lpstr>Atherectomy:  Choosing the right device!</vt:lpstr>
      <vt:lpstr>Faculty Disclosures</vt:lpstr>
      <vt:lpstr>PowerPoint Presentation</vt:lpstr>
      <vt:lpstr>Rotational vs. Orbital Atherectomy</vt:lpstr>
      <vt:lpstr>COAP-PCI</vt:lpstr>
      <vt:lpstr>PowerPoint Presentation</vt:lpstr>
      <vt:lpstr>Temporal Trends: Utilization of OA and RA</vt:lpstr>
      <vt:lpstr>Lesion Characteristics</vt:lpstr>
      <vt:lpstr>Vessel Size</vt:lpstr>
      <vt:lpstr>Vessel Tortuosity</vt:lpstr>
      <vt:lpstr>Concentric Calcium or Ostial Lesions</vt:lpstr>
      <vt:lpstr>PowerPoint Presentation</vt:lpstr>
      <vt:lpstr>Number of TVPs Placed and Activated   (Jan 2012 – June 2015)</vt:lpstr>
      <vt:lpstr>Atherectomy Action Differences</vt:lpstr>
      <vt:lpstr>Prior Stents </vt:lpstr>
      <vt:lpstr>Conclusion 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Rajkumar Doshi</dc:creator>
  <cp:lastModifiedBy>Checkin 002</cp:lastModifiedBy>
  <cp:revision>28</cp:revision>
  <dcterms:created xsi:type="dcterms:W3CDTF">2017-05-30T19:00:59Z</dcterms:created>
  <dcterms:modified xsi:type="dcterms:W3CDTF">2019-03-05T17:09:37Z</dcterms:modified>
</cp:coreProperties>
</file>