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302" r:id="rId2"/>
    <p:sldId id="290" r:id="rId3"/>
    <p:sldId id="321" r:id="rId4"/>
    <p:sldId id="305" r:id="rId5"/>
    <p:sldId id="262" r:id="rId6"/>
    <p:sldId id="263" r:id="rId7"/>
    <p:sldId id="275" r:id="rId8"/>
    <p:sldId id="269" r:id="rId9"/>
    <p:sldId id="307" r:id="rId10"/>
    <p:sldId id="289" r:id="rId11"/>
    <p:sldId id="306" r:id="rId12"/>
    <p:sldId id="300" r:id="rId13"/>
    <p:sldId id="317" r:id="rId14"/>
    <p:sldId id="318" r:id="rId15"/>
    <p:sldId id="29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9">
          <p15:clr>
            <a:srgbClr val="A4A3A4"/>
          </p15:clr>
        </p15:guide>
        <p15:guide id="4" orient="horz" pos="3648">
          <p15:clr>
            <a:srgbClr val="A4A3A4"/>
          </p15:clr>
        </p15:guide>
        <p15:guide id="5" orient="horz" pos="2158">
          <p15:clr>
            <a:srgbClr val="A4A3A4"/>
          </p15:clr>
        </p15:guide>
        <p15:guide id="6" orient="horz" pos="3750">
          <p15:clr>
            <a:srgbClr val="A4A3A4"/>
          </p15:clr>
        </p15:guide>
        <p15:guide id="7" orient="horz" pos="3887">
          <p15:clr>
            <a:srgbClr val="A4A3A4"/>
          </p15:clr>
        </p15:guide>
        <p15:guide id="8" orient="horz" pos="1629">
          <p15:clr>
            <a:srgbClr val="A4A3A4"/>
          </p15:clr>
        </p15:guide>
        <p15:guide id="9" orient="horz" pos="3138">
          <p15:clr>
            <a:srgbClr val="A4A3A4"/>
          </p15:clr>
        </p15:guide>
        <p15:guide id="10" orient="horz" pos="3429">
          <p15:clr>
            <a:srgbClr val="A4A3A4"/>
          </p15:clr>
        </p15:guide>
        <p15:guide id="11" orient="horz" pos="1152">
          <p15:clr>
            <a:srgbClr val="A4A3A4"/>
          </p15:clr>
        </p15:guide>
        <p15:guide id="12" pos="4175">
          <p15:clr>
            <a:srgbClr val="A4A3A4"/>
          </p15:clr>
        </p15:guide>
        <p15:guide id="13" pos="866">
          <p15:clr>
            <a:srgbClr val="A4A3A4"/>
          </p15:clr>
        </p15:guide>
        <p15:guide id="14" pos="5481">
          <p15:clr>
            <a:srgbClr val="A4A3A4"/>
          </p15:clr>
        </p15:guide>
        <p15:guide id="15" pos="279">
          <p15:clr>
            <a:srgbClr val="A4A3A4"/>
          </p15:clr>
        </p15:guide>
        <p15:guide id="16" orient="horz" pos="4083">
          <p15:clr>
            <a:srgbClr val="A4A3A4"/>
          </p15:clr>
        </p15:guide>
        <p15:guide id="17" orient="horz" pos="3802">
          <p15:clr>
            <a:srgbClr val="A4A3A4"/>
          </p15:clr>
        </p15:guide>
        <p15:guide id="18" orient="horz" pos="4014">
          <p15:clr>
            <a:srgbClr val="A4A3A4"/>
          </p15:clr>
        </p15:guide>
        <p15:guide id="19" orient="horz" pos="2169">
          <p15:clr>
            <a:srgbClr val="A4A3A4"/>
          </p15:clr>
        </p15:guide>
        <p15:guide id="20" orient="horz" pos="2161">
          <p15:clr>
            <a:srgbClr val="A4A3A4"/>
          </p15:clr>
        </p15:guide>
        <p15:guide id="21" orient="horz" pos="4188">
          <p15:clr>
            <a:srgbClr val="A4A3A4"/>
          </p15:clr>
        </p15:guide>
        <p15:guide id="22" orient="horz" pos="1377">
          <p15:clr>
            <a:srgbClr val="A4A3A4"/>
          </p15:clr>
        </p15:guide>
        <p15:guide id="23" orient="horz" pos="4250">
          <p15:clr>
            <a:srgbClr val="A4A3A4"/>
          </p15:clr>
        </p15:guide>
        <p15:guide id="24" orient="horz" pos="1003">
          <p15:clr>
            <a:srgbClr val="A4A3A4"/>
          </p15:clr>
        </p15:guide>
        <p15:guide id="25" orient="horz" pos="3040">
          <p15:clr>
            <a:srgbClr val="A4A3A4"/>
          </p15:clr>
        </p15:guide>
        <p15:guide id="26" orient="horz" pos="3390">
          <p15:clr>
            <a:srgbClr val="A4A3A4"/>
          </p15:clr>
        </p15:guide>
        <p15:guide id="27" orient="horz" pos="3514">
          <p15:clr>
            <a:srgbClr val="A4A3A4"/>
          </p15:clr>
        </p15:guide>
        <p15:guide id="28" pos="5679">
          <p15:clr>
            <a:srgbClr val="A4A3A4"/>
          </p15:clr>
        </p15:guide>
        <p15:guide id="29" pos="1663">
          <p15:clr>
            <a:srgbClr val="A4A3A4"/>
          </p15:clr>
        </p15:guide>
        <p15:guide id="30" pos="7423">
          <p15:clr>
            <a:srgbClr val="A4A3A4"/>
          </p15:clr>
        </p15:guide>
        <p15:guide id="31" pos="221">
          <p15:clr>
            <a:srgbClr val="A4A3A4"/>
          </p15:clr>
        </p15:guide>
        <p15:guide id="32" pos="2555">
          <p15:clr>
            <a:srgbClr val="A4A3A4"/>
          </p15:clr>
        </p15:guide>
        <p15:guide id="33" pos="2673">
          <p15:clr>
            <a:srgbClr val="A4A3A4"/>
          </p15:clr>
        </p15:guide>
        <p15:guide id="34" pos="3627">
          <p15:clr>
            <a:srgbClr val="A4A3A4"/>
          </p15:clr>
        </p15:guide>
        <p15:guide id="35" pos="3938">
          <p15:clr>
            <a:srgbClr val="A4A3A4"/>
          </p15:clr>
        </p15:guide>
        <p15:guide id="36" pos="6563">
          <p15:clr>
            <a:srgbClr val="A4A3A4"/>
          </p15:clr>
        </p15:guide>
        <p15:guide id="37" pos="4809">
          <p15:clr>
            <a:srgbClr val="A4A3A4"/>
          </p15:clr>
        </p15:guide>
        <p15:guide id="38" orient="horz" pos="2890">
          <p15:clr>
            <a:srgbClr val="A4A3A4"/>
          </p15:clr>
        </p15:guide>
        <p15:guide id="39" orient="horz" pos="3416">
          <p15:clr>
            <a:srgbClr val="A4A3A4"/>
          </p15:clr>
        </p15:guide>
        <p15:guide id="40" orient="horz" pos="1341">
          <p15:clr>
            <a:srgbClr val="A4A3A4"/>
          </p15:clr>
        </p15:guide>
        <p15:guide id="41" pos="6844">
          <p15:clr>
            <a:srgbClr val="A4A3A4"/>
          </p15:clr>
        </p15:guide>
        <p15:guide id="42" pos="239">
          <p15:clr>
            <a:srgbClr val="A4A3A4"/>
          </p15:clr>
        </p15:guide>
        <p15:guide id="43" pos="5845">
          <p15:clr>
            <a:srgbClr val="A4A3A4"/>
          </p15:clr>
        </p15:guide>
        <p15:guide id="44" pos="2289">
          <p15:clr>
            <a:srgbClr val="A4A3A4"/>
          </p15:clr>
        </p15:guide>
        <p15:guide id="45" pos="3755">
          <p15:clr>
            <a:srgbClr val="A4A3A4"/>
          </p15:clr>
        </p15:guide>
        <p15:guide id="46" pos="3958">
          <p15:clr>
            <a:srgbClr val="A4A3A4"/>
          </p15:clr>
        </p15:guide>
        <p15:guide id="47" pos="4822">
          <p15:clr>
            <a:srgbClr val="A4A3A4"/>
          </p15:clr>
        </p15:guide>
        <p15:guide id="48" pos="745">
          <p15:clr>
            <a:srgbClr val="A4A3A4"/>
          </p15:clr>
        </p15:guide>
        <p15:guide id="49" pos="4330">
          <p15:clr>
            <a:srgbClr val="A4A3A4"/>
          </p15:clr>
        </p15:guide>
        <p15:guide id="50" pos="5091">
          <p15:clr>
            <a:srgbClr val="A4A3A4"/>
          </p15:clr>
        </p15:guide>
        <p15:guide id="51" pos="5955">
          <p15:clr>
            <a:srgbClr val="A4A3A4"/>
          </p15:clr>
        </p15:guide>
        <p15:guide id="52" orient="horz" pos="1148">
          <p15:clr>
            <a:srgbClr val="A4A3A4"/>
          </p15:clr>
        </p15:guide>
        <p15:guide id="53" orient="horz" pos="3790">
          <p15:clr>
            <a:srgbClr val="A4A3A4"/>
          </p15:clr>
        </p15:guide>
        <p15:guide id="54" orient="horz" pos="3402">
          <p15:clr>
            <a:srgbClr val="A4A3A4"/>
          </p15:clr>
        </p15:guide>
        <p15:guide id="55" pos="216">
          <p15:clr>
            <a:srgbClr val="A4A3A4"/>
          </p15:clr>
        </p15:guide>
        <p15:guide id="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0F40B7"/>
    <a:srgbClr val="FF0000"/>
    <a:srgbClr val="091F4F"/>
    <a:srgbClr val="07AF50"/>
    <a:srgbClr val="00B050"/>
    <a:srgbClr val="7F7F7F"/>
    <a:srgbClr val="F2F2F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09" y="39"/>
      </p:cViewPr>
      <p:guideLst>
        <p:guide orient="horz" pos="1416"/>
        <p:guide pos="2880"/>
        <p:guide orient="horz" pos="229"/>
        <p:guide orient="horz" pos="3648"/>
        <p:guide orient="horz" pos="2158"/>
        <p:guide orient="horz" pos="3750"/>
        <p:guide orient="horz" pos="3887"/>
        <p:guide orient="horz" pos="1629"/>
        <p:guide orient="horz" pos="3138"/>
        <p:guide orient="horz" pos="3429"/>
        <p:guide orient="horz" pos="1152"/>
        <p:guide pos="4175"/>
        <p:guide pos="866"/>
        <p:guide pos="5481"/>
        <p:guide pos="279"/>
        <p:guide orient="horz" pos="4083"/>
        <p:guide orient="horz" pos="3802"/>
        <p:guide orient="horz" pos="4014"/>
        <p:guide orient="horz" pos="2169"/>
        <p:guide orient="horz" pos="2161"/>
        <p:guide orient="horz" pos="4188"/>
        <p:guide orient="horz" pos="1377"/>
        <p:guide orient="horz" pos="4250"/>
        <p:guide orient="horz" pos="1003"/>
        <p:guide orient="horz" pos="3040"/>
        <p:guide orient="horz" pos="3390"/>
        <p:guide orient="horz" pos="3514"/>
        <p:guide pos="5679"/>
        <p:guide pos="1663"/>
        <p:guide pos="7423"/>
        <p:guide pos="221"/>
        <p:guide pos="2555"/>
        <p:guide pos="2673"/>
        <p:guide pos="3627"/>
        <p:guide pos="3938"/>
        <p:guide pos="6563"/>
        <p:guide pos="4809"/>
        <p:guide orient="horz" pos="2890"/>
        <p:guide orient="horz" pos="3416"/>
        <p:guide orient="horz" pos="1341"/>
        <p:guide pos="6844"/>
        <p:guide pos="239"/>
        <p:guide pos="5845"/>
        <p:guide pos="2289"/>
        <p:guide pos="3755"/>
        <p:guide pos="3958"/>
        <p:guide pos="4822"/>
        <p:guide pos="745"/>
        <p:guide pos="4330"/>
        <p:guide pos="5091"/>
        <p:guide pos="5955"/>
        <p:guide orient="horz" pos="1148"/>
        <p:guide orient="horz" pos="3790"/>
        <p:guide orient="horz" pos="3402"/>
        <p:guide pos="21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eanwell\Desktop\ORION-1%2090%20day%20interim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ijngaard\Documents\Congresses\2016\AHA\Core%20team\Content%20team\ORION-1%2090%20and%20180%20day%20interim%20graphs%20QC-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ijngaard\Documents\Congresses\2016\AHA\Core%20team\Content%20team\ORION-1%2090%20and%20180%20day%20interim%20graphs%20QC-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69844920095276E-2"/>
          <c:y val="3.4106210749117301E-2"/>
          <c:w val="0.40977997054282222"/>
          <c:h val="0.587046758156675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'Page 93 Table 29 (PCSK9)'!$B$6</c:f>
              <c:strCache>
                <c:ptCount val="1"/>
                <c:pt idx="0">
                  <c:v>Placebo (N=124)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93 Table 29 (PCSK9)'!$D$22:$D$26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4.0999999999999996</c:v>
                  </c:pt>
                  <c:pt idx="2">
                    <c:v>3.6000000000000005</c:v>
                  </c:pt>
                  <c:pt idx="3">
                    <c:v>4.2999999999999989</c:v>
                  </c:pt>
                  <c:pt idx="4">
                    <c:v>3.8</c:v>
                  </c:pt>
                </c:numCache>
              </c:numRef>
            </c:plus>
            <c:minus>
              <c:numRef>
                <c:f>'Page 93 Table 29 (PCSK9)'!$C$22:$C$26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4.1000000000000005</c:v>
                  </c:pt>
                  <c:pt idx="2">
                    <c:v>3.6999999999999997</c:v>
                  </c:pt>
                  <c:pt idx="3">
                    <c:v>4.3000000000000007</c:v>
                  </c:pt>
                  <c:pt idx="4">
                    <c:v>3.8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'Page 93 Table 29 (PCSK9)'!$A$22:$A$26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93 Table 29 (PCSK9)'!$B$22:$B$26</c:f>
              <c:numCache>
                <c:formatCode>0.0</c:formatCode>
                <c:ptCount val="5"/>
                <c:pt idx="0">
                  <c:v>0</c:v>
                </c:pt>
                <c:pt idx="1">
                  <c:v>3.7</c:v>
                </c:pt>
                <c:pt idx="2">
                  <c:v>2.2999999999999998</c:v>
                </c:pt>
                <c:pt idx="3">
                  <c:v>4.9000000000000004</c:v>
                </c:pt>
                <c:pt idx="4">
                  <c:v>-2.8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0E-4F42-BF0F-DA22FAF97247}"/>
            </c:ext>
          </c:extLst>
        </c:ser>
        <c:ser>
          <c:idx val="3"/>
          <c:order val="3"/>
          <c:tx>
            <c:strRef>
              <c:f>'Page 93 Table 29 (PCSK9)'!$F$6</c:f>
              <c:strCache>
                <c:ptCount val="1"/>
                <c:pt idx="0">
                  <c:v>100mg (N=59)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93 Table 29 (PCSK9)'!$G$22:$G$26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4.8999999999999986</c:v>
                  </c:pt>
                  <c:pt idx="2">
                    <c:v>4.4000000000000057</c:v>
                  </c:pt>
                  <c:pt idx="3">
                    <c:v>5.5</c:v>
                  </c:pt>
                  <c:pt idx="4">
                    <c:v>5.3999999999999986</c:v>
                  </c:pt>
                </c:numCache>
              </c:numRef>
            </c:plus>
            <c:minus>
              <c:numRef>
                <c:f>'Page 93 Table 29 (PCSK9)'!$F$22:$F$26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4.8999999999999986</c:v>
                  </c:pt>
                  <c:pt idx="2">
                    <c:v>4.3999999999999986</c:v>
                  </c:pt>
                  <c:pt idx="3">
                    <c:v>5.5</c:v>
                  </c:pt>
                  <c:pt idx="4">
                    <c:v>5.3000000000000043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'Page 93 Table 29 (PCSK9)'!$A$22:$A$26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93 Table 29 (PCSK9)'!$E$22:$E$26</c:f>
              <c:numCache>
                <c:formatCode>0.0</c:formatCode>
                <c:ptCount val="5"/>
                <c:pt idx="0">
                  <c:v>0</c:v>
                </c:pt>
                <c:pt idx="1">
                  <c:v>-49.5</c:v>
                </c:pt>
                <c:pt idx="2">
                  <c:v>-55.7</c:v>
                </c:pt>
                <c:pt idx="3">
                  <c:v>-51.5</c:v>
                </c:pt>
                <c:pt idx="4">
                  <c:v>-47.3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0E-4F42-BF0F-DA22FAF97247}"/>
            </c:ext>
          </c:extLst>
        </c:ser>
        <c:ser>
          <c:idx val="6"/>
          <c:order val="6"/>
          <c:tx>
            <c:strRef>
              <c:f>'Page 93 Table 29 (PCSK9)'!$J$6</c:f>
              <c:strCache>
                <c:ptCount val="1"/>
                <c:pt idx="0">
                  <c:v>200mg (N=121)</c:v>
                </c:pt>
              </c:strCache>
            </c:strRef>
          </c:tx>
          <c:spPr>
            <a:ln w="508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93 Table 29 (PCSK9)'!$J$22:$J$26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</c:v>
                  </c:pt>
                  <c:pt idx="2">
                    <c:v>2.5</c:v>
                  </c:pt>
                  <c:pt idx="3">
                    <c:v>2.5000000000000071</c:v>
                  </c:pt>
                  <c:pt idx="4">
                    <c:v>2.7999999999999972</c:v>
                  </c:pt>
                </c:numCache>
              </c:numRef>
            </c:plus>
            <c:minus>
              <c:numRef>
                <c:f>'Page 93 Table 29 (PCSK9)'!$I$22:$I$26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3.1000000000000014</c:v>
                  </c:pt>
                  <c:pt idx="2">
                    <c:v>2.6000000000000085</c:v>
                  </c:pt>
                  <c:pt idx="3">
                    <c:v>2.5999999999999943</c:v>
                  </c:pt>
                  <c:pt idx="4">
                    <c:v>2.7000000000000028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bg2">
                    <a:lumMod val="90000"/>
                  </a:schemeClr>
                </a:solidFill>
                <a:round/>
              </a:ln>
              <a:effectLst/>
            </c:spPr>
          </c:errBars>
          <c:xVal>
            <c:numRef>
              <c:f>'Page 93 Table 29 (PCSK9)'!$A$22:$A$26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93 Table 29 (PCSK9)'!$H$22:$H$26</c:f>
              <c:numCache>
                <c:formatCode>0.0</c:formatCode>
                <c:ptCount val="5"/>
                <c:pt idx="0">
                  <c:v>0</c:v>
                </c:pt>
                <c:pt idx="1">
                  <c:v>-58.9</c:v>
                </c:pt>
                <c:pt idx="2">
                  <c:v>-66.8</c:v>
                </c:pt>
                <c:pt idx="3">
                  <c:v>-65.400000000000006</c:v>
                </c:pt>
                <c:pt idx="4">
                  <c:v>-61.5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0E-4F42-BF0F-DA22FAF97247}"/>
            </c:ext>
          </c:extLst>
        </c:ser>
        <c:ser>
          <c:idx val="9"/>
          <c:order val="9"/>
          <c:tx>
            <c:strRef>
              <c:f>'Page 93 Table 29 (PCSK9)'!$N$6</c:f>
              <c:strCache>
                <c:ptCount val="1"/>
                <c:pt idx="0">
                  <c:v>300mg (N=120)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5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93 Table 29 (PCSK9)'!$M$22:$M$26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2.1999999999999957</c:v>
                  </c:pt>
                  <c:pt idx="2">
                    <c:v>2</c:v>
                  </c:pt>
                  <c:pt idx="3">
                    <c:v>2</c:v>
                  </c:pt>
                  <c:pt idx="4">
                    <c:v>2.9000000000000057</c:v>
                  </c:pt>
                </c:numCache>
              </c:numRef>
            </c:plus>
            <c:minus>
              <c:numRef>
                <c:f>'Page 93 Table 29 (PCSK9)'!$L$22:$L$26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2.2000000000000028</c:v>
                  </c:pt>
                  <c:pt idx="2">
                    <c:v>1.9000000000000057</c:v>
                  </c:pt>
                  <c:pt idx="3">
                    <c:v>2</c:v>
                  </c:pt>
                  <c:pt idx="4">
                    <c:v>2.8999999999999915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xVal>
            <c:numRef>
              <c:f>'Page 93 Table 29 (PCSK9)'!$A$22:$A$26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93 Table 29 (PCSK9)'!$K$22:$K$26</c:f>
              <c:numCache>
                <c:formatCode>0.0</c:formatCode>
                <c:ptCount val="5"/>
                <c:pt idx="0">
                  <c:v>0</c:v>
                </c:pt>
                <c:pt idx="1">
                  <c:v>-64.3</c:v>
                </c:pt>
                <c:pt idx="2">
                  <c:v>-70.5</c:v>
                </c:pt>
                <c:pt idx="3">
                  <c:v>-69.8</c:v>
                </c:pt>
                <c:pt idx="4">
                  <c:v>-64.400000000000006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0E-4F42-BF0F-DA22FAF97247}"/>
            </c:ext>
          </c:extLst>
        </c:ser>
        <c:ser>
          <c:idx val="12"/>
          <c:order val="12"/>
          <c:tx>
            <c:strRef>
              <c:f>'Page 93 Table 29 (PCSK9)'!$R$6</c:f>
              <c:strCache>
                <c:ptCount val="1"/>
                <c:pt idx="0">
                  <c:v>500mg (N=64)</c:v>
                </c:pt>
              </c:strCache>
            </c:strRef>
          </c:tx>
          <c:spPr>
            <a:ln w="5080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2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93 Table 29 (PCSK9)'!$P$22:$P$26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3.2000000000000028</c:v>
                  </c:pt>
                  <c:pt idx="2">
                    <c:v>2.3000000000000114</c:v>
                  </c:pt>
                  <c:pt idx="3">
                    <c:v>4.1000000000000085</c:v>
                  </c:pt>
                  <c:pt idx="4">
                    <c:v>2.6000000000000085</c:v>
                  </c:pt>
                </c:numCache>
              </c:numRef>
            </c:plus>
            <c:minus>
              <c:numRef>
                <c:f>'Page 93 Table 29 (PCSK9)'!$O$22:$O$26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3.2000000000000028</c:v>
                  </c:pt>
                  <c:pt idx="2">
                    <c:v>2.2999999999999972</c:v>
                  </c:pt>
                  <c:pt idx="3">
                    <c:v>4.2000000000000028</c:v>
                  </c:pt>
                  <c:pt idx="4">
                    <c:v>2.5999999999999943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'Page 93 Table 29 (PCSK9)'!$A$22:$A$26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93 Table 29 (PCSK9)'!$N$22:$N$26</c:f>
              <c:numCache>
                <c:formatCode>0.0</c:formatCode>
                <c:ptCount val="5"/>
                <c:pt idx="0">
                  <c:v>0</c:v>
                </c:pt>
                <c:pt idx="1">
                  <c:v>-68.8</c:v>
                </c:pt>
                <c:pt idx="2">
                  <c:v>-73.900000000000006</c:v>
                </c:pt>
                <c:pt idx="3">
                  <c:v>-73.2</c:v>
                </c:pt>
                <c:pt idx="4">
                  <c:v>-71.7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20E-4F42-BF0F-DA22FAF97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639744"/>
        <c:axId val="16164030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'Page 93 Table 29 (PCSK9)'!$C$21</c15:sqref>
                        </c15:formulaRef>
                      </c:ext>
                    </c:extLst>
                    <c:strCache>
                      <c:ptCount val="1"/>
                      <c:pt idx="0">
                        <c:v>Err-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'Page 93 Table 29 (PCSK9)'!$C$22:$C$26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4.1000000000000005</c:v>
                      </c:pt>
                      <c:pt idx="2">
                        <c:v>3.6999999999999997</c:v>
                      </c:pt>
                      <c:pt idx="3">
                        <c:v>4.3000000000000007</c:v>
                      </c:pt>
                      <c:pt idx="4">
                        <c:v>3.8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920E-4F42-BF0F-DA22FAF97247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(PCSK9)'!$D$21</c15:sqref>
                        </c15:formulaRef>
                      </c:ext>
                    </c:extLst>
                    <c:strCache>
                      <c:ptCount val="1"/>
                      <c:pt idx="0">
                        <c:v>Err+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(PCSK9)'!$D$22:$D$26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4.0999999999999996</c:v>
                      </c:pt>
                      <c:pt idx="2">
                        <c:v>3.6000000000000005</c:v>
                      </c:pt>
                      <c:pt idx="3">
                        <c:v>4.2999999999999989</c:v>
                      </c:pt>
                      <c:pt idx="4">
                        <c:v>3.8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920E-4F42-BF0F-DA22FAF9724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(PCSK9)'!$F$21</c15:sqref>
                        </c15:formulaRef>
                      </c:ext>
                    </c:extLst>
                    <c:strCache>
                      <c:ptCount val="1"/>
                      <c:pt idx="0">
                        <c:v>Err-100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(PCSK9)'!$F$22:$F$26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4.8999999999999986</c:v>
                      </c:pt>
                      <c:pt idx="2">
                        <c:v>4.3999999999999986</c:v>
                      </c:pt>
                      <c:pt idx="3">
                        <c:v>5.5</c:v>
                      </c:pt>
                      <c:pt idx="4">
                        <c:v>5.3000000000000043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920E-4F42-BF0F-DA22FAF97247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(PCSK9)'!$G$21</c15:sqref>
                        </c15:formulaRef>
                      </c:ext>
                    </c:extLst>
                    <c:strCache>
                      <c:ptCount val="1"/>
                      <c:pt idx="0">
                        <c:v>Err+100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(PCSK9)'!$G$22:$G$26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4.8999999999999986</c:v>
                      </c:pt>
                      <c:pt idx="2">
                        <c:v>4.4000000000000057</c:v>
                      </c:pt>
                      <c:pt idx="3">
                        <c:v>5.5</c:v>
                      </c:pt>
                      <c:pt idx="4">
                        <c:v>5.3999999999999986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920E-4F42-BF0F-DA22FAF9724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(PCSK9)'!$I$21</c15:sqref>
                        </c15:formulaRef>
                      </c:ext>
                    </c:extLst>
                    <c:strCache>
                      <c:ptCount val="1"/>
                      <c:pt idx="0">
                        <c:v>Err-200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(PCSK9)'!$I$22:$I$26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3.1000000000000014</c:v>
                      </c:pt>
                      <c:pt idx="2">
                        <c:v>2.6000000000000085</c:v>
                      </c:pt>
                      <c:pt idx="3">
                        <c:v>2.5999999999999943</c:v>
                      </c:pt>
                      <c:pt idx="4">
                        <c:v>2.7000000000000028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920E-4F42-BF0F-DA22FAF97247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(PCSK9)'!$J$21</c15:sqref>
                        </c15:formulaRef>
                      </c:ext>
                    </c:extLst>
                    <c:strCache>
                      <c:ptCount val="1"/>
                      <c:pt idx="0">
                        <c:v>Err+200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(PCSK9)'!$J$22:$J$26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</c:v>
                      </c:pt>
                      <c:pt idx="2">
                        <c:v>2.5</c:v>
                      </c:pt>
                      <c:pt idx="3">
                        <c:v>2.5000000000000071</c:v>
                      </c:pt>
                      <c:pt idx="4">
                        <c:v>2.7999999999999972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920E-4F42-BF0F-DA22FAF9724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(PCSK9)'!$L$21</c15:sqref>
                        </c15:formulaRef>
                      </c:ext>
                    </c:extLst>
                    <c:strCache>
                      <c:ptCount val="1"/>
                      <c:pt idx="0">
                        <c:v>Err-300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(PCSK9)'!$L$22:$L$26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2.2000000000000028</c:v>
                      </c:pt>
                      <c:pt idx="2">
                        <c:v>1.9000000000000057</c:v>
                      </c:pt>
                      <c:pt idx="3">
                        <c:v>2</c:v>
                      </c:pt>
                      <c:pt idx="4">
                        <c:v>2.8999999999999915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920E-4F42-BF0F-DA22FAF9724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(PCSK9)'!$M$21</c15:sqref>
                        </c15:formulaRef>
                      </c:ext>
                    </c:extLst>
                    <c:strCache>
                      <c:ptCount val="1"/>
                      <c:pt idx="0">
                        <c:v>Err+300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(PCSK9)'!$M$22:$M$26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2.1999999999999957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2.9000000000000057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920E-4F42-BF0F-DA22FAF9724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(PCSK9)'!$O$21</c15:sqref>
                        </c15:formulaRef>
                      </c:ext>
                    </c:extLst>
                    <c:strCache>
                      <c:ptCount val="1"/>
                      <c:pt idx="0">
                        <c:v>Err-500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(PCSK9)'!$O$22:$O$26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3.2000000000000028</c:v>
                      </c:pt>
                      <c:pt idx="2">
                        <c:v>2.2999999999999972</c:v>
                      </c:pt>
                      <c:pt idx="3">
                        <c:v>4.2000000000000028</c:v>
                      </c:pt>
                      <c:pt idx="4">
                        <c:v>2.5999999999999943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D-920E-4F42-BF0F-DA22FAF9724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(PCSK9)'!$P$21</c15:sqref>
                        </c15:formulaRef>
                      </c:ext>
                    </c:extLst>
                    <c:strCache>
                      <c:ptCount val="1"/>
                      <c:pt idx="0">
                        <c:v>Err+500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127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93 Table 29 (PCSK9)'!$P$22:$P$26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3.2000000000000028</c:v>
                      </c:pt>
                      <c:pt idx="2">
                        <c:v>2.3000000000000114</c:v>
                      </c:pt>
                      <c:pt idx="3">
                        <c:v>4.1000000000000085</c:v>
                      </c:pt>
                      <c:pt idx="4">
                        <c:v>2.6000000000000085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920E-4F42-BF0F-DA22FAF97247}"/>
                  </c:ext>
                </c:extLst>
              </c15:ser>
            </c15:filteredScatterSeries>
          </c:ext>
        </c:extLst>
      </c:scatterChart>
      <c:valAx>
        <c:axId val="161639744"/>
        <c:scaling>
          <c:orientation val="minMax"/>
          <c:max val="91"/>
          <c:min val="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rnd" cmpd="sng" algn="ctr">
            <a:solidFill>
              <a:schemeClr val="tx1"/>
            </a:solidFill>
            <a:beve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1640304"/>
        <c:crosses val="autoZero"/>
        <c:crossBetween val="midCat"/>
        <c:majorUnit val="30"/>
      </c:valAx>
      <c:valAx>
        <c:axId val="161640304"/>
        <c:scaling>
          <c:orientation val="minMax"/>
          <c:max val="10"/>
          <c:min val="-8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Mean percent change (±95% CI)</a:t>
                </a:r>
              </a:p>
            </c:rich>
          </c:tx>
          <c:layout>
            <c:manualLayout>
              <c:xMode val="edge"/>
              <c:yMode val="edge"/>
              <c:x val="6.6585097751611366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25400" cap="rnd" cmpd="sng" algn="ctr">
            <a:solidFill>
              <a:schemeClr val="tx1"/>
            </a:solidFill>
            <a:beve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16397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515050576026209E-2"/>
          <c:y val="0.83011082925124502"/>
          <c:w val="0.91348486261159079"/>
          <c:h val="9.781504863008679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94352060214696E-2"/>
          <c:y val="4.0173273453200799E-2"/>
          <c:w val="0.81655955471897956"/>
          <c:h val="0.67607502187226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'Page 65 Table 18 (OM)'!$B$6</c:f>
              <c:strCache>
                <c:ptCount val="1"/>
                <c:pt idx="0">
                  <c:v>Placebo (N=124)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65 Table 18 (OM)'!$D$22:$D$26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</c:v>
                  </c:pt>
                  <c:pt idx="2">
                    <c:v>3.4</c:v>
                  </c:pt>
                  <c:pt idx="3">
                    <c:v>3</c:v>
                  </c:pt>
                  <c:pt idx="4">
                    <c:v>4</c:v>
                  </c:pt>
                </c:numCache>
              </c:numRef>
            </c:plus>
            <c:minus>
              <c:numRef>
                <c:f>'Page 65 Table 18 (OM)'!$C$22:$C$26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2.5</c:v>
                  </c:pt>
                  <c:pt idx="2">
                    <c:v>3.4</c:v>
                  </c:pt>
                  <c:pt idx="3">
                    <c:v>3</c:v>
                  </c:pt>
                  <c:pt idx="4">
                    <c:v>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'Page 65 Table 18 (OM)'!$A$22:$A$26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65 Table 18 (OM)'!$B$22:$B$26</c:f>
              <c:numCache>
                <c:formatCode>0.0</c:formatCode>
                <c:ptCount val="5"/>
                <c:pt idx="0">
                  <c:v>0</c:v>
                </c:pt>
                <c:pt idx="1">
                  <c:v>-1.3</c:v>
                </c:pt>
                <c:pt idx="2">
                  <c:v>-0.6</c:v>
                </c:pt>
                <c:pt idx="3">
                  <c:v>-2.9</c:v>
                </c:pt>
                <c:pt idx="4">
                  <c:v>-0.7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B9-48F3-A856-9B6D48C3449F}"/>
            </c:ext>
          </c:extLst>
        </c:ser>
        <c:ser>
          <c:idx val="3"/>
          <c:order val="3"/>
          <c:tx>
            <c:strRef>
              <c:f>'Page 65 Table 18 (OM)'!$F$6</c:f>
              <c:strCache>
                <c:ptCount val="1"/>
                <c:pt idx="0">
                  <c:v>100mg (N=59)</c:v>
                </c:pt>
              </c:strCache>
            </c:strRef>
          </c:tx>
          <c:spPr>
            <a:ln w="50800" cap="rnd">
              <a:solidFill>
                <a:srgbClr val="A6A6A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 w="9525">
                <a:solidFill>
                  <a:srgbClr val="A6A6A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65 Table 18 (OM)'!$G$22:$G$26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4.3000000000000007</c:v>
                  </c:pt>
                  <c:pt idx="2">
                    <c:v>4.2000000000000028</c:v>
                  </c:pt>
                  <c:pt idx="3">
                    <c:v>4.3000000000000007</c:v>
                  </c:pt>
                  <c:pt idx="4">
                    <c:v>4.2000000000000028</c:v>
                  </c:pt>
                </c:numCache>
              </c:numRef>
            </c:plus>
            <c:minus>
              <c:numRef>
                <c:f>'Page 65 Table 18 (OM)'!$F$22:$F$26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4.3000000000000007</c:v>
                  </c:pt>
                  <c:pt idx="2">
                    <c:v>4.1999999999999957</c:v>
                  </c:pt>
                  <c:pt idx="3">
                    <c:v>4.5999999999999996</c:v>
                  </c:pt>
                  <c:pt idx="4">
                    <c:v>4.1999999999999957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'Page 65 Table 18 (OM)'!$A$22:$A$26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65 Table 18 (OM)'!$E$22:$E$26</c:f>
              <c:numCache>
                <c:formatCode>0.0</c:formatCode>
                <c:ptCount val="5"/>
                <c:pt idx="0">
                  <c:v>0</c:v>
                </c:pt>
                <c:pt idx="1">
                  <c:v>-27.3</c:v>
                </c:pt>
                <c:pt idx="2">
                  <c:v>-37.1</c:v>
                </c:pt>
                <c:pt idx="3">
                  <c:v>-35.6</c:v>
                </c:pt>
                <c:pt idx="4">
                  <c:v>-34.1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B9-48F3-A856-9B6D48C3449F}"/>
            </c:ext>
          </c:extLst>
        </c:ser>
        <c:ser>
          <c:idx val="6"/>
          <c:order val="6"/>
          <c:tx>
            <c:strRef>
              <c:f>'Page 65 Table 18 (OM)'!$J$6</c:f>
              <c:strCache>
                <c:ptCount val="1"/>
                <c:pt idx="0">
                  <c:v>200mg (N=121)</c:v>
                </c:pt>
              </c:strCache>
            </c:strRef>
          </c:tx>
          <c:spPr>
            <a:ln w="508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9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65 Table 18 (OM)'!$J$22:$J$26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</c:v>
                  </c:pt>
                  <c:pt idx="2">
                    <c:v>3.8000000000000038</c:v>
                  </c:pt>
                  <c:pt idx="3">
                    <c:v>3.8999999999999981</c:v>
                  </c:pt>
                  <c:pt idx="4">
                    <c:v>3.600000000000001</c:v>
                  </c:pt>
                </c:numCache>
              </c:numRef>
            </c:plus>
            <c:minus>
              <c:numRef>
                <c:f>'Page 65 Table 18 (OM)'!$I$22:$I$26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3.8999999999999981</c:v>
                  </c:pt>
                  <c:pt idx="2">
                    <c:v>3.6999999999999962</c:v>
                  </c:pt>
                  <c:pt idx="3">
                    <c:v>3.8000000000000038</c:v>
                  </c:pt>
                  <c:pt idx="4">
                    <c:v>3.7000000000000028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5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xVal>
            <c:numRef>
              <c:f>'Page 65 Table 18 (OM)'!$A$22:$A$26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65 Table 18 (OM)'!$H$22:$H$26</c:f>
              <c:numCache>
                <c:formatCode>0.0</c:formatCode>
                <c:ptCount val="5"/>
                <c:pt idx="0">
                  <c:v>0</c:v>
                </c:pt>
                <c:pt idx="1">
                  <c:v>-32.4</c:v>
                </c:pt>
                <c:pt idx="2">
                  <c:v>-44.2</c:v>
                </c:pt>
                <c:pt idx="3">
                  <c:v>-44.4</c:v>
                </c:pt>
                <c:pt idx="4">
                  <c:v>-41.9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B9-48F3-A856-9B6D48C3449F}"/>
            </c:ext>
          </c:extLst>
        </c:ser>
        <c:ser>
          <c:idx val="9"/>
          <c:order val="9"/>
          <c:tx>
            <c:strRef>
              <c:f>'Page 65 Table 18 (OM)'!$N$6</c:f>
              <c:strCache>
                <c:ptCount val="1"/>
                <c:pt idx="0">
                  <c:v>300mg (N=120)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50000"/>
                </a:schemeClr>
              </a:solidFill>
              <a:ln w="9525">
                <a:solidFill>
                  <a:srgbClr val="4472C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65 Table 18 (OM)'!$M$22:$M$26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3.2999999999999972</c:v>
                  </c:pt>
                  <c:pt idx="2">
                    <c:v>3.3999999999999981</c:v>
                  </c:pt>
                  <c:pt idx="3">
                    <c:v>3.2999999999999972</c:v>
                  </c:pt>
                  <c:pt idx="4">
                    <c:v>4</c:v>
                  </c:pt>
                </c:numCache>
              </c:numRef>
            </c:plus>
            <c:minus>
              <c:numRef>
                <c:f>'Page 65 Table 18 (OM)'!$L$22:$L$26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3.2000000000000028</c:v>
                  </c:pt>
                  <c:pt idx="2">
                    <c:v>3.3000000000000038</c:v>
                  </c:pt>
                  <c:pt idx="3">
                    <c:v>3.3999999999999981</c:v>
                  </c:pt>
                  <c:pt idx="4">
                    <c:v>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xVal>
            <c:numRef>
              <c:f>'Page 65 Table 18 (OM)'!$A$22:$A$26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65 Table 18 (OM)'!$K$22:$K$26</c:f>
              <c:numCache>
                <c:formatCode>0.0</c:formatCode>
                <c:ptCount val="5"/>
                <c:pt idx="0">
                  <c:v>0</c:v>
                </c:pt>
                <c:pt idx="1">
                  <c:v>-39.9</c:v>
                </c:pt>
                <c:pt idx="2">
                  <c:v>-48.8</c:v>
                </c:pt>
                <c:pt idx="3">
                  <c:v>-50.5</c:v>
                </c:pt>
                <c:pt idx="4">
                  <c:v>-45.4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6B9-48F3-A856-9B6D48C3449F}"/>
            </c:ext>
          </c:extLst>
        </c:ser>
        <c:ser>
          <c:idx val="12"/>
          <c:order val="12"/>
          <c:tx>
            <c:strRef>
              <c:f>'Page 65 Table 18 (OM)'!$R$6</c:f>
              <c:strCache>
                <c:ptCount val="1"/>
                <c:pt idx="0">
                  <c:v>500mg (N=64)</c:v>
                </c:pt>
              </c:strCache>
            </c:strRef>
          </c:tx>
          <c:spPr>
            <a:ln w="5080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2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'Page 65 Table 18 (OM)'!$P$22:$P$26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4.5</c:v>
                  </c:pt>
                  <c:pt idx="2">
                    <c:v>3.9000000000000061</c:v>
                  </c:pt>
                  <c:pt idx="3">
                    <c:v>4.3999999999999986</c:v>
                  </c:pt>
                  <c:pt idx="4">
                    <c:v>3.9000000000000061</c:v>
                  </c:pt>
                </c:numCache>
              </c:numRef>
            </c:plus>
            <c:minus>
              <c:numRef>
                <c:f>'Page 65 Table 18 (OM)'!$O$22:$O$26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4.5999999999999996</c:v>
                  </c:pt>
                  <c:pt idx="2">
                    <c:v>4</c:v>
                  </c:pt>
                  <c:pt idx="3">
                    <c:v>4.3000000000000043</c:v>
                  </c:pt>
                  <c:pt idx="4">
                    <c:v>3.8999999999999981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'Page 65 Table 18 (OM)'!$A$22:$A$26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'Page 65 Table 18 (OM)'!$N$22:$N$26</c:f>
              <c:numCache>
                <c:formatCode>0.0</c:formatCode>
                <c:ptCount val="5"/>
                <c:pt idx="0">
                  <c:v>0</c:v>
                </c:pt>
                <c:pt idx="1">
                  <c:v>-41.4</c:v>
                </c:pt>
                <c:pt idx="2">
                  <c:v>-51.7</c:v>
                </c:pt>
                <c:pt idx="3">
                  <c:v>-50.4</c:v>
                </c:pt>
                <c:pt idx="4">
                  <c:v>-49.2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6B9-48F3-A856-9B6D48C3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22992"/>
        <c:axId val="1620235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'Page 65 Table 18 (OM)'!$C$21</c15:sqref>
                        </c15:formulaRef>
                      </c:ext>
                    </c:extLst>
                    <c:strCache>
                      <c:ptCount val="1"/>
                      <c:pt idx="0">
                        <c:v>Err-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'Page 65 Table 18 (OM)'!$C$22:$C$26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2.5</c:v>
                      </c:pt>
                      <c:pt idx="2">
                        <c:v>3.4</c:v>
                      </c:pt>
                      <c:pt idx="3">
                        <c:v>3</c:v>
                      </c:pt>
                      <c:pt idx="4">
                        <c:v>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E6B9-48F3-A856-9B6D48C3449F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(OM)'!$D$21</c15:sqref>
                        </c15:formulaRef>
                      </c:ext>
                    </c:extLst>
                    <c:strCache>
                      <c:ptCount val="1"/>
                      <c:pt idx="0">
                        <c:v>Err+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(OM)'!$D$22:$D$26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2.4</c:v>
                      </c:pt>
                      <c:pt idx="2">
                        <c:v>3.4</c:v>
                      </c:pt>
                      <c:pt idx="3">
                        <c:v>3</c:v>
                      </c:pt>
                      <c:pt idx="4">
                        <c:v>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E6B9-48F3-A856-9B6D48C3449F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(OM)'!$F$21</c15:sqref>
                        </c15:formulaRef>
                      </c:ext>
                    </c:extLst>
                    <c:strCache>
                      <c:ptCount val="1"/>
                      <c:pt idx="0">
                        <c:v>Err-100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(OM)'!$F$22:$F$26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4.3000000000000007</c:v>
                      </c:pt>
                      <c:pt idx="2">
                        <c:v>4.1999999999999957</c:v>
                      </c:pt>
                      <c:pt idx="3">
                        <c:v>4.5999999999999996</c:v>
                      </c:pt>
                      <c:pt idx="4">
                        <c:v>4.1999999999999957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E6B9-48F3-A856-9B6D48C3449F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(OM)'!$G$21</c15:sqref>
                        </c15:formulaRef>
                      </c:ext>
                    </c:extLst>
                    <c:strCache>
                      <c:ptCount val="1"/>
                      <c:pt idx="0">
                        <c:v>Err+100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(OM)'!$G$22:$G$26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4.3000000000000007</c:v>
                      </c:pt>
                      <c:pt idx="2">
                        <c:v>4.2000000000000028</c:v>
                      </c:pt>
                      <c:pt idx="3">
                        <c:v>4.3000000000000007</c:v>
                      </c:pt>
                      <c:pt idx="4">
                        <c:v>4.2000000000000028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E6B9-48F3-A856-9B6D48C3449F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(OM)'!$I$21</c15:sqref>
                        </c15:formulaRef>
                      </c:ext>
                    </c:extLst>
                    <c:strCache>
                      <c:ptCount val="1"/>
                      <c:pt idx="0">
                        <c:v>Err-200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(OM)'!$I$22:$I$26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3.8999999999999981</c:v>
                      </c:pt>
                      <c:pt idx="2">
                        <c:v>3.6999999999999962</c:v>
                      </c:pt>
                      <c:pt idx="3">
                        <c:v>3.8000000000000038</c:v>
                      </c:pt>
                      <c:pt idx="4">
                        <c:v>3.7000000000000028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E6B9-48F3-A856-9B6D48C3449F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(OM)'!$J$21</c15:sqref>
                        </c15:formulaRef>
                      </c:ext>
                    </c:extLst>
                    <c:strCache>
                      <c:ptCount val="1"/>
                      <c:pt idx="0">
                        <c:v>Err+200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(OM)'!$J$22:$J$26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</c:v>
                      </c:pt>
                      <c:pt idx="2">
                        <c:v>3.8000000000000038</c:v>
                      </c:pt>
                      <c:pt idx="3">
                        <c:v>3.8999999999999981</c:v>
                      </c:pt>
                      <c:pt idx="4">
                        <c:v>3.600000000000001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E6B9-48F3-A856-9B6D48C3449F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(OM)'!$L$21</c15:sqref>
                        </c15:formulaRef>
                      </c:ext>
                    </c:extLst>
                    <c:strCache>
                      <c:ptCount val="1"/>
                      <c:pt idx="0">
                        <c:v>Err-300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(OM)'!$L$22:$L$26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3.2000000000000028</c:v>
                      </c:pt>
                      <c:pt idx="2">
                        <c:v>3.3000000000000038</c:v>
                      </c:pt>
                      <c:pt idx="3">
                        <c:v>3.3999999999999981</c:v>
                      </c:pt>
                      <c:pt idx="4">
                        <c:v>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E6B9-48F3-A856-9B6D48C3449F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(OM)'!$M$21</c15:sqref>
                        </c15:formulaRef>
                      </c:ext>
                    </c:extLst>
                    <c:strCache>
                      <c:ptCount val="1"/>
                      <c:pt idx="0">
                        <c:v>Err+300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(OM)'!$M$22:$M$26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3.2999999999999972</c:v>
                      </c:pt>
                      <c:pt idx="2">
                        <c:v>3.3999999999999981</c:v>
                      </c:pt>
                      <c:pt idx="3">
                        <c:v>3.2999999999999972</c:v>
                      </c:pt>
                      <c:pt idx="4">
                        <c:v>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E6B9-48F3-A856-9B6D48C3449F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(OM)'!$O$21</c15:sqref>
                        </c15:formulaRef>
                      </c:ext>
                    </c:extLst>
                    <c:strCache>
                      <c:ptCount val="1"/>
                      <c:pt idx="0">
                        <c:v>Err-500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(OM)'!$O$22:$O$26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4.5999999999999996</c:v>
                      </c:pt>
                      <c:pt idx="2">
                        <c:v>4</c:v>
                      </c:pt>
                      <c:pt idx="3">
                        <c:v>4.3000000000000043</c:v>
                      </c:pt>
                      <c:pt idx="4">
                        <c:v>3.8999999999999981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D-E6B9-48F3-A856-9B6D48C3449F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(OM)'!$P$21</c15:sqref>
                        </c15:formulaRef>
                      </c:ext>
                    </c:extLst>
                    <c:strCache>
                      <c:ptCount val="1"/>
                      <c:pt idx="0">
                        <c:v>Err+500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127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'Page 65 Table 18 (OM)'!$P$22:$P$26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4.5</c:v>
                      </c:pt>
                      <c:pt idx="2">
                        <c:v>3.9000000000000061</c:v>
                      </c:pt>
                      <c:pt idx="3">
                        <c:v>4.3999999999999986</c:v>
                      </c:pt>
                      <c:pt idx="4">
                        <c:v>3.9000000000000061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E6B9-48F3-A856-9B6D48C3449F}"/>
                  </c:ext>
                </c:extLst>
              </c15:ser>
            </c15:filteredScatterSeries>
          </c:ext>
        </c:extLst>
      </c:scatterChart>
      <c:valAx>
        <c:axId val="162022992"/>
        <c:scaling>
          <c:orientation val="minMax"/>
          <c:max val="91"/>
          <c:min val="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rnd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23552"/>
        <c:crosses val="autoZero"/>
        <c:crossBetween val="midCat"/>
        <c:majorUnit val="30"/>
      </c:valAx>
      <c:valAx>
        <c:axId val="162023552"/>
        <c:scaling>
          <c:orientation val="minMax"/>
          <c:max val="1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25400" cap="rnd" cmpd="sng" algn="ctr">
            <a:solidFill>
              <a:schemeClr val="tx1"/>
            </a:solidFill>
            <a:beve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2299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0301771017643"/>
          <c:y val="0.15256342957130356"/>
          <c:w val="0.76913299676963798"/>
          <c:h val="0.55163215709147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'180 day Page 8 Table 5'!$B$6</c:f>
              <c:strCache>
                <c:ptCount val="1"/>
                <c:pt idx="0">
                  <c:v>Placebo (N=22)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'180 day Page 8 Table 5'!$D$22:$D$30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7.4</c:v>
                  </c:pt>
                  <c:pt idx="2">
                    <c:v>13.100000000000001</c:v>
                  </c:pt>
                  <c:pt idx="3">
                    <c:v>5.4</c:v>
                  </c:pt>
                  <c:pt idx="4">
                    <c:v>11.7</c:v>
                  </c:pt>
                  <c:pt idx="6">
                    <c:v>9.4</c:v>
                  </c:pt>
                  <c:pt idx="7">
                    <c:v>8.5</c:v>
                  </c:pt>
                  <c:pt idx="8">
                    <c:v>8.4</c:v>
                  </c:pt>
                </c:numCache>
              </c:numRef>
            </c:plus>
            <c:minus>
              <c:numRef>
                <c:f>'180 day Page 8 Table 5'!$C$22:$C$30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7.3999999999999995</c:v>
                  </c:pt>
                  <c:pt idx="2">
                    <c:v>13.1</c:v>
                  </c:pt>
                  <c:pt idx="3">
                    <c:v>5.3999999999999995</c:v>
                  </c:pt>
                  <c:pt idx="4">
                    <c:v>11.799999999999999</c:v>
                  </c:pt>
                  <c:pt idx="6">
                    <c:v>9.4</c:v>
                  </c:pt>
                  <c:pt idx="7">
                    <c:v>8.5</c:v>
                  </c:pt>
                  <c:pt idx="8">
                    <c:v>8.4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'180 day Page 8 Table 5'!$A$22:$A$30</c:f>
              <c:numCache>
                <c:formatCode>General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104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'180 day Page 8 Table 5'!$B$22:$B$30</c:f>
              <c:numCache>
                <c:formatCode>0.0</c:formatCode>
                <c:ptCount val="9"/>
                <c:pt idx="0">
                  <c:v>0</c:v>
                </c:pt>
                <c:pt idx="1">
                  <c:v>-0.2</c:v>
                </c:pt>
                <c:pt idx="2">
                  <c:v>5.5</c:v>
                </c:pt>
                <c:pt idx="3">
                  <c:v>-2.2000000000000002</c:v>
                </c:pt>
                <c:pt idx="4">
                  <c:v>-4.5999999999999996</c:v>
                </c:pt>
                <c:pt idx="6">
                  <c:v>-2.4</c:v>
                </c:pt>
                <c:pt idx="7">
                  <c:v>-2.7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03-4155-B420-CC75E82A5E62}"/>
            </c:ext>
          </c:extLst>
        </c:ser>
        <c:ser>
          <c:idx val="9"/>
          <c:order val="8"/>
          <c:tx>
            <c:strRef>
              <c:f>'180 day Page 8 Table 5'!$N$6</c:f>
              <c:strCache>
                <c:ptCount val="1"/>
                <c:pt idx="0">
                  <c:v>300mg (N=21)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'180 day Page 8 Table 5'!$M$22:$M$30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7.5999999999999943</c:v>
                  </c:pt>
                  <c:pt idx="2">
                    <c:v>7.1000000000000014</c:v>
                  </c:pt>
                  <c:pt idx="3">
                    <c:v>6.5</c:v>
                  </c:pt>
                  <c:pt idx="4">
                    <c:v>8.5</c:v>
                  </c:pt>
                  <c:pt idx="6">
                    <c:v>8.7000000000000028</c:v>
                  </c:pt>
                  <c:pt idx="7">
                    <c:v>8.3999999999999986</c:v>
                  </c:pt>
                  <c:pt idx="8">
                    <c:v>9.2000000000000028</c:v>
                  </c:pt>
                </c:numCache>
              </c:numRef>
            </c:plus>
            <c:minus>
              <c:numRef>
                <c:f>'180 day Page 8 Table 5'!$L$22:$L$30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7.6000000000000014</c:v>
                  </c:pt>
                  <c:pt idx="2">
                    <c:v>7.0999999999999943</c:v>
                  </c:pt>
                  <c:pt idx="3">
                    <c:v>6.6000000000000014</c:v>
                  </c:pt>
                  <c:pt idx="4">
                    <c:v>8.5</c:v>
                  </c:pt>
                  <c:pt idx="6">
                    <c:v>8.7000000000000028</c:v>
                  </c:pt>
                  <c:pt idx="7">
                    <c:v>8.3000000000000043</c:v>
                  </c:pt>
                  <c:pt idx="8">
                    <c:v>9.0999999999999943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'180 day Page 8 Table 5'!$A$22:$A$30</c:f>
              <c:numCache>
                <c:formatCode>General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104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'180 day Page 8 Table 5'!$K$22:$K$30</c:f>
              <c:numCache>
                <c:formatCode>0.0</c:formatCode>
                <c:ptCount val="9"/>
                <c:pt idx="0">
                  <c:v>0</c:v>
                </c:pt>
                <c:pt idx="1">
                  <c:v>-47.3</c:v>
                </c:pt>
                <c:pt idx="2">
                  <c:v>-55.7</c:v>
                </c:pt>
                <c:pt idx="3">
                  <c:v>-59.1</c:v>
                </c:pt>
                <c:pt idx="4">
                  <c:v>-49.9</c:v>
                </c:pt>
                <c:pt idx="6">
                  <c:v>-47</c:v>
                </c:pt>
                <c:pt idx="7">
                  <c:v>-44.3</c:v>
                </c:pt>
                <c:pt idx="8">
                  <c:v>-43.2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03-4155-B420-CC75E82A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189952"/>
        <c:axId val="16219051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'180 day Page 8 Table 5'!$C$21</c15:sqref>
                        </c15:formulaRef>
                      </c:ext>
                    </c:extLst>
                    <c:strCache>
                      <c:ptCount val="1"/>
                      <c:pt idx="0">
                        <c:v>Err-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'180 day Page 8 Table 5'!$C$22:$C$26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7.3999999999999995</c:v>
                      </c:pt>
                      <c:pt idx="2">
                        <c:v>13.1</c:v>
                      </c:pt>
                      <c:pt idx="3">
                        <c:v>5.3999999999999995</c:v>
                      </c:pt>
                      <c:pt idx="4">
                        <c:v>11.799999999999999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B803-4155-B420-CC75E82A5E62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5'!$D$21</c15:sqref>
                        </c15:formulaRef>
                      </c:ext>
                    </c:extLst>
                    <c:strCache>
                      <c:ptCount val="1"/>
                      <c:pt idx="0">
                        <c:v>Err+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5'!$D$22:$D$26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7.4</c:v>
                      </c:pt>
                      <c:pt idx="2">
                        <c:v>13.100000000000001</c:v>
                      </c:pt>
                      <c:pt idx="3">
                        <c:v>5.4</c:v>
                      </c:pt>
                      <c:pt idx="4">
                        <c:v>11.7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803-4155-B420-CC75E82A5E62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5'!$F$6</c15:sqref>
                        </c15:formulaRef>
                      </c:ext>
                    </c:extLst>
                    <c:strCache>
                      <c:ptCount val="1"/>
                      <c:pt idx="0">
                        <c:v>100mg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1">
                        <a:lumMod val="6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'180 day Page 8 Table 5'!$G$22:$G$26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0">
                          <c:v>0</c:v>
                        </c:pt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0</c:v>
                        </c:pt>
                        <c:pt idx="4">
                          <c:v>0</c:v>
                        </c:pt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'180 day Page 8 Table 5'!$F$22:$F$26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0">
                          <c:v>0</c:v>
                        </c:pt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0</c:v>
                        </c:pt>
                        <c:pt idx="4">
                          <c:v>0</c:v>
                        </c:pt>
                      </c:numCache>
                    </c:numRef>
                  </c:minus>
                  <c:spPr>
                    <a:noFill/>
                    <a:ln w="25400" cap="flat" cmpd="sng" algn="ctr">
                      <a:solidFill>
                        <a:schemeClr val="bg1">
                          <a:lumMod val="6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5'!$E$22:$E$26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B803-4155-B420-CC75E82A5E62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5'!$F$21</c15:sqref>
                        </c15:formulaRef>
                      </c:ext>
                    </c:extLst>
                    <c:strCache>
                      <c:ptCount val="1"/>
                      <c:pt idx="0">
                        <c:v>Err-100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5'!$F$22:$F$26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B803-4155-B420-CC75E82A5E62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5'!$G$21</c15:sqref>
                        </c15:formulaRef>
                      </c:ext>
                    </c:extLst>
                    <c:strCache>
                      <c:ptCount val="1"/>
                      <c:pt idx="0">
                        <c:v>Err+100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5'!$G$22:$G$26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B803-4155-B420-CC75E82A5E62}"/>
                  </c:ext>
                </c:extLst>
              </c15:ser>
            </c15:filteredScatterSeries>
            <c15:filteredScatte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5'!$I$21</c15:sqref>
                        </c15:formulaRef>
                      </c:ext>
                    </c:extLst>
                    <c:strCache>
                      <c:ptCount val="1"/>
                      <c:pt idx="0">
                        <c:v>Err-200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5'!$I$22:$I$26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7.2000000000000028</c:v>
                      </c:pt>
                      <c:pt idx="2">
                        <c:v>7.1000000000000014</c:v>
                      </c:pt>
                      <c:pt idx="3">
                        <c:v>6</c:v>
                      </c:pt>
                      <c:pt idx="4">
                        <c:v>8.2000000000000028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B803-4155-B420-CC75E82A5E62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5'!$J$21</c15:sqref>
                        </c15:formulaRef>
                      </c:ext>
                    </c:extLst>
                    <c:strCache>
                      <c:ptCount val="1"/>
                      <c:pt idx="0">
                        <c:v>Err+200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5'!$J$22:$J$26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7.1000000000000014</c:v>
                      </c:pt>
                      <c:pt idx="2">
                        <c:v>7.2000000000000028</c:v>
                      </c:pt>
                      <c:pt idx="3">
                        <c:v>6</c:v>
                      </c:pt>
                      <c:pt idx="4">
                        <c:v>8.2000000000000028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B803-4155-B420-CC75E82A5E62}"/>
                  </c:ext>
                </c:extLst>
              </c15:ser>
            </c15:filteredScatterSeries>
            <c15:filteredScatte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5'!$L$21</c15:sqref>
                        </c15:formulaRef>
                      </c:ext>
                    </c:extLst>
                    <c:strCache>
                      <c:ptCount val="1"/>
                      <c:pt idx="0">
                        <c:v>Err-300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5'!$L$22:$L$26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7.6000000000000014</c:v>
                      </c:pt>
                      <c:pt idx="2">
                        <c:v>7.0999999999999943</c:v>
                      </c:pt>
                      <c:pt idx="3">
                        <c:v>6.6000000000000014</c:v>
                      </c:pt>
                      <c:pt idx="4">
                        <c:v>8.5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B803-4155-B420-CC75E82A5E62}"/>
                  </c:ext>
                </c:extLst>
              </c15:ser>
            </c15:filteredScatterSeries>
            <c15:filteredScatte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5'!$M$21</c15:sqref>
                        </c15:formulaRef>
                      </c:ext>
                    </c:extLst>
                    <c:strCache>
                      <c:ptCount val="1"/>
                      <c:pt idx="0">
                        <c:v>Err+300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5'!$M$22:$M$26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7.5999999999999943</c:v>
                      </c:pt>
                      <c:pt idx="2">
                        <c:v>7.1000000000000014</c:v>
                      </c:pt>
                      <c:pt idx="3">
                        <c:v>6.5</c:v>
                      </c:pt>
                      <c:pt idx="4">
                        <c:v>8.5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B803-4155-B420-CC75E82A5E62}"/>
                  </c:ext>
                </c:extLst>
              </c15:ser>
            </c15:filteredScatterSeries>
            <c15:filteredScatte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5'!$O$21</c15:sqref>
                        </c15:formulaRef>
                      </c:ext>
                    </c:extLst>
                    <c:strCache>
                      <c:ptCount val="1"/>
                      <c:pt idx="0">
                        <c:v>Err-500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5'!$O$22:$O$26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6.5</c:v>
                      </c:pt>
                      <c:pt idx="2">
                        <c:v>5.7999999999999972</c:v>
                      </c:pt>
                      <c:pt idx="3">
                        <c:v>9</c:v>
                      </c:pt>
                      <c:pt idx="4">
                        <c:v>5.3999999999999986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B803-4155-B420-CC75E82A5E62}"/>
                  </c:ext>
                </c:extLst>
              </c15:ser>
            </c15:filteredScatterSeries>
            <c15:filteredScatterSeries>
              <c15:ser>
                <c:idx val="14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5'!$P$21</c15:sqref>
                        </c15:formulaRef>
                      </c:ext>
                    </c:extLst>
                    <c:strCache>
                      <c:ptCount val="1"/>
                      <c:pt idx="0">
                        <c:v>Err+500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127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8 Table 5'!$P$22:$P$26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6.3999999999999986</c:v>
                      </c:pt>
                      <c:pt idx="2">
                        <c:v>5.9000000000000057</c:v>
                      </c:pt>
                      <c:pt idx="3">
                        <c:v>9</c:v>
                      </c:pt>
                      <c:pt idx="4">
                        <c:v>5.5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B803-4155-B420-CC75E82A5E62}"/>
                  </c:ext>
                </c:extLst>
              </c15:ser>
            </c15:filteredScatterSeries>
          </c:ext>
        </c:extLst>
      </c:scatterChart>
      <c:valAx>
        <c:axId val="162189952"/>
        <c:scaling>
          <c:orientation val="minMax"/>
          <c:max val="181"/>
          <c:min val="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190512"/>
        <c:crosses val="autoZero"/>
        <c:crossBetween val="midCat"/>
        <c:majorUnit val="30"/>
      </c:valAx>
      <c:valAx>
        <c:axId val="162190512"/>
        <c:scaling>
          <c:orientation val="minMax"/>
          <c:max val="1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 change (±95% CI)</a:t>
                </a:r>
              </a:p>
            </c:rich>
          </c:tx>
          <c:layout>
            <c:manualLayout>
              <c:xMode val="edge"/>
              <c:yMode val="edge"/>
              <c:x val="2.1797152736068047E-2"/>
              <c:y val="0.11578676363371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600" b="0" i="0" u="none" strike="noStrike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189952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616934240215573"/>
          <c:y val="0.91159731335666383"/>
          <c:w val="0.7756937162151194"/>
          <c:h val="8.5316190944881909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027121609802E-2"/>
          <c:y val="0.15162049188295906"/>
          <c:w val="0.8199681539807524"/>
          <c:h val="0.554074074074074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'180 day Page 9 Table 6'!$B$6</c:f>
              <c:strCache>
                <c:ptCount val="1"/>
                <c:pt idx="0">
                  <c:v>Placebo (N=23)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'180 day Page 9 Table 6'!$D$22:$D$30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4.8999999999999995</c:v>
                  </c:pt>
                  <c:pt idx="2">
                    <c:v>9.1</c:v>
                  </c:pt>
                  <c:pt idx="3">
                    <c:v>9.3000000000000007</c:v>
                  </c:pt>
                  <c:pt idx="4">
                    <c:v>8.5</c:v>
                  </c:pt>
                  <c:pt idx="6">
                    <c:v>6.5</c:v>
                  </c:pt>
                  <c:pt idx="7">
                    <c:v>7</c:v>
                  </c:pt>
                  <c:pt idx="8">
                    <c:v>8.7000000000000011</c:v>
                  </c:pt>
                </c:numCache>
              </c:numRef>
            </c:plus>
            <c:minus>
              <c:numRef>
                <c:f>'180 day Page 9 Table 6'!$C$22:$C$30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4.9000000000000004</c:v>
                  </c:pt>
                  <c:pt idx="2">
                    <c:v>9.2000000000000011</c:v>
                  </c:pt>
                  <c:pt idx="3">
                    <c:v>9.3000000000000007</c:v>
                  </c:pt>
                  <c:pt idx="4">
                    <c:v>8.5</c:v>
                  </c:pt>
                  <c:pt idx="6">
                    <c:v>6.5</c:v>
                  </c:pt>
                  <c:pt idx="7">
                    <c:v>6.8999999999999995</c:v>
                  </c:pt>
                  <c:pt idx="8">
                    <c:v>8.6999999999999993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'180 day Page 9 Table 6'!$A$22:$A$30</c:f>
              <c:numCache>
                <c:formatCode>General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104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'180 day Page 9 Table 6'!$B$22:$B$30</c:f>
              <c:numCache>
                <c:formatCode>0.0</c:formatCode>
                <c:ptCount val="9"/>
                <c:pt idx="0">
                  <c:v>0</c:v>
                </c:pt>
                <c:pt idx="1">
                  <c:v>-0.1</c:v>
                </c:pt>
                <c:pt idx="2">
                  <c:v>-3.6</c:v>
                </c:pt>
                <c:pt idx="3">
                  <c:v>-3.6</c:v>
                </c:pt>
                <c:pt idx="4">
                  <c:v>-4.5</c:v>
                </c:pt>
                <c:pt idx="6">
                  <c:v>-2</c:v>
                </c:pt>
                <c:pt idx="7">
                  <c:v>0.6</c:v>
                </c:pt>
                <c:pt idx="8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16-4453-AF22-70A2D144C806}"/>
            </c:ext>
          </c:extLst>
        </c:ser>
        <c:ser>
          <c:idx val="9"/>
          <c:order val="7"/>
          <c:tx>
            <c:strRef>
              <c:f>'180 day Page 9 Table 6'!$N$6</c:f>
              <c:strCache>
                <c:ptCount val="1"/>
                <c:pt idx="0">
                  <c:v>300mg (N=28)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'180 day Page 9 Table 6'!$M$22:$M$30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5.7000000000000028</c:v>
                  </c:pt>
                  <c:pt idx="2">
                    <c:v>7.1000000000000014</c:v>
                  </c:pt>
                  <c:pt idx="3">
                    <c:v>7.2999999999999972</c:v>
                  </c:pt>
                  <c:pt idx="4">
                    <c:v>7</c:v>
                  </c:pt>
                  <c:pt idx="6">
                    <c:v>7</c:v>
                  </c:pt>
                  <c:pt idx="7">
                    <c:v>5.5</c:v>
                  </c:pt>
                  <c:pt idx="8">
                    <c:v>6</c:v>
                  </c:pt>
                </c:numCache>
              </c:numRef>
            </c:plus>
            <c:minus>
              <c:numRef>
                <c:f>'180 day Page 9 Table 6'!$L$22:$L$30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5.7000000000000028</c:v>
                  </c:pt>
                  <c:pt idx="2">
                    <c:v>7</c:v>
                  </c:pt>
                  <c:pt idx="3">
                    <c:v>7.2000000000000028</c:v>
                  </c:pt>
                  <c:pt idx="4">
                    <c:v>6.8999999999999986</c:v>
                  </c:pt>
                  <c:pt idx="6">
                    <c:v>7</c:v>
                  </c:pt>
                  <c:pt idx="7">
                    <c:v>5.3999999999999986</c:v>
                  </c:pt>
                  <c:pt idx="8">
                    <c:v>6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'180 day Page 9 Table 6'!$A$22:$A$30</c:f>
              <c:numCache>
                <c:formatCode>General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104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</c:numCache>
            </c:numRef>
          </c:xVal>
          <c:yVal>
            <c:numRef>
              <c:f>'180 day Page 9 Table 6'!$K$22:$K$30</c:f>
              <c:numCache>
                <c:formatCode>0.0</c:formatCode>
                <c:ptCount val="9"/>
                <c:pt idx="0">
                  <c:v>0</c:v>
                </c:pt>
                <c:pt idx="1">
                  <c:v>-38</c:v>
                </c:pt>
                <c:pt idx="2">
                  <c:v>-49.9</c:v>
                </c:pt>
                <c:pt idx="3">
                  <c:v>-47.9</c:v>
                </c:pt>
                <c:pt idx="4">
                  <c:v>-47.2</c:v>
                </c:pt>
                <c:pt idx="6">
                  <c:v>-57</c:v>
                </c:pt>
                <c:pt idx="7">
                  <c:v>-56.7</c:v>
                </c:pt>
                <c:pt idx="8">
                  <c:v>-52.3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16-4453-AF22-70A2D144C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36784"/>
        <c:axId val="16281115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'180 day Page 9 Table 6'!$C$21</c15:sqref>
                        </c15:formulaRef>
                      </c:ext>
                    </c:extLst>
                    <c:strCache>
                      <c:ptCount val="1"/>
                      <c:pt idx="0">
                        <c:v>Err-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'180 day Page 9 Table 6'!$C$22:$C$26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4.9000000000000004</c:v>
                      </c:pt>
                      <c:pt idx="2">
                        <c:v>9.2000000000000011</c:v>
                      </c:pt>
                      <c:pt idx="3">
                        <c:v>9.3000000000000007</c:v>
                      </c:pt>
                      <c:pt idx="4">
                        <c:v>8.5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6116-4453-AF22-70A2D144C806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6'!$D$21</c15:sqref>
                        </c15:formulaRef>
                      </c:ext>
                    </c:extLst>
                    <c:strCache>
                      <c:ptCount val="1"/>
                      <c:pt idx="0">
                        <c:v>Err+ Pl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6'!$D$22:$D$26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4.8999999999999995</c:v>
                      </c:pt>
                      <c:pt idx="2">
                        <c:v>9.1</c:v>
                      </c:pt>
                      <c:pt idx="3">
                        <c:v>9.3000000000000007</c:v>
                      </c:pt>
                      <c:pt idx="4">
                        <c:v>8.5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6116-4453-AF22-70A2D144C806}"/>
                  </c:ext>
                </c:extLst>
              </c15:ser>
            </c15:filteredScatterSeries>
            <c15:filteredScatte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6'!$F$21</c15:sqref>
                        </c15:formulaRef>
                      </c:ext>
                    </c:extLst>
                    <c:strCache>
                      <c:ptCount val="1"/>
                      <c:pt idx="0">
                        <c:v>Err-100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6'!$F$22:$F$26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7.1000000000000014</c:v>
                      </c:pt>
                      <c:pt idx="2">
                        <c:v>7</c:v>
                      </c:pt>
                      <c:pt idx="3">
                        <c:v>6.6000000000000014</c:v>
                      </c:pt>
                      <c:pt idx="4">
                        <c:v>6.0000000000000036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6116-4453-AF22-70A2D144C806}"/>
                  </c:ext>
                </c:extLst>
              </c15:ser>
            </c15:filteredScatterSeries>
            <c15:filteredScatte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6'!$G$21</c15:sqref>
                        </c15:formulaRef>
                      </c:ext>
                    </c:extLst>
                    <c:strCache>
                      <c:ptCount val="1"/>
                      <c:pt idx="0">
                        <c:v>Err+100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6'!$G$22:$G$26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7.0999999999999979</c:v>
                      </c:pt>
                      <c:pt idx="2">
                        <c:v>6.9000000000000021</c:v>
                      </c:pt>
                      <c:pt idx="3">
                        <c:v>6.5999999999999979</c:v>
                      </c:pt>
                      <c:pt idx="4">
                        <c:v>6.0999999999999979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6116-4453-AF22-70A2D144C806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6'!$I$21</c15:sqref>
                        </c15:formulaRef>
                      </c:ext>
                    </c:extLst>
                    <c:strCache>
                      <c:ptCount val="1"/>
                      <c:pt idx="0">
                        <c:v>Err-200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6'!$I$22:$I$26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7.7999999999999972</c:v>
                      </c:pt>
                      <c:pt idx="2">
                        <c:v>6.3999999999999986</c:v>
                      </c:pt>
                      <c:pt idx="3">
                        <c:v>8.7999999999999972</c:v>
                      </c:pt>
                      <c:pt idx="4">
                        <c:v>7.4000000000000057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6116-4453-AF22-70A2D144C806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6'!$J$21</c15:sqref>
                        </c15:formulaRef>
                      </c:ext>
                    </c:extLst>
                    <c:strCache>
                      <c:ptCount val="1"/>
                      <c:pt idx="0">
                        <c:v>Err+200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6'!$J$22:$J$26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7.8000000000000007</c:v>
                      </c:pt>
                      <c:pt idx="2">
                        <c:v>6.5</c:v>
                      </c:pt>
                      <c:pt idx="3">
                        <c:v>8.8000000000000007</c:v>
                      </c:pt>
                      <c:pt idx="4">
                        <c:v>7.3999999999999986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6116-4453-AF22-70A2D144C806}"/>
                  </c:ext>
                </c:extLst>
              </c15:ser>
            </c15:filteredScatterSeries>
            <c15:filteredScatterSeries>
              <c15:ser>
                <c:idx val="10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6'!$L$21</c15:sqref>
                        </c15:formulaRef>
                      </c:ext>
                    </c:extLst>
                    <c:strCache>
                      <c:ptCount val="1"/>
                      <c:pt idx="0">
                        <c:v>Err-300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6'!$L$22:$L$26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5.7000000000000028</c:v>
                      </c:pt>
                      <c:pt idx="2">
                        <c:v>7</c:v>
                      </c:pt>
                      <c:pt idx="3">
                        <c:v>7.2000000000000028</c:v>
                      </c:pt>
                      <c:pt idx="4">
                        <c:v>6.8999999999999986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6116-4453-AF22-70A2D144C806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6'!$M$21</c15:sqref>
                        </c15:formulaRef>
                      </c:ext>
                    </c:extLst>
                    <c:strCache>
                      <c:ptCount val="1"/>
                      <c:pt idx="0">
                        <c:v>Err+300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6'!$M$22:$M$26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5.7000000000000028</c:v>
                      </c:pt>
                      <c:pt idx="2">
                        <c:v>7.1000000000000014</c:v>
                      </c:pt>
                      <c:pt idx="3">
                        <c:v>7.2999999999999972</c:v>
                      </c:pt>
                      <c:pt idx="4">
                        <c:v>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6116-4453-AF22-70A2D144C806}"/>
                  </c:ext>
                </c:extLst>
              </c15:ser>
            </c15:filteredScatterSeries>
            <c15:filteredScatterSeries>
              <c15:ser>
                <c:idx val="12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6'!$R$6</c15:sqref>
                        </c15:formulaRef>
                      </c:ext>
                    </c:extLst>
                    <c:strCache>
                      <c:ptCount val="1"/>
                      <c:pt idx="0">
                        <c:v>500mg (N=64)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'180 day Page 9 Table 6'!$P$22:$P$30</c15:sqref>
                          </c15:formulaRef>
                        </c:ext>
                      </c:extLst>
                      <c:numCache>
                        <c:formatCode>General</c:formatCode>
                        <c:ptCount val="9"/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'180 day Page 9 Table 6'!$O$22:$O$30</c15:sqref>
                          </c15:formulaRef>
                        </c:ext>
                      </c:extLst>
                      <c:numCache>
                        <c:formatCode>General</c:formatCode>
                        <c:ptCount val="9"/>
                      </c:numCache>
                    </c:numRef>
                  </c:minus>
                  <c:spPr>
                    <a:noFill/>
                    <a:ln w="25400" cap="flat" cmpd="sng" algn="ctr">
                      <a:solidFill>
                        <a:schemeClr val="accent5">
                          <a:lumMod val="50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6'!$A$22:$A$30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  <c:pt idx="5">
                        <c:v>104</c:v>
                      </c:pt>
                      <c:pt idx="6">
                        <c:v>120</c:v>
                      </c:pt>
                      <c:pt idx="7">
                        <c:v>150</c:v>
                      </c:pt>
                      <c:pt idx="8">
                        <c:v>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6'!$N$22:$N$30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6116-4453-AF22-70A2D144C806}"/>
                  </c:ext>
                </c:extLst>
              </c15:ser>
            </c15:filteredScatterSeries>
            <c15:filteredScatte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6'!$O$21</c15:sqref>
                        </c15:formulaRef>
                      </c:ext>
                    </c:extLst>
                    <c:strCache>
                      <c:ptCount val="1"/>
                      <c:pt idx="0">
                        <c:v>Err-500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6'!$O$22:$O$26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6116-4453-AF22-70A2D144C806}"/>
                  </c:ext>
                </c:extLst>
              </c15:ser>
            </c15:filteredScatterSeries>
            <c15:filteredScatterSeries>
              <c15:ser>
                <c:idx val="14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6'!$P$21</c15:sqref>
                        </c15:formulaRef>
                      </c:ext>
                    </c:extLst>
                    <c:strCache>
                      <c:ptCount val="1"/>
                      <c:pt idx="0">
                        <c:v>Err+500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127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6'!$A$22:$A$26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60</c:v>
                      </c:pt>
                      <c:pt idx="4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'180 day Page 9 Table 6'!$P$22:$P$26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6116-4453-AF22-70A2D144C806}"/>
                  </c:ext>
                </c:extLst>
              </c15:ser>
            </c15:filteredScatterSeries>
          </c:ext>
        </c:extLst>
      </c:scatterChart>
      <c:valAx>
        <c:axId val="162436784"/>
        <c:scaling>
          <c:orientation val="minMax"/>
          <c:max val="181"/>
          <c:min val="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811152"/>
        <c:crosses val="autoZero"/>
        <c:crossBetween val="midCat"/>
        <c:majorUnit val="30"/>
      </c:valAx>
      <c:valAx>
        <c:axId val="162811152"/>
        <c:scaling>
          <c:orientation val="minMax"/>
          <c:max val="1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spc="-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4367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88888888888894E-2"/>
          <c:y val="0.91163877952755912"/>
          <c:w val="0.83391111111111116"/>
          <c:h val="8.493046442111403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spc="-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spc="-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84612503367775E-2"/>
          <c:y val="0.17640419947506561"/>
          <c:w val="0.92802437063695287"/>
          <c:h val="0.7796733741615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7-450D-98F0-A1A0494AD09E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7-450D-98F0-A1A0494AD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13</c:v>
                </c:pt>
                <c:pt idx="12">
                  <c:v>Category 14</c:v>
                </c:pt>
                <c:pt idx="13">
                  <c:v>Category 15</c:v>
                </c:pt>
                <c:pt idx="14">
                  <c:v>Category 16</c:v>
                </c:pt>
                <c:pt idx="15">
                  <c:v>Category 17</c:v>
                </c:pt>
                <c:pt idx="16">
                  <c:v>Category 18</c:v>
                </c:pt>
                <c:pt idx="17">
                  <c:v>Category 19</c:v>
                </c:pt>
                <c:pt idx="18">
                  <c:v>Category 20</c:v>
                </c:pt>
                <c:pt idx="19">
                  <c:v>Category 21</c:v>
                </c:pt>
                <c:pt idx="20">
                  <c:v>Category 22</c:v>
                </c:pt>
                <c:pt idx="21">
                  <c:v>Category 23</c:v>
                </c:pt>
                <c:pt idx="22">
                  <c:v>Category 24</c:v>
                </c:pt>
                <c:pt idx="23">
                  <c:v>Category 25</c:v>
                </c:pt>
                <c:pt idx="24">
                  <c:v>Category 26</c:v>
                </c:pt>
                <c:pt idx="25">
                  <c:v>Category 27</c:v>
                </c:pt>
                <c:pt idx="26">
                  <c:v>Category 28</c:v>
                </c:pt>
                <c:pt idx="27">
                  <c:v>Category 29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32.5</c:v>
                </c:pt>
                <c:pt idx="1">
                  <c:v>32</c:v>
                </c:pt>
                <c:pt idx="2">
                  <c:v>31.5</c:v>
                </c:pt>
                <c:pt idx="3">
                  <c:v>29</c:v>
                </c:pt>
                <c:pt idx="4">
                  <c:v>15</c:v>
                </c:pt>
                <c:pt idx="5">
                  <c:v>14</c:v>
                </c:pt>
                <c:pt idx="6">
                  <c:v>13.5</c:v>
                </c:pt>
                <c:pt idx="7">
                  <c:v>5</c:v>
                </c:pt>
                <c:pt idx="8">
                  <c:v>4.5</c:v>
                </c:pt>
                <c:pt idx="9">
                  <c:v>4.5</c:v>
                </c:pt>
                <c:pt idx="10">
                  <c:v>4</c:v>
                </c:pt>
                <c:pt idx="11">
                  <c:v>2</c:v>
                </c:pt>
                <c:pt idx="12">
                  <c:v>-1</c:v>
                </c:pt>
                <c:pt idx="13">
                  <c:v>-2.5</c:v>
                </c:pt>
                <c:pt idx="14">
                  <c:v>-4</c:v>
                </c:pt>
                <c:pt idx="15">
                  <c:v>-5.5</c:v>
                </c:pt>
                <c:pt idx="16">
                  <c:v>-6.5</c:v>
                </c:pt>
                <c:pt idx="17">
                  <c:v>-7.5</c:v>
                </c:pt>
                <c:pt idx="18">
                  <c:v>-16</c:v>
                </c:pt>
                <c:pt idx="19">
                  <c:v>-17</c:v>
                </c:pt>
                <c:pt idx="20">
                  <c:v>-23.5</c:v>
                </c:pt>
                <c:pt idx="21">
                  <c:v>-84</c:v>
                </c:pt>
                <c:pt idx="22">
                  <c:v>-91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7-450D-98F0-A1A0494AD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6898080"/>
        <c:axId val="256905920"/>
      </c:barChart>
      <c:catAx>
        <c:axId val="2568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905920"/>
        <c:crosses val="autoZero"/>
        <c:auto val="1"/>
        <c:lblAlgn val="ctr"/>
        <c:lblOffset val="100"/>
        <c:noMultiLvlLbl val="0"/>
      </c:catAx>
      <c:valAx>
        <c:axId val="256905920"/>
        <c:scaling>
          <c:orientation val="minMax"/>
          <c:max val="50"/>
          <c:min val="-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8980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24406626591028E-2"/>
          <c:y val="0.17177456984543596"/>
          <c:w val="0.93138458499139221"/>
          <c:h val="0.7194881889763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300 mg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1-49FC-BB3A-1F17253D9E49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1-49FC-BB3A-1F17253D9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  <c:pt idx="17">
                  <c:v>Category 18</c:v>
                </c:pt>
                <c:pt idx="18">
                  <c:v>Category 19</c:v>
                </c:pt>
                <c:pt idx="19">
                  <c:v>Category 20</c:v>
                </c:pt>
                <c:pt idx="20">
                  <c:v>Category 21</c:v>
                </c:pt>
                <c:pt idx="21">
                  <c:v>Category 22</c:v>
                </c:pt>
                <c:pt idx="22">
                  <c:v>Category 23</c:v>
                </c:pt>
                <c:pt idx="23">
                  <c:v>Category 24</c:v>
                </c:pt>
                <c:pt idx="24">
                  <c:v>Category 25</c:v>
                </c:pt>
                <c:pt idx="25">
                  <c:v>Category 26</c:v>
                </c:pt>
                <c:pt idx="26">
                  <c:v>Category 27</c:v>
                </c:pt>
                <c:pt idx="27">
                  <c:v>Category 28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-26.5</c:v>
                </c:pt>
                <c:pt idx="1">
                  <c:v>-29</c:v>
                </c:pt>
                <c:pt idx="2">
                  <c:v>-34</c:v>
                </c:pt>
                <c:pt idx="3">
                  <c:v>-42.5</c:v>
                </c:pt>
                <c:pt idx="4">
                  <c:v>-49.5</c:v>
                </c:pt>
                <c:pt idx="5">
                  <c:v>-51</c:v>
                </c:pt>
                <c:pt idx="6">
                  <c:v>-53</c:v>
                </c:pt>
                <c:pt idx="7">
                  <c:v>-54</c:v>
                </c:pt>
                <c:pt idx="8">
                  <c:v>-55</c:v>
                </c:pt>
                <c:pt idx="9">
                  <c:v>-55.5</c:v>
                </c:pt>
                <c:pt idx="10">
                  <c:v>-58</c:v>
                </c:pt>
                <c:pt idx="11">
                  <c:v>-60.5</c:v>
                </c:pt>
                <c:pt idx="12">
                  <c:v>-62.5</c:v>
                </c:pt>
                <c:pt idx="13">
                  <c:v>-63</c:v>
                </c:pt>
                <c:pt idx="14">
                  <c:v>-65</c:v>
                </c:pt>
                <c:pt idx="15">
                  <c:v>-65.5</c:v>
                </c:pt>
                <c:pt idx="16">
                  <c:v>-67</c:v>
                </c:pt>
                <c:pt idx="17">
                  <c:v>-69</c:v>
                </c:pt>
                <c:pt idx="18">
                  <c:v>-72.5</c:v>
                </c:pt>
                <c:pt idx="19">
                  <c:v>-73.5</c:v>
                </c:pt>
                <c:pt idx="20">
                  <c:v>-76</c:v>
                </c:pt>
                <c:pt idx="21">
                  <c:v>-77.5</c:v>
                </c:pt>
                <c:pt idx="22">
                  <c:v>-78.5</c:v>
                </c:pt>
                <c:pt idx="23">
                  <c:v>-87</c:v>
                </c:pt>
                <c:pt idx="24">
                  <c:v>-87.5</c:v>
                </c:pt>
                <c:pt idx="25">
                  <c:v>-89</c:v>
                </c:pt>
                <c:pt idx="26">
                  <c:v>-94.5</c:v>
                </c:pt>
                <c:pt idx="27">
                  <c:v>-122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21-49FC-BB3A-1F17253D9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3162720"/>
        <c:axId val="163147040"/>
      </c:barChart>
      <c:catAx>
        <c:axId val="1631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47040"/>
        <c:crosses val="autoZero"/>
        <c:auto val="1"/>
        <c:lblAlgn val="ctr"/>
        <c:lblOffset val="100"/>
        <c:noMultiLvlLbl val="0"/>
      </c:catAx>
      <c:valAx>
        <c:axId val="163147040"/>
        <c:scaling>
          <c:orientation val="minMax"/>
          <c:max val="50"/>
          <c:min val="-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272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0.08696</cdr:x>
      <cdr:y>0.72193</cdr:y>
    </cdr:from>
    <cdr:to>
      <cdr:x>1</cdr:x>
      <cdr:y>0.82117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01725" y="3034096"/>
          <a:ext cx="10517369" cy="417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spc="-50" dirty="0">
              <a:solidFill>
                <a:schemeClr val="tx1"/>
              </a:solidFill>
            </a:rPr>
            <a:t>Days from first injection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3C76-2A7F-9B44-942C-1C015ADBCC6C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70733-4EB7-D048-951E-45D81D5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53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6349" y="1554095"/>
            <a:ext cx="11456164" cy="45113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1275" y="1565320"/>
            <a:ext cx="11443952" cy="449893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48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276" y="1825625"/>
            <a:ext cx="5537875" cy="435133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326" y="1825625"/>
            <a:ext cx="5501902" cy="435133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7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88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429"/>
            <a:ext cx="12192000" cy="4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57" y="-27641"/>
            <a:ext cx="12193057" cy="42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8260" y="365125"/>
            <a:ext cx="267027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1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1485"/>
            <a:ext cx="10360501" cy="14689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6400" y="609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#AHA16 </a:t>
            </a:r>
          </a:p>
        </p:txBody>
      </p:sp>
    </p:spTree>
    <p:extLst>
      <p:ext uri="{BB962C8B-B14F-4D97-AF65-F5344CB8AC3E}">
        <p14:creationId xmlns:p14="http://schemas.microsoft.com/office/powerpoint/2010/main" val="221123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55" y="6297957"/>
            <a:ext cx="344863" cy="397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276" y="323832"/>
            <a:ext cx="11443951" cy="1025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75" y="1565320"/>
            <a:ext cx="11443952" cy="44989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51277" y="1341070"/>
            <a:ext cx="11443951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perialCollegeLondon_logo_blu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13" y="6230791"/>
            <a:ext cx="1431051" cy="5503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08584" y="6341796"/>
            <a:ext cx="11571289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12189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933" algn="l"/>
                <a:tab pos="1980853" algn="l"/>
                <a:tab pos="3949009" algn="l"/>
                <a:tab pos="5904467" algn="l"/>
                <a:tab pos="7885320" algn="l"/>
                <a:tab pos="982808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3707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 </a:t>
            </a:r>
            <a:fld id="{4E9C4014-82B0-4AE1-B8C7-8DEEE87CAFA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3707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pPr marL="0" marR="0" lvl="0" indent="0" algn="l" defTabSz="12189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80933" algn="l"/>
                  <a:tab pos="1980853" algn="l"/>
                  <a:tab pos="3949009" algn="l"/>
                  <a:tab pos="5904467" algn="l"/>
                  <a:tab pos="7885320" algn="l"/>
                  <a:tab pos="9828080" algn="l"/>
                </a:tabLst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3707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	</a:t>
            </a:r>
            <a:r>
              <a:rPr lang="en-US" sz="1200" spc="-50" dirty="0">
                <a:solidFill>
                  <a:srgbClr val="737071"/>
                </a:solidFill>
                <a:latin typeface="+mn-lt"/>
                <a:cs typeface="Helvetica"/>
              </a:rPr>
              <a:t>Inclisiran inhibits</a:t>
            </a:r>
            <a:r>
              <a:rPr lang="en-US" sz="1200" spc="-50" baseline="0" dirty="0">
                <a:solidFill>
                  <a:srgbClr val="737071"/>
                </a:solidFill>
                <a:latin typeface="+mn-lt"/>
                <a:cs typeface="Helvetica"/>
              </a:rPr>
              <a:t> PCSK9 synthesis</a:t>
            </a:r>
            <a:br>
              <a:rPr lang="en-US" sz="1200" spc="-50" dirty="0">
                <a:solidFill>
                  <a:srgbClr val="737071"/>
                </a:solidFill>
                <a:latin typeface="+mn-lt"/>
                <a:cs typeface="Helvetica"/>
              </a:rPr>
            </a:br>
            <a:r>
              <a:rPr lang="en-US" sz="1200" spc="-50" dirty="0">
                <a:solidFill>
                  <a:srgbClr val="737071"/>
                </a:solidFill>
                <a:latin typeface="+mn-lt"/>
                <a:cs typeface="Helvetica"/>
              </a:rPr>
              <a:t>	by RNA interference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07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	</a:t>
            </a:r>
          </a:p>
        </p:txBody>
      </p:sp>
      <p:pic>
        <p:nvPicPr>
          <p:cNvPr id="16" name="Picture 15" descr="MDCO_Logo_DkrGrey_RGB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11426" y="6198787"/>
            <a:ext cx="362299" cy="60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52" y="6351103"/>
            <a:ext cx="949065" cy="304799"/>
          </a:xfrm>
          <a:prstGeom prst="rect">
            <a:avLst/>
          </a:prstGeom>
        </p:spPr>
      </p:pic>
      <p:pic>
        <p:nvPicPr>
          <p:cNvPr id="32" name="Picture 31" descr="amc-3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5" b="23509"/>
          <a:stretch/>
        </p:blipFill>
        <p:spPr>
          <a:xfrm>
            <a:off x="6168906" y="6266357"/>
            <a:ext cx="771199" cy="4037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351277" y="6209968"/>
            <a:ext cx="11443951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8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4" r:id="rId3"/>
    <p:sldLayoutId id="2147483666" r:id="rId4"/>
    <p:sldLayoutId id="2147483681" r:id="rId5"/>
    <p:sldLayoutId id="2147483667" r:id="rId6"/>
    <p:sldLayoutId id="2147483682" r:id="rId7"/>
  </p:sldLayoutIdLs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200" b="1" kern="1200" spc="-107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1218987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SzPct val="80000"/>
        <a:buFont typeface="Arial" panose="020B0604020202020204" pitchFamily="34" charset="0"/>
        <a:buChar char="•"/>
        <a:defRPr sz="2400" kern="1200" spc="-9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0850" indent="-225425" algn="l" defTabSz="1218987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SzPct val="80000"/>
        <a:buFont typeface="Lucida Grande"/>
        <a:buChar char="-"/>
        <a:defRPr sz="2400" kern="1200" spc="-9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41300" algn="l" defTabSz="1218987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SzPct val="80000"/>
        <a:buFont typeface="Arial" panose="020B0604020202020204" pitchFamily="34" charset="0"/>
        <a:buChar char="•"/>
        <a:defRPr sz="2400" kern="1200" spc="-9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25425" algn="l" defTabSz="1218987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SzPct val="80000"/>
        <a:buFont typeface="Arial" panose="020B0604020202020204" pitchFamily="34" charset="0"/>
        <a:buChar char="•"/>
        <a:defRPr sz="2400" kern="1200" spc="-9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5425" algn="l" defTabSz="1218987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SzPct val="80000"/>
        <a:buFont typeface="Arial" panose="020B0604020202020204" pitchFamily="34" charset="0"/>
        <a:buChar char="•"/>
        <a:tabLst/>
        <a:defRPr sz="2400" kern="1200" spc="-9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176" userDrawn="1">
          <p15:clr>
            <a:srgbClr val="F26B43"/>
          </p15:clr>
        </p15:guide>
        <p15:guide id="4" orient="horz" pos="316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3312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5472" userDrawn="1">
          <p15:clr>
            <a:srgbClr val="F26B43"/>
          </p15:clr>
        </p15:guide>
        <p15:guide id="10" pos="1584" userDrawn="1">
          <p15:clr>
            <a:srgbClr val="F26B43"/>
          </p15:clr>
        </p15:guide>
        <p15:guide id="11" pos="4176" userDrawn="1">
          <p15:clr>
            <a:srgbClr val="F26B43"/>
          </p15:clr>
        </p15:guide>
        <p15:guide id="12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9413" y="1592263"/>
            <a:ext cx="11404600" cy="20348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700" dirty="0">
                <a:solidFill>
                  <a:schemeClr val="bg2">
                    <a:lumMod val="50000"/>
                  </a:schemeClr>
                </a:solidFill>
                <a:latin typeface="NeueHaasGroteskDisp Pro Md"/>
                <a:cs typeface="NeueHaasGroteskDisp Pro Md"/>
              </a:rPr>
              <a:t>ORION-1</a:t>
            </a:r>
            <a:br>
              <a:rPr lang="en-US" sz="6700" dirty="0">
                <a:solidFill>
                  <a:schemeClr val="bg2">
                    <a:lumMod val="50000"/>
                  </a:schemeClr>
                </a:solidFill>
                <a:latin typeface="NeueHaasGroteskDisp Pro Md"/>
                <a:cs typeface="NeueHaasGroteskDisp Pro Md"/>
              </a:rPr>
            </a:br>
            <a:r>
              <a:rPr lang="en-US" sz="4000" dirty="0"/>
              <a:t>Inclisiran inhibits PCSK9 synthesis by RNA interference</a:t>
            </a:r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700" b="0" dirty="0">
                <a:solidFill>
                  <a:schemeClr val="tx1"/>
                </a:solidFill>
              </a:rPr>
              <a:t>Planned interim analysis of a multi-center randomized controlled dose-finding trial </a:t>
            </a:r>
            <a:br>
              <a:rPr lang="en-US" sz="2700" b="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9413" y="4499293"/>
            <a:ext cx="11404600" cy="1752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Arial"/>
                <a:cs typeface="Arial"/>
              </a:rPr>
              <a:t>Kausik</a:t>
            </a:r>
            <a:r>
              <a:rPr lang="en-US" b="1" dirty="0">
                <a:latin typeface="Arial"/>
                <a:cs typeface="Arial"/>
              </a:rPr>
              <a:t> K Ray</a:t>
            </a:r>
            <a:r>
              <a:rPr lang="en-US" dirty="0">
                <a:latin typeface="Arial"/>
                <a:cs typeface="Arial"/>
              </a:rPr>
              <a:t>, Ulf </a:t>
            </a:r>
            <a:r>
              <a:rPr lang="en-US" dirty="0" err="1">
                <a:latin typeface="Arial"/>
                <a:cs typeface="Arial"/>
              </a:rPr>
              <a:t>Landmesser</a:t>
            </a:r>
            <a:r>
              <a:rPr lang="en-US" dirty="0">
                <a:latin typeface="Arial"/>
                <a:cs typeface="Arial"/>
              </a:rPr>
              <a:t>, Lawrence A Leiter, David </a:t>
            </a:r>
            <a:r>
              <a:rPr lang="en-US" dirty="0" err="1">
                <a:latin typeface="Arial"/>
                <a:cs typeface="Arial"/>
              </a:rPr>
              <a:t>Kallend</a:t>
            </a:r>
            <a:r>
              <a:rPr lang="en-US" dirty="0">
                <a:latin typeface="Arial"/>
                <a:cs typeface="Arial"/>
              </a:rPr>
              <a:t>, Peter </a:t>
            </a:r>
            <a:r>
              <a:rPr lang="en-US" dirty="0" err="1">
                <a:latin typeface="Arial"/>
                <a:cs typeface="Arial"/>
              </a:rPr>
              <a:t>Wijngaard</a:t>
            </a: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Robert </a:t>
            </a:r>
            <a:r>
              <a:rPr lang="en-US" dirty="0" err="1">
                <a:latin typeface="Arial"/>
                <a:cs typeface="Arial"/>
              </a:rPr>
              <a:t>Dufour</a:t>
            </a:r>
            <a:r>
              <a:rPr lang="en-US" dirty="0">
                <a:latin typeface="Arial"/>
                <a:cs typeface="Arial"/>
              </a:rPr>
              <a:t>, Timothy Hall, </a:t>
            </a:r>
            <a:r>
              <a:rPr lang="en-US" dirty="0" err="1">
                <a:latin typeface="Arial"/>
                <a:cs typeface="Arial"/>
              </a:rPr>
              <a:t>Mahir</a:t>
            </a:r>
            <a:r>
              <a:rPr lang="en-US" dirty="0">
                <a:latin typeface="Arial"/>
                <a:cs typeface="Arial"/>
              </a:rPr>
              <a:t> Karakas, Traci Turner, Frank LJ </a:t>
            </a:r>
            <a:r>
              <a:rPr lang="en-US" dirty="0" err="1">
                <a:latin typeface="Arial"/>
                <a:cs typeface="Arial"/>
              </a:rPr>
              <a:t>Visseren</a:t>
            </a:r>
            <a:r>
              <a:rPr lang="en-US" dirty="0">
                <a:latin typeface="Arial"/>
                <a:cs typeface="Arial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R Scott Wright, and John JP Kastelein 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On behalf of the ORION-1 investigators</a:t>
            </a:r>
          </a:p>
        </p:txBody>
      </p:sp>
    </p:spTree>
    <p:extLst>
      <p:ext uri="{BB962C8B-B14F-4D97-AF65-F5344CB8AC3E}">
        <p14:creationId xmlns:p14="http://schemas.microsoft.com/office/powerpoint/2010/main" val="384134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of inclisiran to day 90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First injection TEAE</a:t>
            </a:r>
            <a:r>
              <a:rPr lang="en-US" sz="4000" baseline="30000" dirty="0">
                <a:solidFill>
                  <a:schemeClr val="bg2">
                    <a:lumMod val="50000"/>
                  </a:schemeClr>
                </a:solidFill>
              </a:rPr>
              <a:t>1,2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1063"/>
              </p:ext>
            </p:extLst>
          </p:nvPr>
        </p:nvGraphicFramePr>
        <p:xfrm>
          <a:off x="381316" y="1536385"/>
          <a:ext cx="11384280" cy="3291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0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7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7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7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56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Total=497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Inclisiran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Pooled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AE terms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N=127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N=370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N=61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 site erythema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(1.1%)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 site pruritus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 site rash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 site reaction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(1.9%)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(3.1%)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(observed any time)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(3.2%)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(4.1%)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(4.6%)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(observed &gt;4 hours)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(2.4%)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(3.3%)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(1.5%)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0838" y="4828224"/>
            <a:ext cx="10969941" cy="144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121899" bIns="60949" rtlCol="0" anchor="t"/>
          <a:lstStyle/>
          <a:p>
            <a:pPr marL="2742720" indent="-2742720">
              <a:lnSpc>
                <a:spcPct val="90000"/>
              </a:lnSpc>
              <a:tabLst>
                <a:tab pos="160496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1: Number of patients with adverse event classified by preferred term – each patient is counted only once</a:t>
            </a:r>
          </a:p>
          <a:p>
            <a:pPr marL="2742720" indent="-2742720">
              <a:lnSpc>
                <a:spcPct val="90000"/>
              </a:lnSpc>
              <a:tabLst>
                <a:tab pos="160496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2: Pre-defined histaminic/allergic type adverse events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1000" y="1917699"/>
            <a:ext cx="1417320" cy="291052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7700" y="1917700"/>
            <a:ext cx="1417320" cy="291052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Efficacy </a:t>
            </a:r>
            <a:r>
              <a:rPr lang="en-US" dirty="0"/>
              <a:t>of one dose of inclisiran up to day 90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Significant, durable PCSK9 and LDL-C lowering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42227"/>
              </p:ext>
            </p:extLst>
          </p:nvPr>
        </p:nvGraphicFramePr>
        <p:xfrm>
          <a:off x="276133" y="1971041"/>
          <a:ext cx="11519094" cy="420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6070" y="1434306"/>
            <a:ext cx="11973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PCSK9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186650"/>
              </p:ext>
            </p:extLst>
          </p:nvPr>
        </p:nvGraphicFramePr>
        <p:xfrm>
          <a:off x="6497052" y="1971041"/>
          <a:ext cx="581152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50963" y="1506876"/>
            <a:ext cx="10768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LDL-C</a:t>
            </a:r>
          </a:p>
        </p:txBody>
      </p:sp>
      <p:pic>
        <p:nvPicPr>
          <p:cNvPr id="13" name="Picture 12" descr="Syringe_black_rgb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852" y="1532710"/>
            <a:ext cx="121216" cy="487680"/>
          </a:xfrm>
          <a:prstGeom prst="rect">
            <a:avLst/>
          </a:prstGeom>
        </p:spPr>
      </p:pic>
      <p:pic>
        <p:nvPicPr>
          <p:cNvPr id="14" name="Picture 13" descr="Syringe_black_rgb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33" y="1532710"/>
            <a:ext cx="121216" cy="48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687" y="2684140"/>
            <a:ext cx="3368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p-value for all comparisons to placebo &lt;0.0001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26997" y="2684140"/>
            <a:ext cx="3368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p-value for all comparisons to placebo &lt;0.0001</a:t>
            </a:r>
          </a:p>
        </p:txBody>
      </p:sp>
      <p:sp>
        <p:nvSpPr>
          <p:cNvPr id="3" name="Oval 2"/>
          <p:cNvSpPr/>
          <p:nvPr/>
        </p:nvSpPr>
        <p:spPr>
          <a:xfrm>
            <a:off x="928916" y="1419792"/>
            <a:ext cx="731520" cy="73152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48929" y="1419792"/>
            <a:ext cx="731520" cy="73152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7" grpId="0"/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Efficacy of one dose of inclisiran up to day 90</a:t>
            </a:r>
            <a:br>
              <a:rPr lang="en-US" sz="3600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Other lipid parameters - change from baseline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31374"/>
              </p:ext>
            </p:extLst>
          </p:nvPr>
        </p:nvGraphicFramePr>
        <p:xfrm>
          <a:off x="350838" y="1528761"/>
          <a:ext cx="11444388" cy="402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2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43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Total=494</a:t>
                      </a:r>
                      <a:r>
                        <a:rPr lang="en-US" sz="1800" b="1" i="0" u="none" strike="noStrike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Inclisiran</a:t>
                      </a: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Day 90</a:t>
                      </a: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baseline="30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baseline="30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N=124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N=61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N=65</a:t>
                      </a:r>
                    </a:p>
                  </a:txBody>
                  <a:tcPr marL="7905" marR="7905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cholesterol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(SD)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(16)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(14)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Triglyceride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-11%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HDL-C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(SD)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(14)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(16)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Non-HDL-C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(SD)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(13)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-37%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(19)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-42%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Apo-B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(SD)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(16)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(16)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(13)</a:t>
                      </a: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pc="-5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(a)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-18%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-21%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-23%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-22%</a:t>
                      </a:r>
                    </a:p>
                  </a:txBody>
                  <a:tcPr marL="12697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44" marR="12697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838" y="5552120"/>
            <a:ext cx="10969941" cy="723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121899" bIns="60949" rtlCol="0" anchor="t"/>
          <a:lstStyle/>
          <a:p>
            <a:pPr marL="2742720" indent="-2742720">
              <a:lnSpc>
                <a:spcPct val="90000"/>
              </a:lnSpc>
              <a:tabLst>
                <a:tab pos="160496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1: Includes patients with baseline and day-90 measurement for all parameters</a:t>
            </a:r>
          </a:p>
        </p:txBody>
      </p:sp>
    </p:spTree>
    <p:extLst>
      <p:ext uri="{BB962C8B-B14F-4D97-AF65-F5344CB8AC3E}">
        <p14:creationId xmlns:p14="http://schemas.microsoft.com/office/powerpoint/2010/main" val="241184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97114"/>
              </p:ext>
            </p:extLst>
          </p:nvPr>
        </p:nvGraphicFramePr>
        <p:xfrm>
          <a:off x="351276" y="1529079"/>
          <a:ext cx="61603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 dose and two doses of inclisiran up to day 180</a:t>
            </a:r>
            <a:br>
              <a:rPr lang="en-US" sz="3600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Efficacy of 300 mg versus placebo on LDL-C</a:t>
            </a:r>
          </a:p>
        </p:txBody>
      </p:sp>
      <p:pic>
        <p:nvPicPr>
          <p:cNvPr id="11" name="Picture 10" descr="Syringe_black_rgb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764" y="1568421"/>
            <a:ext cx="121216" cy="48768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938163"/>
              </p:ext>
            </p:extLst>
          </p:nvPr>
        </p:nvGraphicFramePr>
        <p:xfrm>
          <a:off x="6506250" y="1529079"/>
          <a:ext cx="57150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1245631" y="5107679"/>
            <a:ext cx="10549596" cy="378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-50" dirty="0">
                <a:solidFill>
                  <a:schemeClr val="tx1"/>
                </a:solidFill>
              </a:rPr>
              <a:t>Days from first injection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76" y="5922876"/>
            <a:ext cx="11429244" cy="37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0" bIns="60949" rtlCol="0" anchor="t"/>
          <a:lstStyle/>
          <a:p>
            <a:pPr marL="2742720" indent="-2742720" algn="r">
              <a:lnSpc>
                <a:spcPct val="90000"/>
              </a:lnSpc>
              <a:tabLst>
                <a:tab pos="160496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Available data as of 25</a:t>
            </a:r>
            <a:r>
              <a:rPr lang="en-US" sz="1200" baseline="300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Oct 2016</a:t>
            </a:r>
          </a:p>
        </p:txBody>
      </p:sp>
      <p:sp>
        <p:nvSpPr>
          <p:cNvPr id="12" name="Oval 11"/>
          <p:cNvSpPr/>
          <p:nvPr/>
        </p:nvSpPr>
        <p:spPr>
          <a:xfrm>
            <a:off x="858578" y="1419792"/>
            <a:ext cx="731520" cy="73152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yringe_black_rgb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8524" y="1568421"/>
            <a:ext cx="121216" cy="48768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683372" y="1446501"/>
            <a:ext cx="731520" cy="73152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yringe_black_rgb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8280" y="1568421"/>
            <a:ext cx="121216" cy="48768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013128" y="1446501"/>
            <a:ext cx="731520" cy="73152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  <p:bldP spid="12" grpId="0" animBg="1"/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Individual patient response at day 180</a:t>
            </a:r>
            <a:br>
              <a:rPr lang="en-US" sz="3600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Absolute change in LDL-C from baseline</a:t>
            </a:r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57620884"/>
              </p:ext>
            </p:extLst>
          </p:nvPr>
        </p:nvGraphicFramePr>
        <p:xfrm>
          <a:off x="1047017" y="1410183"/>
          <a:ext cx="8412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906292977"/>
              </p:ext>
            </p:extLst>
          </p:nvPr>
        </p:nvGraphicFramePr>
        <p:xfrm>
          <a:off x="1047017" y="3636876"/>
          <a:ext cx="84124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 rot="16200000">
            <a:off x="-1592593" y="3559824"/>
            <a:ext cx="4572002" cy="52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50" dirty="0">
                <a:solidFill>
                  <a:schemeClr val="tx1"/>
                </a:solidFill>
                <a:latin typeface="+mj-lt"/>
              </a:rPr>
              <a:t>Change in LDL-C (mg/</a:t>
            </a:r>
            <a:r>
              <a:rPr lang="en-US" sz="1600" spc="-50" dirty="0" err="1">
                <a:solidFill>
                  <a:schemeClr val="tx1"/>
                </a:solidFill>
                <a:latin typeface="+mj-lt"/>
              </a:rPr>
              <a:t>dL</a:t>
            </a:r>
            <a:r>
              <a:rPr lang="en-US" sz="1600" spc="-5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83710" y="2621575"/>
            <a:ext cx="4572002" cy="52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50" dirty="0">
                <a:solidFill>
                  <a:schemeClr val="tx1"/>
                </a:solidFill>
                <a:latin typeface="+mj-lt"/>
              </a:rPr>
              <a:t>Mean -3.1   Median 2 mg/</a:t>
            </a:r>
            <a:r>
              <a:rPr lang="en-US" sz="1600" spc="-50" dirty="0" err="1">
                <a:solidFill>
                  <a:schemeClr val="tx1"/>
                </a:solidFill>
                <a:latin typeface="+mj-lt"/>
              </a:rPr>
              <a:t>dL</a:t>
            </a:r>
            <a:endParaRPr lang="en-US" sz="1600" spc="-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83710" y="5233098"/>
            <a:ext cx="4572002" cy="52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50" dirty="0">
                <a:solidFill>
                  <a:schemeClr val="tx1"/>
                </a:solidFill>
                <a:latin typeface="+mj-lt"/>
              </a:rPr>
              <a:t>Mean -64.9   Median -64 mg/</a:t>
            </a:r>
            <a:r>
              <a:rPr lang="en-US" sz="1600" spc="-50" dirty="0" err="1">
                <a:solidFill>
                  <a:schemeClr val="tx1"/>
                </a:solidFill>
                <a:latin typeface="+mj-lt"/>
              </a:rPr>
              <a:t>dL</a:t>
            </a:r>
            <a:endParaRPr lang="en-US" sz="1600" spc="-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31291" y="2026921"/>
            <a:ext cx="2049229" cy="15705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Placebo</a:t>
            </a:r>
          </a:p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Two doses</a:t>
            </a:r>
          </a:p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(N=23)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31291" y="4275036"/>
            <a:ext cx="2049229" cy="13790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300 mg</a:t>
            </a:r>
          </a:p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Two doses</a:t>
            </a:r>
          </a:p>
          <a:p>
            <a:pPr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(N=28)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76" y="5922876"/>
            <a:ext cx="11429244" cy="37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0" bIns="60949" rtlCol="0" anchor="t"/>
          <a:lstStyle/>
          <a:p>
            <a:pPr marL="2742720" indent="-2742720" algn="r">
              <a:lnSpc>
                <a:spcPct val="90000"/>
              </a:lnSpc>
              <a:tabLst>
                <a:tab pos="160496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Available data as of 25</a:t>
            </a:r>
            <a:r>
              <a:rPr lang="en-US" sz="1200" baseline="300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Oct 2016</a:t>
            </a:r>
          </a:p>
        </p:txBody>
      </p:sp>
    </p:spTree>
    <p:extLst>
      <p:ext uri="{BB962C8B-B14F-4D97-AF65-F5344CB8AC3E}">
        <p14:creationId xmlns:p14="http://schemas.microsoft.com/office/powerpoint/2010/main" val="329246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76" y="323832"/>
            <a:ext cx="11664374" cy="1025523"/>
          </a:xfrm>
        </p:spPr>
        <p:txBody>
          <a:bodyPr>
            <a:noAutofit/>
          </a:bodyPr>
          <a:lstStyle/>
          <a:p>
            <a:r>
              <a:rPr lang="en-US" sz="3600" dirty="0"/>
              <a:t>Conclusions</a:t>
            </a:r>
            <a:br>
              <a:rPr lang="en-US" dirty="0"/>
            </a:br>
            <a:r>
              <a:rPr lang="en-US" sz="3900" spc="-150" dirty="0">
                <a:solidFill>
                  <a:schemeClr val="bg2">
                    <a:lumMod val="50000"/>
                  </a:schemeClr>
                </a:solidFill>
              </a:rPr>
              <a:t>Inclisiran: Phase III-ready investigational 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Inclisiran inhibits PCSK9 synthesis by RNA interference and lowers LDL-C significantly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One dose of 300 mg achieves mean 51% LDL-C reduction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Two doses of 300 mg achieve mean 57% LDL-C reduction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Inclisiran is well tolerated with no material safety issues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Potential for biannual or triannual dosing affirmed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Results of ORION-1 support start of Phase III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The efficacy, safety and dosing profile of inclisiran are likely to ensure significant and durable reductions in LDL-C and thus potentially impact cardiovascular outcomes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3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72C62"/>
                </a:solidFill>
              </a:rPr>
              <a:t>Background and rationale</a:t>
            </a:r>
            <a:br>
              <a:rPr lang="en-US" sz="3600" dirty="0">
                <a:solidFill>
                  <a:srgbClr val="072C62"/>
                </a:solidFill>
              </a:rPr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Inclisiran: Under investigation for LDL-C lowering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276" y="1546279"/>
            <a:ext cx="5537875" cy="435133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ASCVD remains a challenge to global health</a:t>
            </a:r>
            <a:r>
              <a:rPr lang="en-US" sz="2400" baseline="30000" dirty="0"/>
              <a:t>1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LDL-C reduction is a proven strategy </a:t>
            </a:r>
            <a:br>
              <a:rPr lang="en-US" sz="2400" dirty="0"/>
            </a:br>
            <a:r>
              <a:rPr lang="en-US" sz="2400" dirty="0"/>
              <a:t>to prevent ASCVD</a:t>
            </a:r>
            <a:r>
              <a:rPr lang="en-US" sz="2400" baseline="30000" dirty="0"/>
              <a:t>2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Statins are the cornerstone of treatment </a:t>
            </a:r>
            <a:br>
              <a:rPr lang="en-US" sz="2400" dirty="0"/>
            </a:br>
            <a:r>
              <a:rPr lang="en-US" sz="2400" dirty="0"/>
              <a:t>but with limitations</a:t>
            </a:r>
            <a:r>
              <a:rPr lang="en-US" sz="2400" baseline="30000" dirty="0"/>
              <a:t>2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mAbs that block PCSK9 have demonstrated significant LDL-C lowering with or without statins</a:t>
            </a:r>
            <a:r>
              <a:rPr lang="en-US" sz="2400" baseline="30000" dirty="0"/>
              <a:t>3,4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2850" y="1550329"/>
            <a:ext cx="5501902" cy="435133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mAbs that block PCSK9 require 12-24 s.c. injections per year (totaling ~2-5 grams)</a:t>
            </a:r>
            <a:r>
              <a:rPr lang="en-US" sz="2400" baseline="30000" dirty="0"/>
              <a:t>5,6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Administrative and financial burdens leave room for more efficient agents</a:t>
            </a:r>
            <a:endParaRPr lang="en-US" sz="2400" baseline="30000" dirty="0"/>
          </a:p>
          <a:p>
            <a:pPr>
              <a:spcBef>
                <a:spcPts val="1200"/>
              </a:spcBef>
            </a:pPr>
            <a:r>
              <a:rPr lang="en-US" sz="2400" dirty="0"/>
              <a:t>RNAi a highly efficient approach to inhibit PCSK9 synthesis in the liver</a:t>
            </a:r>
            <a:r>
              <a:rPr lang="en-US" sz="2400" baseline="30000" dirty="0"/>
              <a:t>7,8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Phase I 300 mg s.c. inclisiran lowered LDL-C ~50% for 4-6 months (n=69)</a:t>
            </a:r>
            <a:r>
              <a:rPr lang="en-US" sz="2400" baseline="30000" dirty="0"/>
              <a:t>9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0839" y="5451905"/>
            <a:ext cx="2636046" cy="69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25425" indent="-225425">
              <a:lnSpc>
                <a:spcPct val="90000"/>
              </a:lnSpc>
              <a:tabLst>
                <a:tab pos="540861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	World Health Organization</a:t>
            </a:r>
          </a:p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	</a:t>
            </a:r>
            <a:r>
              <a:rPr lang="en-US" sz="1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 guidelines on dyslipidemia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2851" y="5451905"/>
            <a:ext cx="2759238" cy="69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	https://www.repathahcp.com/dosing</a:t>
            </a:r>
          </a:p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	https://www.praluenthcp.com/dosing </a:t>
            </a:r>
          </a:p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	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Wittrup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&amp; Lieberman J Nature Rev Gen 2015;16: 543-52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7822" y="5451905"/>
            <a:ext cx="2759238" cy="69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	Fitzgerald K et al. Lancet 2013;9911:60-8  </a:t>
            </a:r>
          </a:p>
          <a:p>
            <a:pPr marL="225425" indent="-225425">
              <a:lnSpc>
                <a:spcPct val="90000"/>
              </a:lnSpc>
              <a:tabLst>
                <a:tab pos="540925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	Fitzgerald K et al. 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online publication 2016:November 13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3712" y="5451905"/>
            <a:ext cx="3253318" cy="69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68275" indent="-168275">
              <a:lnSpc>
                <a:spcPct val="90000"/>
              </a:lnSpc>
              <a:tabLst>
                <a:tab pos="540861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	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Sabatine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 et al. 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2015;372:1500-9</a:t>
            </a:r>
          </a:p>
          <a:p>
            <a:pPr marL="168275" indent="-168275">
              <a:lnSpc>
                <a:spcPct val="90000"/>
              </a:lnSpc>
              <a:tabLst>
                <a:tab pos="540861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	Robinson JG et al. 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2015;372:1489-99</a:t>
            </a:r>
          </a:p>
        </p:txBody>
      </p:sp>
    </p:spTree>
    <p:extLst>
      <p:ext uri="{BB962C8B-B14F-4D97-AF65-F5344CB8AC3E}">
        <p14:creationId xmlns:p14="http://schemas.microsoft.com/office/powerpoint/2010/main" val="9293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5938101" y="4514011"/>
            <a:ext cx="320040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PCSK9 synthesis inhibition via RNA interference</a:t>
            </a:r>
            <a:br>
              <a:rPr lang="en-US" sz="3600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Inclisiran harnesses a natural catalytic process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382271" y="1658308"/>
            <a:ext cx="4111623" cy="684247"/>
          </a:xfrm>
          <a:noFill/>
        </p:spPr>
        <p:txBody>
          <a:bodyPr/>
          <a:lstStyle/>
          <a:p>
            <a:pPr fontAlgn="ctr"/>
            <a:r>
              <a:rPr lang="en-US" sz="2000" dirty="0"/>
              <a:t>Synthetic double strand 21-23mer oligonucleotide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5521336" y="1666788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5784098" y="1677294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9988232" y="2512874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0250994" y="2512874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7767" y="6023194"/>
            <a:ext cx="11439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07802" y="4071388"/>
            <a:ext cx="3869911" cy="53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RISC - RNA induced silencing complex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91890" y="1597762"/>
            <a:ext cx="443134" cy="53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95130" y="1597762"/>
            <a:ext cx="443134" cy="53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3’</a:t>
            </a:r>
          </a:p>
        </p:txBody>
      </p:sp>
      <p:sp>
        <p:nvSpPr>
          <p:cNvPr id="34" name="Content Placeholder 47"/>
          <p:cNvSpPr txBox="1">
            <a:spLocks/>
          </p:cNvSpPr>
          <p:nvPr/>
        </p:nvSpPr>
        <p:spPr>
          <a:xfrm>
            <a:off x="382271" y="4845221"/>
            <a:ext cx="4111623" cy="97691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-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150" indent="-2413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7575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000" dirty="0"/>
              <a:t>RISC degrades PCSK9 mRNA catalytically to halt PCSK9 protein synthesis in the liver</a:t>
            </a:r>
          </a:p>
          <a:p>
            <a:endParaRPr lang="en-US" sz="2000" dirty="0"/>
          </a:p>
        </p:txBody>
      </p:sp>
      <p:sp>
        <p:nvSpPr>
          <p:cNvPr id="36" name="Content Placeholder 47"/>
          <p:cNvSpPr txBox="1">
            <a:spLocks/>
          </p:cNvSpPr>
          <p:nvPr/>
        </p:nvSpPr>
        <p:spPr>
          <a:xfrm>
            <a:off x="382271" y="3377844"/>
            <a:ext cx="4111623" cy="64356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-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150" indent="-2413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7575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000" dirty="0"/>
              <a:t>Chemically modified to prevent </a:t>
            </a:r>
            <a:r>
              <a:rPr lang="en-US" sz="2000" dirty="0" err="1"/>
              <a:t>RNAse</a:t>
            </a:r>
            <a:r>
              <a:rPr lang="en-US" sz="2000" dirty="0"/>
              <a:t> degradation</a:t>
            </a:r>
          </a:p>
        </p:txBody>
      </p:sp>
      <p:sp>
        <p:nvSpPr>
          <p:cNvPr id="37" name="Content Placeholder 47"/>
          <p:cNvSpPr txBox="1">
            <a:spLocks/>
          </p:cNvSpPr>
          <p:nvPr/>
        </p:nvSpPr>
        <p:spPr>
          <a:xfrm>
            <a:off x="382271" y="4108432"/>
            <a:ext cx="4111623" cy="63028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-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150" indent="-2413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7575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000" dirty="0"/>
              <a:t>Dicer separates antisense strand – and incorporates it into RISC</a:t>
            </a:r>
          </a:p>
        </p:txBody>
      </p:sp>
      <p:sp>
        <p:nvSpPr>
          <p:cNvPr id="38" name="Content Placeholder 47"/>
          <p:cNvSpPr txBox="1">
            <a:spLocks/>
          </p:cNvSpPr>
          <p:nvPr/>
        </p:nvSpPr>
        <p:spPr>
          <a:xfrm>
            <a:off x="382271" y="2452762"/>
            <a:ext cx="4111623" cy="80992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Lucida Grande"/>
              <a:buChar char="-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150" indent="-241300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7575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5425" algn="l" defTabSz="121898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tabLst/>
              <a:defRPr sz="2400" kern="1200" spc="-9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000" dirty="0"/>
              <a:t>3x </a:t>
            </a:r>
            <a:r>
              <a:rPr lang="en-US" sz="2000" dirty="0" err="1"/>
              <a:t>GalNAc</a:t>
            </a:r>
            <a:r>
              <a:rPr lang="en-US" sz="2000" dirty="0"/>
              <a:t> at sense 3’ end enables hepatic-specific uptake via ASGP receptor</a:t>
            </a:r>
          </a:p>
          <a:p>
            <a:pPr fontAlgn="ctr"/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591093" y="1539151"/>
            <a:ext cx="1406827" cy="1018202"/>
            <a:chOff x="10450413" y="1539151"/>
            <a:chExt cx="1406827" cy="1018202"/>
          </a:xfrm>
        </p:grpSpPr>
        <p:sp>
          <p:nvSpPr>
            <p:cNvPr id="96" name="Rectangle 95"/>
            <p:cNvSpPr/>
            <p:nvPr/>
          </p:nvSpPr>
          <p:spPr>
            <a:xfrm>
              <a:off x="11080771" y="1539151"/>
              <a:ext cx="776469" cy="534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50413" y="1658907"/>
              <a:ext cx="576692" cy="812006"/>
              <a:chOff x="7026639" y="4552950"/>
              <a:chExt cx="576692" cy="81200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026639" y="4963649"/>
                <a:ext cx="5486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7536656" y="4552950"/>
                <a:ext cx="66675" cy="81200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0891576" y="1572468"/>
              <a:ext cx="938077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spc="-50" dirty="0" err="1"/>
                <a:t>GalNAc</a:t>
              </a:r>
              <a:endParaRPr lang="en-US" sz="1600" spc="-50" dirty="0"/>
            </a:p>
            <a:p>
              <a:pPr>
                <a:spcBef>
                  <a:spcPts val="600"/>
                </a:spcBef>
              </a:pPr>
              <a:r>
                <a:rPr lang="en-US" sz="1600" spc="-50" dirty="0" err="1"/>
                <a:t>GalNAc</a:t>
              </a:r>
              <a:endParaRPr lang="en-US" sz="1600" spc="-50" dirty="0"/>
            </a:p>
            <a:p>
              <a:pPr>
                <a:spcBef>
                  <a:spcPts val="600"/>
                </a:spcBef>
              </a:pPr>
              <a:r>
                <a:rPr lang="en-US" sz="1600" spc="-50" dirty="0" err="1"/>
                <a:t>GalNAc</a:t>
              </a:r>
              <a:r>
                <a:rPr lang="en-US" sz="1600" spc="-50" dirty="0"/>
                <a:t> </a:t>
              </a:r>
            </a:p>
          </p:txBody>
        </p:sp>
        <p:sp>
          <p:nvSpPr>
            <p:cNvPr id="8" name="Left Bracket 7"/>
            <p:cNvSpPr/>
            <p:nvPr/>
          </p:nvSpPr>
          <p:spPr>
            <a:xfrm>
              <a:off x="10687248" y="1745915"/>
              <a:ext cx="204328" cy="660353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5026194" y="2525791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88956" y="2525791"/>
            <a:ext cx="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804267" y="1975456"/>
            <a:ext cx="5696737" cy="524515"/>
            <a:chOff x="3199200" y="2177322"/>
            <a:chExt cx="4614600" cy="424878"/>
          </a:xfrm>
        </p:grpSpPr>
        <p:grpSp>
          <p:nvGrpSpPr>
            <p:cNvPr id="89" name="Group 88"/>
            <p:cNvGrpSpPr/>
            <p:nvPr/>
          </p:nvGrpSpPr>
          <p:grpSpPr>
            <a:xfrm>
              <a:off x="3602400" y="2177322"/>
              <a:ext cx="4211400" cy="172200"/>
              <a:chOff x="3580800" y="1946922"/>
              <a:chExt cx="4211400" cy="172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58080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78276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98472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18668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38864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59060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792560" y="1946922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99452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196480" y="1946922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39844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600400" y="1946922"/>
                <a:ext cx="172200" cy="172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80236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00432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20628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40824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61020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81216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01412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21608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41804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620000" y="1946922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199200" y="2430000"/>
              <a:ext cx="4614600" cy="172200"/>
              <a:chOff x="3199200" y="3200400"/>
              <a:chExt cx="4614600" cy="172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60240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0436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00632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0828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41024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61220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1416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01612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21808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42004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62200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2396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02592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22788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42984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63180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83376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03572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23768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439640" y="3200400"/>
                <a:ext cx="172200" cy="172200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64160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19920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401160" y="3200400"/>
                <a:ext cx="172200" cy="172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04267" y="2287389"/>
            <a:ext cx="5696737" cy="212582"/>
            <a:chOff x="3199200" y="3200400"/>
            <a:chExt cx="4614600" cy="172200"/>
          </a:xfrm>
        </p:grpSpPr>
        <p:sp>
          <p:nvSpPr>
            <p:cNvPr id="35" name="Oval 34"/>
            <p:cNvSpPr/>
            <p:nvPr/>
          </p:nvSpPr>
          <p:spPr>
            <a:xfrm>
              <a:off x="360240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0436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0632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0828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41024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61220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81416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1612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21808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42004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62200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82396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02592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2788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2984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63180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83376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03572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3768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439640" y="3200400"/>
              <a:ext cx="172200" cy="1722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4160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19920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401160" y="3200400"/>
              <a:ext cx="172200" cy="172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6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023E-6 -4.07407E-6 L 3.67023E-6 0.25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023E-6 0.25093 L 3.67023E-6 0.406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3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275" y="3960654"/>
            <a:ext cx="11443952" cy="208844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Objectives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Dosage selection for 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75" y="1555160"/>
            <a:ext cx="11443952" cy="449893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Primary endpoint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Percent c</a:t>
            </a:r>
            <a:r>
              <a:rPr lang="en-US" sz="2400" dirty="0">
                <a:solidFill>
                  <a:srgbClr val="000000"/>
                </a:solidFill>
              </a:rPr>
              <a:t>hange in LDL-C levels from </a:t>
            </a:r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aseline at day 180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Secondary endpoint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LDL-C levels at day 90 and other lipid parameters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LDL-C and PCSK9 levels over time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Safety and tolerability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Interim analysis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Pre-specified and pre-defined endpoints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nterim analysis endpoints up to 90 days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hange and % change from baseline in LDL-C, PCSK9, other lipids and lipoproteins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Safety and tolerability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5" y="6297957"/>
            <a:ext cx="345064" cy="3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Patient population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High cardiovascular risk and elevated LDL-C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51276" y="1546543"/>
            <a:ext cx="5537875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Inclusion criteria</a:t>
            </a:r>
          </a:p>
          <a:p>
            <a:r>
              <a:rPr lang="en-US" sz="2400" dirty="0"/>
              <a:t>Age ≥18 years</a:t>
            </a:r>
          </a:p>
          <a:p>
            <a:r>
              <a:rPr lang="en-US" sz="2400" dirty="0"/>
              <a:t>With ASCVD - LDL-C &gt;70 mg/</a:t>
            </a:r>
            <a:r>
              <a:rPr lang="en-US" sz="2400" dirty="0" err="1"/>
              <a:t>dL</a:t>
            </a:r>
            <a:endParaRPr lang="en-US" sz="2400" dirty="0"/>
          </a:p>
          <a:p>
            <a:r>
              <a:rPr lang="en-US" sz="2400" dirty="0"/>
              <a:t>High risk primary prevention LDL-C &gt;100</a:t>
            </a:r>
          </a:p>
          <a:p>
            <a:r>
              <a:rPr lang="en-US" sz="2400" dirty="0"/>
              <a:t>TG &lt;400 mg/</a:t>
            </a:r>
            <a:r>
              <a:rPr lang="en-US" sz="2400" dirty="0" err="1"/>
              <a:t>dL</a:t>
            </a:r>
            <a:endParaRPr lang="en-US" sz="2400" dirty="0"/>
          </a:p>
          <a:p>
            <a:r>
              <a:rPr lang="en-US" sz="2400" dirty="0" err="1"/>
              <a:t>eGFR</a:t>
            </a:r>
            <a:r>
              <a:rPr lang="en-US" sz="2400" dirty="0"/>
              <a:t> ≥30 mL/min</a:t>
            </a:r>
          </a:p>
          <a:p>
            <a:r>
              <a:rPr lang="en-US" sz="2400" dirty="0"/>
              <a:t>Maximally tolerated statin</a:t>
            </a:r>
          </a:p>
          <a:p>
            <a:r>
              <a:rPr lang="en-US" sz="2400" dirty="0"/>
              <a:t>Stable lipid Rx for ≥30 days</a:t>
            </a:r>
          </a:p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half" idx="2"/>
          </p:nvPr>
        </p:nvSpPr>
        <p:spPr>
          <a:xfrm>
            <a:off x="6293326" y="1546543"/>
            <a:ext cx="5501902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Exclusion criteria</a:t>
            </a:r>
            <a:endParaRPr lang="en-US" sz="2400" dirty="0"/>
          </a:p>
          <a:p>
            <a:r>
              <a:rPr lang="en-US" sz="2400" dirty="0"/>
              <a:t>Significant comorbidity</a:t>
            </a:r>
          </a:p>
          <a:p>
            <a:r>
              <a:rPr lang="en-US" sz="2400" dirty="0"/>
              <a:t>HbA1c ≥10%</a:t>
            </a:r>
          </a:p>
          <a:p>
            <a:r>
              <a:rPr lang="en-US" sz="2400" dirty="0"/>
              <a:t>NYHA  Class II-IV HF</a:t>
            </a:r>
          </a:p>
          <a:p>
            <a:r>
              <a:rPr lang="en-US" sz="2400" dirty="0"/>
              <a:t>MACE &lt;6 months</a:t>
            </a:r>
          </a:p>
          <a:p>
            <a:r>
              <a:rPr lang="en-US" sz="2400" dirty="0"/>
              <a:t>Uncontrolled BP</a:t>
            </a:r>
          </a:p>
          <a:p>
            <a:r>
              <a:rPr lang="en-US" sz="2400" dirty="0"/>
              <a:t>Active liver disease</a:t>
            </a:r>
          </a:p>
          <a:p>
            <a:r>
              <a:rPr lang="en-US" sz="2400" dirty="0"/>
              <a:t>Pregnancy or risk | nursing</a:t>
            </a:r>
          </a:p>
          <a:p>
            <a:r>
              <a:rPr lang="en-US" sz="2400" dirty="0"/>
              <a:t>Cognitive impairment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5" y="6297957"/>
            <a:ext cx="345064" cy="3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05209" y="2978555"/>
            <a:ext cx="3002981" cy="1099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4874" y="4535507"/>
            <a:ext cx="3002981" cy="1099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974" y="2978555"/>
            <a:ext cx="3156774" cy="1099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974" y="4535507"/>
            <a:ext cx="3156774" cy="1099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yringe_black_rgb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68" y="3251200"/>
            <a:ext cx="121216" cy="487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Picture 10" descr="Syringe_black_rgb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68" y="4828540"/>
            <a:ext cx="121216" cy="487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Picture 12" descr="Syringe_black_rgb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2852" y="4828540"/>
            <a:ext cx="121216" cy="487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Study design and statistics 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Dose finding - </a:t>
            </a:r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placebo controlled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787640" y="1589406"/>
            <a:ext cx="5030723" cy="4542498"/>
          </a:xfrm>
          <a:solidFill>
            <a:schemeClr val="bg1"/>
          </a:solidFill>
        </p:spPr>
        <p:txBody>
          <a:bodyPr lIns="12190"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Statistics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Sample size of 480 patients allowed for</a:t>
            </a:r>
          </a:p>
          <a:p>
            <a:pPr marL="206375" lvl="1" indent="-2428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15% drop out rate </a:t>
            </a:r>
          </a:p>
          <a:p>
            <a:pPr marL="206375" lvl="1" indent="-2428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≥90% power to detect </a:t>
            </a:r>
            <a:r>
              <a:rPr lang="en-US" dirty="0">
                <a:solidFill>
                  <a:srgbClr val="000000"/>
                </a:solidFill>
                <a:sym typeface="Wingdings 3" panose="05040102010807070707" pitchFamily="18" charset="2"/>
              </a:rPr>
              <a:t></a:t>
            </a:r>
            <a:r>
              <a:rPr lang="en-US" dirty="0">
                <a:solidFill>
                  <a:srgbClr val="000000"/>
                </a:solidFill>
              </a:rPr>
              <a:t>30% LDL-C in at least 1 treatment group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Pre-specified interim analysis plan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Follow-up cut-off 25 Oct 2016</a:t>
            </a:r>
          </a:p>
          <a:p>
            <a:pPr marL="206375" lvl="1" indent="-2428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497 patients followed to 90 days</a:t>
            </a:r>
          </a:p>
          <a:p>
            <a:pPr marL="206375" lvl="1" indent="-2428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189 patients followed to 180 days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03006"/>
              </p:ext>
            </p:extLst>
          </p:nvPr>
        </p:nvGraphicFramePr>
        <p:xfrm>
          <a:off x="378974" y="1566863"/>
          <a:ext cx="6129216" cy="4622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7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6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6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8382">
                <a:tc gridSpan="1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bg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2400" b="1" kern="1200" spc="-5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 of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NeueHaasGroteskDisp Pro Md" panose="020B0604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Dose</a:t>
                      </a:r>
                      <a:r>
                        <a:rPr lang="en-US" sz="2000" b="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 1 </a:t>
                      </a:r>
                      <a:r>
                        <a:rPr lang="en-US" sz="1200" spc="-5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spc="-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90 </a:t>
                      </a:r>
                    </a:p>
                  </a:txBody>
                  <a:tcPr marL="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180</a:t>
                      </a:r>
                    </a:p>
                  </a:txBody>
                  <a:tcPr marL="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</a:rPr>
                        <a:t>210</a:t>
                      </a:r>
                    </a:p>
                  </a:txBody>
                  <a:tcPr marL="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600" kern="1200" spc="-5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chemeClr val="tx1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chemeClr val="tx1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chemeClr val="tx1"/>
                          </a:solidFill>
                          <a:latin typeface="+mn-lt"/>
                          <a:sym typeface="Wingdings"/>
                        </a:rPr>
                        <a:t> </a:t>
                      </a:r>
                      <a:endParaRPr lang="en-US" sz="1200" spc="-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chemeClr val="tx1"/>
                          </a:solidFill>
                          <a:latin typeface="+mn-lt"/>
                          <a:sym typeface="Wingdings"/>
                        </a:rPr>
                        <a:t>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 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+mn-lt"/>
                          <a:sym typeface="Wingdings"/>
                        </a:rPr>
                        <a:t></a:t>
                      </a: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dose</a:t>
                      </a:r>
                    </a:p>
                  </a:txBody>
                  <a:tcPr marL="0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eueHaasGroteskDisp Pro Md" panose="020B0604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Interim</a:t>
                      </a:r>
                    </a:p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b="1" kern="1200" spc="-8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26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Placebo (65)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200 mg  (60)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300 mg (62)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500</a:t>
                      </a:r>
                      <a:r>
                        <a:rPr lang="en-US" sz="1600" b="1" spc="-5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mg (66</a:t>
                      </a:r>
                      <a:r>
                        <a:rPr lang="en-US" sz="1600" spc="-50" baseline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sz="16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US" sz="19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9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9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71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NeueHaasGroteskDisp Pro Md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rgbClr val="FF6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2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000" b="1" kern="1200" spc="-8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 doses</a:t>
                      </a:r>
                    </a:p>
                  </a:txBody>
                  <a:tcPr marL="0"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9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Placebo (62)</a:t>
                      </a:r>
                    </a:p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100 mg (62)</a:t>
                      </a:r>
                    </a:p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200 mg (63)</a:t>
                      </a:r>
                    </a:p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>
                          <a:solidFill>
                            <a:srgbClr val="000000"/>
                          </a:solidFill>
                          <a:latin typeface="+mn-lt"/>
                        </a:rPr>
                        <a:t>300 mg (61)</a:t>
                      </a:r>
                    </a:p>
                  </a:txBody>
                  <a:tcPr marR="0" marT="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5970">
                <a:tc vMerge="1">
                  <a:txBody>
                    <a:bodyPr/>
                    <a:lstStyle/>
                    <a:p>
                      <a:pPr marL="0" marR="0" indent="0" algn="r" defTabSz="45709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0" marT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0" marT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0" marT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0" marT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latin typeface="NeueHaasGroteskDisp Pro" panose="020B05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FF6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spc="-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89">
                <a:tc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Follow-up as of</a:t>
                      </a:r>
                    </a:p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 Oct 2016</a:t>
                      </a:r>
                      <a:endParaRPr lang="en-US" sz="1200" kern="12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0" marR="0" marT="182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>
                        <a:latin typeface="NeueHaasGroteskDisp Pro" panose="020B05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NeueHaasGroteskDisp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en-US" sz="1200" kern="12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497</a:t>
                      </a:r>
                    </a:p>
                  </a:txBody>
                  <a:tcPr marL="0" marR="0" marT="182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spc="-5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400" dirty="0">
                        <a:latin typeface="NeueHaasGroteskDisp Pro" panose="020B050402020202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0" marR="0" marT="182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7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Patient characteristics</a:t>
            </a:r>
            <a:br>
              <a:rPr lang="en-US" sz="3600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Baseline demographics well balanced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31063"/>
              </p:ext>
            </p:extLst>
          </p:nvPr>
        </p:nvGraphicFramePr>
        <p:xfrm>
          <a:off x="381310" y="1523683"/>
          <a:ext cx="1138428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86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3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7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57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7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6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562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Total=501</a:t>
                      </a:r>
                    </a:p>
                  </a:txBody>
                  <a:tcPr marL="0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Inclisiran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Placebo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Pooled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500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N=127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N=374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N=123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N=123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N=66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Age mean (years)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1800" b="0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u="none" strike="noStrike" baseline="0" dirty="0">
                          <a:effectLst/>
                          <a:latin typeface="+mn-lt"/>
                        </a:rPr>
                        <a:t>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117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(93%)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(93%)</a:t>
                      </a: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(92%)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(93%)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(93%)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63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(95%)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75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(59%)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251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(67%)</a:t>
                      </a: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39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78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Cardiovascular</a:t>
                      </a:r>
                      <a:r>
                        <a:rPr lang="en-US" sz="1800" b="0" u="none" strike="noStrike" baseline="0" dirty="0">
                          <a:effectLst/>
                          <a:latin typeface="+mn-lt"/>
                        </a:rPr>
                        <a:t> disease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(72%)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254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(68%)</a:t>
                      </a: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(55%)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Lipid lowering</a:t>
                      </a:r>
                      <a:r>
                        <a:rPr lang="en-US" sz="1800" b="0" u="none" strike="noStrike" baseline="0" dirty="0">
                          <a:effectLst/>
                          <a:latin typeface="+mn-lt"/>
                        </a:rPr>
                        <a:t> 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99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(78%)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307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(82%)</a:t>
                      </a: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(81%)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103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(84%)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102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(83%)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52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Statin 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94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271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(72%)</a:t>
                      </a: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44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(74%)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45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LDL-C (beta quant) (mg/</a:t>
                      </a:r>
                      <a:r>
                        <a:rPr lang="en-US" sz="1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US" sz="1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PCSK9 (ng/mL)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</a:t>
                      </a:r>
                    </a:p>
                  </a:txBody>
                  <a:tcPr marL="12697"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R="1269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457700" y="1879600"/>
            <a:ext cx="1417320" cy="4038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1000" y="1879600"/>
            <a:ext cx="1417320" cy="4038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of inclisiran to day 90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Treatment emergent adverse events (TEAE)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63240"/>
              </p:ext>
            </p:extLst>
          </p:nvPr>
        </p:nvGraphicFramePr>
        <p:xfrm>
          <a:off x="381313" y="1526224"/>
          <a:ext cx="11384280" cy="29136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3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7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7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7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562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16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Total=497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Inclisiran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Day 1-90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Pooled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500 mg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baseline="30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N=127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N=370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N=61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Any TEAE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(62%)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lvl="0" indent="0"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Serious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lvl="0" indent="0" algn="l" fontAlgn="ctr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Severe</a:t>
                      </a: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lvl="0" indent="0" algn="l" fontAlgn="ctr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Related</a:t>
                      </a: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(16%)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(14%)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lvl="0" indent="0" algn="l" fontAlgn="ctr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(0.3%)</a:t>
                      </a:r>
                      <a:endParaRPr lang="en-US" sz="1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(1.5%)</a:t>
                      </a:r>
                      <a:endParaRPr lang="en-US" sz="1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0" marT="59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5" y="6297957"/>
            <a:ext cx="345064" cy="3978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838" y="4439921"/>
            <a:ext cx="11414755" cy="151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121899" bIns="60949" rtlCol="0" anchor="t"/>
          <a:lstStyle/>
          <a:p>
            <a:pPr fontAlgn="b">
              <a:tabLst>
                <a:tab pos="1368425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fontAlgn="b">
              <a:tabLst>
                <a:tab pos="13684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Most common TEAEs (&gt;2%) were m</a:t>
            </a:r>
            <a:r>
              <a:rPr lang="pt-BR" sz="1800" dirty="0">
                <a:solidFill>
                  <a:srgbClr val="000000"/>
                </a:solidFill>
              </a:rPr>
              <a:t>yalgia, headache, fatigue, nasopharyngitis, back pain, hypertension, diarrhea, dizziness (similar incidence to placebo)</a:t>
            </a:r>
          </a:p>
          <a:p>
            <a:pPr marL="2742720" indent="-274272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1000" y="1879600"/>
            <a:ext cx="1417320" cy="2565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57700" y="1879600"/>
            <a:ext cx="1417320" cy="2565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of inclisiran to day 90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Liver and muscle TEAE</a:t>
            </a:r>
            <a:r>
              <a:rPr lang="en-US" sz="4000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42805"/>
              </p:ext>
            </p:extLst>
          </p:nvPr>
        </p:nvGraphicFramePr>
        <p:xfrm>
          <a:off x="378459" y="1536383"/>
          <a:ext cx="11384280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4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4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Total=497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Inclisiran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Day 1-90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Pooled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500 mg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US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N=370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30" marR="5930" marT="593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N=122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N=65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0" marR="5930" marT="593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 &gt;3x ULN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(0.3%)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(0.8%)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 &gt;3x ULN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(0.3%)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(0.8%)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ALP &gt;2x ULN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(0.8%)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(1.6%)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(1.6%)</a:t>
                      </a:r>
                      <a:r>
                        <a:rPr lang="en-US" sz="1800" b="0" i="0" u="none" strike="noStrike" kern="1200" spc="-5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Bilirubin &gt;2x ULN</a:t>
                      </a:r>
                      <a:r>
                        <a:rPr lang="en-US" sz="1800" b="0" i="0" u="none" strike="noStrike" kern="1200" spc="-5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CK &gt;5x ULN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(0.6%)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(0.8%)</a:t>
                      </a:r>
                      <a:r>
                        <a:rPr lang="en-US" sz="1800" b="0" i="0" u="none" strike="noStrike" kern="1200" spc="-5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(0.8%)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Myalgia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(4.7%)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spc="-5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(5.7%)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(8.2%)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(5.7%)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(6.6%)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(1.5%)</a:t>
                      </a:r>
                    </a:p>
                  </a:txBody>
                  <a:tcPr marL="0" marR="0" marT="9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0838" y="5193982"/>
            <a:ext cx="10969941" cy="83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9" rIns="121899" bIns="60949" rtlCol="0" anchor="t"/>
          <a:lstStyle/>
          <a:p>
            <a:pPr marL="2625725" indent="-2625725">
              <a:lnSpc>
                <a:spcPct val="90000"/>
              </a:lnSpc>
              <a:tabLst>
                <a:tab pos="1368425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1: Crossing above threshold for significance at any time after randomization regardless of baseline</a:t>
            </a:r>
          </a:p>
          <a:p>
            <a:pPr marL="2625725" indent="-2625725">
              <a:lnSpc>
                <a:spcPct val="90000"/>
              </a:lnSpc>
              <a:tabLst>
                <a:tab pos="1368425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2: One patient above ULN at baseline</a:t>
            </a:r>
          </a:p>
          <a:p>
            <a:pPr marL="2625725" indent="-2625725">
              <a:lnSpc>
                <a:spcPct val="90000"/>
              </a:lnSpc>
              <a:tabLst>
                <a:tab pos="1368425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3: No patient met the criteria for </a:t>
            </a:r>
            <a:r>
              <a:rPr lang="en-US" sz="1200" dirty="0" err="1">
                <a:solidFill>
                  <a:srgbClr val="000000"/>
                </a:solidFill>
              </a:rPr>
              <a:t>Hy’s</a:t>
            </a:r>
            <a:r>
              <a:rPr lang="en-US" sz="1200" dirty="0">
                <a:solidFill>
                  <a:srgbClr val="000000"/>
                </a:solidFill>
              </a:rPr>
              <a:t> law</a:t>
            </a:r>
          </a:p>
          <a:p>
            <a:pPr marL="2625725" indent="-2625725">
              <a:lnSpc>
                <a:spcPct val="90000"/>
              </a:lnSpc>
              <a:tabLst>
                <a:tab pos="1368425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4: Patient &gt;3x ULN at baseline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1000" y="1904999"/>
            <a:ext cx="1417320" cy="328898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7700" y="1904999"/>
            <a:ext cx="1417320" cy="328898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8602</TotalTime>
  <Words>1620</Words>
  <Application>Microsoft Office PowerPoint</Application>
  <PresentationFormat>Custom</PresentationFormat>
  <Paragraphs>587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NeueHaasGroteskDisp Pro Md</vt:lpstr>
      <vt:lpstr>Wingdings</vt:lpstr>
      <vt:lpstr>Wingdings 3</vt:lpstr>
      <vt:lpstr>Office Theme</vt:lpstr>
      <vt:lpstr>ORION-1 Inclisiran inhibits PCSK9 synthesis by RNA interference Planned interim analysis of a multi-center randomized controlled dose-finding trial  </vt:lpstr>
      <vt:lpstr>Background and rationale Inclisiran: Under investigation for LDL-C lowering </vt:lpstr>
      <vt:lpstr>PCSK9 synthesis inhibition via RNA interference Inclisiran harnesses a natural catalytic process</vt:lpstr>
      <vt:lpstr>Objectives Dosage selection for Phase III</vt:lpstr>
      <vt:lpstr>Patient population High cardiovascular risk and elevated LDL-C</vt:lpstr>
      <vt:lpstr>Study design and statistics  Dose finding - placebo controlled</vt:lpstr>
      <vt:lpstr>Patient characteristics Baseline demographics well balanced</vt:lpstr>
      <vt:lpstr>Safety of inclisiran to day 90 Treatment emergent adverse events (TEAE)</vt:lpstr>
      <vt:lpstr>Safety of inclisiran to day 90 Liver and muscle TEAE1 </vt:lpstr>
      <vt:lpstr>Safety of inclisiran to day 90 First injection TEAE1,2</vt:lpstr>
      <vt:lpstr>Efficacy of one dose of inclisiran up to day 90 Significant, durable PCSK9 and LDL-C lowering</vt:lpstr>
      <vt:lpstr>Efficacy of one dose of inclisiran up to day 90 Other lipid parameters - change from baseline </vt:lpstr>
      <vt:lpstr>One dose and two doses of inclisiran up to day 180 Efficacy of 300 mg versus placebo on LDL-C</vt:lpstr>
      <vt:lpstr>Individual patient response at day 180 Absolute change in LDL-C from baseline</vt:lpstr>
      <vt:lpstr>Conclusions Inclisiran: Phase III-ready investigational compound</vt:lpstr>
    </vt:vector>
  </TitlesOfParts>
  <Company>The Medicines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Meanwell</dc:creator>
  <cp:lastModifiedBy>Kosh</cp:lastModifiedBy>
  <cp:revision>336</cp:revision>
  <cp:lastPrinted>2016-11-02T19:37:46Z</cp:lastPrinted>
  <dcterms:created xsi:type="dcterms:W3CDTF">2016-10-28T01:55:38Z</dcterms:created>
  <dcterms:modified xsi:type="dcterms:W3CDTF">2016-11-14T18:58:21Z</dcterms:modified>
</cp:coreProperties>
</file>