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35"/>
  </p:notesMasterIdLst>
  <p:sldIdLst>
    <p:sldId id="298" r:id="rId3"/>
    <p:sldId id="257" r:id="rId4"/>
    <p:sldId id="259" r:id="rId5"/>
    <p:sldId id="302" r:id="rId6"/>
    <p:sldId id="303" r:id="rId7"/>
    <p:sldId id="316" r:id="rId8"/>
    <p:sldId id="317" r:id="rId9"/>
    <p:sldId id="304" r:id="rId10"/>
    <p:sldId id="318" r:id="rId11"/>
    <p:sldId id="305" r:id="rId12"/>
    <p:sldId id="289" r:id="rId13"/>
    <p:sldId id="284" r:id="rId14"/>
    <p:sldId id="290" r:id="rId15"/>
    <p:sldId id="265" r:id="rId16"/>
    <p:sldId id="266" r:id="rId17"/>
    <p:sldId id="267" r:id="rId18"/>
    <p:sldId id="268" r:id="rId19"/>
    <p:sldId id="270" r:id="rId20"/>
    <p:sldId id="269" r:id="rId21"/>
    <p:sldId id="321" r:id="rId22"/>
    <p:sldId id="271" r:id="rId23"/>
    <p:sldId id="272" r:id="rId24"/>
    <p:sldId id="273" r:id="rId25"/>
    <p:sldId id="297" r:id="rId26"/>
    <p:sldId id="274" r:id="rId27"/>
    <p:sldId id="275" r:id="rId28"/>
    <p:sldId id="276" r:id="rId29"/>
    <p:sldId id="306" r:id="rId30"/>
    <p:sldId id="307" r:id="rId31"/>
    <p:sldId id="308" r:id="rId32"/>
    <p:sldId id="294" r:id="rId33"/>
    <p:sldId id="32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64">
          <p15:clr>
            <a:srgbClr val="A4A3A4"/>
          </p15:clr>
        </p15:guide>
        <p15:guide id="4" pos="361">
          <p15:clr>
            <a:srgbClr val="A4A3A4"/>
          </p15:clr>
        </p15:guide>
        <p15:guide id="5" orient="horz" pos="457">
          <p15:clr>
            <a:srgbClr val="A4A3A4"/>
          </p15:clr>
        </p15:guide>
        <p15:guide id="6" pos="363">
          <p15:clr>
            <a:srgbClr val="A4A3A4"/>
          </p15:clr>
        </p15:guide>
        <p15:guide id="7" orient="horz" pos="1950">
          <p15:clr>
            <a:srgbClr val="A4A3A4"/>
          </p15:clr>
        </p15:guide>
        <p15:guide id="8" pos="3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042"/>
    <a:srgbClr val="152549"/>
    <a:srgbClr val="B2B5BC"/>
    <a:srgbClr val="1A2A52"/>
    <a:srgbClr val="8E003D"/>
    <a:srgbClr val="EAEAEA"/>
    <a:srgbClr val="F8F8F8"/>
    <a:srgbClr val="0D1C39"/>
    <a:srgbClr val="74599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96" autoAdjust="0"/>
    <p:restoredTop sz="86457" autoAdjust="0"/>
  </p:normalViewPr>
  <p:slideViewPr>
    <p:cSldViewPr snapToGrid="0" snapToObjects="1">
      <p:cViewPr varScale="1">
        <p:scale>
          <a:sx n="63" d="100"/>
          <a:sy n="63" d="100"/>
        </p:scale>
        <p:origin x="-1350" y="-108"/>
      </p:cViewPr>
      <p:guideLst>
        <p:guide orient="horz" pos="2160"/>
        <p:guide orient="horz" pos="564"/>
        <p:guide orient="horz" pos="457"/>
        <p:guide orient="horz" pos="1950"/>
        <p:guide pos="2880"/>
        <p:guide pos="361"/>
        <p:guide pos="363"/>
        <p:guide pos="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Synergy</c:v>
                </c:pt>
              </c:strCache>
            </c:strRef>
          </c:tx>
          <c:spPr>
            <a:solidFill>
              <a:srgbClr val="527FFC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TLF</c:v>
                </c:pt>
                <c:pt idx="1">
                  <c:v>TVF</c:v>
                </c:pt>
                <c:pt idx="2">
                  <c:v>MACE</c:v>
                </c:pt>
                <c:pt idx="3">
                  <c:v>POCE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4.2</c:v>
                </c:pt>
                <c:pt idx="1">
                  <c:v>4.7</c:v>
                </c:pt>
                <c:pt idx="2">
                  <c:v>5.0999999999999996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8C-4E5C-A6D0-58A610BD680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Resolute Integrity</c:v>
                </c:pt>
              </c:strCache>
            </c:strRef>
          </c:tx>
          <c:spPr>
            <a:solidFill>
              <a:srgbClr val="E3C00F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TLF</c:v>
                </c:pt>
                <c:pt idx="1">
                  <c:v>TVF</c:v>
                </c:pt>
                <c:pt idx="2">
                  <c:v>MACE</c:v>
                </c:pt>
                <c:pt idx="3">
                  <c:v>POCE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4.5</c:v>
                </c:pt>
                <c:pt idx="1">
                  <c:v>5.4</c:v>
                </c:pt>
                <c:pt idx="2">
                  <c:v>5.2</c:v>
                </c:pt>
                <c:pt idx="3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8C-4E5C-A6D0-58A610BD680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Orsiro</c:v>
                </c:pt>
              </c:strCache>
            </c:strRef>
          </c:tx>
          <c:spPr>
            <a:solidFill>
              <a:srgbClr val="E3004F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TLF</c:v>
                </c:pt>
                <c:pt idx="1">
                  <c:v>TVF</c:v>
                </c:pt>
                <c:pt idx="2">
                  <c:v>MACE</c:v>
                </c:pt>
                <c:pt idx="3">
                  <c:v>POCE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4</c:v>
                </c:pt>
                <c:pt idx="1">
                  <c:v>4.7</c:v>
                </c:pt>
                <c:pt idx="2">
                  <c:v>5.0999999999999996</c:v>
                </c:pt>
                <c:pt idx="3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8C-4E5C-A6D0-58A610BD6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739520"/>
        <c:axId val="143741312"/>
        <c:axId val="0"/>
      </c:bar3DChart>
      <c:catAx>
        <c:axId val="14373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3741312"/>
        <c:crosses val="autoZero"/>
        <c:auto val="1"/>
        <c:lblAlgn val="ctr"/>
        <c:lblOffset val="100"/>
        <c:noMultiLvlLbl val="0"/>
      </c:catAx>
      <c:valAx>
        <c:axId val="143741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373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5"/>
      <c:rAngAx val="1"/>
    </c:view3D>
    <c:floor>
      <c:thickness val="0"/>
      <c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DAPT</c:v>
                </c:pt>
              </c:strCache>
            </c:strRef>
          </c:tx>
          <c:spPr>
            <a:solidFill>
              <a:srgbClr val="745995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97.3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15-47F1-912C-D4EE84FF07D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15-47F1-912C-D4EE84FF07D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P2Y12 INH + VKA</c:v>
                </c:pt>
              </c:strCache>
            </c:strRef>
          </c:tx>
          <c:spPr>
            <a:solidFill>
              <a:srgbClr val="009999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15-47F1-912C-D4EE84FF07D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Kolom 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15-47F1-912C-D4EE84FF07D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DAPT3</c:v>
                </c:pt>
              </c:strCache>
            </c:strRef>
          </c:tx>
          <c:spPr>
            <a:solidFill>
              <a:srgbClr val="745995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87.6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15-47F1-912C-D4EE84FF07D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Kolom2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15-47F1-912C-D4EE84FF07D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P2Y12 INH + VKA2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Blad1!$H$2</c:f>
              <c:numCache>
                <c:formatCode>General</c:formatCode>
                <c:ptCount val="1"/>
                <c:pt idx="0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15-47F1-912C-D4EE84FF07D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Kolom3</c:v>
                </c:pt>
              </c:strCache>
            </c:strRef>
          </c:tx>
          <c:spPr>
            <a:solidFill>
              <a:srgbClr val="FF6600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815-47F1-912C-D4EE84FF07D9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DAPT2</c:v>
                </c:pt>
              </c:strCache>
            </c:strRef>
          </c:tx>
          <c:spPr>
            <a:solidFill>
              <a:srgbClr val="745995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Blad1!$J$2</c:f>
              <c:numCache>
                <c:formatCode>General</c:formatCode>
                <c:ptCount val="1"/>
                <c:pt idx="0">
                  <c:v>85.6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815-47F1-912C-D4EE84FF07D9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Kolom4</c:v>
                </c:pt>
              </c:strCache>
            </c:strRef>
          </c:tx>
          <c:spPr>
            <a:solidFill>
              <a:srgbClr val="6633CC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Blad1!$K$2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815-47F1-912C-D4EE84FF07D9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VKA2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Blad1!$L$2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E9-448D-ADB9-EA224EFDB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500032"/>
        <c:axId val="143501568"/>
        <c:axId val="0"/>
      </c:bar3DChart>
      <c:catAx>
        <c:axId val="143500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3501568"/>
        <c:crosses val="autoZero"/>
        <c:auto val="1"/>
        <c:lblAlgn val="ctr"/>
        <c:lblOffset val="100"/>
        <c:noMultiLvlLbl val="0"/>
      </c:catAx>
      <c:valAx>
        <c:axId val="14350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35000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5"/>
      <c:rAngAx val="1"/>
    </c:view3D>
    <c:floor>
      <c:thickness val="0"/>
      <c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Ascal</c:v>
                </c:pt>
              </c:strCache>
            </c:strRef>
          </c:tx>
          <c:spPr>
            <a:solidFill>
              <a:schemeClr val="accent1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effectLst>
                <a:outerShdw blurRad="63500" dir="13500000" kx="2700000" rotWithShape="0">
                  <a:srgbClr val="000000">
                    <a:alpha val="1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15-47F1-912C-D4EE84FF07D9}"/>
              </c:ext>
            </c:extLst>
          </c:dPt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15-47F1-912C-D4EE84FF07D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815-47F1-912C-D4EE84FF07D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P2Y12 RA</c:v>
                </c:pt>
              </c:strCache>
            </c:strRef>
          </c:tx>
          <c:spPr>
            <a:solidFill>
              <a:srgbClr val="FF0000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815-47F1-912C-D4EE84FF07D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Kolom6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15-47F1-912C-D4EE84FF07D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Kolom5</c:v>
                </c:pt>
              </c:strCache>
            </c:strRef>
          </c:tx>
          <c:spPr>
            <a:solidFill>
              <a:srgbClr val="3366FF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15-47F1-912C-D4EE84FF07D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Kolom 2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815-47F1-912C-D4EE84FF07D9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VKA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Blad1!$H$2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15-47F1-912C-D4EE84FF07D9}"/>
            </c:ext>
          </c:extLst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Kolom2</c:v>
                </c:pt>
              </c:strCache>
            </c:strRef>
          </c:tx>
          <c:spPr>
            <a:solidFill>
              <a:srgbClr val="FF6600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Blad1!$I$2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815-47F1-912C-D4EE84FF07D9}"/>
            </c:ext>
          </c:extLst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Kolom3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Blad1!$J$2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815-47F1-912C-D4EE84FF07D9}"/>
            </c:ext>
          </c:extLst>
        </c:ser>
        <c:ser>
          <c:idx val="9"/>
          <c:order val="9"/>
          <c:tx>
            <c:strRef>
              <c:f>Blad1!$K$1</c:f>
              <c:strCache>
                <c:ptCount val="1"/>
                <c:pt idx="0">
                  <c:v>DAPT</c:v>
                </c:pt>
              </c:strCache>
            </c:strRef>
          </c:tx>
          <c:spPr>
            <a:solidFill>
              <a:srgbClr val="745995"/>
            </a:solidFill>
            <a:effectLst>
              <a:outerShdw blurRad="63500" dir="13500000" kx="2700000" rotWithShape="0">
                <a:srgbClr val="000000">
                  <a:alpha val="15000"/>
                </a:srgbClr>
              </a:outerShdw>
            </a:effectLst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Blad1!$K$2</c:f>
              <c:numCache>
                <c:formatCode>General</c:formatCode>
                <c:ptCount val="1"/>
                <c:pt idx="0">
                  <c:v>85.6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815-47F1-912C-D4EE84FF07D9}"/>
            </c:ext>
          </c:extLst>
        </c:ser>
        <c:ser>
          <c:idx val="10"/>
          <c:order val="10"/>
          <c:tx>
            <c:strRef>
              <c:f>Blad1!$L$1</c:f>
              <c:strCache>
                <c:ptCount val="1"/>
                <c:pt idx="0">
                  <c:v>Kolom4</c:v>
                </c:pt>
              </c:strCache>
            </c:strRef>
          </c:tx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Blad1!$L$2</c:f>
              <c:numCache>
                <c:formatCode>General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00-4005-BACC-C1168B4D0023}"/>
            </c:ext>
          </c:extLst>
        </c:ser>
        <c:ser>
          <c:idx val="11"/>
          <c:order val="11"/>
          <c:tx>
            <c:strRef>
              <c:f>Blad1!$M$1</c:f>
              <c:strCache>
                <c:ptCount val="1"/>
                <c:pt idx="0">
                  <c:v>VKA2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Blad1!$A$2</c:f>
              <c:strCache>
                <c:ptCount val="1"/>
                <c:pt idx="0">
                  <c:v>Total group</c:v>
                </c:pt>
              </c:strCache>
            </c:strRef>
          </c:cat>
          <c:val>
            <c:numRef>
              <c:f>Blad1!$M$2</c:f>
              <c:numCache>
                <c:formatCode>General</c:formatCode>
                <c:ptCount val="1"/>
                <c:pt idx="0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00-4005-BACC-C1168B4D0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608448"/>
        <c:axId val="143610240"/>
        <c:axId val="0"/>
      </c:bar3DChart>
      <c:catAx>
        <c:axId val="143608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3610240"/>
        <c:crosses val="autoZero"/>
        <c:auto val="1"/>
        <c:lblAlgn val="ctr"/>
        <c:lblOffset val="100"/>
        <c:noMultiLvlLbl val="0"/>
      </c:catAx>
      <c:valAx>
        <c:axId val="14361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360844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8D2AF-82DD-441C-80A4-49614440163C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764B-D479-4D96-94AF-5C49FB9B4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03E96-43E0-944B-B974-088AB2063A4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815" y="8687110"/>
            <a:ext cx="2971185" cy="4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 defTabSz="913674" fontAlgn="base">
              <a:spcBef>
                <a:spcPct val="0"/>
              </a:spcBef>
              <a:spcAft>
                <a:spcPct val="0"/>
              </a:spcAft>
            </a:pPr>
            <a:fld id="{67F1DCDD-213E-524E-98CD-F2B6C671D04B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13674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860" tIns="44930" rIns="89860" bIns="44930"/>
          <a:lstStyle/>
          <a:p>
            <a:pPr marL="222245" indent="-222245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2245" indent="-222245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2245" indent="-222245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2245" indent="-222245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2245" indent="-222245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402125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03E96-43E0-944B-B974-088AB2063A4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815" y="8687110"/>
            <a:ext cx="2971185" cy="4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 defTabSz="913674" fontAlgn="base">
              <a:spcBef>
                <a:spcPct val="0"/>
              </a:spcBef>
              <a:spcAft>
                <a:spcPct val="0"/>
              </a:spcAft>
            </a:pPr>
            <a:fld id="{67F1DCDD-213E-524E-98CD-F2B6C671D04B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13674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860" tIns="44930" rIns="89860" bIns="44930"/>
          <a:lstStyle/>
          <a:p>
            <a:pPr marL="222245" indent="-222245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2245" indent="-222245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2245" indent="-222245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2245" indent="-222245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2245" indent="-222245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407197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03E96-43E0-944B-B974-088AB2063A4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815" y="8687110"/>
            <a:ext cx="2971185" cy="4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 defTabSz="913674" fontAlgn="base">
              <a:spcBef>
                <a:spcPct val="0"/>
              </a:spcBef>
              <a:spcAft>
                <a:spcPct val="0"/>
              </a:spcAft>
            </a:pPr>
            <a:fld id="{67F1DCDD-213E-524E-98CD-F2B6C671D04B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13674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860" tIns="44930" rIns="89860" bIns="44930"/>
          <a:lstStyle/>
          <a:p>
            <a:pPr marL="222245" indent="-222245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2245" indent="-222245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2245" indent="-222245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2245" indent="-222245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2245" indent="-222245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38116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03E96-43E0-944B-B974-088AB2063A45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6815" y="8687110"/>
            <a:ext cx="2971185" cy="4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 defTabSz="913674" fontAlgn="base">
              <a:spcBef>
                <a:spcPct val="0"/>
              </a:spcBef>
              <a:spcAft>
                <a:spcPct val="0"/>
              </a:spcAft>
            </a:pPr>
            <a:fld id="{67F1DCDD-213E-524E-98CD-F2B6C671D04B}" type="slidenum">
              <a:rPr lang="en-US" sz="1200">
                <a:solidFill>
                  <a:prstClr val="black"/>
                </a:solidFill>
                <a:latin typeface="Arial" charset="0"/>
              </a:rPr>
              <a:pPr algn="r" defTabSz="913674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860" tIns="44930" rIns="89860" bIns="44930"/>
          <a:lstStyle/>
          <a:p>
            <a:pPr marL="222245" indent="-222245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2245" indent="-222245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2245" indent="-222245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2245" indent="-222245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2245" indent="-222245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2245" indent="-222245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8048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B764B-D479-4D96-94AF-5C49FB9B49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E2B-FB02-4DBD-A9E8-84B7398401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58BF-C0C0-45D9-8FF6-A4E8A9BBB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747" y="106801"/>
            <a:ext cx="862106" cy="862106"/>
          </a:xfrm>
          <a:prstGeom prst="rect">
            <a:avLst/>
          </a:prstGeom>
        </p:spPr>
      </p:pic>
      <p:pic>
        <p:nvPicPr>
          <p:cNvPr id="7" name="Afbeelding 6" descr="Thorax Centrum Twente T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212" y="134455"/>
            <a:ext cx="316363" cy="304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493B-6931-4A40-A42C-4CFF442B52E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62018-1790-A942-9D46-E0822E6DD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4E80E2B-FB02-4DBD-A9E8-84B7398401E2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 W3"/>
                <a:cs typeface="Arial" charset="0"/>
              </a:rPr>
              <a:pPr defTabSz="914400"/>
              <a:t>10/30/2016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 W3"/>
              <a:cs typeface="Arial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ea typeface="ヒラギノ角ゴ Pro W3"/>
              <a:cs typeface="Arial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F758BF-C0C0-45D9-8FF6-A4E8A9BBB643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 W3"/>
                <a:cs typeface="Arial" charset="0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 W3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71912" y="5407861"/>
            <a:ext cx="8800404" cy="107870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449580" algn="l"/>
              </a:tabLst>
            </a:pPr>
            <a:r>
              <a:rPr lang="nl-NL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Clemens von Birgelen</a:t>
            </a:r>
            <a:r>
              <a:rPr lang="nl-NL" sz="24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MD </a:t>
            </a:r>
            <a:r>
              <a:rPr lang="nl-NL" sz="2400" b="1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PhD</a:t>
            </a:r>
            <a:endParaRPr lang="nl-NL" sz="2400" b="1" dirty="0" smtClean="0">
              <a:solidFill>
                <a:schemeClr val="tx2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449580" algn="l"/>
              </a:tabLst>
            </a:pPr>
            <a:endParaRPr lang="nl-NL" sz="706" b="1" dirty="0" smtClean="0">
              <a:solidFill>
                <a:schemeClr val="tx2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80340" algn="l"/>
                <a:tab pos="449580" algn="l"/>
              </a:tabLst>
            </a:pPr>
            <a:r>
              <a:rPr lang="nl-NL" sz="1946" b="1" i="1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Thoraxcentrum Twente, MST, Enschede, the </a:t>
            </a:r>
            <a:r>
              <a:rPr lang="nl-NL" sz="1946" b="1" i="1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Netherlands</a:t>
            </a:r>
            <a:endParaRPr lang="nl-NL" sz="1946" b="1" i="1" dirty="0" smtClean="0">
              <a:solidFill>
                <a:schemeClr val="tx2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80340" algn="l"/>
                <a:tab pos="449580" algn="l"/>
              </a:tabLst>
            </a:pPr>
            <a:r>
              <a:rPr lang="nl-NL" sz="1946" b="1" i="1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nl-NL" sz="1946" b="1" i="1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46" b="1" i="1" dirty="0" err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behalf</a:t>
            </a:r>
            <a:r>
              <a:rPr lang="nl-NL" sz="1946" b="1" i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of the BIO-RESORT </a:t>
            </a:r>
            <a:r>
              <a:rPr lang="nl-NL" sz="1946" b="1" i="1" dirty="0" err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Investigators</a:t>
            </a:r>
            <a:endParaRPr lang="nl-NL" sz="1946" b="1" i="1" dirty="0">
              <a:solidFill>
                <a:schemeClr val="tx2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Afbeelding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9" r="25152"/>
          <a:stretch/>
        </p:blipFill>
        <p:spPr bwMode="auto">
          <a:xfrm>
            <a:off x="3805525" y="3192947"/>
            <a:ext cx="1564640" cy="315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MST Thorax Centrum Twente.jpeg"/>
          <p:cNvPicPr>
            <a:picLocks noChangeAspect="1"/>
          </p:cNvPicPr>
          <p:nvPr/>
        </p:nvPicPr>
        <p:blipFill>
          <a:blip r:embed="rId3"/>
          <a:srcRect t="17541"/>
          <a:stretch>
            <a:fillRect/>
          </a:stretch>
        </p:blipFill>
        <p:spPr>
          <a:xfrm>
            <a:off x="43254" y="33173"/>
            <a:ext cx="1868638" cy="4315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Afbeelding 6" descr="image001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038" y="53994"/>
            <a:ext cx="520274" cy="52027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1684" y="305455"/>
            <a:ext cx="8800632" cy="367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BIO-RESORT  </a:t>
            </a:r>
            <a:r>
              <a:rPr kumimoji="0" lang="en-GB" sz="3778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(TWENTE III):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1111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GB" sz="1111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prospective, randomized,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three-arm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trial comparing two different biodegradable polymer-based drug-eluting stents and a durable polymer-based drug-eluting stent in </a:t>
            </a:r>
            <a:b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all-comers with coronary artery disease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nl-NL" sz="2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nl-NL" sz="2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3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4335" y="145992"/>
            <a:ext cx="8229600" cy="745813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>
                <a:solidFill>
                  <a:srgbClr val="0D1C39"/>
                </a:solidFill>
                <a:cs typeface="Arial" panose="020B0604020202020204" pitchFamily="34" charset="0"/>
              </a:rPr>
              <a:t>BIO-RESORT:  </a:t>
            </a:r>
            <a:r>
              <a:rPr lang="nl-NL" b="1" dirty="0" err="1">
                <a:solidFill>
                  <a:srgbClr val="0D1C39"/>
                </a:solidFill>
                <a:cs typeface="Arial" panose="020B0604020202020204" pitchFamily="34" charset="0"/>
              </a:rPr>
              <a:t>Aim</a:t>
            </a:r>
            <a:endParaRPr lang="nl-NL" b="1" dirty="0">
              <a:solidFill>
                <a:srgbClr val="0D1C39"/>
              </a:solidFill>
              <a:cs typeface="Arial" panose="020B0604020202020204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74675" y="1569581"/>
            <a:ext cx="7765780" cy="4781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6088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solidFill>
                  <a:srgbClr val="0D1C39"/>
                </a:solidFill>
                <a:cs typeface="Arial" panose="020B0604020202020204" pitchFamily="34" charset="0"/>
              </a:rPr>
              <a:t>To evaluate </a:t>
            </a:r>
            <a:r>
              <a:rPr lang="en-US" sz="3000" b="1" i="1" dirty="0">
                <a:solidFill>
                  <a:srgbClr val="0D1C39"/>
                </a:solidFill>
                <a:cs typeface="Arial" panose="020B0604020202020204" pitchFamily="34" charset="0"/>
              </a:rPr>
              <a:t>two independent </a:t>
            </a:r>
            <a:r>
              <a:rPr lang="en-US" sz="3000" b="1" dirty="0">
                <a:solidFill>
                  <a:srgbClr val="0D1C39"/>
                </a:solidFill>
                <a:cs typeface="Arial" panose="020B0604020202020204" pitchFamily="34" charset="0"/>
              </a:rPr>
              <a:t>hypotheses that</a:t>
            </a:r>
            <a:r>
              <a:rPr lang="en-US" sz="3000" b="1" dirty="0" smtClean="0">
                <a:solidFill>
                  <a:srgbClr val="0D1C39"/>
                </a:solidFill>
                <a:cs typeface="Arial" panose="020B0604020202020204" pitchFamily="34" charset="0"/>
              </a:rPr>
              <a:t> 1-year safety </a:t>
            </a:r>
            <a:r>
              <a:rPr lang="en-US" sz="3000" b="1" dirty="0">
                <a:solidFill>
                  <a:srgbClr val="0D1C39"/>
                </a:solidFill>
                <a:cs typeface="Arial" panose="020B0604020202020204" pitchFamily="34" charset="0"/>
              </a:rPr>
              <a:t>and efficacy is non-inferior </a:t>
            </a:r>
            <a:r>
              <a:rPr lang="en-US" sz="3000" b="1" dirty="0" smtClean="0">
                <a:solidFill>
                  <a:srgbClr val="0D1C39"/>
                </a:solidFill>
                <a:cs typeface="Arial" panose="020B0604020202020204" pitchFamily="34" charset="0"/>
              </a:rPr>
              <a:t>for:</a:t>
            </a:r>
            <a:r>
              <a:rPr lang="en-US" b="1" dirty="0" smtClean="0">
                <a:solidFill>
                  <a:srgbClr val="0D1C39"/>
                </a:solidFill>
                <a:cs typeface="Arial" panose="020B0604020202020204" pitchFamily="34" charset="0"/>
              </a:rPr>
              <a:t> </a:t>
            </a:r>
          </a:p>
          <a:p>
            <a:endParaRPr lang="nl-NL" dirty="0">
              <a:solidFill>
                <a:srgbClr val="0C1B38"/>
              </a:solidFill>
              <a:cs typeface="Arial" panose="020B0604020202020204" pitchFamily="34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1213200" y="3032142"/>
            <a:ext cx="6706312" cy="184830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8356B"/>
              </a:buClr>
              <a:buSzPct val="110000"/>
            </a:pPr>
            <a:endParaRPr lang="en-US" sz="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76213" indent="0" defTabSz="446088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806450" indent="-271463" defTabSz="446088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SYNERGY 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vs.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RESOLUTE INTEGRITY</a:t>
            </a:r>
          </a:p>
          <a:p>
            <a:pPr marL="806450" indent="-271463" defTabSz="446088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endParaRPr lang="en-US" sz="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806450" indent="-271463" defTabSz="446088">
              <a:lnSpc>
                <a:spcPct val="105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ORSIRO 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vs.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RESOLUTE INTEGRITY</a:t>
            </a:r>
          </a:p>
        </p:txBody>
      </p:sp>
    </p:spTree>
    <p:extLst>
      <p:ext uri="{BB962C8B-B14F-4D97-AF65-F5344CB8AC3E}">
        <p14:creationId xmlns:p14="http://schemas.microsoft.com/office/powerpoint/2010/main" val="25460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4335" y="222154"/>
            <a:ext cx="8229600" cy="619723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D1C39"/>
                </a:solidFill>
                <a:latin typeface="+mn-lt"/>
                <a:cs typeface="Arial" panose="020B0604020202020204" pitchFamily="34" charset="0"/>
              </a:rPr>
              <a:t>Primary Endpoint and Sample </a:t>
            </a:r>
            <a:r>
              <a:rPr lang="en-US" sz="3800" b="1" dirty="0" smtClean="0">
                <a:solidFill>
                  <a:srgbClr val="0D1C39"/>
                </a:solidFill>
                <a:cs typeface="Arial" panose="020B0604020202020204" pitchFamily="34" charset="0"/>
              </a:rPr>
              <a:t>Size </a:t>
            </a:r>
            <a:endParaRPr lang="en-US" sz="3800" b="1" dirty="0">
              <a:solidFill>
                <a:srgbClr val="0D1C3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 bwMode="auto">
          <a:xfrm>
            <a:off x="612758" y="3944882"/>
            <a:ext cx="7897812" cy="184830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28356B"/>
              </a:buClr>
              <a:buSzPct val="110000"/>
            </a:pPr>
            <a:endParaRPr lang="en-US" sz="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fontAlgn="base" hangingPunct="0">
              <a:spcAft>
                <a:spcPct val="0"/>
              </a:spcAft>
              <a:buClr>
                <a:srgbClr val="28356B"/>
              </a:buClr>
              <a:buSzPct val="110000"/>
            </a:pPr>
            <a:endParaRPr lang="en-US" sz="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28588" eaLnBrk="0" fontAlgn="base" hangingPunct="0">
              <a:spcAft>
                <a:spcPct val="0"/>
              </a:spcAft>
              <a:buClr>
                <a:srgbClr val="28356B"/>
              </a:buClr>
              <a:buSzPct val="110000"/>
            </a:pP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sample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size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3,540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randomized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subjects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yield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power of at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least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detect</a:t>
            </a:r>
            <a:r>
              <a:rPr lang="nl-NL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non-inferiority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with a one-sided alpha level of 0.025 (from 0.05 adjusted for multiple testing to 0.025), allowing for 3% loss to follow-up.</a:t>
            </a:r>
            <a:endParaRPr lang="nl-NL" sz="2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ijdelijke aanduiding voor inhoud 7"/>
          <p:cNvSpPr txBox="1">
            <a:spLocks/>
          </p:cNvSpPr>
          <p:nvPr/>
        </p:nvSpPr>
        <p:spPr>
          <a:xfrm>
            <a:off x="485739" y="1160595"/>
            <a:ext cx="8118700" cy="21546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57175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rgbClr val="0D1C39"/>
                </a:solidFill>
              </a:rPr>
              <a:t>Primary </a:t>
            </a:r>
            <a:r>
              <a:rPr lang="en-US" sz="2400" b="1" dirty="0" smtClean="0">
                <a:solidFill>
                  <a:srgbClr val="0D1C39"/>
                </a:solidFill>
              </a:rPr>
              <a:t>endpoint is Target </a:t>
            </a:r>
            <a:r>
              <a:rPr lang="en-US" sz="2400" b="1" dirty="0">
                <a:solidFill>
                  <a:srgbClr val="0D1C39"/>
                </a:solidFill>
              </a:rPr>
              <a:t>Vessel Failure (TVF) at </a:t>
            </a:r>
            <a:r>
              <a:rPr lang="en-US" sz="2400" b="1" dirty="0" smtClean="0">
                <a:solidFill>
                  <a:srgbClr val="0D1C39"/>
                </a:solidFill>
              </a:rPr>
              <a:t>1-year, </a:t>
            </a:r>
            <a:r>
              <a:rPr lang="en-US" sz="2400" b="1" dirty="0">
                <a:solidFill>
                  <a:srgbClr val="0D1C39"/>
                </a:solidFill>
              </a:rPr>
              <a:t>a composite of cardiac death, target-vessel MI, and clinically driven target-vessel </a:t>
            </a:r>
            <a:r>
              <a:rPr lang="en-US" sz="2400" b="1" dirty="0" smtClean="0">
                <a:solidFill>
                  <a:srgbClr val="0D1C39"/>
                </a:solidFill>
              </a:rPr>
              <a:t>revascularization.</a:t>
            </a:r>
          </a:p>
          <a:p>
            <a:pPr marL="271463" indent="-257175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D1C39"/>
                </a:solidFill>
              </a:rPr>
              <a:t>Sample size was calculated, assuming a </a:t>
            </a:r>
            <a:r>
              <a:rPr lang="en-US" sz="2400" b="1" dirty="0">
                <a:solidFill>
                  <a:srgbClr val="0D1C39"/>
                </a:solidFill>
              </a:rPr>
              <a:t>TVF rate of </a:t>
            </a:r>
            <a:r>
              <a:rPr lang="en-US" sz="2400" b="1" dirty="0" smtClean="0">
                <a:solidFill>
                  <a:srgbClr val="0D1C39"/>
                </a:solidFill>
              </a:rPr>
              <a:t>8.5% at 1-year (based </a:t>
            </a:r>
            <a:r>
              <a:rPr lang="en-US" sz="2400" b="1" dirty="0">
                <a:solidFill>
                  <a:srgbClr val="0D1C39"/>
                </a:solidFill>
              </a:rPr>
              <a:t>on </a:t>
            </a:r>
            <a:r>
              <a:rPr lang="en-US" sz="2400" b="1" dirty="0" smtClean="0">
                <a:solidFill>
                  <a:srgbClr val="0D1C39"/>
                </a:solidFill>
              </a:rPr>
              <a:t>previous trials</a:t>
            </a:r>
            <a:r>
              <a:rPr lang="en-US" sz="1800" b="1" baseline="30000" dirty="0" smtClean="0">
                <a:solidFill>
                  <a:srgbClr val="0D1C39"/>
                </a:solidFill>
              </a:rPr>
              <a:t>1,2</a:t>
            </a:r>
            <a:r>
              <a:rPr lang="en-US" sz="2400" b="1" baseline="30000" dirty="0" smtClean="0">
                <a:solidFill>
                  <a:srgbClr val="0D1C39"/>
                </a:solidFill>
              </a:rPr>
              <a:t> </a:t>
            </a:r>
            <a:r>
              <a:rPr lang="en-US" sz="2400" b="1" dirty="0">
                <a:solidFill>
                  <a:srgbClr val="0D1C39"/>
                </a:solidFill>
              </a:rPr>
              <a:t>and further </a:t>
            </a:r>
            <a:r>
              <a:rPr lang="en-US" sz="2400" b="1" dirty="0" smtClean="0">
                <a:solidFill>
                  <a:srgbClr val="0D1C39"/>
                </a:solidFill>
              </a:rPr>
              <a:t>assumptions), with the non-inferiority margin set at 3.5%.</a:t>
            </a:r>
            <a:endParaRPr lang="en-US" sz="2400" b="1" dirty="0">
              <a:solidFill>
                <a:srgbClr val="0D1C39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22642" y="6454125"/>
            <a:ext cx="3560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dirty="0">
                <a:solidFill>
                  <a:schemeClr val="bg1">
                    <a:lumMod val="85000"/>
                  </a:schemeClr>
                </a:solidFill>
              </a:rPr>
              <a:t>1.  </a:t>
            </a:r>
            <a:r>
              <a:rPr lang="nl-NL" sz="800" dirty="0" err="1">
                <a:solidFill>
                  <a:schemeClr val="bg1">
                    <a:lumMod val="85000"/>
                  </a:schemeClr>
                </a:solidFill>
              </a:rPr>
              <a:t>von</a:t>
            </a:r>
            <a:r>
              <a:rPr lang="nl-NL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800" dirty="0" err="1">
                <a:solidFill>
                  <a:schemeClr val="bg1">
                    <a:lumMod val="85000"/>
                  </a:schemeClr>
                </a:solidFill>
              </a:rPr>
              <a:t>Birgelen</a:t>
            </a:r>
            <a:r>
              <a:rPr lang="nl-NL" sz="800" dirty="0">
                <a:solidFill>
                  <a:schemeClr val="bg1">
                    <a:lumMod val="85000"/>
                  </a:schemeClr>
                </a:solidFill>
              </a:rPr>
              <a:t> et </a:t>
            </a:r>
            <a:r>
              <a:rPr lang="nl-NL" sz="800" dirty="0" err="1">
                <a:solidFill>
                  <a:schemeClr val="bg1">
                    <a:lumMod val="85000"/>
                  </a:schemeClr>
                </a:solidFill>
              </a:rPr>
              <a:t>al.</a:t>
            </a:r>
            <a:r>
              <a:rPr lang="nl-NL" sz="8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J Am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Coll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Cardiol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. 2012</a:t>
            </a:r>
            <a:r>
              <a:rPr lang="nl-NL" sz="800" dirty="0">
                <a:solidFill>
                  <a:schemeClr val="bg1">
                    <a:lumMod val="85000"/>
                  </a:schemeClr>
                </a:solidFill>
              </a:rPr>
              <a:t>:  TWENTE trial </a:t>
            </a:r>
          </a:p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2. 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Serruys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 et al.  N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</a:rPr>
              <a:t>Engl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 J Med. 2010:</a:t>
            </a:r>
            <a:r>
              <a:rPr lang="en-US" sz="800" baseline="30000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RESOLUTE All</a:t>
            </a:r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</a:rPr>
              <a:t>-comers 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trial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74091" y="5975870"/>
            <a:ext cx="599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C1B38"/>
                </a:solidFill>
                <a:latin typeface="Calibri" charset="0"/>
              </a:rPr>
              <a:t>Sample size calculation</a:t>
            </a:r>
            <a:r>
              <a:rPr lang="en-US" sz="1000" b="1" dirty="0" smtClean="0">
                <a:solidFill>
                  <a:srgbClr val="0C1B38"/>
                </a:solidFill>
                <a:latin typeface="Calibri" charset="0"/>
              </a:rPr>
              <a:t> was performed </a:t>
            </a:r>
            <a:r>
              <a:rPr lang="en-US" sz="1000" b="1" dirty="0">
                <a:solidFill>
                  <a:srgbClr val="0C1B38"/>
                </a:solidFill>
                <a:latin typeface="Calibri" charset="0"/>
              </a:rPr>
              <a:t>with PASS software (NCSS, Kaysville, UT, USA</a:t>
            </a:r>
            <a:r>
              <a:rPr lang="en-US" sz="1000" b="1" dirty="0" smtClean="0">
                <a:solidFill>
                  <a:srgbClr val="0C1B38"/>
                </a:solidFill>
                <a:latin typeface="Calibri" charset="0"/>
              </a:rPr>
              <a:t>).</a:t>
            </a:r>
            <a:endParaRPr lang="nl-NL" sz="1000" b="1" dirty="0">
              <a:solidFill>
                <a:srgbClr val="0C1B38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347943" y="6606052"/>
            <a:ext cx="845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This</a:t>
            </a:r>
            <a:r>
              <a:rPr lang="nl-NL" sz="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800" i="1" dirty="0" err="1" smtClean="0">
                <a:solidFill>
                  <a:schemeClr val="bg1">
                    <a:lumMod val="95000"/>
                  </a:schemeClr>
                </a:solidFill>
              </a:rPr>
              <a:t>investigator-initiated</a:t>
            </a:r>
            <a:r>
              <a:rPr lang="nl-NL" sz="8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study</a:t>
            </a:r>
            <a:r>
              <a:rPr lang="nl-NL" sz="800" i="1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nl-NL" sz="800" i="1" dirty="0" err="1" smtClean="0">
                <a:solidFill>
                  <a:schemeClr val="bg1">
                    <a:lumMod val="95000"/>
                  </a:schemeClr>
                </a:solidFill>
              </a:rPr>
              <a:t>its</a:t>
            </a:r>
            <a:r>
              <a:rPr lang="nl-NL" sz="800" i="1" dirty="0" smtClean="0">
                <a:solidFill>
                  <a:schemeClr val="bg1">
                    <a:lumMod val="95000"/>
                  </a:schemeClr>
                </a:solidFill>
              </a:rPr>
              <a:t> 1-year follow-up are </a:t>
            </a:r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equally</a:t>
            </a:r>
            <a:r>
              <a:rPr lang="nl-NL" sz="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funded</a:t>
            </a:r>
            <a:r>
              <a:rPr lang="nl-NL" sz="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by</a:t>
            </a:r>
            <a:r>
              <a:rPr lang="nl-NL" sz="8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Biotronik</a:t>
            </a:r>
            <a:r>
              <a:rPr lang="nl-NL" sz="800" i="1" dirty="0">
                <a:solidFill>
                  <a:schemeClr val="bg1">
                    <a:lumMod val="95000"/>
                  </a:schemeClr>
                </a:solidFill>
              </a:rPr>
              <a:t>, Boston </a:t>
            </a:r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Scientific</a:t>
            </a:r>
            <a:r>
              <a:rPr lang="nl-NL" sz="800" i="1" dirty="0">
                <a:solidFill>
                  <a:schemeClr val="bg1">
                    <a:lumMod val="95000"/>
                  </a:schemeClr>
                </a:solidFill>
              </a:rPr>
              <a:t>, and </a:t>
            </a:r>
            <a:r>
              <a:rPr lang="nl-NL" sz="800" i="1" dirty="0" err="1">
                <a:solidFill>
                  <a:schemeClr val="bg1">
                    <a:lumMod val="95000"/>
                  </a:schemeClr>
                </a:solidFill>
              </a:rPr>
              <a:t>Medtronic</a:t>
            </a:r>
            <a:r>
              <a:rPr lang="nl-NL" sz="800" i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-6094" y="6402631"/>
            <a:ext cx="9124716" cy="2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0340" algn="l"/>
                <a:tab pos="449580" algn="l"/>
              </a:tabLst>
              <a:defRPr/>
            </a:pPr>
            <a:r>
              <a:rPr kumimoji="0" lang="nl-NL" sz="110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TWENTE</a:t>
            </a:r>
            <a:r>
              <a:rPr kumimoji="0" lang="nl-NL" sz="110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III</a:t>
            </a:r>
            <a:endParaRPr kumimoji="0" lang="nl-NL" sz="11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>
          <a:xfrm>
            <a:off x="47660" y="135554"/>
            <a:ext cx="9096339" cy="79067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0253F"/>
                </a:solidFill>
              </a:rPr>
              <a:t>BIO-RESORT</a:t>
            </a:r>
          </a:p>
        </p:txBody>
      </p:sp>
      <p:sp>
        <p:nvSpPr>
          <p:cNvPr id="32" name="Tekstvak 32"/>
          <p:cNvSpPr txBox="1">
            <a:spLocks noChangeArrowheads="1"/>
          </p:cNvSpPr>
          <p:nvPr/>
        </p:nvSpPr>
        <p:spPr bwMode="auto">
          <a:xfrm>
            <a:off x="247650" y="4821287"/>
            <a:ext cx="8629650" cy="1015663"/>
          </a:xfrm>
          <a:prstGeom prst="rect">
            <a:avLst/>
          </a:prstGeom>
          <a:solidFill>
            <a:srgbClr val="00123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tabLst>
                <a:tab pos="1879600" algn="l"/>
              </a:tabLst>
            </a:pPr>
            <a:endParaRPr lang="nl-NL" sz="300" b="1" dirty="0" smtClean="0">
              <a:solidFill>
                <a:srgbClr val="FFFFFF"/>
              </a:solidFill>
            </a:endParaRPr>
          </a:p>
          <a:p>
            <a:pPr defTabSz="914400">
              <a:buFont typeface="Wingdings" charset="2"/>
              <a:buChar char="§"/>
              <a:tabLst>
                <a:tab pos="1879600" algn="l"/>
              </a:tabLst>
            </a:pPr>
            <a:r>
              <a:rPr lang="nl-NL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5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r>
              <a:rPr lang="nl-NL" sz="15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5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endpoint</a:t>
            </a:r>
            <a:r>
              <a:rPr lang="nl-NL" sz="15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</a:t>
            </a:r>
            <a:r>
              <a:rPr lang="nl-NL" sz="12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nl-NL" sz="1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1-year</a:t>
            </a:r>
            <a:r>
              <a:rPr lang="nl-NL" sz="1200" b="1" kern="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1200" b="1" kern="0" dirty="0" err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</a:t>
            </a:r>
            <a:r>
              <a:rPr lang="nl-NL" sz="1200" b="1" kern="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target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vessel-related</a:t>
            </a:r>
            <a:r>
              <a:rPr lang="nl-NL" sz="1200" b="1" kern="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</a:t>
            </a:r>
            <a:r>
              <a:rPr lang="nl-NL" sz="1200" b="1" kern="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infarction</a:t>
            </a:r>
            <a:r>
              <a:rPr lang="nl-NL" sz="1200" b="1" kern="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clinically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driven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target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revascularization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nl-NL" sz="1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test 2 independent hypotheses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	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ORSIRO and SYNERGY is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non-inferior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</a:t>
            </a:r>
            <a:r>
              <a:rPr lang="nl-NL" sz="1200" b="1" kern="0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RESOLUTE INTEGRITY</a:t>
            </a:r>
            <a:endParaRPr lang="nl-NL" sz="3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buFont typeface="Wingdings" charset="2"/>
              <a:buChar char="§"/>
              <a:tabLst>
                <a:tab pos="1879600" algn="l"/>
              </a:tabLst>
            </a:pPr>
            <a:r>
              <a:rPr lang="nl-NL" sz="1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5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rPr lang="nl-NL" sz="15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5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endpoints</a:t>
            </a:r>
            <a:r>
              <a:rPr lang="nl-NL" sz="15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l-NL" sz="12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infarction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(MI) ∙ </a:t>
            </a:r>
            <a:r>
              <a:rPr lang="nl-NL" sz="12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revascularization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∙ </a:t>
            </a:r>
            <a:r>
              <a:rPr lang="nl-NL" sz="1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stent</a:t>
            </a:r>
            <a:r>
              <a:rPr lang="nl-NL" sz="1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2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thrombosis</a:t>
            </a:r>
            <a:r>
              <a:rPr lang="nl-NL" sz="12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∙</a:t>
            </a:r>
            <a:r>
              <a:rPr lang="nl-NL" sz="12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TLF, MACE, POCE</a:t>
            </a:r>
          </a:p>
          <a:p>
            <a:pPr defTabSz="914400">
              <a:tabLst>
                <a:tab pos="1795463" algn="l"/>
              </a:tabLst>
            </a:pPr>
            <a:endParaRPr lang="nl-NL" sz="300" kern="0" dirty="0">
              <a:solidFill>
                <a:prstClr val="black"/>
              </a:solidFill>
            </a:endParaRPr>
          </a:p>
        </p:txBody>
      </p:sp>
      <p:sp>
        <p:nvSpPr>
          <p:cNvPr id="35" name="Rechthoek 34"/>
          <p:cNvSpPr/>
          <p:nvPr/>
        </p:nvSpPr>
        <p:spPr>
          <a:xfrm>
            <a:off x="138884" y="5837069"/>
            <a:ext cx="8852716" cy="51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ts val="1100"/>
              </a:lnSpc>
            </a:pPr>
            <a:r>
              <a:rPr lang="en-GB" sz="1000" b="1" dirty="0" smtClean="0">
                <a:solidFill>
                  <a:srgbClr val="10253F"/>
                </a:solidFill>
              </a:rPr>
              <a:t>BIO-RESORT Study Sites:  </a:t>
            </a:r>
            <a:r>
              <a:rPr lang="nl-NL" sz="1000" b="1" dirty="0" smtClean="0">
                <a:solidFill>
                  <a:srgbClr val="10253F"/>
                </a:solidFill>
              </a:rPr>
              <a:t>Thoraxcentrum Twente, Medisch Spectrum Twente, Enschede </a:t>
            </a:r>
            <a:r>
              <a:rPr lang="en-GB" sz="1000" b="1" dirty="0" smtClean="0">
                <a:solidFill>
                  <a:srgbClr val="10253F"/>
                </a:solidFill>
              </a:rPr>
              <a:t>∙ </a:t>
            </a:r>
            <a:r>
              <a:rPr lang="nl-NL" sz="1000" b="1" dirty="0" smtClean="0">
                <a:solidFill>
                  <a:srgbClr val="10253F"/>
                </a:solidFill>
              </a:rPr>
              <a:t>Rijnstate </a:t>
            </a:r>
            <a:r>
              <a:rPr lang="nl-NL" sz="1000" b="1" dirty="0" err="1" smtClean="0">
                <a:solidFill>
                  <a:srgbClr val="10253F"/>
                </a:solidFill>
              </a:rPr>
              <a:t>Hospital</a:t>
            </a:r>
            <a:r>
              <a:rPr lang="nl-NL" sz="1000" b="1" dirty="0" smtClean="0">
                <a:solidFill>
                  <a:srgbClr val="10253F"/>
                </a:solidFill>
              </a:rPr>
              <a:t>, Arnhem </a:t>
            </a:r>
            <a:r>
              <a:rPr lang="en-GB" sz="1000" b="1" dirty="0" smtClean="0">
                <a:solidFill>
                  <a:srgbClr val="10253F"/>
                </a:solidFill>
              </a:rPr>
              <a:t>∙ </a:t>
            </a:r>
            <a:r>
              <a:rPr lang="nl-NL" sz="1000" b="1" dirty="0" err="1" smtClean="0">
                <a:solidFill>
                  <a:srgbClr val="10253F"/>
                </a:solidFill>
              </a:rPr>
              <a:t>Haga</a:t>
            </a:r>
            <a:r>
              <a:rPr lang="nl-NL" sz="1000" b="1" dirty="0" smtClean="0">
                <a:solidFill>
                  <a:srgbClr val="10253F"/>
                </a:solidFill>
              </a:rPr>
              <a:t> </a:t>
            </a:r>
            <a:r>
              <a:rPr lang="nl-NL" sz="1000" b="1" dirty="0" err="1" smtClean="0">
                <a:solidFill>
                  <a:srgbClr val="10253F"/>
                </a:solidFill>
              </a:rPr>
              <a:t>Hospital</a:t>
            </a:r>
            <a:r>
              <a:rPr lang="nl-NL" sz="1000" b="1" dirty="0" smtClean="0">
                <a:solidFill>
                  <a:srgbClr val="10253F"/>
                </a:solidFill>
              </a:rPr>
              <a:t>, The </a:t>
            </a:r>
            <a:r>
              <a:rPr lang="nl-NL" sz="1000" b="1" dirty="0" err="1" smtClean="0">
                <a:solidFill>
                  <a:srgbClr val="10253F"/>
                </a:solidFill>
              </a:rPr>
              <a:t>Hague</a:t>
            </a:r>
            <a:r>
              <a:rPr lang="nl-NL" sz="1000" b="1" dirty="0" smtClean="0">
                <a:solidFill>
                  <a:srgbClr val="10253F"/>
                </a:solidFill>
              </a:rPr>
              <a:t> </a:t>
            </a:r>
            <a:r>
              <a:rPr lang="en-GB" sz="1000" b="1" dirty="0" smtClean="0">
                <a:solidFill>
                  <a:srgbClr val="10253F"/>
                </a:solidFill>
              </a:rPr>
              <a:t>∙ </a:t>
            </a:r>
          </a:p>
          <a:p>
            <a:pPr algn="ctr" defTabSz="914400">
              <a:lnSpc>
                <a:spcPts val="1100"/>
              </a:lnSpc>
            </a:pPr>
            <a:r>
              <a:rPr lang="nl-NL" sz="1000" b="1" dirty="0" smtClean="0">
                <a:solidFill>
                  <a:srgbClr val="10253F"/>
                </a:solidFill>
              </a:rPr>
              <a:t>Albert </a:t>
            </a:r>
            <a:r>
              <a:rPr lang="nl-NL" sz="1000" b="1" dirty="0" err="1" smtClean="0">
                <a:solidFill>
                  <a:srgbClr val="10253F"/>
                </a:solidFill>
              </a:rPr>
              <a:t>Schweitzer</a:t>
            </a:r>
            <a:r>
              <a:rPr lang="nl-NL" sz="1000" b="1" dirty="0" smtClean="0">
                <a:solidFill>
                  <a:srgbClr val="10253F"/>
                </a:solidFill>
              </a:rPr>
              <a:t> </a:t>
            </a:r>
            <a:r>
              <a:rPr lang="nl-NL" sz="1000" b="1" dirty="0" err="1" smtClean="0">
                <a:solidFill>
                  <a:srgbClr val="10253F"/>
                </a:solidFill>
              </a:rPr>
              <a:t>Hospital</a:t>
            </a:r>
            <a:r>
              <a:rPr lang="nl-NL" sz="1000" b="1" dirty="0" smtClean="0">
                <a:solidFill>
                  <a:srgbClr val="10253F"/>
                </a:solidFill>
              </a:rPr>
              <a:t>, Dordrecht; all in the </a:t>
            </a:r>
            <a:r>
              <a:rPr lang="nl-NL" sz="1000" b="1" dirty="0" err="1" smtClean="0">
                <a:solidFill>
                  <a:srgbClr val="10253F"/>
                </a:solidFill>
              </a:rPr>
              <a:t>Netherlands</a:t>
            </a:r>
            <a:r>
              <a:rPr lang="nl-NL" sz="1000" b="1" dirty="0" smtClean="0">
                <a:solidFill>
                  <a:srgbClr val="10253F"/>
                </a:solidFill>
              </a:rPr>
              <a:t> </a:t>
            </a:r>
            <a:r>
              <a:rPr lang="en-GB" sz="1000" b="1" dirty="0" smtClean="0">
                <a:solidFill>
                  <a:srgbClr val="10253F"/>
                </a:solidFill>
              </a:rPr>
              <a:t>∙ </a:t>
            </a:r>
            <a:r>
              <a:rPr lang="en-GB" sz="1000" b="1" dirty="0" err="1" smtClean="0">
                <a:solidFill>
                  <a:srgbClr val="10253F"/>
                </a:solidFill>
              </a:rPr>
              <a:t>Enrollment</a:t>
            </a:r>
            <a:r>
              <a:rPr lang="en-GB" sz="1000" b="1" dirty="0" smtClean="0">
                <a:solidFill>
                  <a:srgbClr val="10253F"/>
                </a:solidFill>
              </a:rPr>
              <a:t> from </a:t>
            </a:r>
            <a:r>
              <a:rPr lang="nl-NL" sz="1000" b="1" dirty="0" smtClean="0">
                <a:solidFill>
                  <a:srgbClr val="10253F"/>
                </a:solidFill>
              </a:rPr>
              <a:t>December 21, 2012 to August 24, 2015 </a:t>
            </a:r>
            <a:r>
              <a:rPr lang="en-GB" sz="1000" b="1" dirty="0" smtClean="0">
                <a:solidFill>
                  <a:srgbClr val="10253F"/>
                </a:solidFill>
              </a:rPr>
              <a:t>∙ </a:t>
            </a:r>
            <a:endParaRPr lang="nl-NL" sz="1000" b="1" dirty="0" smtClean="0">
              <a:solidFill>
                <a:srgbClr val="10253F"/>
              </a:solidFill>
            </a:endParaRPr>
          </a:p>
          <a:p>
            <a:pPr algn="ctr" defTabSz="914400">
              <a:lnSpc>
                <a:spcPts val="1100"/>
              </a:lnSpc>
            </a:pPr>
            <a:r>
              <a:rPr lang="nl-NL" sz="1000" b="1" dirty="0" smtClean="0"/>
              <a:t>PI: </a:t>
            </a:r>
            <a:r>
              <a:rPr lang="en-GB" sz="1000" b="1" dirty="0" smtClean="0">
                <a:solidFill>
                  <a:srgbClr val="10253F"/>
                </a:solidFill>
              </a:rPr>
              <a:t>C</a:t>
            </a:r>
            <a:r>
              <a:rPr lang="en-GB" sz="1000" b="1" dirty="0">
                <a:solidFill>
                  <a:srgbClr val="10253F"/>
                </a:solidFill>
              </a:rPr>
              <a:t>. von </a:t>
            </a:r>
            <a:r>
              <a:rPr lang="en-GB" sz="1000" b="1" dirty="0" err="1">
                <a:solidFill>
                  <a:srgbClr val="10253F"/>
                </a:solidFill>
              </a:rPr>
              <a:t>Birgelen</a:t>
            </a:r>
            <a:r>
              <a:rPr lang="en-GB" sz="1000" b="1" dirty="0">
                <a:solidFill>
                  <a:srgbClr val="10253F"/>
                </a:solidFill>
              </a:rPr>
              <a:t>, MD </a:t>
            </a:r>
            <a:r>
              <a:rPr lang="en-GB" sz="1000" b="1" dirty="0" smtClean="0">
                <a:solidFill>
                  <a:srgbClr val="10253F"/>
                </a:solidFill>
              </a:rPr>
              <a:t>PhD – </a:t>
            </a:r>
            <a:r>
              <a:rPr lang="en-GB" sz="1000" b="1" dirty="0" err="1" smtClean="0">
                <a:solidFill>
                  <a:srgbClr val="10253F"/>
                </a:solidFill>
              </a:rPr>
              <a:t>Thoraxcentrum</a:t>
            </a:r>
            <a:r>
              <a:rPr lang="en-GB" sz="1000" b="1" dirty="0" smtClean="0">
                <a:solidFill>
                  <a:srgbClr val="10253F"/>
                </a:solidFill>
              </a:rPr>
              <a:t> </a:t>
            </a:r>
            <a:r>
              <a:rPr lang="en-GB" sz="1000" b="1" dirty="0" err="1" smtClean="0">
                <a:solidFill>
                  <a:srgbClr val="10253F"/>
                </a:solidFill>
              </a:rPr>
              <a:t>Twente</a:t>
            </a:r>
            <a:r>
              <a:rPr lang="en-GB" sz="1000" b="1" dirty="0" smtClean="0">
                <a:solidFill>
                  <a:srgbClr val="10253F"/>
                </a:solidFill>
              </a:rPr>
              <a:t>, MST, </a:t>
            </a:r>
            <a:r>
              <a:rPr lang="en-GB" sz="1000" b="1" dirty="0" err="1" smtClean="0">
                <a:solidFill>
                  <a:srgbClr val="10253F"/>
                </a:solidFill>
              </a:rPr>
              <a:t>Enschede</a:t>
            </a:r>
            <a:r>
              <a:rPr lang="en-GB" sz="1000" b="1" dirty="0" smtClean="0">
                <a:solidFill>
                  <a:srgbClr val="10253F"/>
                </a:solidFill>
              </a:rPr>
              <a:t>, the Netherlands</a:t>
            </a:r>
            <a:endParaRPr lang="en-GB" sz="1000" b="1" dirty="0">
              <a:solidFill>
                <a:srgbClr val="10253F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230205" y="4229179"/>
            <a:ext cx="8650270" cy="517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ts val="1100"/>
              </a:lnSpc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Investigator-initiated, multicenter, assessor and patient-blinded, three-arm, randomized, non-inferiority trial </a:t>
            </a:r>
            <a:r>
              <a:rPr lang="en-GB" sz="1000" b="1" dirty="0" smtClean="0">
                <a:solidFill>
                  <a:schemeClr val="tx2">
                    <a:lumMod val="50000"/>
                  </a:schemeClr>
                </a:solidFill>
              </a:rPr>
              <a:t>∙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 algn="ctr" defTabSz="914400">
              <a:lnSpc>
                <a:spcPts val="1100"/>
              </a:lnSpc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Visits 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to outpatient clinic,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questionnaire or 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telephone follow-up </a:t>
            </a:r>
            <a:r>
              <a:rPr lang="en-GB" sz="1000" b="1" dirty="0">
                <a:solidFill>
                  <a:schemeClr val="tx2">
                    <a:lumMod val="50000"/>
                  </a:schemeClr>
                </a:solidFill>
              </a:rPr>
              <a:t>∙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No 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routine 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angiographic 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follow-up </a:t>
            </a:r>
            <a:r>
              <a:rPr lang="en-GB" sz="1000" b="1" dirty="0">
                <a:solidFill>
                  <a:schemeClr val="tx2">
                    <a:lumMod val="50000"/>
                  </a:schemeClr>
                </a:solidFill>
              </a:rPr>
              <a:t>∙</a:t>
            </a:r>
            <a:r>
              <a:rPr lang="en-GB" sz="1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 defTabSz="914400">
              <a:lnSpc>
                <a:spcPts val="1100"/>
              </a:lnSpc>
            </a:pPr>
            <a:r>
              <a:rPr lang="en-GB" sz="1000" b="1" dirty="0" smtClean="0">
                <a:solidFill>
                  <a:schemeClr val="tx2">
                    <a:lumMod val="50000"/>
                  </a:schemeClr>
                </a:solidFill>
              </a:rPr>
              <a:t>Independent monitoring and clinical event adjudication (CEC)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000" b="1" dirty="0" smtClean="0">
                <a:solidFill>
                  <a:schemeClr val="tx2">
                    <a:lumMod val="50000"/>
                  </a:schemeClr>
                </a:solidFill>
              </a:rPr>
              <a:t>∙ Supervision by DSMB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Rechthoek 36"/>
          <p:cNvSpPr/>
          <p:nvPr/>
        </p:nvSpPr>
        <p:spPr bwMode="auto">
          <a:xfrm>
            <a:off x="236538" y="3901920"/>
            <a:ext cx="8643937" cy="324781"/>
          </a:xfrm>
          <a:prstGeom prst="rect">
            <a:avLst/>
          </a:prstGeom>
          <a:solidFill>
            <a:srgbClr val="00123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2066925" algn="r" defTabSz="4687888">
              <a:tabLst>
                <a:tab pos="2238375" algn="l"/>
                <a:tab pos="3409950" algn="l"/>
              </a:tabLst>
              <a:defRPr/>
            </a:pPr>
            <a:endParaRPr lang="nl-NL" sz="1400" dirty="0">
              <a:solidFill>
                <a:prstClr val="black"/>
              </a:solidFill>
            </a:endParaRPr>
          </a:p>
        </p:txBody>
      </p:sp>
      <p:sp>
        <p:nvSpPr>
          <p:cNvPr id="38" name="Rechthoek 23"/>
          <p:cNvSpPr>
            <a:spLocks noChangeArrowheads="1"/>
          </p:cNvSpPr>
          <p:nvPr/>
        </p:nvSpPr>
        <p:spPr bwMode="auto">
          <a:xfrm>
            <a:off x="368676" y="3923412"/>
            <a:ext cx="748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0" name="Rechthoek 25"/>
          <p:cNvSpPr>
            <a:spLocks noChangeArrowheads="1"/>
          </p:cNvSpPr>
          <p:nvPr/>
        </p:nvSpPr>
        <p:spPr bwMode="auto">
          <a:xfrm>
            <a:off x="1919071" y="3927709"/>
            <a:ext cx="6463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nl-NL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nl-N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1" name="Rechthoek 26"/>
          <p:cNvSpPr>
            <a:spLocks noChangeArrowheads="1"/>
          </p:cNvSpPr>
          <p:nvPr/>
        </p:nvSpPr>
        <p:spPr bwMode="auto">
          <a:xfrm>
            <a:off x="7861272" y="3919172"/>
            <a:ext cx="767281" cy="31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nl-NL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52" name="Rechte verbindingslijn met pijl 51"/>
          <p:cNvCxnSpPr/>
          <p:nvPr/>
        </p:nvCxnSpPr>
        <p:spPr>
          <a:xfrm rot="5400000">
            <a:off x="4175264" y="2739749"/>
            <a:ext cx="762794" cy="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/>
          <p:cNvCxnSpPr/>
          <p:nvPr/>
        </p:nvCxnSpPr>
        <p:spPr>
          <a:xfrm rot="5400000">
            <a:off x="7115690" y="2738955"/>
            <a:ext cx="762794" cy="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/>
          <p:nvPr/>
        </p:nvCxnSpPr>
        <p:spPr>
          <a:xfrm rot="5400000">
            <a:off x="1250574" y="2739749"/>
            <a:ext cx="762794" cy="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hthoek 54"/>
          <p:cNvSpPr/>
          <p:nvPr/>
        </p:nvSpPr>
        <p:spPr bwMode="auto">
          <a:xfrm>
            <a:off x="228600" y="1655390"/>
            <a:ext cx="8686800" cy="71558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prstTxWarp prst="textNoShape">
              <a:avLst/>
            </a:prstTxWarp>
            <a:noAutofit/>
          </a:bodyPr>
          <a:lstStyle/>
          <a:p>
            <a:pPr marL="90488" indent="-90488" defTabSz="914400">
              <a:buFont typeface="Wingdings" pitchFamily="2" charset="2"/>
              <a:buChar char="§"/>
              <a:tabLst>
                <a:tab pos="180975" algn="l"/>
              </a:tabLst>
            </a:pPr>
            <a:r>
              <a:rPr lang="en-US" sz="1500" b="1" dirty="0">
                <a:solidFill>
                  <a:srgbClr val="7D0000"/>
                </a:solidFill>
              </a:rPr>
              <a:t> Inclusion criteria: </a:t>
            </a:r>
            <a:r>
              <a:rPr lang="en-US" sz="1000" b="1" dirty="0">
                <a:solidFill>
                  <a:srgbClr val="00123A"/>
                </a:solidFill>
              </a:rPr>
              <a:t>Pat. ≥ 18 yrs.; PCI with DES required; informed consent; ability</a:t>
            </a:r>
            <a:r>
              <a:rPr lang="en-US" sz="1000" b="1" dirty="0" smtClean="0">
                <a:solidFill>
                  <a:srgbClr val="00123A"/>
                </a:solidFill>
              </a:rPr>
              <a:t> and </a:t>
            </a:r>
            <a:r>
              <a:rPr lang="en-US" sz="1000" b="1" dirty="0">
                <a:solidFill>
                  <a:srgbClr val="00123A"/>
                </a:solidFill>
              </a:rPr>
              <a:t>willingness to comply with study procedures</a:t>
            </a:r>
            <a:r>
              <a:rPr lang="en-US" sz="1000" b="1" dirty="0" smtClean="0">
                <a:solidFill>
                  <a:srgbClr val="00123A"/>
                </a:solidFill>
              </a:rPr>
              <a:t> and </a:t>
            </a:r>
            <a:r>
              <a:rPr lang="en-US" sz="1000" b="1" dirty="0">
                <a:solidFill>
                  <a:srgbClr val="00123A"/>
                </a:solidFill>
              </a:rPr>
              <a:t>follow-up</a:t>
            </a:r>
          </a:p>
          <a:p>
            <a:pPr marL="90488" indent="-90488" defTabSz="4687888">
              <a:buFont typeface="Wingdings" charset="2"/>
              <a:buChar char="§"/>
              <a:tabLst>
                <a:tab pos="180975" algn="l"/>
              </a:tabLst>
            </a:pPr>
            <a:r>
              <a:rPr lang="en-US" sz="1400" b="1" dirty="0">
                <a:solidFill>
                  <a:srgbClr val="7D0000"/>
                </a:solidFill>
              </a:rPr>
              <a:t> </a:t>
            </a:r>
            <a:r>
              <a:rPr lang="en-US" sz="1500" b="1" dirty="0">
                <a:solidFill>
                  <a:srgbClr val="7D0000"/>
                </a:solidFill>
              </a:rPr>
              <a:t>Exclusion criteria:</a:t>
            </a:r>
            <a:r>
              <a:rPr lang="en-US" sz="1400" b="1" dirty="0">
                <a:solidFill>
                  <a:srgbClr val="7D0000"/>
                </a:solidFill>
              </a:rPr>
              <a:t> </a:t>
            </a:r>
            <a:r>
              <a:rPr lang="en-US" sz="1000" b="1" dirty="0">
                <a:solidFill>
                  <a:srgbClr val="00123A"/>
                </a:solidFill>
              </a:rPr>
              <a:t>Participation in another drug or device RCT before reaching primary EP; life expectancy &lt; 1 year; planned surgery &lt; 6 mo’s 	</a:t>
            </a:r>
            <a:r>
              <a:rPr lang="en-US" sz="1000" b="1">
                <a:solidFill>
                  <a:srgbClr val="00123A"/>
                </a:solidFill>
              </a:rPr>
              <a:t>                                             </a:t>
            </a:r>
            <a:r>
              <a:rPr lang="en-US" sz="1000" b="1" smtClean="0">
                <a:solidFill>
                  <a:srgbClr val="00123A"/>
                </a:solidFill>
              </a:rPr>
              <a:t>   </a:t>
            </a:r>
            <a:r>
              <a:rPr lang="en-US" sz="1000" b="1" dirty="0">
                <a:solidFill>
                  <a:srgbClr val="00123A"/>
                </a:solidFill>
              </a:rPr>
              <a:t>unless DAPT maintained; known pregnancy; </a:t>
            </a:r>
            <a:r>
              <a:rPr lang="en-US" sz="1000" b="1" dirty="0" smtClean="0">
                <a:solidFill>
                  <a:srgbClr val="00123A"/>
                </a:solidFill>
              </a:rPr>
              <a:t>known intolerance to DES, anticoagulants or </a:t>
            </a:r>
            <a:r>
              <a:rPr lang="en-US" sz="1000" b="1" dirty="0" err="1" smtClean="0">
                <a:solidFill>
                  <a:srgbClr val="00123A"/>
                </a:solidFill>
              </a:rPr>
              <a:t>antiplatelet</a:t>
            </a:r>
            <a:r>
              <a:rPr lang="en-US" sz="1000" b="1" dirty="0" smtClean="0">
                <a:solidFill>
                  <a:srgbClr val="00123A"/>
                </a:solidFill>
              </a:rPr>
              <a:t> drugs preventing DAPT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56" name="Tekstvak 18"/>
          <p:cNvSpPr txBox="1">
            <a:spLocks noChangeArrowheads="1"/>
          </p:cNvSpPr>
          <p:nvPr/>
        </p:nvSpPr>
        <p:spPr bwMode="auto">
          <a:xfrm>
            <a:off x="228600" y="2510299"/>
            <a:ext cx="8686800" cy="403691"/>
          </a:xfrm>
          <a:prstGeom prst="rect">
            <a:avLst/>
          </a:prstGeom>
          <a:solidFill>
            <a:srgbClr val="80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marL="90488" indent="-90488" algn="ctr" defTabSz="4687888">
              <a:lnSpc>
                <a:spcPts val="17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3,514 </a:t>
            </a:r>
            <a:r>
              <a:rPr lang="nl-NL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5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nl-NL" sz="1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nl-NL" sz="15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comers</a:t>
            </a:r>
            <a:r>
              <a:rPr lang="nl-NL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5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nl-NL" sz="1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nl-NL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:1:1 </a:t>
            </a:r>
            <a:r>
              <a:rPr lang="nl-NL" sz="1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</a:t>
            </a:r>
            <a:r>
              <a:rPr lang="nl-NL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DES type and </a:t>
            </a:r>
            <a:r>
              <a:rPr lang="nl-NL" sz="15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assessed</a:t>
            </a:r>
            <a:endParaRPr lang="nl-NL" sz="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kstvak 56"/>
          <p:cNvSpPr txBox="1"/>
          <p:nvPr/>
        </p:nvSpPr>
        <p:spPr>
          <a:xfrm>
            <a:off x="228600" y="961898"/>
            <a:ext cx="8686800" cy="7232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marL="90488" indent="-90488" defTabSz="4687888">
              <a:lnSpc>
                <a:spcPts val="2200"/>
              </a:lnSpc>
              <a:buFont typeface="Wingdings" charset="2"/>
              <a:buChar char="§"/>
            </a:pPr>
            <a:r>
              <a:rPr lang="en-GB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GB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comer patients: any 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patient</a:t>
            </a:r>
            <a:r>
              <a:rPr lang="en-GB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who requires a percutaneous coronary intervention with DES implantation</a:t>
            </a:r>
          </a:p>
          <a:p>
            <a:pPr marL="90488" indent="-90488" defTabSz="4687888">
              <a:lnSpc>
                <a:spcPts val="2200"/>
              </a:lnSpc>
              <a:buFont typeface="Wingdings" charset="2"/>
              <a:buChar char="§"/>
            </a:pPr>
            <a:r>
              <a:rPr lang="en-GB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Patients with any clinical syndrome, number of target 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lesions or</a:t>
            </a:r>
            <a:r>
              <a:rPr lang="en-GB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vessels, any lesion </a:t>
            </a:r>
            <a:r>
              <a: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length, vessel </a:t>
            </a:r>
            <a:r>
              <a:rPr lang="en-GB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size, etc.</a:t>
            </a:r>
            <a:endParaRPr lang="en-GB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Rechthoek 25"/>
          <p:cNvSpPr>
            <a:spLocks noChangeArrowheads="1"/>
          </p:cNvSpPr>
          <p:nvPr/>
        </p:nvSpPr>
        <p:spPr bwMode="auto">
          <a:xfrm>
            <a:off x="3410473" y="3920746"/>
            <a:ext cx="71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nl-NL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hthoek 25"/>
          <p:cNvSpPr>
            <a:spLocks noChangeArrowheads="1"/>
          </p:cNvSpPr>
          <p:nvPr/>
        </p:nvSpPr>
        <p:spPr bwMode="auto">
          <a:xfrm>
            <a:off x="5022000" y="3920746"/>
            <a:ext cx="71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nl-NL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hthoek 25"/>
          <p:cNvSpPr>
            <a:spLocks noChangeArrowheads="1"/>
          </p:cNvSpPr>
          <p:nvPr/>
        </p:nvSpPr>
        <p:spPr bwMode="auto">
          <a:xfrm>
            <a:off x="6412130" y="3920746"/>
            <a:ext cx="877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nl-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nl-NL" sz="1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nl-NL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echthoek 60"/>
          <p:cNvSpPr/>
          <p:nvPr/>
        </p:nvSpPr>
        <p:spPr>
          <a:xfrm>
            <a:off x="1922897" y="3960242"/>
            <a:ext cx="632460" cy="23894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00"/>
              </a:solidFill>
            </a:endParaRPr>
          </a:p>
        </p:txBody>
      </p:sp>
      <p:sp>
        <p:nvSpPr>
          <p:cNvPr id="62" name="Rechthoek 61"/>
          <p:cNvSpPr>
            <a:spLocks noChangeAspect="1"/>
          </p:cNvSpPr>
          <p:nvPr/>
        </p:nvSpPr>
        <p:spPr bwMode="auto">
          <a:xfrm>
            <a:off x="3173194" y="3142580"/>
            <a:ext cx="2785274" cy="58556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defRPr/>
            </a:pPr>
            <a:r>
              <a:rPr lang="nl-NL" sz="12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Zotarolimus-eluting</a:t>
            </a:r>
            <a:r>
              <a:rPr lang="nl-NL" sz="1200" b="1" dirty="0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defRPr/>
            </a:pPr>
            <a:r>
              <a:rPr lang="nl-NL" sz="1600" b="1" cap="all" dirty="0">
                <a:solidFill>
                  <a:srgbClr val="E3C00F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nl-NL" sz="1600" b="1" cap="all" dirty="0">
                <a:solidFill>
                  <a:srgbClr val="CCAC0E"/>
                </a:solidFill>
                <a:latin typeface="+mj-lt"/>
                <a:cs typeface="Arial" panose="020B0604020202020204" pitchFamily="34" charset="0"/>
              </a:rPr>
              <a:t>Resolute </a:t>
            </a:r>
            <a:r>
              <a:rPr lang="nl-NL" sz="1600" b="1" cap="all" dirty="0" err="1" smtClean="0">
                <a:solidFill>
                  <a:srgbClr val="CCAC0E"/>
                </a:solidFill>
                <a:latin typeface="+mj-lt"/>
                <a:cs typeface="Arial" panose="020B0604020202020204" pitchFamily="34" charset="0"/>
              </a:rPr>
              <a:t>IntegrITY</a:t>
            </a:r>
            <a:endParaRPr lang="nl-NL" sz="1600" b="1" cap="all" dirty="0">
              <a:solidFill>
                <a:srgbClr val="CCAC0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Rechthoek 62"/>
          <p:cNvSpPr>
            <a:spLocks noChangeAspect="1"/>
          </p:cNvSpPr>
          <p:nvPr/>
        </p:nvSpPr>
        <p:spPr bwMode="auto">
          <a:xfrm>
            <a:off x="6105636" y="3142581"/>
            <a:ext cx="2781166" cy="5824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defRPr/>
            </a:pPr>
            <a:r>
              <a:rPr lang="nl-NL" sz="12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Sirolimus-eluting</a:t>
            </a:r>
            <a:r>
              <a:rPr lang="nl-NL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defRPr/>
            </a:pPr>
            <a:r>
              <a:rPr lang="nl-NL" sz="1600" b="1" dirty="0" smtClean="0">
                <a:solidFill>
                  <a:srgbClr val="E3004F"/>
                </a:solidFill>
                <a:latin typeface="+mj-lt"/>
                <a:cs typeface="Arial" panose="020B0604020202020204" pitchFamily="34" charset="0"/>
              </a:rPr>
              <a:t>ORSIRO</a:t>
            </a:r>
            <a:endParaRPr lang="nl-NL" sz="1600" b="1" dirty="0">
              <a:solidFill>
                <a:srgbClr val="E3004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Rechthoek 66"/>
          <p:cNvSpPr>
            <a:spLocks noChangeAspect="1"/>
          </p:cNvSpPr>
          <p:nvPr/>
        </p:nvSpPr>
        <p:spPr bwMode="auto">
          <a:xfrm>
            <a:off x="247650" y="3142581"/>
            <a:ext cx="2777805" cy="5855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6800" anchor="ctr">
            <a:noAutofit/>
          </a:bodyPr>
          <a:lstStyle/>
          <a:p>
            <a:pPr algn="ctr" defTabSz="4687888">
              <a:defRPr/>
            </a:pPr>
            <a:r>
              <a:rPr lang="nl-NL" sz="1200" b="1" dirty="0" err="1">
                <a:solidFill>
                  <a:srgbClr val="0D1C39"/>
                </a:solidFill>
                <a:latin typeface="+mj-lt"/>
                <a:cs typeface="Arial" panose="020B0604020202020204" pitchFamily="34" charset="0"/>
              </a:rPr>
              <a:t>Everolimus-eluting</a:t>
            </a:r>
            <a:r>
              <a:rPr lang="nl-NL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defTabSz="4687888">
              <a:defRPr/>
            </a:pPr>
            <a:r>
              <a:rPr lang="nl-NL" sz="1600" b="1" cap="all" dirty="0" smtClean="0">
                <a:solidFill>
                  <a:srgbClr val="527FFC"/>
                </a:solidFill>
                <a:latin typeface="+mj-lt"/>
                <a:cs typeface="Arial" panose="020B0604020202020204" pitchFamily="34" charset="0"/>
              </a:rPr>
              <a:t>SYNERGY</a:t>
            </a:r>
            <a:endParaRPr lang="nl-NL" sz="1600" b="1" cap="all" dirty="0">
              <a:solidFill>
                <a:srgbClr val="527FFC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2643" y="140561"/>
            <a:ext cx="8702517" cy="714836"/>
          </a:xfrm>
        </p:spPr>
        <p:txBody>
          <a:bodyPr>
            <a:noAutofit/>
          </a:bodyPr>
          <a:lstStyle/>
          <a:p>
            <a:pPr algn="l"/>
            <a:r>
              <a:rPr lang="nl-NL" b="1">
                <a:solidFill>
                  <a:srgbClr val="0C1B38"/>
                </a:solidFill>
              </a:rPr>
              <a:t>Study </a:t>
            </a:r>
            <a:r>
              <a:rPr lang="nl-NL" b="1" dirty="0" err="1">
                <a:solidFill>
                  <a:srgbClr val="0C1B38"/>
                </a:solidFill>
              </a:rPr>
              <a:t>Flow</a:t>
            </a:r>
            <a:r>
              <a:rPr lang="nl-NL" b="1" dirty="0">
                <a:solidFill>
                  <a:srgbClr val="0C1B38"/>
                </a:solidFill>
              </a:rPr>
              <a:t> Diagram</a:t>
            </a:r>
          </a:p>
        </p:txBody>
      </p:sp>
      <p:grpSp>
        <p:nvGrpSpPr>
          <p:cNvPr id="2" name="Groep 3"/>
          <p:cNvGrpSpPr/>
          <p:nvPr/>
        </p:nvGrpSpPr>
        <p:grpSpPr>
          <a:xfrm>
            <a:off x="1557327" y="2262878"/>
            <a:ext cx="2446" cy="1920007"/>
            <a:chOff x="1522384" y="2998284"/>
            <a:chExt cx="2446" cy="1920007"/>
          </a:xfrm>
        </p:grpSpPr>
        <p:cxnSp>
          <p:nvCxnSpPr>
            <p:cNvPr id="5" name="Rechte verbindingslijn 4"/>
            <p:cNvCxnSpPr/>
            <p:nvPr/>
          </p:nvCxnSpPr>
          <p:spPr bwMode="auto">
            <a:xfrm rot="16200000" flipH="1">
              <a:off x="563603" y="3957065"/>
              <a:ext cx="1920007" cy="244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Rechte verbindingslijn 5"/>
            <p:cNvCxnSpPr/>
            <p:nvPr/>
          </p:nvCxnSpPr>
          <p:spPr bwMode="auto">
            <a:xfrm rot="5400000">
              <a:off x="1314764" y="3569268"/>
              <a:ext cx="416827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2" name="Rechte verbindingslijn 11"/>
          <p:cNvCxnSpPr/>
          <p:nvPr/>
        </p:nvCxnSpPr>
        <p:spPr bwMode="auto">
          <a:xfrm flipH="1">
            <a:off x="1559772" y="2262880"/>
            <a:ext cx="6080247" cy="10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Rechte verbindingslijn 33"/>
          <p:cNvCxnSpPr/>
          <p:nvPr/>
        </p:nvCxnSpPr>
        <p:spPr bwMode="auto">
          <a:xfrm rot="16200000" flipH="1">
            <a:off x="3409388" y="2817153"/>
            <a:ext cx="231569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ep 34"/>
          <p:cNvGrpSpPr/>
          <p:nvPr/>
        </p:nvGrpSpPr>
        <p:grpSpPr>
          <a:xfrm>
            <a:off x="299657" y="3756599"/>
            <a:ext cx="2511412" cy="1020763"/>
            <a:chOff x="317585" y="3753602"/>
            <a:chExt cx="3057447" cy="916104"/>
          </a:xfrm>
          <a:solidFill>
            <a:srgbClr val="0D1C39"/>
          </a:solidFill>
        </p:grpSpPr>
        <p:sp>
          <p:nvSpPr>
            <p:cNvPr id="38" name="Afgeronde rechthoek 10"/>
            <p:cNvSpPr/>
            <p:nvPr/>
          </p:nvSpPr>
          <p:spPr>
            <a:xfrm>
              <a:off x="474574" y="3763938"/>
              <a:ext cx="2757418" cy="900752"/>
            </a:xfrm>
            <a:prstGeom prst="roundRect">
              <a:avLst>
                <a:gd name="adj" fmla="val 1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37" name="Afgeronde rechthoek 4"/>
            <p:cNvSpPr/>
            <p:nvPr/>
          </p:nvSpPr>
          <p:spPr>
            <a:xfrm>
              <a:off x="317585" y="3753602"/>
              <a:ext cx="3057447" cy="9161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36000" anchor="ctr"/>
            <a:lstStyle/>
            <a:p>
              <a:pPr marL="90488"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1,162 pts. </a:t>
              </a:r>
            </a:p>
            <a:p>
              <a:pPr marL="90488"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completed</a:t>
              </a:r>
            </a:p>
            <a:p>
              <a:pPr marL="90488"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1-year follow-up</a:t>
              </a:r>
              <a:r>
                <a:rPr lang="en-US" sz="1700" b="1" baseline="30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**</a:t>
              </a:r>
              <a:endPara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endParaRPr>
            </a:p>
          </p:txBody>
        </p:sp>
      </p:grpSp>
      <p:sp>
        <p:nvSpPr>
          <p:cNvPr id="46" name="Afgeronde rechthoek 10"/>
          <p:cNvSpPr/>
          <p:nvPr/>
        </p:nvSpPr>
        <p:spPr>
          <a:xfrm>
            <a:off x="3447283" y="3768114"/>
            <a:ext cx="2267606" cy="1009247"/>
          </a:xfrm>
          <a:prstGeom prst="roundRect">
            <a:avLst>
              <a:gd name="adj" fmla="val 10000"/>
            </a:avLst>
          </a:prstGeom>
          <a:solidFill>
            <a:srgbClr val="0D1C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45" name="Afgeronde rechthoek 4"/>
          <p:cNvSpPr/>
          <p:nvPr/>
        </p:nvSpPr>
        <p:spPr>
          <a:xfrm>
            <a:off x="3190251" y="3756600"/>
            <a:ext cx="2763395" cy="1020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36000" anchor="ctr"/>
          <a:lstStyle/>
          <a:p>
            <a:pPr marL="90488"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1,165 pts. </a:t>
            </a:r>
          </a:p>
          <a:p>
            <a:pPr marL="90488"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completed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90488"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1-year follow-up</a:t>
            </a:r>
            <a:r>
              <a:rPr lang="en-US" sz="17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#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51" name="Afgeronde rechthoek 10"/>
          <p:cNvSpPr/>
          <p:nvPr/>
        </p:nvSpPr>
        <p:spPr>
          <a:xfrm>
            <a:off x="6482272" y="3768114"/>
            <a:ext cx="2281876" cy="1009247"/>
          </a:xfrm>
          <a:prstGeom prst="roundRect">
            <a:avLst>
              <a:gd name="adj" fmla="val 10000"/>
            </a:avLst>
          </a:prstGeom>
          <a:solidFill>
            <a:srgbClr val="0D1C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50" name="Afgeronde rechthoek 4"/>
          <p:cNvSpPr/>
          <p:nvPr/>
        </p:nvSpPr>
        <p:spPr>
          <a:xfrm>
            <a:off x="6251187" y="3857292"/>
            <a:ext cx="2763395" cy="1020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36000" anchor="ctr"/>
          <a:lstStyle/>
          <a:p>
            <a:pPr marL="90488"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1,163 pts. </a:t>
            </a:r>
          </a:p>
          <a:p>
            <a:pPr marL="90488"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completed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90488"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1-year follow-up</a:t>
            </a:r>
            <a:r>
              <a:rPr lang="en-US" sz="17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§</a:t>
            </a:r>
            <a:endParaRPr lang="en-US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53" name="Tekstvak 3"/>
          <p:cNvSpPr txBox="1">
            <a:spLocks noChangeArrowheads="1"/>
          </p:cNvSpPr>
          <p:nvPr/>
        </p:nvSpPr>
        <p:spPr bwMode="auto">
          <a:xfrm>
            <a:off x="1359962" y="6382273"/>
            <a:ext cx="7173129" cy="5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rgbClr val="EAEAEA"/>
                </a:solidFill>
                <a:ea typeface="Calibri" charset="0"/>
                <a:cs typeface="Calibri" charset="0"/>
              </a:rPr>
              <a:t>*   During active study enrollment, </a:t>
            </a:r>
            <a:r>
              <a:rPr lang="en-US" sz="800" dirty="0">
                <a:solidFill>
                  <a:srgbClr val="EAEAEA"/>
                </a:solidFill>
                <a:latin typeface="+mj-lt"/>
                <a:ea typeface="Calibri" charset="0"/>
                <a:cs typeface="Calibri" charset="0"/>
              </a:rPr>
              <a:t>7,928 patients were treated with DES (no data on the number of eligible patients are available). </a:t>
            </a:r>
          </a:p>
          <a:p>
            <a:pPr>
              <a:lnSpc>
                <a:spcPts val="800"/>
              </a:lnSpc>
            </a:pPr>
            <a:r>
              <a:rPr lang="en-US" sz="800" dirty="0">
                <a:solidFill>
                  <a:srgbClr val="EAEAEA"/>
                </a:solidFill>
                <a:latin typeface="+mj-lt"/>
                <a:ea typeface="Calibri" charset="0"/>
                <a:cs typeface="Calibri" charset="0"/>
              </a:rPr>
              <a:t>     3,545 pts. were initially randomized; 31 pts. were excluded; 3,514 pts. were analyzed and represent the study population. </a:t>
            </a:r>
          </a:p>
          <a:p>
            <a:pPr>
              <a:lnSpc>
                <a:spcPts val="800"/>
              </a:lnSpc>
            </a:pPr>
            <a:r>
              <a:rPr lang="en-US" sz="800" dirty="0">
                <a:solidFill>
                  <a:srgbClr val="EAEAEA"/>
                </a:solidFill>
                <a:latin typeface="+mj-lt"/>
                <a:ea typeface="Calibri" charset="0"/>
                <a:cs typeface="Calibri" charset="0"/>
              </a:rPr>
              <a:t>** 2 patients lost to follow-up, 8 patients withdrew consent;  # 1 patient lost to follow-up, 7 patients withdrew consent; </a:t>
            </a:r>
          </a:p>
          <a:p>
            <a:pPr>
              <a:lnSpc>
                <a:spcPts val="800"/>
              </a:lnSpc>
            </a:pPr>
            <a:r>
              <a:rPr lang="en-US" sz="800" dirty="0">
                <a:solidFill>
                  <a:srgbClr val="EAEAEA"/>
                </a:solidFill>
                <a:latin typeface="+mj-lt"/>
                <a:ea typeface="Calibri" charset="0"/>
                <a:cs typeface="Calibri" charset="0"/>
              </a:rPr>
              <a:t>§   6 patients withdrew consent. Monitoring and an independent clinical event adjudication (CEC) by CRO Diagram, Zwolle. Analyses were based on intention to treat.</a:t>
            </a:r>
          </a:p>
        </p:txBody>
      </p:sp>
      <p:grpSp>
        <p:nvGrpSpPr>
          <p:cNvPr id="35" name="Groeperen 34"/>
          <p:cNvGrpSpPr/>
          <p:nvPr/>
        </p:nvGrpSpPr>
        <p:grpSpPr>
          <a:xfrm>
            <a:off x="659667" y="4942954"/>
            <a:ext cx="7873424" cy="1194055"/>
            <a:chOff x="659667" y="5143936"/>
            <a:chExt cx="7873424" cy="1194055"/>
          </a:xfrm>
        </p:grpSpPr>
        <p:sp>
          <p:nvSpPr>
            <p:cNvPr id="65" name="Afgeronde rechthoek 54"/>
            <p:cNvSpPr/>
            <p:nvPr/>
          </p:nvSpPr>
          <p:spPr>
            <a:xfrm>
              <a:off x="659667" y="5143936"/>
              <a:ext cx="7873424" cy="1194055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4" name="Tekstvak 3"/>
            <p:cNvSpPr txBox="1">
              <a:spLocks noChangeArrowheads="1"/>
            </p:cNvSpPr>
            <p:nvPr/>
          </p:nvSpPr>
          <p:spPr bwMode="auto">
            <a:xfrm>
              <a:off x="795232" y="5171176"/>
              <a:ext cx="7652249" cy="109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80975" indent="-180975">
                <a:lnSpc>
                  <a:spcPts val="2000"/>
                </a:lnSpc>
                <a:buFont typeface="Arial"/>
                <a:buChar char="•"/>
              </a:pPr>
              <a:r>
                <a:rPr lang="en-US" sz="1600" b="1" dirty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1-year follow-up</a:t>
              </a: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 data were </a:t>
              </a:r>
              <a:r>
                <a:rPr lang="en-US" sz="1600" b="1" dirty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obtained from 99.3% of</a:t>
              </a: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 the </a:t>
              </a:r>
              <a:r>
                <a:rPr lang="en-US" sz="1600" b="1" dirty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study </a:t>
              </a: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population, </a:t>
              </a:r>
            </a:p>
            <a:p>
              <a:pPr marL="180975" indent="-180975">
                <a:lnSpc>
                  <a:spcPts val="2000"/>
                </a:lnSpc>
              </a:pP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	which represents </a:t>
              </a:r>
              <a:r>
                <a:rPr lang="en-US" sz="1600" b="1" dirty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99.9% of the </a:t>
              </a: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patients </a:t>
              </a:r>
              <a:r>
                <a:rPr lang="en-US" sz="1600" b="1" dirty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who</a:t>
              </a: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 still </a:t>
              </a:r>
              <a:r>
                <a:rPr lang="en-US" sz="1600" b="1" dirty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participated in the </a:t>
              </a: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trial or had died.</a:t>
              </a:r>
            </a:p>
            <a:p>
              <a:pPr marL="180975" indent="-180975">
                <a:lnSpc>
                  <a:spcPts val="2000"/>
                </a:lnSpc>
                <a:buFont typeface="Arial"/>
                <a:buChar char="•"/>
              </a:pP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During the first year of follow-up, 21 patients (0.6%) withdrew consent, while only</a:t>
              </a:r>
            </a:p>
            <a:p>
              <a:pPr marL="180975" indent="-180975">
                <a:lnSpc>
                  <a:spcPts val="1760"/>
                </a:lnSpc>
              </a:pP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	3 / 3,514 patients (&lt; 1 </a:t>
              </a:r>
              <a:r>
                <a:rPr lang="nl-NL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‰</a:t>
              </a:r>
              <a:r>
                <a:rPr lang="en-US" sz="1600" b="1" dirty="0" smtClean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) were actually “lost” (i.e., could not be contacted).</a:t>
              </a:r>
              <a:endParaRPr lang="en-US" sz="1600" b="1" dirty="0">
                <a:solidFill>
                  <a:srgbClr val="1F365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eperen 66"/>
          <p:cNvGrpSpPr/>
          <p:nvPr/>
        </p:nvGrpSpPr>
        <p:grpSpPr>
          <a:xfrm>
            <a:off x="1814280" y="2100715"/>
            <a:ext cx="5505914" cy="318641"/>
            <a:chOff x="1814280" y="1953931"/>
            <a:chExt cx="5505914" cy="318641"/>
          </a:xfrm>
        </p:grpSpPr>
        <p:sp>
          <p:nvSpPr>
            <p:cNvPr id="63" name="Afgeronde rechthoek 54"/>
            <p:cNvSpPr/>
            <p:nvPr/>
          </p:nvSpPr>
          <p:spPr>
            <a:xfrm>
              <a:off x="1814280" y="1974990"/>
              <a:ext cx="5505914" cy="2975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5" name="Rechthoek 54"/>
            <p:cNvSpPr/>
            <p:nvPr/>
          </p:nvSpPr>
          <p:spPr>
            <a:xfrm>
              <a:off x="1980640" y="1953931"/>
              <a:ext cx="5173211" cy="3077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dirty="0">
                  <a:solidFill>
                    <a:srgbClr val="1F3651"/>
                  </a:solidFill>
                  <a:cs typeface="Arial" panose="020B0604020202020204" pitchFamily="34" charset="0"/>
                </a:rPr>
                <a:t>1:1:1 r</a:t>
              </a:r>
              <a:r>
                <a:rPr lang="en-US" sz="1400" b="1" dirty="0">
                  <a:solidFill>
                    <a:srgbClr val="1F3651"/>
                  </a:solidFill>
                  <a:latin typeface="+mj-lt"/>
                  <a:cs typeface="Arial" panose="020B0604020202020204" pitchFamily="34" charset="0"/>
                </a:rPr>
                <a:t>andomization following stratification for diabetes mellitus</a:t>
              </a:r>
            </a:p>
          </p:txBody>
        </p:sp>
      </p:grpSp>
      <p:cxnSp>
        <p:nvCxnSpPr>
          <p:cNvPr id="7" name="Rechte verbindingslijn 6"/>
          <p:cNvCxnSpPr/>
          <p:nvPr/>
        </p:nvCxnSpPr>
        <p:spPr bwMode="auto">
          <a:xfrm rot="16200000" flipH="1">
            <a:off x="6770330" y="3122898"/>
            <a:ext cx="1720086" cy="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Afgeronde rechthoek 10"/>
          <p:cNvSpPr/>
          <p:nvPr/>
        </p:nvSpPr>
        <p:spPr>
          <a:xfrm>
            <a:off x="6486525" y="2583437"/>
            <a:ext cx="2277623" cy="1008631"/>
          </a:xfrm>
          <a:prstGeom prst="roundRect">
            <a:avLst>
              <a:gd name="adj" fmla="val 10000"/>
            </a:avLst>
          </a:prstGeom>
          <a:solidFill>
            <a:srgbClr val="0D1C3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19" name="Afgeronde rechthoek 4"/>
          <p:cNvSpPr/>
          <p:nvPr/>
        </p:nvSpPr>
        <p:spPr>
          <a:xfrm>
            <a:off x="6250084" y="2583437"/>
            <a:ext cx="2763395" cy="10086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36000" anchor="ctr"/>
          <a:lstStyle/>
          <a:p>
            <a:pPr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1,169 pts. </a:t>
            </a:r>
          </a:p>
          <a:p>
            <a:pPr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allocated to</a:t>
            </a:r>
          </a:p>
          <a:p>
            <a:pPr lvl="0" algn="ctr" defTabSz="4687888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FF7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ORSIRO</a:t>
            </a:r>
          </a:p>
        </p:txBody>
      </p:sp>
      <p:grpSp>
        <p:nvGrpSpPr>
          <p:cNvPr id="10" name="Groep 26"/>
          <p:cNvGrpSpPr/>
          <p:nvPr/>
        </p:nvGrpSpPr>
        <p:grpSpPr>
          <a:xfrm>
            <a:off x="317786" y="2583435"/>
            <a:ext cx="2493284" cy="1008633"/>
            <a:chOff x="324821" y="3763938"/>
            <a:chExt cx="3050945" cy="900754"/>
          </a:xfrm>
        </p:grpSpPr>
        <p:grpSp>
          <p:nvGrpSpPr>
            <p:cNvPr id="11" name="Groep 9"/>
            <p:cNvGrpSpPr/>
            <p:nvPr/>
          </p:nvGrpSpPr>
          <p:grpSpPr>
            <a:xfrm>
              <a:off x="457200" y="3763938"/>
              <a:ext cx="2774791" cy="900752"/>
              <a:chOff x="0" y="1362339"/>
              <a:chExt cx="3505231" cy="1195336"/>
            </a:xfrm>
          </p:grpSpPr>
          <p:sp>
            <p:nvSpPr>
              <p:cNvPr id="30" name="Afgeronde rechthoek 10"/>
              <p:cNvSpPr/>
              <p:nvPr/>
            </p:nvSpPr>
            <p:spPr>
              <a:xfrm>
                <a:off x="0" y="1362339"/>
                <a:ext cx="3505231" cy="1195336"/>
              </a:xfrm>
              <a:prstGeom prst="roundRect">
                <a:avLst>
                  <a:gd name="adj" fmla="val 10000"/>
                </a:avLst>
              </a:prstGeom>
              <a:solidFill>
                <a:srgbClr val="0D1C3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31" name="Afgeronde rechthoek 4"/>
              <p:cNvSpPr/>
              <p:nvPr/>
            </p:nvSpPr>
            <p:spPr>
              <a:xfrm>
                <a:off x="35010" y="1397348"/>
                <a:ext cx="3435211" cy="112531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spcFirstLastPara="0" vert="horz" wrap="square" lIns="83820" tIns="83820" rIns="83820" bIns="83820" numCol="1" spcCol="1270" anchor="ctr" anchorCtr="0">
                <a:noAutofit/>
              </a:bodyPr>
              <a:lstStyle/>
              <a:p>
                <a:pPr marL="90488" lvl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endParaRPr lang="en-US" sz="1700" b="1" kern="1200" dirty="0">
                  <a:solidFill>
                    <a:srgbClr val="CC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endParaRPr>
              </a:p>
            </p:txBody>
          </p:sp>
        </p:grpSp>
        <p:sp>
          <p:nvSpPr>
            <p:cNvPr id="29" name="Afgeronde rechthoek 4"/>
            <p:cNvSpPr/>
            <p:nvPr/>
          </p:nvSpPr>
          <p:spPr>
            <a:xfrm>
              <a:off x="324821" y="3763939"/>
              <a:ext cx="3050945" cy="90075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tIns="36000" anchor="ctr"/>
            <a:lstStyle/>
            <a:p>
              <a:pPr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1,172 pts. </a:t>
              </a:r>
            </a:p>
            <a:p>
              <a:pPr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allocated to </a:t>
              </a:r>
            </a:p>
            <a:p>
              <a:pPr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rgbClr val="95B0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SYNERGY</a:t>
              </a:r>
            </a:p>
          </p:txBody>
        </p:sp>
      </p:grpSp>
      <p:grpSp>
        <p:nvGrpSpPr>
          <p:cNvPr id="13" name="Groeperen 65"/>
          <p:cNvGrpSpPr/>
          <p:nvPr/>
        </p:nvGrpSpPr>
        <p:grpSpPr>
          <a:xfrm>
            <a:off x="3188810" y="2583437"/>
            <a:ext cx="2763395" cy="1008632"/>
            <a:chOff x="3188810" y="2764818"/>
            <a:chExt cx="2763395" cy="900753"/>
          </a:xfrm>
        </p:grpSpPr>
        <p:sp>
          <p:nvSpPr>
            <p:cNvPr id="25" name="Afgeronde rechthoek 10"/>
            <p:cNvSpPr/>
            <p:nvPr/>
          </p:nvSpPr>
          <p:spPr>
            <a:xfrm>
              <a:off x="3446055" y="2764818"/>
              <a:ext cx="2254564" cy="900752"/>
            </a:xfrm>
            <a:prstGeom prst="roundRect">
              <a:avLst>
                <a:gd name="adj" fmla="val 10000"/>
              </a:avLst>
            </a:prstGeom>
            <a:solidFill>
              <a:srgbClr val="0D1C3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9" name="Afgeronde rechthoek 4"/>
            <p:cNvSpPr/>
            <p:nvPr/>
          </p:nvSpPr>
          <p:spPr>
            <a:xfrm>
              <a:off x="3188810" y="2764818"/>
              <a:ext cx="2763395" cy="90075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36000" anchor="ctr"/>
            <a:lstStyle/>
            <a:p>
              <a:pPr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1,173 pts. </a:t>
              </a:r>
            </a:p>
            <a:p>
              <a:pPr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allocated to </a:t>
              </a:r>
            </a:p>
            <a:p>
              <a:pPr lvl="0" algn="ctr" defTabSz="46878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sz="1700" b="1" dirty="0">
                  <a:solidFill>
                    <a:srgbClr val="F4D84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Calibri" pitchFamily="34" charset="0"/>
                </a:rPr>
                <a:t>RESOLUTE INTEGRITY</a:t>
              </a:r>
            </a:p>
          </p:txBody>
        </p:sp>
      </p:grpSp>
      <p:sp>
        <p:nvSpPr>
          <p:cNvPr id="68" name="Afgeronde rechthoek 54"/>
          <p:cNvSpPr/>
          <p:nvPr/>
        </p:nvSpPr>
        <p:spPr>
          <a:xfrm>
            <a:off x="1810442" y="1088557"/>
            <a:ext cx="5509752" cy="849053"/>
          </a:xfrm>
          <a:prstGeom prst="roundRect">
            <a:avLst>
              <a:gd name="adj" fmla="val 10000"/>
            </a:avLst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/>
          </a:p>
        </p:txBody>
      </p:sp>
      <p:sp>
        <p:nvSpPr>
          <p:cNvPr id="58" name="Tekstvak 57"/>
          <p:cNvSpPr txBox="1"/>
          <p:nvPr/>
        </p:nvSpPr>
        <p:spPr>
          <a:xfrm>
            <a:off x="1911717" y="1167038"/>
            <a:ext cx="530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3,514 patients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randomized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 analyzed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study population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en-US" sz="16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*</a:t>
            </a:r>
            <a:endParaRPr lang="nl-NL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62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8384"/>
            <a:ext cx="8229600" cy="893245"/>
          </a:xfrm>
        </p:spPr>
        <p:txBody>
          <a:bodyPr/>
          <a:lstStyle/>
          <a:p>
            <a:pPr algn="l"/>
            <a:r>
              <a:rPr lang="nl-NL" b="1">
                <a:solidFill>
                  <a:srgbClr val="0D1C39"/>
                </a:solidFill>
              </a:rPr>
              <a:t>Patient </a:t>
            </a:r>
            <a:r>
              <a:rPr lang="nl-NL" b="1" dirty="0" err="1">
                <a:solidFill>
                  <a:srgbClr val="0D1C39"/>
                </a:solidFill>
              </a:rPr>
              <a:t>Characteristics</a:t>
            </a:r>
            <a:endParaRPr lang="nl-NL" b="1" dirty="0">
              <a:solidFill>
                <a:srgbClr val="0D1C39"/>
              </a:solidFill>
            </a:endParaRPr>
          </a:p>
        </p:txBody>
      </p:sp>
      <p:graphicFrame>
        <p:nvGraphicFramePr>
          <p:cNvPr id="5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03114"/>
              </p:ext>
            </p:extLst>
          </p:nvPr>
        </p:nvGraphicFramePr>
        <p:xfrm>
          <a:off x="251389" y="957153"/>
          <a:ext cx="8740800" cy="5046144"/>
        </p:xfrm>
        <a:graphic>
          <a:graphicData uri="http://schemas.openxmlformats.org/drawingml/2006/table">
            <a:tbl>
              <a:tblPr/>
              <a:tblGrid>
                <a:gridCol w="306125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196702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193512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1777402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</a:tblGrid>
              <a:tr h="52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1,172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1,173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Orsiro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71A4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Age  (yrs)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64.0 ± 10.7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63.6 ± 10.9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64.2 ± 10.7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Men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845 (72.1)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848 (72.3)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854 (73.1)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BMI  (kg/m²)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27.6 ± 4.2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27.3 ± 4.0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27.4 ± 4.2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Current smoker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336/1,135 (29.6)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354/1,143 (31.0)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341/1,144 (29.8)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880784368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Family history of CAD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512/1,114 (46.0)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529/1,138 (46.5)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516/1,120 (46.1)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660884649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Diabetes mellitus, medically treated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203 (17.3)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210 (17.9)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211 (18.0)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Arterial hypertension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520 (44.4)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554 (47.2)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550 (47.0)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508375601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Hypercholesterolemia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422 (36.0)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450 (38.4)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463 (39.6)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620382240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Renal insufficiency*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29 (2.5)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33 (2.8)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46 (3.9)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5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Previous MI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192 (16.4)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248 (21.1)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209 (17.9)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0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Previous PCI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214 (18.3)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198 (16.9)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214 (18.3)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1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Previous CABG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91 (7.8)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96 (8.2)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80 (6.8)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2"/>
                  </a:ext>
                </a:extLst>
              </a:tr>
              <a:tr h="268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Clinical indication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3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ST-elevation MI (STEMI)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377 (32.2)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pitchFamily="-80" charset="-128"/>
                          <a:cs typeface="+mn-cs"/>
                        </a:rPr>
                        <a:t>326 (27.8)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+mj-lt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+mj-lt"/>
                        </a:rPr>
                        <a:t>370 (31.7)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820424397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Non-ST-elevation MI (NSTEMI)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247 (21.1)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270 (23.0)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239 (20.4)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2795928834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Unstable angina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192 (16.4)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219 (18.7)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209 (17.9)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810659713"/>
                  </a:ext>
                </a:extLst>
              </a:tr>
              <a:tr h="247402"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Stable angina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356 (30.4)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358 (30.5)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351 (30.0)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4"/>
                  </a:ext>
                </a:extLst>
              </a:tr>
              <a:tr h="289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Left ventricular ejection fraction &lt; 30% 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15 </a:t>
                      </a: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(1.3)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18 (1.5)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17 (1.5)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6" name="Tekstvak 3"/>
          <p:cNvSpPr txBox="1">
            <a:spLocks noChangeArrowheads="1"/>
          </p:cNvSpPr>
          <p:nvPr/>
        </p:nvSpPr>
        <p:spPr bwMode="auto">
          <a:xfrm>
            <a:off x="2111604" y="6488668"/>
            <a:ext cx="4920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Data are frequencies (%) or mean (± SD) </a:t>
            </a:r>
          </a:p>
          <a:p>
            <a:pPr lvl="0" algn="ctr"/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* Serum creatinine level ≥ 130 </a:t>
            </a:r>
            <a:r>
              <a:rPr lang="en-US" sz="900" dirty="0" err="1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μmol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/</a:t>
            </a:r>
            <a:r>
              <a:rPr lang="en-US" sz="900" dirty="0" smtClean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L</a:t>
            </a:r>
            <a:endParaRPr lang="en-US" sz="900" dirty="0">
              <a:solidFill>
                <a:schemeClr val="bg1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8" name="Ovaal 7"/>
          <p:cNvSpPr/>
          <p:nvPr/>
        </p:nvSpPr>
        <p:spPr>
          <a:xfrm>
            <a:off x="44364" y="4773984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4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7518"/>
            <a:ext cx="8229600" cy="860472"/>
          </a:xfrm>
        </p:spPr>
        <p:txBody>
          <a:bodyPr/>
          <a:lstStyle/>
          <a:p>
            <a:pPr algn="l"/>
            <a:r>
              <a:rPr lang="en-US" b="1">
                <a:solidFill>
                  <a:srgbClr val="0D1C39"/>
                </a:solidFill>
                <a:latin typeface="+mn-lt"/>
              </a:rPr>
              <a:t>Lesion </a:t>
            </a:r>
            <a:r>
              <a:rPr lang="en-US" b="1" dirty="0">
                <a:solidFill>
                  <a:srgbClr val="0D1C39"/>
                </a:solidFill>
                <a:latin typeface="+mn-lt"/>
              </a:rPr>
              <a:t>Characteristics</a:t>
            </a:r>
          </a:p>
        </p:txBody>
      </p:sp>
      <p:graphicFrame>
        <p:nvGraphicFramePr>
          <p:cNvPr id="3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83334"/>
              </p:ext>
            </p:extLst>
          </p:nvPr>
        </p:nvGraphicFramePr>
        <p:xfrm>
          <a:off x="251558" y="956526"/>
          <a:ext cx="8734654" cy="5356352"/>
        </p:xfrm>
        <a:graphic>
          <a:graphicData uri="http://schemas.openxmlformats.org/drawingml/2006/table">
            <a:tbl>
              <a:tblPr/>
              <a:tblGrid>
                <a:gridCol w="309398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191588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174358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</a:tblGrid>
              <a:tr h="475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1,532 lesions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1,580 lesions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Orsiro</a:t>
                      </a:r>
                      <a:endParaRPr kumimoji="0" lang="en-GB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71A4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= 1,551 lesions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18359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Target lesion coronary artery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nl-NL" sz="14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nl-NL" sz="14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nl-NL" sz="14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201295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Left main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25 (1.6)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28 (1.8)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23 (1.5)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201295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Left anterior descending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616 (40.2)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588 (37.2)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679 (43.8)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201295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Left circumflex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358 (23.4)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395 (25.0)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338 (21.8)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201295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Right coronary artery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510 (33.3)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535 (33.9)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485 (31.3)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5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201295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Bypass graft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nl-NL" sz="1400" b="1" dirty="0">
                          <a:solidFill>
                            <a:srgbClr val="0D1C39"/>
                          </a:solidFill>
                        </a:rPr>
                        <a:t>23 (1.5)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nl-NL" sz="1400" b="1" dirty="0">
                          <a:solidFill>
                            <a:srgbClr val="0D1C39"/>
                          </a:solidFill>
                        </a:rPr>
                        <a:t>34 (2.2)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nl-NL" sz="1400" b="1" dirty="0">
                          <a:solidFill>
                            <a:srgbClr val="0D1C39"/>
                          </a:solidFill>
                        </a:rPr>
                        <a:t>29 (1.9)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6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ACC-AHA lesion class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1,527/1,532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1,573/1,580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1,545/1,551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7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18034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A/B1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443 (29.0)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438 (27.8)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407 (26.3)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8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18034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B2/C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1,084 (71.0)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1,135 (72.2)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1,138 (73.7)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9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De novo </a:t>
                      </a: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lesion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1,488 (97.1)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1,530 (96.8)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1,501 (96.8)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0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Chronic total occlusion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50 (3.3)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49 (3.1)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52 (3.4)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1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 err="1" smtClean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Instent</a:t>
                      </a:r>
                      <a:r>
                        <a:rPr lang="en-US" sz="1400" b="1" cap="none" noProof="0" dirty="0" smtClean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restenosis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30 (2.0)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33 (2.1)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30 (1.9)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2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Bifurcated lesion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446 (29.1)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438 (27.7)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443 (28.6)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114264116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 err="1" smtClean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Aorto-ostial</a:t>
                      </a:r>
                      <a:r>
                        <a:rPr lang="en-US" sz="1400" b="1" cap="none" noProof="0" dirty="0" smtClean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lesion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100 (6.5)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86 (5.4)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74 (4.8)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3"/>
                  </a:ext>
                </a:extLst>
              </a:tr>
              <a:tr h="21479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Severe calcification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296 (19.3)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327 (20.7)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317 (20.4)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4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 err="1" smtClean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Preprocedural</a:t>
                      </a:r>
                      <a:r>
                        <a:rPr lang="en-US" sz="1400" b="1" cap="none" noProof="0" dirty="0" smtClean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TIMI flow grade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8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18034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301 (19.6)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266 (16.8)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304 (19.6)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9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18034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42 (2.7)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26 (1.6)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44 (2.8)</a:t>
                      </a:r>
                      <a:endParaRPr lang="nl-NL" sz="14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170 (11.1)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187 (11.8)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165 (10.6)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21"/>
                  </a:ext>
                </a:extLst>
              </a:tr>
              <a:tr h="211139">
                <a:tc>
                  <a:txBody>
                    <a:bodyPr/>
                    <a:lstStyle/>
                    <a:p>
                      <a:pPr marL="18034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1,019 (66.5)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1,101 (69.7)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nl-NL" sz="14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1,038 (66.9)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2009322" y="6508985"/>
            <a:ext cx="49322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Data are frequencies (%) or mean (</a:t>
            </a:r>
            <a:r>
              <a:rPr lang="en-US" sz="90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SD).</a:t>
            </a:r>
            <a:endParaRPr lang="nl-NL" sz="900" dirty="0">
              <a:solidFill>
                <a:schemeClr val="bg1"/>
              </a:solidFill>
              <a:latin typeface="Calibri"/>
              <a:ea typeface="Calibri" charset="0"/>
              <a:cs typeface="Calibri"/>
            </a:endParaRPr>
          </a:p>
        </p:txBody>
      </p:sp>
      <p:sp>
        <p:nvSpPr>
          <p:cNvPr id="7" name="Ovaal 6"/>
          <p:cNvSpPr/>
          <p:nvPr/>
        </p:nvSpPr>
        <p:spPr>
          <a:xfrm>
            <a:off x="44364" y="3466135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44364" y="4912008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44364" y="5511495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261"/>
            <a:ext cx="8229600" cy="886110"/>
          </a:xfrm>
        </p:spPr>
        <p:txBody>
          <a:bodyPr/>
          <a:lstStyle/>
          <a:p>
            <a:pPr algn="l"/>
            <a:r>
              <a:rPr lang="en-US" b="1">
                <a:solidFill>
                  <a:srgbClr val="0D1C39"/>
                </a:solidFill>
              </a:rPr>
              <a:t>Procedural </a:t>
            </a:r>
            <a:r>
              <a:rPr lang="en-US" b="1" dirty="0">
                <a:solidFill>
                  <a:srgbClr val="0D1C39"/>
                </a:solidFill>
              </a:rPr>
              <a:t>Data </a:t>
            </a:r>
            <a:r>
              <a:rPr lang="en-US" sz="2800" b="1" i="1" dirty="0">
                <a:solidFill>
                  <a:srgbClr val="0D1C39"/>
                </a:solidFill>
              </a:rPr>
              <a:t>(Patient based)</a:t>
            </a:r>
          </a:p>
        </p:txBody>
      </p:sp>
      <p:graphicFrame>
        <p:nvGraphicFramePr>
          <p:cNvPr id="3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58419"/>
              </p:ext>
            </p:extLst>
          </p:nvPr>
        </p:nvGraphicFramePr>
        <p:xfrm>
          <a:off x="252399" y="952876"/>
          <a:ext cx="8740800" cy="5150124"/>
        </p:xfrm>
        <a:graphic>
          <a:graphicData uri="http://schemas.openxmlformats.org/drawingml/2006/table">
            <a:tbl>
              <a:tblPr/>
              <a:tblGrid>
                <a:gridCol w="347481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177809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185006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163783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</a:tblGrid>
              <a:tr h="552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1,172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5B0FD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1,173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4D84E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Orsiro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71A4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1,169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Total number of lesions treated per patient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 lesion treated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877 (74.8)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850 (72.5)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853 (73.0)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 lesions treated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237 (20.2)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254 (21.7)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255 (21.8)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87313" marR="0" lvl="0" indent="87313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 or more lesions treated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58 (4.9)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69 (5.9</a:t>
                      </a: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61 (5.2)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Only de novo coronary lesions treated*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1,134 (96.8)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1,127 (96.1)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1,124 (96.2)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At least one chronic total occlusion treated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44 (3.8)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48 (4.1)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47 (4.0)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At least one bifurcation lesion treated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415 (35.4)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409 (34.9)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412 (35.2)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At least one in-stent </a:t>
                      </a:r>
                      <a:r>
                        <a:rPr kumimoji="0" lang="en-US" sz="14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restenosis</a:t>
                      </a: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 treated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28 (2.4)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31 (2.6)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30 (2.6)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At least one small-vessel (RVD &lt; 2.75 mm) tr.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680 (58.0)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667 (56.9)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731 (62.5)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At least one long lesion (&gt; 27 mm) treated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353 (30.1)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369 (31.5)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351 (30.0)</a:t>
                      </a:r>
                      <a:endParaRPr kumimoji="0" lang="nl-NL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cap="none" noProof="0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Number of stents implanted per patient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1.81 </a:t>
                      </a:r>
                      <a:r>
                        <a:rPr lang="nl-NL" sz="1400" b="1" kern="1200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1.90 </a:t>
                      </a:r>
                      <a:r>
                        <a:rPr lang="nl-NL" sz="1400" b="1" kern="1200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1.83 </a:t>
                      </a:r>
                      <a:r>
                        <a:rPr lang="nl-NL" sz="1400" b="1" kern="1200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± </a:t>
                      </a:r>
                      <a:r>
                        <a:rPr lang="nl-NL" sz="14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41725344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Total stent length (mm) per patient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32 (20-48)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30 (22-52)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30 (18-49)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1150887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cap="none" noProof="0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Thrombus present</a:t>
                      </a: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**</a:t>
                      </a:r>
                      <a:endParaRPr lang="en-US" sz="1400" b="1" cap="none" noProof="0" dirty="0">
                        <a:solidFill>
                          <a:srgbClr val="0D1C39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284 (24.2)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249 (21.2)</a:t>
                      </a:r>
                      <a:endParaRPr lang="nl-NL" sz="14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4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284 (24.3)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1977675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Glycoprotein </a:t>
                      </a:r>
                      <a:r>
                        <a:rPr kumimoji="0" lang="en-US" sz="14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IIb/IIIa</a:t>
                      </a:r>
                      <a:r>
                        <a:rPr kumimoji="0" lang="en-US" sz="14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 antagonist administered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207 (17.7)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198 (16.9)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+mn-cs"/>
                        </a:rPr>
                        <a:t>185 (15.8)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1457326" y="6492653"/>
            <a:ext cx="6229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Data are frequencies (%) or mean </a:t>
            </a:r>
            <a:r>
              <a:rPr lang="nl-NL" sz="900" dirty="0">
                <a:solidFill>
                  <a:schemeClr val="bg1"/>
                </a:solidFill>
                <a:latin typeface="Calibri" pitchFamily="34" charset="0"/>
                <a:ea typeface="Calibri"/>
                <a:cs typeface="Times New Roman"/>
              </a:rPr>
              <a:t>± SD.</a:t>
            </a:r>
          </a:p>
          <a:p>
            <a:pPr lvl="0" algn="ctr"/>
            <a:r>
              <a:rPr lang="en-US" sz="900" dirty="0">
                <a:solidFill>
                  <a:schemeClr val="bg1"/>
                </a:solidFill>
                <a:ea typeface="Calibri" charset="0"/>
                <a:cs typeface="Calibri"/>
              </a:rPr>
              <a:t>*</a:t>
            </a:r>
            <a:r>
              <a:rPr lang="en-US" sz="900" dirty="0" smtClean="0">
                <a:solidFill>
                  <a:schemeClr val="bg1"/>
                </a:solidFill>
                <a:ea typeface="Calibri" charset="0"/>
                <a:cs typeface="Calibri"/>
              </a:rPr>
              <a:t> including </a:t>
            </a:r>
            <a:r>
              <a:rPr lang="en-US" sz="900" dirty="0">
                <a:solidFill>
                  <a:schemeClr val="bg1"/>
                </a:solidFill>
                <a:ea typeface="Calibri" charset="0"/>
                <a:cs typeface="Calibri"/>
              </a:rPr>
              <a:t>chronic total occlusion, but not grafts or in-stent </a:t>
            </a:r>
            <a:r>
              <a:rPr lang="en-US" sz="900" dirty="0" smtClean="0">
                <a:solidFill>
                  <a:schemeClr val="bg1"/>
                </a:solidFill>
                <a:ea typeface="Calibri" charset="0"/>
                <a:cs typeface="Calibri"/>
              </a:rPr>
              <a:t>restenosis;  *</a:t>
            </a:r>
            <a:r>
              <a:rPr lang="en-US" sz="900" dirty="0">
                <a:solidFill>
                  <a:schemeClr val="bg1"/>
                </a:solidFill>
                <a:ea typeface="Calibri" charset="0"/>
                <a:cs typeface="Calibri"/>
              </a:rPr>
              <a:t>*</a:t>
            </a:r>
            <a:r>
              <a:rPr lang="en-US" sz="900" dirty="0" smtClean="0">
                <a:solidFill>
                  <a:schemeClr val="bg1"/>
                </a:solidFill>
                <a:ea typeface="Calibri" charset="0"/>
                <a:cs typeface="Calibri"/>
              </a:rPr>
              <a:t> at </a:t>
            </a:r>
            <a:r>
              <a:rPr lang="en-US" sz="900" dirty="0">
                <a:solidFill>
                  <a:schemeClr val="bg1"/>
                </a:solidFill>
                <a:ea typeface="Calibri" charset="0"/>
                <a:cs typeface="Calibri"/>
              </a:rPr>
              <a:t>least one thrombus-containing </a:t>
            </a:r>
            <a:r>
              <a:rPr lang="en-US" sz="900" dirty="0" smtClean="0">
                <a:solidFill>
                  <a:schemeClr val="bg1"/>
                </a:solidFill>
                <a:ea typeface="Calibri" charset="0"/>
                <a:cs typeface="Calibri"/>
              </a:rPr>
              <a:t>lesion</a:t>
            </a:r>
            <a:endParaRPr lang="en-US" sz="900" dirty="0">
              <a:solidFill>
                <a:schemeClr val="bg1"/>
              </a:solidFill>
              <a:ea typeface="Calibri" charset="0"/>
              <a:cs typeface="Calibri"/>
            </a:endParaRPr>
          </a:p>
        </p:txBody>
      </p:sp>
      <p:sp>
        <p:nvSpPr>
          <p:cNvPr id="5" name="Ovaal 4"/>
          <p:cNvSpPr/>
          <p:nvPr/>
        </p:nvSpPr>
        <p:spPr>
          <a:xfrm>
            <a:off x="48617" y="4590323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8617" y="4249954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48617" y="2445304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078" y="-8811"/>
            <a:ext cx="8229600" cy="99312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D1C39"/>
                </a:solidFill>
              </a:rPr>
              <a:t>Procedural Data </a:t>
            </a:r>
            <a:r>
              <a:rPr lang="en-US" sz="2800" b="1" i="1" dirty="0">
                <a:solidFill>
                  <a:srgbClr val="0D1C39"/>
                </a:solidFill>
              </a:rPr>
              <a:t>(Lesion based)</a:t>
            </a:r>
          </a:p>
        </p:txBody>
      </p:sp>
      <p:graphicFrame>
        <p:nvGraphicFramePr>
          <p:cNvPr id="3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02637"/>
              </p:ext>
            </p:extLst>
          </p:nvPr>
        </p:nvGraphicFramePr>
        <p:xfrm>
          <a:off x="250918" y="955094"/>
          <a:ext cx="8750643" cy="5112000"/>
        </p:xfrm>
        <a:graphic>
          <a:graphicData uri="http://schemas.openxmlformats.org/drawingml/2006/table">
            <a:tbl>
              <a:tblPr/>
              <a:tblGrid>
                <a:gridCol w="347047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174374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1807535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172889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1,532 lesions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1,580 lesions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Orsiro</a:t>
                      </a:r>
                      <a:endParaRPr kumimoji="0" lang="en-GB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71A4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  <a:cs typeface="Times New Roman" pitchFamily="18" charset="0"/>
                        </a:rPr>
                        <a:t>n = 1,551 lesions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202931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 err="1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Preprocedural</a:t>
                      </a:r>
                      <a:endParaRPr lang="en-US" sz="1300" b="1" cap="none" noProof="0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1,527/1,532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1,573/1,580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1,545/1,551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2115715001"/>
                  </a:ext>
                </a:extLst>
              </a:tr>
              <a:tr h="202931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Lesion length (mm)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9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14.59 (10.34-21.95)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14.74 (10.65-21.92)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14.63 (10.59-22.30)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202931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Minimum lumen diameter (mm)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0.71 (0.36-1.02)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0.70 (0.42-1.02)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0.71</a:t>
                      </a:r>
                      <a:r>
                        <a:rPr lang="nl-NL" sz="1300" b="1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(0.37-1.01)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333341043"/>
                  </a:ext>
                </a:extLst>
              </a:tr>
              <a:tr h="202931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Reference vessel diameter (mm)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2.76</a:t>
                      </a:r>
                      <a:r>
                        <a:rPr lang="nl-NL" sz="1300" b="1" kern="1200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± 0.56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2.76</a:t>
                      </a:r>
                      <a:r>
                        <a:rPr lang="nl-NL" sz="1300" b="1" kern="1200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± 0.59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2.75</a:t>
                      </a:r>
                      <a:r>
                        <a:rPr lang="nl-NL" sz="1300" b="1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± 0.56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 err="1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Stenosis</a:t>
                      </a: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(lumen diameter, 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73.8 (62.7-86.3)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72.5 (62.5-84.1)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72.8</a:t>
                      </a:r>
                      <a:r>
                        <a:rPr lang="nl-NL" sz="1300" b="1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(62.2-86.3)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Procedural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1,532/1,532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1,580/1,580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1,551/1,551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153983700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Implantation of study stents only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1,513 (98.8)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1,547 (97.9)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1,523 (98.2)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4292525545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 marL="0" indent="0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Number of stents implanted per lesion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1.34</a:t>
                      </a:r>
                      <a:r>
                        <a:rPr lang="nl-NL" sz="1300" b="1" cap="none" baseline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± 0.67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1.35</a:t>
                      </a:r>
                      <a:r>
                        <a:rPr lang="nl-NL" sz="1300" b="1" cap="none" baseline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± 0.66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1.34 ± 0.67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247730535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 marL="0" indent="0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Total stent length (mm) per lesion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24 (16-38)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26 (18-38)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nl-NL" sz="1300" b="1" kern="1200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(18-35)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169713561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Direct stenting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342 (22.3)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322 (20.4)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356 (23.0)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966223814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Postdilatation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1,190 (77.7)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1,158</a:t>
                      </a:r>
                      <a:r>
                        <a:rPr lang="nl-NL" sz="1300" b="1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(73.3)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i="0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1,147 (74.0)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462689356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 err="1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Postprocedural</a:t>
                      </a:r>
                      <a:endParaRPr lang="en-US" sz="1300" b="1" cap="none" noProof="0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1,526/1,532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1,574/1,580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1,547/1,551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440980815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Minimum lumen diameter (mm)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2.23 (1.84-2.60)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2.20</a:t>
                      </a:r>
                      <a:r>
                        <a:rPr lang="nl-NL" sz="1300" b="1" kern="1200" cap="none" baseline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(1.84-2.59)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2.18 (1.83-2.57)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5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Stenosis (lumen diameter, %)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17.4 (13.4-22.9)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kern="1200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17.3 (13.3-23.0)</a:t>
                      </a:r>
                      <a:endParaRPr lang="nl-NL" sz="1300" b="1" kern="1200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17.4 (13.3-22.9)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6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Acute gain in segment (mm)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1.50 (1.06-1.99)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1.45(1.04-1.95)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1.46 (1.01-1.95)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7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Device success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1,503 (98.5)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1,535</a:t>
                      </a:r>
                      <a:r>
                        <a:rPr lang="nl-NL" sz="1300" b="1" cap="none" baseline="0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 (97.5)</a:t>
                      </a:r>
                      <a:endParaRPr lang="nl-NL" sz="1300" b="1" cap="none" dirty="0">
                        <a:solidFill>
                          <a:srgbClr val="00123A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1,515 (97.7)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40347913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Lesion success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1,522 (99.7)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1,567 (99.6)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0123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1,542 (99.7)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461939552"/>
                  </a:ext>
                </a:extLst>
              </a:tr>
              <a:tr h="207794">
                <a:tc>
                  <a:txBody>
                    <a:bodyPr/>
                    <a:lstStyle/>
                    <a:p>
                      <a:pPr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en-US" sz="1300" b="1" cap="none" noProof="0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Procedure success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1,484 (97.2)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1,526 (97.0)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80"/>
                        </a:lnSpc>
                        <a:spcAft>
                          <a:spcPts val="0"/>
                        </a:spcAft>
                      </a:pPr>
                      <a:r>
                        <a:rPr lang="nl-NL" sz="1300" b="1" cap="none" dirty="0">
                          <a:solidFill>
                            <a:srgbClr val="0D1C39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1,501 (97.0)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312161343"/>
                  </a:ext>
                </a:extLst>
              </a:tr>
            </a:tbl>
          </a:graphicData>
        </a:graphic>
      </p:graphicFrame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1390650" y="6369600"/>
            <a:ext cx="6315075" cy="4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Data are frequencies (%) or median (IQR</a:t>
            </a:r>
            <a:r>
              <a:rPr lang="en-US" sz="900" dirty="0" smtClean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); 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plus-minus values are means ± SD.</a:t>
            </a:r>
          </a:p>
          <a:p>
            <a:pPr algn="ctr">
              <a:lnSpc>
                <a:spcPts val="1000"/>
              </a:lnSpc>
            </a:pP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 A final residual diameter stenosis of &lt;50% was designed as device </a:t>
            </a:r>
            <a:r>
              <a:rPr lang="en-US" sz="900" dirty="0" smtClean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success 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if achieved with assigned study stent </a:t>
            </a:r>
            <a:r>
              <a:rPr lang="en-US" sz="900" dirty="0" smtClean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only, 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lesion success if achieved with any </a:t>
            </a:r>
            <a:r>
              <a:rPr lang="en-US" sz="900" dirty="0" smtClean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approach, 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and procedure success if achieved without in-hospital major adverse cardiac events.</a:t>
            </a:r>
          </a:p>
        </p:txBody>
      </p:sp>
      <p:sp>
        <p:nvSpPr>
          <p:cNvPr id="5" name="Ovaal 4"/>
          <p:cNvSpPr/>
          <p:nvPr/>
        </p:nvSpPr>
        <p:spPr>
          <a:xfrm>
            <a:off x="50426" y="4087327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0426" y="3847597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0426" y="5365155"/>
            <a:ext cx="164093" cy="164093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397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rgbClr val="0D1C39"/>
                </a:solidFill>
              </a:rPr>
              <a:t>Primary Endpoint</a:t>
            </a:r>
            <a:r>
              <a:rPr lang="en-US" b="1" dirty="0">
                <a:solidFill>
                  <a:srgbClr val="0D1C39"/>
                </a:solidFill>
              </a:rPr>
              <a:t/>
            </a:r>
            <a:br>
              <a:rPr lang="en-US" b="1" dirty="0">
                <a:solidFill>
                  <a:srgbClr val="0D1C39"/>
                </a:solidFill>
              </a:rPr>
            </a:br>
            <a:r>
              <a:rPr lang="en-US" sz="3100" b="1" dirty="0">
                <a:solidFill>
                  <a:srgbClr val="0D1C39"/>
                </a:solidFill>
              </a:rPr>
              <a:t>Target Vessel Failure at 1-Year Follow-Up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1435397" y="6490643"/>
            <a:ext cx="6251944" cy="3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1000"/>
              </a:lnSpc>
            </a:pP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Failure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is a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composite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of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cardiac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death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, 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vessel-related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MI,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or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clinically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driven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revascularization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bg1">
                  <a:lumMod val="95000"/>
                </a:schemeClr>
              </a:solidFill>
              <a:latin typeface="Calibri"/>
              <a:ea typeface="Calibri" charset="0"/>
              <a:cs typeface="Calibri"/>
            </a:endParaRPr>
          </a:p>
          <a:p>
            <a:pPr algn="ctr">
              <a:lnSpc>
                <a:spcPts val="1000"/>
              </a:lnSpc>
            </a:pP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Events displayed in the graph  were calculated by Kaplan-Meier methods and compared with the log-rank test. 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925033" y="1277342"/>
            <a:ext cx="1733107" cy="134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/>
          <p:cNvSpPr txBox="1"/>
          <p:nvPr/>
        </p:nvSpPr>
        <p:spPr>
          <a:xfrm>
            <a:off x="3795775" y="1654594"/>
            <a:ext cx="30384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D1C39"/>
                </a:solidFill>
              </a:rPr>
              <a:t>Logrank</a:t>
            </a:r>
            <a:r>
              <a:rPr lang="en-US" sz="1400" b="1" dirty="0">
                <a:solidFill>
                  <a:srgbClr val="0D1C39"/>
                </a:solidFill>
              </a:rPr>
              <a:t>-P = 0.45, HR 0.87 (0.61-1.25)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795775" y="1971896"/>
            <a:ext cx="30384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D1C39"/>
                </a:solidFill>
              </a:rPr>
              <a:t>Logrank</a:t>
            </a:r>
            <a:r>
              <a:rPr lang="en-US" sz="1400" b="1" dirty="0">
                <a:solidFill>
                  <a:srgbClr val="0D1C39"/>
                </a:solidFill>
              </a:rPr>
              <a:t>-P = 0.46, HR 0.87 (0.61-1.25)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945002" y="6118149"/>
            <a:ext cx="306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 after initial procedure (days)</a:t>
            </a:r>
          </a:p>
        </p:txBody>
      </p:sp>
      <p:sp>
        <p:nvSpPr>
          <p:cNvPr id="21" name="Rechthoek 20"/>
          <p:cNvSpPr/>
          <p:nvPr/>
        </p:nvSpPr>
        <p:spPr>
          <a:xfrm>
            <a:off x="3424231" y="1572081"/>
            <a:ext cx="173992" cy="513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3284270" y="1560206"/>
            <a:ext cx="178448" cy="833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eperen 28"/>
          <p:cNvGrpSpPr/>
          <p:nvPr/>
        </p:nvGrpSpPr>
        <p:grpSpPr>
          <a:xfrm>
            <a:off x="675375" y="1412063"/>
            <a:ext cx="7689300" cy="4738255"/>
            <a:chOff x="675375" y="1412063"/>
            <a:chExt cx="7689300" cy="4738255"/>
          </a:xfrm>
        </p:grpSpPr>
        <p:pic>
          <p:nvPicPr>
            <p:cNvPr id="16" name="Afbeelding 15" descr="Figure_2A_Vector_BR_KM_TVF.png"/>
            <p:cNvPicPr>
              <a:picLocks noChangeAspect="1"/>
            </p:cNvPicPr>
            <p:nvPr/>
          </p:nvPicPr>
          <p:blipFill>
            <a:blip r:embed="rId2"/>
            <a:srcRect l="14758" t="3505" r="3767" b="19116"/>
            <a:stretch>
              <a:fillRect/>
            </a:stretch>
          </p:blipFill>
          <p:spPr>
            <a:xfrm>
              <a:off x="675375" y="1412063"/>
              <a:ext cx="7251403" cy="4738255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1574166" y="2078901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0D1C39"/>
                  </a:solidFill>
                </a:rPr>
                <a:t>Orsiro</a:t>
              </a:r>
              <a:endParaRPr lang="en-US" sz="1400" b="1" dirty="0">
                <a:solidFill>
                  <a:srgbClr val="0D1C39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1574166" y="1808440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Resolute Integrity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574166" y="1545938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Synergy</a:t>
              </a: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1175658" y="2408326"/>
              <a:ext cx="7189017" cy="3419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3390148" y="1412063"/>
              <a:ext cx="4464060" cy="3419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6" name="Rechte verbindingslijn 25"/>
            <p:cNvCxnSpPr/>
            <p:nvPr/>
          </p:nvCxnSpPr>
          <p:spPr>
            <a:xfrm rot="5400000" flipH="1" flipV="1">
              <a:off x="-1034098" y="3670619"/>
              <a:ext cx="4380480" cy="1"/>
            </a:xfrm>
            <a:prstGeom prst="line">
              <a:avLst/>
            </a:prstGeom>
            <a:ln w="349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eperen 36"/>
          <p:cNvGrpSpPr/>
          <p:nvPr/>
        </p:nvGrpSpPr>
        <p:grpSpPr>
          <a:xfrm>
            <a:off x="1134492" y="1481173"/>
            <a:ext cx="7751038" cy="4357745"/>
            <a:chOff x="1134492" y="1481173"/>
            <a:chExt cx="7751038" cy="4357745"/>
          </a:xfrm>
        </p:grpSpPr>
        <p:grpSp>
          <p:nvGrpSpPr>
            <p:cNvPr id="34" name="Groeperen 33"/>
            <p:cNvGrpSpPr/>
            <p:nvPr/>
          </p:nvGrpSpPr>
          <p:grpSpPr>
            <a:xfrm>
              <a:off x="1134492" y="1481173"/>
              <a:ext cx="7060543" cy="4357745"/>
              <a:chOff x="1134492" y="1481173"/>
              <a:chExt cx="7060543" cy="4357745"/>
            </a:xfrm>
          </p:grpSpPr>
          <p:pic>
            <p:nvPicPr>
              <p:cNvPr id="22" name="Afbeelding 21" descr="Figure_2A_Vector_BR_KM_TVF.png"/>
              <p:cNvPicPr>
                <a:picLocks noChangeAspect="1"/>
              </p:cNvPicPr>
              <p:nvPr/>
            </p:nvPicPr>
            <p:blipFill>
              <a:blip r:embed="rId2"/>
              <a:srcRect l="19941" t="25573" r="728" b="24338"/>
              <a:stretch>
                <a:fillRect/>
              </a:stretch>
            </p:blipFill>
            <p:spPr>
              <a:xfrm>
                <a:off x="1134492" y="2771896"/>
                <a:ext cx="7060543" cy="3067022"/>
              </a:xfrm>
              <a:prstGeom prst="rect">
                <a:avLst/>
              </a:prstGeom>
            </p:spPr>
          </p:pic>
          <p:cxnSp>
            <p:nvCxnSpPr>
              <p:cNvPr id="30" name="Rechte verbindingslijn 29"/>
              <p:cNvCxnSpPr/>
              <p:nvPr/>
            </p:nvCxnSpPr>
            <p:spPr>
              <a:xfrm rot="5400000" flipH="1" flipV="1">
                <a:off x="-472309" y="3108830"/>
                <a:ext cx="3256901" cy="1588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kstvak 16"/>
            <p:cNvSpPr txBox="1"/>
            <p:nvPr/>
          </p:nvSpPr>
          <p:spPr>
            <a:xfrm>
              <a:off x="7688400" y="2750125"/>
              <a:ext cx="6762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D1C39"/>
                  </a:solidFill>
                </a:rPr>
                <a:t>5.4%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7688400" y="3083146"/>
              <a:ext cx="6762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D1C39"/>
                  </a:solidFill>
                </a:rPr>
                <a:t>4.7%</a:t>
              </a: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8209255" y="3083146"/>
              <a:ext cx="6762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D1C39"/>
                  </a:solidFill>
                </a:rPr>
                <a:t>4.7%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61144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rgbClr val="0D1C39"/>
                </a:solidFill>
              </a:rPr>
              <a:t>Primary Endpoint </a:t>
            </a:r>
            <a:r>
              <a:rPr lang="en-US" b="1" dirty="0">
                <a:solidFill>
                  <a:srgbClr val="0D1C39"/>
                </a:solidFill>
              </a:rPr>
              <a:t/>
            </a:r>
            <a:br>
              <a:rPr lang="en-US" b="1" dirty="0">
                <a:solidFill>
                  <a:srgbClr val="0D1C39"/>
                </a:solidFill>
              </a:rPr>
            </a:br>
            <a:r>
              <a:rPr lang="en-US" sz="2800" b="1" dirty="0">
                <a:solidFill>
                  <a:srgbClr val="0D1C39"/>
                </a:solidFill>
              </a:rPr>
              <a:t>Target Vessel Failure at 1-Year Follow-Up</a:t>
            </a:r>
            <a:endParaRPr lang="en-US" b="1" dirty="0">
              <a:solidFill>
                <a:srgbClr val="0D1C39"/>
              </a:solidFill>
            </a:endParaRP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gray">
          <a:xfrm>
            <a:off x="5823617" y="2708494"/>
            <a:ext cx="18942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i="1" dirty="0">
                <a:solidFill>
                  <a:srgbClr val="0D1C39"/>
                </a:solidFill>
                <a:latin typeface="Calibri" charset="0"/>
                <a:ea typeface="Calibri" charset="0"/>
                <a:cs typeface="Calibri" charset="0"/>
              </a:rPr>
              <a:t>Non-inferiority </a:t>
            </a:r>
          </a:p>
          <a:p>
            <a:pPr algn="ctr"/>
            <a:r>
              <a:rPr lang="en-GB" b="1" i="1" dirty="0">
                <a:solidFill>
                  <a:srgbClr val="0D1C39"/>
                </a:solidFill>
                <a:latin typeface="Calibri" charset="0"/>
                <a:ea typeface="Calibri" charset="0"/>
                <a:cs typeface="Calibri" charset="0"/>
              </a:rPr>
              <a:t>margin 3.5 %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1187803" y="1456844"/>
          <a:ext cx="6792494" cy="1068388"/>
        </p:xfrm>
        <a:graphic>
          <a:graphicData uri="http://schemas.openxmlformats.org/drawingml/2006/table">
            <a:tbl>
              <a:tblPr/>
              <a:tblGrid>
                <a:gridCol w="61815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61695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61815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61695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  <a:gridCol w="61815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4"/>
                    </a:ext>
                  </a:extLst>
                </a:gridCol>
                <a:gridCol w="61695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5"/>
                    </a:ext>
                  </a:extLst>
                </a:gridCol>
                <a:gridCol w="61815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6"/>
                    </a:ext>
                  </a:extLst>
                </a:gridCol>
                <a:gridCol w="61695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7"/>
                    </a:ext>
                  </a:extLst>
                </a:gridCol>
                <a:gridCol w="61815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8"/>
                    </a:ext>
                  </a:extLst>
                </a:gridCol>
                <a:gridCol w="61695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9"/>
                    </a:ext>
                  </a:extLst>
                </a:gridCol>
                <a:gridCol w="61695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10"/>
                    </a:ext>
                  </a:extLst>
                </a:gridCol>
              </a:tblGrid>
              <a:tr h="1068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3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6"/>
          <p:cNvSpPr txBox="1">
            <a:spLocks noChangeArrowheads="1"/>
          </p:cNvSpPr>
          <p:nvPr/>
        </p:nvSpPr>
        <p:spPr bwMode="gray">
          <a:xfrm>
            <a:off x="7161292" y="2502473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4.0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gray">
          <a:xfrm>
            <a:off x="1560587" y="2502475"/>
            <a:ext cx="541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solidFill>
                  <a:srgbClr val="000000"/>
                </a:solidFill>
              </a:rPr>
              <a:t>- 0.5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gray">
          <a:xfrm>
            <a:off x="2291629" y="2502475"/>
            <a:ext cx="275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gray">
          <a:xfrm>
            <a:off x="2834402" y="2502475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gray">
          <a:xfrm>
            <a:off x="6544770" y="2502475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3.5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gray">
          <a:xfrm>
            <a:off x="4679932" y="2502475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2.0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gray">
          <a:xfrm>
            <a:off x="5308190" y="2502475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2.5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gray">
          <a:xfrm>
            <a:off x="5926442" y="2502475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3.0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gray">
          <a:xfrm>
            <a:off x="897749" y="2502475"/>
            <a:ext cx="5075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 dirty="0">
                <a:solidFill>
                  <a:srgbClr val="000000"/>
                </a:solidFill>
              </a:rPr>
              <a:t>- 1.0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gray">
          <a:xfrm>
            <a:off x="1190890" y="1457080"/>
            <a:ext cx="6789408" cy="1054100"/>
          </a:xfrm>
          <a:prstGeom prst="rect">
            <a:avLst/>
          </a:prstGeom>
          <a:noFill/>
          <a:ln w="38100" algn="ctr">
            <a:solidFill>
              <a:srgbClr val="131A34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r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2" name="TextBox 35"/>
          <p:cNvSpPr txBox="1">
            <a:spLocks noChangeArrowheads="1"/>
          </p:cNvSpPr>
          <p:nvPr/>
        </p:nvSpPr>
        <p:spPr bwMode="gray">
          <a:xfrm>
            <a:off x="3452618" y="2502475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23" name="TextBox 37"/>
          <p:cNvSpPr txBox="1">
            <a:spLocks noChangeArrowheads="1"/>
          </p:cNvSpPr>
          <p:nvPr/>
        </p:nvSpPr>
        <p:spPr bwMode="gray">
          <a:xfrm>
            <a:off x="4067069" y="2502475"/>
            <a:ext cx="412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>
                <a:solidFill>
                  <a:srgbClr val="000000"/>
                </a:solidFill>
              </a:rPr>
              <a:t>1.5</a:t>
            </a:r>
          </a:p>
        </p:txBody>
      </p:sp>
      <p:cxnSp>
        <p:nvCxnSpPr>
          <p:cNvPr id="24" name="Straight Connector 36"/>
          <p:cNvCxnSpPr>
            <a:cxnSpLocks noChangeShapeType="1"/>
          </p:cNvCxnSpPr>
          <p:nvPr/>
        </p:nvCxnSpPr>
        <p:spPr bwMode="gray">
          <a:xfrm rot="5400000">
            <a:off x="1904032" y="1985589"/>
            <a:ext cx="1043223" cy="1588"/>
          </a:xfrm>
          <a:prstGeom prst="line">
            <a:avLst/>
          </a:prstGeom>
          <a:noFill/>
          <a:ln w="508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5" name="Straight Connector 15"/>
          <p:cNvCxnSpPr>
            <a:cxnSpLocks noChangeShapeType="1"/>
          </p:cNvCxnSpPr>
          <p:nvPr/>
        </p:nvCxnSpPr>
        <p:spPr bwMode="gray">
          <a:xfrm flipH="1">
            <a:off x="6764726" y="1457078"/>
            <a:ext cx="3175" cy="1042987"/>
          </a:xfrm>
          <a:prstGeom prst="line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30" name="TextBox 16"/>
          <p:cNvSpPr txBox="1">
            <a:spLocks noChangeArrowheads="1"/>
          </p:cNvSpPr>
          <p:nvPr/>
        </p:nvSpPr>
        <p:spPr bwMode="gray">
          <a:xfrm>
            <a:off x="7801680" y="2502473"/>
            <a:ext cx="580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400" b="1" dirty="0">
                <a:solidFill>
                  <a:srgbClr val="000000"/>
                </a:solidFill>
              </a:rPr>
              <a:t>4.5 % </a:t>
            </a:r>
          </a:p>
        </p:txBody>
      </p:sp>
      <p:grpSp>
        <p:nvGrpSpPr>
          <p:cNvPr id="26" name="Groep 35"/>
          <p:cNvGrpSpPr/>
          <p:nvPr/>
        </p:nvGrpSpPr>
        <p:grpSpPr>
          <a:xfrm>
            <a:off x="1528689" y="1538715"/>
            <a:ext cx="1923929" cy="381000"/>
            <a:chOff x="2500119" y="1841295"/>
            <a:chExt cx="2773032" cy="381000"/>
          </a:xfrm>
        </p:grpSpPr>
        <p:cxnSp>
          <p:nvCxnSpPr>
            <p:cNvPr id="27" name="Straight Connector 3"/>
            <p:cNvCxnSpPr>
              <a:cxnSpLocks noChangeShapeType="1"/>
            </p:cNvCxnSpPr>
            <p:nvPr/>
          </p:nvCxnSpPr>
          <p:spPr bwMode="auto">
            <a:xfrm>
              <a:off x="2500119" y="1996242"/>
              <a:ext cx="2772000" cy="4762"/>
            </a:xfrm>
            <a:prstGeom prst="line">
              <a:avLst/>
            </a:prstGeom>
            <a:noFill/>
            <a:ln w="57150">
              <a:solidFill>
                <a:srgbClr val="527FFC"/>
              </a:solidFill>
              <a:round/>
              <a:headEnd type="oval" w="med" len="med"/>
              <a:tailEnd/>
            </a:ln>
          </p:spPr>
        </p:cxnSp>
        <p:cxnSp>
          <p:nvCxnSpPr>
            <p:cNvPr id="28" name="Straight Connector 10"/>
            <p:cNvCxnSpPr>
              <a:cxnSpLocks noChangeShapeType="1"/>
            </p:cNvCxnSpPr>
            <p:nvPr/>
          </p:nvCxnSpPr>
          <p:spPr bwMode="auto">
            <a:xfrm>
              <a:off x="5273151" y="1841295"/>
              <a:ext cx="0" cy="381000"/>
            </a:xfrm>
            <a:prstGeom prst="line">
              <a:avLst/>
            </a:prstGeom>
            <a:noFill/>
            <a:ln w="57150">
              <a:solidFill>
                <a:srgbClr val="527FFC"/>
              </a:solidFill>
              <a:round/>
              <a:headEnd/>
              <a:tailEnd/>
            </a:ln>
          </p:spPr>
        </p:cxnSp>
      </p:grpSp>
      <p:grpSp>
        <p:nvGrpSpPr>
          <p:cNvPr id="52" name="Groeperen 51"/>
          <p:cNvGrpSpPr/>
          <p:nvPr/>
        </p:nvGrpSpPr>
        <p:grpSpPr>
          <a:xfrm>
            <a:off x="1796432" y="4368052"/>
            <a:ext cx="5578907" cy="1727939"/>
            <a:chOff x="1796432" y="4368052"/>
            <a:chExt cx="5578907" cy="1727939"/>
          </a:xfrm>
        </p:grpSpPr>
        <p:cxnSp>
          <p:nvCxnSpPr>
            <p:cNvPr id="42" name="Rechte verbindingslijn 41"/>
            <p:cNvCxnSpPr/>
            <p:nvPr/>
          </p:nvCxnSpPr>
          <p:spPr>
            <a:xfrm>
              <a:off x="1810702" y="4369191"/>
              <a:ext cx="0" cy="129654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/>
            <p:cNvCxnSpPr/>
            <p:nvPr/>
          </p:nvCxnSpPr>
          <p:spPr>
            <a:xfrm>
              <a:off x="3999924" y="4369191"/>
              <a:ext cx="0" cy="129654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>
              <a:off x="5171847" y="4369191"/>
              <a:ext cx="0" cy="129654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/>
            <p:cNvCxnSpPr/>
            <p:nvPr/>
          </p:nvCxnSpPr>
          <p:spPr>
            <a:xfrm>
              <a:off x="7361069" y="4368052"/>
              <a:ext cx="0" cy="129654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2319889" y="4891113"/>
              <a:ext cx="4484654" cy="120487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180975" algn="ctr">
                <a:lnSpc>
                  <a:spcPts val="2600"/>
                </a:lnSpc>
              </a:pPr>
              <a:r>
                <a:rPr lang="nl-N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Absolute 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difference</a:t>
              </a:r>
              <a:r>
                <a:rPr lang="nl-N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=  - 0.7 %</a:t>
              </a:r>
            </a:p>
            <a:p>
              <a:pPr marL="180975" algn="ctr">
                <a:lnSpc>
                  <a:spcPts val="2600"/>
                </a:lnSpc>
              </a:pPr>
              <a:endPara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marL="180975" algn="ctr">
                <a:lnSpc>
                  <a:spcPts val="2600"/>
                </a:lnSpc>
              </a:pPr>
              <a:endPara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 flipH="1">
              <a:off x="1796432" y="4484608"/>
              <a:ext cx="2217762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/>
            <p:cNvCxnSpPr/>
            <p:nvPr/>
          </p:nvCxnSpPr>
          <p:spPr>
            <a:xfrm>
              <a:off x="2847412" y="4497706"/>
              <a:ext cx="0" cy="38277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 flipH="1">
              <a:off x="5157577" y="4484608"/>
              <a:ext cx="2217762" cy="0"/>
            </a:xfrm>
            <a:prstGeom prst="line">
              <a:avLst/>
            </a:prstGeom>
            <a:ln w="412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met pijl 47"/>
            <p:cNvCxnSpPr/>
            <p:nvPr/>
          </p:nvCxnSpPr>
          <p:spPr>
            <a:xfrm>
              <a:off x="6273084" y="4497706"/>
              <a:ext cx="0" cy="38277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hthoek 48"/>
          <p:cNvSpPr/>
          <p:nvPr/>
        </p:nvSpPr>
        <p:spPr>
          <a:xfrm>
            <a:off x="1454823" y="6526405"/>
            <a:ext cx="61687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Failure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is a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composite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of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cardiac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death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, 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vessel-related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MI, 	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or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clinically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driven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revascularization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36" name="Groep 35"/>
          <p:cNvGrpSpPr/>
          <p:nvPr/>
        </p:nvGrpSpPr>
        <p:grpSpPr>
          <a:xfrm>
            <a:off x="1531254" y="2047815"/>
            <a:ext cx="1923929" cy="381000"/>
            <a:chOff x="2500119" y="1841295"/>
            <a:chExt cx="2773032" cy="381000"/>
          </a:xfrm>
        </p:grpSpPr>
        <p:cxnSp>
          <p:nvCxnSpPr>
            <p:cNvPr id="38" name="Straight Connector 3"/>
            <p:cNvCxnSpPr>
              <a:cxnSpLocks noChangeShapeType="1"/>
            </p:cNvCxnSpPr>
            <p:nvPr/>
          </p:nvCxnSpPr>
          <p:spPr bwMode="auto">
            <a:xfrm>
              <a:off x="2500119" y="1996242"/>
              <a:ext cx="2772000" cy="4762"/>
            </a:xfrm>
            <a:prstGeom prst="line">
              <a:avLst/>
            </a:prstGeom>
            <a:noFill/>
            <a:ln w="57150">
              <a:solidFill>
                <a:srgbClr val="E3004F"/>
              </a:solidFill>
              <a:round/>
              <a:headEnd type="oval" w="med" len="med"/>
              <a:tailEnd/>
            </a:ln>
          </p:spPr>
        </p:cxnSp>
        <p:cxnSp>
          <p:nvCxnSpPr>
            <p:cNvPr id="39" name="Straight Connector 10"/>
            <p:cNvCxnSpPr>
              <a:cxnSpLocks noChangeShapeType="1"/>
            </p:cNvCxnSpPr>
            <p:nvPr/>
          </p:nvCxnSpPr>
          <p:spPr bwMode="auto">
            <a:xfrm>
              <a:off x="5273151" y="1841295"/>
              <a:ext cx="0" cy="381000"/>
            </a:xfrm>
            <a:prstGeom prst="line">
              <a:avLst/>
            </a:prstGeom>
            <a:noFill/>
            <a:ln w="57150">
              <a:solidFill>
                <a:srgbClr val="E3004F"/>
              </a:solidFill>
              <a:round/>
              <a:headEnd/>
              <a:tailEnd/>
            </a:ln>
          </p:spPr>
        </p:cxnSp>
      </p:grpSp>
      <p:sp>
        <p:nvSpPr>
          <p:cNvPr id="5" name="Rectangle 1"/>
          <p:cNvSpPr/>
          <p:nvPr/>
        </p:nvSpPr>
        <p:spPr bwMode="auto">
          <a:xfrm>
            <a:off x="3251163" y="3437782"/>
            <a:ext cx="2673220" cy="955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2000" b="1" dirty="0">
                <a:solidFill>
                  <a:srgbClr val="CCAC0E"/>
                </a:solidFill>
                <a:latin typeface="Calibri" charset="0"/>
                <a:ea typeface="Calibri" charset="0"/>
                <a:cs typeface="Calibri" charset="0"/>
              </a:rPr>
              <a:t>RESOLUTE INTEGRITY</a:t>
            </a:r>
          </a:p>
          <a:p>
            <a:pPr algn="ctr">
              <a:lnSpc>
                <a:spcPts val="2000"/>
              </a:lnSpc>
            </a:pPr>
            <a:r>
              <a:rPr lang="nl-NL" b="1" dirty="0">
                <a:solidFill>
                  <a:srgbClr val="CCAC0E"/>
                </a:solidFill>
                <a:latin typeface="Calibri" charset="0"/>
                <a:ea typeface="Calibri" charset="0"/>
                <a:cs typeface="Calibri" charset="0"/>
              </a:rPr>
              <a:t>5.4 %</a:t>
            </a:r>
          </a:p>
        </p:txBody>
      </p:sp>
      <p:sp>
        <p:nvSpPr>
          <p:cNvPr id="6" name="Rectangle 27"/>
          <p:cNvSpPr/>
          <p:nvPr/>
        </p:nvSpPr>
        <p:spPr bwMode="auto">
          <a:xfrm>
            <a:off x="6068387" y="3437782"/>
            <a:ext cx="2618413" cy="9559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2000" b="1" dirty="0">
                <a:solidFill>
                  <a:srgbClr val="E3004F"/>
                </a:solidFill>
                <a:latin typeface="Calibri" charset="0"/>
                <a:ea typeface="Calibri" charset="0"/>
                <a:cs typeface="Calibri" charset="0"/>
              </a:rPr>
              <a:t>ORSIRO</a:t>
            </a:r>
          </a:p>
          <a:p>
            <a:pPr algn="ctr">
              <a:lnSpc>
                <a:spcPts val="2000"/>
              </a:lnSpc>
            </a:pPr>
            <a:r>
              <a:rPr lang="nl-NL" b="1" dirty="0">
                <a:solidFill>
                  <a:srgbClr val="E3004F"/>
                </a:solidFill>
                <a:latin typeface="Calibri" charset="0"/>
                <a:ea typeface="Calibri" charset="0"/>
                <a:cs typeface="Calibri" charset="0"/>
              </a:rPr>
              <a:t>4.7 %</a:t>
            </a:r>
          </a:p>
        </p:txBody>
      </p:sp>
      <p:sp>
        <p:nvSpPr>
          <p:cNvPr id="29" name="Rectangle 1"/>
          <p:cNvSpPr/>
          <p:nvPr/>
        </p:nvSpPr>
        <p:spPr bwMode="auto">
          <a:xfrm>
            <a:off x="437631" y="3437783"/>
            <a:ext cx="2673220" cy="9559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2000" b="1" dirty="0">
                <a:solidFill>
                  <a:srgbClr val="527FFC"/>
                </a:solidFill>
                <a:latin typeface="Calibri" charset="0"/>
                <a:ea typeface="Calibri" charset="0"/>
                <a:cs typeface="Calibri" charset="0"/>
              </a:rPr>
              <a:t>SYNERGY</a:t>
            </a:r>
          </a:p>
          <a:p>
            <a:pPr algn="ctr">
              <a:lnSpc>
                <a:spcPts val="2000"/>
              </a:lnSpc>
            </a:pPr>
            <a:r>
              <a:rPr lang="nl-NL" b="1" dirty="0">
                <a:solidFill>
                  <a:srgbClr val="527FFC"/>
                </a:solidFill>
                <a:latin typeface="Calibri" charset="0"/>
                <a:ea typeface="Calibri" charset="0"/>
                <a:cs typeface="Calibri" charset="0"/>
              </a:rPr>
              <a:t>4.7 %</a:t>
            </a:r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2791592" y="5329464"/>
            <a:ext cx="3551686" cy="3936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prstTxWarp prst="textNoShape">
              <a:avLst/>
            </a:prstTxWarp>
          </a:bodyPr>
          <a:lstStyle/>
          <a:p>
            <a:pPr marL="180975" algn="ctr">
              <a:lnSpc>
                <a:spcPts val="2600"/>
              </a:lnSpc>
            </a:pPr>
            <a:endParaRPr lang="nl-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180975" algn="ctr">
              <a:lnSpc>
                <a:spcPts val="2600"/>
              </a:lnSpc>
            </a:pPr>
            <a:r>
              <a:rPr lang="nl-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Upper 1-sided 95% CI = 0.8 %</a:t>
            </a:r>
          </a:p>
          <a:p>
            <a:pPr marL="180975" algn="ctr">
              <a:lnSpc>
                <a:spcPts val="2600"/>
              </a:lnSpc>
            </a:pPr>
            <a:endParaRPr lang="nl-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3514346" y="5604744"/>
            <a:ext cx="2115539" cy="416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algn="ctr">
              <a:lnSpc>
                <a:spcPts val="2600"/>
              </a:lnSpc>
            </a:pPr>
            <a:r>
              <a:rPr lang="nl-NL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nl-NL" b="1" i="1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non-inferiority</a:t>
            </a:r>
            <a:r>
              <a:rPr lang="nl-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&lt; 0.0001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70900" y="148335"/>
            <a:ext cx="8544355" cy="807686"/>
          </a:xfrm>
        </p:spPr>
        <p:txBody>
          <a:bodyPr>
            <a:noAutofit/>
          </a:bodyPr>
          <a:lstStyle/>
          <a:p>
            <a:pPr algn="l"/>
            <a:r>
              <a:rPr lang="en-US" altLang="en-US" sz="3400" b="1" dirty="0">
                <a:solidFill>
                  <a:schemeClr val="tx2">
                    <a:lumMod val="50000"/>
                  </a:schemeClr>
                </a:solidFill>
              </a:rPr>
              <a:t>Disclosure Statement of Financial Interest</a:t>
            </a:r>
            <a:endParaRPr lang="en-US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57200" y="3067313"/>
            <a:ext cx="4038600" cy="30588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b="1" i="1" dirty="0">
                <a:solidFill>
                  <a:schemeClr val="tx2">
                    <a:lumMod val="50000"/>
                  </a:schemeClr>
                </a:solidFill>
              </a:rPr>
              <a:t>Personal</a:t>
            </a:r>
            <a:r>
              <a:rPr lang="en-US" altLang="en-US" sz="20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Grant/Research Support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Consulting Fees/Honoraria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Major Stock Shareholder/Equity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Royalty Income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Ownership/Founder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Intellectual Property Rights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Other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</a:rPr>
              <a:t>Institutional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Grant/Research Support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5390604" y="3067313"/>
            <a:ext cx="3496221" cy="31691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none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none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none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none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none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none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none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AstraZeneca, </a:t>
            </a:r>
            <a:r>
              <a:rPr lang="en-US" altLang="en-US" sz="2000" dirty="0" err="1">
                <a:solidFill>
                  <a:schemeClr val="tx2">
                    <a:lumMod val="50000"/>
                  </a:schemeClr>
                </a:solidFill>
              </a:rPr>
              <a:t>Biotronik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</a:rPr>
              <a:t>, Boston Scientific, Medtronic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820423" y="1417638"/>
            <a:ext cx="687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ea typeface="ヒラギノ角ゴ Pro W3" charset="-128"/>
              </a:rPr>
              <a:t>Within the past 12 months, I or my spouse/partner have had a financial interest/arrangement or affiliation with the organization(s) listed below.</a:t>
            </a:r>
            <a:endParaRPr lang="en-US" altLang="en-US" i="1" dirty="0">
              <a:solidFill>
                <a:schemeClr val="tx2">
                  <a:lumMod val="50000"/>
                </a:schemeClr>
              </a:solidFill>
              <a:ea typeface="ヒラギノ角ゴ Pro W3" charset="-128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807242" y="2310598"/>
            <a:ext cx="364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Affiliation/Financial Relationship</a:t>
            </a:r>
          </a:p>
        </p:txBody>
      </p:sp>
      <p:sp>
        <p:nvSpPr>
          <p:cNvPr id="8" name="TextBox 18"/>
          <p:cNvSpPr txBox="1"/>
          <p:nvPr/>
        </p:nvSpPr>
        <p:spPr>
          <a:xfrm>
            <a:off x="5390605" y="2310598"/>
            <a:ext cx="165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494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397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rgbClr val="0D1C39"/>
                </a:solidFill>
              </a:rPr>
              <a:t>Primary Endpoint</a:t>
            </a:r>
            <a:r>
              <a:rPr lang="en-US" b="1" dirty="0">
                <a:solidFill>
                  <a:srgbClr val="0D1C39"/>
                </a:solidFill>
              </a:rPr>
              <a:t/>
            </a:r>
            <a:br>
              <a:rPr lang="en-US" b="1" dirty="0">
                <a:solidFill>
                  <a:srgbClr val="0D1C39"/>
                </a:solidFill>
              </a:rPr>
            </a:br>
            <a:r>
              <a:rPr lang="en-US" sz="3100" b="1" dirty="0">
                <a:solidFill>
                  <a:srgbClr val="0D1C39"/>
                </a:solidFill>
              </a:rPr>
              <a:t>Target Vessel Failure at 1-Year Follow-Up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1435397" y="6490643"/>
            <a:ext cx="6251944" cy="35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1000"/>
              </a:lnSpc>
            </a:pP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Failure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is a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composite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of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cardiac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death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, 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vessel-related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MI,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or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clinically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driven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target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vessel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nl-NL" sz="900" kern="0" dirty="0" err="1">
                <a:solidFill>
                  <a:schemeClr val="bg1"/>
                </a:solidFill>
                <a:cs typeface="Arial" panose="020B0604020202020204" pitchFamily="34" charset="0"/>
              </a:rPr>
              <a:t>revascularization</a:t>
            </a:r>
            <a:r>
              <a:rPr lang="nl-NL" sz="900" kern="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bg1">
                  <a:lumMod val="95000"/>
                </a:schemeClr>
              </a:solidFill>
              <a:latin typeface="Calibri"/>
              <a:ea typeface="Calibri" charset="0"/>
              <a:cs typeface="Calibri"/>
            </a:endParaRPr>
          </a:p>
          <a:p>
            <a:pPr algn="ctr">
              <a:lnSpc>
                <a:spcPts val="1000"/>
              </a:lnSpc>
            </a:pP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Events displayed in the graph  were calculated by Kaplan-Meier methods and compared with the log-rank test. 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925033" y="1277342"/>
            <a:ext cx="1733107" cy="1347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kstvak 19"/>
          <p:cNvSpPr txBox="1"/>
          <p:nvPr/>
        </p:nvSpPr>
        <p:spPr>
          <a:xfrm>
            <a:off x="2945002" y="6118149"/>
            <a:ext cx="3060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 after initial procedure (days)</a:t>
            </a:r>
          </a:p>
        </p:txBody>
      </p:sp>
      <p:sp>
        <p:nvSpPr>
          <p:cNvPr id="21" name="Rechthoek 20"/>
          <p:cNvSpPr/>
          <p:nvPr/>
        </p:nvSpPr>
        <p:spPr>
          <a:xfrm>
            <a:off x="3424231" y="1572081"/>
            <a:ext cx="173992" cy="513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3284270" y="1560206"/>
            <a:ext cx="178448" cy="833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eren 28"/>
          <p:cNvGrpSpPr/>
          <p:nvPr/>
        </p:nvGrpSpPr>
        <p:grpSpPr>
          <a:xfrm>
            <a:off x="675375" y="1412063"/>
            <a:ext cx="7251403" cy="4738255"/>
            <a:chOff x="675375" y="1412063"/>
            <a:chExt cx="7251403" cy="4738255"/>
          </a:xfrm>
        </p:grpSpPr>
        <p:pic>
          <p:nvPicPr>
            <p:cNvPr id="16" name="Afbeelding 15" descr="Figure_2A_Vector_BR_KM_TVF.png"/>
            <p:cNvPicPr>
              <a:picLocks noChangeAspect="1"/>
            </p:cNvPicPr>
            <p:nvPr/>
          </p:nvPicPr>
          <p:blipFill>
            <a:blip r:embed="rId2"/>
            <a:srcRect l="14758" t="3505" r="3767" b="19116"/>
            <a:stretch>
              <a:fillRect/>
            </a:stretch>
          </p:blipFill>
          <p:spPr>
            <a:xfrm>
              <a:off x="675375" y="1412063"/>
              <a:ext cx="7251403" cy="4738255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1645516" y="2086035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0D1C39"/>
                  </a:solidFill>
                </a:rPr>
                <a:t>Orsiro</a:t>
              </a:r>
              <a:endParaRPr lang="en-US" sz="1400" b="1" dirty="0">
                <a:solidFill>
                  <a:srgbClr val="0D1C39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1645517" y="1822708"/>
              <a:ext cx="19527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Resolute Integrity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645516" y="1560206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Synergy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 rot="5400000" flipH="1" flipV="1">
              <a:off x="-1034098" y="3670619"/>
              <a:ext cx="4380480" cy="1"/>
            </a:xfrm>
            <a:prstGeom prst="line">
              <a:avLst/>
            </a:prstGeom>
            <a:ln w="349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vak 16"/>
          <p:cNvSpPr txBox="1"/>
          <p:nvPr/>
        </p:nvSpPr>
        <p:spPr>
          <a:xfrm>
            <a:off x="7724075" y="2714455"/>
            <a:ext cx="676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D1C39"/>
                </a:solidFill>
              </a:rPr>
              <a:t>5.4%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731210" y="3083146"/>
            <a:ext cx="6691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D1C39"/>
                </a:solidFill>
              </a:rPr>
              <a:t>4.7%</a:t>
            </a:r>
          </a:p>
        </p:txBody>
      </p:sp>
      <p:grpSp>
        <p:nvGrpSpPr>
          <p:cNvPr id="31" name="Groeperen 30"/>
          <p:cNvGrpSpPr/>
          <p:nvPr/>
        </p:nvGrpSpPr>
        <p:grpSpPr>
          <a:xfrm>
            <a:off x="3418849" y="4625037"/>
            <a:ext cx="4418865" cy="777001"/>
            <a:chOff x="3462720" y="4628997"/>
            <a:chExt cx="4418865" cy="777001"/>
          </a:xfrm>
        </p:grpSpPr>
        <p:sp>
          <p:nvSpPr>
            <p:cNvPr id="25" name="Rechthoek 24"/>
            <p:cNvSpPr/>
            <p:nvPr/>
          </p:nvSpPr>
          <p:spPr>
            <a:xfrm>
              <a:off x="3495583" y="4954535"/>
              <a:ext cx="4235628" cy="408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>
                <a:lnSpc>
                  <a:spcPts val="2600"/>
                </a:lnSpc>
              </a:pP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Orsiro</a:t>
              </a:r>
              <a:r>
                <a:rPr lang="nl-NL" sz="1500" b="1" dirty="0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vs.</a:t>
              </a:r>
              <a:r>
                <a:rPr lang="nl-NL" sz="1500" b="1" dirty="0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Resolute </a:t>
              </a: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Integrity</a:t>
              </a:r>
              <a:r>
                <a:rPr lang="nl-NL" sz="1500" b="1" dirty="0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:     </a:t>
              </a: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</a:t>
              </a:r>
              <a:r>
                <a:rPr lang="nl-NL" sz="1500" b="1" baseline="-25000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non</a:t>
              </a:r>
              <a:r>
                <a:rPr lang="nl-NL" sz="1500" b="1" baseline="-25000" dirty="0" err="1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-inferiority</a:t>
              </a:r>
              <a:r>
                <a:rPr lang="nl-NL" sz="1500" b="1" dirty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&lt; 0.0001</a:t>
              </a:r>
            </a:p>
          </p:txBody>
        </p:sp>
        <p:sp>
          <p:nvSpPr>
            <p:cNvPr id="28" name="Rechthoek 27"/>
            <p:cNvSpPr/>
            <p:nvPr/>
          </p:nvSpPr>
          <p:spPr>
            <a:xfrm>
              <a:off x="3495582" y="4628997"/>
              <a:ext cx="4386003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75">
                <a:lnSpc>
                  <a:spcPts val="2600"/>
                </a:lnSpc>
              </a:pP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Synergy</a:t>
              </a:r>
              <a:r>
                <a:rPr lang="nl-NL" sz="1500" b="1" dirty="0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vs.</a:t>
              </a:r>
              <a:r>
                <a:rPr lang="nl-NL" sz="1500" b="1" dirty="0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Resolute </a:t>
              </a: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Integrity</a:t>
              </a:r>
              <a:r>
                <a:rPr lang="nl-NL" sz="1500" b="1" dirty="0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:  </a:t>
              </a:r>
              <a:r>
                <a:rPr lang="nl-NL" sz="1500" b="1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P</a:t>
              </a:r>
              <a:r>
                <a:rPr lang="nl-NL" sz="1500" b="1" baseline="-25000" dirty="0" err="1" smtClean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non</a:t>
              </a:r>
              <a:r>
                <a:rPr lang="nl-NL" sz="1500" b="1" baseline="-25000" dirty="0" err="1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-inferiority</a:t>
              </a:r>
              <a:r>
                <a:rPr lang="nl-NL" sz="1500" b="1" dirty="0">
                  <a:solidFill>
                    <a:schemeClr val="tx2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&lt; 0.0001</a:t>
              </a:r>
            </a:p>
          </p:txBody>
        </p:sp>
        <p:sp>
          <p:nvSpPr>
            <p:cNvPr id="29" name="Kader 28"/>
            <p:cNvSpPr/>
            <p:nvPr/>
          </p:nvSpPr>
          <p:spPr>
            <a:xfrm>
              <a:off x="3462720" y="4686069"/>
              <a:ext cx="4268492" cy="719929"/>
            </a:xfrm>
            <a:prstGeom prst="frame">
              <a:avLst>
                <a:gd name="adj1" fmla="val 3116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3795775" y="1654594"/>
            <a:ext cx="30384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D1C39"/>
                </a:solidFill>
              </a:rPr>
              <a:t>Logrank</a:t>
            </a:r>
            <a:r>
              <a:rPr lang="en-US" sz="1400" b="1" dirty="0">
                <a:solidFill>
                  <a:srgbClr val="0D1C39"/>
                </a:solidFill>
              </a:rPr>
              <a:t>-P = 0.45, HR 0.87 (</a:t>
            </a:r>
            <a:r>
              <a:rPr lang="en-US" sz="1400" b="1" dirty="0" smtClean="0">
                <a:solidFill>
                  <a:srgbClr val="0D1C39"/>
                </a:solidFill>
              </a:rPr>
              <a:t>0.61–1.25</a:t>
            </a:r>
            <a:r>
              <a:rPr lang="en-US" sz="1400" b="1" dirty="0">
                <a:solidFill>
                  <a:srgbClr val="0D1C39"/>
                </a:solidFill>
              </a:rPr>
              <a:t>)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795775" y="1971896"/>
            <a:ext cx="30384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D1C39"/>
                </a:solidFill>
              </a:rPr>
              <a:t>Logrank</a:t>
            </a:r>
            <a:r>
              <a:rPr lang="en-US" sz="1400" b="1" dirty="0">
                <a:solidFill>
                  <a:srgbClr val="0D1C39"/>
                </a:solidFill>
              </a:rPr>
              <a:t>-P = 0.46, HR 0.87 (</a:t>
            </a:r>
            <a:r>
              <a:rPr lang="en-US" sz="1400" b="1" dirty="0" smtClean="0">
                <a:solidFill>
                  <a:srgbClr val="0D1C39"/>
                </a:solidFill>
              </a:rPr>
              <a:t>0.61–1.25</a:t>
            </a:r>
            <a:r>
              <a:rPr lang="en-US" sz="1400" b="1" dirty="0">
                <a:solidFill>
                  <a:srgbClr val="0D1C39"/>
                </a:solidFill>
              </a:rPr>
              <a:t>)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8240587" y="3083146"/>
            <a:ext cx="6762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D1C39"/>
                </a:solidFill>
              </a:rPr>
              <a:t>4.7%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Afbeelding 70" descr="Figure_2C_Vector_BR_KM_TVMI.png"/>
          <p:cNvPicPr>
            <a:picLocks noChangeAspect="1"/>
          </p:cNvPicPr>
          <p:nvPr/>
        </p:nvPicPr>
        <p:blipFill>
          <a:blip r:embed="rId2"/>
          <a:srcRect l="14932" t="2923" r="3799" b="19674"/>
          <a:stretch>
            <a:fillRect/>
          </a:stretch>
        </p:blipFill>
        <p:spPr>
          <a:xfrm>
            <a:off x="655731" y="3548392"/>
            <a:ext cx="3935482" cy="25771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956" y="89775"/>
            <a:ext cx="8229600" cy="8091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>
                <a:solidFill>
                  <a:srgbClr val="0D1C39"/>
                </a:solidFill>
              </a:rPr>
              <a:t>Components </a:t>
            </a:r>
            <a:r>
              <a:rPr lang="en-US" sz="4900" b="1" dirty="0">
                <a:solidFill>
                  <a:srgbClr val="0D1C39"/>
                </a:solidFill>
              </a:rPr>
              <a:t>of TVF </a:t>
            </a:r>
            <a:r>
              <a:rPr lang="en-US" sz="3100" b="1" dirty="0">
                <a:solidFill>
                  <a:srgbClr val="0D1C39"/>
                </a:solidFill>
              </a:rPr>
              <a:t>at 1-Year Follow-Up</a:t>
            </a:r>
          </a:p>
        </p:txBody>
      </p:sp>
      <p:sp>
        <p:nvSpPr>
          <p:cNvPr id="59" name="Rechthoek 58"/>
          <p:cNvSpPr/>
          <p:nvPr/>
        </p:nvSpPr>
        <p:spPr>
          <a:xfrm>
            <a:off x="4374714" y="5048251"/>
            <a:ext cx="366540" cy="34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ep 59"/>
          <p:cNvGrpSpPr/>
          <p:nvPr/>
        </p:nvGrpSpPr>
        <p:grpSpPr>
          <a:xfrm>
            <a:off x="4389344" y="5012587"/>
            <a:ext cx="534837" cy="533123"/>
            <a:chOff x="4374714" y="5007635"/>
            <a:chExt cx="534837" cy="533123"/>
          </a:xfrm>
        </p:grpSpPr>
        <p:sp>
          <p:nvSpPr>
            <p:cNvPr id="58" name="Tekstvak 57"/>
            <p:cNvSpPr txBox="1"/>
            <p:nvPr/>
          </p:nvSpPr>
          <p:spPr>
            <a:xfrm>
              <a:off x="4374714" y="5279148"/>
              <a:ext cx="534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rgbClr val="0D1C39"/>
                  </a:solidFill>
                </a:rPr>
                <a:t>2.1%</a:t>
              </a:r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374714" y="5007635"/>
              <a:ext cx="5348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D1C39"/>
                  </a:solidFill>
                </a:rPr>
                <a:t>2.7</a:t>
              </a:r>
              <a:r>
                <a:rPr lang="en-US" sz="1200" b="1" dirty="0">
                  <a:solidFill>
                    <a:srgbClr val="0D1C39"/>
                  </a:solidFill>
                </a:rPr>
                <a:t>%</a:t>
              </a:r>
            </a:p>
          </p:txBody>
        </p:sp>
        <p:sp>
          <p:nvSpPr>
            <p:cNvPr id="57" name="Tekstvak 56"/>
            <p:cNvSpPr txBox="1"/>
            <p:nvPr/>
          </p:nvSpPr>
          <p:spPr>
            <a:xfrm>
              <a:off x="4374714" y="5150288"/>
              <a:ext cx="534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rgbClr val="0D1C39"/>
                  </a:solidFill>
                </a:rPr>
                <a:t>2.2%</a:t>
              </a:r>
            </a:p>
          </p:txBody>
        </p:sp>
      </p:grpSp>
      <p:sp>
        <p:nvSpPr>
          <p:cNvPr id="66" name="Rechthoek 65"/>
          <p:cNvSpPr/>
          <p:nvPr/>
        </p:nvSpPr>
        <p:spPr>
          <a:xfrm>
            <a:off x="8686800" y="5070022"/>
            <a:ext cx="237733" cy="34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hthoek 136"/>
          <p:cNvSpPr/>
          <p:nvPr/>
        </p:nvSpPr>
        <p:spPr bwMode="auto">
          <a:xfrm>
            <a:off x="5105400" y="1248200"/>
            <a:ext cx="3639850" cy="196120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123A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36000" anchor="ctr"/>
          <a:lstStyle/>
          <a:p>
            <a:pPr marL="180975" defTabSz="4687888">
              <a:defRPr/>
            </a:pPr>
            <a:r>
              <a:rPr lang="en-US" sz="2000" b="1" dirty="0">
                <a:solidFill>
                  <a:srgbClr val="0D1C39"/>
                </a:solidFill>
                <a:latin typeface="Calibri" pitchFamily="34" charset="0"/>
              </a:rPr>
              <a:t>At 1-year follow-up, there was </a:t>
            </a:r>
          </a:p>
          <a:p>
            <a:pPr marL="180975" defTabSz="4687888">
              <a:defRPr/>
            </a:pPr>
            <a:r>
              <a:rPr lang="en-US" sz="2000" b="1" dirty="0">
                <a:solidFill>
                  <a:srgbClr val="0D1C39"/>
                </a:solidFill>
                <a:latin typeface="Calibri" pitchFamily="34" charset="0"/>
              </a:rPr>
              <a:t>no statistically significant difference </a:t>
            </a:r>
            <a:r>
              <a:rPr lang="en-US" sz="2000" b="1">
                <a:solidFill>
                  <a:srgbClr val="0D1C39"/>
                </a:solidFill>
                <a:latin typeface="Calibri" pitchFamily="34" charset="0"/>
              </a:rPr>
              <a:t>between stent </a:t>
            </a:r>
            <a:r>
              <a:rPr lang="en-US" sz="2000" b="1" dirty="0">
                <a:solidFill>
                  <a:srgbClr val="0D1C39"/>
                </a:solidFill>
                <a:latin typeface="Calibri" pitchFamily="34" charset="0"/>
              </a:rPr>
              <a:t>groups in the components of Target Vessel Failure (TVF).</a:t>
            </a:r>
          </a:p>
        </p:txBody>
      </p:sp>
      <p:sp>
        <p:nvSpPr>
          <p:cNvPr id="68" name="Tekstvak 3"/>
          <p:cNvSpPr txBox="1">
            <a:spLocks noChangeArrowheads="1"/>
          </p:cNvSpPr>
          <p:nvPr/>
        </p:nvSpPr>
        <p:spPr bwMode="auto">
          <a:xfrm>
            <a:off x="1301963" y="6484143"/>
            <a:ext cx="6620336" cy="3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Events displayed in </a:t>
            </a:r>
            <a:r>
              <a:rPr lang="en-US" sz="90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the graphs were 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calculated by Kaplan-Meier methods and compared with the log-rank test.  </a:t>
            </a:r>
          </a:p>
          <a:p>
            <a:pPr algn="ctr">
              <a:lnSpc>
                <a:spcPts val="900"/>
              </a:lnSpc>
            </a:pP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TV-related MI was defined by the extended historical definition (</a:t>
            </a:r>
            <a:r>
              <a:rPr lang="en-US" sz="900" dirty="0" err="1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Vranckx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 et al. (ARC), </a:t>
            </a:r>
            <a:r>
              <a:rPr lang="en-US" sz="900" dirty="0" err="1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EuroIntervention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 2010;5:871-4).</a:t>
            </a:r>
          </a:p>
        </p:txBody>
      </p:sp>
      <p:pic>
        <p:nvPicPr>
          <p:cNvPr id="61" name="Afbeelding 60" descr="Figure_2B_Vector_BR_KM_Cardiac_Death.png"/>
          <p:cNvPicPr>
            <a:picLocks noChangeAspect="1"/>
          </p:cNvPicPr>
          <p:nvPr/>
        </p:nvPicPr>
        <p:blipFill>
          <a:blip r:embed="rId3"/>
          <a:srcRect l="11684" t="3311" r="4476" b="19674"/>
          <a:stretch>
            <a:fillRect/>
          </a:stretch>
        </p:blipFill>
        <p:spPr>
          <a:xfrm>
            <a:off x="655731" y="841348"/>
            <a:ext cx="3870032" cy="2550709"/>
          </a:xfrm>
          <a:prstGeom prst="rect">
            <a:avLst/>
          </a:prstGeom>
        </p:spPr>
      </p:pic>
      <p:grpSp>
        <p:nvGrpSpPr>
          <p:cNvPr id="70" name="Groep 69"/>
          <p:cNvGrpSpPr/>
          <p:nvPr/>
        </p:nvGrpSpPr>
        <p:grpSpPr>
          <a:xfrm>
            <a:off x="1060387" y="1466643"/>
            <a:ext cx="3873378" cy="2114227"/>
            <a:chOff x="1060387" y="1568241"/>
            <a:chExt cx="3873378" cy="2114227"/>
          </a:xfrm>
        </p:grpSpPr>
        <p:cxnSp>
          <p:nvCxnSpPr>
            <p:cNvPr id="15" name="Rechte verbindingslijn 14"/>
            <p:cNvCxnSpPr/>
            <p:nvPr/>
          </p:nvCxnSpPr>
          <p:spPr>
            <a:xfrm flipH="1">
              <a:off x="1060387" y="1699046"/>
              <a:ext cx="98218" cy="0"/>
            </a:xfrm>
            <a:prstGeom prst="line">
              <a:avLst/>
            </a:prstGeom>
            <a:ln>
              <a:solidFill>
                <a:srgbClr val="527F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flipH="1">
              <a:off x="1060387" y="2002916"/>
              <a:ext cx="98218" cy="0"/>
            </a:xfrm>
            <a:prstGeom prst="line">
              <a:avLst/>
            </a:prstGeom>
            <a:ln>
              <a:solidFill>
                <a:srgbClr val="E3004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H="1">
              <a:off x="1060387" y="1853141"/>
              <a:ext cx="98218" cy="0"/>
            </a:xfrm>
            <a:prstGeom prst="line">
              <a:avLst/>
            </a:prstGeom>
            <a:ln>
              <a:solidFill>
                <a:srgbClr val="E3C00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/>
            <p:cNvSpPr txBox="1"/>
            <p:nvPr/>
          </p:nvSpPr>
          <p:spPr>
            <a:xfrm>
              <a:off x="1120777" y="1568241"/>
              <a:ext cx="75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D1C39"/>
                  </a:solidFill>
                </a:rPr>
                <a:t>Synergy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1132652" y="1719796"/>
              <a:ext cx="12580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D1C39"/>
                  </a:solidFill>
                </a:rPr>
                <a:t>Resolute Integrity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1132652" y="1873041"/>
              <a:ext cx="7504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>
                  <a:solidFill>
                    <a:srgbClr val="0D1C39"/>
                  </a:solidFill>
                </a:rPr>
                <a:t>Orsiro</a:t>
              </a:r>
              <a:endParaRPr lang="en-US" sz="1100" b="1" dirty="0">
                <a:solidFill>
                  <a:srgbClr val="0D1C39"/>
                </a:solidFill>
              </a:endParaRPr>
            </a:p>
          </p:txBody>
        </p:sp>
        <p:sp>
          <p:nvSpPr>
            <p:cNvPr id="23" name="Rechteraccolade 22"/>
            <p:cNvSpPr/>
            <p:nvPr/>
          </p:nvSpPr>
          <p:spPr>
            <a:xfrm>
              <a:off x="2318414" y="1673168"/>
              <a:ext cx="45719" cy="173995"/>
            </a:xfrm>
            <a:prstGeom prst="rightBrace">
              <a:avLst/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1C39"/>
                </a:solidFill>
              </a:endParaRPr>
            </a:p>
          </p:txBody>
        </p:sp>
        <p:sp>
          <p:nvSpPr>
            <p:cNvPr id="24" name="Rechteraccolade 23"/>
            <p:cNvSpPr/>
            <p:nvPr/>
          </p:nvSpPr>
          <p:spPr>
            <a:xfrm>
              <a:off x="2318414" y="1877324"/>
              <a:ext cx="45719" cy="173995"/>
            </a:xfrm>
            <a:prstGeom prst="rightBrace">
              <a:avLst/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D1C39"/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2318414" y="1637309"/>
              <a:ext cx="26138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>
                  <a:solidFill>
                    <a:srgbClr val="0D1C39"/>
                  </a:solidFill>
                </a:rPr>
                <a:t>Logrank</a:t>
              </a:r>
              <a:r>
                <a:rPr lang="en-US" sz="1100" b="1" dirty="0">
                  <a:solidFill>
                    <a:srgbClr val="0D1C39"/>
                  </a:solidFill>
                </a:rPr>
                <a:t>-P = 1.00, HR 1.00 (0.42-2.41)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2318414" y="1832839"/>
              <a:ext cx="26138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rgbClr val="0D1C39"/>
                  </a:solidFill>
                </a:rPr>
                <a:t>Logrank-P = 1.00, HR 1.00 (0.42-2.41)</a:t>
              </a:r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4398928" y="2946988"/>
              <a:ext cx="53483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D1C39"/>
                  </a:solidFill>
                </a:rPr>
                <a:t>0.9%</a:t>
              </a: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158605" y="3451636"/>
              <a:ext cx="30606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Time after initial procedure (days)</a:t>
              </a:r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962169" y="968760"/>
            <a:ext cx="292744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D1C39"/>
                </a:solidFill>
              </a:rPr>
              <a:t>Cardiac Death</a:t>
            </a:r>
          </a:p>
          <a:p>
            <a:pPr algn="ctr"/>
            <a:endParaRPr lang="en-US" sz="800" b="1" dirty="0">
              <a:solidFill>
                <a:srgbClr val="0D1C39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62168" y="3680062"/>
            <a:ext cx="292744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D1C39"/>
                </a:solidFill>
              </a:rPr>
              <a:t>TV-related MI</a:t>
            </a:r>
          </a:p>
          <a:p>
            <a:pPr algn="ctr"/>
            <a:endParaRPr lang="en-US" sz="800" b="1" dirty="0">
              <a:solidFill>
                <a:srgbClr val="0D1C39"/>
              </a:solidFill>
            </a:endParaRPr>
          </a:p>
        </p:txBody>
      </p:sp>
      <p:cxnSp>
        <p:nvCxnSpPr>
          <p:cNvPr id="73" name="Rechte verbindingslijn 72"/>
          <p:cNvCxnSpPr/>
          <p:nvPr/>
        </p:nvCxnSpPr>
        <p:spPr>
          <a:xfrm flipH="1">
            <a:off x="1058840" y="4310042"/>
            <a:ext cx="98218" cy="0"/>
          </a:xfrm>
          <a:prstGeom prst="line">
            <a:avLst/>
          </a:prstGeom>
          <a:ln>
            <a:solidFill>
              <a:srgbClr val="527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 flipH="1">
            <a:off x="1058840" y="4613912"/>
            <a:ext cx="98218" cy="0"/>
          </a:xfrm>
          <a:prstGeom prst="line">
            <a:avLst/>
          </a:prstGeom>
          <a:ln>
            <a:solidFill>
              <a:srgbClr val="E300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 flipH="1">
            <a:off x="1058840" y="4464137"/>
            <a:ext cx="98218" cy="0"/>
          </a:xfrm>
          <a:prstGeom prst="line">
            <a:avLst/>
          </a:prstGeom>
          <a:ln>
            <a:solidFill>
              <a:srgbClr val="E3C0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kstvak 75"/>
          <p:cNvSpPr txBox="1"/>
          <p:nvPr/>
        </p:nvSpPr>
        <p:spPr>
          <a:xfrm>
            <a:off x="1119230" y="4179237"/>
            <a:ext cx="750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D1C39"/>
                </a:solidFill>
              </a:rPr>
              <a:t>Synergy</a:t>
            </a:r>
          </a:p>
        </p:txBody>
      </p:sp>
      <p:sp>
        <p:nvSpPr>
          <p:cNvPr id="77" name="Tekstvak 76"/>
          <p:cNvSpPr txBox="1"/>
          <p:nvPr/>
        </p:nvSpPr>
        <p:spPr>
          <a:xfrm>
            <a:off x="1131105" y="4330792"/>
            <a:ext cx="1258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D1C39"/>
                </a:solidFill>
              </a:rPr>
              <a:t>Resolute Integrity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1131105" y="4484037"/>
            <a:ext cx="750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D1C39"/>
                </a:solidFill>
              </a:rPr>
              <a:t>Orsiro</a:t>
            </a:r>
            <a:endParaRPr lang="en-US" sz="1100" b="1" dirty="0">
              <a:solidFill>
                <a:srgbClr val="0D1C39"/>
              </a:solidFill>
            </a:endParaRPr>
          </a:p>
        </p:txBody>
      </p:sp>
      <p:sp>
        <p:nvSpPr>
          <p:cNvPr id="79" name="Rechteraccolade 78"/>
          <p:cNvSpPr/>
          <p:nvPr/>
        </p:nvSpPr>
        <p:spPr>
          <a:xfrm>
            <a:off x="2316867" y="4284164"/>
            <a:ext cx="45719" cy="173995"/>
          </a:xfrm>
          <a:prstGeom prst="rightBrace">
            <a:avLst/>
          </a:prstGeom>
          <a:ln w="95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1C39"/>
              </a:solidFill>
            </a:endParaRPr>
          </a:p>
        </p:txBody>
      </p:sp>
      <p:sp>
        <p:nvSpPr>
          <p:cNvPr id="80" name="Rechteraccolade 79"/>
          <p:cNvSpPr/>
          <p:nvPr/>
        </p:nvSpPr>
        <p:spPr>
          <a:xfrm>
            <a:off x="2316867" y="4488320"/>
            <a:ext cx="45719" cy="173995"/>
          </a:xfrm>
          <a:prstGeom prst="rightBrace">
            <a:avLst/>
          </a:prstGeom>
          <a:ln w="95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1C39"/>
              </a:solidFill>
            </a:endParaRPr>
          </a:p>
        </p:txBody>
      </p:sp>
      <p:sp>
        <p:nvSpPr>
          <p:cNvPr id="81" name="Tekstvak 80"/>
          <p:cNvSpPr txBox="1"/>
          <p:nvPr/>
        </p:nvSpPr>
        <p:spPr>
          <a:xfrm>
            <a:off x="2316867" y="4248305"/>
            <a:ext cx="2613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D1C39"/>
                </a:solidFill>
              </a:rPr>
              <a:t>Logrank</a:t>
            </a:r>
            <a:r>
              <a:rPr lang="en-US" sz="1100" b="1" dirty="0">
                <a:solidFill>
                  <a:srgbClr val="0D1C39"/>
                </a:solidFill>
              </a:rPr>
              <a:t>-P = 0.42, HR 0.81 (0.48-1.36)</a:t>
            </a:r>
          </a:p>
        </p:txBody>
      </p:sp>
      <p:sp>
        <p:nvSpPr>
          <p:cNvPr id="82" name="Tekstvak 81"/>
          <p:cNvSpPr txBox="1"/>
          <p:nvPr/>
        </p:nvSpPr>
        <p:spPr>
          <a:xfrm>
            <a:off x="2316867" y="4443835"/>
            <a:ext cx="2613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D1C39"/>
                </a:solidFill>
              </a:rPr>
              <a:t>Logrank</a:t>
            </a:r>
            <a:r>
              <a:rPr lang="en-US" sz="1100" b="1" dirty="0">
                <a:solidFill>
                  <a:srgbClr val="0D1C39"/>
                </a:solidFill>
              </a:rPr>
              <a:t>-P = 0.51, HR 0.84 (0.50-1.42)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1157058" y="6062632"/>
            <a:ext cx="3060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Time after initial procedure (days)</a:t>
            </a:r>
          </a:p>
        </p:txBody>
      </p:sp>
      <p:pic>
        <p:nvPicPr>
          <p:cNvPr id="86" name="Afbeelding 85" descr="Figure_2D_Vector_BR_KM_TVR.png"/>
          <p:cNvPicPr>
            <a:picLocks noChangeAspect="1"/>
          </p:cNvPicPr>
          <p:nvPr/>
        </p:nvPicPr>
        <p:blipFill>
          <a:blip r:embed="rId4"/>
          <a:srcRect l="14642" t="2431" r="3416" b="18971"/>
          <a:stretch>
            <a:fillRect/>
          </a:stretch>
        </p:blipFill>
        <p:spPr>
          <a:xfrm>
            <a:off x="4915340" y="3527612"/>
            <a:ext cx="3939735" cy="263535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257573" y="3663732"/>
            <a:ext cx="292744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D1C39"/>
                </a:solidFill>
              </a:rPr>
              <a:t>Clinically indicated TVR</a:t>
            </a:r>
          </a:p>
          <a:p>
            <a:pPr algn="ctr"/>
            <a:endParaRPr lang="en-US" sz="800" b="1" dirty="0">
              <a:solidFill>
                <a:srgbClr val="0D1C39"/>
              </a:solidFill>
            </a:endParaRPr>
          </a:p>
        </p:txBody>
      </p:sp>
      <p:cxnSp>
        <p:nvCxnSpPr>
          <p:cNvPr id="88" name="Rechte verbindingslijn 87"/>
          <p:cNvCxnSpPr/>
          <p:nvPr/>
        </p:nvCxnSpPr>
        <p:spPr>
          <a:xfrm flipH="1">
            <a:off x="5280587" y="4331937"/>
            <a:ext cx="98218" cy="0"/>
          </a:xfrm>
          <a:prstGeom prst="line">
            <a:avLst/>
          </a:prstGeom>
          <a:ln>
            <a:solidFill>
              <a:srgbClr val="527F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/>
          <p:cNvCxnSpPr/>
          <p:nvPr/>
        </p:nvCxnSpPr>
        <p:spPr>
          <a:xfrm flipH="1">
            <a:off x="5280587" y="4635807"/>
            <a:ext cx="98218" cy="0"/>
          </a:xfrm>
          <a:prstGeom prst="line">
            <a:avLst/>
          </a:prstGeom>
          <a:ln>
            <a:solidFill>
              <a:srgbClr val="E300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/>
          <p:cNvCxnSpPr/>
          <p:nvPr/>
        </p:nvCxnSpPr>
        <p:spPr>
          <a:xfrm flipH="1">
            <a:off x="5280587" y="4486032"/>
            <a:ext cx="98218" cy="0"/>
          </a:xfrm>
          <a:prstGeom prst="line">
            <a:avLst/>
          </a:prstGeom>
          <a:ln>
            <a:solidFill>
              <a:srgbClr val="E3C0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kstvak 90"/>
          <p:cNvSpPr txBox="1"/>
          <p:nvPr/>
        </p:nvSpPr>
        <p:spPr>
          <a:xfrm>
            <a:off x="5340977" y="4201132"/>
            <a:ext cx="750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D1C39"/>
                </a:solidFill>
              </a:rPr>
              <a:t>Synergy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5352852" y="4352687"/>
            <a:ext cx="1258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D1C39"/>
                </a:solidFill>
              </a:rPr>
              <a:t>Resolute Integrity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5352852" y="4505932"/>
            <a:ext cx="750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D1C39"/>
                </a:solidFill>
              </a:rPr>
              <a:t>Orsiro</a:t>
            </a:r>
            <a:endParaRPr lang="en-US" sz="1100" b="1" dirty="0">
              <a:solidFill>
                <a:srgbClr val="0D1C39"/>
              </a:solidFill>
            </a:endParaRPr>
          </a:p>
        </p:txBody>
      </p:sp>
      <p:sp>
        <p:nvSpPr>
          <p:cNvPr id="94" name="Rechteraccolade 93"/>
          <p:cNvSpPr/>
          <p:nvPr/>
        </p:nvSpPr>
        <p:spPr>
          <a:xfrm>
            <a:off x="6538614" y="4306059"/>
            <a:ext cx="45719" cy="173995"/>
          </a:xfrm>
          <a:prstGeom prst="rightBrace">
            <a:avLst/>
          </a:prstGeom>
          <a:ln w="95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1C39"/>
              </a:solidFill>
            </a:endParaRPr>
          </a:p>
        </p:txBody>
      </p:sp>
      <p:sp>
        <p:nvSpPr>
          <p:cNvPr id="95" name="Rechteraccolade 94"/>
          <p:cNvSpPr/>
          <p:nvPr/>
        </p:nvSpPr>
        <p:spPr>
          <a:xfrm>
            <a:off x="6538614" y="4510215"/>
            <a:ext cx="45719" cy="173995"/>
          </a:xfrm>
          <a:prstGeom prst="rightBrace">
            <a:avLst/>
          </a:prstGeom>
          <a:ln w="95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1C39"/>
              </a:solidFill>
            </a:endParaRPr>
          </a:p>
        </p:txBody>
      </p:sp>
      <p:sp>
        <p:nvSpPr>
          <p:cNvPr id="96" name="Tekstvak 95"/>
          <p:cNvSpPr txBox="1"/>
          <p:nvPr/>
        </p:nvSpPr>
        <p:spPr>
          <a:xfrm>
            <a:off x="6538614" y="4270200"/>
            <a:ext cx="2613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D1C39"/>
                </a:solidFill>
              </a:rPr>
              <a:t>Logrank</a:t>
            </a:r>
            <a:r>
              <a:rPr lang="en-US" sz="1100" b="1" dirty="0">
                <a:solidFill>
                  <a:srgbClr val="0D1C39"/>
                </a:solidFill>
              </a:rPr>
              <a:t>-P = 0.34, HR 0.77 (0.45-1.32)</a:t>
            </a:r>
          </a:p>
        </p:txBody>
      </p:sp>
      <p:sp>
        <p:nvSpPr>
          <p:cNvPr id="97" name="Tekstvak 96"/>
          <p:cNvSpPr txBox="1"/>
          <p:nvPr/>
        </p:nvSpPr>
        <p:spPr>
          <a:xfrm>
            <a:off x="6538614" y="4465730"/>
            <a:ext cx="2613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D1C39"/>
                </a:solidFill>
              </a:rPr>
              <a:t>Logrank</a:t>
            </a:r>
            <a:r>
              <a:rPr lang="en-US" sz="1100" b="1" dirty="0">
                <a:solidFill>
                  <a:srgbClr val="0D1C39"/>
                </a:solidFill>
              </a:rPr>
              <a:t>-P = 0.60, HR 0.87 (0.51-1.47)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5364291" y="6062632"/>
            <a:ext cx="3060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Time after initial procedure (days)</a:t>
            </a:r>
          </a:p>
        </p:txBody>
      </p:sp>
      <p:sp>
        <p:nvSpPr>
          <p:cNvPr id="100" name="Rechthoek 99"/>
          <p:cNvSpPr/>
          <p:nvPr/>
        </p:nvSpPr>
        <p:spPr>
          <a:xfrm>
            <a:off x="8731602" y="5070022"/>
            <a:ext cx="179283" cy="368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5" name="Groep 84"/>
          <p:cNvGrpSpPr/>
          <p:nvPr/>
        </p:nvGrpSpPr>
        <p:grpSpPr>
          <a:xfrm>
            <a:off x="8670186" y="5018500"/>
            <a:ext cx="534837" cy="548981"/>
            <a:chOff x="8686800" y="4998616"/>
            <a:chExt cx="534837" cy="548981"/>
          </a:xfrm>
        </p:grpSpPr>
        <p:sp>
          <p:nvSpPr>
            <p:cNvPr id="63" name="Tekstvak 62"/>
            <p:cNvSpPr txBox="1"/>
            <p:nvPr/>
          </p:nvSpPr>
          <p:spPr>
            <a:xfrm>
              <a:off x="8686800" y="5285987"/>
              <a:ext cx="534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D1C39"/>
                  </a:solidFill>
                </a:rPr>
                <a:t>2.0%</a:t>
              </a:r>
            </a:p>
          </p:txBody>
        </p:sp>
        <p:sp>
          <p:nvSpPr>
            <p:cNvPr id="64" name="Tekstvak 63"/>
            <p:cNvSpPr txBox="1"/>
            <p:nvPr/>
          </p:nvSpPr>
          <p:spPr>
            <a:xfrm>
              <a:off x="8686800" y="4998616"/>
              <a:ext cx="5348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D1C39"/>
                  </a:solidFill>
                </a:rPr>
                <a:t>2.6</a:t>
              </a:r>
              <a:r>
                <a:rPr lang="en-US" sz="1200" b="1" dirty="0">
                  <a:solidFill>
                    <a:srgbClr val="0D1C39"/>
                  </a:solidFill>
                </a:rPr>
                <a:t>%</a:t>
              </a:r>
            </a:p>
          </p:txBody>
        </p:sp>
        <p:sp>
          <p:nvSpPr>
            <p:cNvPr id="65" name="Tekstvak 64"/>
            <p:cNvSpPr txBox="1"/>
            <p:nvPr/>
          </p:nvSpPr>
          <p:spPr>
            <a:xfrm>
              <a:off x="8686800" y="5142302"/>
              <a:ext cx="5348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D1C39"/>
                  </a:solidFill>
                </a:rPr>
                <a:t>2.3%</a:t>
              </a:r>
            </a:p>
          </p:txBody>
        </p:sp>
      </p:grpSp>
      <p:sp>
        <p:nvSpPr>
          <p:cNvPr id="101" name="Rechthoek 100"/>
          <p:cNvSpPr/>
          <p:nvPr/>
        </p:nvSpPr>
        <p:spPr>
          <a:xfrm>
            <a:off x="5071280" y="3457370"/>
            <a:ext cx="1433214" cy="105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Rechthoek 101"/>
          <p:cNvSpPr/>
          <p:nvPr/>
        </p:nvSpPr>
        <p:spPr>
          <a:xfrm>
            <a:off x="1058840" y="3442856"/>
            <a:ext cx="551596" cy="18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12" y="1344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rgbClr val="0D1C39"/>
                </a:solidFill>
              </a:rPr>
              <a:t>Composite Clinical Endpoints </a:t>
            </a:r>
            <a:br>
              <a:rPr lang="en-US" sz="4900" b="1" dirty="0">
                <a:solidFill>
                  <a:srgbClr val="0D1C39"/>
                </a:solidFill>
              </a:rPr>
            </a:br>
            <a:r>
              <a:rPr lang="en-US" sz="3100" b="1" dirty="0">
                <a:solidFill>
                  <a:srgbClr val="0D1C39"/>
                </a:solidFill>
              </a:rPr>
              <a:t>At 1-Year Follow-Up</a:t>
            </a:r>
          </a:p>
        </p:txBody>
      </p:sp>
      <p:graphicFrame>
        <p:nvGraphicFramePr>
          <p:cNvPr id="3" name="Grafiek 2"/>
          <p:cNvGraphicFramePr/>
          <p:nvPr/>
        </p:nvGraphicFramePr>
        <p:xfrm>
          <a:off x="295274" y="1605965"/>
          <a:ext cx="884872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ep 6"/>
          <p:cNvGrpSpPr/>
          <p:nvPr/>
        </p:nvGrpSpPr>
        <p:grpSpPr>
          <a:xfrm>
            <a:off x="1409698" y="5293518"/>
            <a:ext cx="742951" cy="176213"/>
            <a:chOff x="1123948" y="5293518"/>
            <a:chExt cx="742951" cy="176213"/>
          </a:xfrm>
        </p:grpSpPr>
        <p:sp>
          <p:nvSpPr>
            <p:cNvPr id="5" name="Rechteraccolade 4"/>
            <p:cNvSpPr/>
            <p:nvPr/>
          </p:nvSpPr>
          <p:spPr>
            <a:xfrm rot="5400000">
              <a:off x="1200148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hteraccolade 5"/>
            <p:cNvSpPr/>
            <p:nvPr/>
          </p:nvSpPr>
          <p:spPr>
            <a:xfrm rot="5400000">
              <a:off x="1614486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357562" y="5293518"/>
            <a:ext cx="742951" cy="176213"/>
            <a:chOff x="1123948" y="5293518"/>
            <a:chExt cx="742951" cy="176213"/>
          </a:xfrm>
        </p:grpSpPr>
        <p:sp>
          <p:nvSpPr>
            <p:cNvPr id="9" name="Rechteraccolade 8"/>
            <p:cNvSpPr/>
            <p:nvPr/>
          </p:nvSpPr>
          <p:spPr>
            <a:xfrm rot="5400000">
              <a:off x="1200148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raccolade 9"/>
            <p:cNvSpPr/>
            <p:nvPr/>
          </p:nvSpPr>
          <p:spPr>
            <a:xfrm rot="5400000">
              <a:off x="1614486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5291137" y="5293518"/>
            <a:ext cx="742951" cy="176213"/>
            <a:chOff x="1123948" y="5293518"/>
            <a:chExt cx="742951" cy="176213"/>
          </a:xfrm>
        </p:grpSpPr>
        <p:sp>
          <p:nvSpPr>
            <p:cNvPr id="12" name="Rechteraccolade 11"/>
            <p:cNvSpPr/>
            <p:nvPr/>
          </p:nvSpPr>
          <p:spPr>
            <a:xfrm rot="5400000">
              <a:off x="1200148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raccolade 12"/>
            <p:cNvSpPr/>
            <p:nvPr/>
          </p:nvSpPr>
          <p:spPr>
            <a:xfrm rot="5400000">
              <a:off x="1614486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7234237" y="5293518"/>
            <a:ext cx="742951" cy="176213"/>
            <a:chOff x="1123948" y="5293518"/>
            <a:chExt cx="742951" cy="176213"/>
          </a:xfrm>
        </p:grpSpPr>
        <p:sp>
          <p:nvSpPr>
            <p:cNvPr id="15" name="Rechteraccolade 14"/>
            <p:cNvSpPr/>
            <p:nvPr/>
          </p:nvSpPr>
          <p:spPr>
            <a:xfrm rot="5400000">
              <a:off x="1200148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raccolade 15"/>
            <p:cNvSpPr/>
            <p:nvPr/>
          </p:nvSpPr>
          <p:spPr>
            <a:xfrm rot="5400000">
              <a:off x="1614486" y="5217318"/>
              <a:ext cx="176213" cy="328613"/>
            </a:xfrm>
            <a:prstGeom prst="rightBrace">
              <a:avLst>
                <a:gd name="adj1" fmla="val 8333"/>
                <a:gd name="adj2" fmla="val 50000"/>
              </a:avLst>
            </a:prstGeom>
            <a:ln w="9525">
              <a:solidFill>
                <a:srgbClr val="0D1C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kstvak 16"/>
          <p:cNvSpPr txBox="1"/>
          <p:nvPr/>
        </p:nvSpPr>
        <p:spPr>
          <a:xfrm>
            <a:off x="1162049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0.69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728786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0.55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114674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0.45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3681411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0.46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048249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0.85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614986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0.86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91349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0.49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558086" y="5469731"/>
            <a:ext cx="78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0D1C39"/>
                </a:solidFill>
              </a:rPr>
              <a:t>P</a:t>
            </a:r>
            <a:r>
              <a:rPr lang="en-US" sz="1200" b="1" i="1">
                <a:solidFill>
                  <a:srgbClr val="0D1C39"/>
                </a:solidFill>
              </a:rPr>
              <a:t> </a:t>
            </a:r>
            <a:r>
              <a:rPr lang="en-US" sz="1200" b="1">
                <a:solidFill>
                  <a:srgbClr val="0D1C39"/>
                </a:solidFill>
              </a:rPr>
              <a:t>= 0.84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409698" y="5705475"/>
            <a:ext cx="74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D1C39"/>
                </a:solidFill>
              </a:rPr>
              <a:t>TLF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367087" y="5705475"/>
            <a:ext cx="74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D1C39"/>
                </a:solidFill>
              </a:rPr>
              <a:t>TVF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5100636" y="5705475"/>
            <a:ext cx="113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D1C39"/>
                </a:solidFill>
              </a:rPr>
              <a:t>MACE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7143749" y="5705475"/>
            <a:ext cx="933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D1C39"/>
                </a:solidFill>
              </a:rPr>
              <a:t>POCE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1047747" y="2952750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4.2%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523997" y="2726323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4.5%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1981198" y="3019425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4.0%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3009897" y="2559219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4.7%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3467097" y="2332792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D1C39"/>
                </a:solidFill>
              </a:rPr>
              <a:t>5.4%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3914773" y="2559219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4.7%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4895847" y="2483019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D1C39"/>
                </a:solidFill>
              </a:rPr>
              <a:t>5.1%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5372097" y="2466142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D1C39"/>
                </a:solidFill>
              </a:rPr>
              <a:t>5.2%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5838823" y="2483019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5.1%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6867523" y="1701215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7.0%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7315198" y="1417638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7.7%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7762874" y="1605965"/>
            <a:ext cx="74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D1C39"/>
                </a:solidFill>
              </a:rPr>
              <a:t>7.5%</a:t>
            </a:r>
          </a:p>
        </p:txBody>
      </p:sp>
      <p:grpSp>
        <p:nvGrpSpPr>
          <p:cNvPr id="47" name="Groep 46"/>
          <p:cNvGrpSpPr/>
          <p:nvPr/>
        </p:nvGrpSpPr>
        <p:grpSpPr>
          <a:xfrm>
            <a:off x="609600" y="1307272"/>
            <a:ext cx="2047871" cy="1017567"/>
            <a:chOff x="457200" y="1516549"/>
            <a:chExt cx="2047871" cy="1017567"/>
          </a:xfrm>
        </p:grpSpPr>
        <p:sp>
          <p:nvSpPr>
            <p:cNvPr id="41" name="Rechthoek 40"/>
            <p:cNvSpPr/>
            <p:nvPr/>
          </p:nvSpPr>
          <p:spPr>
            <a:xfrm>
              <a:off x="457200" y="1636117"/>
              <a:ext cx="123825" cy="130195"/>
            </a:xfrm>
            <a:prstGeom prst="rect">
              <a:avLst/>
            </a:prstGeom>
            <a:solidFill>
              <a:srgbClr val="527F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hoek 41"/>
            <p:cNvSpPr/>
            <p:nvPr/>
          </p:nvSpPr>
          <p:spPr>
            <a:xfrm>
              <a:off x="457200" y="2289988"/>
              <a:ext cx="123825" cy="130195"/>
            </a:xfrm>
            <a:prstGeom prst="rect">
              <a:avLst/>
            </a:prstGeom>
            <a:solidFill>
              <a:srgbClr val="E300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hthoek 42"/>
            <p:cNvSpPr/>
            <p:nvPr/>
          </p:nvSpPr>
          <p:spPr>
            <a:xfrm>
              <a:off x="457200" y="1953269"/>
              <a:ext cx="123825" cy="130195"/>
            </a:xfrm>
            <a:prstGeom prst="rect">
              <a:avLst/>
            </a:prstGeom>
            <a:solidFill>
              <a:srgbClr val="E3C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581025" y="1516549"/>
              <a:ext cx="12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D1C39"/>
                  </a:solidFill>
                </a:rPr>
                <a:t>Synergy</a:t>
              </a:r>
            </a:p>
          </p:txBody>
        </p:sp>
        <p:sp>
          <p:nvSpPr>
            <p:cNvPr id="45" name="Tekstvak 44"/>
            <p:cNvSpPr txBox="1"/>
            <p:nvPr/>
          </p:nvSpPr>
          <p:spPr>
            <a:xfrm>
              <a:off x="581025" y="1835904"/>
              <a:ext cx="1924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D1C39"/>
                  </a:solidFill>
                </a:rPr>
                <a:t>Resolute Integrity</a:t>
              </a:r>
            </a:p>
          </p:txBody>
        </p:sp>
        <p:sp>
          <p:nvSpPr>
            <p:cNvPr id="46" name="Tekstvak 45"/>
            <p:cNvSpPr txBox="1"/>
            <p:nvPr/>
          </p:nvSpPr>
          <p:spPr>
            <a:xfrm>
              <a:off x="581025" y="2164784"/>
              <a:ext cx="1247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D1C39"/>
                  </a:solidFill>
                </a:rPr>
                <a:t>Orsiro</a:t>
              </a:r>
              <a:endParaRPr lang="en-US" b="1" dirty="0">
                <a:solidFill>
                  <a:srgbClr val="0D1C39"/>
                </a:solidFill>
              </a:endParaRPr>
            </a:p>
          </p:txBody>
        </p:sp>
      </p:grpSp>
      <p:sp>
        <p:nvSpPr>
          <p:cNvPr id="48" name="Tekstvak 47"/>
          <p:cNvSpPr txBox="1"/>
          <p:nvPr/>
        </p:nvSpPr>
        <p:spPr>
          <a:xfrm>
            <a:off x="1409698" y="6411711"/>
            <a:ext cx="630408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900" dirty="0">
                <a:solidFill>
                  <a:schemeClr val="bg1"/>
                </a:solidFill>
                <a:latin typeface="Calibri"/>
                <a:cs typeface="Calibri"/>
              </a:rPr>
              <a:t>Target Lesion Failure (TLF): cardiac death, target lesion-related MI &amp; clinically indicated TLR. Target Vessel Failure (TVF): cardiac death , target vessel related MI &amp; clinically indicated TVR.  Major Adverse Cardiac Events (MACE): any death, any MI, clinically indicated TLR &amp; emergent CABG.  Patient-Oriented Composite Endpoint (POCE): any death, any MI, any PCI &amp; any CABG.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7257"/>
            <a:ext cx="8229600" cy="10017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D1C39"/>
                </a:solidFill>
              </a:rPr>
              <a:t>DAPT Use</a:t>
            </a:r>
            <a:endParaRPr lang="en-US" b="1" dirty="0">
              <a:solidFill>
                <a:srgbClr val="0D1C39"/>
              </a:solidFill>
            </a:endParaRPr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1459605764"/>
              </p:ext>
            </p:extLst>
          </p:nvPr>
        </p:nvGraphicFramePr>
        <p:xfrm>
          <a:off x="639385" y="1873245"/>
          <a:ext cx="7723976" cy="328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5732740" y="5048813"/>
            <a:ext cx="7329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DAPT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403433" y="5048813"/>
            <a:ext cx="15680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P2Y12 INH </a:t>
            </a:r>
          </a:p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+ VKA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5580343" y="1693654"/>
            <a:ext cx="2184800" cy="4112235"/>
          </a:xfrm>
          <a:prstGeom prst="roundRect">
            <a:avLst/>
          </a:prstGeom>
          <a:noFill/>
          <a:ln w="31750">
            <a:solidFill>
              <a:srgbClr val="00008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573167" y="6519089"/>
            <a:ext cx="593315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Between stent arms, there was no significant difference in medication. </a:t>
            </a:r>
          </a:p>
          <a:p>
            <a:pPr algn="ctr">
              <a:lnSpc>
                <a:spcPts val="1000"/>
              </a:lnSpc>
            </a:pPr>
            <a:r>
              <a:rPr lang="en-US" sz="900" dirty="0">
                <a:solidFill>
                  <a:schemeClr val="bg1"/>
                </a:solidFill>
                <a:ea typeface="Calibri" charset="0"/>
                <a:cs typeface="Calibri"/>
              </a:rPr>
              <a:t>DAPT=dual antiplatelet therapy; P2Y12 </a:t>
            </a: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INH=P2Y12 inhibitor; VKA=vitamin K antagonist.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6767308" y="3883038"/>
            <a:ext cx="8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10.3 %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701126" y="1829178"/>
            <a:ext cx="8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85.6 %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1398999" y="1521051"/>
            <a:ext cx="8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97.3 </a:t>
            </a:r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59210" y="3862860"/>
            <a:ext cx="8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10.8 </a:t>
            </a:r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0951" y="1778379"/>
            <a:ext cx="84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87.6 </a:t>
            </a:r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471824" y="4120254"/>
            <a:ext cx="8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2.0 </a:t>
            </a:r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417126" y="5048813"/>
            <a:ext cx="7329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DAPT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102333" y="5048813"/>
            <a:ext cx="15680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P2Y12 INH </a:t>
            </a:r>
          </a:p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+ VKA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580931" y="5048813"/>
            <a:ext cx="7329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DAPT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244367" y="5048813"/>
            <a:ext cx="15680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P2Y12 INH </a:t>
            </a:r>
          </a:p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+ VKA</a:t>
            </a:r>
          </a:p>
        </p:txBody>
      </p:sp>
      <p:sp>
        <p:nvSpPr>
          <p:cNvPr id="21" name="Afgeronde rechthoek 20"/>
          <p:cNvSpPr/>
          <p:nvPr/>
        </p:nvSpPr>
        <p:spPr>
          <a:xfrm>
            <a:off x="3395543" y="1693654"/>
            <a:ext cx="2184800" cy="4112235"/>
          </a:xfrm>
          <a:prstGeom prst="roundRect">
            <a:avLst/>
          </a:prstGeom>
          <a:noFill/>
          <a:ln w="31750">
            <a:solidFill>
              <a:srgbClr val="00008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Afgeronde rechthoek 21"/>
          <p:cNvSpPr/>
          <p:nvPr/>
        </p:nvSpPr>
        <p:spPr>
          <a:xfrm>
            <a:off x="1210743" y="1693654"/>
            <a:ext cx="2184800" cy="4112235"/>
          </a:xfrm>
          <a:prstGeom prst="roundRect">
            <a:avLst/>
          </a:prstGeom>
          <a:noFill/>
          <a:ln w="31750">
            <a:solidFill>
              <a:srgbClr val="00008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1210743" y="5805889"/>
            <a:ext cx="218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D1C39"/>
                </a:solidFill>
              </a:rPr>
              <a:t>n</a:t>
            </a:r>
            <a:r>
              <a:rPr lang="en-US" sz="1200" b="1" dirty="0" smtClean="0">
                <a:solidFill>
                  <a:srgbClr val="0D1C39"/>
                </a:solidFill>
              </a:rPr>
              <a:t> </a:t>
            </a:r>
            <a:r>
              <a:rPr lang="en-US" sz="1200" b="1" dirty="0">
                <a:solidFill>
                  <a:srgbClr val="0D1C39"/>
                </a:solidFill>
              </a:rPr>
              <a:t>= </a:t>
            </a:r>
            <a:r>
              <a:rPr lang="en-US" sz="1200" b="1" dirty="0" smtClean="0">
                <a:solidFill>
                  <a:srgbClr val="0D1C39"/>
                </a:solidFill>
              </a:rPr>
              <a:t>3,514 </a:t>
            </a:r>
            <a:r>
              <a:rPr lang="en-US" sz="1200" b="1" dirty="0">
                <a:solidFill>
                  <a:srgbClr val="0D1C39"/>
                </a:solidFill>
              </a:rPr>
              <a:t>patients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395543" y="5805889"/>
            <a:ext cx="218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D1C39"/>
                </a:solidFill>
              </a:rPr>
              <a:t>n</a:t>
            </a:r>
            <a:r>
              <a:rPr lang="en-US" sz="1200" b="1" dirty="0" smtClean="0">
                <a:solidFill>
                  <a:srgbClr val="0D1C39"/>
                </a:solidFill>
              </a:rPr>
              <a:t> </a:t>
            </a:r>
            <a:r>
              <a:rPr lang="en-US" sz="1200" b="1" dirty="0">
                <a:solidFill>
                  <a:srgbClr val="0D1C39"/>
                </a:solidFill>
              </a:rPr>
              <a:t>= </a:t>
            </a:r>
            <a:r>
              <a:rPr lang="en-US" sz="1200" b="1" dirty="0" smtClean="0">
                <a:solidFill>
                  <a:srgbClr val="0D1C39"/>
                </a:solidFill>
              </a:rPr>
              <a:t>3,456 </a:t>
            </a:r>
            <a:r>
              <a:rPr lang="en-US" sz="1200" b="1" dirty="0">
                <a:solidFill>
                  <a:srgbClr val="0D1C39"/>
                </a:solidFill>
              </a:rPr>
              <a:t>patients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580343" y="5805889"/>
            <a:ext cx="218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D1C39"/>
                </a:solidFill>
              </a:rPr>
              <a:t>n</a:t>
            </a:r>
            <a:r>
              <a:rPr lang="en-US" sz="1200" b="1" dirty="0" smtClean="0">
                <a:solidFill>
                  <a:srgbClr val="0D1C39"/>
                </a:solidFill>
              </a:rPr>
              <a:t> </a:t>
            </a:r>
            <a:r>
              <a:rPr lang="en-US" sz="1200" b="1" dirty="0">
                <a:solidFill>
                  <a:srgbClr val="0D1C39"/>
                </a:solidFill>
              </a:rPr>
              <a:t>=</a:t>
            </a:r>
            <a:r>
              <a:rPr lang="en-US" sz="1200" b="1" dirty="0" smtClean="0">
                <a:solidFill>
                  <a:srgbClr val="0D1C39"/>
                </a:solidFill>
              </a:rPr>
              <a:t> 3,432 </a:t>
            </a:r>
            <a:r>
              <a:rPr lang="en-US" sz="1200" b="1" dirty="0">
                <a:solidFill>
                  <a:srgbClr val="0D1C39"/>
                </a:solidFill>
              </a:rPr>
              <a:t>patients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313569" y="1113813"/>
            <a:ext cx="190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1C39"/>
                </a:solidFill>
              </a:rPr>
              <a:t>Discharge</a:t>
            </a:r>
            <a:endParaRPr lang="en-US" sz="2400" b="1" dirty="0">
              <a:solidFill>
                <a:srgbClr val="0D1C39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513125" y="1113813"/>
            <a:ext cx="190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1C39"/>
                </a:solidFill>
              </a:rPr>
              <a:t>6-Month</a:t>
            </a:r>
            <a:endParaRPr lang="en-US" sz="2400" b="1" dirty="0">
              <a:solidFill>
                <a:srgbClr val="0D1C39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732740" y="1113813"/>
            <a:ext cx="190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1C39"/>
                </a:solidFill>
              </a:rPr>
              <a:t>1-Year</a:t>
            </a:r>
            <a:endParaRPr lang="en-US" sz="2400" b="1" dirty="0">
              <a:solidFill>
                <a:srgbClr val="0D1C3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60" y="-7257"/>
            <a:ext cx="8229600" cy="10017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D1C39"/>
                </a:solidFill>
              </a:rPr>
              <a:t>Medication at 1-Year</a:t>
            </a:r>
            <a:endParaRPr lang="en-US" b="1" dirty="0">
              <a:solidFill>
                <a:srgbClr val="0D1C39"/>
              </a:solidFill>
            </a:endParaRPr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3020266737"/>
              </p:ext>
            </p:extLst>
          </p:nvPr>
        </p:nvGraphicFramePr>
        <p:xfrm>
          <a:off x="504038" y="1873245"/>
          <a:ext cx="7723976" cy="328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558145" y="5734874"/>
            <a:ext cx="12575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123A"/>
                </a:solidFill>
                <a:latin typeface="Calibri"/>
                <a:cs typeface="Calibri"/>
              </a:rPr>
              <a:t>P2Y12 INH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325466" y="5090877"/>
            <a:ext cx="6159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123A"/>
                </a:solidFill>
                <a:latin typeface="Calibri"/>
                <a:cs typeface="Calibri"/>
              </a:rPr>
              <a:t>ASA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340749" y="5090877"/>
            <a:ext cx="6159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123A"/>
                </a:solidFill>
                <a:latin typeface="Calibri"/>
                <a:cs typeface="Calibri"/>
              </a:rPr>
              <a:t>VKA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573167" y="6495263"/>
            <a:ext cx="5933158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900" dirty="0">
                <a:solidFill>
                  <a:schemeClr val="bg1"/>
                </a:solidFill>
                <a:latin typeface="Calibri"/>
                <a:ea typeface="Calibri" charset="0"/>
                <a:cs typeface="Calibri"/>
              </a:rPr>
              <a:t>Between stent arms, there was no significant difference in medication.  Data were available of 3432 patients.  ASA=acetylsalicylic acid; P2Y12 INH=P2Y12 inhibitor; VKA=vitamin K antagonist; DAPT=dual antiplatelet therapy.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1236387" y="1919629"/>
            <a:ext cx="82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88.1 </a:t>
            </a:r>
            <a:r>
              <a:rPr lang="nl-NL" b="1" dirty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23370" y="3996960"/>
            <a:ext cx="82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12.2 </a:t>
            </a:r>
            <a:r>
              <a:rPr lang="nl-NL" b="1" dirty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0543" y="2858393"/>
            <a:ext cx="84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54.1 </a:t>
            </a:r>
            <a:r>
              <a:rPr lang="nl-NL" b="1" dirty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3204045" y="3169426"/>
            <a:ext cx="82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42.6 </a:t>
            </a:r>
            <a:r>
              <a:rPr lang="nl-NL" b="1" dirty="0">
                <a:solidFill>
                  <a:srgbClr val="00123A"/>
                </a:solidFill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151130" y="5121654"/>
            <a:ext cx="1095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>
                <a:solidFill>
                  <a:srgbClr val="0D1C39"/>
                </a:solidFill>
              </a:rPr>
              <a:t>Clopidogrel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198322" y="5126755"/>
            <a:ext cx="114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i="1" dirty="0" err="1">
                <a:solidFill>
                  <a:srgbClr val="0D1C39"/>
                </a:solidFill>
              </a:rPr>
              <a:t>Prasugrel</a:t>
            </a:r>
            <a:r>
              <a:rPr lang="nl-NL" sz="1400" b="1" i="1" dirty="0">
                <a:solidFill>
                  <a:srgbClr val="0D1C39"/>
                </a:solidFill>
              </a:rPr>
              <a:t> or</a:t>
            </a:r>
          </a:p>
          <a:p>
            <a:r>
              <a:rPr lang="nl-NL" sz="1400" b="1" i="1" dirty="0" err="1">
                <a:solidFill>
                  <a:srgbClr val="0D1C39"/>
                </a:solidFill>
              </a:rPr>
              <a:t>Ticagrelor</a:t>
            </a:r>
            <a:endParaRPr lang="nl-NL" sz="1400" b="1" i="1" dirty="0">
              <a:solidFill>
                <a:srgbClr val="0D1C39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3888587" y="5726082"/>
            <a:ext cx="0" cy="145004"/>
          </a:xfrm>
          <a:prstGeom prst="line">
            <a:avLst/>
          </a:prstGeom>
          <a:ln w="349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2484877" y="5726082"/>
            <a:ext cx="0" cy="145004"/>
          </a:xfrm>
          <a:prstGeom prst="line">
            <a:avLst/>
          </a:prstGeom>
          <a:ln w="349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3767285" y="5884557"/>
            <a:ext cx="138888" cy="0"/>
          </a:xfrm>
          <a:prstGeom prst="line">
            <a:avLst/>
          </a:prstGeom>
          <a:ln w="349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H="1">
            <a:off x="2471115" y="5884557"/>
            <a:ext cx="138888" cy="0"/>
          </a:xfrm>
          <a:prstGeom prst="line">
            <a:avLst/>
          </a:prstGeom>
          <a:ln w="34925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5580343" y="5805889"/>
            <a:ext cx="218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D1C39"/>
                </a:solidFill>
              </a:rPr>
              <a:t>n</a:t>
            </a:r>
            <a:r>
              <a:rPr lang="en-US" sz="1200" b="1" dirty="0" smtClean="0">
                <a:solidFill>
                  <a:srgbClr val="0D1C39"/>
                </a:solidFill>
              </a:rPr>
              <a:t> </a:t>
            </a:r>
            <a:r>
              <a:rPr lang="en-US" sz="1200" b="1" dirty="0">
                <a:solidFill>
                  <a:srgbClr val="0D1C39"/>
                </a:solidFill>
              </a:rPr>
              <a:t>=</a:t>
            </a:r>
            <a:r>
              <a:rPr lang="en-US" sz="1200" b="1" dirty="0" smtClean="0">
                <a:solidFill>
                  <a:srgbClr val="0D1C39"/>
                </a:solidFill>
              </a:rPr>
              <a:t> 3,432 </a:t>
            </a:r>
            <a:r>
              <a:rPr lang="en-US" sz="1200" b="1" dirty="0">
                <a:solidFill>
                  <a:srgbClr val="0D1C39"/>
                </a:solidFill>
              </a:rPr>
              <a:t>patients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5732740" y="5048813"/>
            <a:ext cx="7329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DAPT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6403433" y="5048813"/>
            <a:ext cx="15680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P2Y12 INH </a:t>
            </a:r>
          </a:p>
          <a:p>
            <a:pPr algn="ctr"/>
            <a:r>
              <a:rPr lang="nl-NL" sz="1600" b="1" dirty="0">
                <a:solidFill>
                  <a:srgbClr val="0D1C39"/>
                </a:solidFill>
                <a:latin typeface="Calibri"/>
                <a:cs typeface="Calibri"/>
              </a:rPr>
              <a:t>+ VKA</a:t>
            </a:r>
          </a:p>
        </p:txBody>
      </p:sp>
      <p:sp>
        <p:nvSpPr>
          <p:cNvPr id="28" name="Afgeronde rechthoek 27"/>
          <p:cNvSpPr/>
          <p:nvPr/>
        </p:nvSpPr>
        <p:spPr>
          <a:xfrm>
            <a:off x="5580343" y="1693654"/>
            <a:ext cx="2184800" cy="4112235"/>
          </a:xfrm>
          <a:prstGeom prst="roundRect">
            <a:avLst/>
          </a:prstGeom>
          <a:noFill/>
          <a:ln w="31750">
            <a:solidFill>
              <a:srgbClr val="00008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5732740" y="1113813"/>
            <a:ext cx="190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D1C39"/>
                </a:solidFill>
              </a:rPr>
              <a:t>1-Year</a:t>
            </a:r>
            <a:endParaRPr lang="en-US" sz="2400" b="1" dirty="0">
              <a:solidFill>
                <a:srgbClr val="0D1C39"/>
              </a:solidFill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6767308" y="3883038"/>
            <a:ext cx="8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10.3 %</a:t>
            </a:r>
          </a:p>
        </p:txBody>
      </p:sp>
      <p:sp>
        <p:nvSpPr>
          <p:cNvPr id="33" name="TextBox 14"/>
          <p:cNvSpPr txBox="1"/>
          <p:nvPr/>
        </p:nvSpPr>
        <p:spPr>
          <a:xfrm>
            <a:off x="5701126" y="1829178"/>
            <a:ext cx="8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rgbClr val="0D1C39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b="1" dirty="0">
                <a:solidFill>
                  <a:srgbClr val="0D1C39"/>
                </a:solidFill>
                <a:latin typeface="Calibri" pitchFamily="34" charset="0"/>
                <a:cs typeface="Calibri" pitchFamily="34" charset="0"/>
              </a:rPr>
              <a:t>85.6 %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795" y="57196"/>
            <a:ext cx="8229600" cy="938671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D1C39"/>
                </a:solidFill>
              </a:rPr>
              <a:t>Definite or Probable Stent Thrombosis</a:t>
            </a:r>
            <a:endParaRPr lang="en-US" sz="3800" b="1" dirty="0">
              <a:solidFill>
                <a:srgbClr val="0D1C39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71700" y="6067425"/>
            <a:ext cx="486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D1C39"/>
                </a:solidFill>
              </a:rPr>
              <a:t>Time after initial procedure (days)</a:t>
            </a:r>
          </a:p>
        </p:txBody>
      </p:sp>
      <p:sp>
        <p:nvSpPr>
          <p:cNvPr id="11" name="Tekstvak 3"/>
          <p:cNvSpPr txBox="1">
            <a:spLocks noChangeArrowheads="1"/>
          </p:cNvSpPr>
          <p:nvPr/>
        </p:nvSpPr>
        <p:spPr bwMode="auto">
          <a:xfrm>
            <a:off x="1333698" y="6480274"/>
            <a:ext cx="6485435" cy="24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Stent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thrombosis</a:t>
            </a:r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 (ST) was 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defined according to the Academic Research Consortium (ARC). DAPT = dual 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antiplatelet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 charset="0"/>
                <a:cs typeface="Calibri"/>
              </a:rPr>
              <a:t> therapy.</a:t>
            </a:r>
          </a:p>
        </p:txBody>
      </p:sp>
      <p:sp>
        <p:nvSpPr>
          <p:cNvPr id="16" name="Rechthoek 15"/>
          <p:cNvSpPr/>
          <p:nvPr/>
        </p:nvSpPr>
        <p:spPr>
          <a:xfrm>
            <a:off x="5800725" y="1833661"/>
            <a:ext cx="2466975" cy="1385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 descr="Figure_3_Vector_BIORESORT_Stent_Thrombosis__lancet.png"/>
          <p:cNvPicPr>
            <a:picLocks noChangeAspect="1"/>
          </p:cNvPicPr>
          <p:nvPr/>
        </p:nvPicPr>
        <p:blipFill>
          <a:blip r:embed="rId2"/>
          <a:srcRect l="8901" t="2762" r="3633" b="7327"/>
          <a:stretch>
            <a:fillRect/>
          </a:stretch>
        </p:blipFill>
        <p:spPr>
          <a:xfrm>
            <a:off x="412778" y="959600"/>
            <a:ext cx="7854922" cy="5145497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1463118" y="1151589"/>
            <a:ext cx="1850065" cy="821731"/>
            <a:chOff x="1278627" y="1293970"/>
            <a:chExt cx="1850065" cy="821731"/>
          </a:xfrm>
        </p:grpSpPr>
        <p:sp>
          <p:nvSpPr>
            <p:cNvPr id="5" name="Tekstvak 4"/>
            <p:cNvSpPr txBox="1"/>
            <p:nvPr/>
          </p:nvSpPr>
          <p:spPr>
            <a:xfrm>
              <a:off x="1278627" y="1807924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0D1C39"/>
                  </a:solidFill>
                </a:rPr>
                <a:t>Orsiro</a:t>
              </a:r>
              <a:endParaRPr lang="en-US" sz="1400" b="1" dirty="0">
                <a:solidFill>
                  <a:srgbClr val="0D1C39"/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278627" y="1544597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Resolute Integrity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1278627" y="1293970"/>
              <a:ext cx="18500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Synergy</a:t>
              </a: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667125" y="1248328"/>
            <a:ext cx="1477041" cy="615554"/>
            <a:chOff x="3428986" y="1409758"/>
            <a:chExt cx="1477041" cy="615554"/>
          </a:xfrm>
        </p:grpSpPr>
        <p:sp>
          <p:nvSpPr>
            <p:cNvPr id="8" name="Tekstvak 7"/>
            <p:cNvSpPr txBox="1"/>
            <p:nvPr/>
          </p:nvSpPr>
          <p:spPr>
            <a:xfrm>
              <a:off x="3428986" y="1409758"/>
              <a:ext cx="14770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rgbClr val="0D1C39"/>
                  </a:solidFill>
                </a:rPr>
                <a:t>Logrank</a:t>
              </a:r>
              <a:r>
                <a:rPr lang="en-US" sz="1400" b="1" dirty="0">
                  <a:solidFill>
                    <a:srgbClr val="0D1C39"/>
                  </a:solidFill>
                </a:rPr>
                <a:t>-P = 0.77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428987" y="1717535"/>
              <a:ext cx="14770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D1C39"/>
                  </a:solidFill>
                </a:rPr>
                <a:t>Logrank-P = 0.77</a:t>
              </a:r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8082993" y="3219450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1C39"/>
                </a:solidFill>
              </a:rPr>
              <a:t>0.5%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8082993" y="3617357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D1C39"/>
                </a:solidFill>
              </a:rPr>
              <a:t>0.4%</a:t>
            </a:r>
          </a:p>
        </p:txBody>
      </p:sp>
      <p:sp>
        <p:nvSpPr>
          <p:cNvPr id="27" name="Rechthoek 26"/>
          <p:cNvSpPr/>
          <p:nvPr/>
        </p:nvSpPr>
        <p:spPr>
          <a:xfrm>
            <a:off x="5800725" y="1556105"/>
            <a:ext cx="2247900" cy="14474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4" name="Groep 23"/>
          <p:cNvGrpSpPr/>
          <p:nvPr/>
        </p:nvGrpSpPr>
        <p:grpSpPr>
          <a:xfrm>
            <a:off x="5843398" y="1134763"/>
            <a:ext cx="2591559" cy="1352154"/>
            <a:chOff x="5730318" y="1160620"/>
            <a:chExt cx="2591559" cy="1352154"/>
          </a:xfrm>
        </p:grpSpPr>
        <p:sp>
          <p:nvSpPr>
            <p:cNvPr id="17" name="Tekstvak 16"/>
            <p:cNvSpPr txBox="1"/>
            <p:nvPr/>
          </p:nvSpPr>
          <p:spPr>
            <a:xfrm>
              <a:off x="5730318" y="1160620"/>
              <a:ext cx="236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D1C39"/>
                  </a:solidFill>
                </a:rPr>
                <a:t>Cardiac Death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730318" y="1415910"/>
              <a:ext cx="23673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Myocardial Infarction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5730318" y="1690448"/>
              <a:ext cx="2562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Target Vessel Revascularization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730318" y="1953776"/>
              <a:ext cx="2591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Stent Thrombosis during index</a:t>
              </a: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5730318" y="2204997"/>
              <a:ext cx="1685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D1C39"/>
                  </a:solidFill>
                </a:rPr>
                <a:t>Patient not on DAPT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5605354" y="2458342"/>
            <a:ext cx="3081446" cy="661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b="1" dirty="0">
                <a:solidFill>
                  <a:srgbClr val="0D1C39"/>
                </a:solidFill>
                <a:ea typeface="Calibri" charset="0"/>
                <a:cs typeface="Calibri"/>
              </a:rPr>
              <a:t>A (*) signifies probable stent thromboses </a:t>
            </a:r>
          </a:p>
          <a:p>
            <a:pPr>
              <a:lnSpc>
                <a:spcPts val="1500"/>
              </a:lnSpc>
            </a:pPr>
            <a:r>
              <a:rPr lang="en-US" sz="1200" b="1" dirty="0">
                <a:solidFill>
                  <a:srgbClr val="0D1C39"/>
                </a:solidFill>
                <a:ea typeface="Calibri" charset="0"/>
                <a:cs typeface="Calibri"/>
              </a:rPr>
              <a:t>(5 fatal events);  all other events represent definitive stent thromboses (1 fatal event)</a:t>
            </a:r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5777140" y="1201368"/>
            <a:ext cx="0" cy="174171"/>
          </a:xfrm>
          <a:prstGeom prst="line">
            <a:avLst/>
          </a:prstGeom>
          <a:ln w="44450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flipH="1">
            <a:off x="5719321" y="1283695"/>
            <a:ext cx="112925" cy="0"/>
          </a:xfrm>
          <a:prstGeom prst="line">
            <a:avLst/>
          </a:prstGeom>
          <a:ln w="44450">
            <a:solidFill>
              <a:srgbClr val="0D1C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-puntige ster 43"/>
          <p:cNvSpPr/>
          <p:nvPr/>
        </p:nvSpPr>
        <p:spPr>
          <a:xfrm>
            <a:off x="5654582" y="1429105"/>
            <a:ext cx="249654" cy="254000"/>
          </a:xfrm>
          <a:prstGeom prst="star4">
            <a:avLst/>
          </a:prstGeom>
          <a:solidFill>
            <a:srgbClr val="0D1C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uit 45"/>
          <p:cNvSpPr/>
          <p:nvPr/>
        </p:nvSpPr>
        <p:spPr>
          <a:xfrm>
            <a:off x="5715890" y="1747767"/>
            <a:ext cx="127037" cy="152400"/>
          </a:xfrm>
          <a:prstGeom prst="diamond">
            <a:avLst/>
          </a:prstGeom>
          <a:solidFill>
            <a:srgbClr val="0D1C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kstvak 46"/>
          <p:cNvSpPr txBox="1"/>
          <p:nvPr/>
        </p:nvSpPr>
        <p:spPr>
          <a:xfrm>
            <a:off x="5632997" y="1906148"/>
            <a:ext cx="34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D1C39"/>
                </a:solidFill>
              </a:rPr>
              <a:t>#</a:t>
            </a:r>
          </a:p>
        </p:txBody>
      </p:sp>
      <p:sp>
        <p:nvSpPr>
          <p:cNvPr id="48" name="Gelijkbenige driehoek 47"/>
          <p:cNvSpPr/>
          <p:nvPr/>
        </p:nvSpPr>
        <p:spPr>
          <a:xfrm>
            <a:off x="5683610" y="2235696"/>
            <a:ext cx="217261" cy="195943"/>
          </a:xfrm>
          <a:prstGeom prst="triangle">
            <a:avLst/>
          </a:prstGeom>
          <a:noFill/>
          <a:ln w="15875">
            <a:solidFill>
              <a:srgbClr val="0D1C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eperen 32"/>
          <p:cNvGrpSpPr/>
          <p:nvPr/>
        </p:nvGrpSpPr>
        <p:grpSpPr>
          <a:xfrm>
            <a:off x="2739723" y="4858580"/>
            <a:ext cx="5356854" cy="699166"/>
            <a:chOff x="2739723" y="4858580"/>
            <a:chExt cx="5356854" cy="699166"/>
          </a:xfrm>
        </p:grpSpPr>
        <p:sp>
          <p:nvSpPr>
            <p:cNvPr id="31" name="Afgeronde rechthoek 54"/>
            <p:cNvSpPr/>
            <p:nvPr/>
          </p:nvSpPr>
          <p:spPr>
            <a:xfrm>
              <a:off x="2739723" y="4858580"/>
              <a:ext cx="5356854" cy="69916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32" name="Tekstvak 3"/>
            <p:cNvSpPr txBox="1">
              <a:spLocks noChangeArrowheads="1"/>
            </p:cNvSpPr>
            <p:nvPr/>
          </p:nvSpPr>
          <p:spPr bwMode="auto">
            <a:xfrm>
              <a:off x="2818203" y="4922709"/>
              <a:ext cx="5250520" cy="55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175" indent="-3175">
                <a:lnSpc>
                  <a:spcPts val="1760"/>
                </a:lnSpc>
              </a:pPr>
              <a:r>
                <a:rPr lang="en-US" sz="1600" b="1" smtClean="0">
                  <a:solidFill>
                    <a:srgbClr val="0D1C39"/>
                  </a:solidFill>
                </a:rPr>
                <a:t>Definite ST occurred in 4 (0.3%), 3 (0.3%), and 4 (0.3%) pts., respectively  (Logrank-P = 0.70, for both main comparisons).</a:t>
              </a:r>
              <a:endParaRPr lang="en-US" sz="1600" b="1">
                <a:solidFill>
                  <a:srgbClr val="0D1C3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773"/>
            <a:ext cx="8229600" cy="914631"/>
          </a:xfrm>
        </p:spPr>
        <p:txBody>
          <a:bodyPr/>
          <a:lstStyle/>
          <a:p>
            <a:pPr algn="l"/>
            <a:r>
              <a:rPr lang="en-US" b="1">
                <a:solidFill>
                  <a:srgbClr val="0D1C39"/>
                </a:solidFill>
              </a:rPr>
              <a:t>TVF Subgroup Analysis at 1-Year</a:t>
            </a:r>
          </a:p>
        </p:txBody>
      </p:sp>
      <p:graphicFrame>
        <p:nvGraphicFramePr>
          <p:cNvPr id="4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89854"/>
              </p:ext>
            </p:extLst>
          </p:nvPr>
        </p:nvGraphicFramePr>
        <p:xfrm>
          <a:off x="159544" y="1104900"/>
          <a:ext cx="8824912" cy="4505331"/>
        </p:xfrm>
        <a:graphic>
          <a:graphicData uri="http://schemas.openxmlformats.org/drawingml/2006/table">
            <a:tbl>
              <a:tblPr/>
              <a:tblGrid>
                <a:gridCol w="178355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127873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137874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231456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  <a:gridCol w="148353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4"/>
                    </a:ext>
                  </a:extLst>
                </a:gridCol>
                <a:gridCol w="58578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5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</a:endParaRPr>
                    </a:p>
                  </a:txBody>
                  <a:tcPr marL="91434" marR="0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n = 1,172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5B0F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n = 1,173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4D84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Forestplot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Hazard ration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(95% CI)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P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Men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40/845 (4.7)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49/848 (5.8)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0.82 (0.54-1.24)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0.34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RVD &lt; 2.75mm 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33/680 (4.9)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42/667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0.77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49-1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21)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25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Acute coronary syndrome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37/816 (4.5)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39/815 (4.7)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0.97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62-1.53)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90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Multivessel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 PCI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12/201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16/220 (7.3)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82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39-1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73)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0.59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Diabetes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12/203 (5.9)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17/210 (8.1)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73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(0</a:t>
                      </a: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35-1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52)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39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Bifurcation lesion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23/415 (5.5)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30/409 (7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0.75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43-1.28)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29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Lesion length &gt; 27 mm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17/353 (4.8)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30/369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58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32-1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06)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07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In-stent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restenosis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2/28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2/31 (6.5)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1.06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15-7.55)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1.00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9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Left main treated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2/25 (8.0)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5/28 (17.9)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0.45 (0.09-2.29)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0.43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Bypass graft treated 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3/18 (16.7)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2/30 (6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7)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2.61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44-15.66)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0.35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Renal insufficiency 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2/29 (6.9)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6/33 (18.2)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0.37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07-1.81)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26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All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55/1,172 (4.7)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63/1,173 (5.4)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0.87 (0.61-1.25)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0.45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707901" y="6504053"/>
            <a:ext cx="37114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RVD=reference vessel diameter.  Subgroup analysis was non-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prespecified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1026" name="Picture 2" descr="C:\Users\m012544\AppData\Local\Microsoft\Windows\Temporary Internet Files\Content.Outlook\B46YAJ19\Forest plot Synergy vs Resolute Integ merged v2.tif"/>
          <p:cNvPicPr>
            <a:picLocks noChangeAspect="1" noChangeArrowheads="1"/>
          </p:cNvPicPr>
          <p:nvPr/>
        </p:nvPicPr>
        <p:blipFill>
          <a:blip r:embed="rId2"/>
          <a:srcRect l="1745" t="24127" r="1745" b="12910"/>
          <a:stretch>
            <a:fillRect/>
          </a:stretch>
        </p:blipFill>
        <p:spPr bwMode="auto">
          <a:xfrm>
            <a:off x="159544" y="1654629"/>
            <a:ext cx="8824912" cy="431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292"/>
            <a:ext cx="8229600" cy="87834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D1C39"/>
                </a:solidFill>
              </a:rPr>
              <a:t>TVF Subgroup Analysis at 1-Year</a:t>
            </a:r>
          </a:p>
        </p:txBody>
      </p:sp>
      <p:graphicFrame>
        <p:nvGraphicFramePr>
          <p:cNvPr id="4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70063"/>
              </p:ext>
            </p:extLst>
          </p:nvPr>
        </p:nvGraphicFramePr>
        <p:xfrm>
          <a:off x="159544" y="1104900"/>
          <a:ext cx="8824912" cy="4505331"/>
        </p:xfrm>
        <a:graphic>
          <a:graphicData uri="http://schemas.openxmlformats.org/drawingml/2006/table">
            <a:tbl>
              <a:tblPr/>
              <a:tblGrid>
                <a:gridCol w="1783556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127873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137874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2314561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  <a:gridCol w="148353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4"/>
                    </a:ext>
                  </a:extLst>
                </a:gridCol>
                <a:gridCol w="585787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5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</a:endParaRPr>
                    </a:p>
                  </a:txBody>
                  <a:tcPr marL="91434" marR="0"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85B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Orsiro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85B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85B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n = 1,169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85B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Resolute Integrity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Times New Roman" charset="0"/>
                        </a:rPr>
                        <a:t>n = 1,173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4D84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Forestplot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Hazard ration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F2F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(95% CI)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361154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</a:rPr>
                        <a:t>P</a:t>
                      </a: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Men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38/854 (4.4)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49/848 (5.8)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0.76 (0.50-1.17)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0.21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RVD &lt; 2.75mm 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35/731 (4.8)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42/667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0.76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49-1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19)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22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Acute coronary syndrome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37/818 (4.5)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39/815 (4.7)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0.97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62-1.53)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89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Multivessel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 PCI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14/219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16/220 (7.3)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87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43-1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79)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0.72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Diabetes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12/211 (5.7)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17/210 (8.1)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33-1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46)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33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5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Bifurcation lesion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25/412 (6.1)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30/409 (7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3)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0.82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48-1.39)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47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7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Lesion length &gt; 27 mm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21/351 (6.0)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30/369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73 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42-1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26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8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In-stent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restenosis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0/30 (0.0)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2/31 (6.5)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-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0.49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9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Left main treated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2/23 (8.7)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5/28 (17.9)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0.43 (0.08-2.23)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latin typeface="Calibri" pitchFamily="34" charset="0"/>
                        </a:rPr>
                        <a:t>0.44</a:t>
                      </a:r>
                      <a:endParaRPr lang="nl-NL" sz="1200" b="1" dirty="0">
                        <a:latin typeface="Calibri" pitchFamily="34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Bypass graft treated 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3/22 (13.6)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2/30 (6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7)</a:t>
                      </a: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2.08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35-12.46)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0.64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Renal insufficiency 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4/46 (8.7)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6/33 (18.2)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0.47 (0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13-1.65)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nl-NL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31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</a:rPr>
                        <a:t>All</a:t>
                      </a:r>
                    </a:p>
                  </a:txBody>
                  <a:tcPr marL="91434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55/1,169 (4.7)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63/1,173 (5.4)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91434" marR="91434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0.87 (0.61-1.25)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123A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0.46</a:t>
                      </a:r>
                      <a:endParaRPr kumimoji="0" lang="nl-NL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123A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2707901" y="6504053"/>
            <a:ext cx="37114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RVD=reference vessel diameter.  Subgroup analysis was non-</a:t>
            </a:r>
            <a:r>
              <a:rPr lang="en-US" sz="900" dirty="0" err="1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prespecified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. </a:t>
            </a:r>
          </a:p>
        </p:txBody>
      </p:sp>
      <p:pic>
        <p:nvPicPr>
          <p:cNvPr id="2050" name="Picture 2" descr="C:\Users\m012544\AppData\Local\Microsoft\Windows\Temporary Internet Files\Content.Outlook\B46YAJ19\Forest plot Orsiro vs Resolute Integ merged v2 (2).tif"/>
          <p:cNvPicPr>
            <a:picLocks noChangeAspect="1" noChangeArrowheads="1"/>
          </p:cNvPicPr>
          <p:nvPr/>
        </p:nvPicPr>
        <p:blipFill>
          <a:blip r:embed="rId2"/>
          <a:srcRect l="1745" t="24021" r="1745" b="13016"/>
          <a:stretch>
            <a:fillRect/>
          </a:stretch>
        </p:blipFill>
        <p:spPr bwMode="auto">
          <a:xfrm>
            <a:off x="159544" y="1647371"/>
            <a:ext cx="8824912" cy="431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3"/>
            <a:ext cx="8229600" cy="914649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D1C39"/>
                </a:solidFill>
              </a:rPr>
              <a:t>Discussion  </a:t>
            </a:r>
            <a:r>
              <a:rPr lang="en-US" sz="3200" b="1" dirty="0" smtClean="0">
                <a:solidFill>
                  <a:srgbClr val="0D1C39"/>
                </a:solidFill>
              </a:rPr>
              <a:t>1/2</a:t>
            </a:r>
            <a:endParaRPr lang="en-US" sz="3200" b="1" dirty="0">
              <a:solidFill>
                <a:srgbClr val="0D1C39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212389" y="1503672"/>
            <a:ext cx="8577551" cy="25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4988" indent="-263525" defTabSz="180975" eaLnBrk="0" hangingPunct="0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BIO-RESORT is the </a:t>
            </a:r>
            <a:r>
              <a:rPr lang="en-US" sz="24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first randomized all-comers trial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that assessed the </a:t>
            </a:r>
            <a:r>
              <a:rPr lang="en-US" sz="24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Synergy stent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, which is the only biodegradable polymer DES approved by the FDA.</a:t>
            </a:r>
          </a:p>
          <a:p>
            <a:pPr marL="534988" indent="-263525" defTabSz="180975" eaLnBrk="0" hangingPunct="0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This trial is the </a:t>
            </a:r>
            <a:r>
              <a:rPr lang="en-US" sz="24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first randomized comparison of Synergy and </a:t>
            </a:r>
            <a:r>
              <a:rPr lang="en-US" sz="2400" b="1" i="1" dirty="0" err="1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Orsiro</a:t>
            </a:r>
            <a:r>
              <a:rPr lang="en-US" sz="24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 stents vs. Resolute Integrity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.</a:t>
            </a:r>
            <a:endParaRPr lang="en-US" sz="2400" b="1" dirty="0" smtClean="0">
              <a:solidFill>
                <a:srgbClr val="00123A"/>
              </a:solidFill>
              <a:latin typeface="Calibri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212389" y="3774119"/>
            <a:ext cx="8577551" cy="25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4988" indent="-263525" defTabSz="180975" eaLnBrk="0" hangingPunct="0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BIO-RESORT enrolled </a:t>
            </a:r>
            <a:r>
              <a:rPr lang="en-US" sz="24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the highest proportion of STEMI patients ever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 included in a randomized DES trial in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</a:rPr>
              <a:t>all-comers.</a:t>
            </a:r>
            <a:endParaRPr lang="en-US" sz="2400" b="1" dirty="0" smtClean="0">
              <a:solidFill>
                <a:srgbClr val="00123A"/>
              </a:solidFill>
              <a:latin typeface="Calibri" charset="0"/>
              <a:ea typeface="+mj-ea"/>
              <a:cs typeface="+mj-cs"/>
            </a:endParaRPr>
          </a:p>
          <a:p>
            <a:pPr marL="534988" indent="-263525" defTabSz="180975" eaLnBrk="0" hangingPunct="0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400" b="1" dirty="0" smtClean="0">
                <a:solidFill>
                  <a:srgbClr val="00123A"/>
                </a:solidFill>
                <a:latin typeface="Calibri" charset="0"/>
              </a:rPr>
              <a:t>The </a:t>
            </a:r>
            <a:r>
              <a:rPr lang="en-US" sz="2400" b="1" i="1" dirty="0" smtClean="0">
                <a:solidFill>
                  <a:srgbClr val="000090"/>
                </a:solidFill>
                <a:latin typeface="Calibri" charset="0"/>
              </a:rPr>
              <a:t>proportion of ACS patients is among the highest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</a:rPr>
              <a:t>of all randomized DES trials in all-comers.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3"/>
            <a:ext cx="8229600" cy="914649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D1C39"/>
                </a:solidFill>
              </a:rPr>
              <a:t>Discussion  </a:t>
            </a:r>
            <a:r>
              <a:rPr lang="en-US" sz="3200" b="1" dirty="0" smtClean="0">
                <a:solidFill>
                  <a:srgbClr val="0D1C39"/>
                </a:solidFill>
              </a:rPr>
              <a:t>2/2</a:t>
            </a:r>
            <a:endParaRPr lang="en-US" sz="3200" b="1" dirty="0">
              <a:solidFill>
                <a:srgbClr val="0D1C39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294473" y="933020"/>
            <a:ext cx="8281427" cy="18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4988" indent="-357188" defTabSz="354013" eaLnBrk="0" hangingPunct="0">
              <a:lnSpc>
                <a:spcPts val="2400"/>
              </a:lnSpc>
              <a:spcAft>
                <a:spcPts val="2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The event rates were lower than expected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. </a:t>
            </a:r>
          </a:p>
          <a:p>
            <a:pPr marL="534988" indent="-357188" defTabSz="354013" eaLnBrk="0" hangingPunct="0">
              <a:buClr>
                <a:srgbClr val="28356B"/>
              </a:buClr>
              <a:buSzPct val="110000"/>
              <a:buFont typeface="Arial"/>
              <a:buChar char="•"/>
            </a:pPr>
            <a:endParaRPr lang="en-US" sz="800" b="1" dirty="0" smtClean="0">
              <a:solidFill>
                <a:srgbClr val="00123A"/>
              </a:solidFill>
              <a:latin typeface="Calibri" charset="0"/>
            </a:endParaRPr>
          </a:p>
          <a:p>
            <a:pPr marL="534988" indent="-357188" defTabSz="354013" eaLnBrk="0" hangingPunct="0">
              <a:lnSpc>
                <a:spcPts val="2500"/>
              </a:lnSpc>
              <a:spcAft>
                <a:spcPts val="2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Nevertheless, systematic post-procedural assessment of biomarkers,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</a:rPr>
              <a:t>&gt;99%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follow-up, external monitoring, and the use </a:t>
            </a:r>
            <a:r>
              <a:rPr lang="en-US" sz="2200" b="1" dirty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of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an </a:t>
            </a:r>
            <a:r>
              <a:rPr lang="en-US" sz="2200" b="1" dirty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independent clinical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event committee suggest that in BIO-RESORT </a:t>
            </a: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the risk of underreporting adverse events was low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</a:rPr>
              <a:t>.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298348" y="2805921"/>
            <a:ext cx="8281427" cy="345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4988" indent="-357188" defTabSz="354013" eaLnBrk="0" hangingPunct="0">
              <a:lnSpc>
                <a:spcPts val="2500"/>
              </a:lnSpc>
              <a:spcAft>
                <a:spcPts val="2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Recently, other DES trials also found lower-than-expected event rates which </a:t>
            </a:r>
            <a:r>
              <a:rPr lang="en-US" sz="2200" b="1" dirty="0" smtClean="0">
                <a:latin typeface="Calibri" charset="0"/>
                <a:ea typeface="+mj-ea"/>
                <a:cs typeface="+mj-cs"/>
              </a:rPr>
              <a:t>actually may </a:t>
            </a:r>
            <a:r>
              <a:rPr lang="en-US" sz="2200" b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be </a:t>
            </a: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more representative of outcomes of current PCI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, as opposed to when the study was designed. </a:t>
            </a:r>
          </a:p>
          <a:p>
            <a:pPr marL="357188" indent="-179388" defTabSz="180975" eaLnBrk="0" hangingPunct="0">
              <a:buClr>
                <a:srgbClr val="28356B"/>
              </a:buClr>
              <a:buSzPct val="110000"/>
              <a:buFont typeface="Arial"/>
              <a:buChar char="•"/>
            </a:pPr>
            <a:endParaRPr lang="en-US" sz="500" b="1" dirty="0" smtClean="0">
              <a:solidFill>
                <a:srgbClr val="00123A"/>
              </a:solidFill>
              <a:latin typeface="Calibri" charset="0"/>
              <a:ea typeface="+mj-ea"/>
              <a:cs typeface="+mj-cs"/>
            </a:endParaRPr>
          </a:p>
          <a:p>
            <a:pPr marL="357188" indent="-179388" defTabSz="180975" eaLnBrk="0" hangingPunct="0">
              <a:buClr>
                <a:srgbClr val="28356B"/>
              </a:buClr>
              <a:buSzPct val="110000"/>
              <a:buFont typeface="Arial"/>
              <a:buChar char="•"/>
            </a:pPr>
            <a:endParaRPr lang="en-US" sz="100" b="1" dirty="0" smtClean="0">
              <a:solidFill>
                <a:srgbClr val="00123A"/>
              </a:solidFill>
              <a:latin typeface="Calibri" charset="0"/>
              <a:ea typeface="+mj-ea"/>
              <a:cs typeface="+mj-cs"/>
            </a:endParaRPr>
          </a:p>
          <a:p>
            <a:pPr marL="357188" indent="-179388" defTabSz="180975" eaLnBrk="0" hangingPunct="0">
              <a:buClr>
                <a:srgbClr val="28356B"/>
              </a:buClr>
              <a:buSzPct val="110000"/>
            </a:pPr>
            <a:endParaRPr lang="en-US" sz="100" b="1" dirty="0" smtClean="0">
              <a:solidFill>
                <a:srgbClr val="00123A"/>
              </a:solidFill>
              <a:latin typeface="Calibri" charset="0"/>
              <a:ea typeface="+mj-ea"/>
              <a:cs typeface="+mj-cs"/>
            </a:endParaRPr>
          </a:p>
          <a:p>
            <a:pPr marL="357188" indent="-179388" defTabSz="180975" eaLnBrk="0" hangingPunct="0">
              <a:lnSpc>
                <a:spcPts val="2500"/>
              </a:lnSpc>
              <a:spcAft>
                <a:spcPts val="200"/>
              </a:spcAft>
              <a:buClr>
                <a:srgbClr val="28356B"/>
              </a:buClr>
              <a:buSzPct val="110000"/>
            </a:pPr>
            <a:r>
              <a:rPr lang="en-US" sz="20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			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Potentially relevant points are: </a:t>
            </a:r>
          </a:p>
          <a:p>
            <a:pPr marL="898525" indent="-269875" defTabSz="180975" eaLnBrk="0" hangingPunct="0">
              <a:lnSpc>
                <a:spcPts val="2500"/>
              </a:lnSpc>
              <a:buClr>
                <a:srgbClr val="28356B"/>
              </a:buClr>
              <a:buSzPct val="66000"/>
              <a:buFont typeface="Wingdings" charset="2"/>
              <a:buChar char=""/>
            </a:pP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	improvements in </a:t>
            </a: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PCI equipment</a:t>
            </a:r>
          </a:p>
          <a:p>
            <a:pPr marL="898525" indent="-269875" defTabSz="180975" eaLnBrk="0" hangingPunct="0">
              <a:lnSpc>
                <a:spcPts val="2500"/>
              </a:lnSpc>
              <a:buClr>
                <a:srgbClr val="28356B"/>
              </a:buClr>
              <a:buSzPct val="66000"/>
              <a:buFont typeface="Wingdings" charset="2"/>
              <a:buChar char=""/>
            </a:pP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	more</a:t>
            </a:r>
            <a:r>
              <a:rPr lang="en-US" sz="2200" b="1" i="1" dirty="0" smtClean="0">
                <a:solidFill>
                  <a:srgbClr val="800000"/>
                </a:solidFill>
                <a:latin typeface="Calibri" charset="0"/>
                <a:ea typeface="+mj-ea"/>
                <a:cs typeface="+mj-cs"/>
              </a:rPr>
              <a:t> </a:t>
            </a: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very potent P2Y12 inhibitors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 used (48% of pts. on-DAPT) </a:t>
            </a:r>
          </a:p>
          <a:p>
            <a:pPr marL="898525" indent="-269875" defTabSz="180975" eaLnBrk="0" hangingPunct="0">
              <a:lnSpc>
                <a:spcPts val="2500"/>
              </a:lnSpc>
              <a:buClr>
                <a:srgbClr val="28356B"/>
              </a:buClr>
              <a:buSzPct val="66000"/>
              <a:buFont typeface="Wingdings" charset="2"/>
              <a:buChar char=""/>
            </a:pP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	more </a:t>
            </a: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radial access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used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</a:rPr>
              <a:t>(45%)</a:t>
            </a:r>
          </a:p>
          <a:p>
            <a:pPr marL="898525" indent="-269875" defTabSz="180975" eaLnBrk="0" hangingPunct="0">
              <a:lnSpc>
                <a:spcPts val="2500"/>
              </a:lnSpc>
              <a:buClr>
                <a:srgbClr val="28356B"/>
              </a:buClr>
              <a:buSzPct val="66000"/>
              <a:buFont typeface="Wingdings" charset="2"/>
              <a:buChar char=""/>
            </a:pP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	more </a:t>
            </a: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FFR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used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</a:rPr>
              <a:t>(13%)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 </a:t>
            </a:r>
          </a:p>
          <a:p>
            <a:pPr marL="898525" indent="-269875" defTabSz="177800" eaLnBrk="0" hangingPunct="0">
              <a:lnSpc>
                <a:spcPts val="2500"/>
              </a:lnSpc>
              <a:buClr>
                <a:srgbClr val="28356B"/>
              </a:buClr>
              <a:buSzPct val="66000"/>
              <a:buFont typeface="Wingdings" charset="2"/>
              <a:buChar char=""/>
            </a:pP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high proportion of </a:t>
            </a:r>
            <a:r>
              <a:rPr lang="en-US" sz="2200" b="1" i="1" dirty="0" smtClean="0">
                <a:solidFill>
                  <a:srgbClr val="000090"/>
                </a:solidFill>
                <a:latin typeface="Calibri" charset="0"/>
                <a:ea typeface="+mj-ea"/>
                <a:cs typeface="+mj-cs"/>
              </a:rPr>
              <a:t>ACS patients 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(70%) enrolled who have a lower probability of observing </a:t>
            </a:r>
            <a:r>
              <a:rPr lang="en-US" sz="2200" b="1" dirty="0" err="1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periprocedural</a:t>
            </a:r>
            <a:r>
              <a:rPr lang="en-US" sz="22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 MI.</a:t>
            </a:r>
          </a:p>
          <a:p>
            <a:pPr marL="898525" indent="-269875" defTabSz="177800" eaLnBrk="0" hangingPunct="0">
              <a:lnSpc>
                <a:spcPts val="2400"/>
              </a:lnSpc>
              <a:buClr>
                <a:srgbClr val="28356B"/>
              </a:buClr>
              <a:buSzPct val="66000"/>
            </a:pPr>
            <a:endParaRPr lang="en-US" sz="2200" b="1" dirty="0" smtClean="0">
              <a:solidFill>
                <a:srgbClr val="00123A"/>
              </a:solidFill>
              <a:latin typeface="Calibri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67518"/>
            <a:ext cx="8229600" cy="867099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10253F"/>
                </a:solidFill>
                <a:latin typeface="+mn-lt"/>
                <a:cs typeface="Arial" panose="020B0604020202020204" pitchFamily="34" charset="0"/>
              </a:rPr>
              <a:t>BIO-RESORT:  Background</a:t>
            </a:r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392984" y="1070203"/>
            <a:ext cx="8382688" cy="15338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0825">
              <a:lnSpc>
                <a:spcPts val="28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The permanent intravascular presence of durable polymer stent coatings has been connected to delayed arterial healing, incomplete endothelial strut coverage, </a:t>
            </a:r>
            <a:r>
              <a:rPr lang="en-US" sz="2400" b="1" dirty="0" err="1" smtClean="0">
                <a:solidFill>
                  <a:srgbClr val="10253F"/>
                </a:solidFill>
                <a:cs typeface="Arial" panose="020B0604020202020204" pitchFamily="34" charset="0"/>
              </a:rPr>
              <a:t>neoatherosclerosis</a:t>
            </a: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, and, occasionally, (very) late adverse clinical events.</a:t>
            </a:r>
            <a:endParaRPr lang="en-US" sz="2400" b="1" dirty="0">
              <a:solidFill>
                <a:srgbClr val="10253F"/>
              </a:solidFill>
            </a:endParaRPr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>
          <a:xfrm>
            <a:off x="392984" y="2725367"/>
            <a:ext cx="8382688" cy="19833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0825">
              <a:lnSpc>
                <a:spcPts val="28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Therefore, biodegradable polymer drug-eluting stents (DES) were developed, which leave after </a:t>
            </a:r>
            <a:r>
              <a:rPr lang="en-US" sz="2400" b="1" dirty="0" err="1" smtClean="0">
                <a:solidFill>
                  <a:srgbClr val="10253F"/>
                </a:solidFill>
                <a:cs typeface="Arial" panose="020B0604020202020204" pitchFamily="34" charset="0"/>
              </a:rPr>
              <a:t>resorption</a:t>
            </a: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 of the coating only a bare metal stent in the vessel wall. </a:t>
            </a:r>
            <a:r>
              <a:rPr lang="en-US" sz="2400" b="1" i="1" dirty="0" smtClean="0">
                <a:solidFill>
                  <a:srgbClr val="10253F"/>
                </a:solidFill>
                <a:cs typeface="Arial" panose="020B0604020202020204" pitchFamily="34" charset="0"/>
              </a:rPr>
              <a:t>Early</a:t>
            </a: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 devices had </a:t>
            </a:r>
            <a:r>
              <a:rPr lang="en-US" sz="2400" b="1" i="1" dirty="0" smtClean="0">
                <a:solidFill>
                  <a:srgbClr val="10253F"/>
                </a:solidFill>
                <a:cs typeface="Arial" panose="020B0604020202020204" pitchFamily="34" charset="0"/>
              </a:rPr>
              <a:t>thick</a:t>
            </a: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 stent struts and showed in randomized clinical trials both promising findings and equivocal results.</a:t>
            </a:r>
            <a:endParaRPr lang="en-US" sz="2400" b="1" dirty="0">
              <a:solidFill>
                <a:srgbClr val="10253F"/>
              </a:solidFill>
            </a:endParaRPr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392984" y="4737250"/>
            <a:ext cx="8382688" cy="11914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0825">
              <a:lnSpc>
                <a:spcPts val="28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400" b="1" i="1" dirty="0" smtClean="0">
                <a:solidFill>
                  <a:srgbClr val="10253F"/>
                </a:solidFill>
                <a:cs typeface="Arial" panose="020B0604020202020204" pitchFamily="34" charset="0"/>
              </a:rPr>
              <a:t>Novel</a:t>
            </a: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 biodegradable polymer DES </a:t>
            </a:r>
            <a:r>
              <a:rPr lang="en-US" sz="2400" b="1" dirty="0">
                <a:solidFill>
                  <a:srgbClr val="10253F"/>
                </a:solidFill>
                <a:cs typeface="Arial" panose="020B0604020202020204" pitchFamily="34" charset="0"/>
              </a:rPr>
              <a:t>have </a:t>
            </a:r>
            <a:r>
              <a:rPr lang="en-US" sz="2400" b="1" i="1" dirty="0">
                <a:solidFill>
                  <a:srgbClr val="10253F"/>
                </a:solidFill>
                <a:cs typeface="Arial" panose="020B0604020202020204" pitchFamily="34" charset="0"/>
              </a:rPr>
              <a:t>very thin struts </a:t>
            </a:r>
            <a:r>
              <a:rPr lang="en-US" sz="2400" b="1" dirty="0">
                <a:solidFill>
                  <a:srgbClr val="10253F"/>
                </a:solidFill>
                <a:cs typeface="Arial" panose="020B0604020202020204" pitchFamily="34" charset="0"/>
              </a:rPr>
              <a:t>and elute established anti-proliferative drugs from thin</a:t>
            </a: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 circumferential </a:t>
            </a:r>
            <a:r>
              <a:rPr lang="en-US" sz="2400" b="1" dirty="0">
                <a:solidFill>
                  <a:srgbClr val="10253F"/>
                </a:solidFill>
                <a:cs typeface="Arial" panose="020B0604020202020204" pitchFamily="34" charset="0"/>
              </a:rPr>
              <a:t>or abluminal</a:t>
            </a:r>
            <a:r>
              <a:rPr lang="en-US" sz="2400" b="1" dirty="0" smtClean="0">
                <a:solidFill>
                  <a:srgbClr val="10253F"/>
                </a:solidFill>
                <a:cs typeface="Arial" panose="020B0604020202020204" pitchFamily="34" charset="0"/>
              </a:rPr>
              <a:t> coatings.</a:t>
            </a:r>
            <a:endParaRPr lang="en-US" sz="2400" b="1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605" y="-79905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D1C39"/>
                </a:solidFill>
              </a:rPr>
              <a:t>Conclusion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292520" y="1148661"/>
            <a:ext cx="8597307" cy="37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4988" indent="-357188" defTabSz="180975" eaLnBrk="0" hangingPunc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400" b="1" dirty="0" smtClean="0">
                <a:solidFill>
                  <a:srgbClr val="00123A"/>
                </a:solidFill>
                <a:latin typeface="Calibri" pitchFamily="34" charset="0"/>
              </a:rPr>
              <a:t>Use of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</a:rPr>
              <a:t>all three drug-eluting stents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for the treatment of a complex all-comers population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</a:rPr>
              <a:t>resulted in favorable clinical outcomes.</a:t>
            </a:r>
          </a:p>
          <a:p>
            <a:pPr marL="534988" indent="-357188" defTabSz="180975" eaLnBrk="0" hangingPunc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Very thin strut </a:t>
            </a:r>
            <a:r>
              <a:rPr lang="en-US" sz="2400" b="1" dirty="0" err="1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everolimus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-eluting Synergy and </a:t>
            </a:r>
            <a:r>
              <a:rPr lang="en-US" sz="2400" b="1" dirty="0" err="1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sirolimus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-eluting </a:t>
            </a:r>
            <a:r>
              <a:rPr lang="en-US" sz="2400" b="1" dirty="0" err="1" smtClean="0">
                <a:solidFill>
                  <a:srgbClr val="00123A"/>
                </a:solidFill>
                <a:latin typeface="Calibri" charset="0"/>
              </a:rPr>
              <a:t>Orsiro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</a:rPr>
              <a:t>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stents, which have dissimilar biodegradable polymer coatings, were non-inferior to the thin strut durable polymer </a:t>
            </a:r>
            <a:r>
              <a:rPr lang="en-US" sz="2400" b="1" dirty="0" err="1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zotarolimus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-eluting Resolute Integrity</a:t>
            </a:r>
            <a:r>
              <a:rPr lang="en-US" sz="2400" b="1" cap="all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stent.  </a:t>
            </a:r>
          </a:p>
          <a:p>
            <a:pPr marL="534988" indent="-357188" defTabSz="180975" eaLnBrk="0" hangingPunct="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rgbClr val="28356B"/>
              </a:buClr>
              <a:buSzPct val="110000"/>
              <a:buFont typeface="Arial"/>
              <a:buChar char="•"/>
            </a:pPr>
            <a:r>
              <a:rPr lang="en-US" sz="2400" b="1" dirty="0" smtClean="0">
                <a:solidFill>
                  <a:srgbClr val="00123A"/>
                </a:solidFill>
                <a:latin typeface="Calibri" charset="0"/>
                <a:ea typeface="+mj-ea"/>
                <a:cs typeface="+mj-cs"/>
              </a:rPr>
              <a:t>The absence of a loss of 1-year safety and efficacy with the use of the novel stents is a prerequisite before assessing potential benefits at longer term follow-up.</a:t>
            </a:r>
          </a:p>
          <a:p>
            <a:pPr marL="534988" indent="-357188" defTabSz="180975" ea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>
                <a:srgbClr val="28356B"/>
              </a:buClr>
              <a:buSzPct val="110000"/>
              <a:buFont typeface="Arial"/>
              <a:buChar char="•"/>
            </a:pPr>
            <a:endParaRPr lang="en-US" sz="2400" b="1" dirty="0" smtClean="0">
              <a:solidFill>
                <a:srgbClr val="00123A"/>
              </a:solidFill>
              <a:latin typeface="Calibri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tx1"/>
            </a:gs>
            <a:gs pos="0">
              <a:schemeClr val="tx2">
                <a:lumMod val="50000"/>
              </a:schemeClr>
            </a:gs>
            <a:gs pos="1000">
              <a:srgbClr val="05376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vak 15"/>
          <p:cNvSpPr txBox="1"/>
          <p:nvPr/>
        </p:nvSpPr>
        <p:spPr>
          <a:xfrm>
            <a:off x="0" y="661755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accent1">
                    <a:lumMod val="40000"/>
                    <a:lumOff val="60000"/>
                  </a:schemeClr>
                </a:solidFill>
                <a:ea typeface="ヒラギノ角ゴ Pro W3"/>
                <a:cs typeface="Arial" charset="0"/>
              </a:rPr>
              <a:t>The investigator-initiated randomized BIO-RESORT trial was equally funded by </a:t>
            </a:r>
            <a:r>
              <a:rPr lang="en-US" sz="900" i="1" dirty="0" err="1">
                <a:solidFill>
                  <a:schemeClr val="accent1">
                    <a:lumMod val="40000"/>
                    <a:lumOff val="60000"/>
                  </a:schemeClr>
                </a:solidFill>
                <a:ea typeface="ヒラギノ角ゴ Pro W3"/>
                <a:cs typeface="Arial" charset="0"/>
              </a:rPr>
              <a:t>Biotronik</a:t>
            </a:r>
            <a:r>
              <a:rPr lang="en-US" sz="900" i="1" dirty="0">
                <a:solidFill>
                  <a:schemeClr val="accent1">
                    <a:lumMod val="40000"/>
                    <a:lumOff val="60000"/>
                  </a:schemeClr>
                </a:solidFill>
                <a:ea typeface="ヒラギノ角ゴ Pro W3"/>
                <a:cs typeface="Arial" charset="0"/>
              </a:rPr>
              <a:t>, Boston Scientific, and Medtronic.</a:t>
            </a:r>
          </a:p>
        </p:txBody>
      </p:sp>
      <p:pic>
        <p:nvPicPr>
          <p:cNvPr id="20" name="Afbeelding 19" descr="image00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6511752"/>
            <a:ext cx="304115" cy="304115"/>
          </a:xfrm>
          <a:prstGeom prst="rect">
            <a:avLst/>
          </a:prstGeom>
        </p:spPr>
      </p:pic>
      <p:pic>
        <p:nvPicPr>
          <p:cNvPr id="21" name="Afbeelding 20" descr="Thorax Centrum Twente 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44" y="6511752"/>
            <a:ext cx="316363" cy="304116"/>
          </a:xfrm>
          <a:prstGeom prst="rect">
            <a:avLst/>
          </a:prstGeom>
        </p:spPr>
      </p:pic>
      <p:grpSp>
        <p:nvGrpSpPr>
          <p:cNvPr id="18" name="Groeperen 21"/>
          <p:cNvGrpSpPr>
            <a:grpSpLocks noChangeAspect="1"/>
          </p:cNvGrpSpPr>
          <p:nvPr/>
        </p:nvGrpSpPr>
        <p:grpSpPr>
          <a:xfrm>
            <a:off x="3306216" y="2127206"/>
            <a:ext cx="2515694" cy="2544436"/>
            <a:chOff x="5994365" y="153109"/>
            <a:chExt cx="2942805" cy="2976429"/>
          </a:xfrm>
        </p:grpSpPr>
        <p:sp>
          <p:nvSpPr>
            <p:cNvPr id="19" name="Ovaal 18"/>
            <p:cNvSpPr/>
            <p:nvPr/>
          </p:nvSpPr>
          <p:spPr>
            <a:xfrm>
              <a:off x="6074203" y="333299"/>
              <a:ext cx="2796238" cy="2796239"/>
            </a:xfrm>
            <a:prstGeom prst="ellipse">
              <a:avLst/>
            </a:prstGeom>
            <a:solidFill>
              <a:srgbClr val="850504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/>
              <a:bevelB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nl-NL" sz="1800" dirty="0">
                <a:solidFill>
                  <a:prstClr val="white"/>
                </a:solidFill>
                <a:effectLst/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6430942" y="2432819"/>
              <a:ext cx="2076008" cy="43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nl-N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BIO-RESORT</a:t>
              </a:r>
            </a:p>
          </p:txBody>
        </p:sp>
        <p:pic>
          <p:nvPicPr>
            <p:cNvPr id="26" name="Afbeelding 25" descr="Embleem  without background.png"/>
            <p:cNvPicPr>
              <a:picLocks noChangeAspect="1"/>
            </p:cNvPicPr>
            <p:nvPr/>
          </p:nvPicPr>
          <p:blipFill>
            <a:blip r:embed="rId4" cstate="print">
              <a:lum bright="50000"/>
            </a:blip>
            <a:srcRect b="22677"/>
            <a:stretch>
              <a:fillRect/>
            </a:stretch>
          </p:blipFill>
          <p:spPr>
            <a:xfrm>
              <a:off x="5994365" y="153109"/>
              <a:ext cx="2942805" cy="2250760"/>
            </a:xfrm>
            <a:prstGeom prst="rect">
              <a:avLst/>
            </a:prstGeom>
          </p:spPr>
        </p:pic>
      </p:grpSp>
      <p:sp>
        <p:nvSpPr>
          <p:cNvPr id="27" name="Tekstvak 26"/>
          <p:cNvSpPr txBox="1"/>
          <p:nvPr/>
        </p:nvSpPr>
        <p:spPr>
          <a:xfrm>
            <a:off x="2971800" y="31330"/>
            <a:ext cx="31813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BIO-RESORT</a:t>
            </a:r>
          </a:p>
          <a:p>
            <a:pPr algn="ctr"/>
            <a:endParaRPr lang="en-US" sz="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Trial Organization</a:t>
            </a: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178744" y="2640317"/>
            <a:ext cx="3148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</a:rPr>
              <a:t>Study Centers and Local PIs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Thoraxcentrum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Twente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Enschede</a:t>
            </a:r>
            <a:endParaRPr lang="en-US" sz="1400" dirty="0">
              <a:solidFill>
                <a:srgbClr val="F2F2F2"/>
              </a:solidFill>
              <a:latin typeface="Calibri" pitchFamily="34" charset="0"/>
            </a:endParaRP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    C. von Birgelen, MD PhD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Rijnstate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Hospital, Arnhem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    P.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Danse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MD PhD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 err="1">
                <a:solidFill>
                  <a:srgbClr val="F2F2F2"/>
                </a:solidFill>
                <a:latin typeface="Calibri" pitchFamily="34" charset="0"/>
              </a:rPr>
              <a:t>Haga</a:t>
            </a: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</a:t>
            </a:r>
            <a:r>
              <a:rPr lang="nl-NL" sz="1400" dirty="0" err="1">
                <a:solidFill>
                  <a:srgbClr val="F2F2F2"/>
                </a:solidFill>
                <a:latin typeface="Calibri" pitchFamily="34" charset="0"/>
              </a:rPr>
              <a:t>Hospital</a:t>
            </a: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, Den Haag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C. </a:t>
            </a:r>
            <a:r>
              <a:rPr lang="nl-NL" sz="1400" dirty="0" err="1">
                <a:solidFill>
                  <a:srgbClr val="F2F2F2"/>
                </a:solidFill>
                <a:latin typeface="Calibri" pitchFamily="34" charset="0"/>
              </a:rPr>
              <a:t>Schotborgh</a:t>
            </a: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, MD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Albert Schweitzer </a:t>
            </a:r>
            <a:r>
              <a:rPr lang="nl-NL" sz="1400" dirty="0" err="1">
                <a:solidFill>
                  <a:srgbClr val="F2F2F2"/>
                </a:solidFill>
                <a:latin typeface="Calibri" pitchFamily="34" charset="0"/>
              </a:rPr>
              <a:t>Hospital</a:t>
            </a: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, Dordrecht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M. Scholte, MD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157338" y="4671642"/>
            <a:ext cx="2814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</a:rPr>
              <a:t>Study Coordination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dirty="0">
                <a:solidFill>
                  <a:srgbClr val="F2F2F2"/>
                </a:solidFill>
                <a:latin typeface="Calibri" pitchFamily="34" charset="0"/>
              </a:rPr>
              <a:t>     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CRO</a:t>
            </a:r>
            <a:r>
              <a:rPr lang="en-US" sz="1400" b="1" dirty="0">
                <a:solidFill>
                  <a:srgbClr val="F2F2F2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CardioResearch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Enschede</a:t>
            </a:r>
            <a:endParaRPr lang="en-US" sz="1400" dirty="0">
              <a:solidFill>
                <a:srgbClr val="F2F2F2"/>
              </a:solidFill>
              <a:latin typeface="Calibri" pitchFamily="34" charset="0"/>
            </a:endParaRP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         M.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Kok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MD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dirty="0">
                <a:solidFill>
                  <a:srgbClr val="F2F2F2"/>
                </a:solidFill>
                <a:latin typeface="Calibri" pitchFamily="34" charset="0"/>
              </a:rPr>
              <a:t>          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L. van der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Heijden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MD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dirty="0">
                <a:solidFill>
                  <a:srgbClr val="F2F2F2"/>
                </a:solidFill>
                <a:latin typeface="Calibri" pitchFamily="34" charset="0"/>
              </a:rPr>
              <a:t>          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M.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Löwik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PhD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dirty="0">
                <a:solidFill>
                  <a:srgbClr val="F2F2F2"/>
                </a:solidFill>
                <a:latin typeface="Calibri" pitchFamily="34" charset="0"/>
              </a:rPr>
              <a:t>          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M.K. Lam, MD PhD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         H. Sen, MD PhD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dirty="0">
                <a:solidFill>
                  <a:srgbClr val="F2F2F2"/>
                </a:solidFill>
                <a:latin typeface="Calibri" pitchFamily="34" charset="0"/>
              </a:rPr>
              <a:t>          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K.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Tandjung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MD PhD</a:t>
            </a:r>
            <a:endParaRPr lang="nl-NL" sz="1400" dirty="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157338" y="402298"/>
            <a:ext cx="30766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b="1" i="1" dirty="0">
                <a:solidFill>
                  <a:schemeClr val="bg1"/>
                </a:solidFill>
                <a:latin typeface="Calibri" pitchFamily="34" charset="0"/>
              </a:rPr>
              <a:t>Steering Committee</a:t>
            </a:r>
            <a:endParaRPr lang="en-US" sz="1400" i="1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    C. von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Birgelen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MD PhD (PI)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     P. </a:t>
            </a:r>
            <a:r>
              <a:rPr lang="en-US" sz="1400" dirty="0" err="1">
                <a:solidFill>
                  <a:srgbClr val="F2F2F2"/>
                </a:solidFill>
                <a:latin typeface="Calibri" pitchFamily="34" charset="0"/>
              </a:rPr>
              <a:t>Danse</a:t>
            </a:r>
            <a:r>
              <a:rPr lang="en-US" sz="1400" dirty="0">
                <a:solidFill>
                  <a:srgbClr val="F2F2F2"/>
                </a:solidFill>
                <a:latin typeface="Calibri" pitchFamily="34" charset="0"/>
              </a:rPr>
              <a:t>, MD PhD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M. </a:t>
            </a:r>
            <a:r>
              <a:rPr lang="nl-NL" sz="1400" dirty="0" err="1">
                <a:solidFill>
                  <a:srgbClr val="F2F2F2"/>
                </a:solidFill>
                <a:latin typeface="Calibri" pitchFamily="34" charset="0"/>
              </a:rPr>
              <a:t>Hartmann</a:t>
            </a: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, MD PhD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K. van Houwelingen, MD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J. </a:t>
            </a:r>
            <a:r>
              <a:rPr lang="nl-NL" sz="1400" dirty="0" err="1">
                <a:solidFill>
                  <a:srgbClr val="F2F2F2"/>
                </a:solidFill>
                <a:latin typeface="Calibri" pitchFamily="34" charset="0"/>
              </a:rPr>
              <a:t>Louwerenburg</a:t>
            </a: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, MD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F. de Man,</a:t>
            </a:r>
            <a:r>
              <a:rPr lang="nl-NL" sz="1400" dirty="0" smtClean="0">
                <a:solidFill>
                  <a:srgbClr val="F2F2F2"/>
                </a:solidFill>
                <a:latin typeface="Calibri" pitchFamily="34" charset="0"/>
              </a:rPr>
              <a:t> MD </a:t>
            </a:r>
            <a:r>
              <a:rPr lang="nl-NL" sz="1400" dirty="0" err="1" smtClean="0">
                <a:solidFill>
                  <a:srgbClr val="F2F2F2"/>
                </a:solidFill>
                <a:latin typeface="Calibri" pitchFamily="34" charset="0"/>
              </a:rPr>
              <a:t>PhD</a:t>
            </a:r>
            <a:r>
              <a:rPr lang="nl-NL" sz="1400" dirty="0" smtClean="0">
                <a:solidFill>
                  <a:srgbClr val="F2F2F2"/>
                </a:solidFill>
                <a:latin typeface="Calibri" pitchFamily="34" charset="0"/>
              </a:rPr>
              <a:t> 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M. Scholte, </a:t>
            </a:r>
            <a:r>
              <a:rPr lang="nl-NL" sz="1400" dirty="0" smtClean="0">
                <a:solidFill>
                  <a:srgbClr val="F2F2F2"/>
                </a:solidFill>
                <a:latin typeface="Calibri" pitchFamily="34" charset="0"/>
              </a:rPr>
              <a:t>MD</a:t>
            </a:r>
            <a:endParaRPr lang="nl-NL" sz="1400" dirty="0">
              <a:solidFill>
                <a:srgbClr val="F2F2F2"/>
              </a:solidFill>
              <a:latin typeface="Calibri" pitchFamily="34" charset="0"/>
            </a:endParaRP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C. </a:t>
            </a:r>
            <a:r>
              <a:rPr lang="nl-NL" sz="1400" dirty="0" err="1">
                <a:solidFill>
                  <a:srgbClr val="F2F2F2"/>
                </a:solidFill>
                <a:latin typeface="Calibri" pitchFamily="34" charset="0"/>
              </a:rPr>
              <a:t>Schotborgh</a:t>
            </a: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, MD</a:t>
            </a:r>
          </a:p>
          <a:p>
            <a:pPr eaLnBrk="0" hangingPunct="0">
              <a:buClr>
                <a:srgbClr val="1F497D"/>
              </a:buClr>
              <a:buSzPct val="110000"/>
              <a:defRPr/>
            </a:pPr>
            <a:r>
              <a:rPr lang="nl-NL" sz="1400" dirty="0">
                <a:solidFill>
                  <a:srgbClr val="F2F2F2"/>
                </a:solidFill>
                <a:latin typeface="Calibri" pitchFamily="34" charset="0"/>
              </a:rPr>
              <a:t>     M. Stoel,</a:t>
            </a:r>
            <a:r>
              <a:rPr lang="nl-NL" sz="1400" dirty="0" smtClean="0">
                <a:solidFill>
                  <a:srgbClr val="F2F2F2"/>
                </a:solidFill>
                <a:latin typeface="Calibri" pitchFamily="34" charset="0"/>
              </a:rPr>
              <a:t> MD </a:t>
            </a:r>
            <a:r>
              <a:rPr lang="nl-NL" sz="1400" dirty="0" err="1" smtClean="0">
                <a:solidFill>
                  <a:srgbClr val="F2F2F2"/>
                </a:solidFill>
                <a:latin typeface="Calibri" pitchFamily="34" charset="0"/>
              </a:rPr>
              <a:t>PhD</a:t>
            </a:r>
            <a:endParaRPr lang="en-US" sz="1400" dirty="0">
              <a:solidFill>
                <a:srgbClr val="F2F2F2"/>
              </a:solidFill>
              <a:latin typeface="Calibri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113220" y="5316549"/>
            <a:ext cx="30307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defRPr/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</a:rPr>
              <a:t>Statistical Analysis</a:t>
            </a:r>
          </a:p>
          <a:p>
            <a:pPr marL="182563" indent="-1825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M.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Kok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marL="182563" indent="-1825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L. van der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Heijden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marL="182563" indent="-1825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	C.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Doggen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PhD (supervisor)</a:t>
            </a:r>
          </a:p>
          <a:p>
            <a:pPr marL="182563" indent="-1825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J. van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Palen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PhD (supervisor)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113220" y="402298"/>
            <a:ext cx="30307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eaLnBrk="0" hangingPunct="0">
              <a:buClr>
                <a:srgbClr val="1F497D"/>
              </a:buClr>
              <a:buSzPct val="110000"/>
              <a:defRPr/>
            </a:pPr>
            <a:r>
              <a:rPr lang="en-US" sz="1400" b="1" i="1" dirty="0">
                <a:solidFill>
                  <a:schemeClr val="bg1"/>
                </a:solidFill>
                <a:latin typeface="Calibri" pitchFamily="34" charset="0"/>
              </a:rPr>
              <a:t>Data Management and Follow-up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CRO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CardioResearch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Enschede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J.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Louwerenburg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G.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Linssen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 PhD</a:t>
            </a:r>
          </a:p>
          <a:p>
            <a:pPr marL="179388" eaLnBrk="0" hangingPunct="0">
              <a:buClr>
                <a:srgbClr val="1F497D"/>
              </a:buClr>
              <a:buSzPct val="110000"/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H.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Verheij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113220" y="4352738"/>
            <a:ext cx="2991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</a:rPr>
              <a:t>Data and Safety Monitoring Board</a:t>
            </a: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Kedhi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 PhD (chair)</a:t>
            </a: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Brusse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-Keizer, PhD (statistician)</a:t>
            </a: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Mecozzi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MD (member)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6113220" y="1564348"/>
            <a:ext cx="303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defRPr/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</a:rPr>
              <a:t>Monitoring and Organization of</a:t>
            </a:r>
          </a:p>
          <a:p>
            <a:pPr marL="182563" indent="-182563">
              <a:defRPr/>
            </a:pPr>
            <a:r>
              <a:rPr lang="en-US" sz="1400" b="1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Clinical Event Adjudication</a:t>
            </a:r>
          </a:p>
          <a:p>
            <a:pPr marL="179388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CRO Diagram, Zwolle</a:t>
            </a:r>
          </a:p>
          <a:p>
            <a:pPr marL="179388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R. Dekker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113221" y="2525645"/>
            <a:ext cx="3030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</a:rPr>
              <a:t>Angiographic Analysis </a:t>
            </a: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Angiographic Core Lab of</a:t>
            </a: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CRO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CardioResearch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Enschede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J.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Jonge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Poerink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I.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Valkenburg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R.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Wiggers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-van der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Leest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marL="400050" indent="-220663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L.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Oldenhof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-Janssen</a:t>
            </a:r>
          </a:p>
          <a:p>
            <a:pPr marL="400050" indent="-220663">
              <a:defRPr/>
            </a:pPr>
            <a:r>
              <a:rPr lang="en-US" sz="14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P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Zocca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, 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1386110" y="90600"/>
            <a:ext cx="6364515" cy="836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BIO-RESORT</a:t>
            </a: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(</a:t>
            </a:r>
            <a:r>
              <a:rPr lang="en-US" sz="3800" b="1" dirty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TWENTE III)</a:t>
            </a:r>
          </a:p>
        </p:txBody>
      </p:sp>
      <p:grpSp>
        <p:nvGrpSpPr>
          <p:cNvPr id="2" name="Groeperen 21"/>
          <p:cNvGrpSpPr/>
          <p:nvPr/>
        </p:nvGrpSpPr>
        <p:grpSpPr>
          <a:xfrm>
            <a:off x="457078" y="-35670"/>
            <a:ext cx="8229600" cy="6699717"/>
            <a:chOff x="457078" y="21402"/>
            <a:chExt cx="8229600" cy="6699717"/>
          </a:xfrm>
        </p:grpSpPr>
        <p:grpSp>
          <p:nvGrpSpPr>
            <p:cNvPr id="3" name="Groeperen 12"/>
            <p:cNvGrpSpPr/>
            <p:nvPr/>
          </p:nvGrpSpPr>
          <p:grpSpPr>
            <a:xfrm>
              <a:off x="457078" y="21402"/>
              <a:ext cx="8229600" cy="6699717"/>
              <a:chOff x="464335" y="117021"/>
              <a:chExt cx="8229600" cy="5140676"/>
            </a:xfrm>
          </p:grpSpPr>
          <p:sp>
            <p:nvSpPr>
              <p:cNvPr id="30" name="Rechthoek 29"/>
              <p:cNvSpPr/>
              <p:nvPr/>
            </p:nvSpPr>
            <p:spPr>
              <a:xfrm>
                <a:off x="1632857" y="246743"/>
                <a:ext cx="5871029" cy="68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4" name="Groeperen 6"/>
              <p:cNvGrpSpPr/>
              <p:nvPr/>
            </p:nvGrpSpPr>
            <p:grpSpPr>
              <a:xfrm>
                <a:off x="464335" y="117021"/>
                <a:ext cx="8229600" cy="5140676"/>
                <a:chOff x="464335" y="117021"/>
                <a:chExt cx="8229600" cy="5140676"/>
              </a:xfrm>
            </p:grpSpPr>
            <p:sp>
              <p:nvSpPr>
                <p:cNvPr id="32" name="Rechthoek 3"/>
                <p:cNvSpPr>
                  <a:spLocks/>
                </p:cNvSpPr>
                <p:nvPr/>
              </p:nvSpPr>
              <p:spPr bwMode="auto">
                <a:xfrm>
                  <a:off x="1492783" y="888452"/>
                  <a:ext cx="6200883" cy="436924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  <a:bevelB w="165100" prst="coolSlant"/>
                </a:sp3d>
              </p:spPr>
              <p:txBody>
                <a:bodyPr/>
                <a:lstStyle/>
                <a:p>
                  <a:pPr algn="ctr">
                    <a:lnSpc>
                      <a:spcPts val="3000"/>
                    </a:lnSpc>
                  </a:pPr>
                  <a:endParaRPr lang="en-US" sz="2200" dirty="0">
                    <a:solidFill>
                      <a:srgbClr val="8E003D"/>
                    </a:solidFill>
                    <a:latin typeface="Calibri" charset="0"/>
                  </a:endParaRPr>
                </a:p>
              </p:txBody>
            </p:sp>
            <p:sp>
              <p:nvSpPr>
                <p:cNvPr id="33" name="Titel 1"/>
                <p:cNvSpPr txBox="1">
                  <a:spLocks/>
                </p:cNvSpPr>
                <p:nvPr/>
              </p:nvSpPr>
              <p:spPr>
                <a:xfrm>
                  <a:off x="464335" y="117021"/>
                  <a:ext cx="8229600" cy="83616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E003D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BIO-RESORT</a:t>
                  </a:r>
                  <a:r>
                    <a:rPr kumimoji="0" lang="en-US" sz="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8E003D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  (</a:t>
                  </a:r>
                  <a:r>
                    <a:rPr kumimoji="0" lang="en-US" sz="3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E003D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TWENTE III</a:t>
                  </a:r>
                  <a:r>
                    <a:rPr kumimoji="0" lang="en-US" sz="3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8E003D"/>
                      </a:solidFill>
                      <a:effectLst/>
                      <a:uLnTx/>
                      <a:uFillTx/>
                      <a:latin typeface="+mj-lt"/>
                      <a:ea typeface="+mj-ea"/>
                      <a:cs typeface="+mj-cs"/>
                    </a:rPr>
                    <a:t>)</a:t>
                  </a:r>
                  <a:endPara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E003D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endParaRPr>
                </a:p>
              </p:txBody>
            </p:sp>
          </p:grpSp>
        </p:grpSp>
        <p:grpSp>
          <p:nvGrpSpPr>
            <p:cNvPr id="5" name="Groeperen 19"/>
            <p:cNvGrpSpPr>
              <a:grpSpLocks noChangeAspect="1"/>
            </p:cNvGrpSpPr>
            <p:nvPr/>
          </p:nvGrpSpPr>
          <p:grpSpPr>
            <a:xfrm>
              <a:off x="1639870" y="1205461"/>
              <a:ext cx="5871029" cy="4952124"/>
              <a:chOff x="1539983" y="1148794"/>
              <a:chExt cx="6081993" cy="5130069"/>
            </a:xfrm>
          </p:grpSpPr>
          <p:grpSp>
            <p:nvGrpSpPr>
              <p:cNvPr id="6" name="Groeperen 18"/>
              <p:cNvGrpSpPr/>
              <p:nvPr/>
            </p:nvGrpSpPr>
            <p:grpSpPr>
              <a:xfrm>
                <a:off x="1539983" y="1148794"/>
                <a:ext cx="6081993" cy="5130069"/>
                <a:chOff x="1539983" y="1148794"/>
                <a:chExt cx="6081993" cy="5130069"/>
              </a:xfrm>
            </p:grpSpPr>
            <p:pic>
              <p:nvPicPr>
                <p:cNvPr id="28" name="Afbeelding 27" descr="Schermafbeelding 2016-10-24 om 18.34.30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39983" y="1148794"/>
                  <a:ext cx="6081993" cy="5130069"/>
                </a:xfrm>
                <a:prstGeom prst="rect">
                  <a:avLst/>
                </a:prstGeom>
              </p:spPr>
            </p:pic>
            <p:sp>
              <p:nvSpPr>
                <p:cNvPr id="29" name="Rechthoek 28"/>
                <p:cNvSpPr/>
                <p:nvPr/>
              </p:nvSpPr>
              <p:spPr>
                <a:xfrm>
                  <a:off x="6620994" y="3281852"/>
                  <a:ext cx="993847" cy="29970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27" name="Afbeelding 26" descr="Schermafbeelding 2016-10-24 om 18.35.06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3763" y="1695799"/>
                <a:ext cx="843441" cy="4568284"/>
              </a:xfrm>
              <a:prstGeom prst="rect">
                <a:avLst/>
              </a:prstGeom>
            </p:spPr>
          </p:pic>
        </p:grpSp>
        <p:sp>
          <p:nvSpPr>
            <p:cNvPr id="25" name="Tekstvak 24"/>
            <p:cNvSpPr txBox="1"/>
            <p:nvPr/>
          </p:nvSpPr>
          <p:spPr>
            <a:xfrm>
              <a:off x="1706958" y="6235509"/>
              <a:ext cx="5730084" cy="275289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300" b="1" dirty="0" smtClean="0">
                  <a:solidFill>
                    <a:srgbClr val="8E003D"/>
                  </a:solidFill>
                  <a:latin typeface="+mj-lt"/>
                  <a:cs typeface="Calibri"/>
                </a:rPr>
                <a:t>BIO-RESORT manuscript online available on homepage of The Lancet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/>
          <p:cNvSpPr/>
          <p:nvPr/>
        </p:nvSpPr>
        <p:spPr bwMode="auto">
          <a:xfrm>
            <a:off x="1426401" y="6095999"/>
            <a:ext cx="7717600" cy="762001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1" y="1091572"/>
            <a:ext cx="9144000" cy="530922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2" name="Rechthoek 71"/>
          <p:cNvSpPr/>
          <p:nvPr/>
        </p:nvSpPr>
        <p:spPr bwMode="auto">
          <a:xfrm>
            <a:off x="84138" y="1202249"/>
            <a:ext cx="8991600" cy="514667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3" name="Rechthoek 72"/>
          <p:cNvSpPr/>
          <p:nvPr/>
        </p:nvSpPr>
        <p:spPr bwMode="auto">
          <a:xfrm>
            <a:off x="168275" y="2737361"/>
            <a:ext cx="8826500" cy="1797050"/>
          </a:xfrm>
          <a:prstGeom prst="rect">
            <a:avLst/>
          </a:prstGeom>
          <a:solidFill>
            <a:srgbClr val="4F6D84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aphicFrame>
        <p:nvGraphicFramePr>
          <p:cNvPr id="74" name="Group 94"/>
          <p:cNvGraphicFramePr>
            <a:graphicFrameLocks noGrp="1"/>
          </p:cNvGraphicFramePr>
          <p:nvPr/>
        </p:nvGraphicFramePr>
        <p:xfrm>
          <a:off x="142875" y="1210186"/>
          <a:ext cx="8869363" cy="1451702"/>
        </p:xfrm>
        <a:graphic>
          <a:graphicData uri="http://schemas.openxmlformats.org/drawingml/2006/table">
            <a:tbl>
              <a:tblPr/>
              <a:tblGrid>
                <a:gridCol w="2379663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460057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188912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</a:tblGrid>
              <a:tr h="1298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Durable Polymer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Biodegradable Polymer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Bioresorbable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Scaffold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" name="Rechthoek 44"/>
          <p:cNvSpPr>
            <a:spLocks noChangeArrowheads="1"/>
          </p:cNvSpPr>
          <p:nvPr/>
        </p:nvSpPr>
        <p:spPr bwMode="auto">
          <a:xfrm>
            <a:off x="142875" y="1911861"/>
            <a:ext cx="8869363" cy="747713"/>
          </a:xfrm>
          <a:prstGeom prst="rect">
            <a:avLst/>
          </a:prstGeom>
          <a:solidFill>
            <a:srgbClr val="F1FAFF"/>
          </a:solidFill>
          <a:ln w="12700">
            <a:solidFill>
              <a:srgbClr val="00234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aphicFrame>
        <p:nvGraphicFramePr>
          <p:cNvPr id="7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05691"/>
              </p:ext>
            </p:extLst>
          </p:nvPr>
        </p:nvGraphicFramePr>
        <p:xfrm>
          <a:off x="148463" y="1862977"/>
          <a:ext cx="8869362" cy="710180"/>
        </p:xfrm>
        <a:graphic>
          <a:graphicData uri="http://schemas.openxmlformats.org/drawingml/2006/table">
            <a:tbl>
              <a:tblPr>
                <a:effectLst>
                  <a:outerShdw blurRad="50800" dist="38100" dir="3600000" sx="101000" sy="101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146937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160758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  <a:gridCol w="1065447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950234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4"/>
                    </a:ext>
                  </a:extLst>
                </a:gridCol>
                <a:gridCol w="105915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5"/>
                    </a:ext>
                  </a:extLst>
                </a:gridCol>
                <a:gridCol w="1820812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6"/>
                    </a:ext>
                  </a:extLst>
                </a:gridCol>
              </a:tblGrid>
              <a:tr h="710180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Xience/Promus</a:t>
                      </a:r>
                      <a:endParaRPr kumimoji="0" lang="en-US" sz="11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CoCr/PtCr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Resolute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 Integrity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-ZES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BioMatrix/Nobori</a:t>
                      </a: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316L-BES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Ultimaster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-SES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PtCr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Orsiro</a:t>
                      </a: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-SES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Absorb (BVS)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PLLA-EE Scaffold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Group 206"/>
          <p:cNvGraphicFramePr>
            <a:graphicFrameLocks noGrp="1"/>
          </p:cNvGraphicFramePr>
          <p:nvPr/>
        </p:nvGraphicFramePr>
        <p:xfrm>
          <a:off x="161925" y="4491549"/>
          <a:ext cx="8664575" cy="315812"/>
        </p:xfrm>
        <a:graphic>
          <a:graphicData uri="http://schemas.openxmlformats.org/drawingml/2006/table">
            <a:tbl>
              <a:tblPr/>
              <a:tblGrid>
                <a:gridCol w="866457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Thickness (µ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 of uncoated strut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Arial" charset="0"/>
                        <a:cs typeface="Calibri" charset="0"/>
                      </a:endParaRPr>
                    </a:p>
                  </a:txBody>
                  <a:tcPr marT="45892" marB="458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11" name="Biotronik_Source"/>
          <p:cNvSpPr txBox="1">
            <a:spLocks noChangeArrowheads="1"/>
          </p:cNvSpPr>
          <p:nvPr/>
        </p:nvSpPr>
        <p:spPr bwMode="auto">
          <a:xfrm>
            <a:off x="1504689" y="6334656"/>
            <a:ext cx="756082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Data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from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: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Stefanini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G. et al. </a:t>
            </a:r>
            <a:r>
              <a:rPr lang="en-US" sz="600" dirty="0">
                <a:solidFill>
                  <a:schemeClr val="bg1"/>
                </a:solidFill>
                <a:ea typeface="Calibri" charset="0"/>
                <a:cs typeface="Calibri" charset="0"/>
              </a:rPr>
              <a:t>Heart 2014 (doi:10.1136/heartjnl-2012-303522);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Garg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S. et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al.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Nat.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Rev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Cardiol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2013;10:248–60;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Meredith I.T.,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presentation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at TCT 2013; Lee Y. et al.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Invasive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Cardiol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2014;26(2):41-5; and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manufacturers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’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information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(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modified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extended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).  *  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Synergy‘s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platinum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strut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74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≤ 2.5 mm,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79 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µm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3.0 – 3.5 mm, and 81 µm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 4.0 mm.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** 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Orsiro‘s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cobalt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strut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60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≤ 3.0 mm, and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80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diameters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&gt; 3.0 mm; O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rsiro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has an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asymmetrical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conformal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distribution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of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the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PLLA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(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abluminal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thicker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) on a</a:t>
            </a:r>
            <a:r>
              <a:rPr lang="de-DE" sz="600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 smtClean="0">
                <a:solidFill>
                  <a:schemeClr val="bg1"/>
                </a:solidFill>
                <a:ea typeface="Calibri" charset="0"/>
                <a:cs typeface="Calibri" charset="0"/>
              </a:rPr>
              <a:t>very</a:t>
            </a:r>
            <a:r>
              <a:rPr lang="de-DE" sz="600" dirty="0" smtClean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passive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of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silicon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carbide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.</a:t>
            </a:r>
            <a:endParaRPr lang="en-US" sz="6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82" name="Abgerundetes Rechteck 22"/>
          <p:cNvSpPr/>
          <p:nvPr/>
        </p:nvSpPr>
        <p:spPr>
          <a:xfrm>
            <a:off x="262583" y="3451987"/>
            <a:ext cx="932400" cy="777600"/>
          </a:xfrm>
          <a:prstGeom prst="roundRect">
            <a:avLst>
              <a:gd name="adj" fmla="val 34472"/>
            </a:avLst>
          </a:prstGeom>
          <a:gradFill rotWithShape="1">
            <a:gsLst>
              <a:gs pos="0">
                <a:srgbClr val="000000">
                  <a:lumMod val="50000"/>
                  <a:lumOff val="5000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FFFFFF">
                  <a:lumMod val="65000"/>
                </a:srgbClr>
              </a:gs>
            </a:gsLst>
            <a:lin ang="19800000" scaled="0"/>
          </a:gradFill>
          <a:ln w="69850" cap="flat" cmpd="sng" algn="ctr">
            <a:solidFill>
              <a:srgbClr val="2082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127000"/>
            <a:bevelB w="0" h="0"/>
          </a:sp3d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CH" kern="0">
              <a:solidFill>
                <a:srgbClr val="00234C"/>
              </a:solidFill>
              <a:latin typeface="Verdana"/>
              <a:cs typeface="Arial"/>
            </a:endParaRPr>
          </a:p>
        </p:txBody>
      </p:sp>
      <p:sp>
        <p:nvSpPr>
          <p:cNvPr id="83" name="Abgerundetes Rechteck 30"/>
          <p:cNvSpPr/>
          <p:nvPr/>
        </p:nvSpPr>
        <p:spPr bwMode="auto">
          <a:xfrm>
            <a:off x="7220178" y="2873886"/>
            <a:ext cx="1724400" cy="1436400"/>
          </a:xfrm>
          <a:prstGeom prst="roundRect">
            <a:avLst>
              <a:gd name="adj" fmla="val 32649"/>
            </a:avLst>
          </a:prstGeom>
          <a:solidFill>
            <a:srgbClr val="1C4637"/>
          </a:solidFill>
          <a:ln w="38100" cap="flat" cmpd="sng" algn="ctr">
            <a:solidFill>
              <a:srgbClr val="00B05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127000"/>
            <a:bevelB w="0" h="0"/>
          </a:sp3d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CH" kern="0">
              <a:solidFill>
                <a:srgbClr val="00234C"/>
              </a:solidFill>
              <a:latin typeface="Verdana"/>
              <a:cs typeface="Arial"/>
            </a:endParaRPr>
          </a:p>
        </p:txBody>
      </p:sp>
      <p:grpSp>
        <p:nvGrpSpPr>
          <p:cNvPr id="2" name="Groeperen 47"/>
          <p:cNvGrpSpPr>
            <a:grpSpLocks/>
          </p:cNvGrpSpPr>
          <p:nvPr/>
        </p:nvGrpSpPr>
        <p:grpSpPr bwMode="auto">
          <a:xfrm>
            <a:off x="5229225" y="3587556"/>
            <a:ext cx="849313" cy="731837"/>
            <a:chOff x="5258908" y="3998472"/>
            <a:chExt cx="849600" cy="731960"/>
          </a:xfrm>
        </p:grpSpPr>
        <p:sp>
          <p:nvSpPr>
            <p:cNvPr id="85" name="Abgerundetes Rechteck 34"/>
            <p:cNvSpPr/>
            <p:nvPr/>
          </p:nvSpPr>
          <p:spPr bwMode="auto">
            <a:xfrm>
              <a:off x="5273833" y="3998472"/>
              <a:ext cx="813150" cy="7092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86" name="Abgerundetes Rechteck 34"/>
            <p:cNvSpPr/>
            <p:nvPr/>
          </p:nvSpPr>
          <p:spPr bwMode="auto">
            <a:xfrm>
              <a:off x="5258908" y="4021232"/>
              <a:ext cx="849600" cy="709200"/>
            </a:xfrm>
            <a:prstGeom prst="roundRect">
              <a:avLst>
                <a:gd name="adj" fmla="val 34472"/>
              </a:avLst>
            </a:prstGeom>
            <a:solidFill>
              <a:srgbClr val="4F6D84">
                <a:lumMod val="75000"/>
              </a:srgbClr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sp>
        <p:nvSpPr>
          <p:cNvPr id="87" name="Abgerundetes Rechteck 37"/>
          <p:cNvSpPr/>
          <p:nvPr/>
        </p:nvSpPr>
        <p:spPr>
          <a:xfrm>
            <a:off x="1507778" y="3417551"/>
            <a:ext cx="871200" cy="871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lumMod val="50000"/>
                  <a:lumOff val="5000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FFFFFF">
                  <a:lumMod val="65000"/>
                </a:srgbClr>
              </a:gs>
            </a:gsLst>
            <a:lin ang="19800000" scaled="0"/>
          </a:gradFill>
          <a:ln w="50800" cap="flat" cmpd="sng" algn="ctr">
            <a:solidFill>
              <a:srgbClr val="2082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127000"/>
            <a:bevelB w="0" h="0"/>
          </a:sp3d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CH" kern="0">
              <a:solidFill>
                <a:srgbClr val="00234C"/>
              </a:solidFill>
              <a:latin typeface="Verdana"/>
              <a:cs typeface="Arial"/>
            </a:endParaRPr>
          </a:p>
        </p:txBody>
      </p:sp>
      <p:sp>
        <p:nvSpPr>
          <p:cNvPr id="88" name="Abgerundetes Rechteck 22"/>
          <p:cNvSpPr/>
          <p:nvPr/>
        </p:nvSpPr>
        <p:spPr>
          <a:xfrm>
            <a:off x="386316" y="3510406"/>
            <a:ext cx="932400" cy="777600"/>
          </a:xfrm>
          <a:prstGeom prst="roundRect">
            <a:avLst>
              <a:gd name="adj" fmla="val 34472"/>
            </a:avLst>
          </a:prstGeom>
          <a:solidFill>
            <a:srgbClr val="4F6D84">
              <a:lumMod val="75000"/>
            </a:srgbClr>
          </a:solidFill>
          <a:ln w="69850" cap="flat" cmpd="sng" algn="ctr">
            <a:solidFill>
              <a:srgbClr val="2082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127000"/>
            <a:bevelB w="0" h="0"/>
          </a:sp3d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CH" kern="0">
              <a:solidFill>
                <a:srgbClr val="00234C"/>
              </a:solidFill>
              <a:latin typeface="Verdana"/>
              <a:cs typeface="Arial"/>
            </a:endParaRPr>
          </a:p>
        </p:txBody>
      </p:sp>
      <p:grpSp>
        <p:nvGrpSpPr>
          <p:cNvPr id="3" name="Groeperen 32"/>
          <p:cNvGrpSpPr>
            <a:grpSpLocks/>
          </p:cNvGrpSpPr>
          <p:nvPr/>
        </p:nvGrpSpPr>
        <p:grpSpPr bwMode="auto">
          <a:xfrm>
            <a:off x="6294438" y="3638356"/>
            <a:ext cx="760412" cy="684212"/>
            <a:chOff x="6294482" y="4060803"/>
            <a:chExt cx="759600" cy="684000"/>
          </a:xfrm>
        </p:grpSpPr>
        <p:sp>
          <p:nvSpPr>
            <p:cNvPr id="90" name="Abgerundetes Rechteck 34"/>
            <p:cNvSpPr/>
            <p:nvPr/>
          </p:nvSpPr>
          <p:spPr bwMode="auto">
            <a:xfrm>
              <a:off x="6294482" y="4060803"/>
              <a:ext cx="759600" cy="6840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91" name="Abgerundetes Rechteck 35"/>
            <p:cNvSpPr/>
            <p:nvPr/>
          </p:nvSpPr>
          <p:spPr>
            <a:xfrm>
              <a:off x="6332500" y="4130996"/>
              <a:ext cx="684000" cy="577276"/>
            </a:xfrm>
            <a:prstGeom prst="roundRect">
              <a:avLst>
                <a:gd name="adj" fmla="val 34472"/>
              </a:avLst>
            </a:prstGeom>
            <a:gradFill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9800000" scaled="0"/>
            </a:gra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grpSp>
        <p:nvGrpSpPr>
          <p:cNvPr id="4" name="Groeperen 46"/>
          <p:cNvGrpSpPr>
            <a:grpSpLocks/>
          </p:cNvGrpSpPr>
          <p:nvPr/>
        </p:nvGrpSpPr>
        <p:grpSpPr bwMode="auto">
          <a:xfrm>
            <a:off x="4111625" y="3447856"/>
            <a:ext cx="922338" cy="876300"/>
            <a:chOff x="4143744" y="3854952"/>
            <a:chExt cx="921600" cy="875480"/>
          </a:xfrm>
        </p:grpSpPr>
        <p:sp>
          <p:nvSpPr>
            <p:cNvPr id="93" name="Abgerundetes Rechteck 34"/>
            <p:cNvSpPr/>
            <p:nvPr/>
          </p:nvSpPr>
          <p:spPr bwMode="auto">
            <a:xfrm>
              <a:off x="4173957" y="3854952"/>
              <a:ext cx="864000" cy="7920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94" name="Abgerundetes Rechteck 34"/>
            <p:cNvSpPr/>
            <p:nvPr/>
          </p:nvSpPr>
          <p:spPr bwMode="auto">
            <a:xfrm>
              <a:off x="4143744" y="3963632"/>
              <a:ext cx="921600" cy="766800"/>
            </a:xfrm>
            <a:prstGeom prst="roundRect">
              <a:avLst>
                <a:gd name="adj" fmla="val 34472"/>
              </a:avLst>
            </a:prstGeom>
            <a:gradFill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9800000" scaled="0"/>
            </a:gra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grpSp>
        <p:nvGrpSpPr>
          <p:cNvPr id="5" name="Groeperen 64"/>
          <p:cNvGrpSpPr>
            <a:grpSpLocks/>
          </p:cNvGrpSpPr>
          <p:nvPr/>
        </p:nvGrpSpPr>
        <p:grpSpPr bwMode="auto">
          <a:xfrm>
            <a:off x="2601913" y="3203381"/>
            <a:ext cx="1331912" cy="1120775"/>
            <a:chOff x="2602100" y="3378003"/>
            <a:chExt cx="1332000" cy="1121239"/>
          </a:xfrm>
        </p:grpSpPr>
        <p:sp>
          <p:nvSpPr>
            <p:cNvPr id="96" name="Abgerundetes Rechteck 27"/>
            <p:cNvSpPr/>
            <p:nvPr/>
          </p:nvSpPr>
          <p:spPr bwMode="auto">
            <a:xfrm>
              <a:off x="2628744" y="3378003"/>
              <a:ext cx="1267200" cy="977406"/>
            </a:xfrm>
            <a:prstGeom prst="roundRect">
              <a:avLst>
                <a:gd name="adj" fmla="val 31138"/>
              </a:avLst>
            </a:prstGeom>
            <a:solidFill>
              <a:srgbClr val="00B050"/>
            </a:solidFill>
            <a:ln w="47625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97" name="Abgerundetes Rechteck 27"/>
            <p:cNvSpPr/>
            <p:nvPr/>
          </p:nvSpPr>
          <p:spPr bwMode="auto">
            <a:xfrm>
              <a:off x="2602100" y="3451642"/>
              <a:ext cx="1332000" cy="1047600"/>
            </a:xfrm>
            <a:prstGeom prst="roundRect">
              <a:avLst>
                <a:gd name="adj" fmla="val 31138"/>
              </a:avLst>
            </a:prstGeom>
            <a:solidFill>
              <a:srgbClr val="000000">
                <a:lumMod val="75000"/>
                <a:lumOff val="25000"/>
              </a:srgbClr>
            </a:solidFill>
            <a:ln w="8255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cxnSp>
        <p:nvCxnSpPr>
          <p:cNvPr id="46128" name="Rechte verbindingslijn 97"/>
          <p:cNvCxnSpPr>
            <a:cxnSpLocks noChangeShapeType="1"/>
          </p:cNvCxnSpPr>
          <p:nvPr/>
        </p:nvCxnSpPr>
        <p:spPr bwMode="auto">
          <a:xfrm rot="16200000" flipH="1">
            <a:off x="1212155" y="3208055"/>
            <a:ext cx="2601913" cy="22225"/>
          </a:xfrm>
          <a:prstGeom prst="line">
            <a:avLst/>
          </a:prstGeom>
          <a:noFill/>
          <a:ln w="15875">
            <a:solidFill>
              <a:srgbClr val="8FA8BC"/>
            </a:solidFill>
            <a:prstDash val="dash"/>
            <a:round/>
            <a:headEnd/>
            <a:tailEnd/>
          </a:ln>
        </p:spPr>
      </p:cxnSp>
      <p:cxnSp>
        <p:nvCxnSpPr>
          <p:cNvPr id="46129" name="Rechte verbindingslijn 98"/>
          <p:cNvCxnSpPr>
            <a:cxnSpLocks noChangeShapeType="1"/>
          </p:cNvCxnSpPr>
          <p:nvPr/>
        </p:nvCxnSpPr>
        <p:spPr bwMode="auto">
          <a:xfrm rot="5400000">
            <a:off x="5824489" y="3218373"/>
            <a:ext cx="2609850" cy="9525"/>
          </a:xfrm>
          <a:prstGeom prst="line">
            <a:avLst/>
          </a:prstGeom>
          <a:noFill/>
          <a:ln w="15875">
            <a:solidFill>
              <a:srgbClr val="8FA8BC"/>
            </a:solidFill>
            <a:prstDash val="dash"/>
            <a:round/>
            <a:headEnd/>
            <a:tailEnd/>
          </a:ln>
        </p:spPr>
      </p:cxnSp>
      <p:graphicFrame>
        <p:nvGraphicFramePr>
          <p:cNvPr id="100" name="Group 208"/>
          <p:cNvGraphicFramePr>
            <a:graphicFrameLocks noGrp="1"/>
          </p:cNvGraphicFramePr>
          <p:nvPr/>
        </p:nvGraphicFramePr>
        <p:xfrm>
          <a:off x="161925" y="5134486"/>
          <a:ext cx="8639175" cy="317500"/>
        </p:xfrm>
        <a:graphic>
          <a:graphicData uri="http://schemas.openxmlformats.org/drawingml/2006/table">
            <a:tbl>
              <a:tblPr/>
              <a:tblGrid>
                <a:gridCol w="863917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Distribution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 thickness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µ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of polymer coating, and type of polymer</a:t>
                      </a:r>
                      <a:endParaRPr kumimoji="0" 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1" name="Group 228"/>
          <p:cNvGraphicFramePr>
            <a:graphicFrameLocks noGrp="1"/>
          </p:cNvGraphicFramePr>
          <p:nvPr/>
        </p:nvGraphicFramePr>
        <p:xfrm>
          <a:off x="139700" y="5451986"/>
          <a:ext cx="8861425" cy="596520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1084262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4"/>
                    </a:ext>
                  </a:extLst>
                </a:gridCol>
                <a:gridCol w="957263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5"/>
                    </a:ext>
                  </a:extLst>
                </a:gridCol>
                <a:gridCol w="1852612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6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Circumferential7-8/side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Fluoro-poymer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6/side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BioLinx</a:t>
                      </a:r>
                      <a:r>
                        <a:rPr kumimoji="0" lang="en-US" sz="1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TM</a:t>
                      </a:r>
                      <a:endParaRPr kumimoji="0" lang="en-US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≥10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PLGA, PCL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4-7/side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PLLA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**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Circumferential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Group 225"/>
          <p:cNvGraphicFramePr>
            <a:graphicFrameLocks noGrp="1"/>
          </p:cNvGraphicFramePr>
          <p:nvPr/>
        </p:nvGraphicFramePr>
        <p:xfrm>
          <a:off x="141288" y="4805874"/>
          <a:ext cx="8869362" cy="339725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4"/>
                    </a:ext>
                  </a:extLst>
                </a:gridCol>
                <a:gridCol w="931862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5"/>
                    </a:ext>
                  </a:extLst>
                </a:gridCol>
                <a:gridCol w="187960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6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91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120 / 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74*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60**</a:t>
                      </a:r>
                      <a:endParaRPr kumimoji="0" 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itel 38"/>
          <p:cNvSpPr>
            <a:spLocks noGrp="1"/>
          </p:cNvSpPr>
          <p:nvPr>
            <p:ph type="title"/>
          </p:nvPr>
        </p:nvSpPr>
        <p:spPr>
          <a:xfrm>
            <a:off x="457200" y="85608"/>
            <a:ext cx="8229600" cy="827604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0D1C39"/>
                </a:solidFill>
              </a:rPr>
              <a:t>DES and </a:t>
            </a:r>
            <a:r>
              <a:rPr lang="fr-FR" b="1" dirty="0" err="1">
                <a:solidFill>
                  <a:srgbClr val="0D1C39"/>
                </a:solidFill>
              </a:rPr>
              <a:t>Scaffolds</a:t>
            </a:r>
            <a:r>
              <a:rPr lang="fr-FR" b="1" dirty="0">
                <a:solidFill>
                  <a:srgbClr val="0D1C39"/>
                </a:solidFill>
              </a:rPr>
              <a:t>  </a:t>
            </a:r>
            <a:r>
              <a:rPr lang="fr-FR" sz="3400" b="1" i="1" dirty="0">
                <a:solidFill>
                  <a:srgbClr val="0D1C39"/>
                </a:solidFill>
              </a:rPr>
              <a:t>(</a:t>
            </a:r>
            <a:r>
              <a:rPr lang="fr-FR" sz="3400" b="1" i="1" dirty="0" err="1">
                <a:solidFill>
                  <a:srgbClr val="0D1C39"/>
                </a:solidFill>
              </a:rPr>
              <a:t>Selection</a:t>
            </a:r>
            <a:r>
              <a:rPr lang="fr-FR" sz="3400" b="1" i="1" dirty="0">
                <a:solidFill>
                  <a:srgbClr val="0D1C39"/>
                </a:solidFill>
              </a:rPr>
              <a:t>)</a:t>
            </a:r>
            <a:endParaRPr lang="nl-NL" sz="3400" b="1" i="1" dirty="0">
              <a:solidFill>
                <a:srgbClr val="0D1C3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/>
          <p:cNvSpPr/>
          <p:nvPr/>
        </p:nvSpPr>
        <p:spPr bwMode="auto">
          <a:xfrm>
            <a:off x="1426401" y="6095999"/>
            <a:ext cx="7717600" cy="762001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1" y="1091572"/>
            <a:ext cx="9144000" cy="530922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2" name="Rechthoek 71"/>
          <p:cNvSpPr/>
          <p:nvPr/>
        </p:nvSpPr>
        <p:spPr bwMode="auto">
          <a:xfrm>
            <a:off x="84138" y="1202249"/>
            <a:ext cx="8991600" cy="514667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3" name="Rechthoek 72"/>
          <p:cNvSpPr/>
          <p:nvPr/>
        </p:nvSpPr>
        <p:spPr bwMode="auto">
          <a:xfrm>
            <a:off x="168275" y="2737361"/>
            <a:ext cx="8826500" cy="1797050"/>
          </a:xfrm>
          <a:prstGeom prst="rect">
            <a:avLst/>
          </a:prstGeom>
          <a:solidFill>
            <a:srgbClr val="4F6D84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5" name="Rechthoek 44"/>
          <p:cNvSpPr>
            <a:spLocks noChangeArrowheads="1"/>
          </p:cNvSpPr>
          <p:nvPr/>
        </p:nvSpPr>
        <p:spPr bwMode="auto">
          <a:xfrm>
            <a:off x="142875" y="1911861"/>
            <a:ext cx="8869363" cy="747713"/>
          </a:xfrm>
          <a:prstGeom prst="rect">
            <a:avLst/>
          </a:prstGeom>
          <a:solidFill>
            <a:srgbClr val="F1FAFF"/>
          </a:solidFill>
          <a:ln w="12700">
            <a:solidFill>
              <a:srgbClr val="00234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aphicFrame>
        <p:nvGraphicFramePr>
          <p:cNvPr id="80" name="Group 206"/>
          <p:cNvGraphicFramePr>
            <a:graphicFrameLocks noGrp="1"/>
          </p:cNvGraphicFramePr>
          <p:nvPr/>
        </p:nvGraphicFramePr>
        <p:xfrm>
          <a:off x="161925" y="4541487"/>
          <a:ext cx="8664575" cy="315812"/>
        </p:xfrm>
        <a:graphic>
          <a:graphicData uri="http://schemas.openxmlformats.org/drawingml/2006/table">
            <a:tbl>
              <a:tblPr/>
              <a:tblGrid>
                <a:gridCol w="86645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Thickness (µ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 of uncoated strut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Arial" charset="0"/>
                        <a:cs typeface="Calibri" charset="0"/>
                      </a:endParaRPr>
                    </a:p>
                  </a:txBody>
                  <a:tcPr marT="45892" marB="458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sp>
        <p:nvSpPr>
          <p:cNvPr id="46111" name="Biotronik_Source"/>
          <p:cNvSpPr txBox="1">
            <a:spLocks noChangeArrowheads="1"/>
          </p:cNvSpPr>
          <p:nvPr/>
        </p:nvSpPr>
        <p:spPr bwMode="auto">
          <a:xfrm>
            <a:off x="1504689" y="6334656"/>
            <a:ext cx="756082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Data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from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: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Stefanini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G. et al. </a:t>
            </a:r>
            <a:r>
              <a:rPr lang="en-US" sz="600" dirty="0">
                <a:solidFill>
                  <a:schemeClr val="bg1"/>
                </a:solidFill>
                <a:ea typeface="Calibri" charset="0"/>
                <a:cs typeface="Calibri" charset="0"/>
              </a:rPr>
              <a:t>Heart 2014 (doi:10.1136/heartjnl-2012-303522);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Garg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S. et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al.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Nat.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Rev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Cardiol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2013;10:248–60;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Meredith I.T.,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presentation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at TCT 2013; Lee Y. et al.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Invasive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Cardiol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2014;26(2):41-5; and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manufacturers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’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information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(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modified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extended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).  *  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Synergy‘s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platinum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strut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74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≤ 2.5 mm,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79 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µm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3.0 – 3.5 mm, and 81 µm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 4.0 mm.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** 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Orsiro‘s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cobalt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strut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60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≤ 3.0 mm, and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80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diameters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&gt; 3.0 mm; O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rsiro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has an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asymmetrical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conformal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distribution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of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the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PLLA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(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abluminal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thicker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) on 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very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passive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of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silicon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carbide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.</a:t>
            </a:r>
            <a:endParaRPr lang="en-US" sz="6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grpSp>
        <p:nvGrpSpPr>
          <p:cNvPr id="2" name="Groeperen 47"/>
          <p:cNvGrpSpPr>
            <a:grpSpLocks/>
          </p:cNvGrpSpPr>
          <p:nvPr/>
        </p:nvGrpSpPr>
        <p:grpSpPr bwMode="auto">
          <a:xfrm>
            <a:off x="5229225" y="3587556"/>
            <a:ext cx="849313" cy="731837"/>
            <a:chOff x="5258908" y="3998472"/>
            <a:chExt cx="849600" cy="731960"/>
          </a:xfrm>
        </p:grpSpPr>
        <p:sp>
          <p:nvSpPr>
            <p:cNvPr id="85" name="Abgerundetes Rechteck 34"/>
            <p:cNvSpPr/>
            <p:nvPr/>
          </p:nvSpPr>
          <p:spPr bwMode="auto">
            <a:xfrm>
              <a:off x="5273833" y="3998472"/>
              <a:ext cx="813150" cy="7092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86" name="Abgerundetes Rechteck 34"/>
            <p:cNvSpPr/>
            <p:nvPr/>
          </p:nvSpPr>
          <p:spPr bwMode="auto">
            <a:xfrm>
              <a:off x="5258908" y="4021232"/>
              <a:ext cx="849600" cy="709200"/>
            </a:xfrm>
            <a:prstGeom prst="roundRect">
              <a:avLst>
                <a:gd name="adj" fmla="val 34472"/>
              </a:avLst>
            </a:prstGeom>
            <a:solidFill>
              <a:srgbClr val="4F6D84">
                <a:lumMod val="75000"/>
              </a:srgbClr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grpSp>
        <p:nvGrpSpPr>
          <p:cNvPr id="3" name="Groeperen 32"/>
          <p:cNvGrpSpPr>
            <a:grpSpLocks/>
          </p:cNvGrpSpPr>
          <p:nvPr/>
        </p:nvGrpSpPr>
        <p:grpSpPr bwMode="auto">
          <a:xfrm>
            <a:off x="6294438" y="3638356"/>
            <a:ext cx="760412" cy="684212"/>
            <a:chOff x="6294482" y="4060803"/>
            <a:chExt cx="759600" cy="684000"/>
          </a:xfrm>
        </p:grpSpPr>
        <p:sp>
          <p:nvSpPr>
            <p:cNvPr id="90" name="Abgerundetes Rechteck 34"/>
            <p:cNvSpPr/>
            <p:nvPr/>
          </p:nvSpPr>
          <p:spPr bwMode="auto">
            <a:xfrm>
              <a:off x="6294482" y="4060803"/>
              <a:ext cx="759600" cy="6840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91" name="Abgerundetes Rechteck 35"/>
            <p:cNvSpPr/>
            <p:nvPr/>
          </p:nvSpPr>
          <p:spPr>
            <a:xfrm>
              <a:off x="6332500" y="4130996"/>
              <a:ext cx="684000" cy="577276"/>
            </a:xfrm>
            <a:prstGeom prst="roundRect">
              <a:avLst>
                <a:gd name="adj" fmla="val 34472"/>
              </a:avLst>
            </a:prstGeom>
            <a:gradFill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9800000" scaled="0"/>
            </a:gra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cxnSp>
        <p:nvCxnSpPr>
          <p:cNvPr id="46129" name="Rechte verbindingslijn 98"/>
          <p:cNvCxnSpPr>
            <a:cxnSpLocks noChangeShapeType="1"/>
          </p:cNvCxnSpPr>
          <p:nvPr/>
        </p:nvCxnSpPr>
        <p:spPr bwMode="auto">
          <a:xfrm rot="5400000">
            <a:off x="5816601" y="3218373"/>
            <a:ext cx="2609850" cy="9525"/>
          </a:xfrm>
          <a:prstGeom prst="line">
            <a:avLst/>
          </a:prstGeom>
          <a:noFill/>
          <a:ln w="15875">
            <a:solidFill>
              <a:srgbClr val="8FA8BC"/>
            </a:solidFill>
            <a:prstDash val="dash"/>
            <a:round/>
            <a:headEnd/>
            <a:tailEnd/>
          </a:ln>
        </p:spPr>
      </p:cxnSp>
      <p:graphicFrame>
        <p:nvGraphicFramePr>
          <p:cNvPr id="100" name="Group 208"/>
          <p:cNvGraphicFramePr>
            <a:graphicFrameLocks noGrp="1"/>
          </p:cNvGraphicFramePr>
          <p:nvPr/>
        </p:nvGraphicFramePr>
        <p:xfrm>
          <a:off x="161925" y="5227228"/>
          <a:ext cx="8639175" cy="317500"/>
        </p:xfrm>
        <a:graphic>
          <a:graphicData uri="http://schemas.openxmlformats.org/drawingml/2006/table">
            <a:tbl>
              <a:tblPr/>
              <a:tblGrid>
                <a:gridCol w="86391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Distribution, thickness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µ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 type of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</a:t>
                      </a:r>
                      <a:endParaRPr kumimoji="0" lang="en-US" sz="8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101" name="Group 228"/>
          <p:cNvGraphicFramePr>
            <a:graphicFrameLocks noGrp="1"/>
          </p:cNvGraphicFramePr>
          <p:nvPr/>
        </p:nvGraphicFramePr>
        <p:xfrm>
          <a:off x="139700" y="5573264"/>
          <a:ext cx="8861425" cy="596520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957263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Circumferential7-8/side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Fluoro-poymer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6/side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BioLinx</a:t>
                      </a:r>
                      <a:r>
                        <a:rPr kumimoji="0" lang="en-US" sz="1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TM</a:t>
                      </a:r>
                      <a:endParaRPr kumimoji="0" lang="en-US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≥10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PLGA, PCL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4-7/side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PLLA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**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Circumferential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102" name="Group 225"/>
          <p:cNvGraphicFramePr>
            <a:graphicFrameLocks noGrp="1"/>
          </p:cNvGraphicFramePr>
          <p:nvPr/>
        </p:nvGraphicFramePr>
        <p:xfrm>
          <a:off x="141288" y="4855812"/>
          <a:ext cx="8869362" cy="339725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91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120 / 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74*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60**</a:t>
                      </a:r>
                      <a:endParaRPr kumimoji="0" 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sp>
        <p:nvSpPr>
          <p:cNvPr id="43" name="Rechthoek 42"/>
          <p:cNvSpPr/>
          <p:nvPr/>
        </p:nvSpPr>
        <p:spPr bwMode="auto">
          <a:xfrm>
            <a:off x="2495550" y="1884378"/>
            <a:ext cx="2655888" cy="4363323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50" name="Rechthoek 49"/>
          <p:cNvSpPr/>
          <p:nvPr/>
        </p:nvSpPr>
        <p:spPr bwMode="auto">
          <a:xfrm>
            <a:off x="7091363" y="1210186"/>
            <a:ext cx="2052638" cy="5037516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52" name="Rechthoek 51"/>
          <p:cNvSpPr/>
          <p:nvPr/>
        </p:nvSpPr>
        <p:spPr bwMode="auto">
          <a:xfrm flipH="1">
            <a:off x="6114429" y="1818933"/>
            <a:ext cx="132972" cy="453712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aphicFrame>
        <p:nvGraphicFramePr>
          <p:cNvPr id="53" name="Group 94"/>
          <p:cNvGraphicFramePr>
            <a:graphicFrameLocks noGrp="1"/>
          </p:cNvGraphicFramePr>
          <p:nvPr/>
        </p:nvGraphicFramePr>
        <p:xfrm>
          <a:off x="208272" y="1215918"/>
          <a:ext cx="8869363" cy="1451702"/>
        </p:xfrm>
        <a:graphic>
          <a:graphicData uri="http://schemas.openxmlformats.org/drawingml/2006/table">
            <a:tbl>
              <a:tblPr/>
              <a:tblGrid>
                <a:gridCol w="2974986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4523394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370983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</a:tblGrid>
              <a:tr h="1298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Durable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D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DES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       Biodegradable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                        DES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sp>
        <p:nvSpPr>
          <p:cNvPr id="55" name="Titel 1"/>
          <p:cNvSpPr>
            <a:spLocks noGrp="1"/>
          </p:cNvSpPr>
          <p:nvPr>
            <p:ph type="title"/>
          </p:nvPr>
        </p:nvSpPr>
        <p:spPr>
          <a:xfrm>
            <a:off x="457200" y="46356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BIO-RESORT:  </a:t>
            </a:r>
            <a:r>
              <a:rPr lang="nl-NL" b="1" dirty="0" err="1">
                <a:solidFill>
                  <a:srgbClr val="0D1C39"/>
                </a:solidFill>
              </a:rPr>
              <a:t>Study</a:t>
            </a:r>
            <a:r>
              <a:rPr lang="nl-NL" b="1" dirty="0">
                <a:solidFill>
                  <a:srgbClr val="0D1C39"/>
                </a:solidFill>
              </a:rPr>
              <a:t> </a:t>
            </a:r>
            <a:r>
              <a:rPr lang="nl-NL" b="1" dirty="0" err="1">
                <a:solidFill>
                  <a:srgbClr val="0D1C39"/>
                </a:solidFill>
              </a:rPr>
              <a:t>Devices</a:t>
            </a:r>
            <a:endParaRPr lang="nl-NL" b="1" dirty="0">
              <a:solidFill>
                <a:srgbClr val="0D1C39"/>
              </a:solidFill>
            </a:endParaRPr>
          </a:p>
        </p:txBody>
      </p:sp>
      <p:sp>
        <p:nvSpPr>
          <p:cNvPr id="42" name="Rechthoek 41"/>
          <p:cNvSpPr/>
          <p:nvPr/>
        </p:nvSpPr>
        <p:spPr bwMode="auto">
          <a:xfrm>
            <a:off x="0" y="1174516"/>
            <a:ext cx="4141862" cy="5160139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aphicFrame>
        <p:nvGraphicFramePr>
          <p:cNvPr id="27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05691"/>
              </p:ext>
            </p:extLst>
          </p:nvPr>
        </p:nvGraphicFramePr>
        <p:xfrm>
          <a:off x="224244" y="1926609"/>
          <a:ext cx="8694740" cy="710180"/>
        </p:xfrm>
        <a:graphic>
          <a:graphicData uri="http://schemas.openxmlformats.org/drawingml/2006/table">
            <a:tbl>
              <a:tblPr>
                <a:effectLst>
                  <a:outerShdw blurRad="50800" dist="38100" dir="3600000" sx="101000" sy="101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12435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195197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593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4447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931526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1038299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784963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710180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PtCr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8890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Orsiro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marL="8890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-SES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/>
          <p:cNvSpPr/>
          <p:nvPr/>
        </p:nvSpPr>
        <p:spPr bwMode="auto">
          <a:xfrm>
            <a:off x="1426401" y="6095999"/>
            <a:ext cx="7717600" cy="762001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1" y="1091572"/>
            <a:ext cx="9144000" cy="530922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2" name="Rechthoek 71"/>
          <p:cNvSpPr/>
          <p:nvPr/>
        </p:nvSpPr>
        <p:spPr bwMode="auto">
          <a:xfrm>
            <a:off x="84138" y="1202249"/>
            <a:ext cx="8991600" cy="514667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3" name="Rechthoek 72"/>
          <p:cNvSpPr/>
          <p:nvPr/>
        </p:nvSpPr>
        <p:spPr bwMode="auto">
          <a:xfrm>
            <a:off x="168275" y="2737361"/>
            <a:ext cx="8826500" cy="1797050"/>
          </a:xfrm>
          <a:prstGeom prst="rect">
            <a:avLst/>
          </a:prstGeom>
          <a:solidFill>
            <a:srgbClr val="4F6D84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5" name="Rechthoek 44"/>
          <p:cNvSpPr>
            <a:spLocks noChangeArrowheads="1"/>
          </p:cNvSpPr>
          <p:nvPr/>
        </p:nvSpPr>
        <p:spPr bwMode="auto">
          <a:xfrm>
            <a:off x="142875" y="1911861"/>
            <a:ext cx="8869363" cy="747713"/>
          </a:xfrm>
          <a:prstGeom prst="rect">
            <a:avLst/>
          </a:prstGeom>
          <a:solidFill>
            <a:srgbClr val="F1FAFF"/>
          </a:solidFill>
          <a:ln w="12700">
            <a:solidFill>
              <a:srgbClr val="00234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graphicFrame>
        <p:nvGraphicFramePr>
          <p:cNvPr id="76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05691"/>
              </p:ext>
            </p:extLst>
          </p:nvPr>
        </p:nvGraphicFramePr>
        <p:xfrm>
          <a:off x="224244" y="1926609"/>
          <a:ext cx="8694740" cy="710180"/>
        </p:xfrm>
        <a:graphic>
          <a:graphicData uri="http://schemas.openxmlformats.org/drawingml/2006/table">
            <a:tbl>
              <a:tblPr>
                <a:effectLst>
                  <a:outerShdw blurRad="50800" dist="38100" dir="3600000" sx="101000" sy="101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12435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195197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593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4447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931526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1038299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784963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710180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Xience/Promus</a:t>
                      </a:r>
                      <a:endParaRPr kumimoji="0" lang="en-US" sz="11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CoCr/PtCr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 Resolute Integrity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-ZES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BioMatrix/Nobori</a:t>
                      </a: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316L-BES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Ultimaster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-SES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Synergy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PtCr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-EES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8890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Orsiro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pPr marL="8890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CoCr</a:t>
                      </a: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-SES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Absorb (BVS)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+mj-lt"/>
                          <a:cs typeface="Arial" charset="0"/>
                        </a:rPr>
                        <a:t>PLLA-EE Scaffold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sp>
        <p:nvSpPr>
          <p:cNvPr id="46111" name="Biotronik_Source"/>
          <p:cNvSpPr txBox="1">
            <a:spLocks noChangeArrowheads="1"/>
          </p:cNvSpPr>
          <p:nvPr/>
        </p:nvSpPr>
        <p:spPr bwMode="auto">
          <a:xfrm>
            <a:off x="1504689" y="6334656"/>
            <a:ext cx="756082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Data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from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: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Stefanini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G. et al. </a:t>
            </a:r>
            <a:r>
              <a:rPr lang="en-US" sz="600" dirty="0">
                <a:solidFill>
                  <a:schemeClr val="bg1"/>
                </a:solidFill>
                <a:ea typeface="Calibri" charset="0"/>
                <a:cs typeface="Calibri" charset="0"/>
              </a:rPr>
              <a:t>Heart 2014 (doi:10.1136/heartjnl-2012-303522);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Garg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S. et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al.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Nat.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Rev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Cardiol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2013;10:248–60;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Meredith I.T.,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presentation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at TCT 2013; Lee Y. et al.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Invasive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Cardiol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. 2014;26(2):41-5; and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manufacturers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’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information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(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modified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extended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).  *  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Synergy‘s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platinum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strut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74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≤ 2.5 mm,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79 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µm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3.0 – 3.5 mm, and 81 µm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 4.0 mm.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** 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Orsiro‘s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cobalt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chromium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strut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thickness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60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diameters ≤ 3.0 mm, and 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80 </a:t>
            </a:r>
            <a:r>
              <a:rPr lang="nl-NL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µm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for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stent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diameters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nl-NL" sz="600" dirty="0">
                <a:solidFill>
                  <a:schemeClr val="bg1"/>
                </a:solidFill>
                <a:ea typeface="Calibri" charset="0"/>
                <a:cs typeface="Calibri" charset="0"/>
              </a:rPr>
              <a:t>&gt; 3.0 mm; O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rsiro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has an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asymmetrical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,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conformal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distribution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of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the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PLLA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(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abluminal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is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thicker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) on a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very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thin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passive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coating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of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silicon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 </a:t>
            </a:r>
            <a:r>
              <a:rPr lang="de-DE" sz="600" dirty="0" err="1">
                <a:solidFill>
                  <a:schemeClr val="bg1"/>
                </a:solidFill>
                <a:ea typeface="Calibri" charset="0"/>
                <a:cs typeface="Calibri" charset="0"/>
              </a:rPr>
              <a:t>carbide</a:t>
            </a:r>
            <a:r>
              <a:rPr lang="de-DE" sz="600" dirty="0">
                <a:solidFill>
                  <a:schemeClr val="bg1"/>
                </a:solidFill>
                <a:ea typeface="Calibri" charset="0"/>
                <a:cs typeface="Calibri" charset="0"/>
              </a:rPr>
              <a:t>.</a:t>
            </a:r>
            <a:endParaRPr lang="en-US" sz="6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grpSp>
        <p:nvGrpSpPr>
          <p:cNvPr id="2" name="Groeperen 47"/>
          <p:cNvGrpSpPr>
            <a:grpSpLocks/>
          </p:cNvGrpSpPr>
          <p:nvPr/>
        </p:nvGrpSpPr>
        <p:grpSpPr bwMode="auto">
          <a:xfrm>
            <a:off x="5229225" y="3587556"/>
            <a:ext cx="849313" cy="731837"/>
            <a:chOff x="5258908" y="3998472"/>
            <a:chExt cx="849600" cy="731960"/>
          </a:xfrm>
        </p:grpSpPr>
        <p:sp>
          <p:nvSpPr>
            <p:cNvPr id="85" name="Abgerundetes Rechteck 34"/>
            <p:cNvSpPr/>
            <p:nvPr/>
          </p:nvSpPr>
          <p:spPr bwMode="auto">
            <a:xfrm>
              <a:off x="5273833" y="3998472"/>
              <a:ext cx="813150" cy="7092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86" name="Abgerundetes Rechteck 34"/>
            <p:cNvSpPr/>
            <p:nvPr/>
          </p:nvSpPr>
          <p:spPr bwMode="auto">
            <a:xfrm>
              <a:off x="5258908" y="4021232"/>
              <a:ext cx="849600" cy="709200"/>
            </a:xfrm>
            <a:prstGeom prst="roundRect">
              <a:avLst>
                <a:gd name="adj" fmla="val 34472"/>
              </a:avLst>
            </a:prstGeom>
            <a:solidFill>
              <a:srgbClr val="4F6D84">
                <a:lumMod val="75000"/>
              </a:srgbClr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sp>
        <p:nvSpPr>
          <p:cNvPr id="87" name="Abgerundetes Rechteck 37"/>
          <p:cNvSpPr/>
          <p:nvPr/>
        </p:nvSpPr>
        <p:spPr>
          <a:xfrm>
            <a:off x="1507778" y="3417551"/>
            <a:ext cx="871200" cy="871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lumMod val="50000"/>
                  <a:lumOff val="50000"/>
                </a:srgbClr>
              </a:gs>
              <a:gs pos="50000">
                <a:srgbClr val="FFFFFF">
                  <a:lumMod val="50000"/>
                </a:srgbClr>
              </a:gs>
              <a:gs pos="100000">
                <a:srgbClr val="FFFFFF">
                  <a:lumMod val="65000"/>
                </a:srgbClr>
              </a:gs>
            </a:gsLst>
            <a:lin ang="19800000" scaled="0"/>
          </a:gradFill>
          <a:ln w="50800" cap="flat" cmpd="sng" algn="ctr">
            <a:solidFill>
              <a:srgbClr val="2082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27000" h="127000"/>
            <a:bevelB w="0" h="0"/>
          </a:sp3d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CH" kern="0">
              <a:solidFill>
                <a:srgbClr val="00234C"/>
              </a:solidFill>
              <a:latin typeface="Verdana"/>
              <a:cs typeface="Arial"/>
            </a:endParaRPr>
          </a:p>
        </p:txBody>
      </p:sp>
      <p:grpSp>
        <p:nvGrpSpPr>
          <p:cNvPr id="3" name="Groeperen 32"/>
          <p:cNvGrpSpPr>
            <a:grpSpLocks/>
          </p:cNvGrpSpPr>
          <p:nvPr/>
        </p:nvGrpSpPr>
        <p:grpSpPr bwMode="auto">
          <a:xfrm>
            <a:off x="6294438" y="3638356"/>
            <a:ext cx="760412" cy="684212"/>
            <a:chOff x="6294482" y="4060803"/>
            <a:chExt cx="759600" cy="684000"/>
          </a:xfrm>
        </p:grpSpPr>
        <p:sp>
          <p:nvSpPr>
            <p:cNvPr id="90" name="Abgerundetes Rechteck 34"/>
            <p:cNvSpPr/>
            <p:nvPr/>
          </p:nvSpPr>
          <p:spPr bwMode="auto">
            <a:xfrm>
              <a:off x="6294482" y="4060803"/>
              <a:ext cx="759600" cy="684000"/>
            </a:xfrm>
            <a:prstGeom prst="roundRect">
              <a:avLst>
                <a:gd name="adj" fmla="val 34472"/>
              </a:avLst>
            </a:prstGeom>
            <a:solidFill>
              <a:srgbClr val="00B050"/>
            </a:soli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  <p:sp>
          <p:nvSpPr>
            <p:cNvPr id="91" name="Abgerundetes Rechteck 35"/>
            <p:cNvSpPr/>
            <p:nvPr/>
          </p:nvSpPr>
          <p:spPr>
            <a:xfrm>
              <a:off x="6332500" y="4130996"/>
              <a:ext cx="684000" cy="577276"/>
            </a:xfrm>
            <a:prstGeom prst="roundRect">
              <a:avLst>
                <a:gd name="adj" fmla="val 34472"/>
              </a:avLst>
            </a:prstGeom>
            <a:gradFill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0000">
                  <a:srgbClr val="FFFFFF">
                    <a:lumMod val="50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9800000" scaled="0"/>
            </a:gradFill>
            <a:ln w="476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  <a:bevelB w="0" h="0"/>
            </a:sp3d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CH" kern="0">
                <a:solidFill>
                  <a:srgbClr val="00234C"/>
                </a:solidFill>
                <a:latin typeface="Verdana"/>
                <a:cs typeface="Arial"/>
              </a:endParaRPr>
            </a:p>
          </p:txBody>
        </p:sp>
      </p:grpSp>
      <p:cxnSp>
        <p:nvCxnSpPr>
          <p:cNvPr id="46129" name="Rechte verbindingslijn 98"/>
          <p:cNvCxnSpPr>
            <a:cxnSpLocks noChangeShapeType="1"/>
          </p:cNvCxnSpPr>
          <p:nvPr/>
        </p:nvCxnSpPr>
        <p:spPr bwMode="auto">
          <a:xfrm rot="5400000">
            <a:off x="5816601" y="3218373"/>
            <a:ext cx="2609850" cy="9525"/>
          </a:xfrm>
          <a:prstGeom prst="line">
            <a:avLst/>
          </a:prstGeom>
          <a:noFill/>
          <a:ln w="15875">
            <a:solidFill>
              <a:srgbClr val="8FA8BC"/>
            </a:solidFill>
            <a:prstDash val="dash"/>
            <a:round/>
            <a:headEnd/>
            <a:tailEnd/>
          </a:ln>
        </p:spPr>
      </p:cxnSp>
      <p:graphicFrame>
        <p:nvGraphicFramePr>
          <p:cNvPr id="101" name="Group 228"/>
          <p:cNvGraphicFramePr>
            <a:graphicFrameLocks noGrp="1"/>
          </p:cNvGraphicFramePr>
          <p:nvPr/>
        </p:nvGraphicFramePr>
        <p:xfrm>
          <a:off x="139700" y="5573264"/>
          <a:ext cx="8861425" cy="596520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957263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Circumferential7-8/side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Fluoro-poymer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Circumfer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6/side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BioLinx</a:t>
                      </a:r>
                      <a:r>
                        <a:rPr kumimoji="0" lang="en-US" sz="1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TM</a:t>
                      </a:r>
                      <a:endParaRPr kumimoji="0" lang="en-US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≥10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Abluminal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PLGA, PCL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Cicumfer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.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4-7/side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PLLA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**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 Circumferential 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3/side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PDLLA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102" name="Group 225"/>
          <p:cNvGraphicFramePr>
            <a:graphicFrameLocks noGrp="1"/>
          </p:cNvGraphicFramePr>
          <p:nvPr/>
        </p:nvGraphicFramePr>
        <p:xfrm>
          <a:off x="141288" y="4855812"/>
          <a:ext cx="8869362" cy="339725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4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6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91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120 / 125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74*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/>
                        <a:latin typeface="Verdana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60**</a:t>
                      </a:r>
                      <a:endParaRPr kumimoji="0" 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34C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150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sp>
        <p:nvSpPr>
          <p:cNvPr id="42" name="Rechthoek 41"/>
          <p:cNvSpPr/>
          <p:nvPr/>
        </p:nvSpPr>
        <p:spPr bwMode="auto">
          <a:xfrm>
            <a:off x="0" y="1862976"/>
            <a:ext cx="1415804" cy="448594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43" name="Rechthoek 42"/>
          <p:cNvSpPr/>
          <p:nvPr/>
        </p:nvSpPr>
        <p:spPr bwMode="auto">
          <a:xfrm>
            <a:off x="2495550" y="1884378"/>
            <a:ext cx="2655888" cy="4471679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50" name="Rechthoek 49"/>
          <p:cNvSpPr/>
          <p:nvPr/>
        </p:nvSpPr>
        <p:spPr bwMode="auto">
          <a:xfrm>
            <a:off x="7091363" y="1210186"/>
            <a:ext cx="2052638" cy="5037516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52" name="Rechthoek 51"/>
          <p:cNvSpPr/>
          <p:nvPr/>
        </p:nvSpPr>
        <p:spPr bwMode="auto">
          <a:xfrm flipH="1">
            <a:off x="6114429" y="1818933"/>
            <a:ext cx="132972" cy="453712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55" name="Titel 1"/>
          <p:cNvSpPr>
            <a:spLocks noGrp="1"/>
          </p:cNvSpPr>
          <p:nvPr>
            <p:ph type="title"/>
          </p:nvPr>
        </p:nvSpPr>
        <p:spPr>
          <a:xfrm>
            <a:off x="457200" y="38982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BIO-RESORT:  </a:t>
            </a:r>
            <a:r>
              <a:rPr lang="nl-NL" b="1" dirty="0" err="1">
                <a:solidFill>
                  <a:srgbClr val="0D1C39"/>
                </a:solidFill>
              </a:rPr>
              <a:t>Study</a:t>
            </a:r>
            <a:r>
              <a:rPr lang="nl-NL" b="1" dirty="0">
                <a:solidFill>
                  <a:srgbClr val="0D1C39"/>
                </a:solidFill>
              </a:rPr>
              <a:t> </a:t>
            </a:r>
            <a:r>
              <a:rPr lang="nl-NL" b="1" dirty="0" err="1">
                <a:solidFill>
                  <a:srgbClr val="0D1C39"/>
                </a:solidFill>
              </a:rPr>
              <a:t>Devices</a:t>
            </a:r>
            <a:endParaRPr lang="nl-NL" b="1" dirty="0">
              <a:solidFill>
                <a:srgbClr val="0D1C39"/>
              </a:solidFill>
            </a:endParaRPr>
          </a:p>
        </p:txBody>
      </p:sp>
      <p:graphicFrame>
        <p:nvGraphicFramePr>
          <p:cNvPr id="80" name="Group 206"/>
          <p:cNvGraphicFramePr>
            <a:graphicFrameLocks noGrp="1"/>
          </p:cNvGraphicFramePr>
          <p:nvPr/>
        </p:nvGraphicFramePr>
        <p:xfrm>
          <a:off x="161925" y="4541487"/>
          <a:ext cx="8664575" cy="315812"/>
        </p:xfrm>
        <a:graphic>
          <a:graphicData uri="http://schemas.openxmlformats.org/drawingml/2006/table">
            <a:tbl>
              <a:tblPr/>
              <a:tblGrid>
                <a:gridCol w="86645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Thickness (µ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 of uncoated strut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Arial" charset="0"/>
                        <a:cs typeface="Calibri" charset="0"/>
                      </a:endParaRPr>
                    </a:p>
                  </a:txBody>
                  <a:tcPr marT="45892" marB="4589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100" name="Group 208"/>
          <p:cNvGraphicFramePr>
            <a:graphicFrameLocks noGrp="1"/>
          </p:cNvGraphicFramePr>
          <p:nvPr/>
        </p:nvGraphicFramePr>
        <p:xfrm>
          <a:off x="161925" y="5227228"/>
          <a:ext cx="8639175" cy="317500"/>
        </p:xfrm>
        <a:graphic>
          <a:graphicData uri="http://schemas.openxmlformats.org/drawingml/2006/table">
            <a:tbl>
              <a:tblPr/>
              <a:tblGrid>
                <a:gridCol w="8639175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Distribution, thickness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µ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and type of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</a:t>
                      </a:r>
                      <a:endParaRPr kumimoji="0" lang="en-US" sz="8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  <p:graphicFrame>
        <p:nvGraphicFramePr>
          <p:cNvPr id="27" name="Group 94"/>
          <p:cNvGraphicFramePr>
            <a:graphicFrameLocks noGrp="1"/>
          </p:cNvGraphicFramePr>
          <p:nvPr/>
        </p:nvGraphicFramePr>
        <p:xfrm>
          <a:off x="206526" y="1217763"/>
          <a:ext cx="8869363" cy="1451702"/>
        </p:xfrm>
        <a:graphic>
          <a:graphicData uri="http://schemas.openxmlformats.org/drawingml/2006/table">
            <a:tbl>
              <a:tblPr/>
              <a:tblGrid>
                <a:gridCol w="2974986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4523394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1370983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</a:tblGrid>
              <a:tr h="1298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Durable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FD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D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DES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       Biodegradable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Polymer 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                                                    DES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34C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234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33" marR="91433" marT="45766" marB="4576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hoek 39"/>
          <p:cNvSpPr/>
          <p:nvPr/>
        </p:nvSpPr>
        <p:spPr bwMode="auto">
          <a:xfrm>
            <a:off x="1426401" y="6095999"/>
            <a:ext cx="7717600" cy="762001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38" name="Rechthoek 37"/>
          <p:cNvSpPr/>
          <p:nvPr/>
        </p:nvSpPr>
        <p:spPr bwMode="auto">
          <a:xfrm>
            <a:off x="1" y="1091572"/>
            <a:ext cx="9144000" cy="5309227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72" name="Rechthoek 71"/>
          <p:cNvSpPr/>
          <p:nvPr/>
        </p:nvSpPr>
        <p:spPr bwMode="auto">
          <a:xfrm>
            <a:off x="84138" y="1202249"/>
            <a:ext cx="8991600" cy="5146675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43" name="Rechthoek 42"/>
          <p:cNvSpPr/>
          <p:nvPr/>
        </p:nvSpPr>
        <p:spPr bwMode="auto">
          <a:xfrm>
            <a:off x="2495550" y="1640926"/>
            <a:ext cx="6580188" cy="4707998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55" name="Titel 1"/>
          <p:cNvSpPr>
            <a:spLocks noGrp="1"/>
          </p:cNvSpPr>
          <p:nvPr>
            <p:ph type="title"/>
          </p:nvPr>
        </p:nvSpPr>
        <p:spPr>
          <a:xfrm>
            <a:off x="457200" y="38982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BIO-RESORT:  </a:t>
            </a:r>
            <a:r>
              <a:rPr lang="nl-NL" b="1" dirty="0" err="1">
                <a:solidFill>
                  <a:srgbClr val="0D1C39"/>
                </a:solidFill>
              </a:rPr>
              <a:t>Study</a:t>
            </a:r>
            <a:r>
              <a:rPr lang="nl-NL" b="1" dirty="0">
                <a:solidFill>
                  <a:srgbClr val="0D1C39"/>
                </a:solidFill>
              </a:rPr>
              <a:t> </a:t>
            </a:r>
            <a:r>
              <a:rPr lang="nl-NL" b="1" dirty="0" err="1">
                <a:solidFill>
                  <a:srgbClr val="0D1C39"/>
                </a:solidFill>
              </a:rPr>
              <a:t>Devices</a:t>
            </a:r>
            <a:endParaRPr lang="nl-NL" b="1" dirty="0">
              <a:solidFill>
                <a:srgbClr val="0D1C39"/>
              </a:solidFill>
            </a:endParaRPr>
          </a:p>
        </p:txBody>
      </p:sp>
      <p:sp>
        <p:nvSpPr>
          <p:cNvPr id="62" name="Rechthoek 61"/>
          <p:cNvSpPr/>
          <p:nvPr/>
        </p:nvSpPr>
        <p:spPr bwMode="auto">
          <a:xfrm>
            <a:off x="17464" y="2835830"/>
            <a:ext cx="4141861" cy="3564969"/>
          </a:xfrm>
          <a:prstGeom prst="rect">
            <a:avLst/>
          </a:prstGeom>
          <a:solidFill>
            <a:srgbClr val="1020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640439" y="5186823"/>
            <a:ext cx="3776552" cy="82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TWENTE  trial:  5-year follow-up</a:t>
            </a: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endParaRPr lang="nl-NL" sz="9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/>
              <a:cs typeface="Calibri"/>
            </a:endParaRP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Primary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Outcome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von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Birgelen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</a:t>
            </a:r>
            <a:r>
              <a:rPr lang="nl-NL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et </a:t>
            </a:r>
            <a:r>
              <a:rPr lang="nl-NL" sz="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al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.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J 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Am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Coll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Cardiol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2012; 59: 1350–61</a:t>
            </a: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2-Year Follow-up    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Tandjung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</a:t>
            </a:r>
            <a:r>
              <a:rPr lang="nl-NL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et </a:t>
            </a:r>
            <a:r>
              <a:rPr lang="nl-NL" sz="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al.</a:t>
            </a:r>
            <a:r>
              <a:rPr lang="nl-NL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J 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Am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Coll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Cardiol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2014; 61: 2406–16</a:t>
            </a: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3-Year Follow-up    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Löwik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</a:t>
            </a:r>
            <a:r>
              <a:rPr lang="nl-NL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et </a:t>
            </a:r>
            <a:r>
              <a:rPr lang="nl-NL" sz="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al.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</a:t>
            </a:r>
            <a:r>
              <a:rPr lang="nl-NL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EuroIntervention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2015; 10: 1276–9</a:t>
            </a:r>
          </a:p>
        </p:txBody>
      </p:sp>
      <p:grpSp>
        <p:nvGrpSpPr>
          <p:cNvPr id="67" name="Groeperen 66"/>
          <p:cNvGrpSpPr>
            <a:grpSpLocks noChangeAspect="1"/>
          </p:cNvGrpSpPr>
          <p:nvPr/>
        </p:nvGrpSpPr>
        <p:grpSpPr>
          <a:xfrm>
            <a:off x="686735" y="2790711"/>
            <a:ext cx="3478536" cy="2286352"/>
            <a:chOff x="5324948" y="1206753"/>
            <a:chExt cx="3466659" cy="2278546"/>
          </a:xfrm>
        </p:grpSpPr>
        <p:pic>
          <p:nvPicPr>
            <p:cNvPr id="71" name="Afbeelding 3" descr="KM_TVF_v4.tif"/>
            <p:cNvPicPr>
              <a:picLocks noChangeAspect="1"/>
            </p:cNvPicPr>
            <p:nvPr/>
          </p:nvPicPr>
          <p:blipFill>
            <a:blip r:embed="rId3"/>
            <a:srcRect l="12077" t="1817" b="11508"/>
            <a:stretch>
              <a:fillRect/>
            </a:stretch>
          </p:blipFill>
          <p:spPr>
            <a:xfrm>
              <a:off x="5324948" y="1206753"/>
              <a:ext cx="3441287" cy="225470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8" name="Groeperen 50"/>
            <p:cNvGrpSpPr>
              <a:grpSpLocks noChangeAspect="1"/>
            </p:cNvGrpSpPr>
            <p:nvPr/>
          </p:nvGrpSpPr>
          <p:grpSpPr>
            <a:xfrm>
              <a:off x="5328073" y="1659107"/>
              <a:ext cx="3463537" cy="1826180"/>
              <a:chOff x="1498651" y="2502989"/>
              <a:chExt cx="6239658" cy="3289928"/>
            </a:xfrm>
          </p:grpSpPr>
          <p:sp>
            <p:nvSpPr>
              <p:cNvPr id="99" name="Rechthoek 98"/>
              <p:cNvSpPr/>
              <p:nvPr/>
            </p:nvSpPr>
            <p:spPr>
              <a:xfrm>
                <a:off x="1498651" y="5534977"/>
                <a:ext cx="1459328" cy="2133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103" name="Groeperen 9"/>
              <p:cNvGrpSpPr>
                <a:grpSpLocks noChangeAspect="1"/>
              </p:cNvGrpSpPr>
              <p:nvPr/>
            </p:nvGrpSpPr>
            <p:grpSpPr bwMode="auto">
              <a:xfrm>
                <a:off x="2428814" y="2502989"/>
                <a:ext cx="722891" cy="722139"/>
                <a:chOff x="7480926" y="476672"/>
                <a:chExt cx="1477153" cy="1475232"/>
              </a:xfrm>
              <a:effectLst/>
            </p:grpSpPr>
            <p:sp>
              <p:nvSpPr>
                <p:cNvPr id="106" name="Ovaal 1"/>
                <p:cNvSpPr>
                  <a:spLocks noChangeArrowheads="1"/>
                </p:cNvSpPr>
                <p:nvPr/>
              </p:nvSpPr>
              <p:spPr bwMode="auto">
                <a:xfrm>
                  <a:off x="7480926" y="476672"/>
                  <a:ext cx="1477153" cy="1475232"/>
                </a:xfrm>
                <a:prstGeom prst="ellipse">
                  <a:avLst/>
                </a:prstGeom>
                <a:solidFill>
                  <a:srgbClr val="7B0000"/>
                </a:solidFill>
                <a:ln w="12700" cmpd="sng">
                  <a:solidFill>
                    <a:srgbClr val="3C000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65100" prst="coolSlant"/>
                  <a:bevelB w="165100" prst="coolSlant"/>
                </a:sp3d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nl-NL" b="1" i="1" kern="0">
                    <a:solidFill>
                      <a:sysClr val="windowText" lastClr="000000"/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Calibri" pitchFamily="34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pic>
              <p:nvPicPr>
                <p:cNvPr id="107" name="Afbeelding 106" descr="twente paard rood plus text.gif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alphaModFix/>
                  <a:duotone>
                    <a:srgbClr val="FFFFFF">
                      <a:shade val="45000"/>
                      <a:satMod val="135000"/>
                    </a:srgbClr>
                    <a:prstClr val="white"/>
                  </a:duotone>
                  <a:lum bright="30000" contrast="100000"/>
                </a:blip>
                <a:srcRect l="66" t="2" r="54" b="-3426"/>
                <a:stretch/>
              </p:blipFill>
              <p:spPr>
                <a:xfrm>
                  <a:off x="7719096" y="539838"/>
                  <a:ext cx="1021383" cy="1273628"/>
                </a:xfrm>
                <a:prstGeom prst="rect">
                  <a:avLst/>
                </a:prstGeom>
                <a:ln w="22225">
                  <a:noFill/>
                </a:ln>
                <a:effectLst/>
              </p:spPr>
            </p:pic>
          </p:grpSp>
          <p:sp>
            <p:nvSpPr>
              <p:cNvPr id="104" name="Rectangle 317"/>
              <p:cNvSpPr/>
              <p:nvPr/>
            </p:nvSpPr>
            <p:spPr bwMode="auto">
              <a:xfrm>
                <a:off x="3750517" y="5496119"/>
                <a:ext cx="1704511" cy="21329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Follow-up (</a:t>
                </a:r>
                <a:r>
                  <a:rPr kumimoji="0" lang="nl-NL" sz="8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days</a:t>
                </a:r>
                <a:r>
                  <a:rPr kumimoji="0" lang="nl-NL" sz="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)</a:t>
                </a:r>
              </a:p>
            </p:txBody>
          </p:sp>
          <p:sp>
            <p:nvSpPr>
              <p:cNvPr id="105" name="Tekstvak 104"/>
              <p:cNvSpPr txBox="1"/>
              <p:nvPr/>
            </p:nvSpPr>
            <p:spPr>
              <a:xfrm>
                <a:off x="6120601" y="5487960"/>
                <a:ext cx="1617708" cy="304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500" i="1" dirty="0" smtClean="0"/>
                  <a:t>  </a:t>
                </a:r>
                <a:r>
                  <a:rPr lang="nl-NL" sz="500" i="1" dirty="0" err="1" smtClean="0"/>
                  <a:t>von</a:t>
                </a:r>
                <a:r>
                  <a:rPr lang="nl-NL" sz="500" i="1" dirty="0" smtClean="0"/>
                  <a:t> </a:t>
                </a:r>
                <a:r>
                  <a:rPr lang="nl-NL" sz="500" i="1" dirty="0" err="1"/>
                  <a:t>Birgelen</a:t>
                </a:r>
                <a:r>
                  <a:rPr lang="nl-NL" sz="500" i="1" dirty="0"/>
                  <a:t>, TCT 2015</a:t>
                </a:r>
              </a:p>
            </p:txBody>
          </p:sp>
        </p:grpSp>
      </p:grpSp>
      <p:sp>
        <p:nvSpPr>
          <p:cNvPr id="108" name="Tekstvak 107"/>
          <p:cNvSpPr txBox="1"/>
          <p:nvPr/>
        </p:nvSpPr>
        <p:spPr>
          <a:xfrm>
            <a:off x="5022051" y="5183492"/>
            <a:ext cx="3917717" cy="82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DUTCH PEERS  (TWENTE II) trial:  3-year follow-up</a:t>
            </a: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endParaRPr lang="nl-NL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/>
              <a:cs typeface="Calibri"/>
            </a:endParaRP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Primary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Outcome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von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Birgelen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</a:t>
            </a:r>
            <a:r>
              <a:rPr lang="nl-NL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et </a:t>
            </a:r>
            <a:r>
              <a:rPr lang="nl-NL" sz="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al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.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Lancet  2014; 383: 413–23</a:t>
            </a: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2-Year Follow-up    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Sen  </a:t>
            </a:r>
            <a:r>
              <a:rPr lang="nl-NL" sz="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et </a:t>
            </a:r>
            <a:r>
              <a:rPr lang="nl-NL" sz="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al.</a:t>
            </a:r>
            <a:r>
              <a:rPr lang="nl-NL" sz="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 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J Am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Coll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Cardiol</a:t>
            </a: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</a:t>
            </a:r>
            <a:r>
              <a:rPr lang="nl-NL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Intv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2015; 8: 889–99</a:t>
            </a:r>
          </a:p>
          <a:p>
            <a:pPr marL="342900" indent="-342900" defTabSz="914400" fontAlgn="base">
              <a:lnSpc>
                <a:spcPts val="900"/>
              </a:lnSpc>
              <a:spcBef>
                <a:spcPct val="0"/>
              </a:spcBef>
              <a:spcAft>
                <a:spcPts val="300"/>
              </a:spcAft>
            </a:pPr>
            <a:r>
              <a:rPr lang="nl-NL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3-Year Follow-up    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van der Heijden  </a:t>
            </a:r>
            <a:r>
              <a:rPr lang="nl-NL" sz="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et </a:t>
            </a:r>
            <a:r>
              <a:rPr lang="nl-NL" sz="9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al.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  </a:t>
            </a:r>
            <a:r>
              <a:rPr lang="nl-NL" sz="9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EuroIntervention</a:t>
            </a:r>
            <a:r>
              <a:rPr lang="nl-NL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 – </a:t>
            </a:r>
            <a:r>
              <a:rPr lang="nl-NL" sz="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in </a:t>
            </a:r>
            <a:r>
              <a:rPr lang="nl-NL" sz="9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Calibri"/>
              </a:rPr>
              <a:t>press</a:t>
            </a:r>
            <a:endParaRPr lang="nl-NL" sz="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/>
              <a:cs typeface="Calibri"/>
            </a:endParaRPr>
          </a:p>
        </p:txBody>
      </p:sp>
      <p:grpSp>
        <p:nvGrpSpPr>
          <p:cNvPr id="109" name="Groeperen 108"/>
          <p:cNvGrpSpPr/>
          <p:nvPr/>
        </p:nvGrpSpPr>
        <p:grpSpPr>
          <a:xfrm>
            <a:off x="5067466" y="2783454"/>
            <a:ext cx="3488273" cy="2310735"/>
            <a:chOff x="5323341" y="4065183"/>
            <a:chExt cx="3488273" cy="2310735"/>
          </a:xfrm>
          <a:effectLst/>
        </p:grpSpPr>
        <p:grpSp>
          <p:nvGrpSpPr>
            <p:cNvPr id="110" name="Groeperen 78"/>
            <p:cNvGrpSpPr/>
            <p:nvPr/>
          </p:nvGrpSpPr>
          <p:grpSpPr>
            <a:xfrm>
              <a:off x="5323341" y="4065183"/>
              <a:ext cx="3488273" cy="2310735"/>
              <a:chOff x="5316206" y="4135033"/>
              <a:chExt cx="3488273" cy="2310735"/>
            </a:xfrm>
          </p:grpSpPr>
          <p:pic>
            <p:nvPicPr>
              <p:cNvPr id="114" name="Afbeelding 113" descr="U:\Onderzoek\DUTCH PEERS\Main paper 3 jaar\Manuscript 3-Year Results\Figure 1 - final.tif"/>
              <p:cNvPicPr>
                <a:picLocks noChangeAspect="1"/>
              </p:cNvPicPr>
              <p:nvPr/>
            </p:nvPicPr>
            <p:blipFill>
              <a:blip r:embed="rId5" cstate="print"/>
              <a:srcRect l="5916" r="48750" b="55745"/>
              <a:stretch>
                <a:fillRect/>
              </a:stretch>
            </p:blipFill>
            <p:spPr bwMode="auto">
              <a:xfrm>
                <a:off x="5316206" y="4135237"/>
                <a:ext cx="3448634" cy="228635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  <a:effectLst/>
            </p:spPr>
          </p:pic>
          <p:sp>
            <p:nvSpPr>
              <p:cNvPr id="115" name="Rectangle 317"/>
              <p:cNvSpPr/>
              <p:nvPr/>
            </p:nvSpPr>
            <p:spPr bwMode="auto">
              <a:xfrm>
                <a:off x="6654349" y="6283372"/>
                <a:ext cx="946147" cy="11839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Follow-up (</a:t>
                </a:r>
                <a:r>
                  <a:rPr kumimoji="0" lang="nl-NL" sz="8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days</a:t>
                </a:r>
                <a:r>
                  <a:rPr kumimoji="0" lang="nl-NL" sz="8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)</a:t>
                </a:r>
              </a:p>
            </p:txBody>
          </p:sp>
          <p:sp>
            <p:nvSpPr>
              <p:cNvPr id="116" name="Tekstvak 115"/>
              <p:cNvSpPr txBox="1"/>
              <p:nvPr/>
            </p:nvSpPr>
            <p:spPr>
              <a:xfrm>
                <a:off x="7488520" y="6276491"/>
                <a:ext cx="1315959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sz="500" i="1" dirty="0" smtClean="0"/>
                  <a:t>van der Heijden, </a:t>
                </a:r>
                <a:r>
                  <a:rPr lang="nl-NL" sz="500" i="1" dirty="0" err="1" smtClean="0"/>
                  <a:t>EuroIntervention</a:t>
                </a:r>
                <a:r>
                  <a:rPr lang="nl-NL" sz="500" i="1" dirty="0" smtClean="0"/>
                  <a:t>, in </a:t>
                </a:r>
                <a:r>
                  <a:rPr lang="nl-NL" sz="500" i="1" dirty="0" err="1" smtClean="0"/>
                  <a:t>press</a:t>
                </a:r>
                <a:endParaRPr lang="nl-NL" sz="500" i="1" dirty="0"/>
              </a:p>
            </p:txBody>
          </p:sp>
          <p:sp>
            <p:nvSpPr>
              <p:cNvPr id="117" name="Rechthoek 116"/>
              <p:cNvSpPr/>
              <p:nvPr/>
            </p:nvSpPr>
            <p:spPr>
              <a:xfrm>
                <a:off x="5323342" y="6270672"/>
                <a:ext cx="286848" cy="130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8" name="Rechthoek 117"/>
              <p:cNvSpPr/>
              <p:nvPr/>
            </p:nvSpPr>
            <p:spPr>
              <a:xfrm>
                <a:off x="5601428" y="4135033"/>
                <a:ext cx="963920" cy="112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1" name="Groeperen 44"/>
            <p:cNvGrpSpPr/>
            <p:nvPr/>
          </p:nvGrpSpPr>
          <p:grpSpPr>
            <a:xfrm>
              <a:off x="5872835" y="4562947"/>
              <a:ext cx="401654" cy="413715"/>
              <a:chOff x="3276600" y="1981200"/>
              <a:chExt cx="722891" cy="722139"/>
            </a:xfrm>
          </p:grpSpPr>
          <p:sp>
            <p:nvSpPr>
              <p:cNvPr id="112" name="Ovaal 1"/>
              <p:cNvSpPr>
                <a:spLocks noChangeArrowheads="1"/>
              </p:cNvSpPr>
              <p:nvPr/>
            </p:nvSpPr>
            <p:spPr bwMode="auto">
              <a:xfrm>
                <a:off x="3276600" y="1981200"/>
                <a:ext cx="722891" cy="722139"/>
              </a:xfrm>
              <a:prstGeom prst="ellipse">
                <a:avLst/>
              </a:prstGeom>
              <a:solidFill>
                <a:srgbClr val="7B0000"/>
              </a:solidFill>
              <a:ln w="12700" cmpd="sng">
                <a:solidFill>
                  <a:srgbClr val="3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Calibri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113" name="Afbeelding 112" descr="Dutch Peers bright-white, with text.png"/>
              <p:cNvPicPr>
                <a:picLocks noChangeAspect="1"/>
              </p:cNvPicPr>
              <p:nvPr/>
            </p:nvPicPr>
            <p:blipFill>
              <a:blip r:embed="rId6" cstate="print">
                <a:lum bright="89000"/>
              </a:blip>
              <a:stretch>
                <a:fillRect/>
              </a:stretch>
            </p:blipFill>
            <p:spPr>
              <a:xfrm>
                <a:off x="3448049" y="2053167"/>
                <a:ext cx="403860" cy="556260"/>
              </a:xfrm>
              <a:prstGeom prst="rect">
                <a:avLst/>
              </a:prstGeom>
            </p:spPr>
          </p:pic>
        </p:grpSp>
      </p:grpSp>
      <p:sp>
        <p:nvSpPr>
          <p:cNvPr id="119" name="Ovaal 118"/>
          <p:cNvSpPr/>
          <p:nvPr/>
        </p:nvSpPr>
        <p:spPr>
          <a:xfrm>
            <a:off x="8178247" y="2988620"/>
            <a:ext cx="326571" cy="326571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0" name="Ovaal 119"/>
          <p:cNvSpPr/>
          <p:nvPr/>
        </p:nvSpPr>
        <p:spPr>
          <a:xfrm>
            <a:off x="3699127" y="2925183"/>
            <a:ext cx="426294" cy="426294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" name="Rechthoek 121"/>
          <p:cNvSpPr/>
          <p:nvPr/>
        </p:nvSpPr>
        <p:spPr>
          <a:xfrm>
            <a:off x="5148814" y="1344349"/>
            <a:ext cx="3276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34C"/>
              </a:buClr>
            </a:pPr>
            <a:r>
              <a:rPr lang="en-US" b="1" dirty="0" smtClean="0">
                <a:solidFill>
                  <a:srgbClr val="9FD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Durable Polymer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34C"/>
              </a:buClr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Resolute Integrity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34C"/>
              </a:buClr>
            </a:pP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CoCr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 –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zotarolimus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-eluting stent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 bwMode="auto">
          <a:xfrm>
            <a:off x="1" y="950686"/>
            <a:ext cx="9144000" cy="5907313"/>
          </a:xfrm>
          <a:prstGeom prst="rect">
            <a:avLst/>
          </a:prstGeom>
          <a:solidFill>
            <a:srgbClr val="152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38982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BIO-RESORT:  </a:t>
            </a:r>
            <a:r>
              <a:rPr lang="nl-NL" b="1" dirty="0" err="1">
                <a:solidFill>
                  <a:srgbClr val="0D1C39"/>
                </a:solidFill>
              </a:rPr>
              <a:t>Study</a:t>
            </a:r>
            <a:r>
              <a:rPr lang="nl-NL" b="1" dirty="0">
                <a:solidFill>
                  <a:srgbClr val="0D1C39"/>
                </a:solidFill>
              </a:rPr>
              <a:t> </a:t>
            </a:r>
            <a:r>
              <a:rPr lang="nl-NL" b="1" dirty="0" err="1">
                <a:solidFill>
                  <a:srgbClr val="0D1C39"/>
                </a:solidFill>
              </a:rPr>
              <a:t>Devices</a:t>
            </a:r>
            <a:endParaRPr lang="nl-NL" b="1" dirty="0">
              <a:solidFill>
                <a:srgbClr val="0D1C39"/>
              </a:solidFill>
            </a:endParaRPr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391679"/>
              </p:ext>
            </p:extLst>
          </p:nvPr>
        </p:nvGraphicFramePr>
        <p:xfrm>
          <a:off x="239548" y="1065148"/>
          <a:ext cx="8664904" cy="561668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94894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2232561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214739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</a:tblGrid>
              <a:tr h="688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27FF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SYNERGY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3004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0" anchor="b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RESOLUTE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INTEGRITY</a:t>
                      </a:r>
                    </a:p>
                  </a:txBody>
                  <a:tcPr marL="91446" marR="91446" marT="0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ORSIRO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3C0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0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  <a:tr h="630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characteristics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Abluminal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Durable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Symmetrical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Asymmetrical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1"/>
                  </a:ext>
                </a:extLst>
              </a:tr>
              <a:tr h="70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Bare strut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thickness,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(3.0 – 3.5 mm: </a:t>
                      </a: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79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4.0 mm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stent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81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91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(≥ 3.5 mm stents: </a:t>
                      </a: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80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3"/>
                  </a:ext>
                </a:extLst>
              </a:tr>
              <a:tr h="353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 thickness,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5.6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7.4 / 3.5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-/luminal)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5"/>
                  </a:ext>
                </a:extLst>
              </a:tr>
              <a:tr h="42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Coated strut thickness,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(of smallest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stent)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6"/>
                  </a:ext>
                </a:extLst>
              </a:tr>
              <a:tr h="42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Metal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Platinum-chromium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435283516"/>
                  </a:ext>
                </a:extLst>
              </a:tr>
              <a:tr h="794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Polymer 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PLGA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</a:t>
                      </a:r>
                      <a:r>
                        <a:rPr kumimoji="0" lang="nl-NL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lactic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co-glycolic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acid]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polymer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coating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BioLinx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®, 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blend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hydrophobic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C10,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hydrophilic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C19,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poly-vinyl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pyrrolidone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PLLA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[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L-lactide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] acid) (</a:t>
                      </a: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BIOlute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®),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on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thin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mor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phous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silicon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carbide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proBIO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2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Everolimus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Zotarolimus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Sirolimus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8"/>
                  </a:ext>
                </a:extLst>
              </a:tr>
              <a:tr h="23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 release time, mo.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3.3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9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Degradation time, mo.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&lt; 24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4"/>
                  </a:ext>
                </a:extLst>
              </a:tr>
            </a:tbl>
          </a:graphicData>
        </a:graphic>
      </p:graphicFrame>
      <p:pic>
        <p:nvPicPr>
          <p:cNvPr id="8" name="Afbeelding 7" descr="ORSIRO-2 14 atm (van 012.tif, eigen SEM, 167x Magn)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269861" y="1116936"/>
            <a:ext cx="580985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grayscl/>
            <a:lum bright="-7000" contrast="17000"/>
          </a:blip>
          <a:srcRect r="4227"/>
          <a:stretch>
            <a:fillRect/>
          </a:stretch>
        </p:blipFill>
        <p:spPr>
          <a:xfrm>
            <a:off x="3898445" y="1116936"/>
            <a:ext cx="580034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pic>
        <p:nvPicPr>
          <p:cNvPr id="10" name="Afbeelding 9" descr="Schermafbeelding 2013-03-10 om 11.37.53.png"/>
          <p:cNvPicPr>
            <a:picLocks noChangeAspect="1"/>
          </p:cNvPicPr>
          <p:nvPr/>
        </p:nvPicPr>
        <p:blipFill>
          <a:blip r:embed="rId4" cstate="print">
            <a:grayscl/>
          </a:blip>
          <a:srcRect l="15138" t="3998" r="44847" b="51975"/>
          <a:stretch>
            <a:fillRect/>
          </a:stretch>
        </p:blipFill>
        <p:spPr>
          <a:xfrm>
            <a:off x="6133097" y="1116936"/>
            <a:ext cx="576273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 bwMode="auto">
          <a:xfrm>
            <a:off x="1" y="942260"/>
            <a:ext cx="9144000" cy="5915740"/>
          </a:xfrm>
          <a:prstGeom prst="rect">
            <a:avLst/>
          </a:prstGeom>
          <a:solidFill>
            <a:srgbClr val="152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>
              <a:solidFill>
                <a:srgbClr val="00234C"/>
              </a:solidFill>
              <a:ea typeface="Arial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38982"/>
            <a:ext cx="8229600" cy="912812"/>
          </a:xfrm>
        </p:spPr>
        <p:txBody>
          <a:bodyPr/>
          <a:lstStyle/>
          <a:p>
            <a:pPr algn="l"/>
            <a:r>
              <a:rPr lang="nl-NL" b="1" dirty="0">
                <a:solidFill>
                  <a:srgbClr val="0D1C39"/>
                </a:solidFill>
              </a:rPr>
              <a:t>BIO-RESORT:  </a:t>
            </a:r>
            <a:r>
              <a:rPr lang="nl-NL" b="1" dirty="0" err="1">
                <a:solidFill>
                  <a:srgbClr val="0D1C39"/>
                </a:solidFill>
              </a:rPr>
              <a:t>Study</a:t>
            </a:r>
            <a:r>
              <a:rPr lang="nl-NL" b="1" dirty="0">
                <a:solidFill>
                  <a:srgbClr val="0D1C39"/>
                </a:solidFill>
              </a:rPr>
              <a:t> </a:t>
            </a:r>
            <a:r>
              <a:rPr lang="nl-NL" b="1" dirty="0" err="1">
                <a:solidFill>
                  <a:srgbClr val="0D1C39"/>
                </a:solidFill>
              </a:rPr>
              <a:t>Devices</a:t>
            </a:r>
            <a:endParaRPr lang="nl-NL" b="1" dirty="0">
              <a:solidFill>
                <a:srgbClr val="0D1C39"/>
              </a:solidFill>
            </a:endParaRPr>
          </a:p>
        </p:txBody>
      </p:sp>
      <p:graphicFrame>
        <p:nvGraphicFramePr>
          <p:cNvPr id="4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391679"/>
              </p:ext>
            </p:extLst>
          </p:nvPr>
        </p:nvGraphicFramePr>
        <p:xfrm>
          <a:off x="239548" y="1064095"/>
          <a:ext cx="8664904" cy="561668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94894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0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1"/>
                    </a:ext>
                  </a:extLst>
                </a:gridCol>
                <a:gridCol w="2232561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2"/>
                    </a:ext>
                  </a:extLst>
                </a:gridCol>
                <a:gridCol w="2147392">
                  <a:extLst>
                    <a:ext uri="{9D8B030D-6E8A-4147-A177-3AD203B41FA5}">
                      <a16:colId xmlns:a16="http://schemas.microsoft.com/office/drawing/2014/main" xmlns="" xmlns:mv="urn:schemas-microsoft-com:mac:vml" xmlns:mc="http://schemas.openxmlformats.org/markup-compatibility/2006" val="20003"/>
                    </a:ext>
                  </a:extLst>
                </a:gridCol>
              </a:tblGrid>
              <a:tr h="688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27FF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5B0F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SYNERGY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3004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0" anchor="b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RESOLUTE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4D84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INTEGRITY</a:t>
                      </a:r>
                    </a:p>
                  </a:txBody>
                  <a:tcPr marL="91446" marR="91446" marT="0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71A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ORSIRO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E3C0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marT="0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1C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0"/>
                  </a:ext>
                </a:extLst>
              </a:tr>
              <a:tr h="630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characteristics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Abluminal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Durable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Symmetrical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Biodegradable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Circumferential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Asymmetrical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1"/>
                  </a:ext>
                </a:extLst>
              </a:tr>
              <a:tr h="70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Bare strut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thickness,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(3.0 – 3.5 mm: </a:t>
                      </a: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79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4.0 mm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stent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81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D1C39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91</a:t>
                      </a:r>
                      <a:endParaRPr kumimoji="0" lang="en-US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(≥ 3.5 mm stents: </a:t>
                      </a: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80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3"/>
                  </a:ext>
                </a:extLst>
              </a:tr>
              <a:tr h="353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Coating thickness,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5.6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7.4 / 3.5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ab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-/luminal)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5"/>
                  </a:ext>
                </a:extLst>
              </a:tr>
              <a:tr h="42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Coated strut thickness,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μm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(of smallest 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stent)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6"/>
                  </a:ext>
                </a:extLst>
              </a:tr>
              <a:tr h="42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Metal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Platinum-chromium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Cobalt-chromium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435283516"/>
                  </a:ext>
                </a:extLst>
              </a:tr>
              <a:tr h="794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Polymer 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PLGA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</a:t>
                      </a:r>
                      <a:r>
                        <a:rPr kumimoji="0" lang="nl-NL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lactic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co-glycolic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acid]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polymer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coating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BioLinx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®, 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D1C39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blend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hydrophobic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C10,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hydrophilic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C19,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poly-vinyl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pyrrolidone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PLLA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poly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[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L-lactide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] acid) (</a:t>
                      </a:r>
                      <a:r>
                        <a:rPr kumimoji="0" lang="nl-NL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BIOlute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®),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on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thin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nl-NL" sz="15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mor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phous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silicon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carbide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0" lang="nl-NL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proBIO</a:t>
                      </a:r>
                      <a:r>
                        <a:rPr kumimoji="0" lang="nl-N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®)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2"/>
                  </a:ext>
                </a:extLst>
              </a:tr>
              <a:tr h="23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Everolimus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Zotarolimus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Sirolimus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8"/>
                  </a:ext>
                </a:extLst>
              </a:tr>
              <a:tr h="23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Drug release time, mo.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3.3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9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Degradation time, mo.</a:t>
                      </a:r>
                    </a:p>
                  </a:txBody>
                  <a:tcPr marL="91446" marR="91446" horzOverflow="overflow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&lt; 24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+mj-lt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L="91446" marR="91446" horzOverflow="overflow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xmlns:mv="urn:schemas-microsoft-com:mac:vml" xmlns:mc="http://schemas.openxmlformats.org/markup-compatibility/2006" val="10004"/>
                  </a:ext>
                </a:extLst>
              </a:tr>
            </a:tbl>
          </a:graphicData>
        </a:graphic>
      </p:graphicFrame>
      <p:grpSp>
        <p:nvGrpSpPr>
          <p:cNvPr id="23" name="Groeperen 22"/>
          <p:cNvGrpSpPr/>
          <p:nvPr/>
        </p:nvGrpSpPr>
        <p:grpSpPr>
          <a:xfrm>
            <a:off x="2518546" y="2010340"/>
            <a:ext cx="6253874" cy="498712"/>
            <a:chOff x="2518546" y="2083963"/>
            <a:chExt cx="6253874" cy="498712"/>
          </a:xfrm>
        </p:grpSpPr>
        <p:sp>
          <p:nvSpPr>
            <p:cNvPr id="12" name="Ovaal 11"/>
            <p:cNvSpPr/>
            <p:nvPr/>
          </p:nvSpPr>
          <p:spPr>
            <a:xfrm>
              <a:off x="2518546" y="2091097"/>
              <a:ext cx="1852913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6890967" y="2083963"/>
              <a:ext cx="1881453" cy="498712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6" name="Groeperen 25"/>
          <p:cNvGrpSpPr/>
          <p:nvPr/>
        </p:nvGrpSpPr>
        <p:grpSpPr>
          <a:xfrm>
            <a:off x="2518546" y="4260562"/>
            <a:ext cx="6246739" cy="303214"/>
            <a:chOff x="2518546" y="4334185"/>
            <a:chExt cx="6246739" cy="303214"/>
          </a:xfrm>
        </p:grpSpPr>
        <p:sp>
          <p:nvSpPr>
            <p:cNvPr id="14" name="Ovaal 13"/>
            <p:cNvSpPr/>
            <p:nvPr/>
          </p:nvSpPr>
          <p:spPr>
            <a:xfrm>
              <a:off x="2518546" y="4334185"/>
              <a:ext cx="1852913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/>
            <p:nvPr/>
          </p:nvSpPr>
          <p:spPr>
            <a:xfrm>
              <a:off x="6912372" y="4334185"/>
              <a:ext cx="1852913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" name="Groeperen 23"/>
          <p:cNvGrpSpPr/>
          <p:nvPr/>
        </p:nvGrpSpPr>
        <p:grpSpPr>
          <a:xfrm>
            <a:off x="2646970" y="4691329"/>
            <a:ext cx="4857581" cy="303214"/>
            <a:chOff x="2646970" y="4757695"/>
            <a:chExt cx="4857581" cy="303214"/>
          </a:xfrm>
        </p:grpSpPr>
        <p:sp>
          <p:nvSpPr>
            <p:cNvPr id="19" name="Ovaal 18"/>
            <p:cNvSpPr/>
            <p:nvPr/>
          </p:nvSpPr>
          <p:spPr>
            <a:xfrm>
              <a:off x="2646970" y="4757695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20" name="Ovaal 19"/>
            <p:cNvSpPr/>
            <p:nvPr/>
          </p:nvSpPr>
          <p:spPr>
            <a:xfrm>
              <a:off x="6883832" y="4757695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</p:grpSp>
      <p:grpSp>
        <p:nvGrpSpPr>
          <p:cNvPr id="25" name="Groeperen 24"/>
          <p:cNvGrpSpPr/>
          <p:nvPr/>
        </p:nvGrpSpPr>
        <p:grpSpPr>
          <a:xfrm>
            <a:off x="3166809" y="6353482"/>
            <a:ext cx="4988892" cy="303214"/>
            <a:chOff x="3166809" y="6419848"/>
            <a:chExt cx="4988892" cy="303214"/>
          </a:xfrm>
        </p:grpSpPr>
        <p:sp>
          <p:nvSpPr>
            <p:cNvPr id="21" name="Ovaal 20"/>
            <p:cNvSpPr/>
            <p:nvPr/>
          </p:nvSpPr>
          <p:spPr>
            <a:xfrm>
              <a:off x="3166809" y="6419848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22" name="Ovaal 21"/>
            <p:cNvSpPr/>
            <p:nvPr/>
          </p:nvSpPr>
          <p:spPr>
            <a:xfrm>
              <a:off x="7534982" y="6419848"/>
              <a:ext cx="620719" cy="303214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</p:grpSp>
      <p:pic>
        <p:nvPicPr>
          <p:cNvPr id="27" name="Afbeelding 26" descr="ORSIRO-2 14 atm (van 012.tif, eigen SEM, 167x Magn)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269861" y="1115883"/>
            <a:ext cx="580985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3" cstate="print">
            <a:grayscl/>
            <a:lum bright="-7000" contrast="17000"/>
          </a:blip>
          <a:srcRect r="4227"/>
          <a:stretch>
            <a:fillRect/>
          </a:stretch>
        </p:blipFill>
        <p:spPr>
          <a:xfrm>
            <a:off x="3898445" y="1115883"/>
            <a:ext cx="580034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pic>
        <p:nvPicPr>
          <p:cNvPr id="29" name="Afbeelding 28" descr="Schermafbeelding 2013-03-10 om 11.37.53.png"/>
          <p:cNvPicPr>
            <a:picLocks noChangeAspect="1"/>
          </p:cNvPicPr>
          <p:nvPr/>
        </p:nvPicPr>
        <p:blipFill>
          <a:blip r:embed="rId4" cstate="print">
            <a:grayscl/>
          </a:blip>
          <a:srcRect l="15138" t="3998" r="44847" b="51975"/>
          <a:stretch>
            <a:fillRect/>
          </a:stretch>
        </p:blipFill>
        <p:spPr>
          <a:xfrm>
            <a:off x="6133097" y="1115883"/>
            <a:ext cx="576273" cy="57589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28575" dist="25400" dir="7440000" algn="tl" rotWithShape="0">
              <a:srgbClr val="000000">
                <a:alpha val="32000"/>
              </a:srgbClr>
            </a:outerShdw>
          </a:effectLst>
        </p:spPr>
      </p:pic>
      <p:sp>
        <p:nvSpPr>
          <p:cNvPr id="31" name="Rechthoek 30"/>
          <p:cNvSpPr/>
          <p:nvPr/>
        </p:nvSpPr>
        <p:spPr>
          <a:xfrm>
            <a:off x="4529138" y="1085357"/>
            <a:ext cx="2223042" cy="5578474"/>
          </a:xfrm>
          <a:prstGeom prst="rect">
            <a:avLst/>
          </a:prstGeom>
          <a:solidFill>
            <a:srgbClr val="152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kern="0" dirty="0">
              <a:solidFill>
                <a:srgbClr val="00234C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4696</TotalTime>
  <Words>5287</Words>
  <Application>Microsoft Office PowerPoint</Application>
  <PresentationFormat>On-screen Show (4:3)</PresentationFormat>
  <Paragraphs>1114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1_Office-thema</vt:lpstr>
      <vt:lpstr>PowerPoint Presentation</vt:lpstr>
      <vt:lpstr>Disclosure Statement of Financial Interest</vt:lpstr>
      <vt:lpstr>BIO-RESORT:  Background</vt:lpstr>
      <vt:lpstr>DES and Scaffolds  (Selection)</vt:lpstr>
      <vt:lpstr>BIO-RESORT:  Study Devices</vt:lpstr>
      <vt:lpstr>BIO-RESORT:  Study Devices</vt:lpstr>
      <vt:lpstr>BIO-RESORT:  Study Devices</vt:lpstr>
      <vt:lpstr>BIO-RESORT:  Study Devices</vt:lpstr>
      <vt:lpstr>BIO-RESORT:  Study Devices</vt:lpstr>
      <vt:lpstr>BIO-RESORT:  Aim</vt:lpstr>
      <vt:lpstr>Primary Endpoint and Sample Size </vt:lpstr>
      <vt:lpstr>BIO-RESORT</vt:lpstr>
      <vt:lpstr>Study Flow Diagram</vt:lpstr>
      <vt:lpstr>Patient Characteristics</vt:lpstr>
      <vt:lpstr>Lesion Characteristics</vt:lpstr>
      <vt:lpstr>Procedural Data (Patient based)</vt:lpstr>
      <vt:lpstr>Procedural Data (Lesion based)</vt:lpstr>
      <vt:lpstr>Primary Endpoint Target Vessel Failure at 1-Year Follow-Up</vt:lpstr>
      <vt:lpstr>Primary Endpoint  Target Vessel Failure at 1-Year Follow-Up</vt:lpstr>
      <vt:lpstr>Primary Endpoint Target Vessel Failure at 1-Year Follow-Up</vt:lpstr>
      <vt:lpstr>Components of TVF at 1-Year Follow-Up</vt:lpstr>
      <vt:lpstr>Composite Clinical Endpoints  At 1-Year Follow-Up</vt:lpstr>
      <vt:lpstr>DAPT Use</vt:lpstr>
      <vt:lpstr>Medication at 1-Year</vt:lpstr>
      <vt:lpstr>Definite or Probable Stent Thrombosis</vt:lpstr>
      <vt:lpstr>TVF Subgroup Analysis at 1-Year</vt:lpstr>
      <vt:lpstr>TVF Subgroup Analysis at 1-Year</vt:lpstr>
      <vt:lpstr>Discussion  1/2</vt:lpstr>
      <vt:lpstr>Discussion  2/2</vt:lpstr>
      <vt:lpstr>Conclusion</vt:lpstr>
      <vt:lpstr>PowerPoint Presentation</vt:lpstr>
      <vt:lpstr>PowerPoint Presentation</vt:lpstr>
    </vt:vector>
  </TitlesOfParts>
  <Company>crf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CvB</dc:creator>
  <cp:lastModifiedBy>Lane, Janine</cp:lastModifiedBy>
  <cp:revision>276</cp:revision>
  <dcterms:created xsi:type="dcterms:W3CDTF">2016-10-25T23:31:38Z</dcterms:created>
  <dcterms:modified xsi:type="dcterms:W3CDTF">2016-10-30T17:27:49Z</dcterms:modified>
</cp:coreProperties>
</file>