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425700" y="292100"/>
            <a:ext cx="4368958" cy="440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203791" y="28575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0" y="0"/>
                </a:moveTo>
                <a:lnTo>
                  <a:pt x="571500" y="0"/>
                </a:lnTo>
                <a:lnTo>
                  <a:pt x="5715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203791" y="28575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0" y="0"/>
                </a:moveTo>
                <a:lnTo>
                  <a:pt x="571500" y="0"/>
                </a:lnTo>
                <a:lnTo>
                  <a:pt x="5715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2812" y="1988"/>
            <a:ext cx="399837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6631" y="2506746"/>
            <a:ext cx="7230736" cy="220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png"/><Relationship Id="rId7" Type="http://schemas.openxmlformats.org/officeDocument/2006/relationships/hyperlink" Target="mailto:Charalambos.antoniades@cardiov.ox.ac.uk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png"/><Relationship Id="rId18" Type="http://schemas.openxmlformats.org/officeDocument/2006/relationships/image" Target="../media/image2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jp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362" y="418439"/>
            <a:ext cx="8256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Non-invasive detection of coronary inflammation by computed tomography analysis of  peri-coronary fat enhances cardiovascular risk prediction in 3912</a:t>
            </a:r>
            <a:r>
              <a:rPr dirty="0" spc="-35"/>
              <a:t> </a:t>
            </a:r>
            <a:r>
              <a:rPr dirty="0" spc="-5"/>
              <a:t>individuals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5128" y="1176477"/>
            <a:ext cx="139001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The CRISP-CT</a:t>
            </a:r>
            <a:r>
              <a:rPr dirty="0" sz="135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study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6100" y="1727200"/>
            <a:ext cx="2833976" cy="48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86101" y="1731530"/>
            <a:ext cx="2834005" cy="483234"/>
          </a:xfrm>
          <a:custGeom>
            <a:avLst/>
            <a:gdLst/>
            <a:ahLst/>
            <a:cxnLst/>
            <a:rect l="l" t="t" r="r" b="b"/>
            <a:pathLst>
              <a:path w="2834004" h="483235">
                <a:moveTo>
                  <a:pt x="0" y="0"/>
                </a:moveTo>
                <a:lnTo>
                  <a:pt x="2833976" y="0"/>
                </a:lnTo>
                <a:lnTo>
                  <a:pt x="2833976" y="482758"/>
                </a:lnTo>
                <a:lnTo>
                  <a:pt x="0" y="48275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29150" y="1625563"/>
            <a:ext cx="2800350" cy="944880"/>
          </a:xfrm>
          <a:custGeom>
            <a:avLst/>
            <a:gdLst/>
            <a:ahLst/>
            <a:cxnLst/>
            <a:rect l="l" t="t" r="r" b="b"/>
            <a:pathLst>
              <a:path w="2800350" h="944880">
                <a:moveTo>
                  <a:pt x="0" y="0"/>
                </a:moveTo>
                <a:lnTo>
                  <a:pt x="2800350" y="0"/>
                </a:lnTo>
                <a:lnTo>
                  <a:pt x="2800350" y="944433"/>
                </a:lnTo>
                <a:lnTo>
                  <a:pt x="0" y="9444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9150" y="1625563"/>
            <a:ext cx="2800350" cy="944880"/>
          </a:xfrm>
          <a:custGeom>
            <a:avLst/>
            <a:gdLst/>
            <a:ahLst/>
            <a:cxnLst/>
            <a:rect l="l" t="t" r="r" b="b"/>
            <a:pathLst>
              <a:path w="2800350" h="944880">
                <a:moveTo>
                  <a:pt x="0" y="0"/>
                </a:moveTo>
                <a:lnTo>
                  <a:pt x="2800350" y="0"/>
                </a:lnTo>
                <a:lnTo>
                  <a:pt x="2800350" y="944433"/>
                </a:lnTo>
                <a:lnTo>
                  <a:pt x="0" y="9444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00600" y="1676400"/>
            <a:ext cx="597294" cy="73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00600" y="1682714"/>
            <a:ext cx="597535" cy="725170"/>
          </a:xfrm>
          <a:custGeom>
            <a:avLst/>
            <a:gdLst/>
            <a:ahLst/>
            <a:cxnLst/>
            <a:rect l="l" t="t" r="r" b="b"/>
            <a:pathLst>
              <a:path w="597535" h="725169">
                <a:moveTo>
                  <a:pt x="0" y="0"/>
                </a:moveTo>
                <a:lnTo>
                  <a:pt x="597294" y="0"/>
                </a:lnTo>
                <a:lnTo>
                  <a:pt x="597294" y="724627"/>
                </a:lnTo>
                <a:lnTo>
                  <a:pt x="0" y="7246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0700" y="1708671"/>
            <a:ext cx="517749" cy="683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00701" y="1708671"/>
            <a:ext cx="518159" cy="678180"/>
          </a:xfrm>
          <a:custGeom>
            <a:avLst/>
            <a:gdLst/>
            <a:ahLst/>
            <a:cxnLst/>
            <a:rect l="l" t="t" r="r" b="b"/>
            <a:pathLst>
              <a:path w="518160" h="678180">
                <a:moveTo>
                  <a:pt x="0" y="0"/>
                </a:moveTo>
                <a:lnTo>
                  <a:pt x="517747" y="0"/>
                </a:lnTo>
                <a:lnTo>
                  <a:pt x="517747" y="677884"/>
                </a:lnTo>
                <a:lnTo>
                  <a:pt x="0" y="67788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52938" y="3269762"/>
            <a:ext cx="1849755" cy="0"/>
          </a:xfrm>
          <a:custGeom>
            <a:avLst/>
            <a:gdLst/>
            <a:ahLst/>
            <a:cxnLst/>
            <a:rect l="l" t="t" r="r" b="b"/>
            <a:pathLst>
              <a:path w="1849754" h="0">
                <a:moveTo>
                  <a:pt x="0" y="0"/>
                </a:moveTo>
                <a:lnTo>
                  <a:pt x="18495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02475" y="3263412"/>
            <a:ext cx="59055" cy="12700"/>
          </a:xfrm>
          <a:custGeom>
            <a:avLst/>
            <a:gdLst/>
            <a:ahLst/>
            <a:cxnLst/>
            <a:rect l="l" t="t" r="r" b="b"/>
            <a:pathLst>
              <a:path w="59054" h="12700">
                <a:moveTo>
                  <a:pt x="0" y="0"/>
                </a:moveTo>
                <a:lnTo>
                  <a:pt x="58737" y="0"/>
                </a:lnTo>
                <a:lnTo>
                  <a:pt x="5873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56631" y="2506746"/>
            <a:ext cx="7122159" cy="2204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Evangelos K. Oikonomou</a:t>
            </a:r>
            <a:r>
              <a:rPr dirty="0" baseline="24691" sz="1350" spc="-7">
                <a:latin typeface="Calibri"/>
                <a:cs typeface="Calibri"/>
              </a:rPr>
              <a:t>1</a:t>
            </a:r>
            <a:r>
              <a:rPr dirty="0" sz="1400" spc="-5">
                <a:latin typeface="Calibri"/>
                <a:cs typeface="Calibri"/>
              </a:rPr>
              <a:t>, Mohamed </a:t>
            </a:r>
            <a:r>
              <a:rPr dirty="0" sz="1400">
                <a:latin typeface="Calibri"/>
                <a:cs typeface="Calibri"/>
              </a:rPr>
              <a:t>Marwan</a:t>
            </a:r>
            <a:r>
              <a:rPr dirty="0" baseline="24691" sz="1350"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spc="-5">
                <a:latin typeface="Calibri"/>
                <a:cs typeface="Calibri"/>
              </a:rPr>
              <a:t>Milind Y. Desai</a:t>
            </a:r>
            <a:r>
              <a:rPr dirty="0" baseline="24691" sz="1350" spc="-7">
                <a:latin typeface="Calibri"/>
                <a:cs typeface="Calibri"/>
              </a:rPr>
              <a:t>3</a:t>
            </a:r>
            <a:r>
              <a:rPr dirty="0" sz="1400" spc="-5">
                <a:latin typeface="Calibri"/>
                <a:cs typeface="Calibri"/>
              </a:rPr>
              <a:t>, Jennifer </a:t>
            </a:r>
            <a:r>
              <a:rPr dirty="0" sz="1400">
                <a:latin typeface="Calibri"/>
                <a:cs typeface="Calibri"/>
              </a:rPr>
              <a:t>Mancio</a:t>
            </a:r>
            <a:r>
              <a:rPr dirty="0" baseline="24691" sz="1350"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spc="-5">
                <a:latin typeface="Calibri"/>
                <a:cs typeface="Calibri"/>
              </a:rPr>
              <a:t>Alaa Alashi</a:t>
            </a:r>
            <a:r>
              <a:rPr dirty="0" baseline="24691" sz="1350" spc="-7">
                <a:latin typeface="Calibri"/>
                <a:cs typeface="Calibri"/>
              </a:rPr>
              <a:t>3</a:t>
            </a:r>
            <a:r>
              <a:rPr dirty="0" sz="1400" spc="-5">
                <a:latin typeface="Calibri"/>
                <a:cs typeface="Calibri"/>
              </a:rPr>
              <a:t>,  Erica Hutt Centeno</a:t>
            </a:r>
            <a:r>
              <a:rPr dirty="0" baseline="24691" sz="1350" spc="-7">
                <a:latin typeface="Calibri"/>
                <a:cs typeface="Calibri"/>
              </a:rPr>
              <a:t>3</a:t>
            </a:r>
            <a:r>
              <a:rPr dirty="0" sz="1400" spc="-5">
                <a:latin typeface="Calibri"/>
                <a:cs typeface="Calibri"/>
              </a:rPr>
              <a:t>, Cheerag Shirodaria</a:t>
            </a:r>
            <a:r>
              <a:rPr dirty="0" baseline="24691" sz="1350" spc="-7">
                <a:latin typeface="Calibri"/>
                <a:cs typeface="Calibri"/>
              </a:rPr>
              <a:t>4,5</a:t>
            </a:r>
            <a:r>
              <a:rPr dirty="0" sz="1400" spc="-5">
                <a:latin typeface="Calibri"/>
                <a:cs typeface="Calibri"/>
              </a:rPr>
              <a:t>, John Deanfield</a:t>
            </a:r>
            <a:r>
              <a:rPr dirty="0" baseline="24691" sz="1350" spc="-7">
                <a:latin typeface="Calibri"/>
                <a:cs typeface="Calibri"/>
              </a:rPr>
              <a:t>6</a:t>
            </a:r>
            <a:r>
              <a:rPr dirty="0" sz="1400" spc="-5">
                <a:latin typeface="Calibri"/>
                <a:cs typeface="Calibri"/>
              </a:rPr>
              <a:t>, Stefan Neubauer</a:t>
            </a:r>
            <a:r>
              <a:rPr dirty="0" baseline="24691" sz="1350" spc="-7">
                <a:latin typeface="Calibri"/>
                <a:cs typeface="Calibri"/>
              </a:rPr>
              <a:t>1</a:t>
            </a:r>
            <a:r>
              <a:rPr dirty="0" sz="1400" spc="-5">
                <a:latin typeface="Calibri"/>
                <a:cs typeface="Calibri"/>
              </a:rPr>
              <a:t>, Keith M. Channon</a:t>
            </a:r>
            <a:r>
              <a:rPr dirty="0" baseline="24691" sz="1350" spc="-7">
                <a:latin typeface="Calibri"/>
                <a:cs typeface="Calibri"/>
              </a:rPr>
              <a:t>1</a:t>
            </a:r>
            <a:r>
              <a:rPr dirty="0" sz="1400" spc="-5">
                <a:latin typeface="Calibri"/>
                <a:cs typeface="Calibri"/>
              </a:rPr>
              <a:t>,  Stephan Achenbach</a:t>
            </a:r>
            <a:r>
              <a:rPr dirty="0" baseline="24691" sz="1350" spc="-7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, </a:t>
            </a:r>
            <a:r>
              <a:rPr dirty="0" sz="1400" spc="-5" b="1">
                <a:latin typeface="Calibri"/>
                <a:cs typeface="Calibri"/>
              </a:rPr>
              <a:t>Charalambos Antoniades</a:t>
            </a:r>
            <a:r>
              <a:rPr dirty="0" baseline="24691" sz="1350" spc="-7" b="1">
                <a:latin typeface="Calibri"/>
                <a:cs typeface="Calibri"/>
              </a:rPr>
              <a:t>1</a:t>
            </a:r>
            <a:endParaRPr baseline="24691"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</a:pPr>
            <a:r>
              <a:rPr dirty="0" baseline="23809" sz="1050" spc="-7">
                <a:latin typeface="Calibri"/>
                <a:cs typeface="Calibri"/>
              </a:rPr>
              <a:t>1</a:t>
            </a:r>
            <a:r>
              <a:rPr dirty="0" sz="1050" spc="-5">
                <a:latin typeface="Calibri"/>
                <a:cs typeface="Calibri"/>
              </a:rPr>
              <a:t>Division of Cardiovascular Medicine, Radcliffe Department of Medicine, University of Oxford,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UK.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baseline="23809" sz="1050" spc="-7">
                <a:latin typeface="Calibri"/>
                <a:cs typeface="Calibri"/>
              </a:rPr>
              <a:t>2</a:t>
            </a:r>
            <a:r>
              <a:rPr dirty="0" sz="1050" spc="-5">
                <a:latin typeface="Calibri"/>
                <a:cs typeface="Calibri"/>
              </a:rPr>
              <a:t>Department of Cardiology, Friedrich-Alexander-Universität Erlangen-Nürnberg, Erlangen,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Germany.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baseline="23809" sz="1050" spc="-7">
                <a:latin typeface="Calibri"/>
                <a:cs typeface="Calibri"/>
              </a:rPr>
              <a:t>3</a:t>
            </a:r>
            <a:r>
              <a:rPr dirty="0" sz="1050" spc="-5">
                <a:latin typeface="Calibri"/>
                <a:cs typeface="Calibri"/>
              </a:rPr>
              <a:t>Cleveland Clinic Heart </a:t>
            </a:r>
            <a:r>
              <a:rPr dirty="0" sz="105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Vascular Institute, Cleveland,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USA.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baseline="23809" sz="1050" spc="-7">
                <a:latin typeface="Calibri"/>
                <a:cs typeface="Calibri"/>
              </a:rPr>
              <a:t>4</a:t>
            </a:r>
            <a:r>
              <a:rPr dirty="0" sz="1050" spc="-5">
                <a:latin typeface="Calibri"/>
                <a:cs typeface="Calibri"/>
              </a:rPr>
              <a:t>Caristo Diagnostics Ltd., Oxford,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UK.</a:t>
            </a:r>
            <a:endParaRPr sz="105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250"/>
              </a:spcBef>
            </a:pPr>
            <a:r>
              <a:rPr dirty="0" baseline="23809" sz="1050" spc="-7">
                <a:latin typeface="Calibri"/>
                <a:cs typeface="Calibri"/>
              </a:rPr>
              <a:t>5</a:t>
            </a:r>
            <a:r>
              <a:rPr dirty="0" sz="1050" spc="-5">
                <a:latin typeface="Calibri"/>
                <a:cs typeface="Calibri"/>
              </a:rPr>
              <a:t>Oxford University Hospitals NHS Foundation Trust, Oxford,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U.K.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baseline="23809" sz="1050" spc="-7">
                <a:latin typeface="Calibri"/>
                <a:cs typeface="Calibri"/>
              </a:rPr>
              <a:t>6</a:t>
            </a:r>
            <a:r>
              <a:rPr dirty="0" sz="1050" spc="-5">
                <a:latin typeface="Calibri"/>
                <a:cs typeface="Calibri"/>
              </a:rPr>
              <a:t>UCL Institute of Cardiovascular Science, London,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UK.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300" y="457200"/>
            <a:ext cx="4157940" cy="4295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0" y="408218"/>
            <a:ext cx="342900" cy="171450"/>
          </a:xfrm>
          <a:custGeom>
            <a:avLst/>
            <a:gdLst/>
            <a:ahLst/>
            <a:cxnLst/>
            <a:rect l="l" t="t" r="r" b="b"/>
            <a:pathLst>
              <a:path w="342900" h="171450">
                <a:moveTo>
                  <a:pt x="0" y="0"/>
                </a:moveTo>
                <a:lnTo>
                  <a:pt x="342900" y="0"/>
                </a:lnTo>
                <a:lnTo>
                  <a:pt x="342900" y="171449"/>
                </a:lnTo>
                <a:lnTo>
                  <a:pt x="0" y="1714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408218"/>
            <a:ext cx="342900" cy="171450"/>
          </a:xfrm>
          <a:custGeom>
            <a:avLst/>
            <a:gdLst/>
            <a:ahLst/>
            <a:cxnLst/>
            <a:rect l="l" t="t" r="r" b="b"/>
            <a:pathLst>
              <a:path w="342900" h="171450">
                <a:moveTo>
                  <a:pt x="0" y="0"/>
                </a:moveTo>
                <a:lnTo>
                  <a:pt x="342900" y="0"/>
                </a:lnTo>
                <a:lnTo>
                  <a:pt x="342900" y="171449"/>
                </a:lnTo>
                <a:lnTo>
                  <a:pt x="0" y="17144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2662" y="1722667"/>
            <a:ext cx="742950" cy="400050"/>
          </a:xfrm>
          <a:custGeom>
            <a:avLst/>
            <a:gdLst/>
            <a:ahLst/>
            <a:cxnLst/>
            <a:rect l="l" t="t" r="r" b="b"/>
            <a:pathLst>
              <a:path w="742950" h="400050">
                <a:moveTo>
                  <a:pt x="0" y="0"/>
                </a:moveTo>
                <a:lnTo>
                  <a:pt x="742950" y="0"/>
                </a:lnTo>
                <a:lnTo>
                  <a:pt x="74295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62662" y="1722667"/>
            <a:ext cx="742950" cy="400050"/>
          </a:xfrm>
          <a:custGeom>
            <a:avLst/>
            <a:gdLst/>
            <a:ahLst/>
            <a:cxnLst/>
            <a:rect l="l" t="t" r="r" b="b"/>
            <a:pathLst>
              <a:path w="742950" h="400050">
                <a:moveTo>
                  <a:pt x="0" y="0"/>
                </a:moveTo>
                <a:lnTo>
                  <a:pt x="742950" y="0"/>
                </a:lnTo>
                <a:lnTo>
                  <a:pt x="74295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62662" y="1884161"/>
            <a:ext cx="7429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latin typeface="Calibri"/>
                <a:cs typeface="Calibri"/>
              </a:rPr>
              <a:t>p=0.65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2157" y="11932"/>
            <a:ext cx="48113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predicts cardiac mortality across all risk</a:t>
            </a:r>
            <a:r>
              <a:rPr dirty="0" spc="-65"/>
              <a:t> </a:t>
            </a:r>
            <a:r>
              <a:rPr dirty="0" spc="-5"/>
              <a:t>groups</a:t>
            </a:r>
          </a:p>
        </p:txBody>
      </p:sp>
      <p:sp>
        <p:nvSpPr>
          <p:cNvPr id="9" name="object 9"/>
          <p:cNvSpPr/>
          <p:nvPr/>
        </p:nvSpPr>
        <p:spPr>
          <a:xfrm>
            <a:off x="2057399" y="1028699"/>
            <a:ext cx="285750" cy="1714500"/>
          </a:xfrm>
          <a:custGeom>
            <a:avLst/>
            <a:gdLst/>
            <a:ahLst/>
            <a:cxnLst/>
            <a:rect l="l" t="t" r="r" b="b"/>
            <a:pathLst>
              <a:path w="285750" h="1714500">
                <a:moveTo>
                  <a:pt x="285750" y="1714500"/>
                </a:moveTo>
                <a:lnTo>
                  <a:pt x="230136" y="1712628"/>
                </a:lnTo>
                <a:lnTo>
                  <a:pt x="184722" y="1707525"/>
                </a:lnTo>
                <a:lnTo>
                  <a:pt x="154103" y="1699957"/>
                </a:lnTo>
                <a:lnTo>
                  <a:pt x="142875" y="1690688"/>
                </a:lnTo>
                <a:lnTo>
                  <a:pt x="142875" y="881061"/>
                </a:lnTo>
                <a:lnTo>
                  <a:pt x="131647" y="871792"/>
                </a:lnTo>
                <a:lnTo>
                  <a:pt x="101027" y="864224"/>
                </a:lnTo>
                <a:lnTo>
                  <a:pt x="55613" y="859121"/>
                </a:lnTo>
                <a:lnTo>
                  <a:pt x="0" y="857249"/>
                </a:lnTo>
                <a:lnTo>
                  <a:pt x="55613" y="855378"/>
                </a:lnTo>
                <a:lnTo>
                  <a:pt x="101027" y="850275"/>
                </a:lnTo>
                <a:lnTo>
                  <a:pt x="131646" y="842706"/>
                </a:lnTo>
                <a:lnTo>
                  <a:pt x="142874" y="833438"/>
                </a:lnTo>
                <a:lnTo>
                  <a:pt x="142875" y="23811"/>
                </a:lnTo>
                <a:lnTo>
                  <a:pt x="154102" y="14543"/>
                </a:lnTo>
                <a:lnTo>
                  <a:pt x="184722" y="6974"/>
                </a:lnTo>
                <a:lnTo>
                  <a:pt x="230136" y="1871"/>
                </a:lnTo>
                <a:lnTo>
                  <a:pt x="2857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57399" y="2800349"/>
            <a:ext cx="285750" cy="1200150"/>
          </a:xfrm>
          <a:custGeom>
            <a:avLst/>
            <a:gdLst/>
            <a:ahLst/>
            <a:cxnLst/>
            <a:rect l="l" t="t" r="r" b="b"/>
            <a:pathLst>
              <a:path w="285750" h="1200150">
                <a:moveTo>
                  <a:pt x="285750" y="1200149"/>
                </a:moveTo>
                <a:lnTo>
                  <a:pt x="230136" y="1198278"/>
                </a:lnTo>
                <a:lnTo>
                  <a:pt x="184722" y="1193175"/>
                </a:lnTo>
                <a:lnTo>
                  <a:pt x="154103" y="1185606"/>
                </a:lnTo>
                <a:lnTo>
                  <a:pt x="142875" y="1176338"/>
                </a:lnTo>
                <a:lnTo>
                  <a:pt x="142875" y="623886"/>
                </a:lnTo>
                <a:lnTo>
                  <a:pt x="131647" y="614617"/>
                </a:lnTo>
                <a:lnTo>
                  <a:pt x="101027" y="607048"/>
                </a:lnTo>
                <a:lnTo>
                  <a:pt x="55613" y="601946"/>
                </a:lnTo>
                <a:lnTo>
                  <a:pt x="0" y="600074"/>
                </a:lnTo>
                <a:lnTo>
                  <a:pt x="55613" y="598202"/>
                </a:lnTo>
                <a:lnTo>
                  <a:pt x="101027" y="593099"/>
                </a:lnTo>
                <a:lnTo>
                  <a:pt x="131646" y="585531"/>
                </a:lnTo>
                <a:lnTo>
                  <a:pt x="142874" y="576262"/>
                </a:lnTo>
                <a:lnTo>
                  <a:pt x="142875" y="23811"/>
                </a:lnTo>
                <a:lnTo>
                  <a:pt x="154102" y="14543"/>
                </a:lnTo>
                <a:lnTo>
                  <a:pt x="184722" y="6974"/>
                </a:lnTo>
                <a:lnTo>
                  <a:pt x="230136" y="1871"/>
                </a:lnTo>
                <a:lnTo>
                  <a:pt x="2857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34907" y="1463820"/>
            <a:ext cx="318770" cy="90296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095"/>
              </a:lnSpc>
            </a:pPr>
            <a:r>
              <a:rPr dirty="0" sz="1050" spc="-5" b="1">
                <a:latin typeface="Calibri"/>
                <a:cs typeface="Calibri"/>
              </a:rPr>
              <a:t>Erlangen</a:t>
            </a:r>
            <a:r>
              <a:rPr dirty="0" sz="1050" spc="-7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cohort</a:t>
            </a:r>
            <a:endParaRPr sz="1050">
              <a:latin typeface="Calibri"/>
              <a:cs typeface="Calibri"/>
            </a:endParaRPr>
          </a:p>
          <a:p>
            <a:pPr algn="ctr" marL="30480">
              <a:lnSpc>
                <a:spcPct val="100000"/>
              </a:lnSpc>
            </a:pPr>
            <a:r>
              <a:rPr dirty="0" sz="1050" spc="-5" b="1">
                <a:latin typeface="Calibri"/>
                <a:cs typeface="Calibri"/>
              </a:rPr>
              <a:t>(derivation)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7141" y="2976946"/>
            <a:ext cx="318770" cy="961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095"/>
              </a:lnSpc>
            </a:pPr>
            <a:r>
              <a:rPr dirty="0" sz="1050" spc="-5" b="1">
                <a:latin typeface="Calibri"/>
                <a:cs typeface="Calibri"/>
              </a:rPr>
              <a:t>Cleveland</a:t>
            </a:r>
            <a:r>
              <a:rPr dirty="0" sz="1050" spc="-7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cohort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50" spc="-5" b="1">
                <a:latin typeface="Calibri"/>
                <a:cs typeface="Calibri"/>
              </a:rPr>
              <a:t>(derivation)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318" y="287739"/>
            <a:ext cx="5892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 risk identified by FAI may be modifiable by</a:t>
            </a:r>
            <a:r>
              <a:rPr dirty="0" spc="-60"/>
              <a:t> </a:t>
            </a:r>
            <a:r>
              <a:rPr dirty="0" spc="-5"/>
              <a:t>statins/aspirin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079500"/>
            <a:ext cx="6686550" cy="2524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7989" y="11430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0" y="0"/>
                </a:moveTo>
                <a:lnTo>
                  <a:pt x="285750" y="0"/>
                </a:lnTo>
                <a:lnTo>
                  <a:pt x="2857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7989" y="11430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0" y="0"/>
                </a:moveTo>
                <a:lnTo>
                  <a:pt x="285750" y="0"/>
                </a:lnTo>
                <a:lnTo>
                  <a:pt x="2857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93189" y="3965397"/>
            <a:ext cx="419671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latin typeface="Calibri"/>
                <a:cs typeface="Calibri"/>
              </a:rPr>
              <a:t>Risk for both groups together: Adjusted HR</a:t>
            </a:r>
            <a:r>
              <a:rPr dirty="0" sz="1350" spc="-6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9.04[3.35-24.4]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5900" y="1182191"/>
            <a:ext cx="1257300" cy="171450"/>
          </a:xfrm>
          <a:custGeom>
            <a:avLst/>
            <a:gdLst/>
            <a:ahLst/>
            <a:cxnLst/>
            <a:rect l="l" t="t" r="r" b="b"/>
            <a:pathLst>
              <a:path w="1257300" h="171450">
                <a:moveTo>
                  <a:pt x="0" y="0"/>
                </a:moveTo>
                <a:lnTo>
                  <a:pt x="1257300" y="0"/>
                </a:lnTo>
                <a:lnTo>
                  <a:pt x="125730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85900" y="1182191"/>
            <a:ext cx="1257300" cy="171450"/>
          </a:xfrm>
          <a:custGeom>
            <a:avLst/>
            <a:gdLst/>
            <a:ahLst/>
            <a:cxnLst/>
            <a:rect l="l" t="t" r="r" b="b"/>
            <a:pathLst>
              <a:path w="1257300" h="171450">
                <a:moveTo>
                  <a:pt x="0" y="0"/>
                </a:moveTo>
                <a:lnTo>
                  <a:pt x="1257300" y="0"/>
                </a:lnTo>
                <a:lnTo>
                  <a:pt x="125730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36040" y="1002348"/>
            <a:ext cx="52343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latin typeface="Calibri"/>
                <a:cs typeface="Calibri"/>
              </a:rPr>
              <a:t>Cardiac mortality prediction in Erlangen cohort, after treatment</a:t>
            </a:r>
            <a:r>
              <a:rPr dirty="0" sz="1350" spc="-6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initiation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752" y="9614"/>
            <a:ext cx="61283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FAI: </a:t>
            </a:r>
            <a:r>
              <a:rPr dirty="0" sz="2000"/>
              <a:t>A </a:t>
            </a:r>
            <a:r>
              <a:rPr dirty="0" sz="2000" spc="-5"/>
              <a:t>powerful, novel technology for CV risk</a:t>
            </a:r>
            <a:r>
              <a:rPr dirty="0" sz="2000" spc="-75"/>
              <a:t> </a:t>
            </a:r>
            <a:r>
              <a:rPr dirty="0" sz="2000" spc="-5"/>
              <a:t>stratification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26865" y="891825"/>
            <a:ext cx="8858250" cy="3597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 marR="2334895" indent="-257810">
              <a:lnSpc>
                <a:spcPct val="100000"/>
              </a:lnSpc>
              <a:spcBef>
                <a:spcPts val="100"/>
              </a:spcBef>
              <a:buSzPct val="102777"/>
              <a:buFont typeface="Arial"/>
              <a:buChar char="✓"/>
              <a:tabLst>
                <a:tab pos="227329" algn="l"/>
              </a:tabLst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Biology/Science</a:t>
            </a:r>
            <a:r>
              <a:rPr dirty="0" sz="1800" spc="-5">
                <a:latin typeface="Calibri"/>
                <a:cs typeface="Calibri"/>
              </a:rPr>
              <a:t>: FAI detects coronary inflammation by </a:t>
            </a:r>
            <a:r>
              <a:rPr dirty="0" sz="1800" spc="-340">
                <a:latin typeface="Calibri"/>
                <a:cs typeface="Calibri"/>
              </a:rPr>
              <a:t>phenotyping  </a:t>
            </a:r>
            <a:r>
              <a:rPr dirty="0" sz="1800" spc="-5">
                <a:latin typeface="Calibri"/>
                <a:cs typeface="Calibri"/>
              </a:rPr>
              <a:t>perivascular fat attenuation changes 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CCTA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✓"/>
            </a:pPr>
            <a:endParaRPr sz="1800">
              <a:latin typeface="Times New Roman"/>
              <a:cs typeface="Times New Roman"/>
            </a:endParaRPr>
          </a:p>
          <a:p>
            <a:pPr marL="226695" marR="202565" indent="-213995">
              <a:lnSpc>
                <a:spcPct val="100000"/>
              </a:lnSpc>
              <a:buSzPct val="102777"/>
              <a:buFont typeface="Arial"/>
              <a:buChar char="✓"/>
              <a:tabLst>
                <a:tab pos="227329" algn="l"/>
              </a:tabLst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 value</a:t>
            </a:r>
            <a:r>
              <a:rPr dirty="0" sz="1800" spc="-5">
                <a:latin typeface="Calibri"/>
                <a:cs typeface="Calibri"/>
              </a:rPr>
              <a:t>: FAI has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striking prognostic value for cardiac death and non-fatal AMI, over  and above current risk scores and state-of-the-art interpretation of CCTA (risk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modifiable?)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✓"/>
            </a:pPr>
            <a:endParaRPr sz="1800">
              <a:latin typeface="Times New Roman"/>
              <a:cs typeface="Times New Roman"/>
            </a:endParaRPr>
          </a:p>
          <a:p>
            <a:pPr marL="226695" marR="274955" indent="-213995">
              <a:lnSpc>
                <a:spcPct val="100000"/>
              </a:lnSpc>
              <a:buSzPct val="102777"/>
              <a:buFont typeface="Arial"/>
              <a:buChar char="✓"/>
              <a:tabLst>
                <a:tab pos="226695" algn="l"/>
              </a:tabLst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Potential to use in clinical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</a:t>
            </a:r>
            <a:r>
              <a:rPr dirty="0" sz="1800">
                <a:latin typeface="Calibri"/>
                <a:cs typeface="Calibri"/>
              </a:rPr>
              <a:t>: </a:t>
            </a:r>
            <a:r>
              <a:rPr dirty="0" sz="1800" spc="-5">
                <a:latin typeface="Calibri"/>
                <a:cs typeface="Calibri"/>
              </a:rPr>
              <a:t>The FAI technology is applicable to any standard </a:t>
            </a:r>
            <a:r>
              <a:rPr dirty="0" sz="1800" spc="-265">
                <a:latin typeface="Calibri"/>
                <a:cs typeface="Calibri"/>
              </a:rPr>
              <a:t>CCTA,  </a:t>
            </a:r>
            <a:r>
              <a:rPr dirty="0" sz="1800" spc="-5">
                <a:latin typeface="Calibri"/>
                <a:cs typeface="Calibri"/>
              </a:rPr>
              <a:t>from any scanner and with any scan settings (with appropriate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weighting)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✓"/>
            </a:pPr>
            <a:endParaRPr sz="1800">
              <a:latin typeface="Times New Roman"/>
              <a:cs typeface="Times New Roman"/>
            </a:endParaRPr>
          </a:p>
          <a:p>
            <a:pPr marL="226695" marR="5080" indent="-213995">
              <a:lnSpc>
                <a:spcPct val="100000"/>
              </a:lnSpc>
              <a:buSzPct val="102777"/>
              <a:buFont typeface="Arial"/>
              <a:buChar char="✓"/>
              <a:tabLst>
                <a:tab pos="226695" algn="l"/>
              </a:tabLst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Pitfalls</a:t>
            </a:r>
            <a:r>
              <a:rPr dirty="0" sz="1800" spc="-5">
                <a:latin typeface="Calibri"/>
                <a:cs typeface="Calibri"/>
              </a:rPr>
              <a:t>: FAI needs appropriate corrections for obesity, scanner type, scan settings and other  technical and biological factors, so </a:t>
            </a:r>
            <a:r>
              <a:rPr dirty="0" sz="1800" spc="-5" i="1">
                <a:latin typeface="Calibri"/>
                <a:cs typeface="Calibri"/>
              </a:rPr>
              <a:t>crude measurement of “mean perivascular attenuation” is  </a:t>
            </a:r>
            <a:r>
              <a:rPr dirty="0" sz="1800" spc="-5" i="1">
                <a:latin typeface="Calibri"/>
                <a:cs typeface="Calibri"/>
              </a:rPr>
              <a:t>of limited value in clinical practice</a:t>
            </a:r>
            <a:r>
              <a:rPr dirty="0" sz="1800" spc="-5">
                <a:latin typeface="Calibri"/>
                <a:cs typeface="Calibri"/>
              </a:rPr>
              <a:t>. Consistent and validated image analysis tools will allow  quality-assured delivery of FAI technology for patient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benefit.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3500" y="330200"/>
            <a:ext cx="1097522" cy="1387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469900"/>
            <a:ext cx="595317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810" y="0"/>
            <a:ext cx="23075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latin typeface="Calibri"/>
                <a:cs typeface="Calibri"/>
              </a:rPr>
              <a:t>Acknowledgments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1100" y="469900"/>
            <a:ext cx="156223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14750" y="475706"/>
            <a:ext cx="1562735" cy="742950"/>
          </a:xfrm>
          <a:custGeom>
            <a:avLst/>
            <a:gdLst/>
            <a:ahLst/>
            <a:cxnLst/>
            <a:rect l="l" t="t" r="r" b="b"/>
            <a:pathLst>
              <a:path w="1562735" h="742950">
                <a:moveTo>
                  <a:pt x="0" y="0"/>
                </a:moveTo>
                <a:lnTo>
                  <a:pt x="1562229" y="0"/>
                </a:lnTo>
                <a:lnTo>
                  <a:pt x="1562229" y="742949"/>
                </a:lnTo>
                <a:lnTo>
                  <a:pt x="0" y="74294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43100" y="584200"/>
            <a:ext cx="1541483" cy="514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1346200"/>
            <a:ext cx="6686550" cy="2898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45990" y="1151354"/>
            <a:ext cx="1543050" cy="1725930"/>
          </a:xfrm>
          <a:custGeom>
            <a:avLst/>
            <a:gdLst/>
            <a:ahLst/>
            <a:cxnLst/>
            <a:rect l="l" t="t" r="r" b="b"/>
            <a:pathLst>
              <a:path w="1543050" h="1725930">
                <a:moveTo>
                  <a:pt x="0" y="0"/>
                </a:moveTo>
                <a:lnTo>
                  <a:pt x="1543050" y="0"/>
                </a:lnTo>
                <a:lnTo>
                  <a:pt x="1543050" y="1725528"/>
                </a:lnTo>
                <a:lnTo>
                  <a:pt x="0" y="17255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45990" y="1151354"/>
            <a:ext cx="1543050" cy="1725930"/>
          </a:xfrm>
          <a:custGeom>
            <a:avLst/>
            <a:gdLst/>
            <a:ahLst/>
            <a:cxnLst/>
            <a:rect l="l" t="t" r="r" b="b"/>
            <a:pathLst>
              <a:path w="1543050" h="1725930">
                <a:moveTo>
                  <a:pt x="0" y="0"/>
                </a:moveTo>
                <a:lnTo>
                  <a:pt x="1543050" y="0"/>
                </a:lnTo>
                <a:lnTo>
                  <a:pt x="1543050" y="1725528"/>
                </a:lnTo>
                <a:lnTo>
                  <a:pt x="0" y="172552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4453" y="4119774"/>
            <a:ext cx="1543050" cy="334645"/>
          </a:xfrm>
          <a:custGeom>
            <a:avLst/>
            <a:gdLst/>
            <a:ahLst/>
            <a:cxnLst/>
            <a:rect l="l" t="t" r="r" b="b"/>
            <a:pathLst>
              <a:path w="1543050" h="334645">
                <a:moveTo>
                  <a:pt x="0" y="0"/>
                </a:moveTo>
                <a:lnTo>
                  <a:pt x="1543050" y="0"/>
                </a:lnTo>
                <a:lnTo>
                  <a:pt x="1543050" y="334583"/>
                </a:lnTo>
                <a:lnTo>
                  <a:pt x="0" y="3345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4453" y="4119774"/>
            <a:ext cx="1543050" cy="334645"/>
          </a:xfrm>
          <a:custGeom>
            <a:avLst/>
            <a:gdLst/>
            <a:ahLst/>
            <a:cxnLst/>
            <a:rect l="l" t="t" r="r" b="b"/>
            <a:pathLst>
              <a:path w="1543050" h="334645">
                <a:moveTo>
                  <a:pt x="0" y="0"/>
                </a:moveTo>
                <a:lnTo>
                  <a:pt x="1543050" y="0"/>
                </a:lnTo>
                <a:lnTo>
                  <a:pt x="1543050" y="334583"/>
                </a:lnTo>
                <a:lnTo>
                  <a:pt x="0" y="3345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11687" y="4855736"/>
            <a:ext cx="29584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>
                <a:latin typeface="Calibri"/>
                <a:cs typeface="Calibri"/>
              </a:rPr>
              <a:t>THE LANCET: Released 28/8/18, 14:30</a:t>
            </a:r>
            <a:r>
              <a:rPr dirty="0" sz="1350" spc="-7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BST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0700" y="469900"/>
            <a:ext cx="1940031" cy="682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99094" y="475705"/>
            <a:ext cx="1940560" cy="682625"/>
          </a:xfrm>
          <a:custGeom>
            <a:avLst/>
            <a:gdLst/>
            <a:ahLst/>
            <a:cxnLst/>
            <a:rect l="l" t="t" r="r" b="b"/>
            <a:pathLst>
              <a:path w="1940559" h="682625">
                <a:moveTo>
                  <a:pt x="0" y="0"/>
                </a:moveTo>
                <a:lnTo>
                  <a:pt x="1940031" y="0"/>
                </a:lnTo>
                <a:lnTo>
                  <a:pt x="1940031" y="682504"/>
                </a:lnTo>
                <a:lnTo>
                  <a:pt x="0" y="68250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37314" y="4290124"/>
            <a:ext cx="263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libri"/>
                <a:cs typeface="Calibri"/>
              </a:rPr>
              <a:t>E-mail:</a:t>
            </a:r>
            <a:r>
              <a:rPr dirty="0" sz="1000" spc="-65">
                <a:latin typeface="Calibri"/>
                <a:cs typeface="Calibri"/>
              </a:rPr>
              <a:t> </a:t>
            </a:r>
            <a:r>
              <a:rPr dirty="0" u="heavy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Charalambos.antoniades@cardiov.ox.ac.uk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958" y="173439"/>
            <a:ext cx="413892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predicts non-fatal myocardial</a:t>
            </a:r>
            <a:r>
              <a:rPr dirty="0" spc="-75"/>
              <a:t> </a:t>
            </a:r>
            <a:r>
              <a:rPr dirty="0" spc="-5"/>
              <a:t>infarction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0135" y="4889767"/>
            <a:ext cx="2595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6500" y="787400"/>
            <a:ext cx="6955456" cy="3282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526" y="116289"/>
            <a:ext cx="40074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leads to significant risk</a:t>
            </a:r>
            <a:r>
              <a:rPr dirty="0" spc="-75"/>
              <a:t> </a:t>
            </a:r>
            <a:r>
              <a:rPr dirty="0" spc="-5"/>
              <a:t>reclassification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9342" y="4889767"/>
            <a:ext cx="2595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3700" y="508000"/>
            <a:ext cx="5507363" cy="4181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95" y="211196"/>
            <a:ext cx="4301490" cy="4940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40">
                <a:solidFill>
                  <a:srgbClr val="AA1F31"/>
                </a:solidFill>
                <a:latin typeface="Arial"/>
                <a:cs typeface="Arial"/>
              </a:rPr>
              <a:t>Declaration </a:t>
            </a:r>
            <a:r>
              <a:rPr dirty="0" sz="3050" spc="125">
                <a:solidFill>
                  <a:srgbClr val="AA1F31"/>
                </a:solidFill>
                <a:latin typeface="Arial"/>
                <a:cs typeface="Arial"/>
              </a:rPr>
              <a:t>of</a:t>
            </a:r>
            <a:r>
              <a:rPr dirty="0" sz="3050" spc="114">
                <a:solidFill>
                  <a:srgbClr val="AA1F31"/>
                </a:solidFill>
                <a:latin typeface="Arial"/>
                <a:cs typeface="Arial"/>
              </a:rPr>
              <a:t> </a:t>
            </a:r>
            <a:r>
              <a:rPr dirty="0" sz="3050" spc="35">
                <a:solidFill>
                  <a:srgbClr val="AA1F31"/>
                </a:solidFill>
                <a:latin typeface="Arial"/>
                <a:cs typeface="Arial"/>
              </a:rPr>
              <a:t>interest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944" y="1481009"/>
            <a:ext cx="8225790" cy="64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750" spc="10">
                <a:solidFill>
                  <a:srgbClr val="4B4B4B"/>
                </a:solidFill>
                <a:latin typeface="Arial"/>
                <a:cs typeface="Arial"/>
              </a:rPr>
              <a:t>- </a:t>
            </a:r>
            <a:r>
              <a:rPr dirty="0" sz="1750" spc="55">
                <a:solidFill>
                  <a:srgbClr val="1C1A1C"/>
                </a:solidFill>
                <a:latin typeface="Arial"/>
                <a:cs typeface="Arial"/>
              </a:rPr>
              <a:t>Consulting/Royalties/Owner/ </a:t>
            </a:r>
            <a:r>
              <a:rPr dirty="0" sz="1750" spc="15">
                <a:solidFill>
                  <a:srgbClr val="1C1A1C"/>
                </a:solidFill>
                <a:latin typeface="Arial"/>
                <a:cs typeface="Arial"/>
              </a:rPr>
              <a:t>Stockholder of </a:t>
            </a:r>
            <a:r>
              <a:rPr dirty="0" sz="1750" spc="-30">
                <a:solidFill>
                  <a:srgbClr val="1C1A1C"/>
                </a:solidFill>
                <a:latin typeface="Arial"/>
                <a:cs typeface="Arial"/>
              </a:rPr>
              <a:t>a </a:t>
            </a:r>
            <a:r>
              <a:rPr dirty="0" sz="1750" spc="25">
                <a:solidFill>
                  <a:srgbClr val="1C1A1C"/>
                </a:solidFill>
                <a:latin typeface="Arial"/>
                <a:cs typeface="Arial"/>
              </a:rPr>
              <a:t>healthcare company (Founder,  </a:t>
            </a:r>
            <a:r>
              <a:rPr dirty="0" sz="1750" spc="30">
                <a:solidFill>
                  <a:srgbClr val="1C1A1C"/>
                </a:solidFill>
                <a:latin typeface="Arial"/>
                <a:cs typeface="Arial"/>
              </a:rPr>
              <a:t>shareholder </a:t>
            </a:r>
            <a:r>
              <a:rPr dirty="0" sz="1750" spc="40">
                <a:solidFill>
                  <a:srgbClr val="1C1A1C"/>
                </a:solidFill>
                <a:latin typeface="Arial"/>
                <a:cs typeface="Arial"/>
              </a:rPr>
              <a:t>and </a:t>
            </a:r>
            <a:r>
              <a:rPr dirty="0" sz="1750" spc="-5">
                <a:solidFill>
                  <a:srgbClr val="1C1A1C"/>
                </a:solidFill>
                <a:latin typeface="Arial"/>
                <a:cs typeface="Arial"/>
              </a:rPr>
              <a:t>Chief </a:t>
            </a:r>
            <a:r>
              <a:rPr dirty="0" sz="1750" spc="5">
                <a:solidFill>
                  <a:srgbClr val="1C1A1C"/>
                </a:solidFill>
                <a:latin typeface="Arial"/>
                <a:cs typeface="Arial"/>
              </a:rPr>
              <a:t>Scientific </a:t>
            </a:r>
            <a:r>
              <a:rPr dirty="0" sz="1750" spc="25">
                <a:solidFill>
                  <a:srgbClr val="1C1A1C"/>
                </a:solidFill>
                <a:latin typeface="Arial"/>
                <a:cs typeface="Arial"/>
              </a:rPr>
              <a:t>Officer of </a:t>
            </a:r>
            <a:r>
              <a:rPr dirty="0" sz="1750" spc="0">
                <a:solidFill>
                  <a:srgbClr val="1C1A1C"/>
                </a:solidFill>
                <a:latin typeface="Arial"/>
                <a:cs typeface="Arial"/>
              </a:rPr>
              <a:t>Caristo</a:t>
            </a:r>
            <a:r>
              <a:rPr dirty="0" sz="1750" spc="140">
                <a:solidFill>
                  <a:srgbClr val="1C1A1C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1C1A1C"/>
                </a:solidFill>
                <a:latin typeface="Arial"/>
                <a:cs typeface="Arial"/>
              </a:rPr>
              <a:t>Diagnostics)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429" y="4609159"/>
            <a:ext cx="142875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10"/>
              </a:spcBef>
            </a:pPr>
            <a:r>
              <a:rPr dirty="0" sz="1450" spc="50" b="1">
                <a:solidFill>
                  <a:srgbClr val="07070A"/>
                </a:solidFill>
                <a:latin typeface="Arial"/>
                <a:cs typeface="Arial"/>
              </a:rPr>
              <a:t>ESC</a:t>
            </a:r>
            <a:r>
              <a:rPr dirty="0" sz="1450" b="1">
                <a:solidFill>
                  <a:srgbClr val="07070A"/>
                </a:solidFill>
                <a:latin typeface="Arial"/>
                <a:cs typeface="Arial"/>
              </a:rPr>
              <a:t> </a:t>
            </a:r>
            <a:r>
              <a:rPr dirty="0" sz="1450" spc="0" b="1">
                <a:solidFill>
                  <a:srgbClr val="07070A"/>
                </a:solidFill>
                <a:latin typeface="Arial"/>
                <a:cs typeface="Arial"/>
              </a:rPr>
              <a:t>Congress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70"/>
              </a:lnSpc>
            </a:pPr>
            <a:r>
              <a:rPr dirty="0" sz="1550" spc="-10" b="1">
                <a:solidFill>
                  <a:srgbClr val="90232F"/>
                </a:solidFill>
                <a:latin typeface="Arial"/>
                <a:cs typeface="Arial"/>
              </a:rPr>
              <a:t>Munich </a:t>
            </a:r>
            <a:r>
              <a:rPr dirty="0" sz="1550" spc="105" b="1">
                <a:solidFill>
                  <a:srgbClr val="90232F"/>
                </a:solidFill>
                <a:latin typeface="Arial"/>
                <a:cs typeface="Arial"/>
              </a:rPr>
              <a:t>2018</a:t>
            </a:r>
            <a:r>
              <a:rPr dirty="0" sz="1550" spc="135" b="1">
                <a:solidFill>
                  <a:srgbClr val="90232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AA1F3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6687" y="4346881"/>
            <a:ext cx="709295" cy="885190"/>
          </a:xfrm>
          <a:prstGeom prst="rect">
            <a:avLst/>
          </a:prstGeom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5650" spc="240">
                <a:solidFill>
                  <a:srgbClr val="D1D1D1"/>
                </a:solidFill>
                <a:latin typeface="Times New Roman"/>
                <a:cs typeface="Times New Roman"/>
              </a:rPr>
              <a:t>•</a:t>
            </a:r>
            <a:r>
              <a:rPr dirty="0" sz="5650" spc="140">
                <a:solidFill>
                  <a:srgbClr val="D1D1D1"/>
                </a:solidFill>
                <a:latin typeface="Times New Roman"/>
                <a:cs typeface="Times New Roman"/>
              </a:rPr>
              <a:t> </a:t>
            </a:r>
            <a:r>
              <a:rPr dirty="0" sz="3800" spc="175">
                <a:solidFill>
                  <a:srgbClr val="878787"/>
                </a:solidFill>
                <a:latin typeface="Arial"/>
                <a:cs typeface="Arial"/>
              </a:rPr>
              <a:t>•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00100"/>
            <a:ext cx="3633067" cy="1828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54200" y="850900"/>
            <a:ext cx="627651" cy="1783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812800"/>
            <a:ext cx="726196" cy="1783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8400" y="812800"/>
            <a:ext cx="620724" cy="1783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5400" y="800100"/>
            <a:ext cx="681687" cy="1783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27400" y="812800"/>
            <a:ext cx="692772" cy="1783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87700" y="1447800"/>
            <a:ext cx="67965" cy="33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9700" y="1447800"/>
            <a:ext cx="67965" cy="3332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6700" y="800100"/>
            <a:ext cx="904854" cy="1783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62500" y="1346200"/>
            <a:ext cx="137429" cy="5417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6700" y="1346200"/>
            <a:ext cx="69550" cy="4163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26000" y="2324100"/>
            <a:ext cx="43644" cy="253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6700" y="2565400"/>
            <a:ext cx="901674" cy="70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4820" y="476001"/>
            <a:ext cx="393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 marR="5080" indent="-3175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Normal  Artery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0205" y="476001"/>
            <a:ext cx="5213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 marR="5080" indent="-9525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Narrowed  Artery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78579" y="476001"/>
            <a:ext cx="431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5080" indent="-508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Blocked  Artery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6390" y="539154"/>
            <a:ext cx="2202815" cy="175895"/>
          </a:xfrm>
          <a:custGeom>
            <a:avLst/>
            <a:gdLst/>
            <a:ahLst/>
            <a:cxnLst/>
            <a:rect l="l" t="t" r="r" b="b"/>
            <a:pathLst>
              <a:path w="2202815" h="175895">
                <a:moveTo>
                  <a:pt x="2176636" y="102989"/>
                </a:moveTo>
                <a:lnTo>
                  <a:pt x="2172718" y="103085"/>
                </a:lnTo>
                <a:lnTo>
                  <a:pt x="2172949" y="74511"/>
                </a:lnTo>
                <a:lnTo>
                  <a:pt x="2117798" y="74064"/>
                </a:lnTo>
                <a:lnTo>
                  <a:pt x="2030907" y="24865"/>
                </a:lnTo>
                <a:lnTo>
                  <a:pt x="2028492" y="16147"/>
                </a:lnTo>
                <a:lnTo>
                  <a:pt x="2036268" y="2414"/>
                </a:lnTo>
                <a:lnTo>
                  <a:pt x="2044986" y="0"/>
                </a:lnTo>
                <a:lnTo>
                  <a:pt x="2202236" y="89037"/>
                </a:lnTo>
                <a:lnTo>
                  <a:pt x="2176636" y="102989"/>
                </a:lnTo>
                <a:close/>
              </a:path>
              <a:path w="2202815" h="175895">
                <a:moveTo>
                  <a:pt x="2117566" y="102638"/>
                </a:moveTo>
                <a:lnTo>
                  <a:pt x="0" y="85469"/>
                </a:lnTo>
                <a:lnTo>
                  <a:pt x="231" y="56895"/>
                </a:lnTo>
                <a:lnTo>
                  <a:pt x="2117798" y="74064"/>
                </a:lnTo>
                <a:lnTo>
                  <a:pt x="2143398" y="88559"/>
                </a:lnTo>
                <a:lnTo>
                  <a:pt x="2117566" y="102638"/>
                </a:lnTo>
                <a:close/>
              </a:path>
              <a:path w="2202815" h="175895">
                <a:moveTo>
                  <a:pt x="2143398" y="88559"/>
                </a:moveTo>
                <a:lnTo>
                  <a:pt x="2117798" y="74064"/>
                </a:lnTo>
                <a:lnTo>
                  <a:pt x="2172949" y="74511"/>
                </a:lnTo>
                <a:lnTo>
                  <a:pt x="2172937" y="76081"/>
                </a:lnTo>
                <a:lnTo>
                  <a:pt x="2165980" y="76253"/>
                </a:lnTo>
                <a:lnTo>
                  <a:pt x="2143398" y="88559"/>
                </a:lnTo>
                <a:close/>
              </a:path>
              <a:path w="2202815" h="175895">
                <a:moveTo>
                  <a:pt x="2165778" y="101231"/>
                </a:moveTo>
                <a:lnTo>
                  <a:pt x="2143398" y="88559"/>
                </a:lnTo>
                <a:lnTo>
                  <a:pt x="2165980" y="76253"/>
                </a:lnTo>
                <a:lnTo>
                  <a:pt x="2165778" y="101231"/>
                </a:lnTo>
                <a:close/>
              </a:path>
              <a:path w="2202815" h="175895">
                <a:moveTo>
                  <a:pt x="2172734" y="101059"/>
                </a:moveTo>
                <a:lnTo>
                  <a:pt x="2165778" y="101231"/>
                </a:lnTo>
                <a:lnTo>
                  <a:pt x="2165980" y="76253"/>
                </a:lnTo>
                <a:lnTo>
                  <a:pt x="2172937" y="76081"/>
                </a:lnTo>
                <a:lnTo>
                  <a:pt x="2172734" y="101059"/>
                </a:lnTo>
                <a:close/>
              </a:path>
              <a:path w="2202815" h="175895">
                <a:moveTo>
                  <a:pt x="2172718" y="103085"/>
                </a:moveTo>
                <a:lnTo>
                  <a:pt x="2117566" y="102638"/>
                </a:lnTo>
                <a:lnTo>
                  <a:pt x="2143398" y="88559"/>
                </a:lnTo>
                <a:lnTo>
                  <a:pt x="2165778" y="101231"/>
                </a:lnTo>
                <a:lnTo>
                  <a:pt x="2172734" y="101059"/>
                </a:lnTo>
                <a:lnTo>
                  <a:pt x="2172718" y="103085"/>
                </a:lnTo>
                <a:close/>
              </a:path>
              <a:path w="2202815" h="175895">
                <a:moveTo>
                  <a:pt x="2043563" y="175512"/>
                </a:moveTo>
                <a:lnTo>
                  <a:pt x="2034885" y="172956"/>
                </a:lnTo>
                <a:lnTo>
                  <a:pt x="2027333" y="159099"/>
                </a:lnTo>
                <a:lnTo>
                  <a:pt x="2029889" y="150421"/>
                </a:lnTo>
                <a:lnTo>
                  <a:pt x="2117566" y="102638"/>
                </a:lnTo>
                <a:lnTo>
                  <a:pt x="2172718" y="103085"/>
                </a:lnTo>
                <a:lnTo>
                  <a:pt x="2176636" y="102989"/>
                </a:lnTo>
                <a:lnTo>
                  <a:pt x="2043563" y="175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7709" y="532144"/>
            <a:ext cx="423545" cy="175895"/>
          </a:xfrm>
          <a:custGeom>
            <a:avLst/>
            <a:gdLst/>
            <a:ahLst/>
            <a:cxnLst/>
            <a:rect l="l" t="t" r="r" b="b"/>
            <a:pathLst>
              <a:path w="423545" h="175895">
                <a:moveTo>
                  <a:pt x="397698" y="103462"/>
                </a:moveTo>
                <a:lnTo>
                  <a:pt x="393735" y="103560"/>
                </a:lnTo>
                <a:lnTo>
                  <a:pt x="394073" y="74987"/>
                </a:lnTo>
                <a:lnTo>
                  <a:pt x="338939" y="74335"/>
                </a:lnTo>
                <a:lnTo>
                  <a:pt x="252232" y="24813"/>
                </a:lnTo>
                <a:lnTo>
                  <a:pt x="249850" y="16086"/>
                </a:lnTo>
                <a:lnTo>
                  <a:pt x="257677" y="2382"/>
                </a:lnTo>
                <a:lnTo>
                  <a:pt x="266404" y="0"/>
                </a:lnTo>
                <a:lnTo>
                  <a:pt x="423321" y="89622"/>
                </a:lnTo>
                <a:lnTo>
                  <a:pt x="397698" y="103462"/>
                </a:lnTo>
                <a:close/>
              </a:path>
              <a:path w="423545" h="175895">
                <a:moveTo>
                  <a:pt x="338601" y="102908"/>
                </a:moveTo>
                <a:lnTo>
                  <a:pt x="0" y="98901"/>
                </a:lnTo>
                <a:lnTo>
                  <a:pt x="338" y="70328"/>
                </a:lnTo>
                <a:lnTo>
                  <a:pt x="338939" y="74335"/>
                </a:lnTo>
                <a:lnTo>
                  <a:pt x="364486" y="88926"/>
                </a:lnTo>
                <a:lnTo>
                  <a:pt x="338601" y="102908"/>
                </a:lnTo>
                <a:close/>
              </a:path>
              <a:path w="423545" h="175895">
                <a:moveTo>
                  <a:pt x="364486" y="88926"/>
                </a:moveTo>
                <a:lnTo>
                  <a:pt x="338939" y="74335"/>
                </a:lnTo>
                <a:lnTo>
                  <a:pt x="394073" y="74987"/>
                </a:lnTo>
                <a:lnTo>
                  <a:pt x="394055" y="76532"/>
                </a:lnTo>
                <a:lnTo>
                  <a:pt x="387113" y="76703"/>
                </a:lnTo>
                <a:lnTo>
                  <a:pt x="364486" y="88926"/>
                </a:lnTo>
                <a:close/>
              </a:path>
              <a:path w="423545" h="175895">
                <a:moveTo>
                  <a:pt x="386818" y="101680"/>
                </a:moveTo>
                <a:lnTo>
                  <a:pt x="364486" y="88926"/>
                </a:lnTo>
                <a:lnTo>
                  <a:pt x="387113" y="76703"/>
                </a:lnTo>
                <a:lnTo>
                  <a:pt x="386818" y="101680"/>
                </a:lnTo>
                <a:close/>
              </a:path>
              <a:path w="423545" h="175895">
                <a:moveTo>
                  <a:pt x="393759" y="101509"/>
                </a:moveTo>
                <a:lnTo>
                  <a:pt x="386818" y="101680"/>
                </a:lnTo>
                <a:lnTo>
                  <a:pt x="387113" y="76703"/>
                </a:lnTo>
                <a:lnTo>
                  <a:pt x="394055" y="76532"/>
                </a:lnTo>
                <a:lnTo>
                  <a:pt x="393759" y="101509"/>
                </a:lnTo>
                <a:close/>
              </a:path>
              <a:path w="423545" h="175895">
                <a:moveTo>
                  <a:pt x="393735" y="103560"/>
                </a:moveTo>
                <a:lnTo>
                  <a:pt x="338601" y="102908"/>
                </a:lnTo>
                <a:lnTo>
                  <a:pt x="364486" y="88926"/>
                </a:lnTo>
                <a:lnTo>
                  <a:pt x="386818" y="101680"/>
                </a:lnTo>
                <a:lnTo>
                  <a:pt x="393759" y="101509"/>
                </a:lnTo>
                <a:lnTo>
                  <a:pt x="393735" y="103560"/>
                </a:lnTo>
                <a:close/>
              </a:path>
              <a:path w="423545" h="175895">
                <a:moveTo>
                  <a:pt x="264327" y="175505"/>
                </a:moveTo>
                <a:lnTo>
                  <a:pt x="255659" y="172917"/>
                </a:lnTo>
                <a:lnTo>
                  <a:pt x="248159" y="159032"/>
                </a:lnTo>
                <a:lnTo>
                  <a:pt x="250747" y="150364"/>
                </a:lnTo>
                <a:lnTo>
                  <a:pt x="338601" y="102908"/>
                </a:lnTo>
                <a:lnTo>
                  <a:pt x="393735" y="103560"/>
                </a:lnTo>
                <a:lnTo>
                  <a:pt x="397698" y="103462"/>
                </a:lnTo>
                <a:lnTo>
                  <a:pt x="264327" y="17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02100" y="2959099"/>
            <a:ext cx="751266" cy="11998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76828" y="18280"/>
            <a:ext cx="497840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/>
              <a:t>Residual cardiovascular risk: the unmet</a:t>
            </a:r>
            <a:r>
              <a:rPr dirty="0" sz="2100" spc="-75"/>
              <a:t> </a:t>
            </a:r>
            <a:r>
              <a:rPr dirty="0" sz="2100" spc="-5"/>
              <a:t>need</a:t>
            </a:r>
            <a:endParaRPr sz="2100"/>
          </a:p>
        </p:txBody>
      </p:sp>
      <p:sp>
        <p:nvSpPr>
          <p:cNvPr id="22" name="object 22"/>
          <p:cNvSpPr txBox="1"/>
          <p:nvPr/>
        </p:nvSpPr>
        <p:spPr>
          <a:xfrm>
            <a:off x="141238" y="1963882"/>
            <a:ext cx="74422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0" b="1">
                <a:latin typeface="Calibri"/>
                <a:cs typeface="Calibri"/>
              </a:rPr>
              <a:t>INFLAMMATION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43290" y="1494135"/>
            <a:ext cx="521334" cy="1084580"/>
          </a:xfrm>
          <a:custGeom>
            <a:avLst/>
            <a:gdLst/>
            <a:ahLst/>
            <a:cxnLst/>
            <a:rect l="l" t="t" r="r" b="b"/>
            <a:pathLst>
              <a:path w="521335" h="1084580">
                <a:moveTo>
                  <a:pt x="464893" y="49296"/>
                </a:moveTo>
                <a:lnTo>
                  <a:pt x="70284" y="49296"/>
                </a:lnTo>
                <a:lnTo>
                  <a:pt x="76567" y="47725"/>
                </a:lnTo>
                <a:lnTo>
                  <a:pt x="84619" y="45352"/>
                </a:lnTo>
                <a:lnTo>
                  <a:pt x="89538" y="43123"/>
                </a:lnTo>
                <a:lnTo>
                  <a:pt x="94640" y="40339"/>
                </a:lnTo>
                <a:lnTo>
                  <a:pt x="103237" y="36295"/>
                </a:lnTo>
                <a:lnTo>
                  <a:pt x="106928" y="34713"/>
                </a:lnTo>
                <a:lnTo>
                  <a:pt x="110857" y="33755"/>
                </a:lnTo>
                <a:lnTo>
                  <a:pt x="114667" y="32485"/>
                </a:lnTo>
                <a:lnTo>
                  <a:pt x="118477" y="28675"/>
                </a:lnTo>
                <a:lnTo>
                  <a:pt x="121613" y="24044"/>
                </a:lnTo>
                <a:lnTo>
                  <a:pt x="129438" y="18828"/>
                </a:lnTo>
                <a:lnTo>
                  <a:pt x="133630" y="18219"/>
                </a:lnTo>
                <a:lnTo>
                  <a:pt x="137527" y="17245"/>
                </a:lnTo>
                <a:lnTo>
                  <a:pt x="151049" y="14341"/>
                </a:lnTo>
                <a:lnTo>
                  <a:pt x="163474" y="12505"/>
                </a:lnTo>
                <a:lnTo>
                  <a:pt x="190867" y="9625"/>
                </a:lnTo>
                <a:lnTo>
                  <a:pt x="220151" y="2517"/>
                </a:lnTo>
                <a:lnTo>
                  <a:pt x="238935" y="0"/>
                </a:lnTo>
                <a:lnTo>
                  <a:pt x="260602" y="1036"/>
                </a:lnTo>
                <a:lnTo>
                  <a:pt x="298538" y="4590"/>
                </a:lnTo>
                <a:lnTo>
                  <a:pt x="366127" y="9625"/>
                </a:lnTo>
                <a:lnTo>
                  <a:pt x="378795" y="11515"/>
                </a:lnTo>
                <a:lnTo>
                  <a:pt x="385917" y="14882"/>
                </a:lnTo>
                <a:lnTo>
                  <a:pt x="391716" y="19430"/>
                </a:lnTo>
                <a:lnTo>
                  <a:pt x="400417" y="24865"/>
                </a:lnTo>
                <a:lnTo>
                  <a:pt x="404009" y="26661"/>
                </a:lnTo>
                <a:lnTo>
                  <a:pt x="408086" y="27265"/>
                </a:lnTo>
                <a:lnTo>
                  <a:pt x="418250" y="31077"/>
                </a:lnTo>
                <a:lnTo>
                  <a:pt x="424346" y="34330"/>
                </a:lnTo>
                <a:lnTo>
                  <a:pt x="437099" y="38156"/>
                </a:lnTo>
                <a:lnTo>
                  <a:pt x="443664" y="38535"/>
                </a:lnTo>
                <a:lnTo>
                  <a:pt x="453843" y="41079"/>
                </a:lnTo>
                <a:lnTo>
                  <a:pt x="457567" y="42645"/>
                </a:lnTo>
                <a:lnTo>
                  <a:pt x="461377" y="43915"/>
                </a:lnTo>
                <a:lnTo>
                  <a:pt x="464893" y="49296"/>
                </a:lnTo>
                <a:close/>
              </a:path>
              <a:path w="521335" h="1084580">
                <a:moveTo>
                  <a:pt x="487334" y="71481"/>
                </a:moveTo>
                <a:lnTo>
                  <a:pt x="45223" y="71481"/>
                </a:lnTo>
                <a:lnTo>
                  <a:pt x="53707" y="66775"/>
                </a:lnTo>
                <a:lnTo>
                  <a:pt x="55145" y="61740"/>
                </a:lnTo>
                <a:lnTo>
                  <a:pt x="53494" y="54888"/>
                </a:lnTo>
                <a:lnTo>
                  <a:pt x="62491" y="47389"/>
                </a:lnTo>
                <a:lnTo>
                  <a:pt x="70284" y="49296"/>
                </a:lnTo>
                <a:lnTo>
                  <a:pt x="464893" y="49296"/>
                </a:lnTo>
                <a:lnTo>
                  <a:pt x="483944" y="69707"/>
                </a:lnTo>
                <a:lnTo>
                  <a:pt x="487334" y="71481"/>
                </a:lnTo>
                <a:close/>
              </a:path>
              <a:path w="521335" h="1084580">
                <a:moveTo>
                  <a:pt x="23711" y="1070399"/>
                </a:moveTo>
                <a:lnTo>
                  <a:pt x="11151" y="1069884"/>
                </a:lnTo>
                <a:lnTo>
                  <a:pt x="367" y="1064995"/>
                </a:lnTo>
                <a:lnTo>
                  <a:pt x="0" y="1056814"/>
                </a:lnTo>
                <a:lnTo>
                  <a:pt x="2349" y="1040674"/>
                </a:lnTo>
                <a:lnTo>
                  <a:pt x="5665" y="1023103"/>
                </a:lnTo>
                <a:lnTo>
                  <a:pt x="7987" y="1011655"/>
                </a:lnTo>
                <a:lnTo>
                  <a:pt x="9118" y="1001185"/>
                </a:lnTo>
                <a:lnTo>
                  <a:pt x="10368" y="990721"/>
                </a:lnTo>
                <a:lnTo>
                  <a:pt x="11375" y="980296"/>
                </a:lnTo>
                <a:lnTo>
                  <a:pt x="11797" y="969745"/>
                </a:lnTo>
                <a:lnTo>
                  <a:pt x="11605" y="921733"/>
                </a:lnTo>
                <a:lnTo>
                  <a:pt x="11070" y="873724"/>
                </a:lnTo>
                <a:lnTo>
                  <a:pt x="10249" y="825716"/>
                </a:lnTo>
                <a:lnTo>
                  <a:pt x="9202" y="777713"/>
                </a:lnTo>
                <a:lnTo>
                  <a:pt x="7987" y="729715"/>
                </a:lnTo>
                <a:lnTo>
                  <a:pt x="4630" y="688685"/>
                </a:lnTo>
                <a:lnTo>
                  <a:pt x="367" y="645895"/>
                </a:lnTo>
                <a:lnTo>
                  <a:pt x="1230" y="625887"/>
                </a:lnTo>
                <a:lnTo>
                  <a:pt x="2958" y="585872"/>
                </a:lnTo>
                <a:lnTo>
                  <a:pt x="7012" y="545882"/>
                </a:lnTo>
                <a:lnTo>
                  <a:pt x="7987" y="539215"/>
                </a:lnTo>
                <a:lnTo>
                  <a:pt x="12661" y="400362"/>
                </a:lnTo>
                <a:lnTo>
                  <a:pt x="12667" y="319506"/>
                </a:lnTo>
                <a:lnTo>
                  <a:pt x="12091" y="258546"/>
                </a:lnTo>
                <a:lnTo>
                  <a:pt x="11206" y="213673"/>
                </a:lnTo>
                <a:lnTo>
                  <a:pt x="9615" y="156946"/>
                </a:lnTo>
                <a:lnTo>
                  <a:pt x="9458" y="137472"/>
                </a:lnTo>
                <a:lnTo>
                  <a:pt x="10094" y="118845"/>
                </a:lnTo>
                <a:lnTo>
                  <a:pt x="11797" y="97255"/>
                </a:lnTo>
                <a:lnTo>
                  <a:pt x="20319" y="65089"/>
                </a:lnTo>
                <a:lnTo>
                  <a:pt x="32777" y="63709"/>
                </a:lnTo>
                <a:lnTo>
                  <a:pt x="45223" y="71481"/>
                </a:lnTo>
                <a:lnTo>
                  <a:pt x="487334" y="71481"/>
                </a:lnTo>
                <a:lnTo>
                  <a:pt x="488047" y="71855"/>
                </a:lnTo>
                <a:lnTo>
                  <a:pt x="491857" y="74395"/>
                </a:lnTo>
                <a:lnTo>
                  <a:pt x="494397" y="82015"/>
                </a:lnTo>
                <a:lnTo>
                  <a:pt x="498481" y="89285"/>
                </a:lnTo>
                <a:lnTo>
                  <a:pt x="499477" y="97255"/>
                </a:lnTo>
                <a:lnTo>
                  <a:pt x="501494" y="115370"/>
                </a:lnTo>
                <a:lnTo>
                  <a:pt x="502259" y="123205"/>
                </a:lnTo>
                <a:lnTo>
                  <a:pt x="503539" y="128543"/>
                </a:lnTo>
                <a:lnTo>
                  <a:pt x="511731" y="171632"/>
                </a:lnTo>
                <a:lnTo>
                  <a:pt x="517889" y="217496"/>
                </a:lnTo>
                <a:lnTo>
                  <a:pt x="521029" y="263023"/>
                </a:lnTo>
                <a:lnTo>
                  <a:pt x="520897" y="278502"/>
                </a:lnTo>
                <a:lnTo>
                  <a:pt x="520361" y="296844"/>
                </a:lnTo>
                <a:lnTo>
                  <a:pt x="519534" y="319677"/>
                </a:lnTo>
                <a:lnTo>
                  <a:pt x="518528" y="348627"/>
                </a:lnTo>
                <a:lnTo>
                  <a:pt x="516424" y="431388"/>
                </a:lnTo>
                <a:lnTo>
                  <a:pt x="515550" y="488452"/>
                </a:lnTo>
                <a:lnTo>
                  <a:pt x="514992" y="552533"/>
                </a:lnTo>
                <a:lnTo>
                  <a:pt x="514577" y="696063"/>
                </a:lnTo>
                <a:lnTo>
                  <a:pt x="514186" y="750041"/>
                </a:lnTo>
                <a:lnTo>
                  <a:pt x="513583" y="804017"/>
                </a:lnTo>
                <a:lnTo>
                  <a:pt x="512808" y="857992"/>
                </a:lnTo>
                <a:lnTo>
                  <a:pt x="511903" y="911965"/>
                </a:lnTo>
                <a:lnTo>
                  <a:pt x="510907" y="965935"/>
                </a:lnTo>
                <a:lnTo>
                  <a:pt x="510580" y="977365"/>
                </a:lnTo>
                <a:lnTo>
                  <a:pt x="278497" y="977365"/>
                </a:lnTo>
                <a:lnTo>
                  <a:pt x="266985" y="978940"/>
                </a:lnTo>
                <a:lnTo>
                  <a:pt x="228967" y="986255"/>
                </a:lnTo>
                <a:lnTo>
                  <a:pt x="225267" y="987923"/>
                </a:lnTo>
                <a:lnTo>
                  <a:pt x="221347" y="988795"/>
                </a:lnTo>
                <a:lnTo>
                  <a:pt x="207523" y="991331"/>
                </a:lnTo>
                <a:lnTo>
                  <a:pt x="192549" y="993342"/>
                </a:lnTo>
                <a:lnTo>
                  <a:pt x="164197" y="996415"/>
                </a:lnTo>
                <a:lnTo>
                  <a:pt x="156489" y="998068"/>
                </a:lnTo>
                <a:lnTo>
                  <a:pt x="126540" y="1012157"/>
                </a:lnTo>
                <a:lnTo>
                  <a:pt x="122287" y="1015465"/>
                </a:lnTo>
                <a:lnTo>
                  <a:pt x="116724" y="1019485"/>
                </a:lnTo>
                <a:lnTo>
                  <a:pt x="110969" y="1023238"/>
                </a:lnTo>
                <a:lnTo>
                  <a:pt x="105159" y="1026915"/>
                </a:lnTo>
                <a:lnTo>
                  <a:pt x="99427" y="1030705"/>
                </a:lnTo>
                <a:lnTo>
                  <a:pt x="92728" y="1035424"/>
                </a:lnTo>
                <a:lnTo>
                  <a:pt x="79436" y="1045010"/>
                </a:lnTo>
                <a:lnTo>
                  <a:pt x="72757" y="1049755"/>
                </a:lnTo>
                <a:lnTo>
                  <a:pt x="69005" y="1052381"/>
                </a:lnTo>
                <a:lnTo>
                  <a:pt x="64565" y="1054137"/>
                </a:lnTo>
                <a:lnTo>
                  <a:pt x="49897" y="1068805"/>
                </a:lnTo>
                <a:lnTo>
                  <a:pt x="36981" y="1069165"/>
                </a:lnTo>
                <a:lnTo>
                  <a:pt x="23711" y="1070399"/>
                </a:lnTo>
                <a:close/>
              </a:path>
              <a:path w="521335" h="1084580">
                <a:moveTo>
                  <a:pt x="414720" y="1038971"/>
                </a:moveTo>
                <a:lnTo>
                  <a:pt x="404227" y="1031975"/>
                </a:lnTo>
                <a:lnTo>
                  <a:pt x="400791" y="1028755"/>
                </a:lnTo>
                <a:lnTo>
                  <a:pt x="389266" y="1023632"/>
                </a:lnTo>
                <a:lnTo>
                  <a:pt x="381367" y="1021815"/>
                </a:lnTo>
                <a:lnTo>
                  <a:pt x="366127" y="1016735"/>
                </a:lnTo>
                <a:lnTo>
                  <a:pt x="358071" y="1015247"/>
                </a:lnTo>
                <a:lnTo>
                  <a:pt x="350887" y="1011655"/>
                </a:lnTo>
                <a:lnTo>
                  <a:pt x="336090" y="1004035"/>
                </a:lnTo>
                <a:lnTo>
                  <a:pt x="331953" y="1001883"/>
                </a:lnTo>
                <a:lnTo>
                  <a:pt x="322442" y="997089"/>
                </a:lnTo>
                <a:lnTo>
                  <a:pt x="312787" y="992605"/>
                </a:lnTo>
                <a:lnTo>
                  <a:pt x="294274" y="985279"/>
                </a:lnTo>
                <a:lnTo>
                  <a:pt x="290239" y="984784"/>
                </a:lnTo>
                <a:lnTo>
                  <a:pt x="288906" y="984389"/>
                </a:lnTo>
                <a:lnTo>
                  <a:pt x="278497" y="977365"/>
                </a:lnTo>
                <a:lnTo>
                  <a:pt x="510580" y="977365"/>
                </a:lnTo>
                <a:lnTo>
                  <a:pt x="510379" y="984389"/>
                </a:lnTo>
                <a:lnTo>
                  <a:pt x="509500" y="1004057"/>
                </a:lnTo>
                <a:lnTo>
                  <a:pt x="508352" y="1023632"/>
                </a:lnTo>
                <a:lnTo>
                  <a:pt x="507414" y="1037466"/>
                </a:lnTo>
                <a:lnTo>
                  <a:pt x="424360" y="1037466"/>
                </a:lnTo>
                <a:lnTo>
                  <a:pt x="414720" y="1038971"/>
                </a:lnTo>
                <a:close/>
              </a:path>
              <a:path w="521335" h="1084580">
                <a:moveTo>
                  <a:pt x="499477" y="1084045"/>
                </a:moveTo>
                <a:lnTo>
                  <a:pt x="491857" y="1081505"/>
                </a:lnTo>
                <a:lnTo>
                  <a:pt x="484409" y="1078373"/>
                </a:lnTo>
                <a:lnTo>
                  <a:pt x="471537" y="1075155"/>
                </a:lnTo>
                <a:lnTo>
                  <a:pt x="466345" y="1074271"/>
                </a:lnTo>
                <a:lnTo>
                  <a:pt x="454889" y="1070452"/>
                </a:lnTo>
                <a:lnTo>
                  <a:pt x="448677" y="1067535"/>
                </a:lnTo>
                <a:lnTo>
                  <a:pt x="442327" y="1064995"/>
                </a:lnTo>
                <a:lnTo>
                  <a:pt x="439786" y="1061185"/>
                </a:lnTo>
                <a:lnTo>
                  <a:pt x="436754" y="1057661"/>
                </a:lnTo>
                <a:lnTo>
                  <a:pt x="432910" y="1049973"/>
                </a:lnTo>
                <a:lnTo>
                  <a:pt x="434164" y="1044469"/>
                </a:lnTo>
                <a:lnTo>
                  <a:pt x="424360" y="1037466"/>
                </a:lnTo>
                <a:lnTo>
                  <a:pt x="507414" y="1037466"/>
                </a:lnTo>
                <a:lnTo>
                  <a:pt x="505941" y="1057665"/>
                </a:lnTo>
                <a:lnTo>
                  <a:pt x="504850" y="1066479"/>
                </a:lnTo>
                <a:lnTo>
                  <a:pt x="502976" y="1073598"/>
                </a:lnTo>
                <a:lnTo>
                  <a:pt x="499477" y="1084045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98993" y="1501594"/>
            <a:ext cx="540385" cy="1084580"/>
          </a:xfrm>
          <a:custGeom>
            <a:avLst/>
            <a:gdLst/>
            <a:ahLst/>
            <a:cxnLst/>
            <a:rect l="l" t="t" r="r" b="b"/>
            <a:pathLst>
              <a:path w="540385" h="1084580">
                <a:moveTo>
                  <a:pt x="481604" y="49296"/>
                </a:moveTo>
                <a:lnTo>
                  <a:pt x="72810" y="49296"/>
                </a:lnTo>
                <a:lnTo>
                  <a:pt x="79319" y="47725"/>
                </a:lnTo>
                <a:lnTo>
                  <a:pt x="87660" y="45352"/>
                </a:lnTo>
                <a:lnTo>
                  <a:pt x="92757" y="43123"/>
                </a:lnTo>
                <a:lnTo>
                  <a:pt x="98042" y="40339"/>
                </a:lnTo>
                <a:lnTo>
                  <a:pt x="106948" y="36295"/>
                </a:lnTo>
                <a:lnTo>
                  <a:pt x="110772" y="34713"/>
                </a:lnTo>
                <a:lnTo>
                  <a:pt x="114842" y="33755"/>
                </a:lnTo>
                <a:lnTo>
                  <a:pt x="118789" y="32485"/>
                </a:lnTo>
                <a:lnTo>
                  <a:pt x="122735" y="28675"/>
                </a:lnTo>
                <a:lnTo>
                  <a:pt x="125985" y="24044"/>
                </a:lnTo>
                <a:lnTo>
                  <a:pt x="134091" y="18828"/>
                </a:lnTo>
                <a:lnTo>
                  <a:pt x="138434" y="18219"/>
                </a:lnTo>
                <a:lnTo>
                  <a:pt x="142470" y="17245"/>
                </a:lnTo>
                <a:lnTo>
                  <a:pt x="156478" y="14341"/>
                </a:lnTo>
                <a:lnTo>
                  <a:pt x="169350" y="12505"/>
                </a:lnTo>
                <a:lnTo>
                  <a:pt x="197728" y="9625"/>
                </a:lnTo>
                <a:lnTo>
                  <a:pt x="228065" y="2517"/>
                </a:lnTo>
                <a:lnTo>
                  <a:pt x="247524" y="0"/>
                </a:lnTo>
                <a:lnTo>
                  <a:pt x="269970" y="1036"/>
                </a:lnTo>
                <a:lnTo>
                  <a:pt x="309269" y="4590"/>
                </a:lnTo>
                <a:lnTo>
                  <a:pt x="379288" y="9625"/>
                </a:lnTo>
                <a:lnTo>
                  <a:pt x="392412" y="11515"/>
                </a:lnTo>
                <a:lnTo>
                  <a:pt x="399789" y="14882"/>
                </a:lnTo>
                <a:lnTo>
                  <a:pt x="405797" y="19430"/>
                </a:lnTo>
                <a:lnTo>
                  <a:pt x="414810" y="24865"/>
                </a:lnTo>
                <a:lnTo>
                  <a:pt x="418531" y="26661"/>
                </a:lnTo>
                <a:lnTo>
                  <a:pt x="422755" y="27265"/>
                </a:lnTo>
                <a:lnTo>
                  <a:pt x="433285" y="31077"/>
                </a:lnTo>
                <a:lnTo>
                  <a:pt x="439600" y="34330"/>
                </a:lnTo>
                <a:lnTo>
                  <a:pt x="452811" y="38156"/>
                </a:lnTo>
                <a:lnTo>
                  <a:pt x="459612" y="38535"/>
                </a:lnTo>
                <a:lnTo>
                  <a:pt x="470157" y="41079"/>
                </a:lnTo>
                <a:lnTo>
                  <a:pt x="474014" y="42645"/>
                </a:lnTo>
                <a:lnTo>
                  <a:pt x="477961" y="43915"/>
                </a:lnTo>
                <a:lnTo>
                  <a:pt x="481604" y="49296"/>
                </a:lnTo>
                <a:close/>
              </a:path>
              <a:path w="540385" h="1084580">
                <a:moveTo>
                  <a:pt x="504851" y="71481"/>
                </a:moveTo>
                <a:lnTo>
                  <a:pt x="46848" y="71481"/>
                </a:lnTo>
                <a:lnTo>
                  <a:pt x="55637" y="66775"/>
                </a:lnTo>
                <a:lnTo>
                  <a:pt x="57127" y="61740"/>
                </a:lnTo>
                <a:lnTo>
                  <a:pt x="55417" y="54888"/>
                </a:lnTo>
                <a:lnTo>
                  <a:pt x="64738" y="47389"/>
                </a:lnTo>
                <a:lnTo>
                  <a:pt x="72810" y="49296"/>
                </a:lnTo>
                <a:lnTo>
                  <a:pt x="481604" y="49296"/>
                </a:lnTo>
                <a:lnTo>
                  <a:pt x="501340" y="69707"/>
                </a:lnTo>
                <a:lnTo>
                  <a:pt x="504851" y="71481"/>
                </a:lnTo>
                <a:close/>
              </a:path>
              <a:path w="540385" h="1084580">
                <a:moveTo>
                  <a:pt x="24563" y="1070399"/>
                </a:moveTo>
                <a:lnTo>
                  <a:pt x="11552" y="1069884"/>
                </a:lnTo>
                <a:lnTo>
                  <a:pt x="380" y="1064995"/>
                </a:lnTo>
                <a:lnTo>
                  <a:pt x="0" y="1056814"/>
                </a:lnTo>
                <a:lnTo>
                  <a:pt x="2434" y="1040674"/>
                </a:lnTo>
                <a:lnTo>
                  <a:pt x="5869" y="1023103"/>
                </a:lnTo>
                <a:lnTo>
                  <a:pt x="8274" y="1011655"/>
                </a:lnTo>
                <a:lnTo>
                  <a:pt x="9446" y="1001185"/>
                </a:lnTo>
                <a:lnTo>
                  <a:pt x="10741" y="990721"/>
                </a:lnTo>
                <a:lnTo>
                  <a:pt x="11784" y="980296"/>
                </a:lnTo>
                <a:lnTo>
                  <a:pt x="12221" y="969745"/>
                </a:lnTo>
                <a:lnTo>
                  <a:pt x="12023" y="921734"/>
                </a:lnTo>
                <a:lnTo>
                  <a:pt x="11468" y="873724"/>
                </a:lnTo>
                <a:lnTo>
                  <a:pt x="10618" y="825716"/>
                </a:lnTo>
                <a:lnTo>
                  <a:pt x="9533" y="777713"/>
                </a:lnTo>
                <a:lnTo>
                  <a:pt x="8274" y="729715"/>
                </a:lnTo>
                <a:lnTo>
                  <a:pt x="4797" y="688685"/>
                </a:lnTo>
                <a:lnTo>
                  <a:pt x="380" y="645895"/>
                </a:lnTo>
                <a:lnTo>
                  <a:pt x="1275" y="625887"/>
                </a:lnTo>
                <a:lnTo>
                  <a:pt x="3064" y="585872"/>
                </a:lnTo>
                <a:lnTo>
                  <a:pt x="7264" y="545882"/>
                </a:lnTo>
                <a:lnTo>
                  <a:pt x="8274" y="539215"/>
                </a:lnTo>
                <a:lnTo>
                  <a:pt x="13116" y="400362"/>
                </a:lnTo>
                <a:lnTo>
                  <a:pt x="13122" y="319506"/>
                </a:lnTo>
                <a:lnTo>
                  <a:pt x="12525" y="258546"/>
                </a:lnTo>
                <a:lnTo>
                  <a:pt x="11609" y="213673"/>
                </a:lnTo>
                <a:lnTo>
                  <a:pt x="9961" y="156946"/>
                </a:lnTo>
                <a:lnTo>
                  <a:pt x="9798" y="137472"/>
                </a:lnTo>
                <a:lnTo>
                  <a:pt x="10457" y="118845"/>
                </a:lnTo>
                <a:lnTo>
                  <a:pt x="12221" y="97255"/>
                </a:lnTo>
                <a:lnTo>
                  <a:pt x="21050" y="65090"/>
                </a:lnTo>
                <a:lnTo>
                  <a:pt x="33956" y="63709"/>
                </a:lnTo>
                <a:lnTo>
                  <a:pt x="46848" y="71481"/>
                </a:lnTo>
                <a:lnTo>
                  <a:pt x="504851" y="71481"/>
                </a:lnTo>
                <a:lnTo>
                  <a:pt x="505590" y="71855"/>
                </a:lnTo>
                <a:lnTo>
                  <a:pt x="509537" y="74395"/>
                </a:lnTo>
                <a:lnTo>
                  <a:pt x="512169" y="82015"/>
                </a:lnTo>
                <a:lnTo>
                  <a:pt x="516399" y="89285"/>
                </a:lnTo>
                <a:lnTo>
                  <a:pt x="517431" y="97255"/>
                </a:lnTo>
                <a:lnTo>
                  <a:pt x="519520" y="115370"/>
                </a:lnTo>
                <a:lnTo>
                  <a:pt x="520314" y="123205"/>
                </a:lnTo>
                <a:lnTo>
                  <a:pt x="521639" y="128543"/>
                </a:lnTo>
                <a:lnTo>
                  <a:pt x="530126" y="171632"/>
                </a:lnTo>
                <a:lnTo>
                  <a:pt x="536505" y="217496"/>
                </a:lnTo>
                <a:lnTo>
                  <a:pt x="539758" y="263023"/>
                </a:lnTo>
                <a:lnTo>
                  <a:pt x="539621" y="278502"/>
                </a:lnTo>
                <a:lnTo>
                  <a:pt x="539066" y="296844"/>
                </a:lnTo>
                <a:lnTo>
                  <a:pt x="538210" y="319677"/>
                </a:lnTo>
                <a:lnTo>
                  <a:pt x="537167" y="348627"/>
                </a:lnTo>
                <a:lnTo>
                  <a:pt x="534988" y="431388"/>
                </a:lnTo>
                <a:lnTo>
                  <a:pt x="534082" y="488452"/>
                </a:lnTo>
                <a:lnTo>
                  <a:pt x="533504" y="552533"/>
                </a:lnTo>
                <a:lnTo>
                  <a:pt x="533074" y="696063"/>
                </a:lnTo>
                <a:lnTo>
                  <a:pt x="532669" y="750041"/>
                </a:lnTo>
                <a:lnTo>
                  <a:pt x="532044" y="804017"/>
                </a:lnTo>
                <a:lnTo>
                  <a:pt x="531242" y="857992"/>
                </a:lnTo>
                <a:lnTo>
                  <a:pt x="530304" y="911965"/>
                </a:lnTo>
                <a:lnTo>
                  <a:pt x="529272" y="965935"/>
                </a:lnTo>
                <a:lnTo>
                  <a:pt x="528934" y="977365"/>
                </a:lnTo>
                <a:lnTo>
                  <a:pt x="288508" y="977365"/>
                </a:lnTo>
                <a:lnTo>
                  <a:pt x="276582" y="978940"/>
                </a:lnTo>
                <a:lnTo>
                  <a:pt x="237197" y="986255"/>
                </a:lnTo>
                <a:lnTo>
                  <a:pt x="233365" y="987923"/>
                </a:lnTo>
                <a:lnTo>
                  <a:pt x="229303" y="988795"/>
                </a:lnTo>
                <a:lnTo>
                  <a:pt x="214983" y="991331"/>
                </a:lnTo>
                <a:lnTo>
                  <a:pt x="199470" y="993342"/>
                </a:lnTo>
                <a:lnTo>
                  <a:pt x="170099" y="996415"/>
                </a:lnTo>
                <a:lnTo>
                  <a:pt x="162114" y="998068"/>
                </a:lnTo>
                <a:lnTo>
                  <a:pt x="131089" y="1012157"/>
                </a:lnTo>
                <a:lnTo>
                  <a:pt x="126683" y="1015465"/>
                </a:lnTo>
                <a:lnTo>
                  <a:pt x="120920" y="1019485"/>
                </a:lnTo>
                <a:lnTo>
                  <a:pt x="114959" y="1023238"/>
                </a:lnTo>
                <a:lnTo>
                  <a:pt x="108939" y="1026915"/>
                </a:lnTo>
                <a:lnTo>
                  <a:pt x="103001" y="1030705"/>
                </a:lnTo>
                <a:lnTo>
                  <a:pt x="96062" y="1035424"/>
                </a:lnTo>
                <a:lnTo>
                  <a:pt x="82292" y="1045010"/>
                </a:lnTo>
                <a:lnTo>
                  <a:pt x="75372" y="1049755"/>
                </a:lnTo>
                <a:lnTo>
                  <a:pt x="71486" y="1052381"/>
                </a:lnTo>
                <a:lnTo>
                  <a:pt x="66885" y="1054137"/>
                </a:lnTo>
                <a:lnTo>
                  <a:pt x="51690" y="1068805"/>
                </a:lnTo>
                <a:lnTo>
                  <a:pt x="38311" y="1069165"/>
                </a:lnTo>
                <a:lnTo>
                  <a:pt x="24563" y="1070399"/>
                </a:lnTo>
                <a:close/>
              </a:path>
              <a:path w="540385" h="1084580">
                <a:moveTo>
                  <a:pt x="517431" y="1084045"/>
                </a:moveTo>
                <a:lnTo>
                  <a:pt x="509537" y="1081505"/>
                </a:lnTo>
                <a:lnTo>
                  <a:pt x="501822" y="1078373"/>
                </a:lnTo>
                <a:lnTo>
                  <a:pt x="488487" y="1075155"/>
                </a:lnTo>
                <a:lnTo>
                  <a:pt x="483108" y="1074271"/>
                </a:lnTo>
                <a:lnTo>
                  <a:pt x="471240" y="1070452"/>
                </a:lnTo>
                <a:lnTo>
                  <a:pt x="464805" y="1067535"/>
                </a:lnTo>
                <a:lnTo>
                  <a:pt x="458227" y="1064995"/>
                </a:lnTo>
                <a:lnTo>
                  <a:pt x="455595" y="1061185"/>
                </a:lnTo>
                <a:lnTo>
                  <a:pt x="452454" y="1057661"/>
                </a:lnTo>
                <a:lnTo>
                  <a:pt x="448472" y="1049973"/>
                </a:lnTo>
                <a:lnTo>
                  <a:pt x="449771" y="1044469"/>
                </a:lnTo>
                <a:lnTo>
                  <a:pt x="446386" y="1042135"/>
                </a:lnTo>
                <a:lnTo>
                  <a:pt x="440803" y="1039601"/>
                </a:lnTo>
                <a:lnTo>
                  <a:pt x="428373" y="1036929"/>
                </a:lnTo>
                <a:lnTo>
                  <a:pt x="422704" y="1034515"/>
                </a:lnTo>
                <a:lnTo>
                  <a:pt x="418757" y="1031975"/>
                </a:lnTo>
                <a:lnTo>
                  <a:pt x="415198" y="1028755"/>
                </a:lnTo>
                <a:lnTo>
                  <a:pt x="403259" y="1023632"/>
                </a:lnTo>
                <a:lnTo>
                  <a:pt x="395075" y="1021815"/>
                </a:lnTo>
                <a:lnTo>
                  <a:pt x="379288" y="1016735"/>
                </a:lnTo>
                <a:lnTo>
                  <a:pt x="370942" y="1015247"/>
                </a:lnTo>
                <a:lnTo>
                  <a:pt x="363500" y="1011655"/>
                </a:lnTo>
                <a:lnTo>
                  <a:pt x="348171" y="1004035"/>
                </a:lnTo>
                <a:lnTo>
                  <a:pt x="343885" y="1001883"/>
                </a:lnTo>
                <a:lnTo>
                  <a:pt x="334033" y="997089"/>
                </a:lnTo>
                <a:lnTo>
                  <a:pt x="324030" y="992605"/>
                </a:lnTo>
                <a:lnTo>
                  <a:pt x="304852" y="985279"/>
                </a:lnTo>
                <a:lnTo>
                  <a:pt x="300672" y="984784"/>
                </a:lnTo>
                <a:lnTo>
                  <a:pt x="299291" y="984389"/>
                </a:lnTo>
                <a:lnTo>
                  <a:pt x="288508" y="977365"/>
                </a:lnTo>
                <a:lnTo>
                  <a:pt x="528934" y="977365"/>
                </a:lnTo>
                <a:lnTo>
                  <a:pt x="526626" y="1023632"/>
                </a:lnTo>
                <a:lnTo>
                  <a:pt x="522997" y="1066479"/>
                </a:lnTo>
                <a:lnTo>
                  <a:pt x="521056" y="1073598"/>
                </a:lnTo>
                <a:lnTo>
                  <a:pt x="517431" y="1084045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19800" y="1494135"/>
            <a:ext cx="521334" cy="1084580"/>
          </a:xfrm>
          <a:custGeom>
            <a:avLst/>
            <a:gdLst/>
            <a:ahLst/>
            <a:cxnLst/>
            <a:rect l="l" t="t" r="r" b="b"/>
            <a:pathLst>
              <a:path w="521335" h="1084580">
                <a:moveTo>
                  <a:pt x="464893" y="49296"/>
                </a:moveTo>
                <a:lnTo>
                  <a:pt x="70284" y="49296"/>
                </a:lnTo>
                <a:lnTo>
                  <a:pt x="76567" y="47725"/>
                </a:lnTo>
                <a:lnTo>
                  <a:pt x="84619" y="45352"/>
                </a:lnTo>
                <a:lnTo>
                  <a:pt x="89538" y="43123"/>
                </a:lnTo>
                <a:lnTo>
                  <a:pt x="94640" y="40339"/>
                </a:lnTo>
                <a:lnTo>
                  <a:pt x="103237" y="36295"/>
                </a:lnTo>
                <a:lnTo>
                  <a:pt x="106928" y="34713"/>
                </a:lnTo>
                <a:lnTo>
                  <a:pt x="110857" y="33755"/>
                </a:lnTo>
                <a:lnTo>
                  <a:pt x="114667" y="32485"/>
                </a:lnTo>
                <a:lnTo>
                  <a:pt x="118477" y="28675"/>
                </a:lnTo>
                <a:lnTo>
                  <a:pt x="121613" y="24044"/>
                </a:lnTo>
                <a:lnTo>
                  <a:pt x="129438" y="18828"/>
                </a:lnTo>
                <a:lnTo>
                  <a:pt x="133630" y="18219"/>
                </a:lnTo>
                <a:lnTo>
                  <a:pt x="137527" y="17245"/>
                </a:lnTo>
                <a:lnTo>
                  <a:pt x="151049" y="14341"/>
                </a:lnTo>
                <a:lnTo>
                  <a:pt x="163474" y="12505"/>
                </a:lnTo>
                <a:lnTo>
                  <a:pt x="190867" y="9625"/>
                </a:lnTo>
                <a:lnTo>
                  <a:pt x="220151" y="2517"/>
                </a:lnTo>
                <a:lnTo>
                  <a:pt x="238935" y="0"/>
                </a:lnTo>
                <a:lnTo>
                  <a:pt x="260602" y="1036"/>
                </a:lnTo>
                <a:lnTo>
                  <a:pt x="298538" y="4590"/>
                </a:lnTo>
                <a:lnTo>
                  <a:pt x="366127" y="9625"/>
                </a:lnTo>
                <a:lnTo>
                  <a:pt x="378795" y="11515"/>
                </a:lnTo>
                <a:lnTo>
                  <a:pt x="385917" y="14882"/>
                </a:lnTo>
                <a:lnTo>
                  <a:pt x="391716" y="19430"/>
                </a:lnTo>
                <a:lnTo>
                  <a:pt x="400417" y="24865"/>
                </a:lnTo>
                <a:lnTo>
                  <a:pt x="404008" y="26661"/>
                </a:lnTo>
                <a:lnTo>
                  <a:pt x="408086" y="27265"/>
                </a:lnTo>
                <a:lnTo>
                  <a:pt x="418250" y="31077"/>
                </a:lnTo>
                <a:lnTo>
                  <a:pt x="424346" y="34330"/>
                </a:lnTo>
                <a:lnTo>
                  <a:pt x="437099" y="38156"/>
                </a:lnTo>
                <a:lnTo>
                  <a:pt x="443664" y="38535"/>
                </a:lnTo>
                <a:lnTo>
                  <a:pt x="453843" y="41079"/>
                </a:lnTo>
                <a:lnTo>
                  <a:pt x="457567" y="42645"/>
                </a:lnTo>
                <a:lnTo>
                  <a:pt x="461377" y="43915"/>
                </a:lnTo>
                <a:lnTo>
                  <a:pt x="464893" y="49296"/>
                </a:lnTo>
                <a:close/>
              </a:path>
              <a:path w="521335" h="1084580">
                <a:moveTo>
                  <a:pt x="487334" y="71481"/>
                </a:moveTo>
                <a:lnTo>
                  <a:pt x="45223" y="71481"/>
                </a:lnTo>
                <a:lnTo>
                  <a:pt x="53707" y="66775"/>
                </a:lnTo>
                <a:lnTo>
                  <a:pt x="55145" y="61740"/>
                </a:lnTo>
                <a:lnTo>
                  <a:pt x="53494" y="54888"/>
                </a:lnTo>
                <a:lnTo>
                  <a:pt x="62492" y="47389"/>
                </a:lnTo>
                <a:lnTo>
                  <a:pt x="70284" y="49296"/>
                </a:lnTo>
                <a:lnTo>
                  <a:pt x="464893" y="49296"/>
                </a:lnTo>
                <a:lnTo>
                  <a:pt x="483944" y="69707"/>
                </a:lnTo>
                <a:lnTo>
                  <a:pt x="487334" y="71481"/>
                </a:lnTo>
                <a:close/>
              </a:path>
              <a:path w="521335" h="1084580">
                <a:moveTo>
                  <a:pt x="23711" y="1070399"/>
                </a:moveTo>
                <a:lnTo>
                  <a:pt x="11151" y="1069884"/>
                </a:lnTo>
                <a:lnTo>
                  <a:pt x="367" y="1064995"/>
                </a:lnTo>
                <a:lnTo>
                  <a:pt x="0" y="1056814"/>
                </a:lnTo>
                <a:lnTo>
                  <a:pt x="2349" y="1040674"/>
                </a:lnTo>
                <a:lnTo>
                  <a:pt x="5665" y="1023103"/>
                </a:lnTo>
                <a:lnTo>
                  <a:pt x="7987" y="1011655"/>
                </a:lnTo>
                <a:lnTo>
                  <a:pt x="9118" y="1001185"/>
                </a:lnTo>
                <a:lnTo>
                  <a:pt x="10368" y="990721"/>
                </a:lnTo>
                <a:lnTo>
                  <a:pt x="11375" y="980296"/>
                </a:lnTo>
                <a:lnTo>
                  <a:pt x="11797" y="969745"/>
                </a:lnTo>
                <a:lnTo>
                  <a:pt x="11605" y="921733"/>
                </a:lnTo>
                <a:lnTo>
                  <a:pt x="11070" y="873724"/>
                </a:lnTo>
                <a:lnTo>
                  <a:pt x="10249" y="825716"/>
                </a:lnTo>
                <a:lnTo>
                  <a:pt x="9202" y="777713"/>
                </a:lnTo>
                <a:lnTo>
                  <a:pt x="7987" y="729715"/>
                </a:lnTo>
                <a:lnTo>
                  <a:pt x="4630" y="688685"/>
                </a:lnTo>
                <a:lnTo>
                  <a:pt x="367" y="645895"/>
                </a:lnTo>
                <a:lnTo>
                  <a:pt x="1230" y="625887"/>
                </a:lnTo>
                <a:lnTo>
                  <a:pt x="2958" y="585872"/>
                </a:lnTo>
                <a:lnTo>
                  <a:pt x="7012" y="545882"/>
                </a:lnTo>
                <a:lnTo>
                  <a:pt x="7987" y="539215"/>
                </a:lnTo>
                <a:lnTo>
                  <a:pt x="12661" y="400362"/>
                </a:lnTo>
                <a:lnTo>
                  <a:pt x="12667" y="319506"/>
                </a:lnTo>
                <a:lnTo>
                  <a:pt x="12091" y="258546"/>
                </a:lnTo>
                <a:lnTo>
                  <a:pt x="11206" y="213673"/>
                </a:lnTo>
                <a:lnTo>
                  <a:pt x="9615" y="156946"/>
                </a:lnTo>
                <a:lnTo>
                  <a:pt x="9458" y="137472"/>
                </a:lnTo>
                <a:lnTo>
                  <a:pt x="10094" y="118845"/>
                </a:lnTo>
                <a:lnTo>
                  <a:pt x="11797" y="97255"/>
                </a:lnTo>
                <a:lnTo>
                  <a:pt x="20319" y="65089"/>
                </a:lnTo>
                <a:lnTo>
                  <a:pt x="32777" y="63709"/>
                </a:lnTo>
                <a:lnTo>
                  <a:pt x="45223" y="71481"/>
                </a:lnTo>
                <a:lnTo>
                  <a:pt x="487334" y="71481"/>
                </a:lnTo>
                <a:lnTo>
                  <a:pt x="488047" y="71855"/>
                </a:lnTo>
                <a:lnTo>
                  <a:pt x="491857" y="74395"/>
                </a:lnTo>
                <a:lnTo>
                  <a:pt x="494397" y="82015"/>
                </a:lnTo>
                <a:lnTo>
                  <a:pt x="498481" y="89285"/>
                </a:lnTo>
                <a:lnTo>
                  <a:pt x="499477" y="97255"/>
                </a:lnTo>
                <a:lnTo>
                  <a:pt x="501494" y="115370"/>
                </a:lnTo>
                <a:lnTo>
                  <a:pt x="502259" y="123205"/>
                </a:lnTo>
                <a:lnTo>
                  <a:pt x="503539" y="128543"/>
                </a:lnTo>
                <a:lnTo>
                  <a:pt x="511731" y="171632"/>
                </a:lnTo>
                <a:lnTo>
                  <a:pt x="517889" y="217496"/>
                </a:lnTo>
                <a:lnTo>
                  <a:pt x="521029" y="263023"/>
                </a:lnTo>
                <a:lnTo>
                  <a:pt x="520897" y="278502"/>
                </a:lnTo>
                <a:lnTo>
                  <a:pt x="520361" y="296844"/>
                </a:lnTo>
                <a:lnTo>
                  <a:pt x="519534" y="319677"/>
                </a:lnTo>
                <a:lnTo>
                  <a:pt x="518528" y="348627"/>
                </a:lnTo>
                <a:lnTo>
                  <a:pt x="516424" y="431388"/>
                </a:lnTo>
                <a:lnTo>
                  <a:pt x="515550" y="488452"/>
                </a:lnTo>
                <a:lnTo>
                  <a:pt x="514992" y="552533"/>
                </a:lnTo>
                <a:lnTo>
                  <a:pt x="514577" y="696063"/>
                </a:lnTo>
                <a:lnTo>
                  <a:pt x="514186" y="750041"/>
                </a:lnTo>
                <a:lnTo>
                  <a:pt x="513583" y="804017"/>
                </a:lnTo>
                <a:lnTo>
                  <a:pt x="512808" y="857992"/>
                </a:lnTo>
                <a:lnTo>
                  <a:pt x="511903" y="911965"/>
                </a:lnTo>
                <a:lnTo>
                  <a:pt x="510907" y="965935"/>
                </a:lnTo>
                <a:lnTo>
                  <a:pt x="510580" y="977365"/>
                </a:lnTo>
                <a:lnTo>
                  <a:pt x="278497" y="977365"/>
                </a:lnTo>
                <a:lnTo>
                  <a:pt x="266985" y="978940"/>
                </a:lnTo>
                <a:lnTo>
                  <a:pt x="228967" y="986255"/>
                </a:lnTo>
                <a:lnTo>
                  <a:pt x="225267" y="987923"/>
                </a:lnTo>
                <a:lnTo>
                  <a:pt x="221347" y="988795"/>
                </a:lnTo>
                <a:lnTo>
                  <a:pt x="207524" y="991331"/>
                </a:lnTo>
                <a:lnTo>
                  <a:pt x="192549" y="993342"/>
                </a:lnTo>
                <a:lnTo>
                  <a:pt x="164197" y="996415"/>
                </a:lnTo>
                <a:lnTo>
                  <a:pt x="156489" y="998068"/>
                </a:lnTo>
                <a:lnTo>
                  <a:pt x="126540" y="1012157"/>
                </a:lnTo>
                <a:lnTo>
                  <a:pt x="122287" y="1015465"/>
                </a:lnTo>
                <a:lnTo>
                  <a:pt x="116724" y="1019485"/>
                </a:lnTo>
                <a:lnTo>
                  <a:pt x="110969" y="1023238"/>
                </a:lnTo>
                <a:lnTo>
                  <a:pt x="105159" y="1026915"/>
                </a:lnTo>
                <a:lnTo>
                  <a:pt x="99427" y="1030705"/>
                </a:lnTo>
                <a:lnTo>
                  <a:pt x="92729" y="1035424"/>
                </a:lnTo>
                <a:lnTo>
                  <a:pt x="79436" y="1045010"/>
                </a:lnTo>
                <a:lnTo>
                  <a:pt x="72757" y="1049755"/>
                </a:lnTo>
                <a:lnTo>
                  <a:pt x="69005" y="1052381"/>
                </a:lnTo>
                <a:lnTo>
                  <a:pt x="64564" y="1054137"/>
                </a:lnTo>
                <a:lnTo>
                  <a:pt x="49897" y="1068805"/>
                </a:lnTo>
                <a:lnTo>
                  <a:pt x="36981" y="1069165"/>
                </a:lnTo>
                <a:lnTo>
                  <a:pt x="23711" y="1070399"/>
                </a:lnTo>
                <a:close/>
              </a:path>
              <a:path w="521335" h="1084580">
                <a:moveTo>
                  <a:pt x="414720" y="1038971"/>
                </a:moveTo>
                <a:lnTo>
                  <a:pt x="404227" y="1031975"/>
                </a:lnTo>
                <a:lnTo>
                  <a:pt x="400791" y="1028755"/>
                </a:lnTo>
                <a:lnTo>
                  <a:pt x="389267" y="1023632"/>
                </a:lnTo>
                <a:lnTo>
                  <a:pt x="381367" y="1021815"/>
                </a:lnTo>
                <a:lnTo>
                  <a:pt x="366127" y="1016735"/>
                </a:lnTo>
                <a:lnTo>
                  <a:pt x="358071" y="1015247"/>
                </a:lnTo>
                <a:lnTo>
                  <a:pt x="350887" y="1011655"/>
                </a:lnTo>
                <a:lnTo>
                  <a:pt x="336090" y="1004035"/>
                </a:lnTo>
                <a:lnTo>
                  <a:pt x="331953" y="1001883"/>
                </a:lnTo>
                <a:lnTo>
                  <a:pt x="322442" y="997089"/>
                </a:lnTo>
                <a:lnTo>
                  <a:pt x="312787" y="992605"/>
                </a:lnTo>
                <a:lnTo>
                  <a:pt x="294274" y="985279"/>
                </a:lnTo>
                <a:lnTo>
                  <a:pt x="290239" y="984784"/>
                </a:lnTo>
                <a:lnTo>
                  <a:pt x="288906" y="984389"/>
                </a:lnTo>
                <a:lnTo>
                  <a:pt x="278497" y="977365"/>
                </a:lnTo>
                <a:lnTo>
                  <a:pt x="510580" y="977365"/>
                </a:lnTo>
                <a:lnTo>
                  <a:pt x="510379" y="984389"/>
                </a:lnTo>
                <a:lnTo>
                  <a:pt x="509500" y="1004057"/>
                </a:lnTo>
                <a:lnTo>
                  <a:pt x="508352" y="1023632"/>
                </a:lnTo>
                <a:lnTo>
                  <a:pt x="507414" y="1037466"/>
                </a:lnTo>
                <a:lnTo>
                  <a:pt x="424361" y="1037466"/>
                </a:lnTo>
                <a:lnTo>
                  <a:pt x="414720" y="1038971"/>
                </a:lnTo>
                <a:close/>
              </a:path>
              <a:path w="521335" h="1084580">
                <a:moveTo>
                  <a:pt x="499477" y="1084045"/>
                </a:moveTo>
                <a:lnTo>
                  <a:pt x="491857" y="1081505"/>
                </a:lnTo>
                <a:lnTo>
                  <a:pt x="484409" y="1078373"/>
                </a:lnTo>
                <a:lnTo>
                  <a:pt x="471537" y="1075155"/>
                </a:lnTo>
                <a:lnTo>
                  <a:pt x="466345" y="1074271"/>
                </a:lnTo>
                <a:lnTo>
                  <a:pt x="454889" y="1070452"/>
                </a:lnTo>
                <a:lnTo>
                  <a:pt x="448677" y="1067535"/>
                </a:lnTo>
                <a:lnTo>
                  <a:pt x="442327" y="1064995"/>
                </a:lnTo>
                <a:lnTo>
                  <a:pt x="439787" y="1061185"/>
                </a:lnTo>
                <a:lnTo>
                  <a:pt x="436754" y="1057661"/>
                </a:lnTo>
                <a:lnTo>
                  <a:pt x="432910" y="1049973"/>
                </a:lnTo>
                <a:lnTo>
                  <a:pt x="434164" y="1044469"/>
                </a:lnTo>
                <a:lnTo>
                  <a:pt x="424361" y="1037466"/>
                </a:lnTo>
                <a:lnTo>
                  <a:pt x="507414" y="1037466"/>
                </a:lnTo>
                <a:lnTo>
                  <a:pt x="505941" y="1057665"/>
                </a:lnTo>
                <a:lnTo>
                  <a:pt x="504850" y="1066479"/>
                </a:lnTo>
                <a:lnTo>
                  <a:pt x="502976" y="1073598"/>
                </a:lnTo>
                <a:lnTo>
                  <a:pt x="499477" y="1084045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64765" y="1505565"/>
            <a:ext cx="521334" cy="1084580"/>
          </a:xfrm>
          <a:custGeom>
            <a:avLst/>
            <a:gdLst/>
            <a:ahLst/>
            <a:cxnLst/>
            <a:rect l="l" t="t" r="r" b="b"/>
            <a:pathLst>
              <a:path w="521335" h="1084580">
                <a:moveTo>
                  <a:pt x="464893" y="49296"/>
                </a:moveTo>
                <a:lnTo>
                  <a:pt x="70284" y="49296"/>
                </a:lnTo>
                <a:lnTo>
                  <a:pt x="76567" y="47725"/>
                </a:lnTo>
                <a:lnTo>
                  <a:pt x="84618" y="45352"/>
                </a:lnTo>
                <a:lnTo>
                  <a:pt x="89538" y="43123"/>
                </a:lnTo>
                <a:lnTo>
                  <a:pt x="94640" y="40339"/>
                </a:lnTo>
                <a:lnTo>
                  <a:pt x="103237" y="36295"/>
                </a:lnTo>
                <a:lnTo>
                  <a:pt x="106928" y="34713"/>
                </a:lnTo>
                <a:lnTo>
                  <a:pt x="110857" y="33755"/>
                </a:lnTo>
                <a:lnTo>
                  <a:pt x="114667" y="32485"/>
                </a:lnTo>
                <a:lnTo>
                  <a:pt x="118477" y="28675"/>
                </a:lnTo>
                <a:lnTo>
                  <a:pt x="121613" y="24044"/>
                </a:lnTo>
                <a:lnTo>
                  <a:pt x="129438" y="18828"/>
                </a:lnTo>
                <a:lnTo>
                  <a:pt x="133631" y="18219"/>
                </a:lnTo>
                <a:lnTo>
                  <a:pt x="137527" y="17245"/>
                </a:lnTo>
                <a:lnTo>
                  <a:pt x="151049" y="14341"/>
                </a:lnTo>
                <a:lnTo>
                  <a:pt x="163474" y="12505"/>
                </a:lnTo>
                <a:lnTo>
                  <a:pt x="190867" y="9625"/>
                </a:lnTo>
                <a:lnTo>
                  <a:pt x="220151" y="2517"/>
                </a:lnTo>
                <a:lnTo>
                  <a:pt x="238935" y="0"/>
                </a:lnTo>
                <a:lnTo>
                  <a:pt x="260602" y="1036"/>
                </a:lnTo>
                <a:lnTo>
                  <a:pt x="298538" y="4590"/>
                </a:lnTo>
                <a:lnTo>
                  <a:pt x="366126" y="9625"/>
                </a:lnTo>
                <a:lnTo>
                  <a:pt x="378795" y="11515"/>
                </a:lnTo>
                <a:lnTo>
                  <a:pt x="385917" y="14882"/>
                </a:lnTo>
                <a:lnTo>
                  <a:pt x="391716" y="19430"/>
                </a:lnTo>
                <a:lnTo>
                  <a:pt x="400417" y="24865"/>
                </a:lnTo>
                <a:lnTo>
                  <a:pt x="404008" y="26661"/>
                </a:lnTo>
                <a:lnTo>
                  <a:pt x="408086" y="27265"/>
                </a:lnTo>
                <a:lnTo>
                  <a:pt x="418250" y="31077"/>
                </a:lnTo>
                <a:lnTo>
                  <a:pt x="424346" y="34330"/>
                </a:lnTo>
                <a:lnTo>
                  <a:pt x="437099" y="38156"/>
                </a:lnTo>
                <a:lnTo>
                  <a:pt x="443664" y="38535"/>
                </a:lnTo>
                <a:lnTo>
                  <a:pt x="453843" y="41079"/>
                </a:lnTo>
                <a:lnTo>
                  <a:pt x="457567" y="42645"/>
                </a:lnTo>
                <a:lnTo>
                  <a:pt x="461376" y="43915"/>
                </a:lnTo>
                <a:lnTo>
                  <a:pt x="464893" y="49296"/>
                </a:lnTo>
                <a:close/>
              </a:path>
              <a:path w="521335" h="1084580">
                <a:moveTo>
                  <a:pt x="487333" y="71481"/>
                </a:moveTo>
                <a:lnTo>
                  <a:pt x="45223" y="71481"/>
                </a:lnTo>
                <a:lnTo>
                  <a:pt x="53707" y="66775"/>
                </a:lnTo>
                <a:lnTo>
                  <a:pt x="55145" y="61740"/>
                </a:lnTo>
                <a:lnTo>
                  <a:pt x="53494" y="54888"/>
                </a:lnTo>
                <a:lnTo>
                  <a:pt x="62492" y="47389"/>
                </a:lnTo>
                <a:lnTo>
                  <a:pt x="70284" y="49296"/>
                </a:lnTo>
                <a:lnTo>
                  <a:pt x="464893" y="49296"/>
                </a:lnTo>
                <a:lnTo>
                  <a:pt x="483944" y="69707"/>
                </a:lnTo>
                <a:lnTo>
                  <a:pt x="487333" y="71481"/>
                </a:lnTo>
                <a:close/>
              </a:path>
              <a:path w="521335" h="1084580">
                <a:moveTo>
                  <a:pt x="23711" y="1070399"/>
                </a:moveTo>
                <a:lnTo>
                  <a:pt x="11151" y="1069884"/>
                </a:lnTo>
                <a:lnTo>
                  <a:pt x="367" y="1064995"/>
                </a:lnTo>
                <a:lnTo>
                  <a:pt x="0" y="1056814"/>
                </a:lnTo>
                <a:lnTo>
                  <a:pt x="2349" y="1040674"/>
                </a:lnTo>
                <a:lnTo>
                  <a:pt x="5665" y="1023103"/>
                </a:lnTo>
                <a:lnTo>
                  <a:pt x="7987" y="1011655"/>
                </a:lnTo>
                <a:lnTo>
                  <a:pt x="9118" y="1001185"/>
                </a:lnTo>
                <a:lnTo>
                  <a:pt x="10368" y="990721"/>
                </a:lnTo>
                <a:lnTo>
                  <a:pt x="11375" y="980296"/>
                </a:lnTo>
                <a:lnTo>
                  <a:pt x="11797" y="969745"/>
                </a:lnTo>
                <a:lnTo>
                  <a:pt x="11605" y="921734"/>
                </a:lnTo>
                <a:lnTo>
                  <a:pt x="11070" y="873724"/>
                </a:lnTo>
                <a:lnTo>
                  <a:pt x="10249" y="825716"/>
                </a:lnTo>
                <a:lnTo>
                  <a:pt x="9202" y="777713"/>
                </a:lnTo>
                <a:lnTo>
                  <a:pt x="7987" y="729715"/>
                </a:lnTo>
                <a:lnTo>
                  <a:pt x="4630" y="688685"/>
                </a:lnTo>
                <a:lnTo>
                  <a:pt x="367" y="645895"/>
                </a:lnTo>
                <a:lnTo>
                  <a:pt x="1230" y="625887"/>
                </a:lnTo>
                <a:lnTo>
                  <a:pt x="2958" y="585872"/>
                </a:lnTo>
                <a:lnTo>
                  <a:pt x="7011" y="545882"/>
                </a:lnTo>
                <a:lnTo>
                  <a:pt x="7987" y="539215"/>
                </a:lnTo>
                <a:lnTo>
                  <a:pt x="12661" y="400362"/>
                </a:lnTo>
                <a:lnTo>
                  <a:pt x="12667" y="319506"/>
                </a:lnTo>
                <a:lnTo>
                  <a:pt x="12091" y="258546"/>
                </a:lnTo>
                <a:lnTo>
                  <a:pt x="11206" y="213673"/>
                </a:lnTo>
                <a:lnTo>
                  <a:pt x="9615" y="156946"/>
                </a:lnTo>
                <a:lnTo>
                  <a:pt x="9458" y="137472"/>
                </a:lnTo>
                <a:lnTo>
                  <a:pt x="10094" y="118845"/>
                </a:lnTo>
                <a:lnTo>
                  <a:pt x="11797" y="97255"/>
                </a:lnTo>
                <a:lnTo>
                  <a:pt x="20319" y="65089"/>
                </a:lnTo>
                <a:lnTo>
                  <a:pt x="32777" y="63709"/>
                </a:lnTo>
                <a:lnTo>
                  <a:pt x="45223" y="71481"/>
                </a:lnTo>
                <a:lnTo>
                  <a:pt x="487333" y="71481"/>
                </a:lnTo>
                <a:lnTo>
                  <a:pt x="488047" y="71855"/>
                </a:lnTo>
                <a:lnTo>
                  <a:pt x="491857" y="74395"/>
                </a:lnTo>
                <a:lnTo>
                  <a:pt x="494397" y="82015"/>
                </a:lnTo>
                <a:lnTo>
                  <a:pt x="498481" y="89285"/>
                </a:lnTo>
                <a:lnTo>
                  <a:pt x="499476" y="97255"/>
                </a:lnTo>
                <a:lnTo>
                  <a:pt x="501494" y="115370"/>
                </a:lnTo>
                <a:lnTo>
                  <a:pt x="502259" y="123205"/>
                </a:lnTo>
                <a:lnTo>
                  <a:pt x="503539" y="128543"/>
                </a:lnTo>
                <a:lnTo>
                  <a:pt x="511731" y="171632"/>
                </a:lnTo>
                <a:lnTo>
                  <a:pt x="517889" y="217496"/>
                </a:lnTo>
                <a:lnTo>
                  <a:pt x="521029" y="263023"/>
                </a:lnTo>
                <a:lnTo>
                  <a:pt x="520896" y="278502"/>
                </a:lnTo>
                <a:lnTo>
                  <a:pt x="520361" y="296844"/>
                </a:lnTo>
                <a:lnTo>
                  <a:pt x="519534" y="319677"/>
                </a:lnTo>
                <a:lnTo>
                  <a:pt x="518528" y="348627"/>
                </a:lnTo>
                <a:lnTo>
                  <a:pt x="516424" y="431388"/>
                </a:lnTo>
                <a:lnTo>
                  <a:pt x="515550" y="488452"/>
                </a:lnTo>
                <a:lnTo>
                  <a:pt x="514992" y="552533"/>
                </a:lnTo>
                <a:lnTo>
                  <a:pt x="514577" y="696063"/>
                </a:lnTo>
                <a:lnTo>
                  <a:pt x="514186" y="750041"/>
                </a:lnTo>
                <a:lnTo>
                  <a:pt x="513583" y="804017"/>
                </a:lnTo>
                <a:lnTo>
                  <a:pt x="512808" y="857992"/>
                </a:lnTo>
                <a:lnTo>
                  <a:pt x="511903" y="911965"/>
                </a:lnTo>
                <a:lnTo>
                  <a:pt x="510907" y="965935"/>
                </a:lnTo>
                <a:lnTo>
                  <a:pt x="510580" y="977365"/>
                </a:lnTo>
                <a:lnTo>
                  <a:pt x="278497" y="977365"/>
                </a:lnTo>
                <a:lnTo>
                  <a:pt x="266985" y="978940"/>
                </a:lnTo>
                <a:lnTo>
                  <a:pt x="228967" y="986255"/>
                </a:lnTo>
                <a:lnTo>
                  <a:pt x="225267" y="987923"/>
                </a:lnTo>
                <a:lnTo>
                  <a:pt x="221347" y="988795"/>
                </a:lnTo>
                <a:lnTo>
                  <a:pt x="207523" y="991331"/>
                </a:lnTo>
                <a:lnTo>
                  <a:pt x="192549" y="993342"/>
                </a:lnTo>
                <a:lnTo>
                  <a:pt x="164197" y="996415"/>
                </a:lnTo>
                <a:lnTo>
                  <a:pt x="156488" y="998068"/>
                </a:lnTo>
                <a:lnTo>
                  <a:pt x="126540" y="1012157"/>
                </a:lnTo>
                <a:lnTo>
                  <a:pt x="122287" y="1015465"/>
                </a:lnTo>
                <a:lnTo>
                  <a:pt x="116724" y="1019485"/>
                </a:lnTo>
                <a:lnTo>
                  <a:pt x="110969" y="1023238"/>
                </a:lnTo>
                <a:lnTo>
                  <a:pt x="105159" y="1026915"/>
                </a:lnTo>
                <a:lnTo>
                  <a:pt x="99427" y="1030705"/>
                </a:lnTo>
                <a:lnTo>
                  <a:pt x="92729" y="1035424"/>
                </a:lnTo>
                <a:lnTo>
                  <a:pt x="79436" y="1045010"/>
                </a:lnTo>
                <a:lnTo>
                  <a:pt x="72757" y="1049755"/>
                </a:lnTo>
                <a:lnTo>
                  <a:pt x="69005" y="1052381"/>
                </a:lnTo>
                <a:lnTo>
                  <a:pt x="64564" y="1054137"/>
                </a:lnTo>
                <a:lnTo>
                  <a:pt x="49897" y="1068805"/>
                </a:lnTo>
                <a:lnTo>
                  <a:pt x="36981" y="1069165"/>
                </a:lnTo>
                <a:lnTo>
                  <a:pt x="23711" y="1070399"/>
                </a:lnTo>
                <a:close/>
              </a:path>
              <a:path w="521335" h="1084580">
                <a:moveTo>
                  <a:pt x="414720" y="1038971"/>
                </a:moveTo>
                <a:lnTo>
                  <a:pt x="404226" y="1031975"/>
                </a:lnTo>
                <a:lnTo>
                  <a:pt x="400791" y="1028755"/>
                </a:lnTo>
                <a:lnTo>
                  <a:pt x="389267" y="1023632"/>
                </a:lnTo>
                <a:lnTo>
                  <a:pt x="381367" y="1021815"/>
                </a:lnTo>
                <a:lnTo>
                  <a:pt x="366126" y="1016735"/>
                </a:lnTo>
                <a:lnTo>
                  <a:pt x="358071" y="1015247"/>
                </a:lnTo>
                <a:lnTo>
                  <a:pt x="350887" y="1011655"/>
                </a:lnTo>
                <a:lnTo>
                  <a:pt x="336090" y="1004035"/>
                </a:lnTo>
                <a:lnTo>
                  <a:pt x="331953" y="1001883"/>
                </a:lnTo>
                <a:lnTo>
                  <a:pt x="322442" y="997089"/>
                </a:lnTo>
                <a:lnTo>
                  <a:pt x="312787" y="992605"/>
                </a:lnTo>
                <a:lnTo>
                  <a:pt x="294274" y="985279"/>
                </a:lnTo>
                <a:lnTo>
                  <a:pt x="290239" y="984784"/>
                </a:lnTo>
                <a:lnTo>
                  <a:pt x="288906" y="984389"/>
                </a:lnTo>
                <a:lnTo>
                  <a:pt x="278497" y="977365"/>
                </a:lnTo>
                <a:lnTo>
                  <a:pt x="510580" y="977365"/>
                </a:lnTo>
                <a:lnTo>
                  <a:pt x="510379" y="984389"/>
                </a:lnTo>
                <a:lnTo>
                  <a:pt x="509500" y="1004057"/>
                </a:lnTo>
                <a:lnTo>
                  <a:pt x="508352" y="1023632"/>
                </a:lnTo>
                <a:lnTo>
                  <a:pt x="507413" y="1037466"/>
                </a:lnTo>
                <a:lnTo>
                  <a:pt x="424361" y="1037466"/>
                </a:lnTo>
                <a:lnTo>
                  <a:pt x="414720" y="1038971"/>
                </a:lnTo>
                <a:close/>
              </a:path>
              <a:path w="521335" h="1084580">
                <a:moveTo>
                  <a:pt x="499476" y="1084045"/>
                </a:moveTo>
                <a:lnTo>
                  <a:pt x="491857" y="1081505"/>
                </a:lnTo>
                <a:lnTo>
                  <a:pt x="484409" y="1078373"/>
                </a:lnTo>
                <a:lnTo>
                  <a:pt x="471537" y="1075155"/>
                </a:lnTo>
                <a:lnTo>
                  <a:pt x="466345" y="1074271"/>
                </a:lnTo>
                <a:lnTo>
                  <a:pt x="454889" y="1070452"/>
                </a:lnTo>
                <a:lnTo>
                  <a:pt x="448677" y="1067535"/>
                </a:lnTo>
                <a:lnTo>
                  <a:pt x="442326" y="1064995"/>
                </a:lnTo>
                <a:lnTo>
                  <a:pt x="439786" y="1061185"/>
                </a:lnTo>
                <a:lnTo>
                  <a:pt x="436754" y="1057661"/>
                </a:lnTo>
                <a:lnTo>
                  <a:pt x="432910" y="1049973"/>
                </a:lnTo>
                <a:lnTo>
                  <a:pt x="434165" y="1044469"/>
                </a:lnTo>
                <a:lnTo>
                  <a:pt x="424361" y="1037466"/>
                </a:lnTo>
                <a:lnTo>
                  <a:pt x="507413" y="1037466"/>
                </a:lnTo>
                <a:lnTo>
                  <a:pt x="505941" y="1057665"/>
                </a:lnTo>
                <a:lnTo>
                  <a:pt x="504850" y="1066479"/>
                </a:lnTo>
                <a:lnTo>
                  <a:pt x="502976" y="1073598"/>
                </a:lnTo>
                <a:lnTo>
                  <a:pt x="499476" y="1084045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29727" y="1772922"/>
            <a:ext cx="102235" cy="600075"/>
          </a:xfrm>
          <a:custGeom>
            <a:avLst/>
            <a:gdLst/>
            <a:ahLst/>
            <a:cxnLst/>
            <a:rect l="l" t="t" r="r" b="b"/>
            <a:pathLst>
              <a:path w="102235" h="600075">
                <a:moveTo>
                  <a:pt x="12174" y="28500"/>
                </a:moveTo>
                <a:lnTo>
                  <a:pt x="9966" y="24527"/>
                </a:lnTo>
                <a:lnTo>
                  <a:pt x="4579" y="6340"/>
                </a:lnTo>
                <a:lnTo>
                  <a:pt x="6871" y="0"/>
                </a:lnTo>
                <a:lnTo>
                  <a:pt x="11663" y="16400"/>
                </a:lnTo>
                <a:lnTo>
                  <a:pt x="12174" y="28500"/>
                </a:lnTo>
                <a:close/>
              </a:path>
              <a:path w="102235" h="600075">
                <a:moveTo>
                  <a:pt x="9084" y="599634"/>
                </a:moveTo>
                <a:lnTo>
                  <a:pt x="2346" y="588407"/>
                </a:lnTo>
                <a:lnTo>
                  <a:pt x="472" y="562287"/>
                </a:lnTo>
                <a:lnTo>
                  <a:pt x="0" y="520954"/>
                </a:lnTo>
                <a:lnTo>
                  <a:pt x="655" y="467940"/>
                </a:lnTo>
                <a:lnTo>
                  <a:pt x="2164" y="406776"/>
                </a:lnTo>
                <a:lnTo>
                  <a:pt x="4252" y="340995"/>
                </a:lnTo>
                <a:lnTo>
                  <a:pt x="6644" y="274127"/>
                </a:lnTo>
                <a:lnTo>
                  <a:pt x="11247" y="151262"/>
                </a:lnTo>
                <a:lnTo>
                  <a:pt x="12908" y="102329"/>
                </a:lnTo>
                <a:lnTo>
                  <a:pt x="13776" y="66437"/>
                </a:lnTo>
                <a:lnTo>
                  <a:pt x="12174" y="28500"/>
                </a:lnTo>
                <a:lnTo>
                  <a:pt x="24292" y="50313"/>
                </a:lnTo>
                <a:lnTo>
                  <a:pt x="46085" y="90455"/>
                </a:lnTo>
                <a:lnTo>
                  <a:pt x="69859" y="138278"/>
                </a:lnTo>
                <a:lnTo>
                  <a:pt x="90129" y="187107"/>
                </a:lnTo>
                <a:lnTo>
                  <a:pt x="101406" y="230267"/>
                </a:lnTo>
                <a:lnTo>
                  <a:pt x="101853" y="277237"/>
                </a:lnTo>
                <a:lnTo>
                  <a:pt x="93548" y="323135"/>
                </a:lnTo>
                <a:lnTo>
                  <a:pt x="80600" y="368319"/>
                </a:lnTo>
                <a:lnTo>
                  <a:pt x="67116" y="413146"/>
                </a:lnTo>
                <a:lnTo>
                  <a:pt x="57203" y="450867"/>
                </a:lnTo>
                <a:lnTo>
                  <a:pt x="44962" y="497954"/>
                </a:lnTo>
                <a:lnTo>
                  <a:pt x="31874" y="544830"/>
                </a:lnTo>
                <a:lnTo>
                  <a:pt x="19421" y="581916"/>
                </a:lnTo>
                <a:lnTo>
                  <a:pt x="9084" y="599634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70353" y="1735512"/>
            <a:ext cx="132080" cy="654050"/>
          </a:xfrm>
          <a:custGeom>
            <a:avLst/>
            <a:gdLst/>
            <a:ahLst/>
            <a:cxnLst/>
            <a:rect l="l" t="t" r="r" b="b"/>
            <a:pathLst>
              <a:path w="132079" h="654050">
                <a:moveTo>
                  <a:pt x="15785" y="31064"/>
                </a:moveTo>
                <a:lnTo>
                  <a:pt x="12924" y="26733"/>
                </a:lnTo>
                <a:lnTo>
                  <a:pt x="5942" y="6910"/>
                </a:lnTo>
                <a:lnTo>
                  <a:pt x="8912" y="0"/>
                </a:lnTo>
                <a:lnTo>
                  <a:pt x="15122" y="17876"/>
                </a:lnTo>
                <a:lnTo>
                  <a:pt x="15785" y="31064"/>
                </a:lnTo>
                <a:close/>
              </a:path>
              <a:path w="132079" h="654050">
                <a:moveTo>
                  <a:pt x="11781" y="653583"/>
                </a:moveTo>
                <a:lnTo>
                  <a:pt x="3049" y="641346"/>
                </a:lnTo>
                <a:lnTo>
                  <a:pt x="760" y="616207"/>
                </a:lnTo>
                <a:lnTo>
                  <a:pt x="0" y="577076"/>
                </a:lnTo>
                <a:lnTo>
                  <a:pt x="500" y="526843"/>
                </a:lnTo>
                <a:lnTo>
                  <a:pt x="1995" y="468401"/>
                </a:lnTo>
                <a:lnTo>
                  <a:pt x="4218" y="404643"/>
                </a:lnTo>
                <a:lnTo>
                  <a:pt x="6900" y="338461"/>
                </a:lnTo>
                <a:lnTo>
                  <a:pt x="9775" y="272746"/>
                </a:lnTo>
                <a:lnTo>
                  <a:pt x="12575" y="210392"/>
                </a:lnTo>
                <a:lnTo>
                  <a:pt x="15035" y="154290"/>
                </a:lnTo>
                <a:lnTo>
                  <a:pt x="16886" y="107334"/>
                </a:lnTo>
                <a:lnTo>
                  <a:pt x="17861" y="72414"/>
                </a:lnTo>
                <a:lnTo>
                  <a:pt x="15785" y="31064"/>
                </a:lnTo>
                <a:lnTo>
                  <a:pt x="31489" y="54839"/>
                </a:lnTo>
                <a:lnTo>
                  <a:pt x="59732" y="98593"/>
                </a:lnTo>
                <a:lnTo>
                  <a:pt x="90542" y="150719"/>
                </a:lnTo>
                <a:lnTo>
                  <a:pt x="116810" y="203941"/>
                </a:lnTo>
                <a:lnTo>
                  <a:pt x="131425" y="250984"/>
                </a:lnTo>
                <a:lnTo>
                  <a:pt x="132004" y="302180"/>
                </a:lnTo>
                <a:lnTo>
                  <a:pt x="121241" y="352208"/>
                </a:lnTo>
                <a:lnTo>
                  <a:pt x="104461" y="401457"/>
                </a:lnTo>
                <a:lnTo>
                  <a:pt x="86987" y="450317"/>
                </a:lnTo>
                <a:lnTo>
                  <a:pt x="74140" y="491432"/>
                </a:lnTo>
                <a:lnTo>
                  <a:pt x="58276" y="542756"/>
                </a:lnTo>
                <a:lnTo>
                  <a:pt x="41315" y="593848"/>
                </a:lnTo>
                <a:lnTo>
                  <a:pt x="25176" y="634271"/>
                </a:lnTo>
                <a:lnTo>
                  <a:pt x="11781" y="65358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9957" y="1505884"/>
            <a:ext cx="521334" cy="1084580"/>
          </a:xfrm>
          <a:custGeom>
            <a:avLst/>
            <a:gdLst/>
            <a:ahLst/>
            <a:cxnLst/>
            <a:rect l="l" t="t" r="r" b="b"/>
            <a:pathLst>
              <a:path w="521334" h="1084580">
                <a:moveTo>
                  <a:pt x="464893" y="49296"/>
                </a:moveTo>
                <a:lnTo>
                  <a:pt x="70284" y="49296"/>
                </a:lnTo>
                <a:lnTo>
                  <a:pt x="76567" y="47725"/>
                </a:lnTo>
                <a:lnTo>
                  <a:pt x="84619" y="45352"/>
                </a:lnTo>
                <a:lnTo>
                  <a:pt x="89538" y="43123"/>
                </a:lnTo>
                <a:lnTo>
                  <a:pt x="94640" y="40339"/>
                </a:lnTo>
                <a:lnTo>
                  <a:pt x="103237" y="36295"/>
                </a:lnTo>
                <a:lnTo>
                  <a:pt x="106928" y="34713"/>
                </a:lnTo>
                <a:lnTo>
                  <a:pt x="110857" y="33755"/>
                </a:lnTo>
                <a:lnTo>
                  <a:pt x="114667" y="32485"/>
                </a:lnTo>
                <a:lnTo>
                  <a:pt x="118477" y="28675"/>
                </a:lnTo>
                <a:lnTo>
                  <a:pt x="121613" y="24044"/>
                </a:lnTo>
                <a:lnTo>
                  <a:pt x="129438" y="18828"/>
                </a:lnTo>
                <a:lnTo>
                  <a:pt x="133631" y="18219"/>
                </a:lnTo>
                <a:lnTo>
                  <a:pt x="137527" y="17245"/>
                </a:lnTo>
                <a:lnTo>
                  <a:pt x="151049" y="14341"/>
                </a:lnTo>
                <a:lnTo>
                  <a:pt x="163474" y="12505"/>
                </a:lnTo>
                <a:lnTo>
                  <a:pt x="190867" y="9625"/>
                </a:lnTo>
                <a:lnTo>
                  <a:pt x="220151" y="2517"/>
                </a:lnTo>
                <a:lnTo>
                  <a:pt x="238935" y="0"/>
                </a:lnTo>
                <a:lnTo>
                  <a:pt x="260602" y="1036"/>
                </a:lnTo>
                <a:lnTo>
                  <a:pt x="298538" y="4590"/>
                </a:lnTo>
                <a:lnTo>
                  <a:pt x="366127" y="9625"/>
                </a:lnTo>
                <a:lnTo>
                  <a:pt x="378796" y="11515"/>
                </a:lnTo>
                <a:lnTo>
                  <a:pt x="385918" y="14882"/>
                </a:lnTo>
                <a:lnTo>
                  <a:pt x="391717" y="19430"/>
                </a:lnTo>
                <a:lnTo>
                  <a:pt x="400417" y="24865"/>
                </a:lnTo>
                <a:lnTo>
                  <a:pt x="404009" y="26661"/>
                </a:lnTo>
                <a:lnTo>
                  <a:pt x="408087" y="27265"/>
                </a:lnTo>
                <a:lnTo>
                  <a:pt x="418251" y="31077"/>
                </a:lnTo>
                <a:lnTo>
                  <a:pt x="424347" y="34330"/>
                </a:lnTo>
                <a:lnTo>
                  <a:pt x="437100" y="38156"/>
                </a:lnTo>
                <a:lnTo>
                  <a:pt x="443664" y="38535"/>
                </a:lnTo>
                <a:lnTo>
                  <a:pt x="453843" y="41079"/>
                </a:lnTo>
                <a:lnTo>
                  <a:pt x="457567" y="42645"/>
                </a:lnTo>
                <a:lnTo>
                  <a:pt x="461377" y="43915"/>
                </a:lnTo>
                <a:lnTo>
                  <a:pt x="464893" y="49296"/>
                </a:lnTo>
                <a:close/>
              </a:path>
              <a:path w="521334" h="1084580">
                <a:moveTo>
                  <a:pt x="487334" y="71481"/>
                </a:moveTo>
                <a:lnTo>
                  <a:pt x="45223" y="71481"/>
                </a:lnTo>
                <a:lnTo>
                  <a:pt x="53707" y="66775"/>
                </a:lnTo>
                <a:lnTo>
                  <a:pt x="55145" y="61740"/>
                </a:lnTo>
                <a:lnTo>
                  <a:pt x="53494" y="54888"/>
                </a:lnTo>
                <a:lnTo>
                  <a:pt x="62492" y="47389"/>
                </a:lnTo>
                <a:lnTo>
                  <a:pt x="70284" y="49296"/>
                </a:lnTo>
                <a:lnTo>
                  <a:pt x="464893" y="49296"/>
                </a:lnTo>
                <a:lnTo>
                  <a:pt x="483945" y="69707"/>
                </a:lnTo>
                <a:lnTo>
                  <a:pt x="487334" y="71481"/>
                </a:lnTo>
                <a:close/>
              </a:path>
              <a:path w="521334" h="1084580">
                <a:moveTo>
                  <a:pt x="23711" y="1070399"/>
                </a:moveTo>
                <a:lnTo>
                  <a:pt x="11151" y="1069884"/>
                </a:lnTo>
                <a:lnTo>
                  <a:pt x="367" y="1064995"/>
                </a:lnTo>
                <a:lnTo>
                  <a:pt x="0" y="1056814"/>
                </a:lnTo>
                <a:lnTo>
                  <a:pt x="2349" y="1040674"/>
                </a:lnTo>
                <a:lnTo>
                  <a:pt x="5665" y="1023103"/>
                </a:lnTo>
                <a:lnTo>
                  <a:pt x="7987" y="1011655"/>
                </a:lnTo>
                <a:lnTo>
                  <a:pt x="9118" y="1001185"/>
                </a:lnTo>
                <a:lnTo>
                  <a:pt x="10368" y="990721"/>
                </a:lnTo>
                <a:lnTo>
                  <a:pt x="11375" y="980296"/>
                </a:lnTo>
                <a:lnTo>
                  <a:pt x="11797" y="969745"/>
                </a:lnTo>
                <a:lnTo>
                  <a:pt x="11605" y="921734"/>
                </a:lnTo>
                <a:lnTo>
                  <a:pt x="11070" y="873724"/>
                </a:lnTo>
                <a:lnTo>
                  <a:pt x="10249" y="825716"/>
                </a:lnTo>
                <a:lnTo>
                  <a:pt x="9202" y="777713"/>
                </a:lnTo>
                <a:lnTo>
                  <a:pt x="7987" y="729715"/>
                </a:lnTo>
                <a:lnTo>
                  <a:pt x="4630" y="688685"/>
                </a:lnTo>
                <a:lnTo>
                  <a:pt x="367" y="645895"/>
                </a:lnTo>
                <a:lnTo>
                  <a:pt x="1230" y="625887"/>
                </a:lnTo>
                <a:lnTo>
                  <a:pt x="2958" y="585872"/>
                </a:lnTo>
                <a:lnTo>
                  <a:pt x="7012" y="545882"/>
                </a:lnTo>
                <a:lnTo>
                  <a:pt x="7987" y="539215"/>
                </a:lnTo>
                <a:lnTo>
                  <a:pt x="12661" y="400362"/>
                </a:lnTo>
                <a:lnTo>
                  <a:pt x="12667" y="319506"/>
                </a:lnTo>
                <a:lnTo>
                  <a:pt x="12091" y="258546"/>
                </a:lnTo>
                <a:lnTo>
                  <a:pt x="11207" y="213673"/>
                </a:lnTo>
                <a:lnTo>
                  <a:pt x="9615" y="156946"/>
                </a:lnTo>
                <a:lnTo>
                  <a:pt x="9458" y="137472"/>
                </a:lnTo>
                <a:lnTo>
                  <a:pt x="10094" y="118845"/>
                </a:lnTo>
                <a:lnTo>
                  <a:pt x="11797" y="97255"/>
                </a:lnTo>
                <a:lnTo>
                  <a:pt x="20319" y="65090"/>
                </a:lnTo>
                <a:lnTo>
                  <a:pt x="32777" y="63709"/>
                </a:lnTo>
                <a:lnTo>
                  <a:pt x="45223" y="71481"/>
                </a:lnTo>
                <a:lnTo>
                  <a:pt x="487334" y="71481"/>
                </a:lnTo>
                <a:lnTo>
                  <a:pt x="488047" y="71855"/>
                </a:lnTo>
                <a:lnTo>
                  <a:pt x="491857" y="74395"/>
                </a:lnTo>
                <a:lnTo>
                  <a:pt x="494397" y="82015"/>
                </a:lnTo>
                <a:lnTo>
                  <a:pt x="498481" y="89285"/>
                </a:lnTo>
                <a:lnTo>
                  <a:pt x="499477" y="97255"/>
                </a:lnTo>
                <a:lnTo>
                  <a:pt x="501494" y="115370"/>
                </a:lnTo>
                <a:lnTo>
                  <a:pt x="502260" y="123205"/>
                </a:lnTo>
                <a:lnTo>
                  <a:pt x="503539" y="128543"/>
                </a:lnTo>
                <a:lnTo>
                  <a:pt x="511731" y="171632"/>
                </a:lnTo>
                <a:lnTo>
                  <a:pt x="517890" y="217496"/>
                </a:lnTo>
                <a:lnTo>
                  <a:pt x="521029" y="263023"/>
                </a:lnTo>
                <a:lnTo>
                  <a:pt x="520897" y="278502"/>
                </a:lnTo>
                <a:lnTo>
                  <a:pt x="520362" y="296844"/>
                </a:lnTo>
                <a:lnTo>
                  <a:pt x="519535" y="319677"/>
                </a:lnTo>
                <a:lnTo>
                  <a:pt x="518529" y="348627"/>
                </a:lnTo>
                <a:lnTo>
                  <a:pt x="516425" y="431388"/>
                </a:lnTo>
                <a:lnTo>
                  <a:pt x="515551" y="488452"/>
                </a:lnTo>
                <a:lnTo>
                  <a:pt x="514993" y="552533"/>
                </a:lnTo>
                <a:lnTo>
                  <a:pt x="514578" y="696063"/>
                </a:lnTo>
                <a:lnTo>
                  <a:pt x="514186" y="750041"/>
                </a:lnTo>
                <a:lnTo>
                  <a:pt x="513583" y="804017"/>
                </a:lnTo>
                <a:lnTo>
                  <a:pt x="512809" y="857992"/>
                </a:lnTo>
                <a:lnTo>
                  <a:pt x="511903" y="911965"/>
                </a:lnTo>
                <a:lnTo>
                  <a:pt x="510907" y="965935"/>
                </a:lnTo>
                <a:lnTo>
                  <a:pt x="510581" y="977365"/>
                </a:lnTo>
                <a:lnTo>
                  <a:pt x="278497" y="977365"/>
                </a:lnTo>
                <a:lnTo>
                  <a:pt x="266985" y="978940"/>
                </a:lnTo>
                <a:lnTo>
                  <a:pt x="228967" y="986255"/>
                </a:lnTo>
                <a:lnTo>
                  <a:pt x="225267" y="987923"/>
                </a:lnTo>
                <a:lnTo>
                  <a:pt x="221347" y="988795"/>
                </a:lnTo>
                <a:lnTo>
                  <a:pt x="207524" y="991331"/>
                </a:lnTo>
                <a:lnTo>
                  <a:pt x="192549" y="993342"/>
                </a:lnTo>
                <a:lnTo>
                  <a:pt x="164197" y="996415"/>
                </a:lnTo>
                <a:lnTo>
                  <a:pt x="156489" y="998068"/>
                </a:lnTo>
                <a:lnTo>
                  <a:pt x="126540" y="1012157"/>
                </a:lnTo>
                <a:lnTo>
                  <a:pt x="122287" y="1015465"/>
                </a:lnTo>
                <a:lnTo>
                  <a:pt x="116724" y="1019485"/>
                </a:lnTo>
                <a:lnTo>
                  <a:pt x="110970" y="1023238"/>
                </a:lnTo>
                <a:lnTo>
                  <a:pt x="105159" y="1026915"/>
                </a:lnTo>
                <a:lnTo>
                  <a:pt x="99427" y="1030705"/>
                </a:lnTo>
                <a:lnTo>
                  <a:pt x="92729" y="1035424"/>
                </a:lnTo>
                <a:lnTo>
                  <a:pt x="79437" y="1045010"/>
                </a:lnTo>
                <a:lnTo>
                  <a:pt x="72757" y="1049755"/>
                </a:lnTo>
                <a:lnTo>
                  <a:pt x="69005" y="1052381"/>
                </a:lnTo>
                <a:lnTo>
                  <a:pt x="64565" y="1054137"/>
                </a:lnTo>
                <a:lnTo>
                  <a:pt x="49897" y="1068805"/>
                </a:lnTo>
                <a:lnTo>
                  <a:pt x="36982" y="1069165"/>
                </a:lnTo>
                <a:lnTo>
                  <a:pt x="23711" y="1070399"/>
                </a:lnTo>
                <a:close/>
              </a:path>
              <a:path w="521334" h="1084580">
                <a:moveTo>
                  <a:pt x="414720" y="1038971"/>
                </a:moveTo>
                <a:lnTo>
                  <a:pt x="404227" y="1031975"/>
                </a:lnTo>
                <a:lnTo>
                  <a:pt x="400791" y="1028755"/>
                </a:lnTo>
                <a:lnTo>
                  <a:pt x="389267" y="1023632"/>
                </a:lnTo>
                <a:lnTo>
                  <a:pt x="381367" y="1021815"/>
                </a:lnTo>
                <a:lnTo>
                  <a:pt x="366127" y="1016735"/>
                </a:lnTo>
                <a:lnTo>
                  <a:pt x="358071" y="1015247"/>
                </a:lnTo>
                <a:lnTo>
                  <a:pt x="350887" y="1011655"/>
                </a:lnTo>
                <a:lnTo>
                  <a:pt x="336091" y="1004035"/>
                </a:lnTo>
                <a:lnTo>
                  <a:pt x="331953" y="1001883"/>
                </a:lnTo>
                <a:lnTo>
                  <a:pt x="322442" y="997089"/>
                </a:lnTo>
                <a:lnTo>
                  <a:pt x="312787" y="992605"/>
                </a:lnTo>
                <a:lnTo>
                  <a:pt x="294274" y="985279"/>
                </a:lnTo>
                <a:lnTo>
                  <a:pt x="290240" y="984784"/>
                </a:lnTo>
                <a:lnTo>
                  <a:pt x="288906" y="984389"/>
                </a:lnTo>
                <a:lnTo>
                  <a:pt x="278497" y="977365"/>
                </a:lnTo>
                <a:lnTo>
                  <a:pt x="510581" y="977365"/>
                </a:lnTo>
                <a:lnTo>
                  <a:pt x="510380" y="984389"/>
                </a:lnTo>
                <a:lnTo>
                  <a:pt x="509500" y="1004057"/>
                </a:lnTo>
                <a:lnTo>
                  <a:pt x="508353" y="1023632"/>
                </a:lnTo>
                <a:lnTo>
                  <a:pt x="507414" y="1037466"/>
                </a:lnTo>
                <a:lnTo>
                  <a:pt x="424361" y="1037466"/>
                </a:lnTo>
                <a:lnTo>
                  <a:pt x="414720" y="1038971"/>
                </a:lnTo>
                <a:close/>
              </a:path>
              <a:path w="521334" h="1084580">
                <a:moveTo>
                  <a:pt x="499477" y="1084045"/>
                </a:moveTo>
                <a:lnTo>
                  <a:pt x="491857" y="1081505"/>
                </a:lnTo>
                <a:lnTo>
                  <a:pt x="484410" y="1078373"/>
                </a:lnTo>
                <a:lnTo>
                  <a:pt x="471537" y="1075155"/>
                </a:lnTo>
                <a:lnTo>
                  <a:pt x="466345" y="1074271"/>
                </a:lnTo>
                <a:lnTo>
                  <a:pt x="454889" y="1070452"/>
                </a:lnTo>
                <a:lnTo>
                  <a:pt x="448677" y="1067535"/>
                </a:lnTo>
                <a:lnTo>
                  <a:pt x="442327" y="1064995"/>
                </a:lnTo>
                <a:lnTo>
                  <a:pt x="439787" y="1061185"/>
                </a:lnTo>
                <a:lnTo>
                  <a:pt x="436755" y="1057661"/>
                </a:lnTo>
                <a:lnTo>
                  <a:pt x="432911" y="1049973"/>
                </a:lnTo>
                <a:lnTo>
                  <a:pt x="434165" y="1044469"/>
                </a:lnTo>
                <a:lnTo>
                  <a:pt x="424361" y="1037466"/>
                </a:lnTo>
                <a:lnTo>
                  <a:pt x="507414" y="1037466"/>
                </a:lnTo>
                <a:lnTo>
                  <a:pt x="505942" y="1057665"/>
                </a:lnTo>
                <a:lnTo>
                  <a:pt x="504850" y="1066479"/>
                </a:lnTo>
                <a:lnTo>
                  <a:pt x="502977" y="1073598"/>
                </a:lnTo>
                <a:lnTo>
                  <a:pt x="499477" y="1084045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72100" y="685800"/>
            <a:ext cx="3587750" cy="38070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40959" y="3757326"/>
            <a:ext cx="509270" cy="439420"/>
          </a:xfrm>
          <a:custGeom>
            <a:avLst/>
            <a:gdLst/>
            <a:ahLst/>
            <a:cxnLst/>
            <a:rect l="l" t="t" r="r" b="b"/>
            <a:pathLst>
              <a:path w="509270" h="439420">
                <a:moveTo>
                  <a:pt x="0" y="0"/>
                </a:moveTo>
                <a:lnTo>
                  <a:pt x="508755" y="0"/>
                </a:lnTo>
                <a:lnTo>
                  <a:pt x="508755" y="439273"/>
                </a:lnTo>
                <a:lnTo>
                  <a:pt x="0" y="43927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836411" y="4552886"/>
            <a:ext cx="177418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750" spc="-5">
                <a:latin typeface="Calibri"/>
                <a:cs typeface="Calibri"/>
              </a:rPr>
              <a:t>Fishbein et </a:t>
            </a:r>
            <a:r>
              <a:rPr dirty="0" sz="750">
                <a:latin typeface="Calibri"/>
                <a:cs typeface="Calibri"/>
              </a:rPr>
              <a:t>al. </a:t>
            </a:r>
            <a:r>
              <a:rPr dirty="0" sz="750" spc="-5">
                <a:latin typeface="Calibri"/>
                <a:cs typeface="Calibri"/>
              </a:rPr>
              <a:t>Circulation.</a:t>
            </a:r>
            <a:r>
              <a:rPr dirty="0" sz="750" spc="-80">
                <a:latin typeface="Calibri"/>
                <a:cs typeface="Calibri"/>
              </a:rPr>
              <a:t> </a:t>
            </a:r>
            <a:r>
              <a:rPr dirty="0" sz="750" spc="-5">
                <a:latin typeface="Calibri"/>
                <a:cs typeface="Calibri"/>
              </a:rPr>
              <a:t>1996;94:2662-2666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72100" y="477290"/>
            <a:ext cx="3587750" cy="1576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72100" y="477290"/>
            <a:ext cx="3587750" cy="1570990"/>
          </a:xfrm>
          <a:custGeom>
            <a:avLst/>
            <a:gdLst/>
            <a:ahLst/>
            <a:cxnLst/>
            <a:rect l="l" t="t" r="r" b="b"/>
            <a:pathLst>
              <a:path w="3587750" h="1570989">
                <a:moveTo>
                  <a:pt x="0" y="0"/>
                </a:moveTo>
                <a:lnTo>
                  <a:pt x="3587750" y="0"/>
                </a:lnTo>
                <a:lnTo>
                  <a:pt x="3587750" y="1570883"/>
                </a:lnTo>
                <a:lnTo>
                  <a:pt x="0" y="157088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72100" y="1663700"/>
            <a:ext cx="3586477" cy="29977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72100" y="1666356"/>
            <a:ext cx="3586479" cy="2995295"/>
          </a:xfrm>
          <a:custGeom>
            <a:avLst/>
            <a:gdLst/>
            <a:ahLst/>
            <a:cxnLst/>
            <a:rect l="l" t="t" r="r" b="b"/>
            <a:pathLst>
              <a:path w="3586479" h="2995295">
                <a:moveTo>
                  <a:pt x="0" y="0"/>
                </a:moveTo>
                <a:lnTo>
                  <a:pt x="3586476" y="0"/>
                </a:lnTo>
                <a:lnTo>
                  <a:pt x="3586476" y="2995131"/>
                </a:lnTo>
                <a:lnTo>
                  <a:pt x="0" y="29951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72100" y="1691756"/>
            <a:ext cx="101600" cy="255904"/>
          </a:xfrm>
          <a:custGeom>
            <a:avLst/>
            <a:gdLst/>
            <a:ahLst/>
            <a:cxnLst/>
            <a:rect l="l" t="t" r="r" b="b"/>
            <a:pathLst>
              <a:path w="101600" h="255905">
                <a:moveTo>
                  <a:pt x="0" y="0"/>
                </a:moveTo>
                <a:lnTo>
                  <a:pt x="101600" y="0"/>
                </a:lnTo>
                <a:lnTo>
                  <a:pt x="101600" y="255472"/>
                </a:lnTo>
                <a:lnTo>
                  <a:pt x="0" y="255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43047" y="3246778"/>
            <a:ext cx="254000" cy="10052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Symptoms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1576" y="3225800"/>
            <a:ext cx="76200" cy="996950"/>
          </a:xfrm>
          <a:custGeom>
            <a:avLst/>
            <a:gdLst/>
            <a:ahLst/>
            <a:cxnLst/>
            <a:rect l="l" t="t" r="r" b="b"/>
            <a:pathLst>
              <a:path w="76200" h="996950">
                <a:moveTo>
                  <a:pt x="50800" y="68579"/>
                </a:moveTo>
                <a:lnTo>
                  <a:pt x="25400" y="68579"/>
                </a:lnTo>
                <a:lnTo>
                  <a:pt x="25400" y="996950"/>
                </a:lnTo>
                <a:lnTo>
                  <a:pt x="50800" y="996950"/>
                </a:lnTo>
                <a:lnTo>
                  <a:pt x="50800" y="68579"/>
                </a:lnTo>
                <a:close/>
              </a:path>
              <a:path w="76200" h="99695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8579"/>
                </a:lnTo>
                <a:lnTo>
                  <a:pt x="72389" y="68579"/>
                </a:lnTo>
                <a:lnTo>
                  <a:pt x="38100" y="0"/>
                </a:lnTo>
                <a:close/>
              </a:path>
              <a:path w="76200" h="996950">
                <a:moveTo>
                  <a:pt x="72389" y="68579"/>
                </a:moveTo>
                <a:lnTo>
                  <a:pt x="50800" y="68579"/>
                </a:lnTo>
                <a:lnTo>
                  <a:pt x="50800" y="76200"/>
                </a:lnTo>
                <a:lnTo>
                  <a:pt x="76200" y="76200"/>
                </a:lnTo>
                <a:lnTo>
                  <a:pt x="72389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59676" y="4184650"/>
            <a:ext cx="3291840" cy="76200"/>
          </a:xfrm>
          <a:custGeom>
            <a:avLst/>
            <a:gdLst/>
            <a:ahLst/>
            <a:cxnLst/>
            <a:rect l="l" t="t" r="r" b="b"/>
            <a:pathLst>
              <a:path w="3291840" h="76200">
                <a:moveTo>
                  <a:pt x="3215545" y="76200"/>
                </a:moveTo>
                <a:lnTo>
                  <a:pt x="3215545" y="0"/>
                </a:lnTo>
                <a:lnTo>
                  <a:pt x="3266346" y="25400"/>
                </a:lnTo>
                <a:lnTo>
                  <a:pt x="3223172" y="25400"/>
                </a:lnTo>
                <a:lnTo>
                  <a:pt x="3223172" y="50800"/>
                </a:lnTo>
                <a:lnTo>
                  <a:pt x="3266346" y="50800"/>
                </a:lnTo>
                <a:lnTo>
                  <a:pt x="3215545" y="76200"/>
                </a:lnTo>
                <a:close/>
              </a:path>
              <a:path w="3291840" h="76200">
                <a:moveTo>
                  <a:pt x="3215545" y="50800"/>
                </a:moveTo>
                <a:lnTo>
                  <a:pt x="0" y="50800"/>
                </a:lnTo>
                <a:lnTo>
                  <a:pt x="0" y="25400"/>
                </a:lnTo>
                <a:lnTo>
                  <a:pt x="3215545" y="25400"/>
                </a:lnTo>
                <a:lnTo>
                  <a:pt x="3215545" y="50800"/>
                </a:lnTo>
                <a:close/>
              </a:path>
              <a:path w="3291840" h="76200">
                <a:moveTo>
                  <a:pt x="3266346" y="50800"/>
                </a:moveTo>
                <a:lnTo>
                  <a:pt x="3223172" y="50800"/>
                </a:lnTo>
                <a:lnTo>
                  <a:pt x="3223172" y="25400"/>
                </a:lnTo>
                <a:lnTo>
                  <a:pt x="3266346" y="25400"/>
                </a:lnTo>
                <a:lnTo>
                  <a:pt x="3291746" y="38100"/>
                </a:lnTo>
                <a:lnTo>
                  <a:pt x="3266346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761239" y="4214990"/>
            <a:ext cx="485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9382" y="3430263"/>
            <a:ext cx="3225165" cy="774065"/>
          </a:xfrm>
          <a:custGeom>
            <a:avLst/>
            <a:gdLst/>
            <a:ahLst/>
            <a:cxnLst/>
            <a:rect l="l" t="t" r="r" b="b"/>
            <a:pathLst>
              <a:path w="3225165" h="774064">
                <a:moveTo>
                  <a:pt x="0" y="773436"/>
                </a:moveTo>
                <a:lnTo>
                  <a:pt x="2511857" y="771161"/>
                </a:lnTo>
                <a:lnTo>
                  <a:pt x="2676869" y="762063"/>
                </a:lnTo>
                <a:lnTo>
                  <a:pt x="2789170" y="712017"/>
                </a:lnTo>
                <a:lnTo>
                  <a:pt x="2883135" y="616474"/>
                </a:lnTo>
                <a:lnTo>
                  <a:pt x="3038979" y="423115"/>
                </a:lnTo>
                <a:lnTo>
                  <a:pt x="3155863" y="225206"/>
                </a:lnTo>
                <a:lnTo>
                  <a:pt x="3224618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3200" y="952500"/>
            <a:ext cx="2841873" cy="239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62500" y="952500"/>
            <a:ext cx="2851225" cy="240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73944" y="4266462"/>
            <a:ext cx="187418" cy="23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79099" y="4020541"/>
            <a:ext cx="572833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05"/>
              </a:lnSpc>
              <a:tabLst>
                <a:tab pos="2327275" algn="l"/>
                <a:tab pos="3181985" algn="l"/>
                <a:tab pos="5509895" algn="l"/>
              </a:tabLst>
            </a:pPr>
            <a:r>
              <a:rPr dirty="0" baseline="-4115" sz="2025" spc="-7">
                <a:latin typeface="Calibri"/>
                <a:cs typeface="Calibri"/>
              </a:rPr>
              <a:t>Wate</a:t>
            </a:r>
            <a:r>
              <a:rPr dirty="0" baseline="-4115" sz="2025">
                <a:latin typeface="Calibri"/>
                <a:cs typeface="Calibri"/>
              </a:rPr>
              <a:t>r	</a:t>
            </a:r>
            <a:r>
              <a:rPr dirty="0" baseline="-4115" sz="2025" spc="-7">
                <a:latin typeface="Calibri"/>
                <a:cs typeface="Calibri"/>
              </a:rPr>
              <a:t>Fa</a:t>
            </a:r>
            <a:r>
              <a:rPr dirty="0" baseline="-4115" sz="2025">
                <a:latin typeface="Calibri"/>
                <a:cs typeface="Calibri"/>
              </a:rPr>
              <a:t>t	</a:t>
            </a:r>
            <a:r>
              <a:rPr dirty="0" sz="1350" spc="-5">
                <a:latin typeface="Calibri"/>
                <a:cs typeface="Calibri"/>
              </a:rPr>
              <a:t>Wate</a:t>
            </a:r>
            <a:r>
              <a:rPr dirty="0" sz="1350">
                <a:latin typeface="Calibri"/>
                <a:cs typeface="Calibri"/>
              </a:rPr>
              <a:t>r	</a:t>
            </a:r>
            <a:r>
              <a:rPr dirty="0" sz="1350" spc="-5">
                <a:latin typeface="Calibri"/>
                <a:cs typeface="Calibri"/>
              </a:rPr>
              <a:t>Fat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8620" y="4266462"/>
            <a:ext cx="187418" cy="233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1751" y="0"/>
            <a:ext cx="84728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98595" marR="5080" indent="-3986529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Perivascular Fat Attenuation Index (FAI): Technology detecting coronary inflammation on  CCTA</a:t>
            </a:r>
          </a:p>
        </p:txBody>
      </p:sp>
      <p:sp>
        <p:nvSpPr>
          <p:cNvPr id="9" name="object 9"/>
          <p:cNvSpPr/>
          <p:nvPr/>
        </p:nvSpPr>
        <p:spPr>
          <a:xfrm>
            <a:off x="6323986" y="1796767"/>
            <a:ext cx="463287" cy="7079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22565" y="715636"/>
            <a:ext cx="519684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3110" algn="l"/>
              </a:tabLst>
            </a:pPr>
            <a:r>
              <a:rPr dirty="0" sz="1350" spc="-5" b="1">
                <a:latin typeface="Calibri"/>
                <a:cs typeface="Calibri"/>
              </a:rPr>
              <a:t>Healthy,</a:t>
            </a:r>
            <a:r>
              <a:rPr dirty="0" sz="1350" spc="10" b="1"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00B050"/>
                </a:solidFill>
                <a:latin typeface="Calibri"/>
                <a:cs typeface="Calibri"/>
              </a:rPr>
              <a:t>non-inflamed</a:t>
            </a:r>
            <a:r>
              <a:rPr dirty="0" sz="1350" spc="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artery	</a:t>
            </a:r>
            <a:r>
              <a:rPr dirty="0" baseline="2057" sz="2025" spc="-7" b="1">
                <a:latin typeface="Calibri"/>
                <a:cs typeface="Calibri"/>
              </a:rPr>
              <a:t>“Healthy,” </a:t>
            </a:r>
            <a:r>
              <a:rPr dirty="0" baseline="2057" sz="2025" spc="-7" b="1">
                <a:solidFill>
                  <a:srgbClr val="FF0000"/>
                </a:solidFill>
                <a:latin typeface="Calibri"/>
                <a:cs typeface="Calibri"/>
              </a:rPr>
              <a:t>inflamed</a:t>
            </a:r>
            <a:r>
              <a:rPr dirty="0" baseline="2057" sz="2025" spc="-8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2057" sz="2025" spc="-7" b="1">
                <a:latin typeface="Calibri"/>
                <a:cs typeface="Calibri"/>
              </a:rPr>
              <a:t>artery</a:t>
            </a:r>
            <a:endParaRPr baseline="2057" sz="202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050" y="2579589"/>
            <a:ext cx="1200150" cy="508000"/>
          </a:xfrm>
          <a:prstGeom prst="rect">
            <a:avLst/>
          </a:prstGeom>
          <a:solidFill>
            <a:srgbClr val="FFC000">
              <a:alpha val="59999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305435" indent="-213995">
              <a:lnSpc>
                <a:spcPts val="1110"/>
              </a:lnSpc>
              <a:spcBef>
                <a:spcPts val="250"/>
              </a:spcBef>
              <a:buClr>
                <a:srgbClr val="00B050"/>
              </a:buClr>
              <a:buSzPct val="105555"/>
              <a:buFont typeface="Arial"/>
              <a:buChar char="✓"/>
              <a:tabLst>
                <a:tab pos="306070" algn="l"/>
              </a:tabLst>
            </a:pPr>
            <a:r>
              <a:rPr dirty="0" sz="900" b="1">
                <a:latin typeface="Calibri"/>
                <a:cs typeface="Calibri"/>
              </a:rPr>
              <a:t>↓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Adipogenesis</a:t>
            </a:r>
            <a:endParaRPr sz="900">
              <a:latin typeface="Calibri"/>
              <a:cs typeface="Calibri"/>
            </a:endParaRPr>
          </a:p>
          <a:p>
            <a:pPr marL="305435" indent="-213995">
              <a:lnSpc>
                <a:spcPts val="1080"/>
              </a:lnSpc>
              <a:buClr>
                <a:srgbClr val="00B050"/>
              </a:buClr>
              <a:buSzPct val="105555"/>
              <a:buFont typeface="Arial"/>
              <a:buChar char="✓"/>
              <a:tabLst>
                <a:tab pos="306070" algn="l"/>
              </a:tabLst>
            </a:pPr>
            <a:r>
              <a:rPr dirty="0" sz="900" spc="-5" b="1">
                <a:latin typeface="Calibri"/>
                <a:cs typeface="Calibri"/>
              </a:rPr>
              <a:t>↑Lipolysis</a:t>
            </a:r>
            <a:endParaRPr sz="900">
              <a:latin typeface="Calibri"/>
              <a:cs typeface="Calibri"/>
            </a:endParaRPr>
          </a:p>
          <a:p>
            <a:pPr marL="305435" indent="-213995">
              <a:lnSpc>
                <a:spcPts val="1110"/>
              </a:lnSpc>
              <a:buClr>
                <a:srgbClr val="00B050"/>
              </a:buClr>
              <a:buSzPct val="105555"/>
              <a:buFont typeface="Arial"/>
              <a:buChar char="✓"/>
              <a:tabLst>
                <a:tab pos="306070" algn="l"/>
              </a:tabLst>
            </a:pPr>
            <a:r>
              <a:rPr dirty="0" sz="900" spc="-5" b="1">
                <a:latin typeface="Calibri"/>
                <a:cs typeface="Calibri"/>
              </a:rPr>
              <a:t>↑Oedema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51508" y="3978206"/>
            <a:ext cx="1784985" cy="247650"/>
          </a:xfrm>
          <a:custGeom>
            <a:avLst/>
            <a:gdLst/>
            <a:ahLst/>
            <a:cxnLst/>
            <a:rect l="l" t="t" r="r" b="b"/>
            <a:pathLst>
              <a:path w="1784985" h="247650">
                <a:moveTo>
                  <a:pt x="0" y="0"/>
                </a:moveTo>
                <a:lnTo>
                  <a:pt x="1784975" y="0"/>
                </a:lnTo>
                <a:lnTo>
                  <a:pt x="1784975" y="247393"/>
                </a:lnTo>
                <a:lnTo>
                  <a:pt x="0" y="24739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75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31052" y="3985398"/>
            <a:ext cx="1784985" cy="247650"/>
          </a:xfrm>
          <a:custGeom>
            <a:avLst/>
            <a:gdLst/>
            <a:ahLst/>
            <a:cxnLst/>
            <a:rect l="l" t="t" r="r" b="b"/>
            <a:pathLst>
              <a:path w="1784984" h="247650">
                <a:moveTo>
                  <a:pt x="0" y="0"/>
                </a:moveTo>
                <a:lnTo>
                  <a:pt x="1784975" y="0"/>
                </a:lnTo>
                <a:lnTo>
                  <a:pt x="1784975" y="247394"/>
                </a:lnTo>
                <a:lnTo>
                  <a:pt x="0" y="24739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75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45513" y="4889767"/>
            <a:ext cx="36436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Antonopoulos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al. </a:t>
            </a:r>
            <a:r>
              <a:rPr dirty="0" sz="1200" spc="-5" i="1">
                <a:latin typeface="Calibri"/>
                <a:cs typeface="Calibri"/>
              </a:rPr>
              <a:t>Science Translational Medicine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0074" y="3507769"/>
            <a:ext cx="6686550" cy="1028700"/>
          </a:xfrm>
          <a:custGeom>
            <a:avLst/>
            <a:gdLst/>
            <a:ahLst/>
            <a:cxnLst/>
            <a:rect l="l" t="t" r="r" b="b"/>
            <a:pathLst>
              <a:path w="6686550" h="1028700">
                <a:moveTo>
                  <a:pt x="0" y="0"/>
                </a:moveTo>
                <a:lnTo>
                  <a:pt x="6686550" y="0"/>
                </a:lnTo>
                <a:lnTo>
                  <a:pt x="668655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0074" y="3507769"/>
            <a:ext cx="6686550" cy="1028700"/>
          </a:xfrm>
          <a:custGeom>
            <a:avLst/>
            <a:gdLst/>
            <a:ahLst/>
            <a:cxnLst/>
            <a:rect l="l" t="t" r="r" b="b"/>
            <a:pathLst>
              <a:path w="6686550" h="1028700">
                <a:moveTo>
                  <a:pt x="0" y="0"/>
                </a:moveTo>
                <a:lnTo>
                  <a:pt x="6686550" y="0"/>
                </a:lnTo>
                <a:lnTo>
                  <a:pt x="668655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51497" y="3415516"/>
            <a:ext cx="61468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dirty="0" sz="135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FAI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57400" y="3708400"/>
            <a:ext cx="1297304" cy="96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76900" y="3683000"/>
            <a:ext cx="1242138" cy="96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62551" y="3428338"/>
            <a:ext cx="58356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dirty="0" sz="135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350" spc="-5" b="1">
                <a:solidFill>
                  <a:srgbClr val="FF0000"/>
                </a:solidFill>
                <a:latin typeface="Calibri"/>
                <a:cs typeface="Calibri"/>
              </a:rPr>
              <a:t>FAI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76802" y="4659896"/>
            <a:ext cx="3848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Healthy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0890" y="4639045"/>
            <a:ext cx="817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Heart</a:t>
            </a:r>
            <a:r>
              <a:rPr dirty="0" sz="900" spc="-6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“inflamed”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94100" y="3505200"/>
            <a:ext cx="1550096" cy="11315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10500" y="939800"/>
            <a:ext cx="1118305" cy="1397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739" y="1910987"/>
            <a:ext cx="56083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Can </a:t>
            </a:r>
            <a:r>
              <a:rPr dirty="0" sz="3000" spc="-10"/>
              <a:t>FAI </a:t>
            </a:r>
            <a:r>
              <a:rPr dirty="0" sz="3000" spc="-5"/>
              <a:t>predict cardiovascular</a:t>
            </a:r>
            <a:r>
              <a:rPr dirty="0" sz="3000" spc="-75"/>
              <a:t> </a:t>
            </a:r>
            <a:r>
              <a:rPr dirty="0" sz="3000" spc="-5"/>
              <a:t>risk?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9639" y="122430"/>
            <a:ext cx="18459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 CRISP-CT</a:t>
            </a:r>
            <a:r>
              <a:rPr dirty="0" spc="-80"/>
              <a:t> </a:t>
            </a:r>
            <a:r>
              <a:rPr dirty="0" spc="-5"/>
              <a:t>study</a:t>
            </a:r>
          </a:p>
        </p:txBody>
      </p:sp>
      <p:sp>
        <p:nvSpPr>
          <p:cNvPr id="3" name="object 3"/>
          <p:cNvSpPr/>
          <p:nvPr/>
        </p:nvSpPr>
        <p:spPr>
          <a:xfrm>
            <a:off x="1435100" y="635000"/>
            <a:ext cx="669471" cy="878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35800" y="685800"/>
            <a:ext cx="693524" cy="867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80126" y="1554472"/>
            <a:ext cx="7169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S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Achenbach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5340" y="1567536"/>
            <a:ext cx="46418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M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Desai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400" y="76200"/>
            <a:ext cx="2674787" cy="4571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6241" y="444136"/>
            <a:ext cx="185420" cy="243840"/>
          </a:xfrm>
          <a:custGeom>
            <a:avLst/>
            <a:gdLst/>
            <a:ahLst/>
            <a:cxnLst/>
            <a:rect l="l" t="t" r="r" b="b"/>
            <a:pathLst>
              <a:path w="185419" h="243840">
                <a:moveTo>
                  <a:pt x="0" y="0"/>
                </a:moveTo>
                <a:lnTo>
                  <a:pt x="185035" y="0"/>
                </a:lnTo>
                <a:lnTo>
                  <a:pt x="185035" y="243648"/>
                </a:lnTo>
                <a:lnTo>
                  <a:pt x="0" y="243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6241" y="444136"/>
            <a:ext cx="185420" cy="243840"/>
          </a:xfrm>
          <a:custGeom>
            <a:avLst/>
            <a:gdLst/>
            <a:ahLst/>
            <a:cxnLst/>
            <a:rect l="l" t="t" r="r" b="b"/>
            <a:pathLst>
              <a:path w="185419" h="243840">
                <a:moveTo>
                  <a:pt x="0" y="0"/>
                </a:moveTo>
                <a:lnTo>
                  <a:pt x="185035" y="0"/>
                </a:lnTo>
                <a:lnTo>
                  <a:pt x="185035" y="243648"/>
                </a:lnTo>
                <a:lnTo>
                  <a:pt x="0" y="24364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6241" y="2515144"/>
            <a:ext cx="185420" cy="243840"/>
          </a:xfrm>
          <a:custGeom>
            <a:avLst/>
            <a:gdLst/>
            <a:ahLst/>
            <a:cxnLst/>
            <a:rect l="l" t="t" r="r" b="b"/>
            <a:pathLst>
              <a:path w="185419" h="243839">
                <a:moveTo>
                  <a:pt x="0" y="0"/>
                </a:moveTo>
                <a:lnTo>
                  <a:pt x="185035" y="0"/>
                </a:lnTo>
                <a:lnTo>
                  <a:pt x="185035" y="243648"/>
                </a:lnTo>
                <a:lnTo>
                  <a:pt x="0" y="243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6241" y="2515144"/>
            <a:ext cx="185420" cy="243840"/>
          </a:xfrm>
          <a:custGeom>
            <a:avLst/>
            <a:gdLst/>
            <a:ahLst/>
            <a:cxnLst/>
            <a:rect l="l" t="t" r="r" b="b"/>
            <a:pathLst>
              <a:path w="185419" h="243839">
                <a:moveTo>
                  <a:pt x="0" y="0"/>
                </a:moveTo>
                <a:lnTo>
                  <a:pt x="185035" y="0"/>
                </a:lnTo>
                <a:lnTo>
                  <a:pt x="185035" y="243648"/>
                </a:lnTo>
                <a:lnTo>
                  <a:pt x="0" y="24364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58783" y="2920732"/>
            <a:ext cx="0" cy="1257300"/>
          </a:xfrm>
          <a:custGeom>
            <a:avLst/>
            <a:gdLst/>
            <a:ahLst/>
            <a:cxnLst/>
            <a:rect l="l" t="t" r="r" b="b"/>
            <a:pathLst>
              <a:path w="0" h="1257300">
                <a:moveTo>
                  <a:pt x="0" y="125730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39533" y="821458"/>
            <a:ext cx="0" cy="1257300"/>
          </a:xfrm>
          <a:custGeom>
            <a:avLst/>
            <a:gdLst/>
            <a:ahLst/>
            <a:cxnLst/>
            <a:rect l="l" t="t" r="r" b="b"/>
            <a:pathLst>
              <a:path w="0" h="1257300">
                <a:moveTo>
                  <a:pt x="0" y="125730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75100" y="165100"/>
            <a:ext cx="3209944" cy="2168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45000" y="2438400"/>
            <a:ext cx="2811584" cy="2266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7800" y="4279900"/>
            <a:ext cx="629722" cy="430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78093" y="175665"/>
            <a:ext cx="1049655" cy="184785"/>
          </a:xfrm>
          <a:custGeom>
            <a:avLst/>
            <a:gdLst/>
            <a:ahLst/>
            <a:cxnLst/>
            <a:rect l="l" t="t" r="r" b="b"/>
            <a:pathLst>
              <a:path w="1049654" h="184785">
                <a:moveTo>
                  <a:pt x="0" y="0"/>
                </a:moveTo>
                <a:lnTo>
                  <a:pt x="1049405" y="0"/>
                </a:lnTo>
                <a:lnTo>
                  <a:pt x="1049405" y="184315"/>
                </a:lnTo>
                <a:lnTo>
                  <a:pt x="0" y="184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8093" y="175665"/>
            <a:ext cx="1049655" cy="184785"/>
          </a:xfrm>
          <a:custGeom>
            <a:avLst/>
            <a:gdLst/>
            <a:ahLst/>
            <a:cxnLst/>
            <a:rect l="l" t="t" r="r" b="b"/>
            <a:pathLst>
              <a:path w="1049654" h="184785">
                <a:moveTo>
                  <a:pt x="0" y="0"/>
                </a:moveTo>
                <a:lnTo>
                  <a:pt x="1049405" y="0"/>
                </a:lnTo>
                <a:lnTo>
                  <a:pt x="1049405" y="184315"/>
                </a:lnTo>
                <a:lnTo>
                  <a:pt x="0" y="18431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9490" y="2433529"/>
            <a:ext cx="1049655" cy="184785"/>
          </a:xfrm>
          <a:custGeom>
            <a:avLst/>
            <a:gdLst/>
            <a:ahLst/>
            <a:cxnLst/>
            <a:rect l="l" t="t" r="r" b="b"/>
            <a:pathLst>
              <a:path w="1049654" h="184785">
                <a:moveTo>
                  <a:pt x="0" y="0"/>
                </a:moveTo>
                <a:lnTo>
                  <a:pt x="1049405" y="0"/>
                </a:lnTo>
                <a:lnTo>
                  <a:pt x="1049405" y="184315"/>
                </a:lnTo>
                <a:lnTo>
                  <a:pt x="0" y="184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49490" y="2433529"/>
            <a:ext cx="1049655" cy="184785"/>
          </a:xfrm>
          <a:custGeom>
            <a:avLst/>
            <a:gdLst/>
            <a:ahLst/>
            <a:cxnLst/>
            <a:rect l="l" t="t" r="r" b="b"/>
            <a:pathLst>
              <a:path w="1049654" h="184785">
                <a:moveTo>
                  <a:pt x="0" y="0"/>
                </a:moveTo>
                <a:lnTo>
                  <a:pt x="1049405" y="0"/>
                </a:lnTo>
                <a:lnTo>
                  <a:pt x="1049405" y="184315"/>
                </a:lnTo>
                <a:lnTo>
                  <a:pt x="0" y="18431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8467" y="0"/>
            <a:ext cx="39827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has prognostic value for cardiac</a:t>
            </a:r>
            <a:r>
              <a:rPr dirty="0" spc="-70"/>
              <a:t> </a:t>
            </a:r>
            <a:r>
              <a:rPr dirty="0" spc="-5"/>
              <a:t>death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has prognostic value for cardiac</a:t>
            </a:r>
            <a:r>
              <a:rPr dirty="0" spc="-70"/>
              <a:t> </a:t>
            </a:r>
            <a:r>
              <a:rPr dirty="0" spc="-5"/>
              <a:t>death</a:t>
            </a:r>
          </a:p>
        </p:txBody>
      </p:sp>
      <p:sp>
        <p:nvSpPr>
          <p:cNvPr id="3" name="object 3"/>
          <p:cNvSpPr/>
          <p:nvPr/>
        </p:nvSpPr>
        <p:spPr>
          <a:xfrm>
            <a:off x="4000500" y="342900"/>
            <a:ext cx="2971800" cy="201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32300" y="2451100"/>
            <a:ext cx="2602993" cy="210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13200" y="4165600"/>
            <a:ext cx="583003" cy="400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2462" y="351045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0" y="0"/>
                </a:moveTo>
                <a:lnTo>
                  <a:pt x="971550" y="0"/>
                </a:lnTo>
                <a:lnTo>
                  <a:pt x="97155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2462" y="351045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0" y="0"/>
                </a:moveTo>
                <a:lnTo>
                  <a:pt x="971550" y="0"/>
                </a:lnTo>
                <a:lnTo>
                  <a:pt x="97155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43400" y="2451307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0" y="0"/>
                </a:moveTo>
                <a:lnTo>
                  <a:pt x="971550" y="0"/>
                </a:lnTo>
                <a:lnTo>
                  <a:pt x="97155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3400" y="2451307"/>
            <a:ext cx="971550" cy="171450"/>
          </a:xfrm>
          <a:custGeom>
            <a:avLst/>
            <a:gdLst/>
            <a:ahLst/>
            <a:cxnLst/>
            <a:rect l="l" t="t" r="r" b="b"/>
            <a:pathLst>
              <a:path w="971550" h="171450">
                <a:moveTo>
                  <a:pt x="0" y="0"/>
                </a:moveTo>
                <a:lnTo>
                  <a:pt x="971550" y="0"/>
                </a:lnTo>
                <a:lnTo>
                  <a:pt x="971550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1200" y="406400"/>
            <a:ext cx="3131820" cy="1999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02200" y="2578100"/>
            <a:ext cx="2818639" cy="2028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7700" y="4241800"/>
            <a:ext cx="642241" cy="368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1937" y="2604011"/>
            <a:ext cx="187960" cy="117475"/>
          </a:xfrm>
          <a:custGeom>
            <a:avLst/>
            <a:gdLst/>
            <a:ahLst/>
            <a:cxnLst/>
            <a:rect l="l" t="t" r="r" b="b"/>
            <a:pathLst>
              <a:path w="187960" h="117475">
                <a:moveTo>
                  <a:pt x="0" y="0"/>
                </a:moveTo>
                <a:lnTo>
                  <a:pt x="187909" y="0"/>
                </a:lnTo>
                <a:lnTo>
                  <a:pt x="187909" y="117419"/>
                </a:lnTo>
                <a:lnTo>
                  <a:pt x="0" y="1174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41937" y="2604011"/>
            <a:ext cx="187960" cy="117475"/>
          </a:xfrm>
          <a:custGeom>
            <a:avLst/>
            <a:gdLst/>
            <a:ahLst/>
            <a:cxnLst/>
            <a:rect l="l" t="t" r="r" b="b"/>
            <a:pathLst>
              <a:path w="187960" h="117475">
                <a:moveTo>
                  <a:pt x="0" y="0"/>
                </a:moveTo>
                <a:lnTo>
                  <a:pt x="187909" y="0"/>
                </a:lnTo>
                <a:lnTo>
                  <a:pt x="187909" y="117419"/>
                </a:lnTo>
                <a:lnTo>
                  <a:pt x="0" y="11741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16664" y="406605"/>
            <a:ext cx="1190625" cy="166370"/>
          </a:xfrm>
          <a:custGeom>
            <a:avLst/>
            <a:gdLst/>
            <a:ahLst/>
            <a:cxnLst/>
            <a:rect l="l" t="t" r="r" b="b"/>
            <a:pathLst>
              <a:path w="1190625" h="166370">
                <a:moveTo>
                  <a:pt x="0" y="0"/>
                </a:moveTo>
                <a:lnTo>
                  <a:pt x="1190092" y="0"/>
                </a:lnTo>
                <a:lnTo>
                  <a:pt x="1190092" y="166344"/>
                </a:lnTo>
                <a:lnTo>
                  <a:pt x="0" y="1663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16664" y="406605"/>
            <a:ext cx="1190625" cy="166370"/>
          </a:xfrm>
          <a:custGeom>
            <a:avLst/>
            <a:gdLst/>
            <a:ahLst/>
            <a:cxnLst/>
            <a:rect l="l" t="t" r="r" b="b"/>
            <a:pathLst>
              <a:path w="1190625" h="166370">
                <a:moveTo>
                  <a:pt x="0" y="0"/>
                </a:moveTo>
                <a:lnTo>
                  <a:pt x="1190092" y="0"/>
                </a:lnTo>
                <a:lnTo>
                  <a:pt x="1190092" y="166344"/>
                </a:lnTo>
                <a:lnTo>
                  <a:pt x="0" y="1663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57400" y="342900"/>
            <a:ext cx="1295400" cy="376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64200" y="469900"/>
            <a:ext cx="1314450" cy="219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917" y="69081"/>
            <a:ext cx="76492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FAI improves prediction of cardiac death over and above current</a:t>
            </a:r>
            <a:r>
              <a:rPr dirty="0" spc="-55"/>
              <a:t> </a:t>
            </a:r>
            <a:r>
              <a:rPr dirty="0" spc="-5"/>
              <a:t>state-of-the-art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484" y="3483049"/>
            <a:ext cx="81470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: </a:t>
            </a:r>
            <a:r>
              <a:rPr dirty="0" sz="1400" spc="-5">
                <a:latin typeface="Calibri"/>
                <a:cs typeface="Calibri"/>
              </a:rPr>
              <a:t>age, sex, hypertension, hypercholesterolaemia, diabetes mellitus, smoker status, epicardial fat volume,  modified Duke CAD index and number of high-risk plaque features 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CCTA.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484" y="4123129"/>
            <a:ext cx="1717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: </a:t>
            </a:r>
            <a:r>
              <a:rPr dirty="0" sz="1400" spc="-5">
                <a:latin typeface="Calibri"/>
                <a:cs typeface="Calibri"/>
              </a:rPr>
              <a:t>Model </a:t>
            </a:r>
            <a:r>
              <a:rPr dirty="0" sz="1400">
                <a:latin typeface="Calibri"/>
                <a:cs typeface="Calibri"/>
              </a:rPr>
              <a:t>1 +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FAI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144" y="42705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D6240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405" y="363765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00B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38300" y="647699"/>
            <a:ext cx="5561717" cy="2900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8314" y="3462086"/>
            <a:ext cx="323215" cy="102870"/>
          </a:xfrm>
          <a:custGeom>
            <a:avLst/>
            <a:gdLst/>
            <a:ahLst/>
            <a:cxnLst/>
            <a:rect l="l" t="t" r="r" b="b"/>
            <a:pathLst>
              <a:path w="323214" h="102870">
                <a:moveTo>
                  <a:pt x="0" y="0"/>
                </a:moveTo>
                <a:lnTo>
                  <a:pt x="322997" y="0"/>
                </a:lnTo>
                <a:lnTo>
                  <a:pt x="322997" y="102268"/>
                </a:lnTo>
                <a:lnTo>
                  <a:pt x="0" y="1022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98314" y="3462086"/>
            <a:ext cx="323215" cy="102870"/>
          </a:xfrm>
          <a:custGeom>
            <a:avLst/>
            <a:gdLst/>
            <a:ahLst/>
            <a:cxnLst/>
            <a:rect l="l" t="t" r="r" b="b"/>
            <a:pathLst>
              <a:path w="323214" h="102870">
                <a:moveTo>
                  <a:pt x="0" y="0"/>
                </a:moveTo>
                <a:lnTo>
                  <a:pt x="322997" y="0"/>
                </a:lnTo>
                <a:lnTo>
                  <a:pt x="322997" y="102268"/>
                </a:lnTo>
                <a:lnTo>
                  <a:pt x="0" y="1022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19312" y="4147176"/>
            <a:ext cx="2974975" cy="375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7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Areas under the</a:t>
            </a:r>
            <a:r>
              <a:rPr dirty="0" u="heavy" sz="7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7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curve: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spc="-5">
                <a:latin typeface="Arial"/>
                <a:cs typeface="Arial"/>
              </a:rPr>
              <a:t>Derivation: 0·913 (95% CI 0·867–0·958) to 0·962 (0·940–0·983),</a:t>
            </a:r>
            <a:r>
              <a:rPr dirty="0" sz="700" spc="-6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P=0.0054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 spc="-5">
                <a:latin typeface="Arial"/>
                <a:cs typeface="Arial"/>
              </a:rPr>
              <a:t>Validation: 0·763 (95% CI 0·669–0·858) to 0·838 </a:t>
            </a:r>
            <a:r>
              <a:rPr dirty="0" sz="700">
                <a:latin typeface="Arial"/>
                <a:cs typeface="Arial"/>
              </a:rPr>
              <a:t>(0·764–0·912),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P=0.0069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0135" y="4927867"/>
            <a:ext cx="2595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>
                <a:latin typeface="Calibri"/>
                <a:cs typeface="Calibri"/>
              </a:rPr>
              <a:t>Oikonomou </a:t>
            </a:r>
            <a:r>
              <a:rPr dirty="0" sz="1200">
                <a:latin typeface="Calibri"/>
                <a:cs typeface="Calibri"/>
              </a:rPr>
              <a:t>E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al; </a:t>
            </a:r>
            <a:r>
              <a:rPr dirty="0" sz="1200" spc="-5">
                <a:latin typeface="Calibri"/>
                <a:cs typeface="Calibri"/>
              </a:rPr>
              <a:t>Lancet 2018 (in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European Society of Cardiology</dc:creator>
  <cp:keywords>ESC Congress 2018, European Society of Cardiology</cp:keywords>
  <dc:subject>CRISP-CT study - Non-invasive detection of coronary inflammation by computed tomography analysis of pericoronary fat enhances cardiovascular risk prediction in 3912 individuals</dc:subject>
  <dc:title>CRISP-CT study - Non-invasive detection of coronary inflammation by computed tomography analysis of pericoronary fat enhances cardiovascular risk prediction in 3912 individuals</dc:title>
  <dcterms:created xsi:type="dcterms:W3CDTF">2018-09-05T18:08:03Z</dcterms:created>
  <dcterms:modified xsi:type="dcterms:W3CDTF">2018-09-05T18:08:03Z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2018-09-05T00:00:00Z</vt:filetime>
  </property>
</Properties>
</file>