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2100" y="525526"/>
            <a:ext cx="11607800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053D8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53D8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053D8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053D8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3275" y="1143000"/>
            <a:ext cx="11889105" cy="0"/>
          </a:xfrm>
          <a:custGeom>
            <a:avLst/>
            <a:gdLst/>
            <a:ahLst/>
            <a:cxnLst/>
            <a:rect l="l" t="t" r="r" b="b"/>
            <a:pathLst>
              <a:path w="11889105" h="0">
                <a:moveTo>
                  <a:pt x="0" y="0"/>
                </a:moveTo>
                <a:lnTo>
                  <a:pt x="11888724" y="0"/>
                </a:lnTo>
              </a:path>
            </a:pathLst>
          </a:custGeom>
          <a:ln w="9144">
            <a:solidFill>
              <a:srgbClr val="053D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6213346"/>
            <a:ext cx="12192000" cy="6446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227075" y="6400800"/>
            <a:ext cx="2497836" cy="2819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2100" y="162813"/>
            <a:ext cx="2661920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053D8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7661" y="1445717"/>
            <a:ext cx="10996676" cy="4432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53D8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7" Type="http://schemas.openxmlformats.org/officeDocument/2006/relationships/image" Target="../media/image24.png"/><Relationship Id="rId18" Type="http://schemas.openxmlformats.org/officeDocument/2006/relationships/image" Target="../media/image25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3"/>
            <a:ext cx="12192000" cy="68564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034528" y="216408"/>
            <a:ext cx="3790187" cy="937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2320" y="1709115"/>
            <a:ext cx="11238865" cy="2575560"/>
          </a:xfrm>
          <a:prstGeom prst="rect"/>
        </p:spPr>
        <p:txBody>
          <a:bodyPr wrap="square" lIns="0" tIns="100330" rIns="0" bIns="0" rtlCol="0" vert="horz">
            <a:spAutoFit/>
          </a:bodyPr>
          <a:lstStyle/>
          <a:p>
            <a:pPr marL="12700" marR="5080">
              <a:lnSpc>
                <a:spcPct val="85000"/>
              </a:lnSpc>
              <a:spcBef>
                <a:spcPts val="790"/>
              </a:spcBef>
            </a:pPr>
            <a:r>
              <a:rPr dirty="0" sz="3800"/>
              <a:t>Impact of regionalization of ST elevation  myocardial infarction care on treatment times  and outcomes for emergency medical services  transported patients presenting to hospitals</a:t>
            </a:r>
            <a:r>
              <a:rPr dirty="0" sz="3800" spc="-85"/>
              <a:t> </a:t>
            </a:r>
            <a:r>
              <a:rPr dirty="0" sz="3800"/>
              <a:t>with  percutaneous coronary</a:t>
            </a:r>
            <a:r>
              <a:rPr dirty="0" sz="3800" spc="-40"/>
              <a:t> </a:t>
            </a:r>
            <a:r>
              <a:rPr dirty="0" sz="3800"/>
              <a:t>intervention</a:t>
            </a:r>
            <a:endParaRPr sz="3800"/>
          </a:p>
        </p:txBody>
      </p:sp>
      <p:sp>
        <p:nvSpPr>
          <p:cNvPr id="5" name="object 5"/>
          <p:cNvSpPr txBox="1"/>
          <p:nvPr/>
        </p:nvSpPr>
        <p:spPr>
          <a:xfrm>
            <a:off x="382320" y="4579746"/>
            <a:ext cx="6043295" cy="796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3279"/>
              </a:lnSpc>
              <a:spcBef>
                <a:spcPts val="95"/>
              </a:spcBef>
            </a:pPr>
            <a:r>
              <a:rPr dirty="0" sz="2800" spc="-5">
                <a:solidFill>
                  <a:srgbClr val="171717"/>
                </a:solidFill>
                <a:latin typeface="Arial"/>
                <a:cs typeface="Arial"/>
              </a:rPr>
              <a:t>James G. Jollis,</a:t>
            </a:r>
            <a:r>
              <a:rPr dirty="0" sz="2800" spc="-1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171717"/>
                </a:solidFill>
                <a:latin typeface="Arial"/>
                <a:cs typeface="Arial"/>
              </a:rPr>
              <a:t>MD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2800"/>
              </a:lnSpc>
            </a:pPr>
            <a:r>
              <a:rPr dirty="0" sz="2400" spc="-5">
                <a:solidFill>
                  <a:srgbClr val="171717"/>
                </a:solidFill>
                <a:latin typeface="Arial"/>
                <a:cs typeface="Arial"/>
              </a:rPr>
              <a:t>Duke </a:t>
            </a:r>
            <a:r>
              <a:rPr dirty="0" sz="2400" spc="-20">
                <a:solidFill>
                  <a:srgbClr val="171717"/>
                </a:solidFill>
                <a:latin typeface="Arial"/>
                <a:cs typeface="Arial"/>
              </a:rPr>
              <a:t>University, </a:t>
            </a:r>
            <a:r>
              <a:rPr dirty="0" sz="2400" spc="-5">
                <a:solidFill>
                  <a:srgbClr val="171717"/>
                </a:solidFill>
                <a:latin typeface="Arial"/>
                <a:cs typeface="Arial"/>
              </a:rPr>
              <a:t>Durham North Carolina</a:t>
            </a:r>
            <a:r>
              <a:rPr dirty="0" sz="2400" spc="14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171717"/>
                </a:solidFill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2320" y="5329834"/>
            <a:ext cx="62693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171717"/>
                </a:solidFill>
                <a:latin typeface="Arial"/>
                <a:cs typeface="Arial"/>
              </a:rPr>
              <a:t>The University </a:t>
            </a:r>
            <a:r>
              <a:rPr dirty="0" sz="2400">
                <a:solidFill>
                  <a:srgbClr val="171717"/>
                </a:solidFill>
                <a:latin typeface="Arial"/>
                <a:cs typeface="Arial"/>
              </a:rPr>
              <a:t>of </a:t>
            </a:r>
            <a:r>
              <a:rPr dirty="0" sz="2400" spc="-5">
                <a:solidFill>
                  <a:srgbClr val="171717"/>
                </a:solidFill>
                <a:latin typeface="Arial"/>
                <a:cs typeface="Arial"/>
              </a:rPr>
              <a:t>North Carolina </a:t>
            </a:r>
            <a:r>
              <a:rPr dirty="0" sz="2400">
                <a:solidFill>
                  <a:srgbClr val="171717"/>
                </a:solidFill>
                <a:latin typeface="Arial"/>
                <a:cs typeface="Arial"/>
              </a:rPr>
              <a:t>at </a:t>
            </a:r>
            <a:r>
              <a:rPr dirty="0" sz="2400" spc="-5">
                <a:solidFill>
                  <a:srgbClr val="171717"/>
                </a:solidFill>
                <a:latin typeface="Arial"/>
                <a:cs typeface="Arial"/>
              </a:rPr>
              <a:t>Chapel</a:t>
            </a:r>
            <a:r>
              <a:rPr dirty="0" sz="2400" spc="15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171717"/>
                </a:solidFill>
                <a:latin typeface="Arial"/>
                <a:cs typeface="Arial"/>
              </a:rPr>
              <a:t>Hill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0331" y="265175"/>
            <a:ext cx="4888992" cy="9128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1480" y="286511"/>
            <a:ext cx="4806696" cy="8305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1480" y="6228588"/>
            <a:ext cx="5125212" cy="342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977628" y="6088379"/>
            <a:ext cx="1909572" cy="5669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455061" y="5475042"/>
            <a:ext cx="4069079" cy="2736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600" spc="15">
                <a:solidFill>
                  <a:srgbClr val="FF3B30"/>
                </a:solidFill>
                <a:latin typeface="Helvetica"/>
                <a:cs typeface="Helvetica"/>
              </a:rPr>
              <a:t>EMBARGO </a:t>
            </a:r>
            <a:r>
              <a:rPr dirty="0" sz="1600" spc="0">
                <a:solidFill>
                  <a:srgbClr val="FF3B30"/>
                </a:solidFill>
                <a:latin typeface="Helvetica"/>
                <a:cs typeface="Helvetica"/>
              </a:rPr>
              <a:t>lifts </a:t>
            </a:r>
            <a:r>
              <a:rPr dirty="0" sz="1600">
                <a:solidFill>
                  <a:srgbClr val="FF3B30"/>
                </a:solidFill>
                <a:latin typeface="Helvetica"/>
                <a:cs typeface="Helvetica"/>
              </a:rPr>
              <a:t>Tues., </a:t>
            </a:r>
            <a:r>
              <a:rPr dirty="0" sz="1600" spc="-5">
                <a:solidFill>
                  <a:srgbClr val="FF3B30"/>
                </a:solidFill>
                <a:latin typeface="Helvetica"/>
                <a:cs typeface="Helvetica"/>
              </a:rPr>
              <a:t>Nov.14, </a:t>
            </a:r>
            <a:r>
              <a:rPr dirty="0" sz="1600" spc="5">
                <a:solidFill>
                  <a:srgbClr val="FF3B30"/>
                </a:solidFill>
                <a:latin typeface="Helvetica"/>
                <a:cs typeface="Helvetica"/>
              </a:rPr>
              <a:t>3:45 p.m.</a:t>
            </a:r>
            <a:r>
              <a:rPr dirty="0" sz="1600" spc="-75">
                <a:solidFill>
                  <a:srgbClr val="FF3B30"/>
                </a:solidFill>
                <a:latin typeface="Helvetica"/>
                <a:cs typeface="Helvetica"/>
              </a:rPr>
              <a:t> </a:t>
            </a:r>
            <a:r>
              <a:rPr dirty="0" sz="1600" spc="10">
                <a:solidFill>
                  <a:srgbClr val="FF3B30"/>
                </a:solidFill>
                <a:latin typeface="Helvetica"/>
                <a:cs typeface="Helvetica"/>
              </a:rPr>
              <a:t>PT</a:t>
            </a:r>
            <a:endParaRPr sz="1600">
              <a:latin typeface="Helvetica"/>
              <a:cs typeface="Helvetic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261600" y="5461476"/>
            <a:ext cx="1930400" cy="1270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dirty="0" sz="800" b="1" i="1">
                <a:latin typeface="Helvetica"/>
                <a:cs typeface="Helvetica"/>
              </a:rPr>
              <a:t>Akeem</a:t>
            </a:r>
            <a:r>
              <a:rPr dirty="0" sz="800" spc="-100" b="1" i="1">
                <a:latin typeface="Helvetica"/>
                <a:cs typeface="Helvetica"/>
              </a:rPr>
              <a:t> </a:t>
            </a:r>
            <a:r>
              <a:rPr dirty="0" sz="800" b="1" i="1">
                <a:latin typeface="Helvetica"/>
                <a:cs typeface="Helvetica"/>
              </a:rPr>
              <a:t>Ranmal</a:t>
            </a:r>
            <a:endParaRPr sz="800">
              <a:latin typeface="Helvetica"/>
              <a:cs typeface="Helvetica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1000">
                <a:latin typeface="Helvetica"/>
                <a:cs typeface="Helvetica"/>
              </a:rPr>
              <a:t>--------------------------------------------</a:t>
            </a:r>
            <a:endParaRPr sz="1000">
              <a:latin typeface="Helvetica"/>
              <a:cs typeface="Helvetica"/>
            </a:endParaRPr>
          </a:p>
          <a:p>
            <a:pPr marL="25400" marR="17780">
              <a:lnSpc>
                <a:spcPct val="100000"/>
              </a:lnSpc>
            </a:pPr>
            <a:r>
              <a:rPr dirty="0" sz="1000">
                <a:latin typeface="Helvetica"/>
                <a:cs typeface="Helvetica"/>
              </a:rPr>
              <a:t>EMBARGO lifts Tues., Nov.14, </a:t>
            </a:r>
            <a:r>
              <a:rPr dirty="0" sz="1000" spc="-490">
                <a:latin typeface="Helvetica"/>
                <a:cs typeface="Helvetica"/>
              </a:rPr>
              <a:t>3:45 </a:t>
            </a:r>
            <a:r>
              <a:rPr dirty="0" sz="1000" spc="-270">
                <a:latin typeface="Helvetica"/>
                <a:cs typeface="Helvetica"/>
              </a:rPr>
              <a:t> </a:t>
            </a:r>
            <a:r>
              <a:rPr dirty="0" sz="1000">
                <a:latin typeface="Helvetica"/>
                <a:cs typeface="Helvetica"/>
              </a:rPr>
              <a:t>p.m.</a:t>
            </a:r>
            <a:r>
              <a:rPr dirty="0" sz="1000" spc="-100">
                <a:latin typeface="Helvetica"/>
                <a:cs typeface="Helvetica"/>
              </a:rPr>
              <a:t> </a:t>
            </a:r>
            <a:r>
              <a:rPr dirty="0" sz="1000">
                <a:latin typeface="Helvetica"/>
                <a:cs typeface="Helvetica"/>
              </a:rPr>
              <a:t>PT</a:t>
            </a:r>
            <a:endParaRPr sz="100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1426463"/>
            <a:ext cx="8054340" cy="4474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2100" y="214629"/>
            <a:ext cx="6369685" cy="85788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3879"/>
              </a:lnSpc>
              <a:spcBef>
                <a:spcPts val="95"/>
              </a:spcBef>
            </a:pPr>
            <a:r>
              <a:rPr dirty="0" spc="-30"/>
              <a:t>ACCELERATOR-2</a:t>
            </a:r>
            <a:r>
              <a:rPr dirty="0" spc="-60"/>
              <a:t> </a:t>
            </a:r>
            <a:r>
              <a:rPr dirty="0" spc="-5"/>
              <a:t>Regions</a:t>
            </a:r>
          </a:p>
          <a:p>
            <a:pPr marL="12700">
              <a:lnSpc>
                <a:spcPts val="2680"/>
              </a:lnSpc>
            </a:pPr>
            <a:r>
              <a:rPr dirty="0" sz="2400" spc="-5" b="0">
                <a:latin typeface="Arial"/>
                <a:cs typeface="Arial"/>
              </a:rPr>
              <a:t>Acute </a:t>
            </a:r>
            <a:r>
              <a:rPr dirty="0" sz="2400" b="0">
                <a:latin typeface="Arial"/>
                <a:cs typeface="Arial"/>
              </a:rPr>
              <a:t>MI </a:t>
            </a:r>
            <a:r>
              <a:rPr dirty="0" sz="2400" spc="-5" b="0">
                <a:latin typeface="Arial"/>
                <a:cs typeface="Arial"/>
              </a:rPr>
              <a:t>Deaths per 100,000, 35+,</a:t>
            </a:r>
            <a:r>
              <a:rPr dirty="0" sz="2400" spc="30" b="0">
                <a:latin typeface="Arial"/>
                <a:cs typeface="Arial"/>
              </a:rPr>
              <a:t> </a:t>
            </a:r>
            <a:r>
              <a:rPr dirty="0" sz="2400" spc="-5" b="0">
                <a:latin typeface="Arial"/>
                <a:cs typeface="Arial"/>
              </a:rPr>
              <a:t>2013–2015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000" y="214884"/>
            <a:ext cx="4267200" cy="681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580881" y="4555616"/>
            <a:ext cx="3218815" cy="1093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27000">
              <a:lnSpc>
                <a:spcPct val="100000"/>
              </a:lnSpc>
              <a:spcBef>
                <a:spcPts val="100"/>
              </a:spcBef>
            </a:pPr>
            <a:r>
              <a:rPr dirty="0" sz="1200" spc="-5" i="1">
                <a:solidFill>
                  <a:srgbClr val="757575"/>
                </a:solidFill>
                <a:latin typeface="Arial"/>
                <a:cs typeface="Arial"/>
              </a:rPr>
              <a:t>Interactive Atlas of Heart Disease and Stroke,  </a:t>
            </a:r>
            <a:r>
              <a:rPr dirty="0" sz="1200" spc="-5" i="1">
                <a:solidFill>
                  <a:srgbClr val="757575"/>
                </a:solidFill>
                <a:latin typeface="Arial"/>
                <a:cs typeface="Arial"/>
              </a:rPr>
              <a:t>Department of Health and Human Services,  Centers for Disease Control and Prevention;  Atlanta,</a:t>
            </a:r>
            <a:r>
              <a:rPr dirty="0" sz="1200" spc="-40" i="1">
                <a:solidFill>
                  <a:srgbClr val="757575"/>
                </a:solidFill>
                <a:latin typeface="Arial"/>
                <a:cs typeface="Arial"/>
              </a:rPr>
              <a:t> </a:t>
            </a:r>
            <a:r>
              <a:rPr dirty="0" sz="1200" spc="-5" i="1">
                <a:solidFill>
                  <a:srgbClr val="757575"/>
                </a:solidFill>
                <a:latin typeface="Arial"/>
                <a:cs typeface="Arial"/>
              </a:rPr>
              <a:t>GA:2017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5" i="1">
                <a:solidFill>
                  <a:srgbClr val="757575"/>
                </a:solidFill>
                <a:latin typeface="Arial"/>
                <a:cs typeface="Arial"/>
              </a:rPr>
              <a:t>Cited 15 October</a:t>
            </a:r>
            <a:r>
              <a:rPr dirty="0" sz="1200" spc="-60" i="1">
                <a:solidFill>
                  <a:srgbClr val="757575"/>
                </a:solidFill>
                <a:latin typeface="Arial"/>
                <a:cs typeface="Arial"/>
              </a:rPr>
              <a:t> </a:t>
            </a:r>
            <a:r>
              <a:rPr dirty="0" sz="1200" spc="-5" i="1">
                <a:solidFill>
                  <a:srgbClr val="757575"/>
                </a:solidFill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 spc="-5" i="1">
                <a:solidFill>
                  <a:srgbClr val="757575"/>
                </a:solidFill>
                <a:latin typeface="Arial"/>
                <a:cs typeface="Arial"/>
              </a:rPr>
              <a:t>https://nccd.cdc.gov/DHDSPAtlas/?state=County&amp;ol=[10]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100" y="84531"/>
            <a:ext cx="2302510" cy="98425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3775"/>
              </a:lnSpc>
              <a:spcBef>
                <a:spcPts val="95"/>
              </a:spcBef>
            </a:pPr>
            <a:r>
              <a:rPr dirty="0" spc="-5"/>
              <a:t>Ope</a:t>
            </a:r>
            <a:r>
              <a:rPr dirty="0" spc="-15"/>
              <a:t>r</a:t>
            </a:r>
            <a:r>
              <a:rPr dirty="0" spc="-5"/>
              <a:t>ations</a:t>
            </a:r>
          </a:p>
          <a:p>
            <a:pPr marL="12700">
              <a:lnSpc>
                <a:spcPts val="3775"/>
              </a:lnSpc>
            </a:pPr>
            <a:r>
              <a:rPr dirty="0" spc="-5"/>
              <a:t>Manual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993515">
              <a:lnSpc>
                <a:spcPts val="3260"/>
              </a:lnSpc>
              <a:spcBef>
                <a:spcPts val="95"/>
              </a:spcBef>
            </a:pPr>
            <a:r>
              <a:rPr dirty="0" spc="-5"/>
              <a:t>Optimal </a:t>
            </a:r>
            <a:r>
              <a:rPr dirty="0" spc="-10"/>
              <a:t>system</a:t>
            </a:r>
            <a:r>
              <a:rPr dirty="0" spc="100"/>
              <a:t> </a:t>
            </a:r>
            <a:r>
              <a:rPr dirty="0" spc="-5"/>
              <a:t>specifications</a:t>
            </a:r>
          </a:p>
          <a:p>
            <a:pPr marL="3993515">
              <a:lnSpc>
                <a:spcPts val="3260"/>
              </a:lnSpc>
            </a:pPr>
            <a:r>
              <a:rPr dirty="0" spc="-5"/>
              <a:t>by point of</a:t>
            </a:r>
            <a:r>
              <a:rPr dirty="0" spc="-20"/>
              <a:t> </a:t>
            </a:r>
            <a:r>
              <a:rPr dirty="0" spc="-5"/>
              <a:t>care</a:t>
            </a:r>
          </a:p>
          <a:p>
            <a:pPr marL="3993515">
              <a:lnSpc>
                <a:spcPct val="100000"/>
              </a:lnSpc>
              <a:spcBef>
                <a:spcPts val="350"/>
              </a:spcBef>
            </a:pPr>
            <a:r>
              <a:rPr dirty="0" sz="3050" spc="10" b="0">
                <a:latin typeface="Wingdings"/>
                <a:cs typeface="Wingdings"/>
              </a:rPr>
              <a:t></a:t>
            </a:r>
            <a:r>
              <a:rPr dirty="0" sz="3050" spc="-495" b="0">
                <a:latin typeface="Times New Roman"/>
                <a:cs typeface="Times New Roman"/>
              </a:rPr>
              <a:t> </a:t>
            </a:r>
            <a:r>
              <a:rPr dirty="0" spc="-5" b="0">
                <a:solidFill>
                  <a:srgbClr val="373A43"/>
                </a:solidFill>
                <a:latin typeface="Arial"/>
                <a:cs typeface="Arial"/>
              </a:rPr>
              <a:t>EMS</a:t>
            </a:r>
            <a:endParaRPr sz="3050">
              <a:latin typeface="Arial"/>
              <a:cs typeface="Arial"/>
            </a:endParaRPr>
          </a:p>
          <a:p>
            <a:pPr marL="3993515">
              <a:lnSpc>
                <a:spcPct val="100000"/>
              </a:lnSpc>
              <a:spcBef>
                <a:spcPts val="295"/>
              </a:spcBef>
            </a:pPr>
            <a:r>
              <a:rPr dirty="0" sz="3050" spc="10" b="0">
                <a:latin typeface="Wingdings"/>
                <a:cs typeface="Wingdings"/>
              </a:rPr>
              <a:t></a:t>
            </a:r>
            <a:r>
              <a:rPr dirty="0" sz="3050" spc="10" b="0">
                <a:latin typeface="Times New Roman"/>
                <a:cs typeface="Times New Roman"/>
              </a:rPr>
              <a:t> </a:t>
            </a:r>
            <a:r>
              <a:rPr dirty="0" spc="-5" b="0">
                <a:solidFill>
                  <a:srgbClr val="373A43"/>
                </a:solidFill>
                <a:latin typeface="Arial"/>
                <a:cs typeface="Arial"/>
              </a:rPr>
              <a:t>Non-PCI and PCI</a:t>
            </a:r>
            <a:r>
              <a:rPr dirty="0" spc="-450" b="0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pc="-5" b="0">
                <a:solidFill>
                  <a:srgbClr val="373A43"/>
                </a:solidFill>
                <a:latin typeface="Arial"/>
                <a:cs typeface="Arial"/>
              </a:rPr>
              <a:t>ED</a:t>
            </a:r>
            <a:endParaRPr sz="3050">
              <a:latin typeface="Arial"/>
              <a:cs typeface="Arial"/>
            </a:endParaRPr>
          </a:p>
          <a:p>
            <a:pPr marL="3993515">
              <a:lnSpc>
                <a:spcPct val="100000"/>
              </a:lnSpc>
              <a:spcBef>
                <a:spcPts val="295"/>
              </a:spcBef>
            </a:pPr>
            <a:r>
              <a:rPr dirty="0" sz="3050" spc="10" b="0">
                <a:latin typeface="Wingdings"/>
                <a:cs typeface="Wingdings"/>
              </a:rPr>
              <a:t></a:t>
            </a:r>
            <a:r>
              <a:rPr dirty="0" sz="3050" spc="-459" b="0">
                <a:latin typeface="Times New Roman"/>
                <a:cs typeface="Times New Roman"/>
              </a:rPr>
              <a:t> </a:t>
            </a:r>
            <a:r>
              <a:rPr dirty="0" spc="-20" b="0">
                <a:solidFill>
                  <a:srgbClr val="373A43"/>
                </a:solidFill>
                <a:latin typeface="Arial"/>
                <a:cs typeface="Arial"/>
              </a:rPr>
              <a:t>Transfer</a:t>
            </a:r>
            <a:endParaRPr sz="3050">
              <a:latin typeface="Arial"/>
              <a:cs typeface="Arial"/>
            </a:endParaRPr>
          </a:p>
          <a:p>
            <a:pPr marL="3993515">
              <a:lnSpc>
                <a:spcPct val="100000"/>
              </a:lnSpc>
              <a:spcBef>
                <a:spcPts val="295"/>
              </a:spcBef>
            </a:pPr>
            <a:r>
              <a:rPr dirty="0" sz="3050" spc="10" b="0">
                <a:latin typeface="Wingdings"/>
                <a:cs typeface="Wingdings"/>
              </a:rPr>
              <a:t></a:t>
            </a:r>
            <a:r>
              <a:rPr dirty="0" sz="3050" spc="10" b="0">
                <a:latin typeface="Times New Roman"/>
                <a:cs typeface="Times New Roman"/>
              </a:rPr>
              <a:t> </a:t>
            </a:r>
            <a:r>
              <a:rPr dirty="0" spc="-5" b="0">
                <a:solidFill>
                  <a:srgbClr val="373A43"/>
                </a:solidFill>
                <a:latin typeface="Arial"/>
                <a:cs typeface="Arial"/>
              </a:rPr>
              <a:t>Catheterization</a:t>
            </a:r>
            <a:r>
              <a:rPr dirty="0" spc="-415" b="0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pc="-5" b="0">
                <a:solidFill>
                  <a:srgbClr val="373A43"/>
                </a:solidFill>
                <a:latin typeface="Arial"/>
                <a:cs typeface="Arial"/>
              </a:rPr>
              <a:t>lab</a:t>
            </a:r>
            <a:endParaRPr sz="3050">
              <a:latin typeface="Arial"/>
              <a:cs typeface="Arial"/>
            </a:endParaRPr>
          </a:p>
          <a:p>
            <a:pPr marL="3993515">
              <a:lnSpc>
                <a:spcPct val="100000"/>
              </a:lnSpc>
              <a:spcBef>
                <a:spcPts val="300"/>
              </a:spcBef>
            </a:pPr>
            <a:r>
              <a:rPr dirty="0" sz="3050" spc="10" b="0">
                <a:latin typeface="Wingdings"/>
                <a:cs typeface="Wingdings"/>
              </a:rPr>
              <a:t></a:t>
            </a:r>
            <a:r>
              <a:rPr dirty="0" sz="3050" spc="10" b="0">
                <a:latin typeface="Times New Roman"/>
                <a:cs typeface="Times New Roman"/>
              </a:rPr>
              <a:t> </a:t>
            </a:r>
            <a:r>
              <a:rPr dirty="0" spc="-5" b="0">
                <a:solidFill>
                  <a:srgbClr val="373A43"/>
                </a:solidFill>
                <a:latin typeface="Arial"/>
                <a:cs typeface="Arial"/>
              </a:rPr>
              <a:t>Other system issues—payers,</a:t>
            </a:r>
            <a:r>
              <a:rPr dirty="0" spc="-330" b="0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pc="-5" b="0">
                <a:solidFill>
                  <a:srgbClr val="373A43"/>
                </a:solidFill>
                <a:latin typeface="Arial"/>
                <a:cs typeface="Arial"/>
              </a:rPr>
              <a:t>regulations</a:t>
            </a:r>
            <a:endParaRPr sz="3050">
              <a:latin typeface="Arial"/>
              <a:cs typeface="Arial"/>
            </a:endParaRPr>
          </a:p>
          <a:p>
            <a:pPr marL="3993515">
              <a:lnSpc>
                <a:spcPct val="100000"/>
              </a:lnSpc>
              <a:spcBef>
                <a:spcPts val="300"/>
              </a:spcBef>
            </a:pPr>
            <a:r>
              <a:rPr dirty="0" sz="3050" spc="10" b="0">
                <a:latin typeface="Wingdings"/>
                <a:cs typeface="Wingdings"/>
              </a:rPr>
              <a:t></a:t>
            </a:r>
            <a:r>
              <a:rPr dirty="0" sz="3050" spc="10" b="0">
                <a:latin typeface="Times New Roman"/>
                <a:cs typeface="Times New Roman"/>
              </a:rPr>
              <a:t> </a:t>
            </a:r>
            <a:r>
              <a:rPr dirty="0" spc="-5" b="0">
                <a:solidFill>
                  <a:srgbClr val="373A43"/>
                </a:solidFill>
                <a:latin typeface="Arial"/>
                <a:cs typeface="Arial"/>
              </a:rPr>
              <a:t>Choice of </a:t>
            </a:r>
            <a:r>
              <a:rPr dirty="0" spc="-10" b="0">
                <a:solidFill>
                  <a:srgbClr val="373A43"/>
                </a:solidFill>
                <a:latin typeface="Arial"/>
                <a:cs typeface="Arial"/>
              </a:rPr>
              <a:t>PCI </a:t>
            </a:r>
            <a:r>
              <a:rPr dirty="0" spc="-5" b="0">
                <a:solidFill>
                  <a:srgbClr val="373A43"/>
                </a:solidFill>
                <a:latin typeface="Arial"/>
                <a:cs typeface="Arial"/>
              </a:rPr>
              <a:t>or lytic reperfusion</a:t>
            </a:r>
            <a:r>
              <a:rPr dirty="0" spc="-280" b="0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pc="-5" b="0">
                <a:solidFill>
                  <a:srgbClr val="373A43"/>
                </a:solidFill>
                <a:latin typeface="Arial"/>
                <a:cs typeface="Arial"/>
              </a:rPr>
              <a:t>regimens</a:t>
            </a:r>
            <a:endParaRPr sz="3050">
              <a:latin typeface="Arial"/>
              <a:cs typeface="Arial"/>
            </a:endParaRPr>
          </a:p>
          <a:p>
            <a:pPr marL="3994150">
              <a:lnSpc>
                <a:spcPct val="100000"/>
              </a:lnSpc>
              <a:spcBef>
                <a:spcPts val="2450"/>
              </a:spcBef>
            </a:pPr>
            <a:r>
              <a:rPr dirty="0" sz="1600" spc="-5" b="0" u="heavy">
                <a:solidFill>
                  <a:srgbClr val="757575"/>
                </a:solidFill>
                <a:latin typeface="Arial"/>
                <a:cs typeface="Arial"/>
              </a:rPr>
              <a:t>https://duke.box.com/s/ks6ipcc262illo8jyethbst8bblqybcj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4320" y="1324355"/>
            <a:ext cx="3910584" cy="4747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4611" y="1354903"/>
            <a:ext cx="3810197" cy="4646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0040" y="1350263"/>
            <a:ext cx="3819525" cy="4655820"/>
          </a:xfrm>
          <a:custGeom>
            <a:avLst/>
            <a:gdLst/>
            <a:ahLst/>
            <a:cxnLst/>
            <a:rect l="l" t="t" r="r" b="b"/>
            <a:pathLst>
              <a:path w="3819525" h="4655820">
                <a:moveTo>
                  <a:pt x="0" y="4655820"/>
                </a:moveTo>
                <a:lnTo>
                  <a:pt x="3819144" y="4655820"/>
                </a:lnTo>
                <a:lnTo>
                  <a:pt x="3819144" y="0"/>
                </a:lnTo>
                <a:lnTo>
                  <a:pt x="0" y="0"/>
                </a:lnTo>
                <a:lnTo>
                  <a:pt x="0" y="4655820"/>
                </a:lnTo>
                <a:close/>
              </a:path>
            </a:pathLst>
          </a:custGeom>
          <a:ln w="9144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20000" y="214884"/>
            <a:ext cx="4267200" cy="6812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100" y="84531"/>
            <a:ext cx="8696960" cy="98425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3775"/>
              </a:lnSpc>
              <a:spcBef>
                <a:spcPts val="95"/>
              </a:spcBef>
            </a:pPr>
            <a:r>
              <a:rPr dirty="0" spc="-5"/>
              <a:t>Baseline Patient Characteristics by</a:t>
            </a:r>
            <a:r>
              <a:rPr dirty="0" spc="-65"/>
              <a:t> </a:t>
            </a:r>
            <a:r>
              <a:rPr dirty="0" spc="-5"/>
              <a:t>Arrival</a:t>
            </a:r>
          </a:p>
          <a:p>
            <a:pPr marL="12700">
              <a:lnSpc>
                <a:spcPts val="3775"/>
              </a:lnSpc>
            </a:pPr>
            <a:r>
              <a:rPr dirty="0" spc="-10"/>
              <a:t>2015 Q2 </a:t>
            </a:r>
            <a:r>
              <a:rPr dirty="0" spc="-5"/>
              <a:t>– </a:t>
            </a:r>
            <a:r>
              <a:rPr dirty="0" spc="-10"/>
              <a:t>2017 Q1 </a:t>
            </a:r>
            <a:r>
              <a:rPr dirty="0" sz="2400" spc="-5" b="0">
                <a:latin typeface="Arial"/>
                <a:cs typeface="Arial"/>
              </a:rPr>
              <a:t>(all </a:t>
            </a:r>
            <a:r>
              <a:rPr dirty="0" sz="2400" b="0">
                <a:latin typeface="Arial"/>
                <a:cs typeface="Arial"/>
              </a:rPr>
              <a:t>study</a:t>
            </a:r>
            <a:r>
              <a:rPr dirty="0" sz="2400" spc="105" b="0">
                <a:latin typeface="Arial"/>
                <a:cs typeface="Arial"/>
              </a:rPr>
              <a:t> </a:t>
            </a:r>
            <a:r>
              <a:rPr dirty="0" sz="2400" spc="-5" b="0">
                <a:latin typeface="Arial"/>
                <a:cs typeface="Arial"/>
              </a:rPr>
              <a:t>quarters)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98450" y="1423669"/>
          <a:ext cx="9692005" cy="4293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0126"/>
                <a:gridCol w="1754586"/>
                <a:gridCol w="1910995"/>
                <a:gridCol w="1423368"/>
                <a:gridCol w="1903750"/>
              </a:tblGrid>
              <a:tr h="127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EA0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 marL="60960">
                        <a:lnSpc>
                          <a:spcPct val="100000"/>
                        </a:lnSpc>
                      </a:pPr>
                      <a:r>
                        <a:rPr dirty="0" sz="2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2600" spc="-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EMS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1EA0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 marR="79375">
                        <a:lnSpc>
                          <a:spcPct val="100000"/>
                        </a:lnSpc>
                      </a:pPr>
                      <a:r>
                        <a:rPr dirty="0" sz="2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Baseline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1EA0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 marR="4445">
                        <a:lnSpc>
                          <a:spcPct val="100000"/>
                        </a:lnSpc>
                      </a:pPr>
                      <a:r>
                        <a:rPr dirty="0" sz="2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Final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1EA0C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2075">
                        <a:lnSpc>
                          <a:spcPts val="2965"/>
                        </a:lnSpc>
                        <a:spcBef>
                          <a:spcPts val="530"/>
                        </a:spcBef>
                      </a:pPr>
                      <a:r>
                        <a:rPr dirty="0" sz="2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endParaRPr sz="2600">
                        <a:latin typeface="Arial"/>
                        <a:cs typeface="Arial"/>
                      </a:endParaRPr>
                    </a:p>
                    <a:p>
                      <a:pPr algn="ctr" marL="331470" marR="240029">
                        <a:lnSpc>
                          <a:spcPts val="2810"/>
                        </a:lnSpc>
                        <a:spcBef>
                          <a:spcPts val="190"/>
                        </a:spcBef>
                      </a:pPr>
                      <a:r>
                        <a:rPr dirty="0" sz="2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dirty="0" sz="2600" spc="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2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2600" spc="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2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2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2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  </a:t>
                      </a:r>
                      <a:r>
                        <a:rPr dirty="0" sz="2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vs.</a:t>
                      </a:r>
                      <a:r>
                        <a:rPr dirty="0" sz="2600" spc="-9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final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solidFill>
                      <a:srgbClr val="1EA0C6"/>
                    </a:soli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2600" b="1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Number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44145">
                    <a:lnL w="12700">
                      <a:solidFill>
                        <a:srgbClr val="1EA0C6"/>
                      </a:solidFill>
                      <a:prstDash val="solid"/>
                    </a:lnL>
                    <a:lnT w="12700">
                      <a:solidFill>
                        <a:srgbClr val="1EA0C6"/>
                      </a:solidFill>
                      <a:prstDash val="solid"/>
                    </a:lnT>
                    <a:lnB w="12700">
                      <a:solidFill>
                        <a:srgbClr val="1EA0C6"/>
                      </a:solidFill>
                      <a:prstDash val="solid"/>
                    </a:lnB>
                    <a:solidFill>
                      <a:srgbClr val="E7EF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032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6,695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44145">
                    <a:lnT w="12700">
                      <a:solidFill>
                        <a:srgbClr val="1EA0C6"/>
                      </a:solidFill>
                      <a:prstDash val="solid"/>
                    </a:lnT>
                    <a:lnB w="12700">
                      <a:solidFill>
                        <a:srgbClr val="1EA0C6"/>
                      </a:solidFill>
                      <a:prstDash val="solid"/>
                    </a:lnB>
                    <a:solidFill>
                      <a:srgbClr val="E7EF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77470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974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44145">
                    <a:lnT w="12700">
                      <a:solidFill>
                        <a:srgbClr val="1EA0C6"/>
                      </a:solidFill>
                      <a:prstDash val="solid"/>
                    </a:lnT>
                    <a:lnB w="12700">
                      <a:solidFill>
                        <a:srgbClr val="1EA0C6"/>
                      </a:solidFill>
                      <a:prstDash val="solid"/>
                    </a:lnB>
                    <a:solidFill>
                      <a:srgbClr val="E7EF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080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972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44145">
                    <a:lnT w="12700">
                      <a:solidFill>
                        <a:srgbClr val="1EA0C6"/>
                      </a:solidFill>
                      <a:prstDash val="solid"/>
                    </a:lnT>
                    <a:lnB w="12700">
                      <a:solidFill>
                        <a:srgbClr val="1EA0C6"/>
                      </a:solidFill>
                      <a:prstDash val="solid"/>
                    </a:lnB>
                    <a:solidFill>
                      <a:srgbClr val="E7EF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1EA0C6"/>
                      </a:solidFill>
                      <a:prstDash val="solid"/>
                    </a:lnR>
                    <a:lnT w="12700">
                      <a:solidFill>
                        <a:srgbClr val="1EA0C6"/>
                      </a:solidFill>
                      <a:prstDash val="solid"/>
                    </a:lnT>
                    <a:lnB w="12700">
                      <a:solidFill>
                        <a:srgbClr val="1EA0C6"/>
                      </a:solidFill>
                      <a:prstDash val="solid"/>
                    </a:lnB>
                    <a:solidFill>
                      <a:srgbClr val="E7EFF5"/>
                    </a:soli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2600" b="1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Age</a:t>
                      </a:r>
                      <a:r>
                        <a:rPr dirty="0" sz="2600" spc="-75" b="1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(median)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44145">
                    <a:lnL w="12700">
                      <a:solidFill>
                        <a:srgbClr val="1EA0C6"/>
                      </a:solidFill>
                      <a:prstDash val="solid"/>
                    </a:lnL>
                    <a:lnT w="12700">
                      <a:solidFill>
                        <a:srgbClr val="1EA0C6"/>
                      </a:solidFill>
                      <a:prstDash val="solid"/>
                    </a:lnT>
                    <a:lnB w="12700">
                      <a:solidFill>
                        <a:srgbClr val="1EA0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2230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61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44145">
                    <a:lnT w="12700">
                      <a:solidFill>
                        <a:srgbClr val="1EA0C6"/>
                      </a:solidFill>
                      <a:prstDash val="solid"/>
                    </a:lnT>
                    <a:lnB w="12700">
                      <a:solidFill>
                        <a:srgbClr val="1EA0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77470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61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44145">
                    <a:lnT w="12700">
                      <a:solidFill>
                        <a:srgbClr val="1EA0C6"/>
                      </a:solidFill>
                      <a:prstDash val="solid"/>
                    </a:lnT>
                    <a:lnB w="12700">
                      <a:solidFill>
                        <a:srgbClr val="1EA0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17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61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44145">
                    <a:lnT w="12700">
                      <a:solidFill>
                        <a:srgbClr val="1EA0C6"/>
                      </a:solidFill>
                      <a:prstDash val="solid"/>
                    </a:lnT>
                    <a:lnB w="12700">
                      <a:solidFill>
                        <a:srgbClr val="1EA0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6484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NS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44145">
                    <a:lnR w="12700">
                      <a:solidFill>
                        <a:srgbClr val="1EA0C6"/>
                      </a:solidFill>
                      <a:prstDash val="solid"/>
                    </a:lnR>
                    <a:lnT w="12700">
                      <a:solidFill>
                        <a:srgbClr val="1EA0C6"/>
                      </a:solidFill>
                      <a:prstDash val="solid"/>
                    </a:lnT>
                    <a:lnB w="12700">
                      <a:solidFill>
                        <a:srgbClr val="1EA0C6"/>
                      </a:solidFill>
                      <a:prstDash val="solid"/>
                    </a:lnB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2600" b="1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Female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44145">
                    <a:lnL w="12700">
                      <a:solidFill>
                        <a:srgbClr val="1EA0C6"/>
                      </a:solidFill>
                      <a:prstDash val="solid"/>
                    </a:lnL>
                    <a:lnT w="12700">
                      <a:solidFill>
                        <a:srgbClr val="1EA0C6"/>
                      </a:solidFill>
                      <a:prstDash val="solid"/>
                    </a:lnT>
                    <a:lnB w="12700">
                      <a:solidFill>
                        <a:srgbClr val="1EA0C6"/>
                      </a:solidFill>
                      <a:prstDash val="solid"/>
                    </a:lnB>
                    <a:solidFill>
                      <a:srgbClr val="E7EF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0960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27%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44145">
                    <a:lnT w="12700">
                      <a:solidFill>
                        <a:srgbClr val="1EA0C6"/>
                      </a:solidFill>
                      <a:prstDash val="solid"/>
                    </a:lnT>
                    <a:lnB w="12700">
                      <a:solidFill>
                        <a:srgbClr val="1EA0C6"/>
                      </a:solidFill>
                      <a:prstDash val="solid"/>
                    </a:lnB>
                    <a:solidFill>
                      <a:srgbClr val="E7EF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7556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29%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44145">
                    <a:lnT w="12700">
                      <a:solidFill>
                        <a:srgbClr val="1EA0C6"/>
                      </a:solidFill>
                      <a:prstDash val="solid"/>
                    </a:lnT>
                    <a:lnB w="12700">
                      <a:solidFill>
                        <a:srgbClr val="1EA0C6"/>
                      </a:solidFill>
                      <a:prstDash val="solid"/>
                    </a:lnB>
                    <a:solidFill>
                      <a:srgbClr val="E7EF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44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26%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44145">
                    <a:lnT w="12700">
                      <a:solidFill>
                        <a:srgbClr val="1EA0C6"/>
                      </a:solidFill>
                      <a:prstDash val="solid"/>
                    </a:lnT>
                    <a:lnB w="12700">
                      <a:solidFill>
                        <a:srgbClr val="1EA0C6"/>
                      </a:solidFill>
                      <a:prstDash val="solid"/>
                    </a:lnB>
                    <a:solidFill>
                      <a:srgbClr val="E7EFF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6484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NS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44145">
                    <a:lnR w="12700">
                      <a:solidFill>
                        <a:srgbClr val="1EA0C6"/>
                      </a:solidFill>
                      <a:prstDash val="solid"/>
                    </a:lnR>
                    <a:lnT w="12700">
                      <a:solidFill>
                        <a:srgbClr val="1EA0C6"/>
                      </a:solidFill>
                      <a:prstDash val="solid"/>
                    </a:lnT>
                    <a:lnB w="12700">
                      <a:solidFill>
                        <a:srgbClr val="1EA0C6"/>
                      </a:solidFill>
                      <a:prstDash val="solid"/>
                    </a:lnB>
                    <a:solidFill>
                      <a:srgbClr val="E7EFF5"/>
                    </a:soli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dirty="0" sz="2600" b="1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2600" spc="-80" b="1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600" b="1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insurance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44780">
                    <a:lnL w="12700">
                      <a:solidFill>
                        <a:srgbClr val="1EA0C6"/>
                      </a:solidFill>
                      <a:prstDash val="solid"/>
                    </a:lnL>
                    <a:lnT w="12700">
                      <a:solidFill>
                        <a:srgbClr val="1EA0C6"/>
                      </a:solidFill>
                      <a:prstDash val="solid"/>
                    </a:lnT>
                    <a:lnB w="12700">
                      <a:solidFill>
                        <a:srgbClr val="1EA0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032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9.6%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44780">
                    <a:lnT w="12700">
                      <a:solidFill>
                        <a:srgbClr val="1EA0C6"/>
                      </a:solidFill>
                      <a:prstDash val="solid"/>
                    </a:lnT>
                    <a:lnB w="12700">
                      <a:solidFill>
                        <a:srgbClr val="1EA0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7683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9.1%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44780">
                    <a:lnT w="12700">
                      <a:solidFill>
                        <a:srgbClr val="1EA0C6"/>
                      </a:solidFill>
                      <a:prstDash val="solid"/>
                    </a:lnT>
                    <a:lnB w="12700">
                      <a:solidFill>
                        <a:srgbClr val="1EA0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9.1%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44780">
                    <a:lnT w="12700">
                      <a:solidFill>
                        <a:srgbClr val="1EA0C6"/>
                      </a:solidFill>
                      <a:prstDash val="solid"/>
                    </a:lnT>
                    <a:lnB w="12700">
                      <a:solidFill>
                        <a:srgbClr val="1EA0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6484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NS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44780">
                    <a:lnR w="12700">
                      <a:solidFill>
                        <a:srgbClr val="1EA0C6"/>
                      </a:solidFill>
                      <a:prstDash val="solid"/>
                    </a:lnR>
                    <a:lnT w="12700">
                      <a:solidFill>
                        <a:srgbClr val="1EA0C6"/>
                      </a:solidFill>
                      <a:prstDash val="solid"/>
                    </a:lnT>
                    <a:lnB w="12700">
                      <a:solidFill>
                        <a:srgbClr val="1EA0C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100" y="525526"/>
            <a:ext cx="8696325" cy="5435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Baseline Patient Characteristics by</a:t>
            </a:r>
            <a:r>
              <a:rPr dirty="0" spc="-50"/>
              <a:t> </a:t>
            </a:r>
            <a:r>
              <a:rPr dirty="0" spc="-5"/>
              <a:t>Arrival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98450" y="1423669"/>
          <a:ext cx="9692005" cy="4293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8928"/>
                <a:gridCol w="1626185"/>
                <a:gridCol w="1911332"/>
                <a:gridCol w="1422503"/>
                <a:gridCol w="1903877"/>
              </a:tblGrid>
              <a:tr h="1257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EA0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algn="ctr" marR="59055">
                        <a:lnSpc>
                          <a:spcPct val="100000"/>
                        </a:lnSpc>
                      </a:pPr>
                      <a:r>
                        <a:rPr dirty="0" sz="2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2600" spc="-9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EMS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1EA0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algn="ctr" marR="79375">
                        <a:lnSpc>
                          <a:spcPct val="100000"/>
                        </a:lnSpc>
                      </a:pPr>
                      <a:r>
                        <a:rPr dirty="0" sz="2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Baseline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1EA0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algn="ctr" marR="5715">
                        <a:lnSpc>
                          <a:spcPct val="100000"/>
                        </a:lnSpc>
                      </a:pPr>
                      <a:r>
                        <a:rPr dirty="0" sz="2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Final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1EA0C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2710">
                        <a:lnSpc>
                          <a:spcPts val="2965"/>
                        </a:lnSpc>
                        <a:spcBef>
                          <a:spcPts val="434"/>
                        </a:spcBef>
                      </a:pPr>
                      <a:r>
                        <a:rPr dirty="0" sz="2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endParaRPr sz="2600">
                        <a:latin typeface="Arial"/>
                        <a:cs typeface="Arial"/>
                      </a:endParaRPr>
                    </a:p>
                    <a:p>
                      <a:pPr algn="ctr" marL="83185">
                        <a:lnSpc>
                          <a:spcPts val="2810"/>
                        </a:lnSpc>
                      </a:pPr>
                      <a:r>
                        <a:rPr dirty="0" sz="2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baseline</a:t>
                      </a:r>
                      <a:endParaRPr sz="2600">
                        <a:latin typeface="Arial"/>
                        <a:cs typeface="Arial"/>
                      </a:endParaRPr>
                    </a:p>
                    <a:p>
                      <a:pPr algn="ctr" marL="84455">
                        <a:lnSpc>
                          <a:spcPts val="2965"/>
                        </a:lnSpc>
                      </a:pPr>
                      <a:r>
                        <a:rPr dirty="0" sz="2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vs.</a:t>
                      </a:r>
                      <a:r>
                        <a:rPr dirty="0" sz="2600" spc="-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final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solidFill>
                      <a:srgbClr val="1EA0C6"/>
                    </a:soli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dirty="0" sz="2600" b="1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Diabetes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48590">
                    <a:lnL w="12700">
                      <a:solidFill>
                        <a:srgbClr val="1EA0C6"/>
                      </a:solidFill>
                      <a:prstDash val="solid"/>
                    </a:lnL>
                    <a:lnB w="12700">
                      <a:solidFill>
                        <a:srgbClr val="1EA0C6"/>
                      </a:solidFill>
                      <a:prstDash val="solid"/>
                    </a:lnB>
                    <a:solidFill>
                      <a:srgbClr val="E7EF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0325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24%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48590">
                    <a:lnB w="12700">
                      <a:solidFill>
                        <a:srgbClr val="1EA0C6"/>
                      </a:solidFill>
                      <a:prstDash val="solid"/>
                    </a:lnB>
                    <a:solidFill>
                      <a:srgbClr val="E7EF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76200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26%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48590">
                    <a:lnB w="12700">
                      <a:solidFill>
                        <a:srgbClr val="1EA0C6"/>
                      </a:solidFill>
                      <a:prstDash val="solid"/>
                    </a:lnB>
                    <a:solidFill>
                      <a:srgbClr val="E7EF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540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25%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48590">
                    <a:lnB w="12700">
                      <a:solidFill>
                        <a:srgbClr val="1EA0C6"/>
                      </a:solidFill>
                      <a:prstDash val="solid"/>
                    </a:lnB>
                    <a:solidFill>
                      <a:srgbClr val="E7EFF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76910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NS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48590">
                    <a:lnR w="12700">
                      <a:solidFill>
                        <a:srgbClr val="1EA0C6"/>
                      </a:solidFill>
                      <a:prstDash val="solid"/>
                    </a:lnR>
                    <a:lnB w="12700">
                      <a:solidFill>
                        <a:srgbClr val="1EA0C6"/>
                      </a:solidFill>
                      <a:prstDash val="solid"/>
                    </a:lnB>
                    <a:solidFill>
                      <a:srgbClr val="E7EFF5"/>
                    </a:solidFill>
                  </a:tcPr>
                </a:tc>
              </a:tr>
              <a:tr h="736600">
                <a:tc gridSpan="5"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dirty="0" sz="2600" b="1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2600" spc="-80" b="1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600" b="1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presentation: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45415">
                    <a:lnL w="12700">
                      <a:solidFill>
                        <a:srgbClr val="1EA0C6"/>
                      </a:solidFill>
                      <a:prstDash val="solid"/>
                    </a:lnL>
                    <a:lnR w="12700">
                      <a:solidFill>
                        <a:srgbClr val="1EA0C6"/>
                      </a:solidFill>
                      <a:prstDash val="solid"/>
                    </a:lnR>
                    <a:lnT w="12700">
                      <a:solidFill>
                        <a:srgbClr val="1EA0C6"/>
                      </a:solidFill>
                      <a:prstDash val="solid"/>
                    </a:lnT>
                    <a:lnB w="12700">
                      <a:solidFill>
                        <a:srgbClr val="9DDEE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736600">
                <a:tc>
                  <a:txBody>
                    <a:bodyPr/>
                    <a:lstStyle/>
                    <a:p>
                      <a:pPr marL="28003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Cardiac</a:t>
                      </a:r>
                      <a:r>
                        <a:rPr dirty="0" sz="2600" spc="-9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arrest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1EA0C6"/>
                      </a:solidFill>
                      <a:prstDash val="solid"/>
                    </a:lnL>
                    <a:lnT w="12700">
                      <a:solidFill>
                        <a:srgbClr val="9DDEEF"/>
                      </a:solidFill>
                      <a:prstDash val="solid"/>
                    </a:lnT>
                    <a:lnB w="12700">
                      <a:solidFill>
                        <a:srgbClr val="9DDE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905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6%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46050">
                    <a:lnT w="12700">
                      <a:solidFill>
                        <a:srgbClr val="9DDEEF"/>
                      </a:solidFill>
                      <a:prstDash val="solid"/>
                    </a:lnT>
                    <a:lnB w="12700">
                      <a:solidFill>
                        <a:srgbClr val="9DDE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7747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6%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46050">
                    <a:lnT w="12700">
                      <a:solidFill>
                        <a:srgbClr val="9DDEEF"/>
                      </a:solidFill>
                      <a:prstDash val="solid"/>
                    </a:lnT>
                    <a:lnB w="12700">
                      <a:solidFill>
                        <a:srgbClr val="9DDE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81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5%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46050">
                    <a:lnT w="12700">
                      <a:solidFill>
                        <a:srgbClr val="9DDEEF"/>
                      </a:solidFill>
                      <a:prstDash val="solid"/>
                    </a:lnT>
                    <a:lnB w="12700">
                      <a:solidFill>
                        <a:srgbClr val="9DDE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6357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2600" spc="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NS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46050">
                    <a:lnR w="12700">
                      <a:solidFill>
                        <a:srgbClr val="1EA0C6"/>
                      </a:solidFill>
                      <a:prstDash val="solid"/>
                    </a:lnR>
                    <a:lnT w="12700">
                      <a:solidFill>
                        <a:srgbClr val="9DDEEF"/>
                      </a:solidFill>
                      <a:prstDash val="solid"/>
                    </a:lnT>
                    <a:lnB w="12700">
                      <a:solidFill>
                        <a:srgbClr val="9DDEEF"/>
                      </a:solidFill>
                      <a:prstDash val="solid"/>
                    </a:lnB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26479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Shock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1EA0C6"/>
                      </a:solidFill>
                      <a:prstDash val="solid"/>
                    </a:lnL>
                    <a:lnT w="12700">
                      <a:solidFill>
                        <a:srgbClr val="9DDEEF"/>
                      </a:solidFill>
                      <a:prstDash val="solid"/>
                    </a:lnT>
                    <a:lnB w="12700">
                      <a:solidFill>
                        <a:srgbClr val="1EA0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905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6%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46050">
                    <a:lnT w="12700">
                      <a:solidFill>
                        <a:srgbClr val="9DDEEF"/>
                      </a:solidFill>
                      <a:prstDash val="solid"/>
                    </a:lnT>
                    <a:lnB w="12700">
                      <a:solidFill>
                        <a:srgbClr val="1EA0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7747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6%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46050">
                    <a:lnT w="12700">
                      <a:solidFill>
                        <a:srgbClr val="9DDEEF"/>
                      </a:solidFill>
                      <a:prstDash val="solid"/>
                    </a:lnT>
                    <a:lnB w="12700">
                      <a:solidFill>
                        <a:srgbClr val="1EA0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81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6%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46050">
                    <a:lnT w="12700">
                      <a:solidFill>
                        <a:srgbClr val="9DDEEF"/>
                      </a:solidFill>
                      <a:prstDash val="solid"/>
                    </a:lnT>
                    <a:lnB w="12700">
                      <a:solidFill>
                        <a:srgbClr val="1EA0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6357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2600" spc="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NS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46050">
                    <a:lnR w="12700">
                      <a:solidFill>
                        <a:srgbClr val="1EA0C6"/>
                      </a:solidFill>
                      <a:prstDash val="solid"/>
                    </a:lnR>
                    <a:lnT w="12700">
                      <a:solidFill>
                        <a:srgbClr val="9DDEEF"/>
                      </a:solidFill>
                      <a:prstDash val="solid"/>
                    </a:lnT>
                    <a:lnB w="12700">
                      <a:solidFill>
                        <a:srgbClr val="1EA0C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100" y="525526"/>
            <a:ext cx="8696325" cy="5435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Baseline Patient Characteristics by</a:t>
            </a:r>
            <a:r>
              <a:rPr dirty="0" spc="-50"/>
              <a:t> </a:t>
            </a:r>
            <a:r>
              <a:rPr dirty="0" spc="-5"/>
              <a:t>Arrival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98450" y="1423669"/>
          <a:ext cx="11601450" cy="3687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2935"/>
                <a:gridCol w="1893792"/>
                <a:gridCol w="2235099"/>
                <a:gridCol w="1797985"/>
                <a:gridCol w="2232587"/>
              </a:tblGrid>
              <a:tr h="1244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EA0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algn="ctr" marR="1403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2600" spc="-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EMS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1EA0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algn="ctr" marR="546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Baseline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1EA0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algn="ctr" marR="50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Final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1EA0C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0325">
                        <a:lnSpc>
                          <a:spcPts val="2965"/>
                        </a:lnSpc>
                        <a:spcBef>
                          <a:spcPts val="340"/>
                        </a:spcBef>
                      </a:pPr>
                      <a:r>
                        <a:rPr dirty="0" sz="2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endParaRPr sz="2600">
                        <a:latin typeface="Arial"/>
                        <a:cs typeface="Arial"/>
                      </a:endParaRPr>
                    </a:p>
                    <a:p>
                      <a:pPr algn="ctr" marL="481330" marR="419100">
                        <a:lnSpc>
                          <a:spcPts val="2810"/>
                        </a:lnSpc>
                        <a:spcBef>
                          <a:spcPts val="195"/>
                        </a:spcBef>
                      </a:pPr>
                      <a:r>
                        <a:rPr dirty="0" sz="2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dirty="0" sz="2600" spc="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2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2600" spc="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2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2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2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  </a:t>
                      </a:r>
                      <a:r>
                        <a:rPr dirty="0" sz="2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vs.</a:t>
                      </a:r>
                      <a:r>
                        <a:rPr dirty="0" sz="2600" spc="-9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final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solidFill>
                      <a:srgbClr val="1EA0C6"/>
                    </a:solidFill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84455" marR="442595">
                        <a:lnSpc>
                          <a:spcPts val="2810"/>
                        </a:lnSpc>
                        <a:spcBef>
                          <a:spcPts val="330"/>
                        </a:spcBef>
                      </a:pPr>
                      <a:r>
                        <a:rPr dirty="0" sz="2600" spc="-5" b="1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Symptom </a:t>
                      </a:r>
                      <a:r>
                        <a:rPr dirty="0" sz="2600" b="1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onset</a:t>
                      </a:r>
                      <a:r>
                        <a:rPr dirty="0" sz="2600" spc="-60" b="1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600" spc="-5" b="1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to  </a:t>
                      </a:r>
                      <a:r>
                        <a:rPr dirty="0" sz="2600" b="1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FMC </a:t>
                      </a: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(median</a:t>
                      </a:r>
                      <a:r>
                        <a:rPr dirty="0" sz="2600" spc="-95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min.)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1EA0C6"/>
                      </a:solidFill>
                      <a:prstDash val="solid"/>
                    </a:lnL>
                    <a:lnB w="12700">
                      <a:solidFill>
                        <a:srgbClr val="1EA0C6"/>
                      </a:solidFill>
                      <a:prstDash val="solid"/>
                    </a:lnB>
                    <a:solidFill>
                      <a:srgbClr val="E7EF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39065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49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75260">
                    <a:lnB w="12700">
                      <a:solidFill>
                        <a:srgbClr val="1EA0C6"/>
                      </a:solidFill>
                      <a:prstDash val="solid"/>
                    </a:lnB>
                    <a:solidFill>
                      <a:srgbClr val="E7EF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2705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75260">
                    <a:lnB w="12700">
                      <a:solidFill>
                        <a:srgbClr val="1EA0C6"/>
                      </a:solidFill>
                      <a:prstDash val="solid"/>
                    </a:lnB>
                    <a:solidFill>
                      <a:srgbClr val="E7EF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080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75260">
                    <a:lnB w="12700">
                      <a:solidFill>
                        <a:srgbClr val="1EA0C6"/>
                      </a:solidFill>
                      <a:prstDash val="solid"/>
                    </a:lnB>
                    <a:solidFill>
                      <a:srgbClr val="E7EFF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56615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NS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75260">
                    <a:lnR w="12700">
                      <a:solidFill>
                        <a:srgbClr val="1EA0C6"/>
                      </a:solidFill>
                      <a:prstDash val="solid"/>
                    </a:lnR>
                    <a:lnB w="12700">
                      <a:solidFill>
                        <a:srgbClr val="1EA0C6"/>
                      </a:solidFill>
                      <a:prstDash val="solid"/>
                    </a:lnB>
                    <a:solidFill>
                      <a:srgbClr val="E7EFF5"/>
                    </a:solidFill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dirty="0" sz="2600" spc="-5" b="1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Systolic</a:t>
                      </a:r>
                      <a:r>
                        <a:rPr dirty="0" sz="2600" spc="-40" b="1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600" b="1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BP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72720">
                    <a:lnL w="12700">
                      <a:solidFill>
                        <a:srgbClr val="1EA0C6"/>
                      </a:solidFill>
                      <a:prstDash val="solid"/>
                    </a:lnL>
                    <a:lnT w="12700">
                      <a:solidFill>
                        <a:srgbClr val="1EA0C6"/>
                      </a:solidFill>
                      <a:prstDash val="solid"/>
                    </a:lnT>
                    <a:lnB w="12700">
                      <a:solidFill>
                        <a:srgbClr val="1EA0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39065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137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72720">
                    <a:lnT w="12700">
                      <a:solidFill>
                        <a:srgbClr val="1EA0C6"/>
                      </a:solidFill>
                      <a:prstDash val="solid"/>
                    </a:lnT>
                    <a:lnB w="12700">
                      <a:solidFill>
                        <a:srgbClr val="1EA0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2705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139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72720">
                    <a:lnT w="12700">
                      <a:solidFill>
                        <a:srgbClr val="1EA0C6"/>
                      </a:solidFill>
                      <a:prstDash val="solid"/>
                    </a:lnT>
                    <a:lnB w="12700">
                      <a:solidFill>
                        <a:srgbClr val="1EA0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138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72720">
                    <a:lnT w="12700">
                      <a:solidFill>
                        <a:srgbClr val="1EA0C6"/>
                      </a:solidFill>
                      <a:prstDash val="solid"/>
                    </a:lnT>
                    <a:lnB w="12700">
                      <a:solidFill>
                        <a:srgbClr val="1EA0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43915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NS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72720">
                    <a:lnR w="12700">
                      <a:solidFill>
                        <a:srgbClr val="1EA0C6"/>
                      </a:solidFill>
                      <a:prstDash val="solid"/>
                    </a:lnR>
                    <a:lnT w="12700">
                      <a:solidFill>
                        <a:srgbClr val="1EA0C6"/>
                      </a:solidFill>
                      <a:prstDash val="solid"/>
                    </a:lnT>
                    <a:lnB w="12700">
                      <a:solidFill>
                        <a:srgbClr val="1EA0C6"/>
                      </a:solidFill>
                      <a:prstDash val="solid"/>
                    </a:lnB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dirty="0" sz="2600" b="1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PCI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72720">
                    <a:lnL w="12700">
                      <a:solidFill>
                        <a:srgbClr val="1EA0C6"/>
                      </a:solidFill>
                      <a:prstDash val="solid"/>
                    </a:lnL>
                    <a:lnT w="12700">
                      <a:solidFill>
                        <a:srgbClr val="1EA0C6"/>
                      </a:solidFill>
                      <a:prstDash val="solid"/>
                    </a:lnT>
                    <a:lnB w="12700">
                      <a:solidFill>
                        <a:srgbClr val="1EA0C6"/>
                      </a:solidFill>
                      <a:prstDash val="solid"/>
                    </a:lnB>
                    <a:solidFill>
                      <a:srgbClr val="E7EF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37160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100%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72720">
                    <a:lnT w="12700">
                      <a:solidFill>
                        <a:srgbClr val="1EA0C6"/>
                      </a:solidFill>
                      <a:prstDash val="solid"/>
                    </a:lnT>
                    <a:lnB w="12700">
                      <a:solidFill>
                        <a:srgbClr val="1EA0C6"/>
                      </a:solidFill>
                      <a:prstDash val="solid"/>
                    </a:lnB>
                    <a:solidFill>
                      <a:srgbClr val="E7EF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1435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100%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72720">
                    <a:lnT w="12700">
                      <a:solidFill>
                        <a:srgbClr val="1EA0C6"/>
                      </a:solidFill>
                      <a:prstDash val="solid"/>
                    </a:lnT>
                    <a:lnB w="12700">
                      <a:solidFill>
                        <a:srgbClr val="1EA0C6"/>
                      </a:solidFill>
                      <a:prstDash val="solid"/>
                    </a:lnB>
                    <a:solidFill>
                      <a:srgbClr val="E7EF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080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100%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72720">
                    <a:lnT w="12700">
                      <a:solidFill>
                        <a:srgbClr val="1EA0C6"/>
                      </a:solidFill>
                      <a:prstDash val="solid"/>
                    </a:lnT>
                    <a:lnB w="12700">
                      <a:solidFill>
                        <a:srgbClr val="1EA0C6"/>
                      </a:solidFill>
                      <a:prstDash val="solid"/>
                    </a:lnB>
                    <a:solidFill>
                      <a:srgbClr val="E7EFF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43915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NS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72720">
                    <a:lnR w="12700">
                      <a:solidFill>
                        <a:srgbClr val="1EA0C6"/>
                      </a:solidFill>
                      <a:prstDash val="solid"/>
                    </a:lnR>
                    <a:lnT w="12700">
                      <a:solidFill>
                        <a:srgbClr val="1EA0C6"/>
                      </a:solidFill>
                      <a:prstDash val="solid"/>
                    </a:lnT>
                    <a:lnB w="12700">
                      <a:solidFill>
                        <a:srgbClr val="1EA0C6"/>
                      </a:solidFill>
                      <a:prstDash val="solid"/>
                    </a:lnB>
                    <a:solidFill>
                      <a:srgbClr val="E7EF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100" y="84531"/>
            <a:ext cx="9360535" cy="98425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3775"/>
              </a:lnSpc>
              <a:spcBef>
                <a:spcPts val="95"/>
              </a:spcBef>
            </a:pPr>
            <a:r>
              <a:rPr dirty="0" spc="-5"/>
              <a:t>In-hospital Mortality by First Medical</a:t>
            </a:r>
            <a:r>
              <a:rPr dirty="0" spc="135"/>
              <a:t> </a:t>
            </a:r>
            <a:r>
              <a:rPr dirty="0" spc="-5"/>
              <a:t>Contact</a:t>
            </a:r>
          </a:p>
          <a:p>
            <a:pPr marL="12700">
              <a:lnSpc>
                <a:spcPts val="3775"/>
              </a:lnSpc>
            </a:pPr>
            <a:r>
              <a:rPr dirty="0" spc="-5"/>
              <a:t>to Catheterization Laboratory Activation</a:t>
            </a:r>
            <a:r>
              <a:rPr dirty="0" spc="-35"/>
              <a:t> </a:t>
            </a:r>
            <a:r>
              <a:rPr dirty="0" spc="-20"/>
              <a:t>Time</a:t>
            </a:r>
          </a:p>
        </p:txBody>
      </p:sp>
      <p:sp>
        <p:nvSpPr>
          <p:cNvPr id="3" name="object 3"/>
          <p:cNvSpPr/>
          <p:nvPr/>
        </p:nvSpPr>
        <p:spPr>
          <a:xfrm>
            <a:off x="3730752" y="3881628"/>
            <a:ext cx="2185670" cy="1484630"/>
          </a:xfrm>
          <a:custGeom>
            <a:avLst/>
            <a:gdLst/>
            <a:ahLst/>
            <a:cxnLst/>
            <a:rect l="l" t="t" r="r" b="b"/>
            <a:pathLst>
              <a:path w="2185670" h="1484629">
                <a:moveTo>
                  <a:pt x="0" y="1484376"/>
                </a:moveTo>
                <a:lnTo>
                  <a:pt x="2185416" y="1484376"/>
                </a:lnTo>
                <a:lnTo>
                  <a:pt x="2185416" y="0"/>
                </a:lnTo>
                <a:lnTo>
                  <a:pt x="0" y="0"/>
                </a:lnTo>
                <a:lnTo>
                  <a:pt x="0" y="1484376"/>
                </a:lnTo>
                <a:close/>
              </a:path>
            </a:pathLst>
          </a:custGeom>
          <a:solidFill>
            <a:srgbClr val="1BA1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556252" y="3490976"/>
            <a:ext cx="60579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2.2%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79954" y="1756155"/>
            <a:ext cx="304800" cy="3735070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800" spc="-5">
                <a:solidFill>
                  <a:srgbClr val="585858"/>
                </a:solidFill>
                <a:latin typeface="Calibri"/>
                <a:cs typeface="Calibri"/>
              </a:rPr>
              <a:t>5%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1800" spc="-5">
                <a:solidFill>
                  <a:srgbClr val="585858"/>
                </a:solidFill>
                <a:latin typeface="Calibri"/>
                <a:cs typeface="Calibri"/>
              </a:rPr>
              <a:t>5%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800" spc="-5">
                <a:solidFill>
                  <a:srgbClr val="585858"/>
                </a:solidFill>
                <a:latin typeface="Calibri"/>
                <a:cs typeface="Calibri"/>
              </a:rPr>
              <a:t>4%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1800" spc="-5">
                <a:solidFill>
                  <a:srgbClr val="585858"/>
                </a:solidFill>
                <a:latin typeface="Calibri"/>
                <a:cs typeface="Calibri"/>
              </a:rPr>
              <a:t>4%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800" spc="-5">
                <a:solidFill>
                  <a:srgbClr val="585858"/>
                </a:solidFill>
                <a:latin typeface="Calibri"/>
                <a:cs typeface="Calibri"/>
              </a:rPr>
              <a:t>3%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800" spc="-5">
                <a:solidFill>
                  <a:srgbClr val="585858"/>
                </a:solidFill>
                <a:latin typeface="Calibri"/>
                <a:cs typeface="Calibri"/>
              </a:rPr>
              <a:t>3%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1800" spc="-5">
                <a:solidFill>
                  <a:srgbClr val="585858"/>
                </a:solidFill>
                <a:latin typeface="Calibri"/>
                <a:cs typeface="Calibri"/>
              </a:rPr>
              <a:t>2%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800" spc="-5">
                <a:solidFill>
                  <a:srgbClr val="585858"/>
                </a:solidFill>
                <a:latin typeface="Calibri"/>
                <a:cs typeface="Calibri"/>
              </a:rPr>
              <a:t>2%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1800" spc="-5">
                <a:solidFill>
                  <a:srgbClr val="585858"/>
                </a:solidFill>
                <a:latin typeface="Calibri"/>
                <a:cs typeface="Calibri"/>
              </a:rPr>
              <a:t>1%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1800" spc="-5">
                <a:solidFill>
                  <a:srgbClr val="585858"/>
                </a:solidFill>
                <a:latin typeface="Calibri"/>
                <a:cs typeface="Calibri"/>
              </a:rPr>
              <a:t>1%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1800" spc="-5">
                <a:solidFill>
                  <a:srgbClr val="585858"/>
                </a:solidFill>
                <a:latin typeface="Calibri"/>
                <a:cs typeface="Calibri"/>
              </a:rPr>
              <a:t>0%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90528" y="1919213"/>
            <a:ext cx="422275" cy="34251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3190"/>
              </a:lnSpc>
            </a:pPr>
            <a:r>
              <a:rPr dirty="0" sz="2800" spc="0" b="1">
                <a:latin typeface="Arial"/>
                <a:cs typeface="Arial"/>
              </a:rPr>
              <a:t>I</a:t>
            </a:r>
            <a:r>
              <a:rPr dirty="0" sz="2800" spc="-5" b="1">
                <a:latin typeface="Arial"/>
                <a:cs typeface="Arial"/>
              </a:rPr>
              <a:t>n</a:t>
            </a:r>
            <a:r>
              <a:rPr dirty="0" sz="2800" b="1">
                <a:latin typeface="Arial"/>
                <a:cs typeface="Arial"/>
              </a:rPr>
              <a:t>-h</a:t>
            </a:r>
            <a:r>
              <a:rPr dirty="0" sz="2800" spc="-10" b="1">
                <a:latin typeface="Arial"/>
                <a:cs typeface="Arial"/>
              </a:rPr>
              <a:t>o</a:t>
            </a:r>
            <a:r>
              <a:rPr dirty="0" sz="2800" b="1">
                <a:latin typeface="Arial"/>
                <a:cs typeface="Arial"/>
              </a:rPr>
              <a:t>spi</a:t>
            </a:r>
            <a:r>
              <a:rPr dirty="0" sz="2800" spc="0" b="1">
                <a:latin typeface="Arial"/>
                <a:cs typeface="Arial"/>
              </a:rPr>
              <a:t>t</a:t>
            </a:r>
            <a:r>
              <a:rPr dirty="0" sz="2800" b="1">
                <a:latin typeface="Arial"/>
                <a:cs typeface="Arial"/>
              </a:rPr>
              <a:t>al</a:t>
            </a:r>
            <a:r>
              <a:rPr dirty="0" sz="2800" spc="2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mort</a:t>
            </a:r>
            <a:r>
              <a:rPr dirty="0" sz="2800" spc="0" b="1">
                <a:latin typeface="Arial"/>
                <a:cs typeface="Arial"/>
              </a:rPr>
              <a:t>a</a:t>
            </a:r>
            <a:r>
              <a:rPr dirty="0" sz="2800" b="1">
                <a:latin typeface="Arial"/>
                <a:cs typeface="Arial"/>
              </a:rPr>
              <a:t>li</a:t>
            </a:r>
            <a:r>
              <a:rPr dirty="0" sz="2800" spc="0" b="1">
                <a:latin typeface="Arial"/>
                <a:cs typeface="Arial"/>
              </a:rPr>
              <a:t>t</a:t>
            </a:r>
            <a:r>
              <a:rPr dirty="0" sz="2800" b="1">
                <a:latin typeface="Arial"/>
                <a:cs typeface="Arial"/>
              </a:rPr>
              <a:t>y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43705" y="5470956"/>
            <a:ext cx="217551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Arial"/>
                <a:cs typeface="Arial"/>
              </a:rPr>
              <a:t>≤ 20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minutes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85638" y="1479296"/>
            <a:ext cx="155702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373A43"/>
                </a:solidFill>
                <a:latin typeface="Arial"/>
                <a:cs typeface="Arial"/>
              </a:rPr>
              <a:t>P&lt;0.0</a:t>
            </a:r>
            <a:r>
              <a:rPr dirty="0" sz="2800" spc="0" b="1">
                <a:solidFill>
                  <a:srgbClr val="373A43"/>
                </a:solidFill>
                <a:latin typeface="Arial"/>
                <a:cs typeface="Arial"/>
              </a:rPr>
              <a:t>0</a:t>
            </a:r>
            <a:r>
              <a:rPr dirty="0" sz="2800" spc="-5" b="1">
                <a:solidFill>
                  <a:srgbClr val="373A43"/>
                </a:solidFill>
                <a:latin typeface="Arial"/>
                <a:cs typeface="Arial"/>
              </a:rPr>
              <a:t>01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94652" y="5470956"/>
            <a:ext cx="218821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Arial"/>
                <a:cs typeface="Arial"/>
              </a:rPr>
              <a:t>&gt; 20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minutes</a:t>
            </a:r>
            <a:endParaRPr sz="28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3179064" y="1988820"/>
          <a:ext cx="6550659" cy="3382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7115"/>
                <a:gridCol w="2185416"/>
                <a:gridCol w="1071372"/>
                <a:gridCol w="2185416"/>
                <a:gridCol w="547115"/>
              </a:tblGrid>
              <a:tr h="317500">
                <a:tc gridSpan="5">
                  <a:txBody>
                    <a:bodyPr/>
                    <a:lstStyle/>
                    <a:p>
                      <a:pPr algn="r" marR="1305560">
                        <a:lnSpc>
                          <a:spcPts val="1939"/>
                        </a:lnSpc>
                      </a:pPr>
                      <a:r>
                        <a:rPr dirty="0" sz="20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4.5%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757575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750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757575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 marL="423545">
                        <a:lnSpc>
                          <a:spcPct val="100000"/>
                        </a:lnSpc>
                      </a:pPr>
                      <a:r>
                        <a:rPr dirty="0" sz="2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N=3,145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757575"/>
                      </a:solidFill>
                      <a:prstDash val="solid"/>
                    </a:lnB>
                    <a:solidFill>
                      <a:srgbClr val="1BA1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1750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757575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757575"/>
                      </a:solidFill>
                      <a:prstDash val="solid"/>
                    </a:lnB>
                    <a:solidFill>
                      <a:srgbClr val="1BA1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1750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757575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757575"/>
                      </a:solidFill>
                      <a:prstDash val="solid"/>
                    </a:lnB>
                    <a:solidFill>
                      <a:srgbClr val="1BA1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1750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757575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757575"/>
                      </a:solidFill>
                      <a:prstDash val="solid"/>
                    </a:lnB>
                    <a:solidFill>
                      <a:srgbClr val="1BA1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757575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 marL="424180">
                        <a:lnSpc>
                          <a:spcPct val="100000"/>
                        </a:lnSpc>
                        <a:spcBef>
                          <a:spcPts val="2560"/>
                        </a:spcBef>
                      </a:pPr>
                      <a:r>
                        <a:rPr dirty="0" sz="2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N=2,710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757575"/>
                      </a:solidFill>
                      <a:prstDash val="solid"/>
                    </a:lnB>
                    <a:solidFill>
                      <a:srgbClr val="1BA1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757575"/>
                      </a:solidFill>
                      <a:prstDash val="solid"/>
                    </a:lnB>
                    <a:solidFill>
                      <a:srgbClr val="1BA1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757575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757575"/>
                      </a:solidFill>
                      <a:prstDash val="solid"/>
                    </a:lnB>
                    <a:solidFill>
                      <a:srgbClr val="1BA1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757575"/>
                      </a:solidFill>
                      <a:prstDash val="solid"/>
                    </a:lnB>
                    <a:solidFill>
                      <a:srgbClr val="1BA1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757575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757575"/>
                      </a:solidFill>
                      <a:prstDash val="solid"/>
                    </a:lnB>
                    <a:solidFill>
                      <a:srgbClr val="1BA1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757575"/>
                      </a:solidFill>
                      <a:prstDash val="solid"/>
                    </a:lnB>
                    <a:solidFill>
                      <a:srgbClr val="1BA1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757575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757575"/>
                      </a:solidFill>
                      <a:prstDash val="solid"/>
                    </a:lnB>
                    <a:solidFill>
                      <a:srgbClr val="1BA1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757575"/>
                      </a:solidFill>
                      <a:prstDash val="solid"/>
                    </a:lnB>
                    <a:solidFill>
                      <a:srgbClr val="1BA1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757575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75757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757575"/>
                      </a:solidFill>
                      <a:prstDash val="solid"/>
                    </a:lnB>
                    <a:solidFill>
                      <a:srgbClr val="1BA1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75757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757575"/>
                      </a:solidFill>
                      <a:prstDash val="solid"/>
                    </a:lnB>
                    <a:solidFill>
                      <a:srgbClr val="1BA1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75757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100" y="525526"/>
            <a:ext cx="3448050" cy="5435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"/>
              <a:t>Treatment </a:t>
            </a:r>
            <a:r>
              <a:rPr dirty="0" spc="-15"/>
              <a:t>Times</a:t>
            </a:r>
          </a:p>
        </p:txBody>
      </p:sp>
      <p:sp>
        <p:nvSpPr>
          <p:cNvPr id="3" name="object 3"/>
          <p:cNvSpPr/>
          <p:nvPr/>
        </p:nvSpPr>
        <p:spPr>
          <a:xfrm>
            <a:off x="3028188" y="5558028"/>
            <a:ext cx="7478395" cy="0"/>
          </a:xfrm>
          <a:custGeom>
            <a:avLst/>
            <a:gdLst/>
            <a:ahLst/>
            <a:cxnLst/>
            <a:rect l="l" t="t" r="r" b="b"/>
            <a:pathLst>
              <a:path w="7478395" h="0">
                <a:moveTo>
                  <a:pt x="0" y="0"/>
                </a:moveTo>
                <a:lnTo>
                  <a:pt x="7478267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99654" y="4866132"/>
            <a:ext cx="2607310" cy="0"/>
          </a:xfrm>
          <a:custGeom>
            <a:avLst/>
            <a:gdLst/>
            <a:ahLst/>
            <a:cxnLst/>
            <a:rect l="l" t="t" r="r" b="b"/>
            <a:pathLst>
              <a:path w="2607309" h="0">
                <a:moveTo>
                  <a:pt x="0" y="0"/>
                </a:moveTo>
                <a:lnTo>
                  <a:pt x="2606802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370576" y="4866132"/>
            <a:ext cx="240029" cy="0"/>
          </a:xfrm>
          <a:custGeom>
            <a:avLst/>
            <a:gdLst/>
            <a:ahLst/>
            <a:cxnLst/>
            <a:rect l="l" t="t" r="r" b="b"/>
            <a:pathLst>
              <a:path w="240029" h="0">
                <a:moveTo>
                  <a:pt x="0" y="0"/>
                </a:moveTo>
                <a:lnTo>
                  <a:pt x="240029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123944" y="4866132"/>
            <a:ext cx="302260" cy="0"/>
          </a:xfrm>
          <a:custGeom>
            <a:avLst/>
            <a:gdLst/>
            <a:ahLst/>
            <a:cxnLst/>
            <a:rect l="l" t="t" r="r" b="b"/>
            <a:pathLst>
              <a:path w="302260" h="0">
                <a:moveTo>
                  <a:pt x="0" y="0"/>
                </a:moveTo>
                <a:lnTo>
                  <a:pt x="301751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28188" y="4866132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 h="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370576" y="4175759"/>
            <a:ext cx="5135880" cy="0"/>
          </a:xfrm>
          <a:custGeom>
            <a:avLst/>
            <a:gdLst/>
            <a:ahLst/>
            <a:cxnLst/>
            <a:rect l="l" t="t" r="r" b="b"/>
            <a:pathLst>
              <a:path w="5135880" h="0">
                <a:moveTo>
                  <a:pt x="0" y="0"/>
                </a:moveTo>
                <a:lnTo>
                  <a:pt x="5135880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23944" y="4175759"/>
            <a:ext cx="302260" cy="0"/>
          </a:xfrm>
          <a:custGeom>
            <a:avLst/>
            <a:gdLst/>
            <a:ahLst/>
            <a:cxnLst/>
            <a:rect l="l" t="t" r="r" b="b"/>
            <a:pathLst>
              <a:path w="302260" h="0">
                <a:moveTo>
                  <a:pt x="0" y="0"/>
                </a:moveTo>
                <a:lnTo>
                  <a:pt x="301751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28188" y="4175759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 h="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899654" y="3483864"/>
            <a:ext cx="2607310" cy="0"/>
          </a:xfrm>
          <a:custGeom>
            <a:avLst/>
            <a:gdLst/>
            <a:ahLst/>
            <a:cxnLst/>
            <a:rect l="l" t="t" r="r" b="b"/>
            <a:pathLst>
              <a:path w="2607309" h="0">
                <a:moveTo>
                  <a:pt x="0" y="0"/>
                </a:moveTo>
                <a:lnTo>
                  <a:pt x="2606802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370576" y="3483864"/>
            <a:ext cx="240029" cy="0"/>
          </a:xfrm>
          <a:custGeom>
            <a:avLst/>
            <a:gdLst/>
            <a:ahLst/>
            <a:cxnLst/>
            <a:rect l="l" t="t" r="r" b="b"/>
            <a:pathLst>
              <a:path w="240029" h="0">
                <a:moveTo>
                  <a:pt x="0" y="0"/>
                </a:moveTo>
                <a:lnTo>
                  <a:pt x="240029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23944" y="3483864"/>
            <a:ext cx="302260" cy="0"/>
          </a:xfrm>
          <a:custGeom>
            <a:avLst/>
            <a:gdLst/>
            <a:ahLst/>
            <a:cxnLst/>
            <a:rect l="l" t="t" r="r" b="b"/>
            <a:pathLst>
              <a:path w="302260" h="0">
                <a:moveTo>
                  <a:pt x="0" y="0"/>
                </a:moveTo>
                <a:lnTo>
                  <a:pt x="301751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28188" y="3483864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 h="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370576" y="2791967"/>
            <a:ext cx="5135880" cy="0"/>
          </a:xfrm>
          <a:custGeom>
            <a:avLst/>
            <a:gdLst/>
            <a:ahLst/>
            <a:cxnLst/>
            <a:rect l="l" t="t" r="r" b="b"/>
            <a:pathLst>
              <a:path w="5135880" h="0">
                <a:moveTo>
                  <a:pt x="0" y="0"/>
                </a:moveTo>
                <a:lnTo>
                  <a:pt x="5135880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23944" y="2791967"/>
            <a:ext cx="302260" cy="0"/>
          </a:xfrm>
          <a:custGeom>
            <a:avLst/>
            <a:gdLst/>
            <a:ahLst/>
            <a:cxnLst/>
            <a:rect l="l" t="t" r="r" b="b"/>
            <a:pathLst>
              <a:path w="302260" h="0">
                <a:moveTo>
                  <a:pt x="0" y="0"/>
                </a:moveTo>
                <a:lnTo>
                  <a:pt x="301751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28188" y="2791967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 h="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28188" y="2101595"/>
            <a:ext cx="7478395" cy="0"/>
          </a:xfrm>
          <a:custGeom>
            <a:avLst/>
            <a:gdLst/>
            <a:ahLst/>
            <a:cxnLst/>
            <a:rect l="l" t="t" r="r" b="b"/>
            <a:pathLst>
              <a:path w="7478395" h="0">
                <a:moveTo>
                  <a:pt x="0" y="0"/>
                </a:moveTo>
                <a:lnTo>
                  <a:pt x="7478267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180588" y="4241291"/>
            <a:ext cx="943610" cy="1316990"/>
          </a:xfrm>
          <a:custGeom>
            <a:avLst/>
            <a:gdLst/>
            <a:ahLst/>
            <a:cxnLst/>
            <a:rect l="l" t="t" r="r" b="b"/>
            <a:pathLst>
              <a:path w="943610" h="1316989">
                <a:moveTo>
                  <a:pt x="943356" y="0"/>
                </a:moveTo>
                <a:lnTo>
                  <a:pt x="0" y="0"/>
                </a:lnTo>
                <a:lnTo>
                  <a:pt x="0" y="1316735"/>
                </a:lnTo>
                <a:lnTo>
                  <a:pt x="943356" y="1316735"/>
                </a:lnTo>
                <a:lnTo>
                  <a:pt x="94335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425696" y="3617976"/>
            <a:ext cx="944880" cy="1940560"/>
          </a:xfrm>
          <a:custGeom>
            <a:avLst/>
            <a:gdLst/>
            <a:ahLst/>
            <a:cxnLst/>
            <a:rect l="l" t="t" r="r" b="b"/>
            <a:pathLst>
              <a:path w="944879" h="1940560">
                <a:moveTo>
                  <a:pt x="944879" y="0"/>
                </a:moveTo>
                <a:lnTo>
                  <a:pt x="0" y="0"/>
                </a:lnTo>
                <a:lnTo>
                  <a:pt x="0" y="1940052"/>
                </a:lnTo>
                <a:lnTo>
                  <a:pt x="944879" y="1940052"/>
                </a:lnTo>
                <a:lnTo>
                  <a:pt x="94487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028188" y="2101595"/>
            <a:ext cx="0" cy="3456940"/>
          </a:xfrm>
          <a:custGeom>
            <a:avLst/>
            <a:gdLst/>
            <a:ahLst/>
            <a:cxnLst/>
            <a:rect l="l" t="t" r="r" b="b"/>
            <a:pathLst>
              <a:path w="0" h="3456940">
                <a:moveTo>
                  <a:pt x="0" y="3456431"/>
                </a:moveTo>
                <a:lnTo>
                  <a:pt x="0" y="0"/>
                </a:lnTo>
              </a:path>
            </a:pathLst>
          </a:custGeom>
          <a:ln w="9144">
            <a:solidFill>
              <a:srgbClr val="75757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3442208" y="4598034"/>
            <a:ext cx="4210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44536A"/>
                </a:solidFill>
                <a:latin typeface="Calibri"/>
                <a:cs typeface="Calibri"/>
              </a:rPr>
              <a:t>38%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688585" y="4426711"/>
            <a:ext cx="4210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44536A"/>
                </a:solidFill>
                <a:latin typeface="Calibri"/>
                <a:cs typeface="Calibri"/>
              </a:rPr>
              <a:t>56%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80588" y="3396996"/>
            <a:ext cx="943610" cy="844550"/>
          </a:xfrm>
          <a:prstGeom prst="rect">
            <a:avLst/>
          </a:prstGeom>
          <a:solidFill>
            <a:srgbClr val="FDCD5F"/>
          </a:solidFill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Times New Roman"/>
              <a:cs typeface="Times New Roman"/>
            </a:endParaRPr>
          </a:p>
          <a:p>
            <a:pPr marL="274320">
              <a:lnSpc>
                <a:spcPct val="100000"/>
              </a:lnSpc>
            </a:pPr>
            <a:r>
              <a:rPr dirty="0" sz="1800" spc="-5">
                <a:solidFill>
                  <a:srgbClr val="44536A"/>
                </a:solidFill>
                <a:latin typeface="Calibri"/>
                <a:cs typeface="Calibri"/>
              </a:rPr>
              <a:t>24%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25696" y="2868167"/>
            <a:ext cx="944880" cy="749935"/>
          </a:xfrm>
          <a:prstGeom prst="rect">
            <a:avLst/>
          </a:prstGeom>
          <a:solidFill>
            <a:srgbClr val="FDCD5F"/>
          </a:solidFill>
        </p:spPr>
        <p:txBody>
          <a:bodyPr wrap="square" lIns="0" tIns="69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Times New Roman"/>
              <a:cs typeface="Times New Roman"/>
            </a:endParaRPr>
          </a:p>
          <a:p>
            <a:pPr marL="274955">
              <a:lnSpc>
                <a:spcPct val="100000"/>
              </a:lnSpc>
            </a:pPr>
            <a:r>
              <a:rPr dirty="0" sz="1800" spc="-5">
                <a:solidFill>
                  <a:srgbClr val="44536A"/>
                </a:solidFill>
                <a:latin typeface="Calibri"/>
                <a:cs typeface="Calibri"/>
              </a:rPr>
              <a:t>22%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80588" y="2106167"/>
            <a:ext cx="943610" cy="1290955"/>
          </a:xfrm>
          <a:prstGeom prst="rect">
            <a:avLst/>
          </a:prstGeom>
          <a:solidFill>
            <a:srgbClr val="EA3D3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Times New Roman"/>
              <a:cs typeface="Times New Roman"/>
            </a:endParaRPr>
          </a:p>
          <a:p>
            <a:pPr marL="274320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38%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25696" y="2106167"/>
            <a:ext cx="944880" cy="762000"/>
          </a:xfrm>
          <a:prstGeom prst="rect">
            <a:avLst/>
          </a:prstGeom>
          <a:solidFill>
            <a:srgbClr val="EA3D30"/>
          </a:solidFill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274955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22%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525014" y="5383479"/>
            <a:ext cx="3048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44536A"/>
                </a:solidFill>
                <a:latin typeface="Calibri"/>
                <a:cs typeface="Calibri"/>
              </a:rPr>
              <a:t>0%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09189" y="4692522"/>
            <a:ext cx="4210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44536A"/>
                </a:solidFill>
                <a:latin typeface="Calibri"/>
                <a:cs typeface="Calibri"/>
              </a:rPr>
              <a:t>20%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09189" y="4000880"/>
            <a:ext cx="4210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44536A"/>
                </a:solidFill>
                <a:latin typeface="Calibri"/>
                <a:cs typeface="Calibri"/>
              </a:rPr>
              <a:t>40%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09189" y="3309365"/>
            <a:ext cx="4210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44536A"/>
                </a:solidFill>
                <a:latin typeface="Calibri"/>
                <a:cs typeface="Calibri"/>
              </a:rPr>
              <a:t>60%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09189" y="2617723"/>
            <a:ext cx="4210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44536A"/>
                </a:solidFill>
                <a:latin typeface="Calibri"/>
                <a:cs typeface="Calibri"/>
              </a:rPr>
              <a:t>80%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293366" y="1926082"/>
            <a:ext cx="5365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44536A"/>
                </a:solidFill>
                <a:latin typeface="Calibri"/>
                <a:cs typeface="Calibri"/>
              </a:rPr>
              <a:t>100%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704338" y="1297686"/>
            <a:ext cx="3105150" cy="72072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321945" marR="5080" indent="-309880">
              <a:lnSpc>
                <a:spcPts val="2590"/>
              </a:lnSpc>
              <a:spcBef>
                <a:spcPts val="425"/>
              </a:spcBef>
            </a:pPr>
            <a:r>
              <a:rPr dirty="0" sz="2400" spc="-5" b="1">
                <a:solidFill>
                  <a:srgbClr val="053D88"/>
                </a:solidFill>
                <a:latin typeface="Arial"/>
                <a:cs typeface="Arial"/>
              </a:rPr>
              <a:t>First Medical</a:t>
            </a:r>
            <a:r>
              <a:rPr dirty="0" sz="2400" spc="-35" b="1">
                <a:solidFill>
                  <a:srgbClr val="053D88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53D88"/>
                </a:solidFill>
                <a:latin typeface="Arial"/>
                <a:cs typeface="Arial"/>
              </a:rPr>
              <a:t>Contact  to Lab</a:t>
            </a:r>
            <a:r>
              <a:rPr dirty="0" sz="2400" spc="-135" b="1">
                <a:solidFill>
                  <a:srgbClr val="053D88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53D88"/>
                </a:solidFill>
                <a:latin typeface="Arial"/>
                <a:cs typeface="Arial"/>
              </a:rPr>
              <a:t>Activation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610605" y="4848106"/>
            <a:ext cx="2289175" cy="433705"/>
          </a:xfrm>
          <a:prstGeom prst="rect">
            <a:avLst/>
          </a:prstGeom>
          <a:ln w="28956">
            <a:solidFill>
              <a:srgbClr val="92D05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58445">
              <a:lnSpc>
                <a:spcPts val="2845"/>
              </a:lnSpc>
            </a:pPr>
            <a:r>
              <a:rPr dirty="0" sz="2400">
                <a:solidFill>
                  <a:srgbClr val="373A43"/>
                </a:solidFill>
                <a:latin typeface="Arial"/>
                <a:cs typeface="Arial"/>
              </a:rPr>
              <a:t>≤ </a:t>
            </a:r>
            <a:r>
              <a:rPr dirty="0" sz="2400" spc="-5">
                <a:solidFill>
                  <a:srgbClr val="373A43"/>
                </a:solidFill>
                <a:latin typeface="Arial"/>
                <a:cs typeface="Arial"/>
              </a:rPr>
              <a:t>20</a:t>
            </a:r>
            <a:r>
              <a:rPr dirty="0" sz="2400" spc="-100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373A43"/>
                </a:solidFill>
                <a:latin typeface="Arial"/>
                <a:cs typeface="Arial"/>
              </a:rPr>
              <a:t>minutes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610605" y="2260854"/>
            <a:ext cx="2289175" cy="462280"/>
          </a:xfrm>
          <a:prstGeom prst="rect">
            <a:avLst/>
          </a:prstGeom>
          <a:ln w="28955">
            <a:solidFill>
              <a:srgbClr val="EA3D30"/>
            </a:solidFill>
          </a:ln>
        </p:spPr>
        <p:txBody>
          <a:bodyPr wrap="square" lIns="0" tIns="24130" rIns="0" bIns="0" rtlCol="0" vert="horz">
            <a:spAutoFit/>
          </a:bodyPr>
          <a:lstStyle/>
          <a:p>
            <a:pPr marL="252095">
              <a:lnSpc>
                <a:spcPct val="100000"/>
              </a:lnSpc>
              <a:spcBef>
                <a:spcPts val="190"/>
              </a:spcBef>
            </a:pPr>
            <a:r>
              <a:rPr dirty="0" sz="2400">
                <a:solidFill>
                  <a:srgbClr val="373A43"/>
                </a:solidFill>
                <a:latin typeface="Arial"/>
                <a:cs typeface="Arial"/>
              </a:rPr>
              <a:t>&gt; </a:t>
            </a:r>
            <a:r>
              <a:rPr dirty="0" sz="2400" spc="-10">
                <a:solidFill>
                  <a:srgbClr val="373A43"/>
                </a:solidFill>
                <a:latin typeface="Arial"/>
                <a:cs typeface="Arial"/>
              </a:rPr>
              <a:t>30</a:t>
            </a:r>
            <a:r>
              <a:rPr dirty="0" sz="2400" spc="-70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373A43"/>
                </a:solidFill>
                <a:latin typeface="Arial"/>
                <a:cs typeface="Arial"/>
              </a:rPr>
              <a:t>minutes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610605" y="3199638"/>
            <a:ext cx="2289175" cy="830580"/>
          </a:xfrm>
          <a:prstGeom prst="rect">
            <a:avLst/>
          </a:prstGeom>
          <a:ln w="28955">
            <a:solidFill>
              <a:srgbClr val="FDCD5F"/>
            </a:solidFill>
          </a:ln>
        </p:spPr>
        <p:txBody>
          <a:bodyPr wrap="square" lIns="0" tIns="23495" rIns="0" bIns="0" rtlCol="0" vert="horz">
            <a:spAutoFit/>
          </a:bodyPr>
          <a:lstStyle/>
          <a:p>
            <a:pPr marL="215265">
              <a:lnSpc>
                <a:spcPct val="100000"/>
              </a:lnSpc>
              <a:spcBef>
                <a:spcPts val="185"/>
              </a:spcBef>
            </a:pPr>
            <a:r>
              <a:rPr dirty="0" sz="2400">
                <a:solidFill>
                  <a:srgbClr val="373A43"/>
                </a:solidFill>
                <a:latin typeface="Arial"/>
                <a:cs typeface="Arial"/>
              </a:rPr>
              <a:t>≤ </a:t>
            </a:r>
            <a:r>
              <a:rPr dirty="0" sz="2400" spc="-5">
                <a:solidFill>
                  <a:srgbClr val="373A43"/>
                </a:solidFill>
                <a:latin typeface="Arial"/>
                <a:cs typeface="Arial"/>
              </a:rPr>
              <a:t>30</a:t>
            </a:r>
            <a:r>
              <a:rPr dirty="0" sz="2400" spc="-100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373A43"/>
                </a:solidFill>
                <a:latin typeface="Arial"/>
                <a:cs typeface="Arial"/>
              </a:rPr>
              <a:t>minutes,</a:t>
            </a:r>
            <a:endParaRPr sz="2400">
              <a:latin typeface="Arial"/>
              <a:cs typeface="Arial"/>
            </a:endParaRPr>
          </a:p>
          <a:p>
            <a:pPr marL="252095">
              <a:lnSpc>
                <a:spcPct val="100000"/>
              </a:lnSpc>
            </a:pPr>
            <a:r>
              <a:rPr dirty="0" sz="2400">
                <a:solidFill>
                  <a:srgbClr val="373A43"/>
                </a:solidFill>
                <a:latin typeface="Arial"/>
                <a:cs typeface="Arial"/>
              </a:rPr>
              <a:t>&gt; </a:t>
            </a:r>
            <a:r>
              <a:rPr dirty="0" sz="2400" spc="-10">
                <a:solidFill>
                  <a:srgbClr val="373A43"/>
                </a:solidFill>
                <a:latin typeface="Arial"/>
                <a:cs typeface="Arial"/>
              </a:rPr>
              <a:t>20</a:t>
            </a:r>
            <a:r>
              <a:rPr dirty="0" sz="2400" spc="-70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373A43"/>
                </a:solidFill>
                <a:latin typeface="Arial"/>
                <a:cs typeface="Arial"/>
              </a:rPr>
              <a:t>minutes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577339" y="2029967"/>
            <a:ext cx="710184" cy="3959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704594" y="2055622"/>
            <a:ext cx="402336" cy="3552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340868" y="4736719"/>
            <a:ext cx="1113155" cy="83566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89230" marR="5080" indent="-177165">
              <a:lnSpc>
                <a:spcPts val="3020"/>
              </a:lnSpc>
              <a:spcBef>
                <a:spcPts val="480"/>
              </a:spcBef>
            </a:pPr>
            <a:r>
              <a:rPr dirty="0" sz="2800" spc="-5">
                <a:solidFill>
                  <a:srgbClr val="009900"/>
                </a:solidFill>
                <a:latin typeface="Arial"/>
                <a:cs typeface="Arial"/>
              </a:rPr>
              <a:t>Fas</a:t>
            </a:r>
            <a:r>
              <a:rPr dirty="0" sz="2800">
                <a:solidFill>
                  <a:srgbClr val="009900"/>
                </a:solidFill>
                <a:latin typeface="Arial"/>
                <a:cs typeface="Arial"/>
              </a:rPr>
              <a:t>t</a:t>
            </a:r>
            <a:r>
              <a:rPr dirty="0" sz="2800" spc="-5">
                <a:solidFill>
                  <a:srgbClr val="009900"/>
                </a:solidFill>
                <a:latin typeface="Arial"/>
                <a:cs typeface="Arial"/>
              </a:rPr>
              <a:t>e</a:t>
            </a:r>
            <a:r>
              <a:rPr dirty="0" sz="2800" spc="-155">
                <a:solidFill>
                  <a:srgbClr val="009900"/>
                </a:solidFill>
                <a:latin typeface="Arial"/>
                <a:cs typeface="Arial"/>
              </a:rPr>
              <a:t>r</a:t>
            </a:r>
            <a:r>
              <a:rPr dirty="0" sz="2800" spc="-5">
                <a:solidFill>
                  <a:srgbClr val="009900"/>
                </a:solidFill>
                <a:latin typeface="Arial"/>
                <a:cs typeface="Arial"/>
              </a:rPr>
              <a:t>,  </a:t>
            </a:r>
            <a:r>
              <a:rPr dirty="0" sz="2800" spc="-5">
                <a:solidFill>
                  <a:srgbClr val="009900"/>
                </a:solidFill>
                <a:latin typeface="Arial"/>
                <a:cs typeface="Arial"/>
              </a:rPr>
              <a:t>b</a:t>
            </a:r>
            <a:r>
              <a:rPr dirty="0" sz="2800">
                <a:solidFill>
                  <a:srgbClr val="009900"/>
                </a:solidFill>
                <a:latin typeface="Arial"/>
                <a:cs typeface="Arial"/>
              </a:rPr>
              <a:t>e</a:t>
            </a:r>
            <a:r>
              <a:rPr dirty="0" sz="2800" spc="-5">
                <a:solidFill>
                  <a:srgbClr val="009900"/>
                </a:solidFill>
                <a:latin typeface="Arial"/>
                <a:cs typeface="Arial"/>
              </a:rPr>
              <a:t>tt</a:t>
            </a:r>
            <a:r>
              <a:rPr dirty="0" sz="2800">
                <a:solidFill>
                  <a:srgbClr val="009900"/>
                </a:solidFill>
                <a:latin typeface="Arial"/>
                <a:cs typeface="Arial"/>
              </a:rPr>
              <a:t>e</a:t>
            </a:r>
            <a:r>
              <a:rPr dirty="0" sz="2800" spc="-5">
                <a:solidFill>
                  <a:srgbClr val="009900"/>
                </a:solidFill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010026" y="5620613"/>
            <a:ext cx="12782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373A43"/>
                </a:solidFill>
                <a:latin typeface="Arial"/>
                <a:cs typeface="Arial"/>
              </a:rPr>
              <a:t>B</a:t>
            </a:r>
            <a:r>
              <a:rPr dirty="0" sz="2400" spc="-15" b="1">
                <a:solidFill>
                  <a:srgbClr val="373A43"/>
                </a:solidFill>
                <a:latin typeface="Arial"/>
                <a:cs typeface="Arial"/>
              </a:rPr>
              <a:t>a</a:t>
            </a:r>
            <a:r>
              <a:rPr dirty="0" sz="2400" spc="-5" b="1">
                <a:solidFill>
                  <a:srgbClr val="373A43"/>
                </a:solidFill>
                <a:latin typeface="Arial"/>
                <a:cs typeface="Arial"/>
              </a:rPr>
              <a:t>seline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551934" y="5620613"/>
            <a:ext cx="737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373A43"/>
                </a:solidFill>
                <a:latin typeface="Arial"/>
                <a:cs typeface="Arial"/>
              </a:rPr>
              <a:t>Final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483864" y="5079491"/>
            <a:ext cx="1289685" cy="401320"/>
          </a:xfrm>
          <a:custGeom>
            <a:avLst/>
            <a:gdLst/>
            <a:ahLst/>
            <a:cxnLst/>
            <a:rect l="l" t="t" r="r" b="b"/>
            <a:pathLst>
              <a:path w="1289685" h="401320">
                <a:moveTo>
                  <a:pt x="0" y="400811"/>
                </a:moveTo>
                <a:lnTo>
                  <a:pt x="1289303" y="400811"/>
                </a:lnTo>
                <a:lnTo>
                  <a:pt x="1289303" y="0"/>
                </a:lnTo>
                <a:lnTo>
                  <a:pt x="0" y="0"/>
                </a:lnTo>
                <a:lnTo>
                  <a:pt x="0" y="4008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483864" y="5079491"/>
            <a:ext cx="1289685" cy="401320"/>
          </a:xfrm>
          <a:custGeom>
            <a:avLst/>
            <a:gdLst/>
            <a:ahLst/>
            <a:cxnLst/>
            <a:rect l="l" t="t" r="r" b="b"/>
            <a:pathLst>
              <a:path w="1289685" h="401320">
                <a:moveTo>
                  <a:pt x="0" y="400811"/>
                </a:moveTo>
                <a:lnTo>
                  <a:pt x="1289303" y="400811"/>
                </a:lnTo>
                <a:lnTo>
                  <a:pt x="1289303" y="0"/>
                </a:lnTo>
                <a:lnTo>
                  <a:pt x="0" y="0"/>
                </a:lnTo>
                <a:lnTo>
                  <a:pt x="0" y="400811"/>
                </a:lnTo>
                <a:close/>
              </a:path>
            </a:pathLst>
          </a:custGeom>
          <a:ln w="9144">
            <a:solidFill>
              <a:srgbClr val="053D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3488435" y="5084064"/>
            <a:ext cx="937260" cy="391795"/>
          </a:xfrm>
          <a:prstGeom prst="rect">
            <a:avLst/>
          </a:prstGeom>
          <a:solidFill>
            <a:srgbClr val="92D050"/>
          </a:solidFill>
        </p:spPr>
        <p:txBody>
          <a:bodyPr wrap="square" lIns="0" tIns="3556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80"/>
              </a:spcBef>
            </a:pPr>
            <a:r>
              <a:rPr dirty="0" sz="2000" b="1">
                <a:solidFill>
                  <a:srgbClr val="373A43"/>
                </a:solidFill>
                <a:latin typeface="Arial"/>
                <a:cs typeface="Arial"/>
              </a:rPr>
              <a:t>P&lt;0.00</a:t>
            </a:r>
            <a:endParaRPr sz="2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425696" y="5084064"/>
            <a:ext cx="342900" cy="391795"/>
          </a:xfrm>
          <a:prstGeom prst="rect">
            <a:avLst/>
          </a:prstGeom>
          <a:solidFill>
            <a:srgbClr val="92D050"/>
          </a:solidFill>
        </p:spPr>
        <p:txBody>
          <a:bodyPr wrap="square" lIns="0" tIns="35560" rIns="0" bIns="0" rtlCol="0" vert="horz">
            <a:spAutoFit/>
          </a:bodyPr>
          <a:lstStyle/>
          <a:p>
            <a:pPr marL="109220">
              <a:lnSpc>
                <a:spcPct val="100000"/>
              </a:lnSpc>
              <a:spcBef>
                <a:spcPts val="280"/>
              </a:spcBef>
            </a:pPr>
            <a:r>
              <a:rPr dirty="0" sz="2000" b="1">
                <a:solidFill>
                  <a:srgbClr val="373A43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380795" y="5106670"/>
            <a:ext cx="16700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373A43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100" y="525526"/>
            <a:ext cx="3448050" cy="5435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"/>
              <a:t>Treatment </a:t>
            </a:r>
            <a:r>
              <a:rPr dirty="0" spc="-15"/>
              <a:t>Times</a:t>
            </a:r>
          </a:p>
        </p:txBody>
      </p:sp>
      <p:sp>
        <p:nvSpPr>
          <p:cNvPr id="3" name="object 3"/>
          <p:cNvSpPr/>
          <p:nvPr/>
        </p:nvSpPr>
        <p:spPr>
          <a:xfrm>
            <a:off x="3028188" y="5558028"/>
            <a:ext cx="7478395" cy="0"/>
          </a:xfrm>
          <a:custGeom>
            <a:avLst/>
            <a:gdLst/>
            <a:ahLst/>
            <a:cxnLst/>
            <a:rect l="l" t="t" r="r" b="b"/>
            <a:pathLst>
              <a:path w="7478395" h="0">
                <a:moveTo>
                  <a:pt x="0" y="0"/>
                </a:moveTo>
                <a:lnTo>
                  <a:pt x="7478267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355580" y="4866132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 h="0">
                <a:moveTo>
                  <a:pt x="0" y="0"/>
                </a:moveTo>
                <a:lnTo>
                  <a:pt x="150875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108947" y="4866132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 h="0">
                <a:moveTo>
                  <a:pt x="0" y="0"/>
                </a:moveTo>
                <a:lnTo>
                  <a:pt x="301751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899654" y="4866132"/>
            <a:ext cx="264795" cy="0"/>
          </a:xfrm>
          <a:custGeom>
            <a:avLst/>
            <a:gdLst/>
            <a:ahLst/>
            <a:cxnLst/>
            <a:rect l="l" t="t" r="r" b="b"/>
            <a:pathLst>
              <a:path w="264795" h="0">
                <a:moveTo>
                  <a:pt x="0" y="0"/>
                </a:moveTo>
                <a:lnTo>
                  <a:pt x="264414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70576" y="4866132"/>
            <a:ext cx="240029" cy="0"/>
          </a:xfrm>
          <a:custGeom>
            <a:avLst/>
            <a:gdLst/>
            <a:ahLst/>
            <a:cxnLst/>
            <a:rect l="l" t="t" r="r" b="b"/>
            <a:pathLst>
              <a:path w="240029" h="0">
                <a:moveTo>
                  <a:pt x="0" y="0"/>
                </a:moveTo>
                <a:lnTo>
                  <a:pt x="240029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23944" y="4866132"/>
            <a:ext cx="302260" cy="0"/>
          </a:xfrm>
          <a:custGeom>
            <a:avLst/>
            <a:gdLst/>
            <a:ahLst/>
            <a:cxnLst/>
            <a:rect l="l" t="t" r="r" b="b"/>
            <a:pathLst>
              <a:path w="302260" h="0">
                <a:moveTo>
                  <a:pt x="0" y="0"/>
                </a:moveTo>
                <a:lnTo>
                  <a:pt x="301751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28188" y="4866132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 h="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355580" y="4175759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 h="0">
                <a:moveTo>
                  <a:pt x="0" y="0"/>
                </a:moveTo>
                <a:lnTo>
                  <a:pt x="150875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108947" y="4175759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 h="0">
                <a:moveTo>
                  <a:pt x="0" y="0"/>
                </a:moveTo>
                <a:lnTo>
                  <a:pt x="301751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370576" y="4175759"/>
            <a:ext cx="2794000" cy="0"/>
          </a:xfrm>
          <a:custGeom>
            <a:avLst/>
            <a:gdLst/>
            <a:ahLst/>
            <a:cxnLst/>
            <a:rect l="l" t="t" r="r" b="b"/>
            <a:pathLst>
              <a:path w="2794000" h="0">
                <a:moveTo>
                  <a:pt x="0" y="0"/>
                </a:moveTo>
                <a:lnTo>
                  <a:pt x="2793492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23944" y="4175759"/>
            <a:ext cx="302260" cy="0"/>
          </a:xfrm>
          <a:custGeom>
            <a:avLst/>
            <a:gdLst/>
            <a:ahLst/>
            <a:cxnLst/>
            <a:rect l="l" t="t" r="r" b="b"/>
            <a:pathLst>
              <a:path w="302260" h="0">
                <a:moveTo>
                  <a:pt x="0" y="0"/>
                </a:moveTo>
                <a:lnTo>
                  <a:pt x="301751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28188" y="4175759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 h="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355580" y="3483864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 h="0">
                <a:moveTo>
                  <a:pt x="0" y="0"/>
                </a:moveTo>
                <a:lnTo>
                  <a:pt x="150875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108947" y="3483864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 h="0">
                <a:moveTo>
                  <a:pt x="0" y="0"/>
                </a:moveTo>
                <a:lnTo>
                  <a:pt x="301751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899654" y="3483864"/>
            <a:ext cx="264795" cy="0"/>
          </a:xfrm>
          <a:custGeom>
            <a:avLst/>
            <a:gdLst/>
            <a:ahLst/>
            <a:cxnLst/>
            <a:rect l="l" t="t" r="r" b="b"/>
            <a:pathLst>
              <a:path w="264795" h="0">
                <a:moveTo>
                  <a:pt x="0" y="0"/>
                </a:moveTo>
                <a:lnTo>
                  <a:pt x="264414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370576" y="3483864"/>
            <a:ext cx="240029" cy="0"/>
          </a:xfrm>
          <a:custGeom>
            <a:avLst/>
            <a:gdLst/>
            <a:ahLst/>
            <a:cxnLst/>
            <a:rect l="l" t="t" r="r" b="b"/>
            <a:pathLst>
              <a:path w="240029" h="0">
                <a:moveTo>
                  <a:pt x="0" y="0"/>
                </a:moveTo>
                <a:lnTo>
                  <a:pt x="240029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23944" y="3483864"/>
            <a:ext cx="302260" cy="0"/>
          </a:xfrm>
          <a:custGeom>
            <a:avLst/>
            <a:gdLst/>
            <a:ahLst/>
            <a:cxnLst/>
            <a:rect l="l" t="t" r="r" b="b"/>
            <a:pathLst>
              <a:path w="302260" h="0">
                <a:moveTo>
                  <a:pt x="0" y="0"/>
                </a:moveTo>
                <a:lnTo>
                  <a:pt x="301751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028188" y="3483864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 h="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355580" y="2791967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 h="0">
                <a:moveTo>
                  <a:pt x="0" y="0"/>
                </a:moveTo>
                <a:lnTo>
                  <a:pt x="150875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108947" y="2791967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 h="0">
                <a:moveTo>
                  <a:pt x="0" y="0"/>
                </a:moveTo>
                <a:lnTo>
                  <a:pt x="301751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370576" y="2791967"/>
            <a:ext cx="2794000" cy="0"/>
          </a:xfrm>
          <a:custGeom>
            <a:avLst/>
            <a:gdLst/>
            <a:ahLst/>
            <a:cxnLst/>
            <a:rect l="l" t="t" r="r" b="b"/>
            <a:pathLst>
              <a:path w="2794000" h="0">
                <a:moveTo>
                  <a:pt x="0" y="0"/>
                </a:moveTo>
                <a:lnTo>
                  <a:pt x="2793492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23944" y="2791967"/>
            <a:ext cx="302260" cy="0"/>
          </a:xfrm>
          <a:custGeom>
            <a:avLst/>
            <a:gdLst/>
            <a:ahLst/>
            <a:cxnLst/>
            <a:rect l="l" t="t" r="r" b="b"/>
            <a:pathLst>
              <a:path w="302260" h="0">
                <a:moveTo>
                  <a:pt x="0" y="0"/>
                </a:moveTo>
                <a:lnTo>
                  <a:pt x="301751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028188" y="2791967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 h="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028188" y="2101595"/>
            <a:ext cx="7478395" cy="0"/>
          </a:xfrm>
          <a:custGeom>
            <a:avLst/>
            <a:gdLst/>
            <a:ahLst/>
            <a:cxnLst/>
            <a:rect l="l" t="t" r="r" b="b"/>
            <a:pathLst>
              <a:path w="7478395" h="0">
                <a:moveTo>
                  <a:pt x="0" y="0"/>
                </a:moveTo>
                <a:lnTo>
                  <a:pt x="7478267" y="0"/>
                </a:lnTo>
              </a:path>
            </a:pathLst>
          </a:custGeom>
          <a:ln w="9144">
            <a:solidFill>
              <a:srgbClr val="DFE4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180588" y="4241291"/>
            <a:ext cx="943610" cy="1316990"/>
          </a:xfrm>
          <a:custGeom>
            <a:avLst/>
            <a:gdLst/>
            <a:ahLst/>
            <a:cxnLst/>
            <a:rect l="l" t="t" r="r" b="b"/>
            <a:pathLst>
              <a:path w="943610" h="1316989">
                <a:moveTo>
                  <a:pt x="943356" y="0"/>
                </a:moveTo>
                <a:lnTo>
                  <a:pt x="0" y="0"/>
                </a:lnTo>
                <a:lnTo>
                  <a:pt x="0" y="1316735"/>
                </a:lnTo>
                <a:lnTo>
                  <a:pt x="943356" y="1316735"/>
                </a:lnTo>
                <a:lnTo>
                  <a:pt x="94335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425696" y="3617976"/>
            <a:ext cx="944880" cy="1940560"/>
          </a:xfrm>
          <a:custGeom>
            <a:avLst/>
            <a:gdLst/>
            <a:ahLst/>
            <a:cxnLst/>
            <a:rect l="l" t="t" r="r" b="b"/>
            <a:pathLst>
              <a:path w="944879" h="1940560">
                <a:moveTo>
                  <a:pt x="944879" y="0"/>
                </a:moveTo>
                <a:lnTo>
                  <a:pt x="0" y="0"/>
                </a:lnTo>
                <a:lnTo>
                  <a:pt x="0" y="1940052"/>
                </a:lnTo>
                <a:lnTo>
                  <a:pt x="944879" y="1940052"/>
                </a:lnTo>
                <a:lnTo>
                  <a:pt x="94487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164068" y="4415028"/>
            <a:ext cx="944880" cy="1143000"/>
          </a:xfrm>
          <a:custGeom>
            <a:avLst/>
            <a:gdLst/>
            <a:ahLst/>
            <a:cxnLst/>
            <a:rect l="l" t="t" r="r" b="b"/>
            <a:pathLst>
              <a:path w="944879" h="1143000">
                <a:moveTo>
                  <a:pt x="944879" y="0"/>
                </a:moveTo>
                <a:lnTo>
                  <a:pt x="0" y="0"/>
                </a:lnTo>
                <a:lnTo>
                  <a:pt x="0" y="1143000"/>
                </a:lnTo>
                <a:lnTo>
                  <a:pt x="944879" y="1143000"/>
                </a:lnTo>
                <a:lnTo>
                  <a:pt x="94487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410700" y="4058411"/>
            <a:ext cx="944880" cy="1499870"/>
          </a:xfrm>
          <a:custGeom>
            <a:avLst/>
            <a:gdLst/>
            <a:ahLst/>
            <a:cxnLst/>
            <a:rect l="l" t="t" r="r" b="b"/>
            <a:pathLst>
              <a:path w="944879" h="1499870">
                <a:moveTo>
                  <a:pt x="944879" y="0"/>
                </a:moveTo>
                <a:lnTo>
                  <a:pt x="0" y="0"/>
                </a:lnTo>
                <a:lnTo>
                  <a:pt x="0" y="1499616"/>
                </a:lnTo>
                <a:lnTo>
                  <a:pt x="944879" y="1499616"/>
                </a:lnTo>
                <a:lnTo>
                  <a:pt x="94487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028188" y="2101595"/>
            <a:ext cx="0" cy="3456940"/>
          </a:xfrm>
          <a:custGeom>
            <a:avLst/>
            <a:gdLst/>
            <a:ahLst/>
            <a:cxnLst/>
            <a:rect l="l" t="t" r="r" b="b"/>
            <a:pathLst>
              <a:path w="0" h="3456940">
                <a:moveTo>
                  <a:pt x="0" y="3456431"/>
                </a:moveTo>
                <a:lnTo>
                  <a:pt x="0" y="0"/>
                </a:lnTo>
              </a:path>
            </a:pathLst>
          </a:custGeom>
          <a:ln w="9144">
            <a:solidFill>
              <a:srgbClr val="75757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3442208" y="4598034"/>
            <a:ext cx="4210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44536A"/>
                </a:solidFill>
                <a:latin typeface="Calibri"/>
                <a:cs typeface="Calibri"/>
              </a:rPr>
              <a:t>38%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688585" y="4426711"/>
            <a:ext cx="4210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44536A"/>
                </a:solidFill>
                <a:latin typeface="Calibri"/>
                <a:cs typeface="Calibri"/>
              </a:rPr>
              <a:t>56%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427466" y="4697425"/>
            <a:ext cx="42100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44536A"/>
                </a:solidFill>
                <a:latin typeface="Calibri"/>
                <a:cs typeface="Calibri"/>
              </a:rPr>
              <a:t>33%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673843" y="4646421"/>
            <a:ext cx="4210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44536A"/>
                </a:solidFill>
                <a:latin typeface="Calibri"/>
                <a:cs typeface="Calibri"/>
              </a:rPr>
              <a:t>43%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80588" y="3396996"/>
            <a:ext cx="943610" cy="844550"/>
          </a:xfrm>
          <a:prstGeom prst="rect">
            <a:avLst/>
          </a:prstGeom>
          <a:solidFill>
            <a:srgbClr val="FDCD5F"/>
          </a:solidFill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Times New Roman"/>
              <a:cs typeface="Times New Roman"/>
            </a:endParaRPr>
          </a:p>
          <a:p>
            <a:pPr marL="274320">
              <a:lnSpc>
                <a:spcPct val="100000"/>
              </a:lnSpc>
            </a:pPr>
            <a:r>
              <a:rPr dirty="0" sz="1800" spc="-5">
                <a:solidFill>
                  <a:srgbClr val="44536A"/>
                </a:solidFill>
                <a:latin typeface="Calibri"/>
                <a:cs typeface="Calibri"/>
              </a:rPr>
              <a:t>24%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425696" y="2868167"/>
            <a:ext cx="944880" cy="749935"/>
          </a:xfrm>
          <a:prstGeom prst="rect">
            <a:avLst/>
          </a:prstGeom>
          <a:solidFill>
            <a:srgbClr val="FDCD5F"/>
          </a:solidFill>
        </p:spPr>
        <p:txBody>
          <a:bodyPr wrap="square" lIns="0" tIns="69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Times New Roman"/>
              <a:cs typeface="Times New Roman"/>
            </a:endParaRPr>
          </a:p>
          <a:p>
            <a:pPr marL="274955">
              <a:lnSpc>
                <a:spcPct val="100000"/>
              </a:lnSpc>
            </a:pPr>
            <a:r>
              <a:rPr dirty="0" sz="1800" spc="-5">
                <a:solidFill>
                  <a:srgbClr val="44536A"/>
                </a:solidFill>
                <a:latin typeface="Calibri"/>
                <a:cs typeface="Calibri"/>
              </a:rPr>
              <a:t>22%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164068" y="3544823"/>
            <a:ext cx="944880" cy="870585"/>
          </a:xfrm>
          <a:prstGeom prst="rect">
            <a:avLst/>
          </a:prstGeom>
          <a:solidFill>
            <a:srgbClr val="FDCD5F"/>
          </a:solidFill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Times New Roman"/>
              <a:cs typeface="Times New Roman"/>
            </a:endParaRPr>
          </a:p>
          <a:p>
            <a:pPr marL="275590">
              <a:lnSpc>
                <a:spcPct val="100000"/>
              </a:lnSpc>
            </a:pPr>
            <a:r>
              <a:rPr dirty="0" sz="1800" spc="-5">
                <a:solidFill>
                  <a:srgbClr val="44536A"/>
                </a:solidFill>
                <a:latin typeface="Calibri"/>
                <a:cs typeface="Calibri"/>
              </a:rPr>
              <a:t>25%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410700" y="3216782"/>
            <a:ext cx="944880" cy="828040"/>
          </a:xfrm>
          <a:prstGeom prst="rect">
            <a:avLst/>
          </a:prstGeom>
          <a:solidFill>
            <a:srgbClr val="FDCD5F"/>
          </a:solidFill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900">
              <a:latin typeface="Times New Roman"/>
              <a:cs typeface="Times New Roman"/>
            </a:endParaRPr>
          </a:p>
          <a:p>
            <a:pPr marL="275590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solidFill>
                  <a:srgbClr val="44536A"/>
                </a:solidFill>
                <a:latin typeface="Calibri"/>
                <a:cs typeface="Calibri"/>
              </a:rPr>
              <a:t>24%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180588" y="2106167"/>
            <a:ext cx="943610" cy="1290955"/>
          </a:xfrm>
          <a:prstGeom prst="rect">
            <a:avLst/>
          </a:prstGeom>
          <a:solidFill>
            <a:srgbClr val="EA3D3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Times New Roman"/>
              <a:cs typeface="Times New Roman"/>
            </a:endParaRPr>
          </a:p>
          <a:p>
            <a:pPr marL="274320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38%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425696" y="2106167"/>
            <a:ext cx="944880" cy="762000"/>
          </a:xfrm>
          <a:prstGeom prst="rect">
            <a:avLst/>
          </a:prstGeom>
          <a:solidFill>
            <a:srgbClr val="EA3D30"/>
          </a:solidFill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274955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22%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164068" y="2106167"/>
            <a:ext cx="944880" cy="1438910"/>
          </a:xfrm>
          <a:prstGeom prst="rect">
            <a:avLst/>
          </a:prstGeom>
          <a:solidFill>
            <a:srgbClr val="EA3D3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Times New Roman"/>
              <a:cs typeface="Times New Roman"/>
            </a:endParaRPr>
          </a:p>
          <a:p>
            <a:pPr marL="275590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42%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410700" y="2106167"/>
            <a:ext cx="944880" cy="1110615"/>
          </a:xfrm>
          <a:prstGeom prst="rect">
            <a:avLst/>
          </a:prstGeom>
          <a:solidFill>
            <a:srgbClr val="EA3D3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275590">
              <a:lnSpc>
                <a:spcPct val="100000"/>
              </a:lnSpc>
              <a:spcBef>
                <a:spcPts val="1170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33%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525014" y="5383479"/>
            <a:ext cx="3048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44536A"/>
                </a:solidFill>
                <a:latin typeface="Calibri"/>
                <a:cs typeface="Calibri"/>
              </a:rPr>
              <a:t>0%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409189" y="4692522"/>
            <a:ext cx="4210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44536A"/>
                </a:solidFill>
                <a:latin typeface="Calibri"/>
                <a:cs typeface="Calibri"/>
              </a:rPr>
              <a:t>20%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409189" y="4000880"/>
            <a:ext cx="4210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44536A"/>
                </a:solidFill>
                <a:latin typeface="Calibri"/>
                <a:cs typeface="Calibri"/>
              </a:rPr>
              <a:t>40%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409189" y="3309365"/>
            <a:ext cx="4210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44536A"/>
                </a:solidFill>
                <a:latin typeface="Calibri"/>
                <a:cs typeface="Calibri"/>
              </a:rPr>
              <a:t>60%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409189" y="2617723"/>
            <a:ext cx="4210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44536A"/>
                </a:solidFill>
                <a:latin typeface="Calibri"/>
                <a:cs typeface="Calibri"/>
              </a:rPr>
              <a:t>80%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293366" y="1926082"/>
            <a:ext cx="5365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44536A"/>
                </a:solidFill>
                <a:latin typeface="Calibri"/>
                <a:cs typeface="Calibri"/>
              </a:rPr>
              <a:t>100%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704338" y="1297686"/>
            <a:ext cx="3105150" cy="72072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321945" marR="5080" indent="-309880">
              <a:lnSpc>
                <a:spcPts val="2590"/>
              </a:lnSpc>
              <a:spcBef>
                <a:spcPts val="425"/>
              </a:spcBef>
            </a:pPr>
            <a:r>
              <a:rPr dirty="0" sz="2400" spc="-5" b="1">
                <a:solidFill>
                  <a:srgbClr val="053D88"/>
                </a:solidFill>
                <a:latin typeface="Arial"/>
                <a:cs typeface="Arial"/>
              </a:rPr>
              <a:t>First Medical</a:t>
            </a:r>
            <a:r>
              <a:rPr dirty="0" sz="2400" spc="-35" b="1">
                <a:solidFill>
                  <a:srgbClr val="053D88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53D88"/>
                </a:solidFill>
                <a:latin typeface="Arial"/>
                <a:cs typeface="Arial"/>
              </a:rPr>
              <a:t>Contact  to Lab</a:t>
            </a:r>
            <a:r>
              <a:rPr dirty="0" sz="2400" spc="-135" b="1">
                <a:solidFill>
                  <a:srgbClr val="053D88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53D88"/>
                </a:solidFill>
                <a:latin typeface="Arial"/>
                <a:cs typeface="Arial"/>
              </a:rPr>
              <a:t>Activation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610605" y="4848832"/>
            <a:ext cx="2289175" cy="433070"/>
          </a:xfrm>
          <a:prstGeom prst="rect">
            <a:avLst/>
          </a:prstGeom>
          <a:ln w="28956">
            <a:solidFill>
              <a:srgbClr val="92D05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58445">
              <a:lnSpc>
                <a:spcPts val="2840"/>
              </a:lnSpc>
            </a:pPr>
            <a:r>
              <a:rPr dirty="0" sz="2400">
                <a:solidFill>
                  <a:srgbClr val="373A43"/>
                </a:solidFill>
                <a:latin typeface="Arial"/>
                <a:cs typeface="Arial"/>
              </a:rPr>
              <a:t>≤ </a:t>
            </a:r>
            <a:r>
              <a:rPr dirty="0" sz="2400" spc="-5">
                <a:solidFill>
                  <a:srgbClr val="373A43"/>
                </a:solidFill>
                <a:latin typeface="Arial"/>
                <a:cs typeface="Arial"/>
              </a:rPr>
              <a:t>20</a:t>
            </a:r>
            <a:r>
              <a:rPr dirty="0" sz="2400" spc="-100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373A43"/>
                </a:solidFill>
                <a:latin typeface="Arial"/>
                <a:cs typeface="Arial"/>
              </a:rPr>
              <a:t>minutes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610605" y="2260854"/>
            <a:ext cx="2289175" cy="462280"/>
          </a:xfrm>
          <a:prstGeom prst="rect">
            <a:avLst/>
          </a:prstGeom>
          <a:ln w="28955">
            <a:solidFill>
              <a:srgbClr val="EA3D30"/>
            </a:solidFill>
          </a:ln>
        </p:spPr>
        <p:txBody>
          <a:bodyPr wrap="square" lIns="0" tIns="24130" rIns="0" bIns="0" rtlCol="0" vert="horz">
            <a:spAutoFit/>
          </a:bodyPr>
          <a:lstStyle/>
          <a:p>
            <a:pPr marL="252095">
              <a:lnSpc>
                <a:spcPct val="100000"/>
              </a:lnSpc>
              <a:spcBef>
                <a:spcPts val="190"/>
              </a:spcBef>
            </a:pPr>
            <a:r>
              <a:rPr dirty="0" sz="2400">
                <a:solidFill>
                  <a:srgbClr val="373A43"/>
                </a:solidFill>
                <a:latin typeface="Arial"/>
                <a:cs typeface="Arial"/>
              </a:rPr>
              <a:t>&gt; </a:t>
            </a:r>
            <a:r>
              <a:rPr dirty="0" sz="2400" spc="-10">
                <a:solidFill>
                  <a:srgbClr val="373A43"/>
                </a:solidFill>
                <a:latin typeface="Arial"/>
                <a:cs typeface="Arial"/>
              </a:rPr>
              <a:t>30</a:t>
            </a:r>
            <a:r>
              <a:rPr dirty="0" sz="2400" spc="-70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373A43"/>
                </a:solidFill>
                <a:latin typeface="Arial"/>
                <a:cs typeface="Arial"/>
              </a:rPr>
              <a:t>minutes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610605" y="3216782"/>
            <a:ext cx="2289175" cy="828040"/>
          </a:xfrm>
          <a:prstGeom prst="rect">
            <a:avLst/>
          </a:prstGeom>
          <a:ln w="28956">
            <a:solidFill>
              <a:srgbClr val="FDCD5F"/>
            </a:solidFill>
          </a:ln>
        </p:spPr>
        <p:txBody>
          <a:bodyPr wrap="square" lIns="0" tIns="6350" rIns="0" bIns="0" rtlCol="0" vert="horz">
            <a:spAutoFit/>
          </a:bodyPr>
          <a:lstStyle/>
          <a:p>
            <a:pPr marL="215265">
              <a:lnSpc>
                <a:spcPct val="100000"/>
              </a:lnSpc>
              <a:spcBef>
                <a:spcPts val="50"/>
              </a:spcBef>
            </a:pPr>
            <a:r>
              <a:rPr dirty="0" sz="2400">
                <a:solidFill>
                  <a:srgbClr val="373A43"/>
                </a:solidFill>
                <a:latin typeface="Arial"/>
                <a:cs typeface="Arial"/>
              </a:rPr>
              <a:t>≤ </a:t>
            </a:r>
            <a:r>
              <a:rPr dirty="0" sz="2400" spc="-5">
                <a:solidFill>
                  <a:srgbClr val="373A43"/>
                </a:solidFill>
                <a:latin typeface="Arial"/>
                <a:cs typeface="Arial"/>
              </a:rPr>
              <a:t>30</a:t>
            </a:r>
            <a:r>
              <a:rPr dirty="0" sz="2400" spc="-100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373A43"/>
                </a:solidFill>
                <a:latin typeface="Arial"/>
                <a:cs typeface="Arial"/>
              </a:rPr>
              <a:t>minutes,</a:t>
            </a:r>
            <a:endParaRPr sz="2400">
              <a:latin typeface="Arial"/>
              <a:cs typeface="Arial"/>
            </a:endParaRPr>
          </a:p>
          <a:p>
            <a:pPr marL="252095">
              <a:lnSpc>
                <a:spcPct val="100000"/>
              </a:lnSpc>
            </a:pPr>
            <a:r>
              <a:rPr dirty="0" sz="2400">
                <a:solidFill>
                  <a:srgbClr val="373A43"/>
                </a:solidFill>
                <a:latin typeface="Arial"/>
                <a:cs typeface="Arial"/>
              </a:rPr>
              <a:t>&gt; </a:t>
            </a:r>
            <a:r>
              <a:rPr dirty="0" sz="2400" spc="-10">
                <a:solidFill>
                  <a:srgbClr val="373A43"/>
                </a:solidFill>
                <a:latin typeface="Arial"/>
                <a:cs typeface="Arial"/>
              </a:rPr>
              <a:t>20</a:t>
            </a:r>
            <a:r>
              <a:rPr dirty="0" sz="2400" spc="-70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373A43"/>
                </a:solidFill>
                <a:latin typeface="Arial"/>
                <a:cs typeface="Arial"/>
              </a:rPr>
              <a:t>minutes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577339" y="2029967"/>
            <a:ext cx="710184" cy="3959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704594" y="2055622"/>
            <a:ext cx="402336" cy="3552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340868" y="4736719"/>
            <a:ext cx="1113155" cy="83566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89230" marR="5080" indent="-177165">
              <a:lnSpc>
                <a:spcPts val="3020"/>
              </a:lnSpc>
              <a:spcBef>
                <a:spcPts val="480"/>
              </a:spcBef>
            </a:pPr>
            <a:r>
              <a:rPr dirty="0" sz="2800" spc="-5">
                <a:solidFill>
                  <a:srgbClr val="009900"/>
                </a:solidFill>
                <a:latin typeface="Arial"/>
                <a:cs typeface="Arial"/>
              </a:rPr>
              <a:t>Fas</a:t>
            </a:r>
            <a:r>
              <a:rPr dirty="0" sz="2800">
                <a:solidFill>
                  <a:srgbClr val="009900"/>
                </a:solidFill>
                <a:latin typeface="Arial"/>
                <a:cs typeface="Arial"/>
              </a:rPr>
              <a:t>t</a:t>
            </a:r>
            <a:r>
              <a:rPr dirty="0" sz="2800" spc="-5">
                <a:solidFill>
                  <a:srgbClr val="009900"/>
                </a:solidFill>
                <a:latin typeface="Arial"/>
                <a:cs typeface="Arial"/>
              </a:rPr>
              <a:t>e</a:t>
            </a:r>
            <a:r>
              <a:rPr dirty="0" sz="2800" spc="-155">
                <a:solidFill>
                  <a:srgbClr val="009900"/>
                </a:solidFill>
                <a:latin typeface="Arial"/>
                <a:cs typeface="Arial"/>
              </a:rPr>
              <a:t>r</a:t>
            </a:r>
            <a:r>
              <a:rPr dirty="0" sz="2800" spc="-5">
                <a:solidFill>
                  <a:srgbClr val="009900"/>
                </a:solidFill>
                <a:latin typeface="Arial"/>
                <a:cs typeface="Arial"/>
              </a:rPr>
              <a:t>,  </a:t>
            </a:r>
            <a:r>
              <a:rPr dirty="0" sz="2800" spc="-5">
                <a:solidFill>
                  <a:srgbClr val="009900"/>
                </a:solidFill>
                <a:latin typeface="Arial"/>
                <a:cs typeface="Arial"/>
              </a:rPr>
              <a:t>b</a:t>
            </a:r>
            <a:r>
              <a:rPr dirty="0" sz="2800">
                <a:solidFill>
                  <a:srgbClr val="009900"/>
                </a:solidFill>
                <a:latin typeface="Arial"/>
                <a:cs typeface="Arial"/>
              </a:rPr>
              <a:t>e</a:t>
            </a:r>
            <a:r>
              <a:rPr dirty="0" sz="2800" spc="-5">
                <a:solidFill>
                  <a:srgbClr val="009900"/>
                </a:solidFill>
                <a:latin typeface="Arial"/>
                <a:cs typeface="Arial"/>
              </a:rPr>
              <a:t>tt</a:t>
            </a:r>
            <a:r>
              <a:rPr dirty="0" sz="2800">
                <a:solidFill>
                  <a:srgbClr val="009900"/>
                </a:solidFill>
                <a:latin typeface="Arial"/>
                <a:cs typeface="Arial"/>
              </a:rPr>
              <a:t>e</a:t>
            </a:r>
            <a:r>
              <a:rPr dirty="0" sz="2800" spc="-5">
                <a:solidFill>
                  <a:srgbClr val="009900"/>
                </a:solidFill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010026" y="5620613"/>
            <a:ext cx="12782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373A43"/>
                </a:solidFill>
                <a:latin typeface="Arial"/>
                <a:cs typeface="Arial"/>
              </a:rPr>
              <a:t>B</a:t>
            </a:r>
            <a:r>
              <a:rPr dirty="0" sz="2400" spc="-15" b="1">
                <a:solidFill>
                  <a:srgbClr val="373A43"/>
                </a:solidFill>
                <a:latin typeface="Arial"/>
                <a:cs typeface="Arial"/>
              </a:rPr>
              <a:t>a</a:t>
            </a:r>
            <a:r>
              <a:rPr dirty="0" sz="2400" spc="-5" b="1">
                <a:solidFill>
                  <a:srgbClr val="373A43"/>
                </a:solidFill>
                <a:latin typeface="Arial"/>
                <a:cs typeface="Arial"/>
              </a:rPr>
              <a:t>seline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551934" y="5620613"/>
            <a:ext cx="737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373A43"/>
                </a:solidFill>
                <a:latin typeface="Arial"/>
                <a:cs typeface="Arial"/>
              </a:rPr>
              <a:t>Final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479538" y="1297686"/>
            <a:ext cx="3446145" cy="72072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929640" marR="5080" indent="-917575">
              <a:lnSpc>
                <a:spcPts val="2590"/>
              </a:lnSpc>
              <a:spcBef>
                <a:spcPts val="425"/>
              </a:spcBef>
            </a:pPr>
            <a:r>
              <a:rPr dirty="0" sz="2400" spc="-5" b="1">
                <a:solidFill>
                  <a:srgbClr val="053D88"/>
                </a:solidFill>
                <a:latin typeface="Arial"/>
                <a:cs typeface="Arial"/>
              </a:rPr>
              <a:t>Emergency</a:t>
            </a:r>
            <a:r>
              <a:rPr dirty="0" sz="2400" spc="-20" b="1">
                <a:solidFill>
                  <a:srgbClr val="053D88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53D88"/>
                </a:solidFill>
                <a:latin typeface="Arial"/>
                <a:cs typeface="Arial"/>
              </a:rPr>
              <a:t>Department  </a:t>
            </a:r>
            <a:r>
              <a:rPr dirty="0" sz="2400" b="1">
                <a:solidFill>
                  <a:srgbClr val="053D88"/>
                </a:solidFill>
                <a:latin typeface="Arial"/>
                <a:cs typeface="Arial"/>
              </a:rPr>
              <a:t>Dwell</a:t>
            </a:r>
            <a:r>
              <a:rPr dirty="0" sz="2400" spc="-120" b="1">
                <a:solidFill>
                  <a:srgbClr val="053D88"/>
                </a:solidFill>
                <a:latin typeface="Arial"/>
                <a:cs typeface="Arial"/>
              </a:rPr>
              <a:t> </a:t>
            </a:r>
            <a:r>
              <a:rPr dirty="0" sz="2400" spc="-15" b="1">
                <a:solidFill>
                  <a:srgbClr val="053D88"/>
                </a:solidFill>
                <a:latin typeface="Arial"/>
                <a:cs typeface="Arial"/>
              </a:rPr>
              <a:t>Time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483864" y="5079491"/>
            <a:ext cx="1289685" cy="401320"/>
          </a:xfrm>
          <a:custGeom>
            <a:avLst/>
            <a:gdLst/>
            <a:ahLst/>
            <a:cxnLst/>
            <a:rect l="l" t="t" r="r" b="b"/>
            <a:pathLst>
              <a:path w="1289685" h="401320">
                <a:moveTo>
                  <a:pt x="0" y="400811"/>
                </a:moveTo>
                <a:lnTo>
                  <a:pt x="1289303" y="400811"/>
                </a:lnTo>
                <a:lnTo>
                  <a:pt x="1289303" y="0"/>
                </a:lnTo>
                <a:lnTo>
                  <a:pt x="0" y="0"/>
                </a:lnTo>
                <a:lnTo>
                  <a:pt x="0" y="4008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3483864" y="5079491"/>
            <a:ext cx="1289685" cy="401320"/>
          </a:xfrm>
          <a:custGeom>
            <a:avLst/>
            <a:gdLst/>
            <a:ahLst/>
            <a:cxnLst/>
            <a:rect l="l" t="t" r="r" b="b"/>
            <a:pathLst>
              <a:path w="1289685" h="401320">
                <a:moveTo>
                  <a:pt x="0" y="400811"/>
                </a:moveTo>
                <a:lnTo>
                  <a:pt x="1289303" y="400811"/>
                </a:lnTo>
                <a:lnTo>
                  <a:pt x="1289303" y="0"/>
                </a:lnTo>
                <a:lnTo>
                  <a:pt x="0" y="0"/>
                </a:lnTo>
                <a:lnTo>
                  <a:pt x="0" y="400811"/>
                </a:lnTo>
                <a:close/>
              </a:path>
            </a:pathLst>
          </a:custGeom>
          <a:ln w="9144">
            <a:solidFill>
              <a:srgbClr val="053D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 txBox="1"/>
          <p:nvPr/>
        </p:nvSpPr>
        <p:spPr>
          <a:xfrm>
            <a:off x="3488435" y="5096255"/>
            <a:ext cx="937260" cy="391160"/>
          </a:xfrm>
          <a:prstGeom prst="rect">
            <a:avLst/>
          </a:prstGeom>
          <a:solidFill>
            <a:srgbClr val="92D050"/>
          </a:solidFill>
        </p:spPr>
        <p:txBody>
          <a:bodyPr wrap="square" lIns="0" tIns="2349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185"/>
              </a:spcBef>
            </a:pPr>
            <a:r>
              <a:rPr dirty="0" sz="2000" b="1">
                <a:solidFill>
                  <a:srgbClr val="373A43"/>
                </a:solidFill>
                <a:latin typeface="Arial"/>
                <a:cs typeface="Arial"/>
              </a:rPr>
              <a:t>P&lt;0.00</a:t>
            </a:r>
            <a:endParaRPr sz="20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425696" y="5096255"/>
            <a:ext cx="342900" cy="391160"/>
          </a:xfrm>
          <a:prstGeom prst="rect">
            <a:avLst/>
          </a:prstGeom>
          <a:solidFill>
            <a:srgbClr val="92D050"/>
          </a:solidFill>
        </p:spPr>
        <p:txBody>
          <a:bodyPr wrap="square" lIns="0" tIns="23495" rIns="0" bIns="0" rtlCol="0" vert="horz">
            <a:spAutoFit/>
          </a:bodyPr>
          <a:lstStyle/>
          <a:p>
            <a:pPr marL="109220">
              <a:lnSpc>
                <a:spcPct val="100000"/>
              </a:lnSpc>
              <a:spcBef>
                <a:spcPts val="185"/>
              </a:spcBef>
            </a:pPr>
            <a:r>
              <a:rPr dirty="0" sz="2000" b="1">
                <a:solidFill>
                  <a:srgbClr val="373A43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380795" y="5106670"/>
            <a:ext cx="16700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373A43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8593835" y="5103876"/>
            <a:ext cx="1289685" cy="399415"/>
          </a:xfrm>
          <a:custGeom>
            <a:avLst/>
            <a:gdLst/>
            <a:ahLst/>
            <a:cxnLst/>
            <a:rect l="l" t="t" r="r" b="b"/>
            <a:pathLst>
              <a:path w="1289684" h="399414">
                <a:moveTo>
                  <a:pt x="0" y="399288"/>
                </a:moveTo>
                <a:lnTo>
                  <a:pt x="1289303" y="399288"/>
                </a:lnTo>
                <a:lnTo>
                  <a:pt x="1289303" y="0"/>
                </a:lnTo>
                <a:lnTo>
                  <a:pt x="0" y="0"/>
                </a:lnTo>
                <a:lnTo>
                  <a:pt x="0" y="3992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8593835" y="5103876"/>
            <a:ext cx="1289685" cy="399415"/>
          </a:xfrm>
          <a:custGeom>
            <a:avLst/>
            <a:gdLst/>
            <a:ahLst/>
            <a:cxnLst/>
            <a:rect l="l" t="t" r="r" b="b"/>
            <a:pathLst>
              <a:path w="1289684" h="399414">
                <a:moveTo>
                  <a:pt x="0" y="399288"/>
                </a:moveTo>
                <a:lnTo>
                  <a:pt x="1289303" y="399288"/>
                </a:lnTo>
                <a:lnTo>
                  <a:pt x="1289303" y="0"/>
                </a:lnTo>
                <a:lnTo>
                  <a:pt x="0" y="0"/>
                </a:lnTo>
                <a:lnTo>
                  <a:pt x="0" y="399288"/>
                </a:lnTo>
                <a:close/>
              </a:path>
            </a:pathLst>
          </a:custGeom>
          <a:ln w="9144">
            <a:solidFill>
              <a:srgbClr val="053D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 txBox="1"/>
          <p:nvPr/>
        </p:nvSpPr>
        <p:spPr>
          <a:xfrm>
            <a:off x="8598407" y="5096255"/>
            <a:ext cx="918210" cy="391160"/>
          </a:xfrm>
          <a:prstGeom prst="rect">
            <a:avLst/>
          </a:prstGeom>
          <a:solidFill>
            <a:srgbClr val="92D050"/>
          </a:solidFill>
        </p:spPr>
        <p:txBody>
          <a:bodyPr wrap="square" lIns="0" tIns="4699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70"/>
              </a:spcBef>
            </a:pPr>
            <a:r>
              <a:rPr dirty="0" sz="2000" b="1">
                <a:solidFill>
                  <a:srgbClr val="373A43"/>
                </a:solidFill>
                <a:latin typeface="Arial"/>
                <a:cs typeface="Arial"/>
              </a:rPr>
              <a:t>P&lt;</a:t>
            </a:r>
            <a:r>
              <a:rPr dirty="0" sz="2000" b="1">
                <a:solidFill>
                  <a:srgbClr val="373A43"/>
                </a:solidFill>
                <a:latin typeface="Arial"/>
                <a:cs typeface="Arial"/>
              </a:rPr>
              <a:t>0.00</a:t>
            </a:r>
            <a:endParaRPr sz="20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9410700" y="5096255"/>
            <a:ext cx="467995" cy="391160"/>
          </a:xfrm>
          <a:prstGeom prst="rect">
            <a:avLst/>
          </a:prstGeom>
          <a:solidFill>
            <a:srgbClr val="92D050"/>
          </a:solidFill>
        </p:spPr>
        <p:txBody>
          <a:bodyPr wrap="square" lIns="0" tIns="46990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370"/>
              </a:spcBef>
            </a:pPr>
            <a:r>
              <a:rPr dirty="0" sz="2000" b="1">
                <a:solidFill>
                  <a:srgbClr val="373A43"/>
                </a:solidFill>
                <a:latin typeface="Arial"/>
                <a:cs typeface="Arial"/>
              </a:rPr>
              <a:t>01</a:t>
            </a:r>
            <a:endParaRPr sz="20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991982" y="5620613"/>
            <a:ext cx="12782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373A43"/>
                </a:solidFill>
                <a:latin typeface="Arial"/>
                <a:cs typeface="Arial"/>
              </a:rPr>
              <a:t>B</a:t>
            </a:r>
            <a:r>
              <a:rPr dirty="0" sz="2400" spc="-15" b="1">
                <a:solidFill>
                  <a:srgbClr val="373A43"/>
                </a:solidFill>
                <a:latin typeface="Arial"/>
                <a:cs typeface="Arial"/>
              </a:rPr>
              <a:t>a</a:t>
            </a:r>
            <a:r>
              <a:rPr dirty="0" sz="2400" spc="-5" b="1">
                <a:solidFill>
                  <a:srgbClr val="373A43"/>
                </a:solidFill>
                <a:latin typeface="Arial"/>
                <a:cs typeface="Arial"/>
              </a:rPr>
              <a:t>seline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9506839" y="5620613"/>
            <a:ext cx="737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373A43"/>
                </a:solidFill>
                <a:latin typeface="Arial"/>
                <a:cs typeface="Arial"/>
              </a:rPr>
              <a:t>Final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7548" y="1275588"/>
            <a:ext cx="9643872" cy="4390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2100" y="525526"/>
            <a:ext cx="3448050" cy="5435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"/>
              <a:t>Treatment </a:t>
            </a:r>
            <a:r>
              <a:rPr dirty="0" spc="-15"/>
              <a:t>Times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75816" y="5707379"/>
            <a:ext cx="1051560" cy="368935"/>
          </a:xfrm>
          <a:prstGeom prst="rect">
            <a:avLst/>
          </a:prstGeom>
          <a:solidFill>
            <a:srgbClr val="373A43"/>
          </a:solidFill>
          <a:ln w="9144">
            <a:solidFill>
              <a:srgbClr val="053D88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85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P&lt;0.002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9194" y="457326"/>
            <a:ext cx="688022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00529B"/>
                </a:solidFill>
                <a:latin typeface="Arial"/>
                <a:cs typeface="Arial"/>
              </a:rPr>
              <a:t>First medical contact to </a:t>
            </a:r>
            <a:r>
              <a:rPr dirty="0" sz="1800" spc="-10" b="1">
                <a:solidFill>
                  <a:srgbClr val="00529B"/>
                </a:solidFill>
                <a:latin typeface="Arial"/>
                <a:cs typeface="Arial"/>
              </a:rPr>
              <a:t>device </a:t>
            </a:r>
            <a:r>
              <a:rPr dirty="0" sz="1800" spc="-5" b="1">
                <a:solidFill>
                  <a:srgbClr val="00529B"/>
                </a:solidFill>
                <a:latin typeface="Arial"/>
                <a:cs typeface="Arial"/>
              </a:rPr>
              <a:t>≤90 minutes </a:t>
            </a:r>
            <a:r>
              <a:rPr dirty="0" sz="1800" b="1">
                <a:solidFill>
                  <a:srgbClr val="00529B"/>
                </a:solidFill>
                <a:latin typeface="Arial"/>
                <a:cs typeface="Arial"/>
              </a:rPr>
              <a:t>by </a:t>
            </a:r>
            <a:r>
              <a:rPr dirty="0" sz="1800" spc="-5" b="1">
                <a:solidFill>
                  <a:srgbClr val="00529B"/>
                </a:solidFill>
                <a:latin typeface="Arial"/>
                <a:cs typeface="Arial"/>
              </a:rPr>
              <a:t>region, baseline  </a:t>
            </a:r>
            <a:r>
              <a:rPr dirty="0" sz="1800" b="1">
                <a:solidFill>
                  <a:srgbClr val="00529B"/>
                </a:solidFill>
                <a:latin typeface="Arial"/>
                <a:cs typeface="Arial"/>
              </a:rPr>
              <a:t>and final </a:t>
            </a:r>
            <a:r>
              <a:rPr dirty="0" sz="1800" spc="-5" b="1">
                <a:solidFill>
                  <a:srgbClr val="00529B"/>
                </a:solidFill>
                <a:latin typeface="Arial"/>
                <a:cs typeface="Arial"/>
              </a:rPr>
              <a:t>quarters, sorted by descending order </a:t>
            </a:r>
            <a:r>
              <a:rPr dirty="0" sz="1800" b="1">
                <a:solidFill>
                  <a:srgbClr val="00529B"/>
                </a:solidFill>
                <a:latin typeface="Arial"/>
                <a:cs typeface="Arial"/>
              </a:rPr>
              <a:t>of</a:t>
            </a:r>
            <a:r>
              <a:rPr dirty="0" sz="1800" spc="65" b="1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529B"/>
                </a:solidFill>
                <a:latin typeface="Arial"/>
                <a:cs typeface="Arial"/>
              </a:rPr>
              <a:t>changes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72896" y="1257300"/>
            <a:ext cx="586740" cy="4390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55876" y="2118360"/>
            <a:ext cx="485140" cy="291465"/>
          </a:xfrm>
          <a:custGeom>
            <a:avLst/>
            <a:gdLst/>
            <a:ahLst/>
            <a:cxnLst/>
            <a:rect l="l" t="t" r="r" b="b"/>
            <a:pathLst>
              <a:path w="485139" h="291464">
                <a:moveTo>
                  <a:pt x="0" y="291084"/>
                </a:moveTo>
                <a:lnTo>
                  <a:pt x="484631" y="291084"/>
                </a:lnTo>
                <a:lnTo>
                  <a:pt x="484631" y="0"/>
                </a:lnTo>
                <a:lnTo>
                  <a:pt x="0" y="0"/>
                </a:lnTo>
                <a:lnTo>
                  <a:pt x="0" y="291084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055876" y="2118360"/>
            <a:ext cx="485140" cy="29146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175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25"/>
              </a:spcBef>
            </a:pPr>
            <a:r>
              <a:rPr dirty="0" sz="1800" spc="-10">
                <a:solidFill>
                  <a:srgbClr val="373A43"/>
                </a:solidFill>
                <a:latin typeface="Arial"/>
                <a:cs typeface="Arial"/>
              </a:rPr>
              <a:t>74%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12391" y="2510027"/>
            <a:ext cx="485140" cy="178435"/>
          </a:xfrm>
          <a:custGeom>
            <a:avLst/>
            <a:gdLst/>
            <a:ahLst/>
            <a:cxnLst/>
            <a:rect l="l" t="t" r="r" b="b"/>
            <a:pathLst>
              <a:path w="485139" h="178435">
                <a:moveTo>
                  <a:pt x="0" y="178308"/>
                </a:moveTo>
                <a:lnTo>
                  <a:pt x="484632" y="178308"/>
                </a:lnTo>
                <a:lnTo>
                  <a:pt x="484632" y="0"/>
                </a:lnTo>
                <a:lnTo>
                  <a:pt x="0" y="0"/>
                </a:lnTo>
                <a:lnTo>
                  <a:pt x="0" y="178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612391" y="2510027"/>
            <a:ext cx="485140" cy="178435"/>
          </a:xfrm>
          <a:custGeom>
            <a:avLst/>
            <a:gdLst/>
            <a:ahLst/>
            <a:cxnLst/>
            <a:rect l="l" t="t" r="r" b="b"/>
            <a:pathLst>
              <a:path w="485139" h="178435">
                <a:moveTo>
                  <a:pt x="0" y="178308"/>
                </a:moveTo>
                <a:lnTo>
                  <a:pt x="484632" y="178308"/>
                </a:lnTo>
                <a:lnTo>
                  <a:pt x="484632" y="0"/>
                </a:lnTo>
                <a:lnTo>
                  <a:pt x="0" y="0"/>
                </a:lnTo>
                <a:lnTo>
                  <a:pt x="0" y="178308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613408" y="2444623"/>
            <a:ext cx="4813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373A43"/>
                </a:solidFill>
                <a:latin typeface="Arial"/>
                <a:cs typeface="Arial"/>
              </a:rPr>
              <a:t>67%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01724" y="5356859"/>
            <a:ext cx="1102360" cy="307975"/>
          </a:xfrm>
          <a:custGeom>
            <a:avLst/>
            <a:gdLst/>
            <a:ahLst/>
            <a:cxnLst/>
            <a:rect l="l" t="t" r="r" b="b"/>
            <a:pathLst>
              <a:path w="1102360" h="307975">
                <a:moveTo>
                  <a:pt x="0" y="307847"/>
                </a:moveTo>
                <a:lnTo>
                  <a:pt x="1101852" y="307847"/>
                </a:lnTo>
                <a:lnTo>
                  <a:pt x="1101852" y="0"/>
                </a:lnTo>
                <a:lnTo>
                  <a:pt x="0" y="0"/>
                </a:lnTo>
                <a:lnTo>
                  <a:pt x="0" y="3078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601724" y="5356859"/>
            <a:ext cx="1102360" cy="307975"/>
          </a:xfrm>
          <a:custGeom>
            <a:avLst/>
            <a:gdLst/>
            <a:ahLst/>
            <a:cxnLst/>
            <a:rect l="l" t="t" r="r" b="b"/>
            <a:pathLst>
              <a:path w="1102360" h="307975">
                <a:moveTo>
                  <a:pt x="0" y="307847"/>
                </a:moveTo>
                <a:lnTo>
                  <a:pt x="1101852" y="307847"/>
                </a:lnTo>
                <a:lnTo>
                  <a:pt x="1101852" y="0"/>
                </a:lnTo>
                <a:lnTo>
                  <a:pt x="0" y="0"/>
                </a:lnTo>
                <a:lnTo>
                  <a:pt x="0" y="307847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892300" y="5339283"/>
            <a:ext cx="52070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373A43"/>
                </a:solidFill>
                <a:latin typeface="Arial"/>
                <a:cs typeface="Arial"/>
              </a:rPr>
              <a:t>ALL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62778" y="5678830"/>
            <a:ext cx="201866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373A43"/>
                </a:solidFill>
                <a:latin typeface="Arial"/>
                <a:cs typeface="Arial"/>
              </a:rPr>
              <a:t>Region letter</a:t>
            </a:r>
            <a:r>
              <a:rPr dirty="0" sz="1800" spc="-35" b="1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373A43"/>
                </a:solidFill>
                <a:latin typeface="Arial"/>
                <a:cs typeface="Arial"/>
              </a:rPr>
              <a:t>code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08041" y="4282185"/>
            <a:ext cx="89789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7625" marR="5080" indent="-3556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373A43"/>
                </a:solidFill>
                <a:latin typeface="Arial"/>
                <a:cs typeface="Arial"/>
              </a:rPr>
              <a:t>Posit</a:t>
            </a:r>
            <a:r>
              <a:rPr dirty="0" sz="1800" b="1">
                <a:solidFill>
                  <a:srgbClr val="373A43"/>
                </a:solidFill>
                <a:latin typeface="Arial"/>
                <a:cs typeface="Arial"/>
              </a:rPr>
              <a:t>i</a:t>
            </a:r>
            <a:r>
              <a:rPr dirty="0" sz="1800" spc="-50" b="1">
                <a:solidFill>
                  <a:srgbClr val="373A43"/>
                </a:solidFill>
                <a:latin typeface="Arial"/>
                <a:cs typeface="Arial"/>
              </a:rPr>
              <a:t>v</a:t>
            </a:r>
            <a:r>
              <a:rPr dirty="0" sz="1800" spc="-5" b="1">
                <a:solidFill>
                  <a:srgbClr val="373A43"/>
                </a:solidFill>
                <a:latin typeface="Arial"/>
                <a:cs typeface="Arial"/>
              </a:rPr>
              <a:t>e  </a:t>
            </a:r>
            <a:r>
              <a:rPr dirty="0" sz="1800" spc="-5" b="1">
                <a:solidFill>
                  <a:srgbClr val="373A43"/>
                </a:solidFill>
                <a:latin typeface="Arial"/>
                <a:cs typeface="Arial"/>
              </a:rPr>
              <a:t>change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02395" y="4253484"/>
            <a:ext cx="1283335" cy="923925"/>
          </a:xfrm>
          <a:prstGeom prst="rect">
            <a:avLst/>
          </a:prstGeom>
          <a:solidFill>
            <a:srgbClr val="FFFFFF">
              <a:alpha val="79998"/>
            </a:srgbClr>
          </a:solidFill>
        </p:spPr>
        <p:txBody>
          <a:bodyPr wrap="square" lIns="0" tIns="41275" rIns="0" bIns="0" rtlCol="0" vert="horz">
            <a:spAutoFit/>
          </a:bodyPr>
          <a:lstStyle/>
          <a:p>
            <a:pPr algn="just" marL="168910" marR="92075" indent="-66040">
              <a:lnSpc>
                <a:spcPct val="100000"/>
              </a:lnSpc>
              <a:spcBef>
                <a:spcPts val="325"/>
              </a:spcBef>
            </a:pPr>
            <a:r>
              <a:rPr dirty="0" sz="1800" spc="-5" b="1">
                <a:solidFill>
                  <a:srgbClr val="373A43"/>
                </a:solidFill>
                <a:latin typeface="Arial"/>
                <a:cs typeface="Arial"/>
              </a:rPr>
              <a:t>Neutral</a:t>
            </a:r>
            <a:r>
              <a:rPr dirty="0" sz="1800" spc="-60" b="1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373A43"/>
                </a:solidFill>
                <a:latin typeface="Arial"/>
                <a:cs typeface="Arial"/>
              </a:rPr>
              <a:t>or  </a:t>
            </a:r>
            <a:r>
              <a:rPr dirty="0" sz="1800" spc="-10" b="1">
                <a:solidFill>
                  <a:srgbClr val="373A43"/>
                </a:solidFill>
                <a:latin typeface="Arial"/>
                <a:cs typeface="Arial"/>
              </a:rPr>
              <a:t>Negative  </a:t>
            </a:r>
            <a:r>
              <a:rPr dirty="0" sz="1800" spc="-5" b="1">
                <a:solidFill>
                  <a:srgbClr val="373A43"/>
                </a:solidFill>
                <a:latin typeface="Arial"/>
                <a:cs typeface="Arial"/>
              </a:rPr>
              <a:t>change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4425" y="1856493"/>
            <a:ext cx="514984" cy="33604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ctr">
              <a:lnSpc>
                <a:spcPts val="1930"/>
              </a:lnSpc>
            </a:pPr>
            <a:r>
              <a:rPr dirty="0" sz="1800" b="1">
                <a:solidFill>
                  <a:srgbClr val="373A43"/>
                </a:solidFill>
                <a:latin typeface="Arial"/>
                <a:cs typeface="Arial"/>
              </a:rPr>
              <a:t>Fi</a:t>
            </a:r>
            <a:r>
              <a:rPr dirty="0" sz="1800" b="1">
                <a:solidFill>
                  <a:srgbClr val="373A43"/>
                </a:solidFill>
                <a:latin typeface="Arial"/>
                <a:cs typeface="Arial"/>
              </a:rPr>
              <a:t>r</a:t>
            </a:r>
            <a:r>
              <a:rPr dirty="0" sz="1800" spc="-15" b="1">
                <a:solidFill>
                  <a:srgbClr val="373A43"/>
                </a:solidFill>
                <a:latin typeface="Arial"/>
                <a:cs typeface="Arial"/>
              </a:rPr>
              <a:t>s</a:t>
            </a:r>
            <a:r>
              <a:rPr dirty="0" sz="1800" b="1">
                <a:solidFill>
                  <a:srgbClr val="373A43"/>
                </a:solidFill>
                <a:latin typeface="Arial"/>
                <a:cs typeface="Arial"/>
              </a:rPr>
              <a:t>t</a:t>
            </a:r>
            <a:r>
              <a:rPr dirty="0" sz="1800" b="1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3A43"/>
                </a:solidFill>
                <a:latin typeface="Arial"/>
                <a:cs typeface="Arial"/>
              </a:rPr>
              <a:t>m</a:t>
            </a:r>
            <a:r>
              <a:rPr dirty="0" sz="1800" spc="-10" b="1">
                <a:solidFill>
                  <a:srgbClr val="373A43"/>
                </a:solidFill>
                <a:latin typeface="Arial"/>
                <a:cs typeface="Arial"/>
              </a:rPr>
              <a:t>e</a:t>
            </a:r>
            <a:r>
              <a:rPr dirty="0" sz="1800" b="1">
                <a:solidFill>
                  <a:srgbClr val="373A43"/>
                </a:solidFill>
                <a:latin typeface="Arial"/>
                <a:cs typeface="Arial"/>
              </a:rPr>
              <a:t>di</a:t>
            </a:r>
            <a:r>
              <a:rPr dirty="0" sz="1800" spc="-10" b="1">
                <a:solidFill>
                  <a:srgbClr val="373A43"/>
                </a:solidFill>
                <a:latin typeface="Arial"/>
                <a:cs typeface="Arial"/>
              </a:rPr>
              <a:t>ca</a:t>
            </a:r>
            <a:r>
              <a:rPr dirty="0" sz="1800" b="1">
                <a:solidFill>
                  <a:srgbClr val="373A43"/>
                </a:solidFill>
                <a:latin typeface="Arial"/>
                <a:cs typeface="Arial"/>
              </a:rPr>
              <a:t>l</a:t>
            </a:r>
            <a:r>
              <a:rPr dirty="0" sz="1800" b="1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3A43"/>
                </a:solidFill>
                <a:latin typeface="Arial"/>
                <a:cs typeface="Arial"/>
              </a:rPr>
              <a:t>c</a:t>
            </a:r>
            <a:r>
              <a:rPr dirty="0" sz="1800" b="1">
                <a:solidFill>
                  <a:srgbClr val="373A43"/>
                </a:solidFill>
                <a:latin typeface="Arial"/>
                <a:cs typeface="Arial"/>
              </a:rPr>
              <a:t>on</a:t>
            </a:r>
            <a:r>
              <a:rPr dirty="0" sz="1800" b="1">
                <a:solidFill>
                  <a:srgbClr val="373A43"/>
                </a:solidFill>
                <a:latin typeface="Arial"/>
                <a:cs typeface="Arial"/>
              </a:rPr>
              <a:t>t</a:t>
            </a:r>
            <a:r>
              <a:rPr dirty="0" sz="1800" spc="-10" b="1">
                <a:solidFill>
                  <a:srgbClr val="373A43"/>
                </a:solidFill>
                <a:latin typeface="Arial"/>
                <a:cs typeface="Arial"/>
              </a:rPr>
              <a:t>ac</a:t>
            </a:r>
            <a:r>
              <a:rPr dirty="0" sz="1800" b="1">
                <a:solidFill>
                  <a:srgbClr val="373A43"/>
                </a:solidFill>
                <a:latin typeface="Arial"/>
                <a:cs typeface="Arial"/>
              </a:rPr>
              <a:t>t</a:t>
            </a:r>
            <a:r>
              <a:rPr dirty="0" sz="1800" b="1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3A43"/>
                </a:solidFill>
                <a:latin typeface="Arial"/>
                <a:cs typeface="Arial"/>
              </a:rPr>
              <a:t>to</a:t>
            </a:r>
            <a:r>
              <a:rPr dirty="0" sz="1800" b="1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3A43"/>
                </a:solidFill>
                <a:latin typeface="Arial"/>
                <a:cs typeface="Arial"/>
              </a:rPr>
              <a:t>d</a:t>
            </a:r>
            <a:r>
              <a:rPr dirty="0" sz="1800" spc="-10" b="1">
                <a:solidFill>
                  <a:srgbClr val="373A43"/>
                </a:solidFill>
                <a:latin typeface="Arial"/>
                <a:cs typeface="Arial"/>
              </a:rPr>
              <a:t>e</a:t>
            </a:r>
            <a:r>
              <a:rPr dirty="0" sz="1800" spc="-45" b="1">
                <a:solidFill>
                  <a:srgbClr val="373A43"/>
                </a:solidFill>
                <a:latin typeface="Arial"/>
                <a:cs typeface="Arial"/>
              </a:rPr>
              <a:t>v</a:t>
            </a:r>
            <a:r>
              <a:rPr dirty="0" sz="1800" b="1">
                <a:solidFill>
                  <a:srgbClr val="373A43"/>
                </a:solidFill>
                <a:latin typeface="Arial"/>
                <a:cs typeface="Arial"/>
              </a:rPr>
              <a:t>ice</a:t>
            </a:r>
            <a:endParaRPr sz="1800">
              <a:latin typeface="Arial"/>
              <a:cs typeface="Arial"/>
            </a:endParaRPr>
          </a:p>
          <a:p>
            <a:pPr algn="ctr" marL="635">
              <a:lnSpc>
                <a:spcPts val="2000"/>
              </a:lnSpc>
            </a:pPr>
            <a:r>
              <a:rPr dirty="0" sz="1800" b="1">
                <a:solidFill>
                  <a:srgbClr val="373A43"/>
                </a:solidFill>
                <a:latin typeface="Arial"/>
                <a:cs typeface="Arial"/>
              </a:rPr>
              <a:t>≤</a:t>
            </a:r>
            <a:r>
              <a:rPr dirty="0" sz="1800" spc="-10" b="1">
                <a:solidFill>
                  <a:srgbClr val="373A43"/>
                </a:solidFill>
                <a:latin typeface="Arial"/>
                <a:cs typeface="Arial"/>
              </a:rPr>
              <a:t>9</a:t>
            </a:r>
            <a:r>
              <a:rPr dirty="0" sz="1800" b="1">
                <a:solidFill>
                  <a:srgbClr val="373A43"/>
                </a:solidFill>
                <a:latin typeface="Arial"/>
                <a:cs typeface="Arial"/>
              </a:rPr>
              <a:t>0</a:t>
            </a:r>
            <a:r>
              <a:rPr dirty="0" sz="1800" spc="0" b="1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373A43"/>
                </a:solidFill>
                <a:latin typeface="Arial"/>
                <a:cs typeface="Arial"/>
              </a:rPr>
              <a:t>min</a:t>
            </a:r>
            <a:r>
              <a:rPr dirty="0" sz="1800" spc="0" b="1">
                <a:solidFill>
                  <a:srgbClr val="373A43"/>
                </a:solidFill>
                <a:latin typeface="Arial"/>
                <a:cs typeface="Arial"/>
              </a:rPr>
              <a:t>u</a:t>
            </a:r>
            <a:r>
              <a:rPr dirty="0" sz="1800" spc="-5" b="1">
                <a:solidFill>
                  <a:srgbClr val="373A43"/>
                </a:solidFill>
                <a:latin typeface="Arial"/>
                <a:cs typeface="Arial"/>
              </a:rPr>
              <a:t>tes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100" y="162813"/>
            <a:ext cx="4440555" cy="90741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3835"/>
              </a:lnSpc>
              <a:spcBef>
                <a:spcPts val="95"/>
              </a:spcBef>
            </a:pPr>
            <a:r>
              <a:rPr dirty="0" spc="-5"/>
              <a:t>In-hospital</a:t>
            </a:r>
            <a:r>
              <a:rPr dirty="0" spc="-20"/>
              <a:t> </a:t>
            </a:r>
            <a:r>
              <a:rPr dirty="0" spc="-5"/>
              <a:t>Outcomes</a:t>
            </a:r>
          </a:p>
          <a:p>
            <a:pPr marL="12700">
              <a:lnSpc>
                <a:spcPts val="3115"/>
              </a:lnSpc>
            </a:pPr>
            <a:r>
              <a:rPr dirty="0" sz="2800" spc="-5" b="0">
                <a:latin typeface="Arial"/>
                <a:cs typeface="Arial"/>
              </a:rPr>
              <a:t>Baseline </a:t>
            </a:r>
            <a:r>
              <a:rPr dirty="0" sz="2800" b="0">
                <a:latin typeface="Arial"/>
                <a:cs typeface="Arial"/>
              </a:rPr>
              <a:t>vs</a:t>
            </a:r>
            <a:r>
              <a:rPr dirty="0" sz="2800" spc="-55" b="0">
                <a:latin typeface="Arial"/>
                <a:cs typeface="Arial"/>
              </a:rPr>
              <a:t> </a:t>
            </a:r>
            <a:r>
              <a:rPr dirty="0" sz="2800" spc="-5" b="0">
                <a:latin typeface="Arial"/>
                <a:cs typeface="Arial"/>
              </a:rPr>
              <a:t>Final</a:t>
            </a:r>
            <a:endParaRPr sz="2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98450" y="1423669"/>
          <a:ext cx="11601450" cy="4399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5280"/>
                <a:gridCol w="1831447"/>
                <a:gridCol w="2253832"/>
                <a:gridCol w="1760490"/>
                <a:gridCol w="2251349"/>
              </a:tblGrid>
              <a:tr h="1206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EA0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algn="ctr" marR="202565">
                        <a:lnSpc>
                          <a:spcPct val="100000"/>
                        </a:lnSpc>
                        <a:spcBef>
                          <a:spcPts val="2480"/>
                        </a:spcBef>
                      </a:pPr>
                      <a:r>
                        <a:rPr dirty="0" sz="2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2600" spc="-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EMS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1EA0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algn="ctr" marR="73660">
                        <a:lnSpc>
                          <a:spcPct val="100000"/>
                        </a:lnSpc>
                        <a:spcBef>
                          <a:spcPts val="2480"/>
                        </a:spcBef>
                      </a:pPr>
                      <a:r>
                        <a:rPr dirty="0" sz="2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Baseline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1EA0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algn="ctr" marR="5080">
                        <a:lnSpc>
                          <a:spcPct val="100000"/>
                        </a:lnSpc>
                        <a:spcBef>
                          <a:spcPts val="2480"/>
                        </a:spcBef>
                      </a:pPr>
                      <a:r>
                        <a:rPr dirty="0" sz="2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Final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1EA0C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9375">
                        <a:lnSpc>
                          <a:spcPts val="2965"/>
                        </a:lnSpc>
                        <a:spcBef>
                          <a:spcPts val="195"/>
                        </a:spcBef>
                      </a:pPr>
                      <a:r>
                        <a:rPr dirty="0" sz="2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endParaRPr sz="2600">
                        <a:latin typeface="Arial"/>
                        <a:cs typeface="Arial"/>
                      </a:endParaRPr>
                    </a:p>
                    <a:p>
                      <a:pPr algn="ctr" marL="499745" marR="419100">
                        <a:lnSpc>
                          <a:spcPts val="2810"/>
                        </a:lnSpc>
                        <a:spcBef>
                          <a:spcPts val="190"/>
                        </a:spcBef>
                      </a:pPr>
                      <a:r>
                        <a:rPr dirty="0" sz="2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dirty="0" sz="2600" spc="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2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2600" spc="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2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2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2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  </a:t>
                      </a:r>
                      <a:r>
                        <a:rPr dirty="0" sz="2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vs.</a:t>
                      </a:r>
                      <a:r>
                        <a:rPr dirty="0" sz="2600" spc="-9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final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solidFill>
                      <a:srgbClr val="1EA0C6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2600" b="1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Major</a:t>
                      </a:r>
                      <a:r>
                        <a:rPr dirty="0" sz="2600" spc="-65" b="1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600" b="1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bleeding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1EA0C6"/>
                      </a:solidFill>
                      <a:prstDash val="solid"/>
                    </a:lnL>
                    <a:lnT w="12700">
                      <a:solidFill>
                        <a:srgbClr val="1EA0C6"/>
                      </a:solidFill>
                      <a:prstDash val="solid"/>
                    </a:lnT>
                    <a:lnB w="12700">
                      <a:solidFill>
                        <a:srgbClr val="1EA0C6"/>
                      </a:solidFill>
                      <a:prstDash val="solid"/>
                    </a:lnB>
                    <a:solidFill>
                      <a:srgbClr val="E7EF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0066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3.5%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T w="12700">
                      <a:solidFill>
                        <a:srgbClr val="1EA0C6"/>
                      </a:solidFill>
                      <a:prstDash val="solid"/>
                    </a:lnT>
                    <a:lnB w="12700">
                      <a:solidFill>
                        <a:srgbClr val="1EA0C6"/>
                      </a:solidFill>
                      <a:prstDash val="solid"/>
                    </a:lnB>
                    <a:solidFill>
                      <a:srgbClr val="E7EF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7048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3.4%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T w="12700">
                      <a:solidFill>
                        <a:srgbClr val="1EA0C6"/>
                      </a:solidFill>
                      <a:prstDash val="solid"/>
                    </a:lnT>
                    <a:lnB w="12700">
                      <a:solidFill>
                        <a:srgbClr val="1EA0C6"/>
                      </a:solidFill>
                      <a:prstDash val="solid"/>
                    </a:lnB>
                    <a:solidFill>
                      <a:srgbClr val="E7EF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4.2%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T w="12700">
                      <a:solidFill>
                        <a:srgbClr val="1EA0C6"/>
                      </a:solidFill>
                      <a:prstDash val="solid"/>
                    </a:lnT>
                    <a:lnB w="12700">
                      <a:solidFill>
                        <a:srgbClr val="1EA0C6"/>
                      </a:solidFill>
                      <a:prstDash val="solid"/>
                    </a:lnB>
                    <a:solidFill>
                      <a:srgbClr val="E7EF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128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NS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R w="12700">
                      <a:solidFill>
                        <a:srgbClr val="1EA0C6"/>
                      </a:solidFill>
                      <a:prstDash val="solid"/>
                    </a:lnR>
                    <a:lnT w="12700">
                      <a:solidFill>
                        <a:srgbClr val="1EA0C6"/>
                      </a:solidFill>
                      <a:prstDash val="solid"/>
                    </a:lnT>
                    <a:lnB w="12700">
                      <a:solidFill>
                        <a:srgbClr val="1EA0C6"/>
                      </a:solidFill>
                      <a:prstDash val="solid"/>
                    </a:lnB>
                    <a:solidFill>
                      <a:srgbClr val="E7EFF5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2600" b="1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Stroke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1EA0C6"/>
                      </a:solidFill>
                      <a:prstDash val="solid"/>
                    </a:lnL>
                    <a:lnT w="12700">
                      <a:solidFill>
                        <a:srgbClr val="1EA0C6"/>
                      </a:solidFill>
                      <a:prstDash val="solid"/>
                    </a:lnT>
                    <a:lnB w="12700">
                      <a:solidFill>
                        <a:srgbClr val="1EA0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0129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0.7%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T w="12700">
                      <a:solidFill>
                        <a:srgbClr val="1EA0C6"/>
                      </a:solidFill>
                      <a:prstDash val="solid"/>
                    </a:lnT>
                    <a:lnB w="12700">
                      <a:solidFill>
                        <a:srgbClr val="1EA0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7112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0.8%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T w="12700">
                      <a:solidFill>
                        <a:srgbClr val="1EA0C6"/>
                      </a:solidFill>
                      <a:prstDash val="solid"/>
                    </a:lnT>
                    <a:lnB w="12700">
                      <a:solidFill>
                        <a:srgbClr val="1EA0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0.3%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T w="12700">
                      <a:solidFill>
                        <a:srgbClr val="1EA0C6"/>
                      </a:solidFill>
                      <a:prstDash val="solid"/>
                    </a:lnT>
                    <a:lnB w="12700">
                      <a:solidFill>
                        <a:srgbClr val="1EA0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191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NS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R w="12700">
                      <a:solidFill>
                        <a:srgbClr val="1EA0C6"/>
                      </a:solidFill>
                      <a:prstDash val="solid"/>
                    </a:lnR>
                    <a:lnT w="12700">
                      <a:solidFill>
                        <a:srgbClr val="1EA0C6"/>
                      </a:solidFill>
                      <a:prstDash val="solid"/>
                    </a:lnT>
                    <a:lnB w="12700">
                      <a:solidFill>
                        <a:srgbClr val="1EA0C6"/>
                      </a:solidFill>
                      <a:prstDash val="solid"/>
                    </a:lnB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2600" b="1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Cardiogenic</a:t>
                      </a:r>
                      <a:r>
                        <a:rPr dirty="0" sz="2600" spc="-65" b="1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600" b="1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shock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1EA0C6"/>
                      </a:solidFill>
                      <a:prstDash val="solid"/>
                    </a:lnL>
                    <a:lnT w="12700">
                      <a:solidFill>
                        <a:srgbClr val="1EA0C6"/>
                      </a:solidFill>
                      <a:prstDash val="solid"/>
                    </a:lnT>
                    <a:lnB w="12700">
                      <a:solidFill>
                        <a:srgbClr val="1EA0C6"/>
                      </a:solidFill>
                      <a:prstDash val="solid"/>
                    </a:lnB>
                    <a:solidFill>
                      <a:srgbClr val="E7EF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0066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7.4%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T w="12700">
                      <a:solidFill>
                        <a:srgbClr val="1EA0C6"/>
                      </a:solidFill>
                      <a:prstDash val="solid"/>
                    </a:lnT>
                    <a:lnB w="12700">
                      <a:solidFill>
                        <a:srgbClr val="1EA0C6"/>
                      </a:solidFill>
                      <a:prstDash val="solid"/>
                    </a:lnB>
                    <a:solidFill>
                      <a:srgbClr val="E7EF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7048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7.7%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T w="12700">
                      <a:solidFill>
                        <a:srgbClr val="1EA0C6"/>
                      </a:solidFill>
                      <a:prstDash val="solid"/>
                    </a:lnT>
                    <a:lnB w="12700">
                      <a:solidFill>
                        <a:srgbClr val="1EA0C6"/>
                      </a:solidFill>
                      <a:prstDash val="solid"/>
                    </a:lnB>
                    <a:solidFill>
                      <a:srgbClr val="E7EF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7.6%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T w="12700">
                      <a:solidFill>
                        <a:srgbClr val="1EA0C6"/>
                      </a:solidFill>
                      <a:prstDash val="solid"/>
                    </a:lnT>
                    <a:lnB w="12700">
                      <a:solidFill>
                        <a:srgbClr val="1EA0C6"/>
                      </a:solidFill>
                      <a:prstDash val="solid"/>
                    </a:lnB>
                    <a:solidFill>
                      <a:srgbClr val="E7EF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128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NS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R w="12700">
                      <a:solidFill>
                        <a:srgbClr val="1EA0C6"/>
                      </a:solidFill>
                      <a:prstDash val="solid"/>
                    </a:lnR>
                    <a:lnT w="12700">
                      <a:solidFill>
                        <a:srgbClr val="1EA0C6"/>
                      </a:solidFill>
                      <a:prstDash val="solid"/>
                    </a:lnT>
                    <a:lnB w="12700">
                      <a:solidFill>
                        <a:srgbClr val="1EA0C6"/>
                      </a:solidFill>
                      <a:prstDash val="solid"/>
                    </a:lnB>
                    <a:solidFill>
                      <a:srgbClr val="E7EFF5"/>
                    </a:solidFill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84455" marR="704850">
                        <a:lnSpc>
                          <a:spcPts val="2810"/>
                        </a:lnSpc>
                        <a:spcBef>
                          <a:spcPts val="290"/>
                        </a:spcBef>
                      </a:pPr>
                      <a:r>
                        <a:rPr dirty="0" sz="2600" b="1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Congestive</a:t>
                      </a:r>
                      <a:r>
                        <a:rPr dirty="0" sz="2600" spc="-95" b="1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600" b="1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heart  failure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1EA0C6"/>
                      </a:solidFill>
                      <a:prstDash val="solid"/>
                    </a:lnL>
                    <a:lnT w="12700">
                      <a:solidFill>
                        <a:srgbClr val="1EA0C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201295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5.7%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70180">
                    <a:lnT w="12700">
                      <a:solidFill>
                        <a:srgbClr val="1EA0C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71120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7.4%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70180">
                    <a:lnT w="12700">
                      <a:solidFill>
                        <a:srgbClr val="1EA0C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5.0%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70180">
                    <a:lnT w="12700">
                      <a:solidFill>
                        <a:srgbClr val="1EA0C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55880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0.03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70180">
                    <a:lnR w="12700">
                      <a:solidFill>
                        <a:srgbClr val="1EA0C6"/>
                      </a:solidFill>
                      <a:prstDash val="solid"/>
                    </a:lnR>
                    <a:lnT w="12700">
                      <a:solidFill>
                        <a:srgbClr val="1EA0C6"/>
                      </a:solidFill>
                      <a:prstDash val="solid"/>
                    </a:lnT>
                  </a:tcPr>
                </a:tc>
              </a:tr>
              <a:tr h="39370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EA0C6"/>
                      </a:solidFill>
                      <a:prstDash val="solid"/>
                    </a:lnL>
                    <a:lnR w="12700">
                      <a:solidFill>
                        <a:srgbClr val="1EA0C6"/>
                      </a:solidFill>
                      <a:prstDash val="solid"/>
                    </a:lnR>
                    <a:solidFill>
                      <a:srgbClr val="75757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260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2600" b="1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In-hospital</a:t>
                      </a:r>
                      <a:r>
                        <a:rPr dirty="0" sz="2600" spc="-100" b="1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600" b="1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death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lnL w="12700">
                      <a:solidFill>
                        <a:srgbClr val="1EA0C6"/>
                      </a:solidFill>
                      <a:prstDash val="solid"/>
                    </a:lnL>
                    <a:lnB w="12700">
                      <a:solidFill>
                        <a:srgbClr val="1EA0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0129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3.4%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lnB w="12700">
                      <a:solidFill>
                        <a:srgbClr val="1EA0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7112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4.4%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lnB w="12700">
                      <a:solidFill>
                        <a:srgbClr val="1EA0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2.3%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lnB w="12700">
                      <a:solidFill>
                        <a:srgbClr val="1EA0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001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2600">
                          <a:solidFill>
                            <a:srgbClr val="053D88"/>
                          </a:solidFill>
                          <a:latin typeface="Arial"/>
                          <a:cs typeface="Arial"/>
                        </a:rPr>
                        <a:t>0.008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lnR w="12700">
                      <a:solidFill>
                        <a:srgbClr val="1EA0C6"/>
                      </a:solidFill>
                      <a:prstDash val="solid"/>
                    </a:lnR>
                    <a:lnB w="12700">
                      <a:solidFill>
                        <a:srgbClr val="1EA0C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100" y="525526"/>
            <a:ext cx="2541270" cy="5435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2100" y="1445717"/>
            <a:ext cx="9750425" cy="225996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just" marL="238125" marR="10795" indent="-226060">
              <a:lnSpc>
                <a:spcPct val="93500"/>
              </a:lnSpc>
              <a:spcBef>
                <a:spcPts val="85"/>
              </a:spcBef>
            </a:pPr>
            <a:r>
              <a:rPr dirty="0" sz="3050" spc="10">
                <a:solidFill>
                  <a:srgbClr val="053D88"/>
                </a:solidFill>
                <a:latin typeface="Wingdings"/>
                <a:cs typeface="Wingdings"/>
              </a:rPr>
              <a:t></a:t>
            </a:r>
            <a:r>
              <a:rPr dirty="0" sz="3050" spc="10">
                <a:solidFill>
                  <a:srgbClr val="053D88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373A43"/>
                </a:solidFill>
                <a:latin typeface="Arial"/>
                <a:cs typeface="Arial"/>
              </a:rPr>
              <a:t>There is significant variability across the United States in</a:t>
            </a:r>
            <a:r>
              <a:rPr dirty="0" sz="2800" spc="-185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373A43"/>
                </a:solidFill>
                <a:latin typeface="Arial"/>
                <a:cs typeface="Arial"/>
              </a:rPr>
              <a:t>the  timely reperfusion and mortality of patients with </a:t>
            </a:r>
            <a:r>
              <a:rPr dirty="0" sz="2800" spc="-15">
                <a:solidFill>
                  <a:srgbClr val="373A43"/>
                </a:solidFill>
                <a:latin typeface="Arial"/>
                <a:cs typeface="Arial"/>
              </a:rPr>
              <a:t>ST-segment  </a:t>
            </a:r>
            <a:r>
              <a:rPr dirty="0" sz="2800" spc="-5">
                <a:solidFill>
                  <a:srgbClr val="373A43"/>
                </a:solidFill>
                <a:latin typeface="Arial"/>
                <a:cs typeface="Arial"/>
              </a:rPr>
              <a:t>elevation myocardial infarction</a:t>
            </a:r>
            <a:r>
              <a:rPr dirty="0" sz="2800" spc="75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373A43"/>
                </a:solidFill>
                <a:latin typeface="Arial"/>
                <a:cs typeface="Arial"/>
              </a:rPr>
              <a:t>(STEMI).</a:t>
            </a:r>
            <a:endParaRPr sz="2800">
              <a:latin typeface="Arial"/>
              <a:cs typeface="Arial"/>
            </a:endParaRPr>
          </a:p>
          <a:p>
            <a:pPr algn="just" marL="238125" marR="5080" indent="-226060">
              <a:lnSpc>
                <a:spcPts val="3160"/>
              </a:lnSpc>
              <a:spcBef>
                <a:spcPts val="1665"/>
              </a:spcBef>
            </a:pPr>
            <a:r>
              <a:rPr dirty="0" sz="3050" spc="10">
                <a:solidFill>
                  <a:srgbClr val="053D88"/>
                </a:solidFill>
                <a:latin typeface="Wingdings"/>
                <a:cs typeface="Wingdings"/>
              </a:rPr>
              <a:t></a:t>
            </a:r>
            <a:r>
              <a:rPr dirty="0" sz="3050" spc="10">
                <a:solidFill>
                  <a:srgbClr val="053D88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373A43"/>
                </a:solidFill>
                <a:latin typeface="Arial"/>
                <a:cs typeface="Arial"/>
              </a:rPr>
              <a:t>Most of this variation is related to </a:t>
            </a:r>
            <a:r>
              <a:rPr dirty="0" sz="2800" spc="-10">
                <a:solidFill>
                  <a:srgbClr val="373A43"/>
                </a:solidFill>
                <a:latin typeface="Arial"/>
                <a:cs typeface="Arial"/>
              </a:rPr>
              <a:t>differences </a:t>
            </a:r>
            <a:r>
              <a:rPr dirty="0" sz="2800" spc="-5">
                <a:solidFill>
                  <a:srgbClr val="373A43"/>
                </a:solidFill>
                <a:latin typeface="Arial"/>
                <a:cs typeface="Arial"/>
              </a:rPr>
              <a:t>in the  organization and delivery of emergency cardiovascular</a:t>
            </a:r>
            <a:r>
              <a:rPr dirty="0" sz="2800" spc="204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373A43"/>
                </a:solidFill>
                <a:latin typeface="Arial"/>
                <a:cs typeface="Arial"/>
              </a:rPr>
              <a:t>care.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100" y="525526"/>
            <a:ext cx="4128135" cy="5435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In-hospital</a:t>
            </a:r>
            <a:r>
              <a:rPr dirty="0" spc="-10"/>
              <a:t> </a:t>
            </a:r>
            <a:r>
              <a:rPr dirty="0" spc="-5"/>
              <a:t>Mortality</a:t>
            </a:r>
          </a:p>
        </p:txBody>
      </p:sp>
      <p:sp>
        <p:nvSpPr>
          <p:cNvPr id="3" name="object 3"/>
          <p:cNvSpPr/>
          <p:nvPr/>
        </p:nvSpPr>
        <p:spPr>
          <a:xfrm>
            <a:off x="2753867" y="4651247"/>
            <a:ext cx="7088505" cy="0"/>
          </a:xfrm>
          <a:custGeom>
            <a:avLst/>
            <a:gdLst/>
            <a:ahLst/>
            <a:cxnLst/>
            <a:rect l="l" t="t" r="r" b="b"/>
            <a:pathLst>
              <a:path w="7088505" h="0">
                <a:moveTo>
                  <a:pt x="0" y="0"/>
                </a:moveTo>
                <a:lnTo>
                  <a:pt x="708812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53867" y="3995928"/>
            <a:ext cx="7088505" cy="0"/>
          </a:xfrm>
          <a:custGeom>
            <a:avLst/>
            <a:gdLst/>
            <a:ahLst/>
            <a:cxnLst/>
            <a:rect l="l" t="t" r="r" b="b"/>
            <a:pathLst>
              <a:path w="7088505" h="0">
                <a:moveTo>
                  <a:pt x="0" y="0"/>
                </a:moveTo>
                <a:lnTo>
                  <a:pt x="708812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53867" y="3339084"/>
            <a:ext cx="7088505" cy="0"/>
          </a:xfrm>
          <a:custGeom>
            <a:avLst/>
            <a:gdLst/>
            <a:ahLst/>
            <a:cxnLst/>
            <a:rect l="l" t="t" r="r" b="b"/>
            <a:pathLst>
              <a:path w="7088505" h="0">
                <a:moveTo>
                  <a:pt x="0" y="0"/>
                </a:moveTo>
                <a:lnTo>
                  <a:pt x="708812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53867" y="2683764"/>
            <a:ext cx="7088505" cy="0"/>
          </a:xfrm>
          <a:custGeom>
            <a:avLst/>
            <a:gdLst/>
            <a:ahLst/>
            <a:cxnLst/>
            <a:rect l="l" t="t" r="r" b="b"/>
            <a:pathLst>
              <a:path w="7088505" h="0">
                <a:moveTo>
                  <a:pt x="0" y="0"/>
                </a:moveTo>
                <a:lnTo>
                  <a:pt x="708812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753867" y="2028444"/>
            <a:ext cx="7088505" cy="0"/>
          </a:xfrm>
          <a:custGeom>
            <a:avLst/>
            <a:gdLst/>
            <a:ahLst/>
            <a:cxnLst/>
            <a:rect l="l" t="t" r="r" b="b"/>
            <a:pathLst>
              <a:path w="7088505" h="0">
                <a:moveTo>
                  <a:pt x="0" y="0"/>
                </a:moveTo>
                <a:lnTo>
                  <a:pt x="708812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753867" y="2028444"/>
            <a:ext cx="0" cy="3278504"/>
          </a:xfrm>
          <a:custGeom>
            <a:avLst/>
            <a:gdLst/>
            <a:ahLst/>
            <a:cxnLst/>
            <a:rect l="l" t="t" r="r" b="b"/>
            <a:pathLst>
              <a:path w="0" h="3278504">
                <a:moveTo>
                  <a:pt x="0" y="3278124"/>
                </a:moveTo>
                <a:lnTo>
                  <a:pt x="0" y="0"/>
                </a:lnTo>
              </a:path>
            </a:pathLst>
          </a:custGeom>
          <a:ln w="6096">
            <a:solidFill>
              <a:srgbClr val="75757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753867" y="5306567"/>
            <a:ext cx="7088505" cy="0"/>
          </a:xfrm>
          <a:custGeom>
            <a:avLst/>
            <a:gdLst/>
            <a:ahLst/>
            <a:cxnLst/>
            <a:rect l="l" t="t" r="r" b="b"/>
            <a:pathLst>
              <a:path w="7088505" h="0">
                <a:moveTo>
                  <a:pt x="0" y="0"/>
                </a:moveTo>
                <a:lnTo>
                  <a:pt x="7088124" y="0"/>
                </a:lnTo>
              </a:path>
            </a:pathLst>
          </a:custGeom>
          <a:ln w="9144">
            <a:solidFill>
              <a:srgbClr val="75757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45179" y="5306567"/>
            <a:ext cx="0" cy="52069"/>
          </a:xfrm>
          <a:custGeom>
            <a:avLst/>
            <a:gdLst/>
            <a:ahLst/>
            <a:cxnLst/>
            <a:rect l="l" t="t" r="r" b="b"/>
            <a:pathLst>
              <a:path w="0" h="52070">
                <a:moveTo>
                  <a:pt x="0" y="0"/>
                </a:moveTo>
                <a:lnTo>
                  <a:pt x="0" y="51815"/>
                </a:lnTo>
              </a:path>
            </a:pathLst>
          </a:custGeom>
          <a:ln w="9144">
            <a:solidFill>
              <a:srgbClr val="75757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26279" y="5306567"/>
            <a:ext cx="0" cy="52069"/>
          </a:xfrm>
          <a:custGeom>
            <a:avLst/>
            <a:gdLst/>
            <a:ahLst/>
            <a:cxnLst/>
            <a:rect l="l" t="t" r="r" b="b"/>
            <a:pathLst>
              <a:path w="0" h="52070">
                <a:moveTo>
                  <a:pt x="0" y="0"/>
                </a:moveTo>
                <a:lnTo>
                  <a:pt x="0" y="51815"/>
                </a:lnTo>
              </a:path>
            </a:pathLst>
          </a:custGeom>
          <a:ln w="9144">
            <a:solidFill>
              <a:srgbClr val="75757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707379" y="5306567"/>
            <a:ext cx="0" cy="52069"/>
          </a:xfrm>
          <a:custGeom>
            <a:avLst/>
            <a:gdLst/>
            <a:ahLst/>
            <a:cxnLst/>
            <a:rect l="l" t="t" r="r" b="b"/>
            <a:pathLst>
              <a:path w="0" h="52070">
                <a:moveTo>
                  <a:pt x="0" y="0"/>
                </a:moveTo>
                <a:lnTo>
                  <a:pt x="0" y="51815"/>
                </a:lnTo>
              </a:path>
            </a:pathLst>
          </a:custGeom>
          <a:ln w="9144">
            <a:solidFill>
              <a:srgbClr val="75757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888480" y="5306567"/>
            <a:ext cx="0" cy="52069"/>
          </a:xfrm>
          <a:custGeom>
            <a:avLst/>
            <a:gdLst/>
            <a:ahLst/>
            <a:cxnLst/>
            <a:rect l="l" t="t" r="r" b="b"/>
            <a:pathLst>
              <a:path w="0" h="52070">
                <a:moveTo>
                  <a:pt x="0" y="0"/>
                </a:moveTo>
                <a:lnTo>
                  <a:pt x="0" y="51815"/>
                </a:lnTo>
              </a:path>
            </a:pathLst>
          </a:custGeom>
          <a:ln w="9144">
            <a:solidFill>
              <a:srgbClr val="75757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069580" y="5306567"/>
            <a:ext cx="0" cy="52069"/>
          </a:xfrm>
          <a:custGeom>
            <a:avLst/>
            <a:gdLst/>
            <a:ahLst/>
            <a:cxnLst/>
            <a:rect l="l" t="t" r="r" b="b"/>
            <a:pathLst>
              <a:path w="0" h="52070">
                <a:moveTo>
                  <a:pt x="0" y="0"/>
                </a:moveTo>
                <a:lnTo>
                  <a:pt x="0" y="51815"/>
                </a:lnTo>
              </a:path>
            </a:pathLst>
          </a:custGeom>
          <a:ln w="9144">
            <a:solidFill>
              <a:srgbClr val="75757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250680" y="5306567"/>
            <a:ext cx="0" cy="52069"/>
          </a:xfrm>
          <a:custGeom>
            <a:avLst/>
            <a:gdLst/>
            <a:ahLst/>
            <a:cxnLst/>
            <a:rect l="l" t="t" r="r" b="b"/>
            <a:pathLst>
              <a:path w="0" h="52070">
                <a:moveTo>
                  <a:pt x="0" y="0"/>
                </a:moveTo>
                <a:lnTo>
                  <a:pt x="0" y="51815"/>
                </a:lnTo>
              </a:path>
            </a:pathLst>
          </a:custGeom>
          <a:ln w="9144">
            <a:solidFill>
              <a:srgbClr val="75757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841992" y="5306567"/>
            <a:ext cx="0" cy="52069"/>
          </a:xfrm>
          <a:custGeom>
            <a:avLst/>
            <a:gdLst/>
            <a:ahLst/>
            <a:cxnLst/>
            <a:rect l="l" t="t" r="r" b="b"/>
            <a:pathLst>
              <a:path w="0" h="52070">
                <a:moveTo>
                  <a:pt x="0" y="0"/>
                </a:moveTo>
                <a:lnTo>
                  <a:pt x="0" y="51815"/>
                </a:lnTo>
              </a:path>
            </a:pathLst>
          </a:custGeom>
          <a:ln w="9144">
            <a:solidFill>
              <a:srgbClr val="75757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344417" y="2565654"/>
            <a:ext cx="5907405" cy="885825"/>
          </a:xfrm>
          <a:custGeom>
            <a:avLst/>
            <a:gdLst/>
            <a:ahLst/>
            <a:cxnLst/>
            <a:rect l="l" t="t" r="r" b="b"/>
            <a:pathLst>
              <a:path w="5907405" h="885825">
                <a:moveTo>
                  <a:pt x="0" y="0"/>
                </a:moveTo>
                <a:lnTo>
                  <a:pt x="1181100" y="210312"/>
                </a:lnTo>
                <a:lnTo>
                  <a:pt x="2362200" y="688848"/>
                </a:lnTo>
                <a:lnTo>
                  <a:pt x="3543300" y="406908"/>
                </a:lnTo>
                <a:lnTo>
                  <a:pt x="4724400" y="794004"/>
                </a:lnTo>
                <a:lnTo>
                  <a:pt x="5907024" y="885444"/>
                </a:lnTo>
              </a:path>
            </a:pathLst>
          </a:custGeom>
          <a:ln w="62484">
            <a:solidFill>
              <a:srgbClr val="1EA0C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44417" y="2451354"/>
            <a:ext cx="5907405" cy="340360"/>
          </a:xfrm>
          <a:custGeom>
            <a:avLst/>
            <a:gdLst/>
            <a:ahLst/>
            <a:cxnLst/>
            <a:rect l="l" t="t" r="r" b="b"/>
            <a:pathLst>
              <a:path w="5907405" h="340360">
                <a:moveTo>
                  <a:pt x="0" y="236220"/>
                </a:moveTo>
                <a:lnTo>
                  <a:pt x="1181100" y="86868"/>
                </a:lnTo>
                <a:lnTo>
                  <a:pt x="2362200" y="27432"/>
                </a:lnTo>
                <a:lnTo>
                  <a:pt x="3543300" y="339851"/>
                </a:lnTo>
                <a:lnTo>
                  <a:pt x="4724400" y="315468"/>
                </a:lnTo>
                <a:lnTo>
                  <a:pt x="5907024" y="0"/>
                </a:lnTo>
              </a:path>
            </a:pathLst>
          </a:custGeom>
          <a:ln w="62484">
            <a:solidFill>
              <a:srgbClr val="E4201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214117" y="4483734"/>
            <a:ext cx="354965" cy="955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1%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Arial"/>
                <a:cs typeface="Arial"/>
              </a:rPr>
              <a:t>0%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14117" y="3828034"/>
            <a:ext cx="3549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2%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14117" y="2516504"/>
            <a:ext cx="354965" cy="955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4%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Arial"/>
                <a:cs typeface="Arial"/>
              </a:rPr>
              <a:t>3%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14117" y="1860930"/>
            <a:ext cx="3549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5%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93567" y="5411825"/>
            <a:ext cx="20840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3800" algn="l"/>
              </a:tabLst>
            </a:pPr>
            <a:r>
              <a:rPr dirty="0" sz="1800" spc="-5" b="1">
                <a:latin typeface="Arial"/>
                <a:cs typeface="Arial"/>
              </a:rPr>
              <a:t>Q4</a:t>
            </a:r>
            <a:r>
              <a:rPr dirty="0" sz="1800" spc="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2015	Q1</a:t>
            </a:r>
            <a:r>
              <a:rPr dirty="0" sz="1800" spc="-7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2016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256403" y="5411825"/>
            <a:ext cx="90296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Q2</a:t>
            </a:r>
            <a:r>
              <a:rPr dirty="0" sz="1800" spc="-8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2016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38138" y="5411825"/>
            <a:ext cx="20840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3800" algn="l"/>
              </a:tabLst>
            </a:pPr>
            <a:r>
              <a:rPr dirty="0" sz="1800" spc="-5" b="1">
                <a:latin typeface="Arial"/>
                <a:cs typeface="Arial"/>
              </a:rPr>
              <a:t>Q3</a:t>
            </a:r>
            <a:r>
              <a:rPr dirty="0" sz="1800" spc="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2016	Q4</a:t>
            </a:r>
            <a:r>
              <a:rPr dirty="0" sz="1800" spc="-7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2016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800845" y="5411825"/>
            <a:ext cx="90296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Q1</a:t>
            </a:r>
            <a:r>
              <a:rPr dirty="0" sz="1800" spc="-7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2017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38259" y="1963057"/>
            <a:ext cx="422909" cy="342201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3195"/>
              </a:lnSpc>
            </a:pPr>
            <a:r>
              <a:rPr dirty="0" sz="2800" b="1">
                <a:latin typeface="Arial"/>
                <a:cs typeface="Arial"/>
              </a:rPr>
              <a:t>I</a:t>
            </a:r>
            <a:r>
              <a:rPr dirty="0" sz="2800" spc="-10" b="1">
                <a:latin typeface="Arial"/>
                <a:cs typeface="Arial"/>
              </a:rPr>
              <a:t>n</a:t>
            </a:r>
            <a:r>
              <a:rPr dirty="0" sz="2800" b="1">
                <a:latin typeface="Arial"/>
                <a:cs typeface="Arial"/>
              </a:rPr>
              <a:t>-h</a:t>
            </a:r>
            <a:r>
              <a:rPr dirty="0" sz="2800" spc="-15" b="1">
                <a:latin typeface="Arial"/>
                <a:cs typeface="Arial"/>
              </a:rPr>
              <a:t>o</a:t>
            </a:r>
            <a:r>
              <a:rPr dirty="0" sz="2800" b="1">
                <a:latin typeface="Arial"/>
                <a:cs typeface="Arial"/>
              </a:rPr>
              <a:t>spit</a:t>
            </a:r>
            <a:r>
              <a:rPr dirty="0" sz="2800" spc="0" b="1">
                <a:latin typeface="Arial"/>
                <a:cs typeface="Arial"/>
              </a:rPr>
              <a:t>a</a:t>
            </a:r>
            <a:r>
              <a:rPr dirty="0" sz="2800" b="1">
                <a:latin typeface="Arial"/>
                <a:cs typeface="Arial"/>
              </a:rPr>
              <a:t>l</a:t>
            </a:r>
            <a:r>
              <a:rPr dirty="0" sz="280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mort</a:t>
            </a:r>
            <a:r>
              <a:rPr dirty="0" sz="2800" spc="0" b="1">
                <a:latin typeface="Arial"/>
                <a:cs typeface="Arial"/>
              </a:rPr>
              <a:t>a</a:t>
            </a:r>
            <a:r>
              <a:rPr dirty="0" sz="2800" b="1">
                <a:latin typeface="Arial"/>
                <a:cs typeface="Arial"/>
              </a:rPr>
              <a:t>lity</a:t>
            </a:r>
            <a:endParaRPr sz="2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99026" y="1288796"/>
            <a:ext cx="339344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E4201E"/>
                </a:solidFill>
                <a:latin typeface="Arial"/>
                <a:cs typeface="Arial"/>
              </a:rPr>
              <a:t>Not in</a:t>
            </a:r>
            <a:r>
              <a:rPr dirty="0" sz="2800" spc="-125" b="1">
                <a:solidFill>
                  <a:srgbClr val="E4201E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E4201E"/>
                </a:solidFill>
                <a:latin typeface="Arial"/>
                <a:cs typeface="Arial"/>
              </a:rPr>
              <a:t>Accelerator-2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800" spc="-5">
                <a:latin typeface="Arial"/>
                <a:cs typeface="Arial"/>
              </a:rPr>
              <a:t>N=22,651;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P=0.7*</a:t>
            </a:r>
            <a:endParaRPr sz="2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568697" y="3477514"/>
            <a:ext cx="305181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1BA1C6"/>
                </a:solidFill>
                <a:latin typeface="Arial"/>
                <a:cs typeface="Arial"/>
              </a:rPr>
              <a:t>Accelerator-2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800" spc="-5">
                <a:latin typeface="Arial"/>
                <a:cs typeface="Arial"/>
              </a:rPr>
              <a:t>N=6,695;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P=0.019*</a:t>
            </a:r>
            <a:endParaRPr sz="2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707642" y="5856223"/>
            <a:ext cx="24536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Arial"/>
                <a:cs typeface="Arial"/>
              </a:rPr>
              <a:t>*</a:t>
            </a:r>
            <a:r>
              <a:rPr dirty="0" sz="1600" spc="-5" i="1">
                <a:latin typeface="Arial"/>
                <a:cs typeface="Arial"/>
              </a:rPr>
              <a:t>Adjusted P-value for</a:t>
            </a:r>
            <a:r>
              <a:rPr dirty="0" sz="1600" spc="-15" i="1">
                <a:latin typeface="Arial"/>
                <a:cs typeface="Arial"/>
              </a:rPr>
              <a:t> </a:t>
            </a:r>
            <a:r>
              <a:rPr dirty="0" sz="1600" spc="-5" i="1">
                <a:latin typeface="Arial"/>
                <a:cs typeface="Arial"/>
              </a:rPr>
              <a:t>trend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406131" y="5854700"/>
            <a:ext cx="44805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53D88"/>
                </a:solidFill>
                <a:latin typeface="Arial"/>
                <a:cs typeface="Arial"/>
              </a:rPr>
              <a:t>Mission: Lifeline Participating </a:t>
            </a:r>
            <a:r>
              <a:rPr dirty="0" sz="1800">
                <a:solidFill>
                  <a:srgbClr val="053D88"/>
                </a:solidFill>
                <a:latin typeface="Arial"/>
                <a:cs typeface="Arial"/>
              </a:rPr>
              <a:t>U.S.</a:t>
            </a:r>
            <a:r>
              <a:rPr dirty="0" sz="1800" spc="30">
                <a:solidFill>
                  <a:srgbClr val="053D88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53D88"/>
                </a:solidFill>
                <a:latin typeface="Arial"/>
                <a:cs typeface="Arial"/>
              </a:rPr>
              <a:t>Hospitals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100" y="525526"/>
            <a:ext cx="2613660" cy="5435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Conclusions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2100" y="1435125"/>
            <a:ext cx="8197215" cy="19037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2800" spc="-5">
                <a:solidFill>
                  <a:srgbClr val="373A43"/>
                </a:solidFill>
                <a:latin typeface="Arial"/>
                <a:cs typeface="Arial"/>
              </a:rPr>
              <a:t>Organization of care among EMS and hospitals in  12 regions was associated with statistically and  clinically significant reductions in time to reperfusion  in patients with</a:t>
            </a:r>
            <a:r>
              <a:rPr dirty="0" sz="2800" spc="-30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373A43"/>
                </a:solidFill>
                <a:latin typeface="Arial"/>
                <a:cs typeface="Arial"/>
              </a:rPr>
              <a:t>STEMI.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80504" y="227075"/>
            <a:ext cx="4806696" cy="766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2100" y="525526"/>
            <a:ext cx="2613660" cy="543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400" spc="-5" b="1">
                <a:solidFill>
                  <a:srgbClr val="053D88"/>
                </a:solidFill>
                <a:latin typeface="Arial"/>
                <a:cs typeface="Arial"/>
              </a:rPr>
              <a:t>Conclusions</a:t>
            </a:r>
            <a:endParaRPr sz="3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2100" y="1435125"/>
            <a:ext cx="9304655" cy="1433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2800" spc="-5">
                <a:solidFill>
                  <a:srgbClr val="373A43"/>
                </a:solidFill>
                <a:latin typeface="Arial"/>
                <a:cs typeface="Arial"/>
              </a:rPr>
              <a:t>The relative success of this intervention compared to prior  work is likely related to ongoing support by neutral mentors  and full time regional</a:t>
            </a:r>
            <a:r>
              <a:rPr dirty="0" sz="2800" spc="100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373A43"/>
                </a:solidFill>
                <a:latin typeface="Arial"/>
                <a:cs typeface="Arial"/>
              </a:rPr>
              <a:t>coordinators.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80504" y="227075"/>
            <a:ext cx="4806696" cy="766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100" y="525526"/>
            <a:ext cx="2613660" cy="5435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Conclusions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2100" y="1435125"/>
            <a:ext cx="9229725" cy="3045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2800" spc="-5">
                <a:solidFill>
                  <a:srgbClr val="373A43"/>
                </a:solidFill>
                <a:latin typeface="Arial"/>
                <a:cs typeface="Arial"/>
              </a:rPr>
              <a:t>This enhanced organization corresponded with statistically  significant reductions in morbidity and mortality among  patients with</a:t>
            </a:r>
            <a:r>
              <a:rPr dirty="0" sz="2800" spc="-25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373A43"/>
                </a:solidFill>
                <a:latin typeface="Arial"/>
                <a:cs typeface="Arial"/>
              </a:rPr>
              <a:t>STEMI,</a:t>
            </a:r>
            <a:endParaRPr sz="2800">
              <a:latin typeface="Arial"/>
              <a:cs typeface="Arial"/>
            </a:endParaRPr>
          </a:p>
          <a:p>
            <a:pPr marL="12700" marR="530225">
              <a:lnSpc>
                <a:spcPct val="110000"/>
              </a:lnSpc>
              <a:spcBef>
                <a:spcPts val="1595"/>
              </a:spcBef>
            </a:pPr>
            <a:r>
              <a:rPr dirty="0" sz="2800" spc="-5" b="1">
                <a:solidFill>
                  <a:srgbClr val="053D88"/>
                </a:solidFill>
                <a:latin typeface="Arial"/>
                <a:cs typeface="Arial"/>
              </a:rPr>
              <a:t>and </a:t>
            </a:r>
            <a:r>
              <a:rPr dirty="0" sz="2800" spc="-5">
                <a:solidFill>
                  <a:srgbClr val="373A43"/>
                </a:solidFill>
                <a:latin typeface="Arial"/>
                <a:cs typeface="Arial"/>
              </a:rPr>
              <a:t>the reduction in mortality appeared independent of  temporal trends among other hospitals participating in  Mission: Lifeline during the same time</a:t>
            </a:r>
            <a:r>
              <a:rPr dirty="0" sz="2800" spc="150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373A43"/>
                </a:solidFill>
                <a:latin typeface="Arial"/>
                <a:cs typeface="Arial"/>
              </a:rPr>
              <a:t>period.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80504" y="227075"/>
            <a:ext cx="4806696" cy="766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100" y="525526"/>
            <a:ext cx="2613660" cy="5435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Conclusions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2100" y="1435125"/>
            <a:ext cx="9639300" cy="19037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2800" spc="-5">
                <a:solidFill>
                  <a:srgbClr val="373A43"/>
                </a:solidFill>
                <a:latin typeface="Arial"/>
                <a:cs typeface="Arial"/>
              </a:rPr>
              <a:t>The relatively modest improvements in treatment time  compared to marked declines in mortality suggests that other  factors related to regional organization possibly contributed  to better</a:t>
            </a:r>
            <a:r>
              <a:rPr dirty="0" sz="2800" spc="-20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373A43"/>
                </a:solidFill>
                <a:latin typeface="Arial"/>
                <a:cs typeface="Arial"/>
              </a:rPr>
              <a:t>outcomes.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80504" y="227075"/>
            <a:ext cx="4806696" cy="766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100" y="525526"/>
            <a:ext cx="2613660" cy="5435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Conclusions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2100" y="1435125"/>
            <a:ext cx="9624060" cy="2372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2800" spc="-5">
                <a:solidFill>
                  <a:srgbClr val="373A43"/>
                </a:solidFill>
                <a:latin typeface="Arial"/>
                <a:cs typeface="Arial"/>
              </a:rPr>
              <a:t>This generalizable model of emergency cardiovascular care  including regional protocols, measurement and feedback in a  single common national </a:t>
            </a:r>
            <a:r>
              <a:rPr dirty="0" sz="2800" spc="-25">
                <a:solidFill>
                  <a:srgbClr val="373A43"/>
                </a:solidFill>
                <a:latin typeface="Arial"/>
                <a:cs typeface="Arial"/>
              </a:rPr>
              <a:t>registry, </a:t>
            </a:r>
            <a:r>
              <a:rPr dirty="0" sz="2800" spc="-5">
                <a:solidFill>
                  <a:srgbClr val="373A43"/>
                </a:solidFill>
                <a:latin typeface="Arial"/>
                <a:cs typeface="Arial"/>
              </a:rPr>
              <a:t>and ongoing support by  regional coordinators has the potential to optimize treatment  and outcomes of STEMI patients if broadly</a:t>
            </a:r>
            <a:r>
              <a:rPr dirty="0" sz="2800" spc="114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373A43"/>
                </a:solidFill>
                <a:latin typeface="Arial"/>
                <a:cs typeface="Arial"/>
              </a:rPr>
              <a:t>applied.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80504" y="227075"/>
            <a:ext cx="4806696" cy="766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100" y="525526"/>
            <a:ext cx="2541270" cy="5435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2100" y="1435125"/>
            <a:ext cx="8948420" cy="2372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2800" spc="-5">
                <a:solidFill>
                  <a:srgbClr val="373A43"/>
                </a:solidFill>
                <a:latin typeface="Arial"/>
                <a:cs typeface="Arial"/>
              </a:rPr>
              <a:t>Building on the Accelerator-1 Project, we hypothesized  that time to reperfusion could be further reduced with the  addition of </a:t>
            </a:r>
            <a:r>
              <a:rPr dirty="0" sz="2800">
                <a:solidFill>
                  <a:srgbClr val="373A43"/>
                </a:solidFill>
                <a:latin typeface="Arial"/>
                <a:cs typeface="Arial"/>
              </a:rPr>
              <a:t>full-time </a:t>
            </a:r>
            <a:r>
              <a:rPr dirty="0" sz="2800" spc="-5">
                <a:solidFill>
                  <a:srgbClr val="373A43"/>
                </a:solidFill>
                <a:latin typeface="Arial"/>
                <a:cs typeface="Arial"/>
              </a:rPr>
              <a:t>regional coordinators supported by  the study and ongoing engagement of national faculty  mentorship.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2100" y="525526"/>
            <a:ext cx="1967230" cy="543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400" spc="-5" b="1">
                <a:solidFill>
                  <a:srgbClr val="053D88"/>
                </a:solidFill>
                <a:latin typeface="Arial"/>
                <a:cs typeface="Arial"/>
              </a:rPr>
              <a:t>Objective</a:t>
            </a:r>
            <a:endParaRPr sz="3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2100" y="1435125"/>
            <a:ext cx="8791575" cy="9645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2800" spc="-165">
                <a:solidFill>
                  <a:srgbClr val="373A43"/>
                </a:solidFill>
                <a:latin typeface="Arial"/>
                <a:cs typeface="Arial"/>
              </a:rPr>
              <a:t>To </a:t>
            </a:r>
            <a:r>
              <a:rPr dirty="0" sz="2800" spc="-5">
                <a:solidFill>
                  <a:srgbClr val="373A43"/>
                </a:solidFill>
                <a:latin typeface="Arial"/>
                <a:cs typeface="Arial"/>
              </a:rPr>
              <a:t>increase the rate </a:t>
            </a:r>
            <a:r>
              <a:rPr dirty="0" sz="2800">
                <a:solidFill>
                  <a:srgbClr val="373A43"/>
                </a:solidFill>
                <a:latin typeface="Arial"/>
                <a:cs typeface="Arial"/>
              </a:rPr>
              <a:t>of </a:t>
            </a:r>
            <a:r>
              <a:rPr dirty="0" sz="2800" spc="-5">
                <a:solidFill>
                  <a:srgbClr val="373A43"/>
                </a:solidFill>
                <a:latin typeface="Arial"/>
                <a:cs typeface="Arial"/>
              </a:rPr>
              <a:t>timely coronary reperfusion by  organizing coordinated </a:t>
            </a:r>
            <a:r>
              <a:rPr dirty="0" sz="2800" spc="-10">
                <a:solidFill>
                  <a:srgbClr val="373A43"/>
                </a:solidFill>
                <a:latin typeface="Arial"/>
                <a:cs typeface="Arial"/>
              </a:rPr>
              <a:t>STEMI </a:t>
            </a:r>
            <a:r>
              <a:rPr dirty="0" sz="2800" spc="-5">
                <a:solidFill>
                  <a:srgbClr val="373A43"/>
                </a:solidFill>
                <a:latin typeface="Arial"/>
                <a:cs typeface="Arial"/>
              </a:rPr>
              <a:t>care on a regional</a:t>
            </a:r>
            <a:r>
              <a:rPr dirty="0" sz="2800" spc="210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373A43"/>
                </a:solidFill>
                <a:latin typeface="Arial"/>
                <a:cs typeface="Arial"/>
              </a:rPr>
              <a:t>basis.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13346"/>
            <a:ext cx="12192000" cy="644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7075" y="6400800"/>
            <a:ext cx="2497836" cy="281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0575" y="84531"/>
            <a:ext cx="1461770" cy="98425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3775"/>
              </a:lnSpc>
              <a:spcBef>
                <a:spcPts val="95"/>
              </a:spcBef>
            </a:pPr>
            <a:r>
              <a:rPr dirty="0" spc="-5"/>
              <a:t>Study</a:t>
            </a:r>
          </a:p>
          <a:p>
            <a:pPr marL="12700">
              <a:lnSpc>
                <a:spcPts val="3775"/>
              </a:lnSpc>
            </a:pPr>
            <a:r>
              <a:rPr dirty="0" spc="-5"/>
              <a:t>De</a:t>
            </a:r>
            <a:r>
              <a:rPr dirty="0" spc="-20"/>
              <a:t>s</a:t>
            </a:r>
            <a:r>
              <a:rPr dirty="0" spc="-5"/>
              <a:t>ign</a:t>
            </a:r>
          </a:p>
        </p:txBody>
      </p:sp>
      <p:sp>
        <p:nvSpPr>
          <p:cNvPr id="5" name="object 5"/>
          <p:cNvSpPr/>
          <p:nvPr/>
        </p:nvSpPr>
        <p:spPr>
          <a:xfrm>
            <a:off x="6024371" y="765809"/>
            <a:ext cx="144780" cy="334010"/>
          </a:xfrm>
          <a:custGeom>
            <a:avLst/>
            <a:gdLst/>
            <a:ahLst/>
            <a:cxnLst/>
            <a:rect l="l" t="t" r="r" b="b"/>
            <a:pathLst>
              <a:path w="144779" h="334009">
                <a:moveTo>
                  <a:pt x="57912" y="247141"/>
                </a:moveTo>
                <a:lnTo>
                  <a:pt x="0" y="247141"/>
                </a:lnTo>
                <a:lnTo>
                  <a:pt x="72389" y="334010"/>
                </a:lnTo>
                <a:lnTo>
                  <a:pt x="132714" y="261619"/>
                </a:lnTo>
                <a:lnTo>
                  <a:pt x="57912" y="261619"/>
                </a:lnTo>
                <a:lnTo>
                  <a:pt x="57912" y="247141"/>
                </a:lnTo>
                <a:close/>
              </a:path>
              <a:path w="144779" h="334009">
                <a:moveTo>
                  <a:pt x="86867" y="0"/>
                </a:moveTo>
                <a:lnTo>
                  <a:pt x="57912" y="0"/>
                </a:lnTo>
                <a:lnTo>
                  <a:pt x="57912" y="261619"/>
                </a:lnTo>
                <a:lnTo>
                  <a:pt x="86867" y="261619"/>
                </a:lnTo>
                <a:lnTo>
                  <a:pt x="86867" y="0"/>
                </a:lnTo>
                <a:close/>
              </a:path>
              <a:path w="144779" h="334009">
                <a:moveTo>
                  <a:pt x="144779" y="247141"/>
                </a:moveTo>
                <a:lnTo>
                  <a:pt x="86867" y="247141"/>
                </a:lnTo>
                <a:lnTo>
                  <a:pt x="86867" y="261619"/>
                </a:lnTo>
                <a:lnTo>
                  <a:pt x="132714" y="261619"/>
                </a:lnTo>
                <a:lnTo>
                  <a:pt x="144779" y="247141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947659" y="3456432"/>
            <a:ext cx="3742944" cy="1932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045195" y="3479291"/>
            <a:ext cx="3544824" cy="19370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009381" y="3498341"/>
            <a:ext cx="3619500" cy="1809114"/>
          </a:xfrm>
          <a:custGeom>
            <a:avLst/>
            <a:gdLst/>
            <a:ahLst/>
            <a:cxnLst/>
            <a:rect l="l" t="t" r="r" b="b"/>
            <a:pathLst>
              <a:path w="3619500" h="1809114">
                <a:moveTo>
                  <a:pt x="0" y="1808987"/>
                </a:moveTo>
                <a:lnTo>
                  <a:pt x="3619500" y="1808987"/>
                </a:lnTo>
                <a:lnTo>
                  <a:pt x="3619500" y="0"/>
                </a:lnTo>
                <a:lnTo>
                  <a:pt x="0" y="0"/>
                </a:lnTo>
                <a:lnTo>
                  <a:pt x="0" y="1808987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009381" y="3498341"/>
            <a:ext cx="3619500" cy="1809114"/>
          </a:xfrm>
          <a:prstGeom prst="rect">
            <a:avLst/>
          </a:prstGeom>
          <a:solidFill>
            <a:srgbClr val="1BA1C6"/>
          </a:solidFill>
        </p:spPr>
        <p:txBody>
          <a:bodyPr wrap="square" lIns="0" tIns="666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dirty="0" sz="1800" spc="-5" b="1">
                <a:solidFill>
                  <a:srgbClr val="FDE09F"/>
                </a:solidFill>
                <a:latin typeface="Arial"/>
                <a:cs typeface="Arial"/>
              </a:rPr>
              <a:t>STUDY</a:t>
            </a:r>
            <a:r>
              <a:rPr dirty="0" sz="1800" spc="-120" b="1">
                <a:solidFill>
                  <a:srgbClr val="FDE09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DE09F"/>
                </a:solidFill>
                <a:latin typeface="Arial"/>
                <a:cs typeface="Arial"/>
              </a:rPr>
              <a:t>REQUIREMENTS</a:t>
            </a:r>
            <a:endParaRPr sz="1800">
              <a:latin typeface="Arial"/>
              <a:cs typeface="Arial"/>
            </a:endParaRPr>
          </a:p>
          <a:p>
            <a:pPr algn="ctr" marL="685165" marR="679450">
              <a:lnSpc>
                <a:spcPct val="100000"/>
              </a:lnSpc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Regional</a:t>
            </a:r>
            <a:r>
              <a:rPr dirty="0" sz="18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Leadership  Common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Protocols</a:t>
            </a:r>
            <a:endParaRPr sz="1800">
              <a:latin typeface="Arial"/>
              <a:cs typeface="Arial"/>
            </a:endParaRPr>
          </a:p>
          <a:p>
            <a:pPr algn="ctr" marL="217170" marR="209550" indent="-1905">
              <a:lnSpc>
                <a:spcPct val="100000"/>
              </a:lnSpc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Hospital participation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ARG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Enter all consecutive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STEMI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patients during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period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51542" y="236981"/>
            <a:ext cx="1836420" cy="1754505"/>
          </a:xfrm>
          <a:prstGeom prst="rect">
            <a:avLst/>
          </a:prstGeom>
          <a:ln w="25907">
            <a:solidFill>
              <a:srgbClr val="EA3D3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2240"/>
              </a:lnSpc>
            </a:pPr>
            <a:r>
              <a:rPr dirty="0" sz="2000" b="1">
                <a:solidFill>
                  <a:srgbClr val="373A43"/>
                </a:solidFill>
                <a:latin typeface="Arial"/>
                <a:cs typeface="Arial"/>
              </a:rPr>
              <a:t>Goal: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160"/>
              </a:lnSpc>
            </a:pPr>
            <a:r>
              <a:rPr dirty="0" sz="2000">
                <a:solidFill>
                  <a:srgbClr val="373A43"/>
                </a:solidFill>
                <a:latin typeface="Arial"/>
                <a:cs typeface="Arial"/>
              </a:rPr>
              <a:t>Increase</a:t>
            </a:r>
            <a:r>
              <a:rPr dirty="0" sz="2000" spc="-130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73A43"/>
                </a:solidFill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  <a:p>
            <a:pPr algn="ctr" marL="310515" marR="304165">
              <a:lnSpc>
                <a:spcPct val="90000"/>
              </a:lnSpc>
              <a:spcBef>
                <a:spcPts val="120"/>
              </a:spcBef>
            </a:pPr>
            <a:r>
              <a:rPr dirty="0" sz="2000">
                <a:solidFill>
                  <a:srgbClr val="373A43"/>
                </a:solidFill>
                <a:latin typeface="Arial"/>
                <a:cs typeface="Arial"/>
              </a:rPr>
              <a:t>% patients  reaching  guideline  goals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91767" y="5148071"/>
            <a:ext cx="5963411" cy="10408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50847" y="5178552"/>
            <a:ext cx="5504687" cy="9997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53489" y="5189982"/>
            <a:ext cx="5840095" cy="917575"/>
          </a:xfrm>
          <a:custGeom>
            <a:avLst/>
            <a:gdLst/>
            <a:ahLst/>
            <a:cxnLst/>
            <a:rect l="l" t="t" r="r" b="b"/>
            <a:pathLst>
              <a:path w="5840095" h="917575">
                <a:moveTo>
                  <a:pt x="0" y="917448"/>
                </a:moveTo>
                <a:lnTo>
                  <a:pt x="5839968" y="917448"/>
                </a:lnTo>
                <a:lnTo>
                  <a:pt x="5839968" y="0"/>
                </a:lnTo>
                <a:lnTo>
                  <a:pt x="0" y="0"/>
                </a:lnTo>
                <a:lnTo>
                  <a:pt x="0" y="917448"/>
                </a:lnTo>
                <a:close/>
              </a:path>
            </a:pathLst>
          </a:custGeom>
          <a:solidFill>
            <a:srgbClr val="1BA1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53489" y="5189982"/>
            <a:ext cx="5840095" cy="917575"/>
          </a:xfrm>
          <a:custGeom>
            <a:avLst/>
            <a:gdLst/>
            <a:ahLst/>
            <a:cxnLst/>
            <a:rect l="l" t="t" r="r" b="b"/>
            <a:pathLst>
              <a:path w="5840095" h="917575">
                <a:moveTo>
                  <a:pt x="0" y="917448"/>
                </a:moveTo>
                <a:lnTo>
                  <a:pt x="5839968" y="917448"/>
                </a:lnTo>
                <a:lnTo>
                  <a:pt x="5839968" y="0"/>
                </a:lnTo>
                <a:lnTo>
                  <a:pt x="0" y="0"/>
                </a:lnTo>
                <a:lnTo>
                  <a:pt x="0" y="917448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602739" y="5245989"/>
            <a:ext cx="513588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10,730 STEMI Patients Presented by EMS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Ambulance 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Directly to Primary PCI</a:t>
            </a:r>
            <a:r>
              <a:rPr dirty="0" sz="16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Hospitals</a:t>
            </a:r>
            <a:endParaRPr sz="1600">
              <a:latin typeface="Arial"/>
              <a:cs typeface="Arial"/>
            </a:endParaRPr>
          </a:p>
          <a:p>
            <a:pPr algn="ctr" marL="3810">
              <a:lnSpc>
                <a:spcPct val="100000"/>
              </a:lnSpc>
            </a:pP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April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2015 – March</a:t>
            </a:r>
            <a:r>
              <a:rPr dirty="0" sz="1600" spc="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2017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82624" y="5064252"/>
            <a:ext cx="5980176" cy="11765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252727" y="5114544"/>
            <a:ext cx="5840095" cy="1036319"/>
          </a:xfrm>
          <a:custGeom>
            <a:avLst/>
            <a:gdLst/>
            <a:ahLst/>
            <a:cxnLst/>
            <a:rect l="l" t="t" r="r" b="b"/>
            <a:pathLst>
              <a:path w="5840095" h="1036320">
                <a:moveTo>
                  <a:pt x="0" y="518159"/>
                </a:moveTo>
                <a:lnTo>
                  <a:pt x="2117" y="471002"/>
                </a:lnTo>
                <a:lnTo>
                  <a:pt x="8349" y="425030"/>
                </a:lnTo>
                <a:lnTo>
                  <a:pt x="18512" y="380426"/>
                </a:lnTo>
                <a:lnTo>
                  <a:pt x="32422" y="337373"/>
                </a:lnTo>
                <a:lnTo>
                  <a:pt x="49896" y="296054"/>
                </a:lnTo>
                <a:lnTo>
                  <a:pt x="70753" y="256652"/>
                </a:lnTo>
                <a:lnTo>
                  <a:pt x="94807" y="219351"/>
                </a:lnTo>
                <a:lnTo>
                  <a:pt x="121878" y="184332"/>
                </a:lnTo>
                <a:lnTo>
                  <a:pt x="151780" y="151780"/>
                </a:lnTo>
                <a:lnTo>
                  <a:pt x="184332" y="121878"/>
                </a:lnTo>
                <a:lnTo>
                  <a:pt x="219351" y="94807"/>
                </a:lnTo>
                <a:lnTo>
                  <a:pt x="256652" y="70753"/>
                </a:lnTo>
                <a:lnTo>
                  <a:pt x="296054" y="49896"/>
                </a:lnTo>
                <a:lnTo>
                  <a:pt x="337373" y="32422"/>
                </a:lnTo>
                <a:lnTo>
                  <a:pt x="380426" y="18512"/>
                </a:lnTo>
                <a:lnTo>
                  <a:pt x="425030" y="8349"/>
                </a:lnTo>
                <a:lnTo>
                  <a:pt x="471002" y="2117"/>
                </a:lnTo>
                <a:lnTo>
                  <a:pt x="518159" y="0"/>
                </a:lnTo>
                <a:lnTo>
                  <a:pt x="5321808" y="0"/>
                </a:lnTo>
                <a:lnTo>
                  <a:pt x="5368965" y="2117"/>
                </a:lnTo>
                <a:lnTo>
                  <a:pt x="5414937" y="8349"/>
                </a:lnTo>
                <a:lnTo>
                  <a:pt x="5459541" y="18512"/>
                </a:lnTo>
                <a:lnTo>
                  <a:pt x="5502594" y="32422"/>
                </a:lnTo>
                <a:lnTo>
                  <a:pt x="5543913" y="49896"/>
                </a:lnTo>
                <a:lnTo>
                  <a:pt x="5583315" y="70753"/>
                </a:lnTo>
                <a:lnTo>
                  <a:pt x="5620616" y="94807"/>
                </a:lnTo>
                <a:lnTo>
                  <a:pt x="5655635" y="121878"/>
                </a:lnTo>
                <a:lnTo>
                  <a:pt x="5688187" y="151780"/>
                </a:lnTo>
                <a:lnTo>
                  <a:pt x="5718089" y="184332"/>
                </a:lnTo>
                <a:lnTo>
                  <a:pt x="5745160" y="219351"/>
                </a:lnTo>
                <a:lnTo>
                  <a:pt x="5769214" y="256652"/>
                </a:lnTo>
                <a:lnTo>
                  <a:pt x="5790071" y="296054"/>
                </a:lnTo>
                <a:lnTo>
                  <a:pt x="5807545" y="337373"/>
                </a:lnTo>
                <a:lnTo>
                  <a:pt x="5821455" y="380426"/>
                </a:lnTo>
                <a:lnTo>
                  <a:pt x="5831618" y="425030"/>
                </a:lnTo>
                <a:lnTo>
                  <a:pt x="5837850" y="471002"/>
                </a:lnTo>
                <a:lnTo>
                  <a:pt x="5839968" y="518159"/>
                </a:lnTo>
                <a:lnTo>
                  <a:pt x="5837850" y="565324"/>
                </a:lnTo>
                <a:lnTo>
                  <a:pt x="5831618" y="611302"/>
                </a:lnTo>
                <a:lnTo>
                  <a:pt x="5821455" y="655910"/>
                </a:lnTo>
                <a:lnTo>
                  <a:pt x="5807545" y="698966"/>
                </a:lnTo>
                <a:lnTo>
                  <a:pt x="5790071" y="740287"/>
                </a:lnTo>
                <a:lnTo>
                  <a:pt x="5769214" y="779689"/>
                </a:lnTo>
                <a:lnTo>
                  <a:pt x="5745160" y="816990"/>
                </a:lnTo>
                <a:lnTo>
                  <a:pt x="5718089" y="852007"/>
                </a:lnTo>
                <a:lnTo>
                  <a:pt x="5688187" y="884558"/>
                </a:lnTo>
                <a:lnTo>
                  <a:pt x="5655635" y="914458"/>
                </a:lnTo>
                <a:lnTo>
                  <a:pt x="5620616" y="941526"/>
                </a:lnTo>
                <a:lnTo>
                  <a:pt x="5583315" y="965578"/>
                </a:lnTo>
                <a:lnTo>
                  <a:pt x="5543913" y="986431"/>
                </a:lnTo>
                <a:lnTo>
                  <a:pt x="5502594" y="1003903"/>
                </a:lnTo>
                <a:lnTo>
                  <a:pt x="5459541" y="1017811"/>
                </a:lnTo>
                <a:lnTo>
                  <a:pt x="5414937" y="1027972"/>
                </a:lnTo>
                <a:lnTo>
                  <a:pt x="5368965" y="1034202"/>
                </a:lnTo>
                <a:lnTo>
                  <a:pt x="5321808" y="1036319"/>
                </a:lnTo>
                <a:lnTo>
                  <a:pt x="518159" y="1036319"/>
                </a:lnTo>
                <a:lnTo>
                  <a:pt x="471002" y="1034202"/>
                </a:lnTo>
                <a:lnTo>
                  <a:pt x="425030" y="1027971"/>
                </a:lnTo>
                <a:lnTo>
                  <a:pt x="380426" y="1017810"/>
                </a:lnTo>
                <a:lnTo>
                  <a:pt x="337373" y="1003902"/>
                </a:lnTo>
                <a:lnTo>
                  <a:pt x="296054" y="986429"/>
                </a:lnTo>
                <a:lnTo>
                  <a:pt x="256652" y="965575"/>
                </a:lnTo>
                <a:lnTo>
                  <a:pt x="219351" y="941522"/>
                </a:lnTo>
                <a:lnTo>
                  <a:pt x="184332" y="914454"/>
                </a:lnTo>
                <a:lnTo>
                  <a:pt x="151780" y="884553"/>
                </a:lnTo>
                <a:lnTo>
                  <a:pt x="121878" y="852002"/>
                </a:lnTo>
                <a:lnTo>
                  <a:pt x="94807" y="816985"/>
                </a:lnTo>
                <a:lnTo>
                  <a:pt x="70753" y="779684"/>
                </a:lnTo>
                <a:lnTo>
                  <a:pt x="49896" y="740281"/>
                </a:lnTo>
                <a:lnTo>
                  <a:pt x="32422" y="698961"/>
                </a:lnTo>
                <a:lnTo>
                  <a:pt x="18512" y="655906"/>
                </a:lnTo>
                <a:lnTo>
                  <a:pt x="8349" y="611299"/>
                </a:lnTo>
                <a:lnTo>
                  <a:pt x="2117" y="565322"/>
                </a:lnTo>
                <a:lnTo>
                  <a:pt x="0" y="518159"/>
                </a:lnTo>
                <a:close/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024371" y="1646682"/>
            <a:ext cx="144780" cy="334010"/>
          </a:xfrm>
          <a:custGeom>
            <a:avLst/>
            <a:gdLst/>
            <a:ahLst/>
            <a:cxnLst/>
            <a:rect l="l" t="t" r="r" b="b"/>
            <a:pathLst>
              <a:path w="144779" h="334010">
                <a:moveTo>
                  <a:pt x="57912" y="247141"/>
                </a:moveTo>
                <a:lnTo>
                  <a:pt x="0" y="247141"/>
                </a:lnTo>
                <a:lnTo>
                  <a:pt x="72389" y="334009"/>
                </a:lnTo>
                <a:lnTo>
                  <a:pt x="132714" y="261619"/>
                </a:lnTo>
                <a:lnTo>
                  <a:pt x="57912" y="261619"/>
                </a:lnTo>
                <a:lnTo>
                  <a:pt x="57912" y="247141"/>
                </a:lnTo>
                <a:close/>
              </a:path>
              <a:path w="144779" h="334010">
                <a:moveTo>
                  <a:pt x="86867" y="0"/>
                </a:moveTo>
                <a:lnTo>
                  <a:pt x="57912" y="0"/>
                </a:lnTo>
                <a:lnTo>
                  <a:pt x="57912" y="261619"/>
                </a:lnTo>
                <a:lnTo>
                  <a:pt x="86867" y="261619"/>
                </a:lnTo>
                <a:lnTo>
                  <a:pt x="86867" y="0"/>
                </a:lnTo>
                <a:close/>
              </a:path>
              <a:path w="144779" h="334010">
                <a:moveTo>
                  <a:pt x="144779" y="247141"/>
                </a:moveTo>
                <a:lnTo>
                  <a:pt x="86867" y="247141"/>
                </a:lnTo>
                <a:lnTo>
                  <a:pt x="86867" y="261619"/>
                </a:lnTo>
                <a:lnTo>
                  <a:pt x="132714" y="261619"/>
                </a:lnTo>
                <a:lnTo>
                  <a:pt x="144779" y="247141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11752" y="2804922"/>
            <a:ext cx="144780" cy="334010"/>
          </a:xfrm>
          <a:custGeom>
            <a:avLst/>
            <a:gdLst/>
            <a:ahLst/>
            <a:cxnLst/>
            <a:rect l="l" t="t" r="r" b="b"/>
            <a:pathLst>
              <a:path w="144779" h="334010">
                <a:moveTo>
                  <a:pt x="57912" y="247141"/>
                </a:moveTo>
                <a:lnTo>
                  <a:pt x="0" y="247141"/>
                </a:lnTo>
                <a:lnTo>
                  <a:pt x="72389" y="334010"/>
                </a:lnTo>
                <a:lnTo>
                  <a:pt x="132715" y="261619"/>
                </a:lnTo>
                <a:lnTo>
                  <a:pt x="57912" y="261619"/>
                </a:lnTo>
                <a:lnTo>
                  <a:pt x="57912" y="247141"/>
                </a:lnTo>
                <a:close/>
              </a:path>
              <a:path w="144779" h="334010">
                <a:moveTo>
                  <a:pt x="86868" y="0"/>
                </a:moveTo>
                <a:lnTo>
                  <a:pt x="57912" y="0"/>
                </a:lnTo>
                <a:lnTo>
                  <a:pt x="57912" y="261619"/>
                </a:lnTo>
                <a:lnTo>
                  <a:pt x="86868" y="261619"/>
                </a:lnTo>
                <a:lnTo>
                  <a:pt x="86868" y="0"/>
                </a:lnTo>
                <a:close/>
              </a:path>
              <a:path w="144779" h="334010">
                <a:moveTo>
                  <a:pt x="144780" y="247141"/>
                </a:moveTo>
                <a:lnTo>
                  <a:pt x="86868" y="247141"/>
                </a:lnTo>
                <a:lnTo>
                  <a:pt x="86868" y="261619"/>
                </a:lnTo>
                <a:lnTo>
                  <a:pt x="132715" y="261619"/>
                </a:lnTo>
                <a:lnTo>
                  <a:pt x="144780" y="247141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11752" y="3963161"/>
            <a:ext cx="144780" cy="334010"/>
          </a:xfrm>
          <a:custGeom>
            <a:avLst/>
            <a:gdLst/>
            <a:ahLst/>
            <a:cxnLst/>
            <a:rect l="l" t="t" r="r" b="b"/>
            <a:pathLst>
              <a:path w="144779" h="334010">
                <a:moveTo>
                  <a:pt x="57912" y="247142"/>
                </a:moveTo>
                <a:lnTo>
                  <a:pt x="0" y="247142"/>
                </a:lnTo>
                <a:lnTo>
                  <a:pt x="72389" y="334010"/>
                </a:lnTo>
                <a:lnTo>
                  <a:pt x="132715" y="261619"/>
                </a:lnTo>
                <a:lnTo>
                  <a:pt x="57912" y="261619"/>
                </a:lnTo>
                <a:lnTo>
                  <a:pt x="57912" y="247142"/>
                </a:lnTo>
                <a:close/>
              </a:path>
              <a:path w="144779" h="334010">
                <a:moveTo>
                  <a:pt x="86868" y="0"/>
                </a:moveTo>
                <a:lnTo>
                  <a:pt x="57912" y="0"/>
                </a:lnTo>
                <a:lnTo>
                  <a:pt x="57912" y="261619"/>
                </a:lnTo>
                <a:lnTo>
                  <a:pt x="86868" y="261619"/>
                </a:lnTo>
                <a:lnTo>
                  <a:pt x="86868" y="0"/>
                </a:lnTo>
                <a:close/>
              </a:path>
              <a:path w="144779" h="334010">
                <a:moveTo>
                  <a:pt x="144780" y="247142"/>
                </a:moveTo>
                <a:lnTo>
                  <a:pt x="86868" y="247142"/>
                </a:lnTo>
                <a:lnTo>
                  <a:pt x="86868" y="261619"/>
                </a:lnTo>
                <a:lnTo>
                  <a:pt x="132715" y="261619"/>
                </a:lnTo>
                <a:lnTo>
                  <a:pt x="144780" y="247142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360676" y="1072896"/>
            <a:ext cx="7472172" cy="7635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721864" y="1103375"/>
            <a:ext cx="6746748" cy="7559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422398" y="1114805"/>
            <a:ext cx="7348855" cy="640080"/>
          </a:xfrm>
          <a:custGeom>
            <a:avLst/>
            <a:gdLst/>
            <a:ahLst/>
            <a:cxnLst/>
            <a:rect l="l" t="t" r="r" b="b"/>
            <a:pathLst>
              <a:path w="7348855" h="640080">
                <a:moveTo>
                  <a:pt x="0" y="640079"/>
                </a:moveTo>
                <a:lnTo>
                  <a:pt x="7348728" y="640079"/>
                </a:lnTo>
                <a:lnTo>
                  <a:pt x="7348728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422398" y="1114805"/>
            <a:ext cx="7348855" cy="640080"/>
          </a:xfrm>
          <a:prstGeom prst="rect">
            <a:avLst/>
          </a:prstGeom>
          <a:solidFill>
            <a:srgbClr val="515151"/>
          </a:solidFill>
        </p:spPr>
        <p:txBody>
          <a:bodyPr wrap="square" lIns="0" tIns="666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Gap 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Analyses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- Strategic Planning - Regional Leadership</a:t>
            </a:r>
            <a:r>
              <a:rPr dirty="0" sz="1600" spc="2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Meetings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2015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Q2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– 2015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Q3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482340" y="192023"/>
            <a:ext cx="5228844" cy="7635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494532" y="222504"/>
            <a:ext cx="5199888" cy="7559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544061" y="233934"/>
            <a:ext cx="5105400" cy="640080"/>
          </a:xfrm>
          <a:custGeom>
            <a:avLst/>
            <a:gdLst/>
            <a:ahLst/>
            <a:cxnLst/>
            <a:rect l="l" t="t" r="r" b="b"/>
            <a:pathLst>
              <a:path w="5105400" h="640080">
                <a:moveTo>
                  <a:pt x="0" y="640080"/>
                </a:moveTo>
                <a:lnTo>
                  <a:pt x="5105399" y="640080"/>
                </a:lnTo>
                <a:lnTo>
                  <a:pt x="5105399" y="0"/>
                </a:lnTo>
                <a:lnTo>
                  <a:pt x="0" y="0"/>
                </a:lnTo>
                <a:lnTo>
                  <a:pt x="0" y="64008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3544061" y="233934"/>
            <a:ext cx="5105400" cy="640080"/>
          </a:xfrm>
          <a:prstGeom prst="rect">
            <a:avLst/>
          </a:prstGeom>
          <a:solidFill>
            <a:srgbClr val="515151"/>
          </a:solidFill>
        </p:spPr>
        <p:txBody>
          <a:bodyPr wrap="square" lIns="0" tIns="666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Recruitment of 12 Metropolitan Statistical</a:t>
            </a:r>
            <a:r>
              <a:rPr dirty="0" sz="1600" spc="1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Regions</a:t>
            </a:r>
            <a:endParaRPr sz="1600">
              <a:latin typeface="Arial"/>
              <a:cs typeface="Arial"/>
            </a:endParaRPr>
          </a:p>
          <a:p>
            <a:pPr algn="ctr" marR="50800">
              <a:lnSpc>
                <a:spcPct val="100000"/>
              </a:lnSpc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2015 Q2 – 2016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Q1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191767" y="3110483"/>
            <a:ext cx="5963411" cy="10408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069592" y="3140964"/>
            <a:ext cx="4203191" cy="9997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253489" y="3152394"/>
            <a:ext cx="5840095" cy="917575"/>
          </a:xfrm>
          <a:custGeom>
            <a:avLst/>
            <a:gdLst/>
            <a:ahLst/>
            <a:cxnLst/>
            <a:rect l="l" t="t" r="r" b="b"/>
            <a:pathLst>
              <a:path w="5840095" h="917575">
                <a:moveTo>
                  <a:pt x="0" y="917447"/>
                </a:moveTo>
                <a:lnTo>
                  <a:pt x="5839968" y="917447"/>
                </a:lnTo>
                <a:lnTo>
                  <a:pt x="5839968" y="0"/>
                </a:lnTo>
                <a:lnTo>
                  <a:pt x="0" y="0"/>
                </a:lnTo>
                <a:lnTo>
                  <a:pt x="0" y="917447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253489" y="3152394"/>
            <a:ext cx="5840095" cy="917575"/>
          </a:xfrm>
          <a:prstGeom prst="rect">
            <a:avLst/>
          </a:prstGeom>
          <a:solidFill>
            <a:srgbClr val="1BA1C6"/>
          </a:solidFill>
        </p:spPr>
        <p:txBody>
          <a:bodyPr wrap="square" lIns="0" tIns="68580" rIns="0" bIns="0" rtlCol="0" vert="horz">
            <a:spAutoFit/>
          </a:bodyPr>
          <a:lstStyle/>
          <a:p>
            <a:pPr algn="ctr" marL="980440" marR="979169" indent="2540">
              <a:lnSpc>
                <a:spcPct val="100000"/>
              </a:lnSpc>
              <a:spcBef>
                <a:spcPts val="540"/>
              </a:spcBef>
            </a:pP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12 Regions Met Study Requirements 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Quarterly data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review,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ongoing mentorship,  establish and execute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protocols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191767" y="4268723"/>
            <a:ext cx="5963411" cy="7635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632204" y="4299203"/>
            <a:ext cx="5079492" cy="7559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253489" y="4310634"/>
            <a:ext cx="5840095" cy="640080"/>
          </a:xfrm>
          <a:custGeom>
            <a:avLst/>
            <a:gdLst/>
            <a:ahLst/>
            <a:cxnLst/>
            <a:rect l="l" t="t" r="r" b="b"/>
            <a:pathLst>
              <a:path w="5840095" h="640079">
                <a:moveTo>
                  <a:pt x="0" y="640080"/>
                </a:moveTo>
                <a:lnTo>
                  <a:pt x="5839968" y="640080"/>
                </a:lnTo>
                <a:lnTo>
                  <a:pt x="5839968" y="0"/>
                </a:lnTo>
                <a:lnTo>
                  <a:pt x="0" y="0"/>
                </a:lnTo>
                <a:lnTo>
                  <a:pt x="0" y="64008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1253489" y="4310634"/>
            <a:ext cx="5840095" cy="640080"/>
          </a:xfrm>
          <a:prstGeom prst="rect">
            <a:avLst/>
          </a:prstGeom>
          <a:solidFill>
            <a:srgbClr val="515151"/>
          </a:solidFill>
        </p:spPr>
        <p:txBody>
          <a:bodyPr wrap="square" lIns="0" tIns="68580" rIns="0" bIns="0" rtlCol="0" vert="horz">
            <a:spAutoFit/>
          </a:bodyPr>
          <a:lstStyle/>
          <a:p>
            <a:pPr marL="1765300" marR="540385" indent="-1223010">
              <a:lnSpc>
                <a:spcPct val="100000"/>
              </a:lnSpc>
              <a:spcBef>
                <a:spcPts val="540"/>
              </a:spcBef>
            </a:pP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21,160 STEMI Patients </a:t>
            </a:r>
            <a:r>
              <a:rPr dirty="0" sz="1600" spc="0" b="1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Symptoms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&lt;12 Hours  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April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2015 – March</a:t>
            </a:r>
            <a:r>
              <a:rPr dirty="0" sz="1600" spc="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2017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360676" y="1953767"/>
            <a:ext cx="7472172" cy="103936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538983" y="1984248"/>
            <a:ext cx="7114032" cy="99974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422398" y="1995677"/>
            <a:ext cx="7348855" cy="916305"/>
          </a:xfrm>
          <a:custGeom>
            <a:avLst/>
            <a:gdLst/>
            <a:ahLst/>
            <a:cxnLst/>
            <a:rect l="l" t="t" r="r" b="b"/>
            <a:pathLst>
              <a:path w="7348855" h="916305">
                <a:moveTo>
                  <a:pt x="0" y="915924"/>
                </a:moveTo>
                <a:lnTo>
                  <a:pt x="7348728" y="915924"/>
                </a:lnTo>
                <a:lnTo>
                  <a:pt x="7348728" y="0"/>
                </a:lnTo>
                <a:lnTo>
                  <a:pt x="0" y="0"/>
                </a:lnTo>
                <a:lnTo>
                  <a:pt x="0" y="915924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2422398" y="1995677"/>
            <a:ext cx="7348855" cy="916305"/>
          </a:xfrm>
          <a:prstGeom prst="rect">
            <a:avLst/>
          </a:prstGeom>
          <a:solidFill>
            <a:srgbClr val="515151"/>
          </a:solidFill>
        </p:spPr>
        <p:txBody>
          <a:bodyPr wrap="square" lIns="0" tIns="673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Regional Education</a:t>
            </a:r>
            <a:r>
              <a:rPr dirty="0" sz="16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Intervention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2015 Q2 – 2016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Q1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Focus on pre-hospital activation and common regional plans for</a:t>
            </a:r>
            <a:r>
              <a:rPr dirty="0" sz="1600" spc="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reperfusion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100" y="84531"/>
            <a:ext cx="7701280" cy="98425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3775"/>
              </a:lnSpc>
              <a:spcBef>
                <a:spcPts val="95"/>
              </a:spcBef>
            </a:pPr>
            <a:r>
              <a:rPr dirty="0" spc="-5"/>
              <a:t>Study Sponsored</a:t>
            </a:r>
            <a:r>
              <a:rPr dirty="0" spc="-15"/>
              <a:t> </a:t>
            </a:r>
            <a:r>
              <a:rPr dirty="0" spc="-5"/>
              <a:t>Through</a:t>
            </a:r>
          </a:p>
          <a:p>
            <a:pPr marL="12700">
              <a:lnSpc>
                <a:spcPts val="3775"/>
              </a:lnSpc>
            </a:pPr>
            <a:r>
              <a:rPr dirty="0" spc="-10"/>
              <a:t>Research </a:t>
            </a:r>
            <a:r>
              <a:rPr dirty="0" spc="-5"/>
              <a:t>and Educational Grants</a:t>
            </a:r>
            <a:r>
              <a:rPr dirty="0" spc="75"/>
              <a:t> </a:t>
            </a:r>
            <a:r>
              <a:rPr dirty="0" spc="-5"/>
              <a:t>by: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2100" y="1316267"/>
            <a:ext cx="4302760" cy="1194435"/>
          </a:xfrm>
          <a:prstGeom prst="rect">
            <a:avLst/>
          </a:prstGeom>
        </p:spPr>
        <p:txBody>
          <a:bodyPr wrap="square" lIns="0" tIns="14160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15"/>
              </a:spcBef>
              <a:buClr>
                <a:srgbClr val="053D88"/>
              </a:buClr>
              <a:buSzPct val="108928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373A43"/>
                </a:solidFill>
                <a:latin typeface="Arial"/>
                <a:cs typeface="Arial"/>
              </a:rPr>
              <a:t>AstraZeneca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05"/>
              </a:spcBef>
              <a:buClr>
                <a:srgbClr val="053D88"/>
              </a:buClr>
              <a:buSzPct val="108928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373A43"/>
                </a:solidFill>
                <a:latin typeface="Arial"/>
                <a:cs typeface="Arial"/>
              </a:rPr>
              <a:t>The Medicines Company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100" y="214629"/>
            <a:ext cx="7256145" cy="857885"/>
          </a:xfrm>
          <a:prstGeom prst="rect"/>
        </p:spPr>
        <p:txBody>
          <a:bodyPr wrap="square" lIns="0" tIns="80010" rIns="0" bIns="0" rtlCol="0" vert="horz">
            <a:spAutoFit/>
          </a:bodyPr>
          <a:lstStyle/>
          <a:p>
            <a:pPr marL="12700" marR="5080">
              <a:lnSpc>
                <a:spcPct val="86900"/>
              </a:lnSpc>
              <a:spcBef>
                <a:spcPts val="630"/>
              </a:spcBef>
            </a:pPr>
            <a:r>
              <a:rPr dirty="0" spc="-5"/>
              <a:t>Organization: </a:t>
            </a:r>
            <a:r>
              <a:rPr dirty="0" sz="2400" spc="-5" b="0">
                <a:latin typeface="Arial"/>
                <a:cs typeface="Arial"/>
              </a:rPr>
              <a:t>Duke Clinical Research </a:t>
            </a:r>
            <a:r>
              <a:rPr dirty="0" sz="2400" b="0">
                <a:latin typeface="Arial"/>
                <a:cs typeface="Arial"/>
              </a:rPr>
              <a:t>Institute  </a:t>
            </a:r>
            <a:r>
              <a:rPr dirty="0" sz="2400" spc="-5" b="0">
                <a:latin typeface="Arial"/>
                <a:cs typeface="Arial"/>
              </a:rPr>
              <a:t>in Collaboration with </a:t>
            </a:r>
            <a:r>
              <a:rPr dirty="0" sz="2400" b="0">
                <a:latin typeface="Arial"/>
                <a:cs typeface="Arial"/>
              </a:rPr>
              <a:t>The </a:t>
            </a:r>
            <a:r>
              <a:rPr dirty="0" sz="2400" spc="-5" b="0">
                <a:latin typeface="Arial"/>
                <a:cs typeface="Arial"/>
              </a:rPr>
              <a:t>American Heart</a:t>
            </a:r>
            <a:r>
              <a:rPr dirty="0" sz="2400" spc="-180" b="0">
                <a:latin typeface="Arial"/>
                <a:cs typeface="Arial"/>
              </a:rPr>
              <a:t> </a:t>
            </a:r>
            <a:r>
              <a:rPr dirty="0" sz="2400" spc="-5" b="0">
                <a:latin typeface="Arial"/>
                <a:cs typeface="Arial"/>
              </a:rPr>
              <a:t>Association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45455" y="1286196"/>
            <a:ext cx="4418965" cy="4538345"/>
          </a:xfrm>
          <a:prstGeom prst="rect">
            <a:avLst/>
          </a:prstGeom>
        </p:spPr>
        <p:txBody>
          <a:bodyPr wrap="square" lIns="0" tIns="393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9"/>
              </a:spcBef>
            </a:pPr>
            <a:r>
              <a:rPr dirty="0" sz="2000" b="1">
                <a:solidFill>
                  <a:srgbClr val="053D88"/>
                </a:solidFill>
                <a:latin typeface="Arial"/>
                <a:cs typeface="Arial"/>
              </a:rPr>
              <a:t>Study Coordinating</a:t>
            </a:r>
            <a:r>
              <a:rPr dirty="0" sz="2000" spc="-95" b="1">
                <a:solidFill>
                  <a:srgbClr val="053D8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53D88"/>
                </a:solidFill>
                <a:latin typeface="Arial"/>
                <a:cs typeface="Arial"/>
              </a:rPr>
              <a:t>Center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z="1800" spc="-10">
                <a:solidFill>
                  <a:srgbClr val="373A43"/>
                </a:solidFill>
                <a:latin typeface="Arial"/>
                <a:cs typeface="Arial"/>
              </a:rPr>
              <a:t>DCRI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dirty="0" sz="2000" b="1">
                <a:solidFill>
                  <a:srgbClr val="053D88"/>
                </a:solidFill>
                <a:latin typeface="Arial"/>
                <a:cs typeface="Arial"/>
              </a:rPr>
              <a:t>Central Organizing</a:t>
            </a:r>
            <a:r>
              <a:rPr dirty="0" sz="2000" spc="-140" b="1">
                <a:solidFill>
                  <a:srgbClr val="053D8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53D88"/>
                </a:solidFill>
                <a:latin typeface="Arial"/>
                <a:cs typeface="Arial"/>
              </a:rPr>
              <a:t>Committee</a:t>
            </a:r>
            <a:endParaRPr sz="2000">
              <a:latin typeface="Arial"/>
              <a:cs typeface="Arial"/>
            </a:endParaRPr>
          </a:p>
          <a:p>
            <a:pPr marL="12700" marR="1325880">
              <a:lnSpc>
                <a:spcPct val="108700"/>
              </a:lnSpc>
            </a:pPr>
            <a:r>
              <a:rPr dirty="0" sz="1800" spc="-5">
                <a:solidFill>
                  <a:srgbClr val="373A43"/>
                </a:solidFill>
                <a:latin typeface="Arial"/>
                <a:cs typeface="Arial"/>
              </a:rPr>
              <a:t>James </a:t>
            </a:r>
            <a:r>
              <a:rPr dirty="0" sz="1800">
                <a:solidFill>
                  <a:srgbClr val="373A43"/>
                </a:solidFill>
                <a:latin typeface="Arial"/>
                <a:cs typeface="Arial"/>
              </a:rPr>
              <a:t>G. </a:t>
            </a:r>
            <a:r>
              <a:rPr dirty="0" sz="1800" spc="-5">
                <a:solidFill>
                  <a:srgbClr val="373A43"/>
                </a:solidFill>
                <a:latin typeface="Arial"/>
                <a:cs typeface="Arial"/>
              </a:rPr>
              <a:t>Jollis, MD  Christopher </a:t>
            </a:r>
            <a:r>
              <a:rPr dirty="0" sz="1800">
                <a:solidFill>
                  <a:srgbClr val="373A43"/>
                </a:solidFill>
                <a:latin typeface="Arial"/>
                <a:cs typeface="Arial"/>
              </a:rPr>
              <a:t>B. </a:t>
            </a:r>
            <a:r>
              <a:rPr dirty="0" sz="1800" spc="-20">
                <a:solidFill>
                  <a:srgbClr val="373A43"/>
                </a:solidFill>
                <a:latin typeface="Arial"/>
                <a:cs typeface="Arial"/>
              </a:rPr>
              <a:t>Granger, </a:t>
            </a:r>
            <a:r>
              <a:rPr dirty="0" sz="1800" spc="-5">
                <a:solidFill>
                  <a:srgbClr val="373A43"/>
                </a:solidFill>
                <a:latin typeface="Arial"/>
                <a:cs typeface="Arial"/>
              </a:rPr>
              <a:t>MD  </a:t>
            </a:r>
            <a:r>
              <a:rPr dirty="0" sz="1800" spc="-10">
                <a:solidFill>
                  <a:srgbClr val="373A43"/>
                </a:solidFill>
                <a:latin typeface="Arial"/>
                <a:cs typeface="Arial"/>
              </a:rPr>
              <a:t>Mayme </a:t>
            </a:r>
            <a:r>
              <a:rPr dirty="0" sz="1800" spc="-5">
                <a:solidFill>
                  <a:srgbClr val="373A43"/>
                </a:solidFill>
                <a:latin typeface="Arial"/>
                <a:cs typeface="Arial"/>
              </a:rPr>
              <a:t>Lou Roettig, RN,</a:t>
            </a:r>
            <a:r>
              <a:rPr dirty="0" sz="1800">
                <a:solidFill>
                  <a:srgbClr val="373A43"/>
                </a:solidFill>
                <a:latin typeface="Arial"/>
                <a:cs typeface="Arial"/>
              </a:rPr>
              <a:t> MSN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1800" spc="-5">
                <a:solidFill>
                  <a:srgbClr val="373A43"/>
                </a:solidFill>
                <a:latin typeface="Arial"/>
                <a:cs typeface="Arial"/>
              </a:rPr>
              <a:t>Michele Bolles, American Heart</a:t>
            </a:r>
            <a:r>
              <a:rPr dirty="0" sz="1800" spc="-150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373A43"/>
                </a:solidFill>
                <a:latin typeface="Arial"/>
                <a:cs typeface="Arial"/>
              </a:rPr>
              <a:t>Association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dirty="0" sz="2000" b="1">
                <a:solidFill>
                  <a:srgbClr val="053D88"/>
                </a:solidFill>
                <a:latin typeface="Arial"/>
                <a:cs typeface="Arial"/>
              </a:rPr>
              <a:t>DCRI </a:t>
            </a:r>
            <a:r>
              <a:rPr dirty="0" sz="2000" spc="-5" b="1">
                <a:solidFill>
                  <a:srgbClr val="053D88"/>
                </a:solidFill>
                <a:latin typeface="Arial"/>
                <a:cs typeface="Arial"/>
              </a:rPr>
              <a:t>Project </a:t>
            </a:r>
            <a:r>
              <a:rPr dirty="0" sz="2000" spc="-35" b="1">
                <a:solidFill>
                  <a:srgbClr val="053D88"/>
                </a:solidFill>
                <a:latin typeface="Arial"/>
                <a:cs typeface="Arial"/>
              </a:rPr>
              <a:t>Team </a:t>
            </a:r>
            <a:r>
              <a:rPr dirty="0" sz="2000" b="1">
                <a:solidFill>
                  <a:srgbClr val="053D88"/>
                </a:solidFill>
                <a:latin typeface="Arial"/>
                <a:cs typeface="Arial"/>
              </a:rPr>
              <a:t>&amp;</a:t>
            </a:r>
            <a:r>
              <a:rPr dirty="0" sz="2000" spc="-60" b="1">
                <a:solidFill>
                  <a:srgbClr val="053D8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53D88"/>
                </a:solidFill>
                <a:latin typeface="Arial"/>
                <a:cs typeface="Arial"/>
              </a:rPr>
              <a:t>Statistics</a:t>
            </a:r>
            <a:endParaRPr sz="2000">
              <a:latin typeface="Arial"/>
              <a:cs typeface="Arial"/>
            </a:endParaRPr>
          </a:p>
          <a:p>
            <a:pPr marL="12700" marR="1985010">
              <a:lnSpc>
                <a:spcPct val="108500"/>
              </a:lnSpc>
            </a:pPr>
            <a:r>
              <a:rPr dirty="0" sz="1800" spc="-5">
                <a:solidFill>
                  <a:srgbClr val="373A43"/>
                </a:solidFill>
                <a:latin typeface="Arial"/>
                <a:cs typeface="Arial"/>
              </a:rPr>
              <a:t>Lisa Monk, </a:t>
            </a:r>
            <a:r>
              <a:rPr dirty="0" sz="1800">
                <a:solidFill>
                  <a:srgbClr val="373A43"/>
                </a:solidFill>
                <a:latin typeface="Arial"/>
                <a:cs typeface="Arial"/>
              </a:rPr>
              <a:t>MSN, RN  </a:t>
            </a:r>
            <a:r>
              <a:rPr dirty="0" sz="1800" spc="-5">
                <a:solidFill>
                  <a:srgbClr val="373A43"/>
                </a:solidFill>
                <a:latin typeface="Arial"/>
                <a:cs typeface="Arial"/>
              </a:rPr>
              <a:t>Hussein Al-Khalidi,</a:t>
            </a:r>
            <a:r>
              <a:rPr dirty="0" sz="1800" spc="-120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373A43"/>
                </a:solidFill>
                <a:latin typeface="Arial"/>
                <a:cs typeface="Arial"/>
              </a:rPr>
              <a:t>PhD  Shannon </a:t>
            </a:r>
            <a:r>
              <a:rPr dirty="0" sz="1800" spc="-15">
                <a:solidFill>
                  <a:srgbClr val="373A43"/>
                </a:solidFill>
                <a:latin typeface="Arial"/>
                <a:cs typeface="Arial"/>
              </a:rPr>
              <a:t>Doerfler, </a:t>
            </a:r>
            <a:r>
              <a:rPr dirty="0" sz="1800" spc="-5">
                <a:solidFill>
                  <a:srgbClr val="373A43"/>
                </a:solidFill>
                <a:latin typeface="Arial"/>
                <a:cs typeface="Arial"/>
              </a:rPr>
              <a:t>PhD  Jay Shavadia,</a:t>
            </a:r>
            <a:r>
              <a:rPr dirty="0" sz="1800" spc="-50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373A43"/>
                </a:solidFill>
                <a:latin typeface="Arial"/>
                <a:cs typeface="Arial"/>
              </a:rPr>
              <a:t>MD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1800" spc="-5">
                <a:solidFill>
                  <a:srgbClr val="373A43"/>
                </a:solidFill>
                <a:latin typeface="Arial"/>
                <a:cs typeface="Arial"/>
              </a:rPr>
              <a:t>Ajar </a:t>
            </a:r>
            <a:r>
              <a:rPr dirty="0" sz="1800" spc="-20">
                <a:solidFill>
                  <a:srgbClr val="373A43"/>
                </a:solidFill>
                <a:latin typeface="Arial"/>
                <a:cs typeface="Arial"/>
              </a:rPr>
              <a:t>Kochar,</a:t>
            </a:r>
            <a:r>
              <a:rPr dirty="0" sz="1800" spc="-70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3A43"/>
                </a:solidFill>
                <a:latin typeface="Arial"/>
                <a:cs typeface="Arial"/>
              </a:rPr>
              <a:t>MD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1800" spc="-5">
                <a:solidFill>
                  <a:srgbClr val="373A43"/>
                </a:solidFill>
                <a:latin typeface="Arial"/>
                <a:cs typeface="Arial"/>
              </a:rPr>
              <a:t>Matthew Cantania,</a:t>
            </a:r>
            <a:r>
              <a:rPr dirty="0" sz="1800" spc="-30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373A43"/>
                </a:solidFill>
                <a:latin typeface="Arial"/>
                <a:cs typeface="Arial"/>
              </a:rPr>
              <a:t>JD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2100" y="1164818"/>
            <a:ext cx="3397250" cy="4646295"/>
          </a:xfrm>
          <a:prstGeom prst="rect">
            <a:avLst/>
          </a:prstGeom>
        </p:spPr>
        <p:txBody>
          <a:bodyPr wrap="square" lIns="0" tIns="160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dirty="0" sz="2000" b="1">
                <a:solidFill>
                  <a:srgbClr val="053D88"/>
                </a:solidFill>
                <a:latin typeface="Arial"/>
                <a:cs typeface="Arial"/>
              </a:rPr>
              <a:t>Regional</a:t>
            </a:r>
            <a:r>
              <a:rPr dirty="0" sz="2000" spc="-95" b="1">
                <a:solidFill>
                  <a:srgbClr val="053D8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53D88"/>
                </a:solidFill>
                <a:latin typeface="Arial"/>
                <a:cs typeface="Arial"/>
              </a:rPr>
              <a:t>Leadership*</a:t>
            </a:r>
            <a:endParaRPr sz="2000">
              <a:latin typeface="Arial"/>
              <a:cs typeface="Arial"/>
            </a:endParaRPr>
          </a:p>
          <a:p>
            <a:pPr marL="12700" marR="1020444">
              <a:lnSpc>
                <a:spcPct val="98900"/>
              </a:lnSpc>
              <a:spcBef>
                <a:spcPts val="1190"/>
              </a:spcBef>
            </a:pPr>
            <a:r>
              <a:rPr dirty="0" sz="2000" b="1">
                <a:solidFill>
                  <a:srgbClr val="053D88"/>
                </a:solidFill>
                <a:latin typeface="Arial"/>
                <a:cs typeface="Arial"/>
              </a:rPr>
              <a:t>AHA National and  </a:t>
            </a:r>
            <a:r>
              <a:rPr dirty="0" sz="2000" spc="-5" b="1">
                <a:solidFill>
                  <a:srgbClr val="053D88"/>
                </a:solidFill>
                <a:latin typeface="Arial"/>
                <a:cs typeface="Arial"/>
              </a:rPr>
              <a:t>Affiliate</a:t>
            </a:r>
            <a:r>
              <a:rPr dirty="0" sz="2000" spc="-85" b="1">
                <a:solidFill>
                  <a:srgbClr val="053D8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53D88"/>
                </a:solidFill>
                <a:latin typeface="Arial"/>
                <a:cs typeface="Arial"/>
              </a:rPr>
              <a:t>Leadership  </a:t>
            </a:r>
            <a:r>
              <a:rPr dirty="0" sz="1800" spc="-5">
                <a:solidFill>
                  <a:srgbClr val="373A43"/>
                </a:solidFill>
                <a:latin typeface="Arial"/>
                <a:cs typeface="Arial"/>
              </a:rPr>
              <a:t>Lori</a:t>
            </a:r>
            <a:r>
              <a:rPr dirty="0" sz="1800" spc="-60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73A43"/>
                </a:solidFill>
                <a:latin typeface="Arial"/>
                <a:cs typeface="Arial"/>
              </a:rPr>
              <a:t>Hollowell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800" spc="-5">
                <a:solidFill>
                  <a:srgbClr val="373A43"/>
                </a:solidFill>
                <a:latin typeface="Arial"/>
                <a:cs typeface="Arial"/>
              </a:rPr>
              <a:t>Zainab</a:t>
            </a:r>
            <a:r>
              <a:rPr dirty="0" sz="1800" spc="-45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373A43"/>
                </a:solidFill>
                <a:latin typeface="Arial"/>
                <a:cs typeface="Arial"/>
              </a:rPr>
              <a:t>Magdon-Ismail</a:t>
            </a:r>
            <a:endParaRPr sz="1800">
              <a:latin typeface="Arial"/>
              <a:cs typeface="Arial"/>
            </a:endParaRPr>
          </a:p>
          <a:p>
            <a:pPr marL="12700" marR="1473200">
              <a:lnSpc>
                <a:spcPct val="108300"/>
              </a:lnSpc>
              <a:spcBef>
                <a:spcPts val="10"/>
              </a:spcBef>
            </a:pPr>
            <a:r>
              <a:rPr dirty="0" sz="1800" spc="-5">
                <a:solidFill>
                  <a:srgbClr val="373A43"/>
                </a:solidFill>
                <a:latin typeface="Arial"/>
                <a:cs typeface="Arial"/>
              </a:rPr>
              <a:t>ReAnne</a:t>
            </a:r>
            <a:r>
              <a:rPr dirty="0" sz="1800" spc="-155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373A43"/>
                </a:solidFill>
                <a:latin typeface="Arial"/>
                <a:cs typeface="Arial"/>
              </a:rPr>
              <a:t>Archangel  Loni</a:t>
            </a:r>
            <a:r>
              <a:rPr dirty="0" sz="1800" spc="-85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373A43"/>
                </a:solidFill>
                <a:latin typeface="Arial"/>
                <a:cs typeface="Arial"/>
              </a:rPr>
              <a:t>Denne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800" spc="-5">
                <a:solidFill>
                  <a:srgbClr val="373A43"/>
                </a:solidFill>
                <a:latin typeface="Arial"/>
                <a:cs typeface="Arial"/>
              </a:rPr>
              <a:t>Ron</a:t>
            </a:r>
            <a:r>
              <a:rPr dirty="0" sz="1800" spc="-85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373A43"/>
                </a:solidFill>
                <a:latin typeface="Arial"/>
                <a:cs typeface="Arial"/>
              </a:rPr>
              <a:t>Loomis</a:t>
            </a:r>
            <a:endParaRPr sz="1800">
              <a:latin typeface="Arial"/>
              <a:cs typeface="Arial"/>
            </a:endParaRPr>
          </a:p>
          <a:p>
            <a:pPr marL="12700" marR="2196465">
              <a:lnSpc>
                <a:spcPct val="108400"/>
              </a:lnSpc>
              <a:spcBef>
                <a:spcPts val="5"/>
              </a:spcBef>
            </a:pPr>
            <a:r>
              <a:rPr dirty="0" sz="1800" spc="-5">
                <a:solidFill>
                  <a:srgbClr val="373A43"/>
                </a:solidFill>
                <a:latin typeface="Arial"/>
                <a:cs typeface="Arial"/>
              </a:rPr>
              <a:t>Molly</a:t>
            </a:r>
            <a:r>
              <a:rPr dirty="0" sz="1800" spc="-65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373A43"/>
                </a:solidFill>
                <a:latin typeface="Arial"/>
                <a:cs typeface="Arial"/>
              </a:rPr>
              <a:t>Perini  Alex</a:t>
            </a:r>
            <a:r>
              <a:rPr dirty="0" sz="1800" spc="-85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373A43"/>
                </a:solidFill>
                <a:latin typeface="Arial"/>
                <a:cs typeface="Arial"/>
              </a:rPr>
              <a:t>Kuhn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48000"/>
              </a:lnSpc>
            </a:pPr>
            <a:r>
              <a:rPr dirty="0" sz="2000" b="1">
                <a:solidFill>
                  <a:srgbClr val="053D88"/>
                </a:solidFill>
                <a:latin typeface="Arial"/>
                <a:cs typeface="Arial"/>
              </a:rPr>
              <a:t>12 US Metropolitan</a:t>
            </a:r>
            <a:r>
              <a:rPr dirty="0" sz="2000" spc="-140" b="1">
                <a:solidFill>
                  <a:srgbClr val="053D8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53D88"/>
                </a:solidFill>
                <a:latin typeface="Arial"/>
                <a:cs typeface="Arial"/>
              </a:rPr>
              <a:t>Regions  139 </a:t>
            </a:r>
            <a:r>
              <a:rPr dirty="0" sz="2000" spc="-5" b="1">
                <a:solidFill>
                  <a:srgbClr val="053D88"/>
                </a:solidFill>
                <a:latin typeface="Arial"/>
                <a:cs typeface="Arial"/>
              </a:rPr>
              <a:t>Primary </a:t>
            </a:r>
            <a:r>
              <a:rPr dirty="0" sz="2000" b="1">
                <a:solidFill>
                  <a:srgbClr val="053D88"/>
                </a:solidFill>
                <a:latin typeface="Arial"/>
                <a:cs typeface="Arial"/>
              </a:rPr>
              <a:t>PCI</a:t>
            </a:r>
            <a:r>
              <a:rPr dirty="0" sz="2000" spc="-85" b="1">
                <a:solidFill>
                  <a:srgbClr val="053D8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53D88"/>
                </a:solidFill>
                <a:latin typeface="Arial"/>
                <a:cs typeface="Arial"/>
              </a:rPr>
              <a:t>Hospitals*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dirty="0" sz="2000" b="1">
                <a:solidFill>
                  <a:srgbClr val="053D88"/>
                </a:solidFill>
                <a:latin typeface="Arial"/>
                <a:cs typeface="Arial"/>
              </a:rPr>
              <a:t>971 EMS</a:t>
            </a:r>
            <a:r>
              <a:rPr dirty="0" sz="2000" spc="-170" b="1">
                <a:solidFill>
                  <a:srgbClr val="053D8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53D88"/>
                </a:solidFill>
                <a:latin typeface="Arial"/>
                <a:cs typeface="Arial"/>
              </a:rPr>
              <a:t>Agencies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13346"/>
            <a:ext cx="12192000" cy="644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7075" y="6400800"/>
            <a:ext cx="2497836" cy="281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0575" y="84531"/>
            <a:ext cx="2325370" cy="98425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3775"/>
              </a:lnSpc>
              <a:spcBef>
                <a:spcPts val="95"/>
              </a:spcBef>
            </a:pPr>
            <a:r>
              <a:rPr dirty="0" spc="-5"/>
              <a:t>Regional</a:t>
            </a:r>
          </a:p>
          <a:p>
            <a:pPr marL="12700">
              <a:lnSpc>
                <a:spcPts val="3775"/>
              </a:lnSpc>
            </a:pPr>
            <a:r>
              <a:rPr dirty="0" spc="-5"/>
              <a:t>Lead</a:t>
            </a:r>
            <a:r>
              <a:rPr dirty="0" spc="-15"/>
              <a:t>e</a:t>
            </a:r>
            <a:r>
              <a:rPr dirty="0" spc="-5"/>
              <a:t>rship</a:t>
            </a:r>
          </a:p>
        </p:txBody>
      </p:sp>
      <p:sp>
        <p:nvSpPr>
          <p:cNvPr id="5" name="object 5"/>
          <p:cNvSpPr/>
          <p:nvPr/>
        </p:nvSpPr>
        <p:spPr>
          <a:xfrm>
            <a:off x="3116579" y="208788"/>
            <a:ext cx="8822436" cy="63809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166872" y="239268"/>
            <a:ext cx="8722360" cy="6280785"/>
          </a:xfrm>
          <a:custGeom>
            <a:avLst/>
            <a:gdLst/>
            <a:ahLst/>
            <a:cxnLst/>
            <a:rect l="l" t="t" r="r" b="b"/>
            <a:pathLst>
              <a:path w="8722360" h="6280784">
                <a:moveTo>
                  <a:pt x="0" y="6280404"/>
                </a:moveTo>
                <a:lnTo>
                  <a:pt x="8721852" y="6280404"/>
                </a:lnTo>
                <a:lnTo>
                  <a:pt x="8721852" y="0"/>
                </a:lnTo>
                <a:lnTo>
                  <a:pt x="0" y="0"/>
                </a:lnTo>
                <a:lnTo>
                  <a:pt x="0" y="6280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27816" y="288568"/>
            <a:ext cx="8604250" cy="161925"/>
          </a:xfrm>
          <a:custGeom>
            <a:avLst/>
            <a:gdLst/>
            <a:ahLst/>
            <a:cxnLst/>
            <a:rect l="l" t="t" r="r" b="b"/>
            <a:pathLst>
              <a:path w="8604250" h="161925">
                <a:moveTo>
                  <a:pt x="0" y="161731"/>
                </a:moveTo>
                <a:lnTo>
                  <a:pt x="8603949" y="161731"/>
                </a:lnTo>
                <a:lnTo>
                  <a:pt x="8603949" y="0"/>
                </a:lnTo>
                <a:lnTo>
                  <a:pt x="0" y="0"/>
                </a:lnTo>
                <a:lnTo>
                  <a:pt x="0" y="161731"/>
                </a:lnTo>
                <a:close/>
              </a:path>
            </a:pathLst>
          </a:custGeom>
          <a:solidFill>
            <a:srgbClr val="373A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27816" y="450300"/>
            <a:ext cx="8604250" cy="647700"/>
          </a:xfrm>
          <a:custGeom>
            <a:avLst/>
            <a:gdLst/>
            <a:ahLst/>
            <a:cxnLst/>
            <a:rect l="l" t="t" r="r" b="b"/>
            <a:pathLst>
              <a:path w="8604250" h="647700">
                <a:moveTo>
                  <a:pt x="0" y="647426"/>
                </a:moveTo>
                <a:lnTo>
                  <a:pt x="8603949" y="647426"/>
                </a:lnTo>
                <a:lnTo>
                  <a:pt x="8603949" y="0"/>
                </a:lnTo>
                <a:lnTo>
                  <a:pt x="0" y="0"/>
                </a:lnTo>
                <a:lnTo>
                  <a:pt x="0" y="647426"/>
                </a:lnTo>
                <a:close/>
              </a:path>
            </a:pathLst>
          </a:custGeom>
          <a:solidFill>
            <a:srgbClr val="E6F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227816" y="1432714"/>
            <a:ext cx="8604250" cy="485775"/>
          </a:xfrm>
          <a:custGeom>
            <a:avLst/>
            <a:gdLst/>
            <a:ahLst/>
            <a:cxnLst/>
            <a:rect l="l" t="t" r="r" b="b"/>
            <a:pathLst>
              <a:path w="8604250" h="485775">
                <a:moveTo>
                  <a:pt x="0" y="485444"/>
                </a:moveTo>
                <a:lnTo>
                  <a:pt x="8603949" y="485444"/>
                </a:lnTo>
                <a:lnTo>
                  <a:pt x="8603949" y="0"/>
                </a:lnTo>
                <a:lnTo>
                  <a:pt x="0" y="0"/>
                </a:lnTo>
                <a:lnTo>
                  <a:pt x="0" y="485444"/>
                </a:lnTo>
                <a:close/>
              </a:path>
            </a:pathLst>
          </a:custGeom>
          <a:solidFill>
            <a:srgbClr val="E6F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227816" y="2403603"/>
            <a:ext cx="8604250" cy="485775"/>
          </a:xfrm>
          <a:custGeom>
            <a:avLst/>
            <a:gdLst/>
            <a:ahLst/>
            <a:cxnLst/>
            <a:rect l="l" t="t" r="r" b="b"/>
            <a:pathLst>
              <a:path w="8604250" h="485775">
                <a:moveTo>
                  <a:pt x="0" y="485444"/>
                </a:moveTo>
                <a:lnTo>
                  <a:pt x="8603949" y="485444"/>
                </a:lnTo>
                <a:lnTo>
                  <a:pt x="8603949" y="0"/>
                </a:lnTo>
                <a:lnTo>
                  <a:pt x="0" y="0"/>
                </a:lnTo>
                <a:lnTo>
                  <a:pt x="0" y="485444"/>
                </a:lnTo>
                <a:close/>
              </a:path>
            </a:pathLst>
          </a:custGeom>
          <a:solidFill>
            <a:srgbClr val="E6F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227816" y="3374492"/>
            <a:ext cx="8604250" cy="323850"/>
          </a:xfrm>
          <a:custGeom>
            <a:avLst/>
            <a:gdLst/>
            <a:ahLst/>
            <a:cxnLst/>
            <a:rect l="l" t="t" r="r" b="b"/>
            <a:pathLst>
              <a:path w="8604250" h="323850">
                <a:moveTo>
                  <a:pt x="0" y="323462"/>
                </a:moveTo>
                <a:lnTo>
                  <a:pt x="8603949" y="323462"/>
                </a:lnTo>
                <a:lnTo>
                  <a:pt x="8603949" y="0"/>
                </a:lnTo>
                <a:lnTo>
                  <a:pt x="0" y="0"/>
                </a:lnTo>
                <a:lnTo>
                  <a:pt x="0" y="323462"/>
                </a:lnTo>
                <a:close/>
              </a:path>
            </a:pathLst>
          </a:custGeom>
          <a:solidFill>
            <a:srgbClr val="E6F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27816" y="4183399"/>
            <a:ext cx="8604250" cy="485775"/>
          </a:xfrm>
          <a:custGeom>
            <a:avLst/>
            <a:gdLst/>
            <a:ahLst/>
            <a:cxnLst/>
            <a:rect l="l" t="t" r="r" b="b"/>
            <a:pathLst>
              <a:path w="8604250" h="485775">
                <a:moveTo>
                  <a:pt x="0" y="485444"/>
                </a:moveTo>
                <a:lnTo>
                  <a:pt x="8603949" y="485444"/>
                </a:lnTo>
                <a:lnTo>
                  <a:pt x="8603949" y="0"/>
                </a:lnTo>
                <a:lnTo>
                  <a:pt x="0" y="0"/>
                </a:lnTo>
                <a:lnTo>
                  <a:pt x="0" y="485444"/>
                </a:lnTo>
                <a:close/>
              </a:path>
            </a:pathLst>
          </a:custGeom>
          <a:solidFill>
            <a:srgbClr val="E6F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227816" y="5316320"/>
            <a:ext cx="8604250" cy="485775"/>
          </a:xfrm>
          <a:custGeom>
            <a:avLst/>
            <a:gdLst/>
            <a:ahLst/>
            <a:cxnLst/>
            <a:rect l="l" t="t" r="r" b="b"/>
            <a:pathLst>
              <a:path w="8604250" h="485775">
                <a:moveTo>
                  <a:pt x="0" y="485457"/>
                </a:moveTo>
                <a:lnTo>
                  <a:pt x="8603949" y="485457"/>
                </a:lnTo>
                <a:lnTo>
                  <a:pt x="8603949" y="0"/>
                </a:lnTo>
                <a:lnTo>
                  <a:pt x="0" y="0"/>
                </a:lnTo>
                <a:lnTo>
                  <a:pt x="0" y="485457"/>
                </a:lnTo>
                <a:close/>
              </a:path>
            </a:pathLst>
          </a:custGeom>
          <a:solidFill>
            <a:srgbClr val="E6F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227816" y="5801778"/>
            <a:ext cx="8604250" cy="657860"/>
          </a:xfrm>
          <a:custGeom>
            <a:avLst/>
            <a:gdLst/>
            <a:ahLst/>
            <a:cxnLst/>
            <a:rect l="l" t="t" r="r" b="b"/>
            <a:pathLst>
              <a:path w="8604250" h="657860">
                <a:moveTo>
                  <a:pt x="0" y="0"/>
                </a:moveTo>
                <a:lnTo>
                  <a:pt x="8603949" y="0"/>
                </a:lnTo>
                <a:lnTo>
                  <a:pt x="8603949" y="657747"/>
                </a:lnTo>
                <a:lnTo>
                  <a:pt x="0" y="6577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247142" y="287919"/>
            <a:ext cx="471805" cy="167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10" b="1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dirty="0" sz="900" spc="1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900" spc="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900" spc="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900" spc="10" b="1">
                <a:solidFill>
                  <a:srgbClr val="FFFFFF"/>
                </a:solidFill>
                <a:latin typeface="Calibri"/>
                <a:cs typeface="Calibri"/>
              </a:rPr>
              <a:t>NS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31276" y="287919"/>
            <a:ext cx="1170305" cy="167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10" b="1">
                <a:solidFill>
                  <a:srgbClr val="FFFFFF"/>
                </a:solidFill>
                <a:latin typeface="Calibri"/>
                <a:cs typeface="Calibri"/>
              </a:rPr>
              <a:t>REGIONAL</a:t>
            </a:r>
            <a:r>
              <a:rPr dirty="0" sz="9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spc="5" b="1">
                <a:solidFill>
                  <a:srgbClr val="FFFFFF"/>
                </a:solidFill>
                <a:latin typeface="Calibri"/>
                <a:cs typeface="Calibri"/>
              </a:rPr>
              <a:t>LEADERSHIP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27025" y="287919"/>
            <a:ext cx="640715" cy="167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5" b="1">
                <a:solidFill>
                  <a:srgbClr val="FFFFFF"/>
                </a:solidFill>
                <a:latin typeface="Calibri"/>
                <a:cs typeface="Calibri"/>
              </a:rPr>
              <a:t>AFFILIATION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654944" y="287919"/>
            <a:ext cx="876300" cy="167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10" b="1">
                <a:solidFill>
                  <a:srgbClr val="FFFFFF"/>
                </a:solidFill>
                <a:latin typeface="Calibri"/>
                <a:cs typeface="Calibri"/>
              </a:rPr>
              <a:t>AHA</a:t>
            </a:r>
            <a:r>
              <a:rPr dirty="0" sz="9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spc="5" b="1">
                <a:solidFill>
                  <a:srgbClr val="FFFFFF"/>
                </a:solidFill>
                <a:latin typeface="Calibri"/>
                <a:cs typeface="Calibri"/>
              </a:rPr>
              <a:t>LEADERSHIP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47142" y="450026"/>
            <a:ext cx="565785" cy="167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5" b="1">
                <a:solidFill>
                  <a:srgbClr val="373A43"/>
                </a:solidFill>
                <a:latin typeface="Calibri"/>
                <a:cs typeface="Calibri"/>
              </a:rPr>
              <a:t>Albany,</a:t>
            </a:r>
            <a:r>
              <a:rPr dirty="0" sz="900" spc="-60" b="1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10" b="1">
                <a:solidFill>
                  <a:srgbClr val="373A43"/>
                </a:solidFill>
                <a:latin typeface="Calibri"/>
                <a:cs typeface="Calibri"/>
              </a:rPr>
              <a:t>NY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31276" y="430479"/>
            <a:ext cx="979169" cy="3492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7900"/>
              </a:lnSpc>
              <a:spcBef>
                <a:spcPts val="90"/>
              </a:spcBef>
            </a:pPr>
            <a:r>
              <a:rPr dirty="0" sz="900" spc="10">
                <a:solidFill>
                  <a:srgbClr val="373A43"/>
                </a:solidFill>
                <a:latin typeface="Calibri"/>
                <a:cs typeface="Calibri"/>
              </a:rPr>
              <a:t>Edward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Philbin,</a:t>
            </a:r>
            <a:r>
              <a:rPr dirty="0" sz="900" spc="-80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15">
                <a:solidFill>
                  <a:srgbClr val="373A43"/>
                </a:solidFill>
                <a:latin typeface="Calibri"/>
                <a:cs typeface="Calibri"/>
              </a:rPr>
              <a:t>MD 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Michael Dailey,</a:t>
            </a:r>
            <a:r>
              <a:rPr dirty="0" sz="900" spc="-65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15">
                <a:solidFill>
                  <a:srgbClr val="373A43"/>
                </a:solidFill>
                <a:latin typeface="Calibri"/>
                <a:cs typeface="Calibri"/>
              </a:rPr>
              <a:t>MD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27025" y="450026"/>
            <a:ext cx="1118870" cy="167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Albany Medical</a:t>
            </a:r>
            <a:r>
              <a:rPr dirty="0" sz="900" spc="-35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Center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654944" y="430479"/>
            <a:ext cx="1094105" cy="6731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8000"/>
              </a:lnSpc>
              <a:spcBef>
                <a:spcPts val="90"/>
              </a:spcBef>
            </a:pPr>
            <a:r>
              <a:rPr dirty="0" sz="900" spc="10" b="1">
                <a:solidFill>
                  <a:srgbClr val="00529B"/>
                </a:solidFill>
                <a:latin typeface="Calibri"/>
                <a:cs typeface="Calibri"/>
              </a:rPr>
              <a:t>Meghan </a:t>
            </a:r>
            <a:r>
              <a:rPr dirty="0" sz="900" spc="5" b="1">
                <a:solidFill>
                  <a:srgbClr val="00529B"/>
                </a:solidFill>
                <a:latin typeface="Calibri"/>
                <a:cs typeface="Calibri"/>
              </a:rPr>
              <a:t>Carnowski  </a:t>
            </a:r>
            <a:r>
              <a:rPr dirty="0" sz="900" spc="10" b="1">
                <a:solidFill>
                  <a:srgbClr val="00529B"/>
                </a:solidFill>
                <a:latin typeface="Calibri"/>
                <a:cs typeface="Calibri"/>
              </a:rPr>
              <a:t>Tatum </a:t>
            </a:r>
            <a:r>
              <a:rPr dirty="0" sz="900" spc="5" b="1">
                <a:solidFill>
                  <a:srgbClr val="00529B"/>
                </a:solidFill>
                <a:latin typeface="Calibri"/>
                <a:cs typeface="Calibri"/>
              </a:rPr>
              <a:t>Weishaupt 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Christine Rutan  Zainab</a:t>
            </a:r>
            <a:r>
              <a:rPr dirty="0" sz="900" spc="-30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Magdon-Ismail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47142" y="1077780"/>
            <a:ext cx="1462405" cy="348615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900" spc="5" b="1">
                <a:solidFill>
                  <a:srgbClr val="373A43"/>
                </a:solidFill>
                <a:latin typeface="Calibri"/>
                <a:cs typeface="Calibri"/>
              </a:rPr>
              <a:t>Cincinnati,</a:t>
            </a:r>
            <a:r>
              <a:rPr dirty="0" sz="900" spc="-70" b="1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10" b="1">
                <a:solidFill>
                  <a:srgbClr val="373A43"/>
                </a:solidFill>
                <a:latin typeface="Calibri"/>
                <a:cs typeface="Calibri"/>
              </a:rPr>
              <a:t>OH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(including northern</a:t>
            </a:r>
            <a:r>
              <a:rPr dirty="0" sz="900" spc="-20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Kentucky)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231276" y="1077780"/>
            <a:ext cx="960119" cy="34861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7800"/>
              </a:lnSpc>
              <a:spcBef>
                <a:spcPts val="90"/>
              </a:spcBef>
            </a:pP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Timothy Smith,</a:t>
            </a:r>
            <a:r>
              <a:rPr dirty="0" sz="900" spc="-50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15">
                <a:solidFill>
                  <a:srgbClr val="373A43"/>
                </a:solidFill>
                <a:latin typeface="Calibri"/>
                <a:cs typeface="Calibri"/>
              </a:rPr>
              <a:t>MD 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David Kong,</a:t>
            </a:r>
            <a:r>
              <a:rPr dirty="0" sz="900" spc="-55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15">
                <a:solidFill>
                  <a:srgbClr val="373A43"/>
                </a:solidFill>
                <a:latin typeface="Calibri"/>
                <a:cs typeface="Calibri"/>
              </a:rPr>
              <a:t>MD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827025" y="1077780"/>
            <a:ext cx="1143635" cy="34861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7800"/>
              </a:lnSpc>
              <a:spcBef>
                <a:spcPts val="90"/>
              </a:spcBef>
            </a:pP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University of</a:t>
            </a:r>
            <a:r>
              <a:rPr dirty="0" sz="900" spc="-50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Cincinnati  The Christ</a:t>
            </a:r>
            <a:r>
              <a:rPr dirty="0" sz="900" spc="-55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Hospital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654944" y="1077780"/>
            <a:ext cx="709295" cy="348615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900" spc="5" b="1">
                <a:solidFill>
                  <a:srgbClr val="00529B"/>
                </a:solidFill>
                <a:latin typeface="Calibri"/>
                <a:cs typeface="Calibri"/>
              </a:rPr>
              <a:t>Jeffrey</a:t>
            </a:r>
            <a:r>
              <a:rPr dirty="0" sz="900" spc="-55" b="1">
                <a:solidFill>
                  <a:srgbClr val="00529B"/>
                </a:solidFill>
                <a:latin typeface="Calibri"/>
                <a:cs typeface="Calibri"/>
              </a:rPr>
              <a:t> </a:t>
            </a:r>
            <a:r>
              <a:rPr dirty="0" sz="900" spc="5" b="1">
                <a:solidFill>
                  <a:srgbClr val="00529B"/>
                </a:solidFill>
                <a:latin typeface="Calibri"/>
                <a:cs typeface="Calibri"/>
              </a:rPr>
              <a:t>Gaylor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Alex</a:t>
            </a:r>
            <a:r>
              <a:rPr dirty="0" sz="900" spc="-75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10">
                <a:solidFill>
                  <a:srgbClr val="373A43"/>
                </a:solidFill>
                <a:latin typeface="Calibri"/>
                <a:cs typeface="Calibri"/>
              </a:rPr>
              <a:t>Kuhn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47142" y="1431187"/>
            <a:ext cx="1880870" cy="167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5" b="1">
                <a:solidFill>
                  <a:srgbClr val="373A43"/>
                </a:solidFill>
                <a:latin typeface="Calibri"/>
                <a:cs typeface="Calibri"/>
              </a:rPr>
              <a:t>Denver </a:t>
            </a:r>
            <a:r>
              <a:rPr dirty="0" sz="900" spc="10" b="1">
                <a:solidFill>
                  <a:srgbClr val="373A43"/>
                </a:solidFill>
                <a:latin typeface="Calibri"/>
                <a:cs typeface="Calibri"/>
              </a:rPr>
              <a:t>and </a:t>
            </a:r>
            <a:r>
              <a:rPr dirty="0" sz="900" spc="5" b="1">
                <a:solidFill>
                  <a:srgbClr val="373A43"/>
                </a:solidFill>
                <a:latin typeface="Calibri"/>
                <a:cs typeface="Calibri"/>
              </a:rPr>
              <a:t>Colorado State</a:t>
            </a:r>
            <a:r>
              <a:rPr dirty="0" sz="900" spc="-10" b="1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5" b="1">
                <a:solidFill>
                  <a:srgbClr val="373A43"/>
                </a:solidFill>
                <a:latin typeface="Calibri"/>
                <a:cs typeface="Calibri"/>
              </a:rPr>
              <a:t>Expansion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31276" y="1411641"/>
            <a:ext cx="929005" cy="3492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7900"/>
              </a:lnSpc>
              <a:spcBef>
                <a:spcPts val="90"/>
              </a:spcBef>
            </a:pP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Jeb Burchenal,</a:t>
            </a:r>
            <a:r>
              <a:rPr dirty="0" sz="900" spc="-45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15">
                <a:solidFill>
                  <a:srgbClr val="373A43"/>
                </a:solidFill>
                <a:latin typeface="Calibri"/>
                <a:cs typeface="Calibri"/>
              </a:rPr>
              <a:t>MD 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Fred Severyn,</a:t>
            </a:r>
            <a:r>
              <a:rPr dirty="0" sz="900" spc="-60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15">
                <a:solidFill>
                  <a:srgbClr val="373A43"/>
                </a:solidFill>
                <a:latin typeface="Calibri"/>
                <a:cs typeface="Calibri"/>
              </a:rPr>
              <a:t>MD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827025" y="1411641"/>
            <a:ext cx="1527175" cy="3492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7900"/>
              </a:lnSpc>
              <a:spcBef>
                <a:spcPts val="90"/>
              </a:spcBef>
            </a:pP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South Denver Cardiology  University of </a:t>
            </a:r>
            <a:r>
              <a:rPr dirty="0" sz="900" spc="10">
                <a:solidFill>
                  <a:srgbClr val="373A43"/>
                </a:solidFill>
                <a:latin typeface="Calibri"/>
                <a:cs typeface="Calibri"/>
              </a:rPr>
              <a:t>CO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Health</a:t>
            </a:r>
            <a:r>
              <a:rPr dirty="0" sz="900" spc="-45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System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654944" y="1411641"/>
            <a:ext cx="916305" cy="5111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7900"/>
              </a:lnSpc>
              <a:spcBef>
                <a:spcPts val="90"/>
              </a:spcBef>
            </a:pPr>
            <a:r>
              <a:rPr dirty="0" sz="900" spc="5" b="1">
                <a:solidFill>
                  <a:srgbClr val="00529B"/>
                </a:solidFill>
                <a:latin typeface="Calibri"/>
                <a:cs typeface="Calibri"/>
              </a:rPr>
              <a:t>Cathleen</a:t>
            </a:r>
            <a:r>
              <a:rPr dirty="0" sz="900" spc="-35" b="1">
                <a:solidFill>
                  <a:srgbClr val="00529B"/>
                </a:solidFill>
                <a:latin typeface="Calibri"/>
                <a:cs typeface="Calibri"/>
              </a:rPr>
              <a:t> </a:t>
            </a:r>
            <a:r>
              <a:rPr dirty="0" sz="900" spc="5" b="1">
                <a:solidFill>
                  <a:srgbClr val="00529B"/>
                </a:solidFill>
                <a:latin typeface="Calibri"/>
                <a:cs typeface="Calibri"/>
              </a:rPr>
              <a:t>Williams  </a:t>
            </a:r>
            <a:r>
              <a:rPr dirty="0" sz="900" spc="0" b="1">
                <a:solidFill>
                  <a:srgbClr val="00529B"/>
                </a:solidFill>
                <a:latin typeface="Calibri"/>
                <a:cs typeface="Calibri"/>
              </a:rPr>
              <a:t>Julie</a:t>
            </a:r>
            <a:r>
              <a:rPr dirty="0" sz="900" spc="-60" b="1">
                <a:solidFill>
                  <a:srgbClr val="00529B"/>
                </a:solidFill>
                <a:latin typeface="Calibri"/>
                <a:cs typeface="Calibri"/>
              </a:rPr>
              <a:t> </a:t>
            </a:r>
            <a:r>
              <a:rPr dirty="0" sz="900" spc="5" b="1">
                <a:solidFill>
                  <a:srgbClr val="00529B"/>
                </a:solidFill>
                <a:latin typeface="Calibri"/>
                <a:cs typeface="Calibri"/>
              </a:rPr>
              <a:t>Blakie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Loni</a:t>
            </a:r>
            <a:r>
              <a:rPr dirty="0" sz="900" spc="-85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10">
                <a:solidFill>
                  <a:srgbClr val="373A43"/>
                </a:solidFill>
                <a:latin typeface="Calibri"/>
                <a:cs typeface="Calibri"/>
              </a:rPr>
              <a:t>Denne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247142" y="1897085"/>
            <a:ext cx="1795145" cy="349250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900" spc="5" b="1">
                <a:solidFill>
                  <a:srgbClr val="373A43"/>
                </a:solidFill>
                <a:latin typeface="Calibri"/>
                <a:cs typeface="Calibri"/>
              </a:rPr>
              <a:t>Hartford,</a:t>
            </a:r>
            <a:r>
              <a:rPr dirty="0" sz="900" spc="-70" b="1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10" b="1">
                <a:solidFill>
                  <a:srgbClr val="373A43"/>
                </a:solidFill>
                <a:latin typeface="Calibri"/>
                <a:cs typeface="Calibri"/>
              </a:rPr>
              <a:t>CT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(including </a:t>
            </a:r>
            <a:r>
              <a:rPr dirty="0" sz="900" spc="0">
                <a:solidFill>
                  <a:srgbClr val="373A43"/>
                </a:solidFill>
                <a:latin typeface="Calibri"/>
                <a:cs typeface="Calibri"/>
              </a:rPr>
              <a:t>all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Connecticut</a:t>
            </a:r>
            <a:r>
              <a:rPr dirty="0" sz="900" spc="-25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expansion)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231276" y="1897085"/>
            <a:ext cx="962660" cy="349250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Richard Kamin,</a:t>
            </a:r>
            <a:r>
              <a:rPr dirty="0" sz="900" spc="-50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15">
                <a:solidFill>
                  <a:srgbClr val="373A43"/>
                </a:solidFill>
                <a:latin typeface="Calibri"/>
                <a:cs typeface="Calibri"/>
              </a:rPr>
              <a:t>MD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C. Steven Wolf,</a:t>
            </a:r>
            <a:r>
              <a:rPr dirty="0" sz="900" spc="-55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10">
                <a:solidFill>
                  <a:srgbClr val="373A43"/>
                </a:solidFill>
                <a:latin typeface="Calibri"/>
                <a:cs typeface="Calibri"/>
              </a:rPr>
              <a:t>MD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827025" y="1905996"/>
            <a:ext cx="2221230" cy="306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dirty="0" sz="850" spc="-5">
                <a:solidFill>
                  <a:srgbClr val="373A43"/>
                </a:solidFill>
                <a:latin typeface="Tahoma"/>
                <a:cs typeface="Tahoma"/>
              </a:rPr>
              <a:t>John Dempsey Hospital/UCONN Health Center  Saint Francis Hospital &amp; Medical Center</a:t>
            </a:r>
            <a:endParaRPr sz="85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654944" y="1897085"/>
            <a:ext cx="1094105" cy="511175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900" spc="5" b="1">
                <a:solidFill>
                  <a:srgbClr val="00529B"/>
                </a:solidFill>
                <a:latin typeface="Calibri"/>
                <a:cs typeface="Calibri"/>
              </a:rPr>
              <a:t>Alana</a:t>
            </a:r>
            <a:r>
              <a:rPr dirty="0" sz="900" spc="-50" b="1">
                <a:solidFill>
                  <a:srgbClr val="00529B"/>
                </a:solidFill>
                <a:latin typeface="Calibri"/>
                <a:cs typeface="Calibri"/>
              </a:rPr>
              <a:t> </a:t>
            </a:r>
            <a:r>
              <a:rPr dirty="0" sz="900" spc="5" b="1">
                <a:solidFill>
                  <a:srgbClr val="00529B"/>
                </a:solidFill>
                <a:latin typeface="Calibri"/>
                <a:cs typeface="Calibri"/>
              </a:rPr>
              <a:t>Davis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900" spc="0">
                <a:solidFill>
                  <a:srgbClr val="373A43"/>
                </a:solidFill>
                <a:latin typeface="Calibri"/>
                <a:cs typeface="Calibri"/>
              </a:rPr>
              <a:t>Lisa</a:t>
            </a:r>
            <a:r>
              <a:rPr dirty="0" sz="900" spc="-65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10">
                <a:solidFill>
                  <a:srgbClr val="373A43"/>
                </a:solidFill>
                <a:latin typeface="Calibri"/>
                <a:cs typeface="Calibri"/>
              </a:rPr>
              <a:t>Bemben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Zainab</a:t>
            </a:r>
            <a:r>
              <a:rPr dirty="0" sz="900" spc="-30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Magdon-Ismail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247142" y="2402077"/>
            <a:ext cx="626110" cy="167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5" b="1">
                <a:solidFill>
                  <a:srgbClr val="373A43"/>
                </a:solidFill>
                <a:latin typeface="Calibri"/>
                <a:cs typeface="Calibri"/>
              </a:rPr>
              <a:t>Houston,</a:t>
            </a:r>
            <a:r>
              <a:rPr dirty="0" sz="900" spc="-55" b="1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10" b="1">
                <a:solidFill>
                  <a:srgbClr val="373A43"/>
                </a:solidFill>
                <a:latin typeface="Calibri"/>
                <a:cs typeface="Calibri"/>
              </a:rPr>
              <a:t>TX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231276" y="2382530"/>
            <a:ext cx="1450975" cy="5111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408305">
              <a:lnSpc>
                <a:spcPct val="117900"/>
              </a:lnSpc>
              <a:spcBef>
                <a:spcPts val="90"/>
              </a:spcBef>
            </a:pP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James McCarthy, </a:t>
            </a:r>
            <a:r>
              <a:rPr dirty="0" sz="900" spc="15">
                <a:solidFill>
                  <a:srgbClr val="373A43"/>
                </a:solidFill>
                <a:latin typeface="Calibri"/>
                <a:cs typeface="Calibri"/>
              </a:rPr>
              <a:t>MD  </a:t>
            </a:r>
            <a:r>
              <a:rPr dirty="0" sz="900" spc="10">
                <a:solidFill>
                  <a:srgbClr val="373A43"/>
                </a:solidFill>
                <a:latin typeface="Calibri"/>
                <a:cs typeface="Calibri"/>
              </a:rPr>
              <a:t>Todd</a:t>
            </a:r>
            <a:r>
              <a:rPr dirty="0" sz="900" spc="-80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Caliva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Catherine </a:t>
            </a:r>
            <a:r>
              <a:rPr dirty="0" sz="900" spc="0">
                <a:solidFill>
                  <a:srgbClr val="373A43"/>
                </a:solidFill>
                <a:latin typeface="Calibri"/>
                <a:cs typeface="Calibri"/>
              </a:rPr>
              <a:t>Bissell </a:t>
            </a:r>
            <a:r>
              <a:rPr dirty="0" sz="900" spc="15">
                <a:solidFill>
                  <a:srgbClr val="373A43"/>
                </a:solidFill>
                <a:latin typeface="Calibri"/>
                <a:cs typeface="Calibri"/>
              </a:rPr>
              <a:t>&amp;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Darryl</a:t>
            </a:r>
            <a:r>
              <a:rPr dirty="0" sz="900" spc="-35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Pile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827025" y="2382530"/>
            <a:ext cx="2072639" cy="5111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43815">
              <a:lnSpc>
                <a:spcPct val="117900"/>
              </a:lnSpc>
              <a:spcBef>
                <a:spcPts val="90"/>
              </a:spcBef>
            </a:pPr>
            <a:r>
              <a:rPr dirty="0" sz="900" spc="10">
                <a:solidFill>
                  <a:srgbClr val="373A43"/>
                </a:solidFill>
                <a:latin typeface="Calibri"/>
                <a:cs typeface="Calibri"/>
              </a:rPr>
              <a:t>Memorial Hermann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Texas Medical Center  West Houston Medical</a:t>
            </a:r>
            <a:r>
              <a:rPr dirty="0" sz="900" spc="-5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Center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SouthEast Texas Regional Advisory</a:t>
            </a:r>
            <a:r>
              <a:rPr dirty="0" sz="900" spc="-5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Council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654944" y="2382530"/>
            <a:ext cx="626110" cy="5111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18000"/>
              </a:lnSpc>
              <a:spcBef>
                <a:spcPts val="90"/>
              </a:spcBef>
            </a:pPr>
            <a:r>
              <a:rPr dirty="0" sz="900" spc="5" b="1">
                <a:solidFill>
                  <a:srgbClr val="00529B"/>
                </a:solidFill>
                <a:latin typeface="Calibri"/>
                <a:cs typeface="Calibri"/>
              </a:rPr>
              <a:t>Larry</a:t>
            </a:r>
            <a:r>
              <a:rPr dirty="0" sz="900" spc="-65" b="1">
                <a:solidFill>
                  <a:srgbClr val="00529B"/>
                </a:solidFill>
                <a:latin typeface="Calibri"/>
                <a:cs typeface="Calibri"/>
              </a:rPr>
              <a:t> </a:t>
            </a:r>
            <a:r>
              <a:rPr dirty="0" sz="900" spc="10" b="1">
                <a:solidFill>
                  <a:srgbClr val="00529B"/>
                </a:solidFill>
                <a:latin typeface="Calibri"/>
                <a:cs typeface="Calibri"/>
              </a:rPr>
              <a:t>Brown 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Kate </a:t>
            </a:r>
            <a:r>
              <a:rPr dirty="0" sz="900" spc="10">
                <a:solidFill>
                  <a:srgbClr val="373A43"/>
                </a:solidFill>
                <a:latin typeface="Calibri"/>
                <a:cs typeface="Calibri"/>
              </a:rPr>
              <a:t>Ramos 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Loni</a:t>
            </a:r>
            <a:r>
              <a:rPr dirty="0" sz="900" spc="-85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10">
                <a:solidFill>
                  <a:srgbClr val="373A43"/>
                </a:solidFill>
                <a:latin typeface="Calibri"/>
                <a:cs typeface="Calibri"/>
              </a:rPr>
              <a:t>Denne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247142" y="2887521"/>
            <a:ext cx="1450975" cy="167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5" b="1">
                <a:solidFill>
                  <a:srgbClr val="373A43"/>
                </a:solidFill>
                <a:latin typeface="Calibri"/>
                <a:cs typeface="Calibri"/>
              </a:rPr>
              <a:t>Las Vegas, Clarke County,</a:t>
            </a:r>
            <a:r>
              <a:rPr dirty="0" sz="900" spc="-55" b="1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15" b="1">
                <a:solidFill>
                  <a:srgbClr val="373A43"/>
                </a:solidFill>
                <a:latin typeface="Calibri"/>
                <a:cs typeface="Calibri"/>
              </a:rPr>
              <a:t>NV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231276" y="2867724"/>
            <a:ext cx="1010285" cy="3498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8100"/>
              </a:lnSpc>
              <a:spcBef>
                <a:spcPts val="90"/>
              </a:spcBef>
            </a:pP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Sean Ameli, </a:t>
            </a:r>
            <a:r>
              <a:rPr dirty="0" sz="900" spc="15">
                <a:solidFill>
                  <a:srgbClr val="373A43"/>
                </a:solidFill>
                <a:latin typeface="Calibri"/>
                <a:cs typeface="Calibri"/>
              </a:rPr>
              <a:t>MD 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Christian Young,</a:t>
            </a:r>
            <a:r>
              <a:rPr dirty="0" sz="900" spc="-55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15">
                <a:solidFill>
                  <a:srgbClr val="373A43"/>
                </a:solidFill>
                <a:latin typeface="Calibri"/>
                <a:cs typeface="Calibri"/>
              </a:rPr>
              <a:t>MD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827025" y="2867724"/>
            <a:ext cx="3355975" cy="349885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Ameli Heart</a:t>
            </a:r>
            <a:r>
              <a:rPr dirty="0" sz="900" spc="-45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Center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Southern Nevada Health District Department of Emergency</a:t>
            </a:r>
            <a:r>
              <a:rPr dirty="0" sz="900" spc="75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Medicine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654944" y="2867724"/>
            <a:ext cx="933450" cy="511175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900" spc="5" b="1">
                <a:solidFill>
                  <a:srgbClr val="00529B"/>
                </a:solidFill>
                <a:latin typeface="Calibri"/>
                <a:cs typeface="Calibri"/>
              </a:rPr>
              <a:t>Aaron</a:t>
            </a:r>
            <a:r>
              <a:rPr dirty="0" sz="900" spc="-45" b="1">
                <a:solidFill>
                  <a:srgbClr val="00529B"/>
                </a:solidFill>
                <a:latin typeface="Calibri"/>
                <a:cs typeface="Calibri"/>
              </a:rPr>
              <a:t> </a:t>
            </a:r>
            <a:r>
              <a:rPr dirty="0" sz="900" spc="5" b="1">
                <a:solidFill>
                  <a:srgbClr val="00529B"/>
                </a:solidFill>
                <a:latin typeface="Calibri"/>
                <a:cs typeface="Calibri"/>
              </a:rPr>
              <a:t>Leesch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900" spc="10">
                <a:solidFill>
                  <a:srgbClr val="373A43"/>
                </a:solidFill>
                <a:latin typeface="Calibri"/>
                <a:cs typeface="Calibri"/>
              </a:rPr>
              <a:t>Ron</a:t>
            </a:r>
            <a:r>
              <a:rPr dirty="0" sz="900" spc="-70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Loomis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Rea </a:t>
            </a:r>
            <a:r>
              <a:rPr dirty="0" sz="900" spc="10">
                <a:solidFill>
                  <a:srgbClr val="373A43"/>
                </a:solidFill>
                <a:latin typeface="Calibri"/>
                <a:cs typeface="Calibri"/>
              </a:rPr>
              <a:t>Anne</a:t>
            </a:r>
            <a:r>
              <a:rPr dirty="0" sz="900" spc="-45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Arcangel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247142" y="3353043"/>
            <a:ext cx="1533525" cy="34988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900" spc="5" b="1">
                <a:solidFill>
                  <a:srgbClr val="373A43"/>
                </a:solidFill>
                <a:latin typeface="Calibri"/>
                <a:cs typeface="Calibri"/>
              </a:rPr>
              <a:t>Lexington,</a:t>
            </a:r>
            <a:r>
              <a:rPr dirty="0" sz="900" spc="-70" b="1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10" b="1">
                <a:solidFill>
                  <a:srgbClr val="373A43"/>
                </a:solidFill>
                <a:latin typeface="Calibri"/>
                <a:cs typeface="Calibri"/>
              </a:rPr>
              <a:t>KY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(including </a:t>
            </a:r>
            <a:r>
              <a:rPr dirty="0" sz="900" spc="0">
                <a:solidFill>
                  <a:srgbClr val="373A43"/>
                </a:solidFill>
                <a:latin typeface="Calibri"/>
                <a:cs typeface="Calibri"/>
              </a:rPr>
              <a:t>all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Eastern</a:t>
            </a:r>
            <a:r>
              <a:rPr dirty="0" sz="900" spc="-25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Kentucky)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231276" y="3353043"/>
            <a:ext cx="999490" cy="3498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8200"/>
              </a:lnSpc>
              <a:spcBef>
                <a:spcPts val="90"/>
              </a:spcBef>
            </a:pP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Khaled </a:t>
            </a:r>
            <a:r>
              <a:rPr dirty="0" sz="900" spc="25">
                <a:solidFill>
                  <a:srgbClr val="373A43"/>
                </a:solidFill>
                <a:latin typeface="Calibri"/>
                <a:cs typeface="Calibri"/>
              </a:rPr>
              <a:t>M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Ziada,</a:t>
            </a:r>
            <a:r>
              <a:rPr dirty="0" sz="900" spc="-80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15">
                <a:solidFill>
                  <a:srgbClr val="373A43"/>
                </a:solidFill>
                <a:latin typeface="Calibri"/>
                <a:cs typeface="Calibri"/>
              </a:rPr>
              <a:t>MD 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Julia Martin,</a:t>
            </a:r>
            <a:r>
              <a:rPr dirty="0" sz="900" spc="-70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15">
                <a:solidFill>
                  <a:srgbClr val="373A43"/>
                </a:solidFill>
                <a:latin typeface="Calibri"/>
                <a:cs typeface="Calibri"/>
              </a:rPr>
              <a:t>MD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827025" y="3353043"/>
            <a:ext cx="1509395" cy="3498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8200"/>
              </a:lnSpc>
              <a:spcBef>
                <a:spcPts val="90"/>
              </a:spcBef>
            </a:pP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University of Kentucky  Kentucky </a:t>
            </a:r>
            <a:r>
              <a:rPr dirty="0" sz="900" spc="10">
                <a:solidFill>
                  <a:srgbClr val="373A43"/>
                </a:solidFill>
                <a:latin typeface="Calibri"/>
                <a:cs typeface="Calibri"/>
              </a:rPr>
              <a:t>EMS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Medical</a:t>
            </a:r>
            <a:r>
              <a:rPr dirty="0" sz="900" spc="-20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Advisor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654944" y="3353043"/>
            <a:ext cx="507365" cy="34988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900" spc="10" b="1">
                <a:solidFill>
                  <a:srgbClr val="00529B"/>
                </a:solidFill>
                <a:latin typeface="Calibri"/>
                <a:cs typeface="Calibri"/>
              </a:rPr>
              <a:t>Bud</a:t>
            </a:r>
            <a:r>
              <a:rPr dirty="0" sz="900" spc="-85" b="1">
                <a:solidFill>
                  <a:srgbClr val="00529B"/>
                </a:solidFill>
                <a:latin typeface="Calibri"/>
                <a:cs typeface="Calibri"/>
              </a:rPr>
              <a:t> </a:t>
            </a:r>
            <a:r>
              <a:rPr dirty="0" sz="900" spc="10" b="1">
                <a:solidFill>
                  <a:srgbClr val="00529B"/>
                </a:solidFill>
                <a:latin typeface="Calibri"/>
                <a:cs typeface="Calibri"/>
              </a:rPr>
              <a:t>Cook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Alex</a:t>
            </a:r>
            <a:r>
              <a:rPr dirty="0" sz="900" spc="-75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10">
                <a:solidFill>
                  <a:srgbClr val="373A43"/>
                </a:solidFill>
                <a:latin typeface="Calibri"/>
                <a:cs typeface="Calibri"/>
              </a:rPr>
              <a:t>Kuhn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247142" y="3696679"/>
            <a:ext cx="1118235" cy="167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0" b="1">
                <a:solidFill>
                  <a:srgbClr val="373A43"/>
                </a:solidFill>
                <a:latin typeface="Calibri"/>
                <a:cs typeface="Calibri"/>
              </a:rPr>
              <a:t>Little </a:t>
            </a:r>
            <a:r>
              <a:rPr dirty="0" sz="900" spc="5" b="1">
                <a:solidFill>
                  <a:srgbClr val="373A43"/>
                </a:solidFill>
                <a:latin typeface="Calibri"/>
                <a:cs typeface="Calibri"/>
              </a:rPr>
              <a:t>Rock, Central</a:t>
            </a:r>
            <a:r>
              <a:rPr dirty="0" sz="900" spc="-30" b="1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10" b="1">
                <a:solidFill>
                  <a:srgbClr val="373A43"/>
                </a:solidFill>
                <a:latin typeface="Calibri"/>
                <a:cs typeface="Calibri"/>
              </a:rPr>
              <a:t>AK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231276" y="3677132"/>
            <a:ext cx="839469" cy="3492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7900"/>
              </a:lnSpc>
              <a:spcBef>
                <a:spcPts val="90"/>
              </a:spcBef>
            </a:pPr>
            <a:r>
              <a:rPr dirty="0" sz="900" spc="10">
                <a:solidFill>
                  <a:srgbClr val="373A43"/>
                </a:solidFill>
                <a:latin typeface="Calibri"/>
                <a:cs typeface="Calibri"/>
              </a:rPr>
              <a:t>Mack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Hutchison  Aravind Rao,</a:t>
            </a:r>
            <a:r>
              <a:rPr dirty="0" sz="900" spc="-60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15">
                <a:solidFill>
                  <a:srgbClr val="373A43"/>
                </a:solidFill>
                <a:latin typeface="Calibri"/>
                <a:cs typeface="Calibri"/>
              </a:rPr>
              <a:t>MD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827025" y="3677132"/>
            <a:ext cx="2437765" cy="349250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900" spc="15">
                <a:solidFill>
                  <a:srgbClr val="373A43"/>
                </a:solidFill>
                <a:latin typeface="Calibri"/>
                <a:cs typeface="Calibri"/>
              </a:rPr>
              <a:t>MEMS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CHI </a:t>
            </a:r>
            <a:r>
              <a:rPr dirty="0" sz="900" spc="0">
                <a:solidFill>
                  <a:srgbClr val="373A43"/>
                </a:solidFill>
                <a:latin typeface="Calibri"/>
                <a:cs typeface="Calibri"/>
              </a:rPr>
              <a:t>St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Vincent/Heart Clinic Arkansas</a:t>
            </a:r>
            <a:r>
              <a:rPr dirty="0" sz="900" spc="25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Metropolitan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654944" y="3677132"/>
            <a:ext cx="715010" cy="5111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8100"/>
              </a:lnSpc>
              <a:spcBef>
                <a:spcPts val="90"/>
              </a:spcBef>
            </a:pPr>
            <a:r>
              <a:rPr dirty="0" sz="900" spc="5" b="1">
                <a:solidFill>
                  <a:srgbClr val="00529B"/>
                </a:solidFill>
                <a:latin typeface="Calibri"/>
                <a:cs typeface="Calibri"/>
              </a:rPr>
              <a:t>Vicki </a:t>
            </a:r>
            <a:r>
              <a:rPr dirty="0" sz="900" spc="10" b="1">
                <a:solidFill>
                  <a:srgbClr val="00529B"/>
                </a:solidFill>
                <a:latin typeface="Calibri"/>
                <a:cs typeface="Calibri"/>
              </a:rPr>
              <a:t>Meyer  </a:t>
            </a:r>
            <a:r>
              <a:rPr dirty="0" sz="900" spc="10">
                <a:solidFill>
                  <a:srgbClr val="373A43"/>
                </a:solidFill>
                <a:latin typeface="Calibri"/>
                <a:cs typeface="Calibri"/>
              </a:rPr>
              <a:t>Cammie</a:t>
            </a:r>
            <a:r>
              <a:rPr dirty="0" sz="900" spc="-60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Marti  Loni</a:t>
            </a:r>
            <a:r>
              <a:rPr dirty="0" sz="900" spc="-85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10">
                <a:solidFill>
                  <a:srgbClr val="373A43"/>
                </a:solidFill>
                <a:latin typeface="Calibri"/>
                <a:cs typeface="Calibri"/>
              </a:rPr>
              <a:t>Denne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247142" y="4182248"/>
            <a:ext cx="916305" cy="167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10" b="1">
                <a:solidFill>
                  <a:srgbClr val="373A43"/>
                </a:solidFill>
                <a:latin typeface="Calibri"/>
                <a:cs typeface="Calibri"/>
              </a:rPr>
              <a:t>New </a:t>
            </a:r>
            <a:r>
              <a:rPr dirty="0" sz="900" spc="5" b="1">
                <a:solidFill>
                  <a:srgbClr val="373A43"/>
                </a:solidFill>
                <a:latin typeface="Calibri"/>
                <a:cs typeface="Calibri"/>
              </a:rPr>
              <a:t>York City,</a:t>
            </a:r>
            <a:r>
              <a:rPr dirty="0" sz="900" spc="-65" b="1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10" b="1">
                <a:solidFill>
                  <a:srgbClr val="373A43"/>
                </a:solidFill>
                <a:latin typeface="Calibri"/>
                <a:cs typeface="Calibri"/>
              </a:rPr>
              <a:t>NY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231276" y="4162827"/>
            <a:ext cx="1469390" cy="5111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7800"/>
              </a:lnSpc>
              <a:spcBef>
                <a:spcPts val="90"/>
              </a:spcBef>
            </a:pP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Jacqueline Tamis Holland, </a:t>
            </a:r>
            <a:r>
              <a:rPr dirty="0" sz="900" spc="15">
                <a:solidFill>
                  <a:srgbClr val="373A43"/>
                </a:solidFill>
                <a:latin typeface="Calibri"/>
                <a:cs typeface="Calibri"/>
              </a:rPr>
              <a:t>MD  </a:t>
            </a:r>
            <a:r>
              <a:rPr dirty="0" sz="900" spc="10">
                <a:solidFill>
                  <a:srgbClr val="373A43"/>
                </a:solidFill>
                <a:latin typeface="Calibri"/>
                <a:cs typeface="Calibri"/>
              </a:rPr>
              <a:t>Norma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Keller,</a:t>
            </a:r>
            <a:r>
              <a:rPr dirty="0" sz="900" spc="-80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15">
                <a:solidFill>
                  <a:srgbClr val="373A43"/>
                </a:solidFill>
                <a:latin typeface="Calibri"/>
                <a:cs typeface="Calibri"/>
              </a:rPr>
              <a:t>MD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Glenn Asaeda,</a:t>
            </a:r>
            <a:r>
              <a:rPr dirty="0" sz="900" spc="-45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15">
                <a:solidFill>
                  <a:srgbClr val="373A43"/>
                </a:solidFill>
                <a:latin typeface="Calibri"/>
                <a:cs typeface="Calibri"/>
              </a:rPr>
              <a:t>MD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827025" y="4162827"/>
            <a:ext cx="1582420" cy="511175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900" spc="10">
                <a:solidFill>
                  <a:srgbClr val="373A43"/>
                </a:solidFill>
                <a:latin typeface="Calibri"/>
                <a:cs typeface="Calibri"/>
              </a:rPr>
              <a:t>Mount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Sinai </a:t>
            </a:r>
            <a:r>
              <a:rPr dirty="0" sz="900" spc="0">
                <a:solidFill>
                  <a:srgbClr val="373A43"/>
                </a:solidFill>
                <a:latin typeface="Calibri"/>
                <a:cs typeface="Calibri"/>
              </a:rPr>
              <a:t>St.</a:t>
            </a:r>
            <a:r>
              <a:rPr dirty="0" sz="900" spc="-65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Luke's</a:t>
            </a:r>
            <a:endParaRPr sz="900">
              <a:latin typeface="Calibri"/>
              <a:cs typeface="Calibri"/>
            </a:endParaRPr>
          </a:p>
          <a:p>
            <a:pPr marL="12700" marR="5080">
              <a:lnSpc>
                <a:spcPts val="1280"/>
              </a:lnSpc>
              <a:spcBef>
                <a:spcPts val="65"/>
              </a:spcBef>
            </a:pPr>
            <a:r>
              <a:rPr dirty="0" sz="900" spc="10">
                <a:solidFill>
                  <a:srgbClr val="373A43"/>
                </a:solidFill>
                <a:latin typeface="Calibri"/>
                <a:cs typeface="Calibri"/>
              </a:rPr>
              <a:t>NYC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Health </a:t>
            </a:r>
            <a:r>
              <a:rPr dirty="0" sz="900" spc="10">
                <a:solidFill>
                  <a:srgbClr val="373A43"/>
                </a:solidFill>
                <a:latin typeface="Calibri"/>
                <a:cs typeface="Calibri"/>
              </a:rPr>
              <a:t>+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Hospitals/Bellevue  </a:t>
            </a:r>
            <a:r>
              <a:rPr dirty="0" sz="900" spc="15">
                <a:solidFill>
                  <a:srgbClr val="373A43"/>
                </a:solidFill>
                <a:latin typeface="Calibri"/>
                <a:cs typeface="Calibri"/>
              </a:rPr>
              <a:t>New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York Fire</a:t>
            </a:r>
            <a:r>
              <a:rPr dirty="0" sz="900" spc="-45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Department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0654944" y="4162827"/>
            <a:ext cx="1094105" cy="511175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900" spc="5" b="1">
                <a:solidFill>
                  <a:srgbClr val="00529B"/>
                </a:solidFill>
                <a:latin typeface="Calibri"/>
                <a:cs typeface="Calibri"/>
              </a:rPr>
              <a:t>Sheree</a:t>
            </a:r>
            <a:r>
              <a:rPr dirty="0" sz="900" spc="-70" b="1">
                <a:solidFill>
                  <a:srgbClr val="00529B"/>
                </a:solidFill>
                <a:latin typeface="Calibri"/>
                <a:cs typeface="Calibri"/>
              </a:rPr>
              <a:t> </a:t>
            </a:r>
            <a:r>
              <a:rPr dirty="0" sz="900" spc="10" b="1">
                <a:solidFill>
                  <a:srgbClr val="00529B"/>
                </a:solidFill>
                <a:latin typeface="Calibri"/>
                <a:cs typeface="Calibri"/>
              </a:rPr>
              <a:t>Murphy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Molly</a:t>
            </a:r>
            <a:r>
              <a:rPr dirty="0" sz="900" spc="-60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Perini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Zainab</a:t>
            </a:r>
            <a:r>
              <a:rPr dirty="0" sz="900" spc="-30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Magdon-Ismail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247142" y="4667693"/>
            <a:ext cx="655320" cy="167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5" b="1">
                <a:solidFill>
                  <a:srgbClr val="373A43"/>
                </a:solidFill>
                <a:latin typeface="Calibri"/>
                <a:cs typeface="Calibri"/>
              </a:rPr>
              <a:t>Portland,</a:t>
            </a:r>
            <a:r>
              <a:rPr dirty="0" sz="900" spc="-70" b="1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15" b="1">
                <a:solidFill>
                  <a:srgbClr val="373A43"/>
                </a:solidFill>
                <a:latin typeface="Calibri"/>
                <a:cs typeface="Calibri"/>
              </a:rPr>
              <a:t>OR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231276" y="4648272"/>
            <a:ext cx="1026794" cy="6724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8000"/>
              </a:lnSpc>
              <a:spcBef>
                <a:spcPts val="90"/>
              </a:spcBef>
            </a:pP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Sandra Lewis, </a:t>
            </a:r>
            <a:r>
              <a:rPr dirty="0" sz="900" spc="15">
                <a:solidFill>
                  <a:srgbClr val="373A43"/>
                </a:solidFill>
                <a:latin typeface="Calibri"/>
                <a:cs typeface="Calibri"/>
              </a:rPr>
              <a:t>MD 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Saurabh Gupta, </a:t>
            </a:r>
            <a:r>
              <a:rPr dirty="0" sz="900" spc="15">
                <a:solidFill>
                  <a:srgbClr val="373A43"/>
                </a:solidFill>
                <a:latin typeface="Calibri"/>
                <a:cs typeface="Calibri"/>
              </a:rPr>
              <a:t>MD 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Jonathan </a:t>
            </a:r>
            <a:r>
              <a:rPr dirty="0" sz="900" spc="0">
                <a:solidFill>
                  <a:srgbClr val="373A43"/>
                </a:solidFill>
                <a:latin typeface="Calibri"/>
                <a:cs typeface="Calibri"/>
              </a:rPr>
              <a:t>Jui, </a:t>
            </a:r>
            <a:r>
              <a:rPr dirty="0" sz="900" spc="15">
                <a:solidFill>
                  <a:srgbClr val="373A43"/>
                </a:solidFill>
                <a:latin typeface="Calibri"/>
                <a:cs typeface="Calibri"/>
              </a:rPr>
              <a:t>MD  </a:t>
            </a:r>
            <a:r>
              <a:rPr dirty="0" sz="900" spc="10">
                <a:solidFill>
                  <a:srgbClr val="373A43"/>
                </a:solidFill>
                <a:latin typeface="Calibri"/>
                <a:cs typeface="Calibri"/>
              </a:rPr>
              <a:t>Mohamud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Daya,</a:t>
            </a:r>
            <a:r>
              <a:rPr dirty="0" sz="900" spc="-55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15">
                <a:solidFill>
                  <a:srgbClr val="373A43"/>
                </a:solidFill>
                <a:latin typeface="Calibri"/>
                <a:cs typeface="Calibri"/>
              </a:rPr>
              <a:t>MD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827025" y="4648272"/>
            <a:ext cx="3670300" cy="672465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Legacy</a:t>
            </a:r>
            <a:r>
              <a:rPr dirty="0" sz="900" spc="-60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Health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900" spc="10">
                <a:solidFill>
                  <a:srgbClr val="373A43"/>
                </a:solidFill>
                <a:latin typeface="Calibri"/>
                <a:cs typeface="Calibri"/>
              </a:rPr>
              <a:t>Oregon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Health </a:t>
            </a:r>
            <a:r>
              <a:rPr dirty="0" sz="900" spc="15">
                <a:solidFill>
                  <a:srgbClr val="373A43"/>
                </a:solidFill>
                <a:latin typeface="Calibri"/>
                <a:cs typeface="Calibri"/>
              </a:rPr>
              <a:t>&amp;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Science University (OSHU) OSHU, </a:t>
            </a:r>
            <a:r>
              <a:rPr dirty="0" sz="900" spc="10">
                <a:solidFill>
                  <a:srgbClr val="373A43"/>
                </a:solidFill>
                <a:latin typeface="Calibri"/>
                <a:cs typeface="Calibri"/>
              </a:rPr>
              <a:t>Multnomah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County</a:t>
            </a:r>
            <a:r>
              <a:rPr dirty="0" sz="900" spc="25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10">
                <a:solidFill>
                  <a:srgbClr val="373A43"/>
                </a:solidFill>
                <a:latin typeface="Calibri"/>
                <a:cs typeface="Calibri"/>
              </a:rPr>
              <a:t>EMS</a:t>
            </a:r>
            <a:endParaRPr sz="900">
              <a:latin typeface="Calibri"/>
              <a:cs typeface="Calibri"/>
            </a:endParaRPr>
          </a:p>
          <a:p>
            <a:pPr marL="12700" marR="5080">
              <a:lnSpc>
                <a:spcPct val="117900"/>
              </a:lnSpc>
            </a:pPr>
            <a:r>
              <a:rPr dirty="0" sz="900" spc="10">
                <a:solidFill>
                  <a:srgbClr val="373A43"/>
                </a:solidFill>
                <a:latin typeface="Calibri"/>
                <a:cs typeface="Calibri"/>
              </a:rPr>
              <a:t>OHSU,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Tualatin Valley Fire </a:t>
            </a:r>
            <a:r>
              <a:rPr dirty="0" sz="900" spc="15">
                <a:solidFill>
                  <a:srgbClr val="373A43"/>
                </a:solidFill>
                <a:latin typeface="Calibri"/>
                <a:cs typeface="Calibri"/>
              </a:rPr>
              <a:t>&amp;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Rescue, Forest Grove Fire </a:t>
            </a:r>
            <a:r>
              <a:rPr dirty="0" sz="900" spc="15">
                <a:solidFill>
                  <a:srgbClr val="373A43"/>
                </a:solidFill>
                <a:latin typeface="Calibri"/>
                <a:cs typeface="Calibri"/>
              </a:rPr>
              <a:t>&amp;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Rescue, Banks Fire  </a:t>
            </a:r>
            <a:r>
              <a:rPr dirty="0" sz="900" spc="0">
                <a:solidFill>
                  <a:srgbClr val="373A43"/>
                </a:solidFill>
                <a:latin typeface="Calibri"/>
                <a:cs typeface="Calibri"/>
              </a:rPr>
              <a:t>District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12, Washington</a:t>
            </a:r>
            <a:r>
              <a:rPr dirty="0" sz="900" spc="10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County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0654944" y="4648272"/>
            <a:ext cx="933450" cy="511175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900" spc="10" b="1">
                <a:solidFill>
                  <a:srgbClr val="00529B"/>
                </a:solidFill>
                <a:latin typeface="Calibri"/>
                <a:cs typeface="Calibri"/>
              </a:rPr>
              <a:t>Amber</a:t>
            </a:r>
            <a:r>
              <a:rPr dirty="0" sz="900" spc="-55" b="1">
                <a:solidFill>
                  <a:srgbClr val="00529B"/>
                </a:solidFill>
                <a:latin typeface="Calibri"/>
                <a:cs typeface="Calibri"/>
              </a:rPr>
              <a:t> </a:t>
            </a:r>
            <a:r>
              <a:rPr dirty="0" sz="900" spc="5" b="1">
                <a:solidFill>
                  <a:srgbClr val="00529B"/>
                </a:solidFill>
                <a:latin typeface="Calibri"/>
                <a:cs typeface="Calibri"/>
              </a:rPr>
              <a:t>Hoover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900" spc="10">
                <a:solidFill>
                  <a:srgbClr val="373A43"/>
                </a:solidFill>
                <a:latin typeface="Calibri"/>
                <a:cs typeface="Calibri"/>
              </a:rPr>
              <a:t>Ron</a:t>
            </a:r>
            <a:r>
              <a:rPr dirty="0" sz="900" spc="-70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Loomis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Rea </a:t>
            </a:r>
            <a:r>
              <a:rPr dirty="0" sz="900" spc="10">
                <a:solidFill>
                  <a:srgbClr val="373A43"/>
                </a:solidFill>
                <a:latin typeface="Calibri"/>
                <a:cs typeface="Calibri"/>
              </a:rPr>
              <a:t>Anne</a:t>
            </a:r>
            <a:r>
              <a:rPr dirty="0" sz="900" spc="-45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Arcangel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247142" y="5314819"/>
            <a:ext cx="1030605" cy="167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5" b="1">
                <a:solidFill>
                  <a:srgbClr val="373A43"/>
                </a:solidFill>
                <a:latin typeface="Calibri"/>
                <a:cs typeface="Calibri"/>
              </a:rPr>
              <a:t>Seattle-Tacoma,</a:t>
            </a:r>
            <a:r>
              <a:rPr dirty="0" sz="900" spc="-40" b="1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15" b="1">
                <a:solidFill>
                  <a:srgbClr val="373A43"/>
                </a:solidFill>
                <a:latin typeface="Calibri"/>
                <a:cs typeface="Calibri"/>
              </a:rPr>
              <a:t>WA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231276" y="5294984"/>
            <a:ext cx="1100455" cy="5111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172085">
              <a:lnSpc>
                <a:spcPct val="118100"/>
              </a:lnSpc>
              <a:spcBef>
                <a:spcPts val="90"/>
              </a:spcBef>
            </a:pPr>
            <a:r>
              <a:rPr dirty="0" sz="900" spc="10">
                <a:solidFill>
                  <a:srgbClr val="373A43"/>
                </a:solidFill>
                <a:latin typeface="Calibri"/>
                <a:cs typeface="Calibri"/>
              </a:rPr>
              <a:t>Tom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Rea, </a:t>
            </a:r>
            <a:r>
              <a:rPr dirty="0" sz="900" spc="15">
                <a:solidFill>
                  <a:srgbClr val="373A43"/>
                </a:solidFill>
                <a:latin typeface="Calibri"/>
                <a:cs typeface="Calibri"/>
              </a:rPr>
              <a:t>MD 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Michael Sayre,</a:t>
            </a:r>
            <a:r>
              <a:rPr dirty="0" sz="900" spc="-45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10">
                <a:solidFill>
                  <a:srgbClr val="373A43"/>
                </a:solidFill>
                <a:latin typeface="Calibri"/>
                <a:cs typeface="Calibri"/>
              </a:rPr>
              <a:t>MD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900" spc="10">
                <a:solidFill>
                  <a:srgbClr val="373A43"/>
                </a:solidFill>
                <a:latin typeface="Calibri"/>
                <a:cs typeface="Calibri"/>
              </a:rPr>
              <a:t>Mickey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Eisenberg,</a:t>
            </a:r>
            <a:r>
              <a:rPr dirty="0" sz="900" spc="-70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15">
                <a:solidFill>
                  <a:srgbClr val="373A43"/>
                </a:solidFill>
                <a:latin typeface="Calibri"/>
                <a:cs typeface="Calibri"/>
              </a:rPr>
              <a:t>MD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827025" y="5294984"/>
            <a:ext cx="1526540" cy="5111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8100"/>
              </a:lnSpc>
              <a:spcBef>
                <a:spcPts val="90"/>
              </a:spcBef>
            </a:pP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University of Washington </a:t>
            </a:r>
            <a:r>
              <a:rPr dirty="0" sz="900" spc="10">
                <a:solidFill>
                  <a:srgbClr val="373A43"/>
                </a:solidFill>
                <a:latin typeface="Calibri"/>
                <a:cs typeface="Calibri"/>
              </a:rPr>
              <a:t>(UW)  </a:t>
            </a:r>
            <a:r>
              <a:rPr dirty="0" sz="900" spc="25">
                <a:solidFill>
                  <a:srgbClr val="373A43"/>
                </a:solidFill>
                <a:latin typeface="Calibri"/>
                <a:cs typeface="Calibri"/>
              </a:rPr>
              <a:t>UW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900" spc="25">
                <a:solidFill>
                  <a:srgbClr val="373A43"/>
                </a:solidFill>
                <a:latin typeface="Calibri"/>
                <a:cs typeface="Calibri"/>
              </a:rPr>
              <a:t>UW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0654944" y="5294984"/>
            <a:ext cx="933450" cy="5111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8000"/>
              </a:lnSpc>
              <a:spcBef>
                <a:spcPts val="95"/>
              </a:spcBef>
            </a:pPr>
            <a:r>
              <a:rPr dirty="0" sz="900" spc="10" b="1">
                <a:solidFill>
                  <a:srgbClr val="00529B"/>
                </a:solidFill>
                <a:latin typeface="Calibri"/>
                <a:cs typeface="Calibri"/>
              </a:rPr>
              <a:t>Jamie </a:t>
            </a:r>
            <a:r>
              <a:rPr dirty="0" sz="900" spc="5" b="1">
                <a:solidFill>
                  <a:srgbClr val="00529B"/>
                </a:solidFill>
                <a:latin typeface="Calibri"/>
                <a:cs typeface="Calibri"/>
              </a:rPr>
              <a:t>Emert 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Elizabeth Peterson  Rea </a:t>
            </a:r>
            <a:r>
              <a:rPr dirty="0" sz="900" spc="10">
                <a:solidFill>
                  <a:srgbClr val="373A43"/>
                </a:solidFill>
                <a:latin typeface="Calibri"/>
                <a:cs typeface="Calibri"/>
              </a:rPr>
              <a:t>Anne</a:t>
            </a:r>
            <a:r>
              <a:rPr dirty="0" sz="900" spc="-45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Arcangel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247142" y="5780441"/>
            <a:ext cx="1096645" cy="51117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900" spc="5" b="1">
                <a:solidFill>
                  <a:srgbClr val="373A43"/>
                </a:solidFill>
                <a:latin typeface="Calibri"/>
                <a:cs typeface="Calibri"/>
              </a:rPr>
              <a:t>Tidewater</a:t>
            </a:r>
            <a:endParaRPr sz="900">
              <a:latin typeface="Calibri"/>
              <a:cs typeface="Calibri"/>
            </a:endParaRPr>
          </a:p>
          <a:p>
            <a:pPr marL="12700" marR="5080">
              <a:lnSpc>
                <a:spcPct val="117900"/>
              </a:lnSpc>
            </a:pP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(Including Norfolk</a:t>
            </a:r>
            <a:r>
              <a:rPr dirty="0" sz="900" spc="-60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10">
                <a:solidFill>
                  <a:srgbClr val="373A43"/>
                </a:solidFill>
                <a:latin typeface="Calibri"/>
                <a:cs typeface="Calibri"/>
              </a:rPr>
              <a:t>and 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Virginia </a:t>
            </a:r>
            <a:r>
              <a:rPr dirty="0" sz="900" spc="0">
                <a:solidFill>
                  <a:srgbClr val="373A43"/>
                </a:solidFill>
                <a:latin typeface="Calibri"/>
                <a:cs typeface="Calibri"/>
              </a:rPr>
              <a:t>City,</a:t>
            </a:r>
            <a:r>
              <a:rPr dirty="0" sz="900" spc="-70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Virginia)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231276" y="5780441"/>
            <a:ext cx="920115" cy="6731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8000"/>
              </a:lnSpc>
              <a:spcBef>
                <a:spcPts val="95"/>
              </a:spcBef>
            </a:pP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Monica Reed  Sherwood </a:t>
            </a:r>
            <a:r>
              <a:rPr dirty="0" sz="900" spc="10">
                <a:solidFill>
                  <a:srgbClr val="373A43"/>
                </a:solidFill>
                <a:latin typeface="Calibri"/>
                <a:cs typeface="Calibri"/>
              </a:rPr>
              <a:t>Moore 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Shannon</a:t>
            </a:r>
            <a:r>
              <a:rPr dirty="0" sz="900" spc="-20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Ferguson  Nelle Linz,</a:t>
            </a:r>
            <a:r>
              <a:rPr dirty="0" sz="900" spc="-75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15">
                <a:solidFill>
                  <a:srgbClr val="373A43"/>
                </a:solidFill>
                <a:latin typeface="Calibri"/>
                <a:cs typeface="Calibri"/>
              </a:rPr>
              <a:t>MD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827025" y="5780441"/>
            <a:ext cx="1659255" cy="6731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5875">
              <a:lnSpc>
                <a:spcPct val="118000"/>
              </a:lnSpc>
              <a:spcBef>
                <a:spcPts val="95"/>
              </a:spcBef>
            </a:pPr>
            <a:r>
              <a:rPr dirty="0" sz="900" spc="10">
                <a:solidFill>
                  <a:srgbClr val="373A43"/>
                </a:solidFill>
                <a:latin typeface="Calibri"/>
                <a:cs typeface="Calibri"/>
              </a:rPr>
              <a:t>Bon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Secours Heart </a:t>
            </a:r>
            <a:r>
              <a:rPr dirty="0" sz="900" spc="15">
                <a:solidFill>
                  <a:srgbClr val="373A43"/>
                </a:solidFill>
                <a:latin typeface="Calibri"/>
                <a:cs typeface="Calibri"/>
              </a:rPr>
              <a:t>&amp;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Vascular  Chesapeake Regional </a:t>
            </a:r>
            <a:r>
              <a:rPr dirty="0" sz="900" spc="10">
                <a:solidFill>
                  <a:srgbClr val="373A43"/>
                </a:solidFill>
                <a:latin typeface="Calibri"/>
                <a:cs typeface="Calibri"/>
              </a:rPr>
              <a:t>Med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Center  Sentara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Naval Medical Center</a:t>
            </a:r>
            <a:r>
              <a:rPr dirty="0" sz="900" spc="0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Portsmouth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0654944" y="5780441"/>
            <a:ext cx="704850" cy="34988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900" spc="5" b="1">
                <a:solidFill>
                  <a:srgbClr val="00529B"/>
                </a:solidFill>
                <a:latin typeface="Calibri"/>
                <a:cs typeface="Calibri"/>
              </a:rPr>
              <a:t>Paula</a:t>
            </a:r>
            <a:r>
              <a:rPr dirty="0" sz="900" spc="-55" b="1">
                <a:solidFill>
                  <a:srgbClr val="00529B"/>
                </a:solidFill>
                <a:latin typeface="Calibri"/>
                <a:cs typeface="Calibri"/>
              </a:rPr>
              <a:t> </a:t>
            </a:r>
            <a:r>
              <a:rPr dirty="0" sz="900" spc="5" b="1">
                <a:solidFill>
                  <a:srgbClr val="00529B"/>
                </a:solidFill>
                <a:latin typeface="Calibri"/>
                <a:cs typeface="Calibri"/>
              </a:rPr>
              <a:t>Feather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900" spc="5">
                <a:solidFill>
                  <a:srgbClr val="373A43"/>
                </a:solidFill>
                <a:latin typeface="Calibri"/>
                <a:cs typeface="Calibri"/>
              </a:rPr>
              <a:t>John</a:t>
            </a:r>
            <a:r>
              <a:rPr dirty="0" sz="900" spc="-75">
                <a:solidFill>
                  <a:srgbClr val="373A43"/>
                </a:solidFill>
                <a:latin typeface="Calibri"/>
                <a:cs typeface="Calibri"/>
              </a:rPr>
              <a:t> </a:t>
            </a:r>
            <a:r>
              <a:rPr dirty="0" sz="900" spc="10">
                <a:solidFill>
                  <a:srgbClr val="373A43"/>
                </a:solidFill>
                <a:latin typeface="Calibri"/>
                <a:cs typeface="Calibri"/>
              </a:rPr>
              <a:t>Dugan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3227816" y="1103301"/>
            <a:ext cx="8604250" cy="0"/>
          </a:xfrm>
          <a:custGeom>
            <a:avLst/>
            <a:gdLst/>
            <a:ahLst/>
            <a:cxnLst/>
            <a:rect l="l" t="t" r="r" b="b"/>
            <a:pathLst>
              <a:path w="8604250" h="0">
                <a:moveTo>
                  <a:pt x="0" y="0"/>
                </a:moveTo>
                <a:lnTo>
                  <a:pt x="8603949" y="0"/>
                </a:lnTo>
              </a:path>
            </a:pathLst>
          </a:custGeom>
          <a:ln w="11149">
            <a:solidFill>
              <a:srgbClr val="9DD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3227816" y="1437850"/>
            <a:ext cx="8604250" cy="0"/>
          </a:xfrm>
          <a:custGeom>
            <a:avLst/>
            <a:gdLst/>
            <a:ahLst/>
            <a:cxnLst/>
            <a:rect l="l" t="t" r="r" b="b"/>
            <a:pathLst>
              <a:path w="8604250" h="0">
                <a:moveTo>
                  <a:pt x="0" y="0"/>
                </a:moveTo>
                <a:lnTo>
                  <a:pt x="8603949" y="0"/>
                </a:lnTo>
              </a:path>
            </a:pathLst>
          </a:custGeom>
          <a:ln w="10272">
            <a:solidFill>
              <a:srgbClr val="9DD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3227816" y="1923295"/>
            <a:ext cx="8604250" cy="0"/>
          </a:xfrm>
          <a:custGeom>
            <a:avLst/>
            <a:gdLst/>
            <a:ahLst/>
            <a:cxnLst/>
            <a:rect l="l" t="t" r="r" b="b"/>
            <a:pathLst>
              <a:path w="8604250" h="0">
                <a:moveTo>
                  <a:pt x="0" y="0"/>
                </a:moveTo>
                <a:lnTo>
                  <a:pt x="8603949" y="0"/>
                </a:lnTo>
              </a:path>
            </a:pathLst>
          </a:custGeom>
          <a:ln w="10272">
            <a:solidFill>
              <a:srgbClr val="9DD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3227816" y="2408739"/>
            <a:ext cx="8604250" cy="0"/>
          </a:xfrm>
          <a:custGeom>
            <a:avLst/>
            <a:gdLst/>
            <a:ahLst/>
            <a:cxnLst/>
            <a:rect l="l" t="t" r="r" b="b"/>
            <a:pathLst>
              <a:path w="8604250" h="0">
                <a:moveTo>
                  <a:pt x="0" y="0"/>
                </a:moveTo>
                <a:lnTo>
                  <a:pt x="8603949" y="0"/>
                </a:lnTo>
              </a:path>
            </a:pathLst>
          </a:custGeom>
          <a:ln w="10272">
            <a:solidFill>
              <a:srgbClr val="9DD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3227816" y="2894184"/>
            <a:ext cx="8604250" cy="0"/>
          </a:xfrm>
          <a:custGeom>
            <a:avLst/>
            <a:gdLst/>
            <a:ahLst/>
            <a:cxnLst/>
            <a:rect l="l" t="t" r="r" b="b"/>
            <a:pathLst>
              <a:path w="8604250" h="0">
                <a:moveTo>
                  <a:pt x="0" y="0"/>
                </a:moveTo>
                <a:lnTo>
                  <a:pt x="8603949" y="0"/>
                </a:lnTo>
              </a:path>
            </a:pathLst>
          </a:custGeom>
          <a:ln w="10272">
            <a:solidFill>
              <a:srgbClr val="9DD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3227816" y="3379628"/>
            <a:ext cx="8604250" cy="0"/>
          </a:xfrm>
          <a:custGeom>
            <a:avLst/>
            <a:gdLst/>
            <a:ahLst/>
            <a:cxnLst/>
            <a:rect l="l" t="t" r="r" b="b"/>
            <a:pathLst>
              <a:path w="8604250" h="0">
                <a:moveTo>
                  <a:pt x="0" y="0"/>
                </a:moveTo>
                <a:lnTo>
                  <a:pt x="8603949" y="0"/>
                </a:lnTo>
              </a:path>
            </a:pathLst>
          </a:custGeom>
          <a:ln w="10272">
            <a:solidFill>
              <a:srgbClr val="9DD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3227816" y="3703216"/>
            <a:ext cx="8604250" cy="0"/>
          </a:xfrm>
          <a:custGeom>
            <a:avLst/>
            <a:gdLst/>
            <a:ahLst/>
            <a:cxnLst/>
            <a:rect l="l" t="t" r="r" b="b"/>
            <a:pathLst>
              <a:path w="8604250" h="0">
                <a:moveTo>
                  <a:pt x="0" y="0"/>
                </a:moveTo>
                <a:lnTo>
                  <a:pt x="8603949" y="0"/>
                </a:lnTo>
              </a:path>
            </a:pathLst>
          </a:custGeom>
          <a:ln w="10523">
            <a:solidFill>
              <a:srgbClr val="9DD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3227816" y="4188661"/>
            <a:ext cx="8604250" cy="0"/>
          </a:xfrm>
          <a:custGeom>
            <a:avLst/>
            <a:gdLst/>
            <a:ahLst/>
            <a:cxnLst/>
            <a:rect l="l" t="t" r="r" b="b"/>
            <a:pathLst>
              <a:path w="8604250" h="0">
                <a:moveTo>
                  <a:pt x="0" y="0"/>
                </a:moveTo>
                <a:lnTo>
                  <a:pt x="8603949" y="0"/>
                </a:lnTo>
              </a:path>
            </a:pathLst>
          </a:custGeom>
          <a:ln w="10523">
            <a:solidFill>
              <a:srgbClr val="9DD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3227816" y="4674105"/>
            <a:ext cx="8604250" cy="0"/>
          </a:xfrm>
          <a:custGeom>
            <a:avLst/>
            <a:gdLst/>
            <a:ahLst/>
            <a:cxnLst/>
            <a:rect l="l" t="t" r="r" b="b"/>
            <a:pathLst>
              <a:path w="8604250" h="0">
                <a:moveTo>
                  <a:pt x="0" y="0"/>
                </a:moveTo>
                <a:lnTo>
                  <a:pt x="8603949" y="0"/>
                </a:lnTo>
              </a:path>
            </a:pathLst>
          </a:custGeom>
          <a:ln w="10523">
            <a:solidFill>
              <a:srgbClr val="9DD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3227816" y="5321450"/>
            <a:ext cx="8604250" cy="0"/>
          </a:xfrm>
          <a:custGeom>
            <a:avLst/>
            <a:gdLst/>
            <a:ahLst/>
            <a:cxnLst/>
            <a:rect l="l" t="t" r="r" b="b"/>
            <a:pathLst>
              <a:path w="8604250" h="0">
                <a:moveTo>
                  <a:pt x="0" y="0"/>
                </a:moveTo>
                <a:lnTo>
                  <a:pt x="8603949" y="0"/>
                </a:lnTo>
              </a:path>
            </a:pathLst>
          </a:custGeom>
          <a:ln w="10260">
            <a:solidFill>
              <a:srgbClr val="9DD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3227816" y="5806907"/>
            <a:ext cx="8604250" cy="0"/>
          </a:xfrm>
          <a:custGeom>
            <a:avLst/>
            <a:gdLst/>
            <a:ahLst/>
            <a:cxnLst/>
            <a:rect l="l" t="t" r="r" b="b"/>
            <a:pathLst>
              <a:path w="8604250" h="0">
                <a:moveTo>
                  <a:pt x="0" y="0"/>
                </a:moveTo>
                <a:lnTo>
                  <a:pt x="8603949" y="0"/>
                </a:lnTo>
              </a:path>
            </a:pathLst>
          </a:custGeom>
          <a:ln w="10260">
            <a:solidFill>
              <a:srgbClr val="9DDD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3162300" y="234695"/>
            <a:ext cx="8731250" cy="6289675"/>
          </a:xfrm>
          <a:custGeom>
            <a:avLst/>
            <a:gdLst/>
            <a:ahLst/>
            <a:cxnLst/>
            <a:rect l="l" t="t" r="r" b="b"/>
            <a:pathLst>
              <a:path w="8731250" h="6289675">
                <a:moveTo>
                  <a:pt x="0" y="6289548"/>
                </a:moveTo>
                <a:lnTo>
                  <a:pt x="8730996" y="6289548"/>
                </a:lnTo>
                <a:lnTo>
                  <a:pt x="8730996" y="0"/>
                </a:lnTo>
                <a:lnTo>
                  <a:pt x="0" y="0"/>
                </a:lnTo>
                <a:lnTo>
                  <a:pt x="0" y="6289548"/>
                </a:lnTo>
                <a:close/>
              </a:path>
            </a:pathLst>
          </a:custGeom>
          <a:ln w="9144">
            <a:solidFill>
              <a:srgbClr val="1EA0C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 txBox="1"/>
          <p:nvPr/>
        </p:nvSpPr>
        <p:spPr>
          <a:xfrm>
            <a:off x="290575" y="1400302"/>
            <a:ext cx="214312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00529B"/>
                </a:solidFill>
                <a:latin typeface="Arial"/>
                <a:cs typeface="Arial"/>
              </a:rPr>
              <a:t>Blue text indicates  Regional</a:t>
            </a:r>
            <a:r>
              <a:rPr dirty="0" sz="1600" spc="-20" b="1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00529B"/>
                </a:solidFill>
                <a:latin typeface="Arial"/>
                <a:cs typeface="Arial"/>
              </a:rPr>
              <a:t>Coordinator.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Organization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2100" y="618490"/>
            <a:ext cx="257619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053D88"/>
                </a:solidFill>
                <a:latin typeface="Arial"/>
                <a:cs typeface="Arial"/>
              </a:rPr>
              <a:t>National</a:t>
            </a:r>
            <a:r>
              <a:rPr dirty="0" sz="2800" spc="-30">
                <a:solidFill>
                  <a:srgbClr val="053D88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053D88"/>
                </a:solidFill>
                <a:latin typeface="Arial"/>
                <a:cs typeface="Arial"/>
              </a:rPr>
              <a:t>Faculty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2100" y="1200157"/>
            <a:ext cx="5299710" cy="4904105"/>
          </a:xfrm>
          <a:prstGeom prst="rect">
            <a:avLst/>
          </a:prstGeom>
        </p:spPr>
        <p:txBody>
          <a:bodyPr wrap="square" lIns="0" tIns="876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dirty="0" sz="1700" spc="-5" b="1">
                <a:solidFill>
                  <a:srgbClr val="167994"/>
                </a:solidFill>
                <a:latin typeface="Arial"/>
                <a:cs typeface="Arial"/>
              </a:rPr>
              <a:t>PHYSICIAN</a:t>
            </a:r>
            <a:r>
              <a:rPr dirty="0" sz="1700" spc="-40" b="1">
                <a:solidFill>
                  <a:srgbClr val="167994"/>
                </a:solidFill>
                <a:latin typeface="Arial"/>
                <a:cs typeface="Arial"/>
              </a:rPr>
              <a:t> </a:t>
            </a:r>
            <a:r>
              <a:rPr dirty="0" sz="1700" spc="-35" b="1">
                <a:solidFill>
                  <a:srgbClr val="167994"/>
                </a:solidFill>
                <a:latin typeface="Arial"/>
                <a:cs typeface="Arial"/>
              </a:rPr>
              <a:t>FACULTY</a:t>
            </a:r>
            <a:endParaRPr sz="1700">
              <a:latin typeface="Arial"/>
              <a:cs typeface="Arial"/>
            </a:endParaRPr>
          </a:p>
          <a:p>
            <a:pPr marL="12700" marR="815340">
              <a:lnSpc>
                <a:spcPts val="1839"/>
              </a:lnSpc>
              <a:spcBef>
                <a:spcPts val="815"/>
              </a:spcBef>
            </a:pPr>
            <a:r>
              <a:rPr dirty="0" sz="1700" b="1">
                <a:solidFill>
                  <a:srgbClr val="053D88"/>
                </a:solidFill>
                <a:latin typeface="Arial"/>
                <a:cs typeface="Arial"/>
              </a:rPr>
              <a:t>Peter </a:t>
            </a:r>
            <a:r>
              <a:rPr dirty="0" sz="1700" spc="-15" b="1">
                <a:solidFill>
                  <a:srgbClr val="053D88"/>
                </a:solidFill>
                <a:latin typeface="Arial"/>
                <a:cs typeface="Arial"/>
              </a:rPr>
              <a:t>Berger, </a:t>
            </a:r>
            <a:r>
              <a:rPr dirty="0" sz="1700" b="1">
                <a:solidFill>
                  <a:srgbClr val="053D88"/>
                </a:solidFill>
                <a:latin typeface="Arial"/>
                <a:cs typeface="Arial"/>
              </a:rPr>
              <a:t>MD</a:t>
            </a:r>
            <a:r>
              <a:rPr dirty="0" sz="1700">
                <a:solidFill>
                  <a:srgbClr val="373A43"/>
                </a:solidFill>
                <a:latin typeface="Arial"/>
                <a:cs typeface="Arial"/>
              </a:rPr>
              <a:t>—Interventional Cardiologist  New </a:t>
            </a:r>
            <a:r>
              <a:rPr dirty="0" sz="1700" spc="-45">
                <a:solidFill>
                  <a:srgbClr val="373A43"/>
                </a:solidFill>
                <a:latin typeface="Arial"/>
                <a:cs typeface="Arial"/>
              </a:rPr>
              <a:t>York </a:t>
            </a:r>
            <a:r>
              <a:rPr dirty="0" sz="1700" spc="-30">
                <a:solidFill>
                  <a:srgbClr val="373A43"/>
                </a:solidFill>
                <a:latin typeface="Arial"/>
                <a:cs typeface="Arial"/>
              </a:rPr>
              <a:t>City, </a:t>
            </a:r>
            <a:r>
              <a:rPr dirty="0" sz="1700">
                <a:solidFill>
                  <a:srgbClr val="373A43"/>
                </a:solidFill>
                <a:latin typeface="Arial"/>
                <a:cs typeface="Arial"/>
              </a:rPr>
              <a:t>New</a:t>
            </a:r>
            <a:r>
              <a:rPr dirty="0" sz="1700" spc="-50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z="1700" spc="-45">
                <a:solidFill>
                  <a:srgbClr val="373A43"/>
                </a:solidFill>
                <a:latin typeface="Arial"/>
                <a:cs typeface="Arial"/>
              </a:rPr>
              <a:t>York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939"/>
              </a:lnSpc>
              <a:spcBef>
                <a:spcPts val="570"/>
              </a:spcBef>
            </a:pPr>
            <a:r>
              <a:rPr dirty="0" sz="1700" b="1">
                <a:solidFill>
                  <a:srgbClr val="053D88"/>
                </a:solidFill>
                <a:latin typeface="Arial"/>
                <a:cs typeface="Arial"/>
              </a:rPr>
              <a:t>Christopher Fordyce,</a:t>
            </a:r>
            <a:r>
              <a:rPr dirty="0" sz="1700" spc="-60" b="1">
                <a:solidFill>
                  <a:srgbClr val="053D88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053D88"/>
                </a:solidFill>
                <a:latin typeface="Arial"/>
                <a:cs typeface="Arial"/>
              </a:rPr>
              <a:t>MD</a:t>
            </a:r>
            <a:r>
              <a:rPr dirty="0" sz="1700">
                <a:solidFill>
                  <a:srgbClr val="373A43"/>
                </a:solidFill>
                <a:latin typeface="Arial"/>
                <a:cs typeface="Arial"/>
              </a:rPr>
              <a:t>—Cardiologist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939"/>
              </a:lnSpc>
            </a:pPr>
            <a:r>
              <a:rPr dirty="0" sz="1700">
                <a:solidFill>
                  <a:srgbClr val="373A43"/>
                </a:solidFill>
                <a:latin typeface="Arial"/>
                <a:cs typeface="Arial"/>
              </a:rPr>
              <a:t>University of British Columbia, </a:t>
            </a:r>
            <a:r>
              <a:rPr dirty="0" sz="1700" spc="-25">
                <a:solidFill>
                  <a:srgbClr val="373A43"/>
                </a:solidFill>
                <a:latin typeface="Arial"/>
                <a:cs typeface="Arial"/>
              </a:rPr>
              <a:t>Vancouver, </a:t>
            </a:r>
            <a:r>
              <a:rPr dirty="0" sz="1700">
                <a:solidFill>
                  <a:srgbClr val="373A43"/>
                </a:solidFill>
                <a:latin typeface="Arial"/>
                <a:cs typeface="Arial"/>
              </a:rPr>
              <a:t>BC,</a:t>
            </a:r>
            <a:r>
              <a:rPr dirty="0" sz="1700" spc="-30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373A43"/>
                </a:solidFill>
                <a:latin typeface="Arial"/>
                <a:cs typeface="Arial"/>
              </a:rPr>
              <a:t>Canada</a:t>
            </a:r>
            <a:endParaRPr sz="1700">
              <a:latin typeface="Arial"/>
              <a:cs typeface="Arial"/>
            </a:endParaRPr>
          </a:p>
          <a:p>
            <a:pPr marL="12700" marR="1071245">
              <a:lnSpc>
                <a:spcPts val="1839"/>
              </a:lnSpc>
              <a:spcBef>
                <a:spcPts val="830"/>
              </a:spcBef>
            </a:pPr>
            <a:r>
              <a:rPr dirty="0" sz="1700" b="1">
                <a:solidFill>
                  <a:srgbClr val="053D88"/>
                </a:solidFill>
                <a:latin typeface="Arial"/>
                <a:cs typeface="Arial"/>
              </a:rPr>
              <a:t>Lee </a:t>
            </a:r>
            <a:r>
              <a:rPr dirty="0" sz="1700" spc="-25" b="1">
                <a:solidFill>
                  <a:srgbClr val="053D88"/>
                </a:solidFill>
                <a:latin typeface="Arial"/>
                <a:cs typeface="Arial"/>
              </a:rPr>
              <a:t>Garvey, </a:t>
            </a:r>
            <a:r>
              <a:rPr dirty="0" sz="1700" b="1">
                <a:solidFill>
                  <a:srgbClr val="053D88"/>
                </a:solidFill>
                <a:latin typeface="Arial"/>
                <a:cs typeface="Arial"/>
              </a:rPr>
              <a:t>MD</a:t>
            </a:r>
            <a:r>
              <a:rPr dirty="0" sz="1700">
                <a:solidFill>
                  <a:srgbClr val="373A43"/>
                </a:solidFill>
                <a:latin typeface="Arial"/>
                <a:cs typeface="Arial"/>
              </a:rPr>
              <a:t>—Emergency Medicine  Carolinas Medical </a:t>
            </a:r>
            <a:r>
              <a:rPr dirty="0" sz="1700" spc="-15">
                <a:solidFill>
                  <a:srgbClr val="373A43"/>
                </a:solidFill>
                <a:latin typeface="Arial"/>
                <a:cs typeface="Arial"/>
              </a:rPr>
              <a:t>Center, </a:t>
            </a:r>
            <a:r>
              <a:rPr dirty="0" sz="1700">
                <a:solidFill>
                  <a:srgbClr val="373A43"/>
                </a:solidFill>
                <a:latin typeface="Arial"/>
                <a:cs typeface="Arial"/>
              </a:rPr>
              <a:t>Charlotte,</a:t>
            </a:r>
            <a:r>
              <a:rPr dirty="0" sz="1700" spc="-60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373A43"/>
                </a:solidFill>
                <a:latin typeface="Arial"/>
                <a:cs typeface="Arial"/>
              </a:rPr>
              <a:t>NC</a:t>
            </a:r>
            <a:endParaRPr sz="1700">
              <a:latin typeface="Arial"/>
              <a:cs typeface="Arial"/>
            </a:endParaRPr>
          </a:p>
          <a:p>
            <a:pPr marL="12700" marR="942340">
              <a:lnSpc>
                <a:spcPts val="1839"/>
              </a:lnSpc>
              <a:spcBef>
                <a:spcPts val="785"/>
              </a:spcBef>
            </a:pPr>
            <a:r>
              <a:rPr dirty="0" sz="1700" b="1">
                <a:solidFill>
                  <a:srgbClr val="053D88"/>
                </a:solidFill>
                <a:latin typeface="Arial"/>
                <a:cs typeface="Arial"/>
              </a:rPr>
              <a:t>Christopher B. </a:t>
            </a:r>
            <a:r>
              <a:rPr dirty="0" sz="1700" spc="-15" b="1">
                <a:solidFill>
                  <a:srgbClr val="053D88"/>
                </a:solidFill>
                <a:latin typeface="Arial"/>
                <a:cs typeface="Arial"/>
              </a:rPr>
              <a:t>Granger, </a:t>
            </a:r>
            <a:r>
              <a:rPr dirty="0" sz="1700" b="1">
                <a:solidFill>
                  <a:srgbClr val="053D88"/>
                </a:solidFill>
                <a:latin typeface="Arial"/>
                <a:cs typeface="Arial"/>
              </a:rPr>
              <a:t>MD</a:t>
            </a:r>
            <a:r>
              <a:rPr dirty="0" sz="1700">
                <a:solidFill>
                  <a:srgbClr val="373A43"/>
                </a:solidFill>
                <a:latin typeface="Arial"/>
                <a:cs typeface="Arial"/>
              </a:rPr>
              <a:t>—Cardiologist  Duke University Medical </a:t>
            </a:r>
            <a:r>
              <a:rPr dirty="0" sz="1700" spc="-15">
                <a:solidFill>
                  <a:srgbClr val="373A43"/>
                </a:solidFill>
                <a:latin typeface="Arial"/>
                <a:cs typeface="Arial"/>
              </a:rPr>
              <a:t>Center, </a:t>
            </a:r>
            <a:r>
              <a:rPr dirty="0" sz="1700">
                <a:solidFill>
                  <a:srgbClr val="373A43"/>
                </a:solidFill>
                <a:latin typeface="Arial"/>
                <a:cs typeface="Arial"/>
              </a:rPr>
              <a:t>Durham,</a:t>
            </a:r>
            <a:r>
              <a:rPr dirty="0" sz="1700" spc="-70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373A43"/>
                </a:solidFill>
                <a:latin typeface="Arial"/>
                <a:cs typeface="Arial"/>
              </a:rPr>
              <a:t>NC</a:t>
            </a:r>
            <a:endParaRPr sz="1700">
              <a:latin typeface="Arial"/>
              <a:cs typeface="Arial"/>
            </a:endParaRPr>
          </a:p>
          <a:p>
            <a:pPr marL="12700" marR="441959">
              <a:lnSpc>
                <a:spcPts val="1839"/>
              </a:lnSpc>
              <a:spcBef>
                <a:spcPts val="800"/>
              </a:spcBef>
            </a:pPr>
            <a:r>
              <a:rPr dirty="0" sz="1700" spc="-5" b="1">
                <a:solidFill>
                  <a:srgbClr val="053D88"/>
                </a:solidFill>
                <a:latin typeface="Arial"/>
                <a:cs typeface="Arial"/>
              </a:rPr>
              <a:t>Timothy </a:t>
            </a:r>
            <a:r>
              <a:rPr dirty="0" sz="1700" b="1">
                <a:solidFill>
                  <a:srgbClr val="053D88"/>
                </a:solidFill>
                <a:latin typeface="Arial"/>
                <a:cs typeface="Arial"/>
              </a:rPr>
              <a:t>D. </a:t>
            </a:r>
            <a:r>
              <a:rPr dirty="0" sz="1700" spc="-25" b="1">
                <a:solidFill>
                  <a:srgbClr val="053D88"/>
                </a:solidFill>
                <a:latin typeface="Arial"/>
                <a:cs typeface="Arial"/>
              </a:rPr>
              <a:t>Henry, </a:t>
            </a:r>
            <a:r>
              <a:rPr dirty="0" sz="1700" b="1">
                <a:solidFill>
                  <a:srgbClr val="053D88"/>
                </a:solidFill>
                <a:latin typeface="Arial"/>
                <a:cs typeface="Arial"/>
              </a:rPr>
              <a:t>MD</a:t>
            </a:r>
            <a:r>
              <a:rPr dirty="0" sz="1700">
                <a:solidFill>
                  <a:srgbClr val="373A43"/>
                </a:solidFill>
                <a:latin typeface="Arial"/>
                <a:cs typeface="Arial"/>
              </a:rPr>
              <a:t>—Interventional Cardiology  Cedar Sinai Heart </a:t>
            </a:r>
            <a:r>
              <a:rPr dirty="0" sz="1700" spc="-5">
                <a:solidFill>
                  <a:srgbClr val="373A43"/>
                </a:solidFill>
                <a:latin typeface="Arial"/>
                <a:cs typeface="Arial"/>
              </a:rPr>
              <a:t>Institute, </a:t>
            </a:r>
            <a:r>
              <a:rPr dirty="0" sz="1700">
                <a:solidFill>
                  <a:srgbClr val="373A43"/>
                </a:solidFill>
                <a:latin typeface="Arial"/>
                <a:cs typeface="Arial"/>
              </a:rPr>
              <a:t>Los Angeles,</a:t>
            </a:r>
            <a:r>
              <a:rPr dirty="0" sz="1700" spc="-120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373A43"/>
                </a:solidFill>
                <a:latin typeface="Arial"/>
                <a:cs typeface="Arial"/>
              </a:rPr>
              <a:t>CA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939"/>
              </a:lnSpc>
              <a:spcBef>
                <a:spcPts val="570"/>
              </a:spcBef>
            </a:pPr>
            <a:r>
              <a:rPr dirty="0" sz="1700" b="1">
                <a:solidFill>
                  <a:srgbClr val="053D88"/>
                </a:solidFill>
                <a:latin typeface="Arial"/>
                <a:cs typeface="Arial"/>
              </a:rPr>
              <a:t>James </a:t>
            </a:r>
            <a:r>
              <a:rPr dirty="0" sz="1700" spc="-5" b="1">
                <a:solidFill>
                  <a:srgbClr val="053D88"/>
                </a:solidFill>
                <a:latin typeface="Arial"/>
                <a:cs typeface="Arial"/>
              </a:rPr>
              <a:t>G. Jollis,</a:t>
            </a:r>
            <a:r>
              <a:rPr dirty="0" sz="1700" spc="10" b="1">
                <a:solidFill>
                  <a:srgbClr val="053D88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053D88"/>
                </a:solidFill>
                <a:latin typeface="Arial"/>
                <a:cs typeface="Arial"/>
              </a:rPr>
              <a:t>MD</a:t>
            </a:r>
            <a:r>
              <a:rPr dirty="0" sz="1700">
                <a:solidFill>
                  <a:srgbClr val="373A43"/>
                </a:solidFill>
                <a:latin typeface="Arial"/>
                <a:cs typeface="Arial"/>
              </a:rPr>
              <a:t>—Cardiologist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939"/>
              </a:lnSpc>
            </a:pPr>
            <a:r>
              <a:rPr dirty="0" sz="1700">
                <a:solidFill>
                  <a:srgbClr val="373A43"/>
                </a:solidFill>
                <a:latin typeface="Arial"/>
                <a:cs typeface="Arial"/>
              </a:rPr>
              <a:t>University of </a:t>
            </a:r>
            <a:r>
              <a:rPr dirty="0" sz="1700" spc="-5">
                <a:solidFill>
                  <a:srgbClr val="373A43"/>
                </a:solidFill>
                <a:latin typeface="Arial"/>
                <a:cs typeface="Arial"/>
              </a:rPr>
              <a:t>North </a:t>
            </a:r>
            <a:r>
              <a:rPr dirty="0" sz="1700">
                <a:solidFill>
                  <a:srgbClr val="373A43"/>
                </a:solidFill>
                <a:latin typeface="Arial"/>
                <a:cs typeface="Arial"/>
              </a:rPr>
              <a:t>Carolina, Rex Hospital, Raleigh,</a:t>
            </a:r>
            <a:r>
              <a:rPr dirty="0" sz="1700" spc="-75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373A43"/>
                </a:solidFill>
                <a:latin typeface="Arial"/>
                <a:cs typeface="Arial"/>
              </a:rPr>
              <a:t>NC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939"/>
              </a:lnSpc>
              <a:spcBef>
                <a:spcPts val="590"/>
              </a:spcBef>
            </a:pPr>
            <a:r>
              <a:rPr dirty="0" sz="1700" b="1">
                <a:solidFill>
                  <a:srgbClr val="053D88"/>
                </a:solidFill>
                <a:latin typeface="Arial"/>
                <a:cs typeface="Arial"/>
              </a:rPr>
              <a:t>Peter </a:t>
            </a:r>
            <a:r>
              <a:rPr dirty="0" sz="1700" spc="-5" b="1">
                <a:solidFill>
                  <a:srgbClr val="053D88"/>
                </a:solidFill>
                <a:latin typeface="Arial"/>
                <a:cs typeface="Arial"/>
              </a:rPr>
              <a:t>O’Brien, </a:t>
            </a:r>
            <a:r>
              <a:rPr dirty="0" sz="1700" b="1">
                <a:solidFill>
                  <a:srgbClr val="053D88"/>
                </a:solidFill>
                <a:latin typeface="Arial"/>
                <a:cs typeface="Arial"/>
              </a:rPr>
              <a:t>MD</a:t>
            </a:r>
            <a:r>
              <a:rPr dirty="0" sz="1700">
                <a:solidFill>
                  <a:srgbClr val="373A43"/>
                </a:solidFill>
                <a:latin typeface="Arial"/>
                <a:cs typeface="Arial"/>
              </a:rPr>
              <a:t>—Interventional</a:t>
            </a:r>
            <a:r>
              <a:rPr dirty="0" sz="1700" spc="-25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373A43"/>
                </a:solidFill>
                <a:latin typeface="Arial"/>
                <a:cs typeface="Arial"/>
              </a:rPr>
              <a:t>Cardiology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939"/>
              </a:lnSpc>
            </a:pPr>
            <a:r>
              <a:rPr dirty="0" sz="1700">
                <a:solidFill>
                  <a:srgbClr val="373A43"/>
                </a:solidFill>
                <a:latin typeface="Arial"/>
                <a:cs typeface="Arial"/>
              </a:rPr>
              <a:t>Centra </a:t>
            </a:r>
            <a:r>
              <a:rPr dirty="0" sz="1700" spc="-10">
                <a:solidFill>
                  <a:srgbClr val="373A43"/>
                </a:solidFill>
                <a:latin typeface="Arial"/>
                <a:cs typeface="Arial"/>
              </a:rPr>
              <a:t>Lynchburg </a:t>
            </a:r>
            <a:r>
              <a:rPr dirty="0" sz="1700">
                <a:solidFill>
                  <a:srgbClr val="373A43"/>
                </a:solidFill>
                <a:latin typeface="Arial"/>
                <a:cs typeface="Arial"/>
              </a:rPr>
              <a:t>General Hospital, </a:t>
            </a:r>
            <a:r>
              <a:rPr dirty="0" sz="1700" spc="-10">
                <a:solidFill>
                  <a:srgbClr val="373A43"/>
                </a:solidFill>
                <a:latin typeface="Arial"/>
                <a:cs typeface="Arial"/>
              </a:rPr>
              <a:t>Lynchburg,</a:t>
            </a:r>
            <a:r>
              <a:rPr dirty="0" sz="1700" spc="25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z="1700" spc="-60">
                <a:solidFill>
                  <a:srgbClr val="373A43"/>
                </a:solidFill>
                <a:latin typeface="Arial"/>
                <a:cs typeface="Arial"/>
              </a:rPr>
              <a:t>VA</a:t>
            </a:r>
            <a:endParaRPr sz="1700">
              <a:latin typeface="Arial"/>
              <a:cs typeface="Arial"/>
            </a:endParaRPr>
          </a:p>
          <a:p>
            <a:pPr marL="12700" marR="459105">
              <a:lnSpc>
                <a:spcPts val="1839"/>
              </a:lnSpc>
              <a:spcBef>
                <a:spcPts val="825"/>
              </a:spcBef>
            </a:pPr>
            <a:r>
              <a:rPr dirty="0" sz="1700" b="1">
                <a:solidFill>
                  <a:srgbClr val="053D88"/>
                </a:solidFill>
                <a:latin typeface="Arial"/>
                <a:cs typeface="Arial"/>
              </a:rPr>
              <a:t>B. Hadley </a:t>
            </a:r>
            <a:r>
              <a:rPr dirty="0" sz="1700" spc="-5" b="1">
                <a:solidFill>
                  <a:srgbClr val="053D88"/>
                </a:solidFill>
                <a:latin typeface="Arial"/>
                <a:cs typeface="Arial"/>
              </a:rPr>
              <a:t>Wilson, </a:t>
            </a:r>
            <a:r>
              <a:rPr dirty="0" sz="1700" b="1">
                <a:solidFill>
                  <a:srgbClr val="053D88"/>
                </a:solidFill>
                <a:latin typeface="Arial"/>
                <a:cs typeface="Arial"/>
              </a:rPr>
              <a:t>MD</a:t>
            </a:r>
            <a:r>
              <a:rPr dirty="0" sz="1700">
                <a:solidFill>
                  <a:srgbClr val="373A43"/>
                </a:solidFill>
                <a:latin typeface="Arial"/>
                <a:cs typeface="Arial"/>
              </a:rPr>
              <a:t>—Interventional Cardiology  Carolinas Medical </a:t>
            </a:r>
            <a:r>
              <a:rPr dirty="0" sz="1700" spc="-15">
                <a:solidFill>
                  <a:srgbClr val="373A43"/>
                </a:solidFill>
                <a:latin typeface="Arial"/>
                <a:cs typeface="Arial"/>
              </a:rPr>
              <a:t>Center, </a:t>
            </a:r>
            <a:r>
              <a:rPr dirty="0" sz="1700">
                <a:solidFill>
                  <a:srgbClr val="373A43"/>
                </a:solidFill>
                <a:latin typeface="Arial"/>
                <a:cs typeface="Arial"/>
              </a:rPr>
              <a:t>Charlotte,</a:t>
            </a:r>
            <a:r>
              <a:rPr dirty="0" sz="1700" spc="-60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373A43"/>
                </a:solidFill>
                <a:latin typeface="Arial"/>
                <a:cs typeface="Arial"/>
              </a:rPr>
              <a:t>NC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84189" y="1200157"/>
            <a:ext cx="5373370" cy="2064385"/>
          </a:xfrm>
          <a:prstGeom prst="rect">
            <a:avLst/>
          </a:prstGeom>
        </p:spPr>
        <p:txBody>
          <a:bodyPr wrap="square" lIns="0" tIns="876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dirty="0" sz="1700" spc="-20" b="1">
                <a:solidFill>
                  <a:srgbClr val="167994"/>
                </a:solidFill>
                <a:latin typeface="Arial"/>
                <a:cs typeface="Arial"/>
              </a:rPr>
              <a:t>IMPLEMENTATION</a:t>
            </a:r>
            <a:r>
              <a:rPr dirty="0" sz="1700" spc="-60" b="1">
                <a:solidFill>
                  <a:srgbClr val="167994"/>
                </a:solidFill>
                <a:latin typeface="Arial"/>
                <a:cs typeface="Arial"/>
              </a:rPr>
              <a:t> </a:t>
            </a:r>
            <a:r>
              <a:rPr dirty="0" sz="1700" spc="-35" b="1">
                <a:solidFill>
                  <a:srgbClr val="167994"/>
                </a:solidFill>
                <a:latin typeface="Arial"/>
                <a:cs typeface="Arial"/>
              </a:rPr>
              <a:t>FACULTY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939"/>
              </a:lnSpc>
              <a:spcBef>
                <a:spcPts val="585"/>
              </a:spcBef>
            </a:pPr>
            <a:r>
              <a:rPr dirty="0" sz="1700" spc="-5" b="1">
                <a:solidFill>
                  <a:srgbClr val="053D88"/>
                </a:solidFill>
                <a:latin typeface="Arial"/>
                <a:cs typeface="Arial"/>
              </a:rPr>
              <a:t>Claire </a:t>
            </a:r>
            <a:r>
              <a:rPr dirty="0" sz="1700" b="1">
                <a:solidFill>
                  <a:srgbClr val="053D88"/>
                </a:solidFill>
                <a:latin typeface="Arial"/>
                <a:cs typeface="Arial"/>
              </a:rPr>
              <a:t>Corbett, MS,</a:t>
            </a:r>
            <a:r>
              <a:rPr dirty="0" sz="1700" spc="-55" b="1">
                <a:solidFill>
                  <a:srgbClr val="053D88"/>
                </a:solidFill>
                <a:latin typeface="Arial"/>
                <a:cs typeface="Arial"/>
              </a:rPr>
              <a:t> </a:t>
            </a:r>
            <a:r>
              <a:rPr dirty="0" sz="1700" spc="-20" b="1">
                <a:solidFill>
                  <a:srgbClr val="053D88"/>
                </a:solidFill>
                <a:latin typeface="Arial"/>
                <a:cs typeface="Arial"/>
              </a:rPr>
              <a:t>EMT-P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939"/>
              </a:lnSpc>
            </a:pPr>
            <a:r>
              <a:rPr dirty="0" sz="1700">
                <a:solidFill>
                  <a:srgbClr val="373A43"/>
                </a:solidFill>
                <a:latin typeface="Arial"/>
                <a:cs typeface="Arial"/>
              </a:rPr>
              <a:t>New Hanover Regional Medical </a:t>
            </a:r>
            <a:r>
              <a:rPr dirty="0" sz="1700" spc="-15">
                <a:solidFill>
                  <a:srgbClr val="373A43"/>
                </a:solidFill>
                <a:latin typeface="Arial"/>
                <a:cs typeface="Arial"/>
              </a:rPr>
              <a:t>Center, </a:t>
            </a:r>
            <a:r>
              <a:rPr dirty="0" sz="1700">
                <a:solidFill>
                  <a:srgbClr val="373A43"/>
                </a:solidFill>
                <a:latin typeface="Arial"/>
                <a:cs typeface="Arial"/>
              </a:rPr>
              <a:t>Wilmington,</a:t>
            </a:r>
            <a:r>
              <a:rPr dirty="0" sz="1700" spc="-65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373A43"/>
                </a:solidFill>
                <a:latin typeface="Arial"/>
                <a:cs typeface="Arial"/>
              </a:rPr>
              <a:t>NC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939"/>
              </a:lnSpc>
              <a:spcBef>
                <a:spcPts val="600"/>
              </a:spcBef>
            </a:pPr>
            <a:r>
              <a:rPr dirty="0" sz="1700" b="1">
                <a:solidFill>
                  <a:srgbClr val="053D88"/>
                </a:solidFill>
                <a:latin typeface="Arial"/>
                <a:cs typeface="Arial"/>
              </a:rPr>
              <a:t>Lisa Monk, RN,</a:t>
            </a:r>
            <a:r>
              <a:rPr dirty="0" sz="1700" spc="-100" b="1">
                <a:solidFill>
                  <a:srgbClr val="053D88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053D88"/>
                </a:solidFill>
                <a:latin typeface="Arial"/>
                <a:cs typeface="Arial"/>
              </a:rPr>
              <a:t>MSN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939"/>
              </a:lnSpc>
            </a:pPr>
            <a:r>
              <a:rPr dirty="0" sz="1700">
                <a:solidFill>
                  <a:srgbClr val="373A43"/>
                </a:solidFill>
                <a:latin typeface="Arial"/>
                <a:cs typeface="Arial"/>
              </a:rPr>
              <a:t>Duke Clinical Research </a:t>
            </a:r>
            <a:r>
              <a:rPr dirty="0" sz="1700" spc="-5">
                <a:solidFill>
                  <a:srgbClr val="373A43"/>
                </a:solidFill>
                <a:latin typeface="Arial"/>
                <a:cs typeface="Arial"/>
              </a:rPr>
              <a:t>Institute, </a:t>
            </a:r>
            <a:r>
              <a:rPr dirty="0" sz="1700">
                <a:solidFill>
                  <a:srgbClr val="373A43"/>
                </a:solidFill>
                <a:latin typeface="Arial"/>
                <a:cs typeface="Arial"/>
              </a:rPr>
              <a:t>Durham,</a:t>
            </a:r>
            <a:r>
              <a:rPr dirty="0" sz="1700" spc="-45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373A43"/>
                </a:solidFill>
                <a:latin typeface="Arial"/>
                <a:cs typeface="Arial"/>
              </a:rPr>
              <a:t>NC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939"/>
              </a:lnSpc>
              <a:spcBef>
                <a:spcPts val="605"/>
              </a:spcBef>
            </a:pPr>
            <a:r>
              <a:rPr dirty="0" sz="1700" spc="-5" b="1">
                <a:solidFill>
                  <a:srgbClr val="053D88"/>
                </a:solidFill>
                <a:latin typeface="Arial"/>
                <a:cs typeface="Arial"/>
              </a:rPr>
              <a:t>Mayme </a:t>
            </a:r>
            <a:r>
              <a:rPr dirty="0" sz="1700" b="1">
                <a:solidFill>
                  <a:srgbClr val="053D88"/>
                </a:solidFill>
                <a:latin typeface="Arial"/>
                <a:cs typeface="Arial"/>
              </a:rPr>
              <a:t>Lou Roettig, RN,</a:t>
            </a:r>
            <a:r>
              <a:rPr dirty="0" sz="1700" spc="-80" b="1">
                <a:solidFill>
                  <a:srgbClr val="053D88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053D88"/>
                </a:solidFill>
                <a:latin typeface="Arial"/>
                <a:cs typeface="Arial"/>
              </a:rPr>
              <a:t>MSN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939"/>
              </a:lnSpc>
            </a:pPr>
            <a:r>
              <a:rPr dirty="0" sz="1700">
                <a:solidFill>
                  <a:srgbClr val="373A43"/>
                </a:solidFill>
                <a:latin typeface="Arial"/>
                <a:cs typeface="Arial"/>
              </a:rPr>
              <a:t>Duke Clinical Research </a:t>
            </a:r>
            <a:r>
              <a:rPr dirty="0" sz="1700" spc="-5">
                <a:solidFill>
                  <a:srgbClr val="373A43"/>
                </a:solidFill>
                <a:latin typeface="Arial"/>
                <a:cs typeface="Arial"/>
              </a:rPr>
              <a:t>Institute, </a:t>
            </a:r>
            <a:r>
              <a:rPr dirty="0" sz="1700">
                <a:solidFill>
                  <a:srgbClr val="373A43"/>
                </a:solidFill>
                <a:latin typeface="Arial"/>
                <a:cs typeface="Arial"/>
              </a:rPr>
              <a:t>Durham,</a:t>
            </a:r>
            <a:r>
              <a:rPr dirty="0" sz="1700" spc="-45">
                <a:solidFill>
                  <a:srgbClr val="373A4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373A43"/>
                </a:solidFill>
                <a:latin typeface="Arial"/>
                <a:cs typeface="Arial"/>
              </a:rPr>
              <a:t>NC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Matthew Sherwood</dc:creator>
  <dc:title>STEMI Acclerator</dc:title>
  <dcterms:created xsi:type="dcterms:W3CDTF">2017-11-15T11:42:50Z</dcterms:created>
  <dcterms:modified xsi:type="dcterms:W3CDTF">2017-11-15T11:42:50Z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2017-11-10T00:00:00Z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2017-11-15T00:00:00Z</vt:filetime>
  </property>
</Properties>
</file>