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27903" y="1438655"/>
            <a:ext cx="573024" cy="1987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267736" y="875489"/>
            <a:ext cx="0" cy="3666111"/>
          </a:xfrm>
          <a:custGeom>
            <a:avLst/>
            <a:gdLst/>
            <a:ahLst/>
            <a:cxnLst/>
            <a:rect l="l" t="t" r="r" b="b"/>
            <a:pathLst>
              <a:path w="0" h="3666111">
                <a:moveTo>
                  <a:pt x="0" y="3666111"/>
                </a:moveTo>
                <a:lnTo>
                  <a:pt x="0" y="0"/>
                </a:lnTo>
              </a:path>
            </a:pathLst>
          </a:custGeom>
          <a:ln w="12175">
            <a:solidFill>
              <a:srgbClr val="6B6B6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252516" y="4538560"/>
            <a:ext cx="4505032" cy="0"/>
          </a:xfrm>
          <a:custGeom>
            <a:avLst/>
            <a:gdLst/>
            <a:ahLst/>
            <a:cxnLst/>
            <a:rect l="l" t="t" r="r" b="b"/>
            <a:pathLst>
              <a:path w="4505032" h="0">
                <a:moveTo>
                  <a:pt x="0" y="0"/>
                </a:moveTo>
                <a:lnTo>
                  <a:pt x="4505032" y="0"/>
                </a:lnTo>
              </a:path>
            </a:pathLst>
          </a:custGeom>
          <a:ln w="12175">
            <a:solidFill>
              <a:srgbClr val="4B4B4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3308" y="149496"/>
            <a:ext cx="6957383" cy="5566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3336" y="1134003"/>
            <a:ext cx="8397326" cy="28984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jpg"/><Relationship Id="rId5" Type="http://schemas.openxmlformats.org/officeDocument/2006/relationships/image" Target="../media/image25.jpg"/><Relationship Id="rId6" Type="http://schemas.openxmlformats.org/officeDocument/2006/relationships/image" Target="../media/image26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" y="96011"/>
            <a:ext cx="1030224" cy="368808"/>
          </a:xfrm>
          <a:custGeom>
            <a:avLst/>
            <a:gdLst/>
            <a:ahLst/>
            <a:cxnLst/>
            <a:rect l="l" t="t" r="r" b="b"/>
            <a:pathLst>
              <a:path w="1030224" h="368808">
                <a:moveTo>
                  <a:pt x="0" y="0"/>
                </a:moveTo>
                <a:lnTo>
                  <a:pt x="1030224" y="0"/>
                </a:lnTo>
                <a:lnTo>
                  <a:pt x="1030224" y="368808"/>
                </a:lnTo>
                <a:lnTo>
                  <a:pt x="0" y="368808"/>
                </a:lnTo>
                <a:lnTo>
                  <a:pt x="0" y="0"/>
                </a:lnTo>
                <a:close/>
              </a:path>
            </a:pathLst>
          </a:custGeom>
          <a:solidFill>
            <a:srgbClr val="7D818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85786" y="1277197"/>
            <a:ext cx="7403465" cy="34626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70815">
              <a:lnSpc>
                <a:spcPts val="2850"/>
              </a:lnSpc>
              <a:tabLst>
                <a:tab pos="4502150" algn="l"/>
              </a:tabLst>
            </a:pP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P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u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l</a:t>
            </a:r>
            <a:r>
              <a:rPr dirty="0" smtClean="0" sz="2800" spc="-30" b="1">
                <a:solidFill>
                  <a:srgbClr val="FDE25E"/>
                </a:solidFill>
                <a:latin typeface="Arial"/>
                <a:cs typeface="Arial"/>
              </a:rPr>
              <a:t>m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o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ar</a:t>
            </a:r>
            <a:r>
              <a:rPr dirty="0" smtClean="0" sz="2800" spc="-20" b="1">
                <a:solidFill>
                  <a:srgbClr val="FDE25E"/>
                </a:solidFill>
                <a:latin typeface="Arial"/>
                <a:cs typeface="Arial"/>
              </a:rPr>
              <a:t>y</a:t>
            </a:r>
            <a:r>
              <a:rPr dirty="0" smtClean="0" sz="2800" spc="15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arte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ry</a:t>
            </a:r>
            <a:r>
              <a:rPr dirty="0" smtClean="0" sz="2800" spc="5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ervat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o</a:t>
            </a:r>
            <a:r>
              <a:rPr dirty="0" smtClean="0" sz="2800" spc="-20" b="1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dirty="0" smtClean="0" sz="2800" spc="30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s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g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dirty="0" smtClean="0" sz="2800" spc="-5" b="1">
                <a:solidFill>
                  <a:srgbClr val="FDE25E"/>
                </a:solidFill>
                <a:latin typeface="Arial"/>
                <a:cs typeface="Arial"/>
              </a:rPr>
              <a:t>f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ca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dirty="0" smtClean="0" sz="2800" spc="-5" b="1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ly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 i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c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ease</a:t>
            </a:r>
            <a:r>
              <a:rPr dirty="0" smtClean="0" sz="2800" spc="-20" b="1">
                <a:solidFill>
                  <a:srgbClr val="FDE25E"/>
                </a:solidFill>
                <a:latin typeface="Arial"/>
                <a:cs typeface="Arial"/>
              </a:rPr>
              <a:t>s</a:t>
            </a:r>
            <a:r>
              <a:rPr dirty="0" smtClean="0" sz="2800" spc="15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6</a:t>
            </a:r>
            <a:r>
              <a:rPr dirty="0" smtClean="0" sz="2800" spc="-5" b="1">
                <a:solidFill>
                  <a:srgbClr val="FDE25E"/>
                </a:solidFill>
                <a:latin typeface="Arial"/>
                <a:cs typeface="Arial"/>
              </a:rPr>
              <a:t>-</a:t>
            </a:r>
            <a:r>
              <a:rPr dirty="0" smtClean="0" sz="2800" spc="-30" b="1">
                <a:solidFill>
                  <a:srgbClr val="FDE25E"/>
                </a:solidFill>
                <a:latin typeface="Arial"/>
                <a:cs typeface="Arial"/>
              </a:rPr>
              <a:t>m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u</a:t>
            </a:r>
            <a:r>
              <a:rPr dirty="0" smtClean="0" sz="2800" spc="-5" b="1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dirty="0" smtClean="0" sz="2800" spc="-20" b="1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dirty="0" smtClean="0" sz="2800" spc="15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30" b="1">
                <a:solidFill>
                  <a:srgbClr val="FDE25E"/>
                </a:solidFill>
                <a:latin typeface="Arial"/>
                <a:cs typeface="Arial"/>
              </a:rPr>
              <a:t>w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lk</a:t>
            </a:r>
            <a:r>
              <a:rPr dirty="0" smtClean="0" sz="2800" spc="5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sta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c</a:t>
            </a:r>
            <a:r>
              <a:rPr dirty="0" smtClean="0" sz="2800" spc="-20" b="1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dirty="0" smtClean="0" sz="2800" spc="30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5" b="1">
                <a:solidFill>
                  <a:srgbClr val="FDE25E"/>
                </a:solidFill>
                <a:latin typeface="Arial"/>
                <a:cs typeface="Arial"/>
              </a:rPr>
              <a:t>f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o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p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at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dirty="0" smtClean="0" sz="2800" spc="-5" b="1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dirty="0" smtClean="0" sz="2800" spc="-20" b="1">
                <a:solidFill>
                  <a:srgbClr val="FDE25E"/>
                </a:solidFill>
                <a:latin typeface="Arial"/>
                <a:cs typeface="Arial"/>
              </a:rPr>
              <a:t>s</a:t>
            </a:r>
            <a:r>
              <a:rPr dirty="0" smtClean="0" sz="2800" spc="15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30" b="1">
                <a:solidFill>
                  <a:srgbClr val="FDE25E"/>
                </a:solidFill>
                <a:latin typeface="Arial"/>
                <a:cs typeface="Arial"/>
              </a:rPr>
              <a:t>w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dirty="0" smtClean="0" sz="2800" spc="-5" b="1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dirty="0" smtClean="0" sz="2800" spc="-20" b="1">
                <a:solidFill>
                  <a:srgbClr val="FDE25E"/>
                </a:solidFill>
                <a:latin typeface="Arial"/>
                <a:cs typeface="Arial"/>
              </a:rPr>
              <a:t>h</a:t>
            </a:r>
            <a:r>
              <a:rPr dirty="0" smtClean="0" sz="2800" spc="5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FFFFFF"/>
                </a:solidFill>
                <a:latin typeface="Arial"/>
                <a:cs typeface="Arial"/>
              </a:rPr>
              <a:t>Cp</a:t>
            </a:r>
            <a:r>
              <a:rPr dirty="0" smtClean="0" sz="2800" spc="-1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800" spc="-25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800" spc="-30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800" spc="-10" b="1">
                <a:solidFill>
                  <a:srgbClr val="FDE25E"/>
                </a:solidFill>
                <a:latin typeface="Arial"/>
                <a:cs typeface="Arial"/>
              </a:rPr>
              <a:t>:</a:t>
            </a:r>
            <a:r>
              <a:rPr dirty="0" smtClean="0" sz="2800" spc="30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h</a:t>
            </a:r>
            <a:r>
              <a:rPr dirty="0" smtClean="0" sz="2800" spc="-20" b="1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dirty="0" smtClean="0" sz="2800" spc="-20" b="1">
                <a:solidFill>
                  <a:srgbClr val="FDE25E"/>
                </a:solidFill>
                <a:latin typeface="Arial"/>
                <a:cs typeface="Arial"/>
              </a:rPr>
              <a:t>	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PADN</a:t>
            </a:r>
            <a:r>
              <a:rPr dirty="0" smtClean="0" sz="2800" spc="-15" b="1">
                <a:solidFill>
                  <a:srgbClr val="FDE25E"/>
                </a:solidFill>
                <a:latin typeface="Arial"/>
                <a:cs typeface="Arial"/>
              </a:rPr>
              <a:t>-5</a:t>
            </a:r>
            <a:r>
              <a:rPr dirty="0" smtClean="0" sz="2800" spc="30" b="1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S</a:t>
            </a:r>
            <a:r>
              <a:rPr dirty="0" smtClean="0" sz="2800" spc="-5" b="1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u</a:t>
            </a:r>
            <a:r>
              <a:rPr dirty="0" smtClean="0" sz="2800" spc="-25" b="1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dirty="0" smtClean="0" sz="2800" spc="-20" b="1">
                <a:solidFill>
                  <a:srgbClr val="FDE25E"/>
                </a:solidFill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847850">
              <a:lnSpc>
                <a:spcPct val="100000"/>
              </a:lnSpc>
            </a:pPr>
            <a:r>
              <a:rPr dirty="0" smtClean="0" sz="2500" spc="-20" b="1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500" spc="-25" b="1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500" spc="-15" b="1" i="1">
                <a:solidFill>
                  <a:srgbClr val="FFFFFF"/>
                </a:solidFill>
                <a:latin typeface="Arial"/>
                <a:cs typeface="Arial"/>
              </a:rPr>
              <a:t>ao</a:t>
            </a:r>
            <a:r>
              <a:rPr dirty="0" smtClean="0" sz="2500" spc="-15" b="1" i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2500" spc="-15" b="1" i="1">
                <a:solidFill>
                  <a:srgbClr val="FFFFFF"/>
                </a:solidFill>
                <a:latin typeface="Arial"/>
                <a:cs typeface="Arial"/>
              </a:rPr>
              <a:t>Liang</a:t>
            </a:r>
            <a:r>
              <a:rPr dirty="0" smtClean="0" sz="2500" spc="10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500" spc="-25" b="1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500" spc="-25" b="1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500" spc="-15" b="1" i="1">
                <a:solidFill>
                  <a:srgbClr val="FFFFFF"/>
                </a:solidFill>
                <a:latin typeface="Arial"/>
                <a:cs typeface="Arial"/>
              </a:rPr>
              <a:t>en,</a:t>
            </a:r>
            <a:r>
              <a:rPr dirty="0" smtClean="0" sz="2500" spc="-15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500" spc="-55" b="1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500" spc="-20" b="1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7"/>
              </a:spcBef>
            </a:pPr>
            <a:endParaRPr sz="1100"/>
          </a:p>
          <a:p>
            <a:pPr marL="64135" marR="12700" indent="0">
              <a:lnSpc>
                <a:spcPct val="100000"/>
              </a:lnSpc>
              <a:tabLst>
                <a:tab pos="1343025" algn="l"/>
              </a:tabLst>
            </a:pP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ang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Zhang,</a:t>
            </a:r>
            <a:r>
              <a:rPr dirty="0" smtClean="0" sz="20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Juan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Zhang,</a:t>
            </a:r>
            <a:r>
              <a:rPr dirty="0" smtClean="0" sz="20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engxuan</a:t>
            </a:r>
            <a:r>
              <a:rPr dirty="0" smtClean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hen,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e,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mtClean="0" sz="20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70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ande</a:t>
            </a:r>
            <a:r>
              <a:rPr dirty="0" smtClean="0" sz="20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114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Xi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4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mtClean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Xu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mtClean="0" sz="20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114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mtClean="0" sz="20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0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ong,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ong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Gu,	</a:t>
            </a:r>
            <a:r>
              <a:rPr dirty="0" smtClean="0" sz="2000" spc="-114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2251710">
              <a:lnSpc>
                <a:spcPct val="100000"/>
              </a:lnSpc>
            </a:pPr>
            <a:r>
              <a:rPr dirty="0" smtClean="0" sz="2400" spc="-5" b="1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dirty="0" smtClean="0" sz="2400" spc="-5" b="1">
                <a:solidFill>
                  <a:srgbClr val="FFC000"/>
                </a:solidFill>
                <a:latin typeface="Arial"/>
                <a:cs typeface="Arial"/>
              </a:rPr>
              <a:t>CT02220335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170" y="135272"/>
            <a:ext cx="852169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35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800" spc="-5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-5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7103" rIns="0" bIns="0" rtlCol="0" vert="horz">
            <a:noAutofit/>
          </a:bodyPr>
          <a:lstStyle/>
          <a:p>
            <a:pPr marL="2091055">
              <a:lnSpc>
                <a:spcPct val="100000"/>
              </a:lnSpc>
            </a:pPr>
            <a:r>
              <a:rPr dirty="0" smtClean="0" sz="3200" spc="-245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3200" spc="0" b="1">
                <a:solidFill>
                  <a:srgbClr val="FFFFFF"/>
                </a:solidFill>
                <a:latin typeface="Arial"/>
                <a:cs typeface="Arial"/>
              </a:rPr>
              <a:t>ADN-5</a:t>
            </a:r>
            <a:r>
              <a:rPr dirty="0" smtClean="0" sz="3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3200" spc="-18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3200" spc="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32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3200" spc="-10" b="1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60054" y="53412"/>
            <a:ext cx="834191" cy="501319"/>
          </a:xfrm>
          <a:custGeom>
            <a:avLst/>
            <a:gdLst/>
            <a:ahLst/>
            <a:cxnLst/>
            <a:rect l="l" t="t" r="r" b="b"/>
            <a:pathLst>
              <a:path w="834191" h="501319">
                <a:moveTo>
                  <a:pt x="98472" y="138514"/>
                </a:moveTo>
                <a:lnTo>
                  <a:pt x="56180" y="144618"/>
                </a:lnTo>
                <a:lnTo>
                  <a:pt x="19515" y="160088"/>
                </a:lnTo>
                <a:lnTo>
                  <a:pt x="0" y="180084"/>
                </a:lnTo>
                <a:lnTo>
                  <a:pt x="195" y="187998"/>
                </a:lnTo>
                <a:lnTo>
                  <a:pt x="14711" y="225728"/>
                </a:lnTo>
                <a:lnTo>
                  <a:pt x="36776" y="258760"/>
                </a:lnTo>
                <a:lnTo>
                  <a:pt x="64951" y="294086"/>
                </a:lnTo>
                <a:lnTo>
                  <a:pt x="85392" y="317905"/>
                </a:lnTo>
                <a:lnTo>
                  <a:pt x="92016" y="326494"/>
                </a:lnTo>
                <a:lnTo>
                  <a:pt x="110442" y="359845"/>
                </a:lnTo>
                <a:lnTo>
                  <a:pt x="122501" y="386095"/>
                </a:lnTo>
                <a:lnTo>
                  <a:pt x="128759" y="399732"/>
                </a:lnTo>
                <a:lnTo>
                  <a:pt x="149622" y="439932"/>
                </a:lnTo>
                <a:lnTo>
                  <a:pt x="175684" y="474219"/>
                </a:lnTo>
                <a:lnTo>
                  <a:pt x="209596" y="496369"/>
                </a:lnTo>
                <a:lnTo>
                  <a:pt x="237877" y="501319"/>
                </a:lnTo>
                <a:lnTo>
                  <a:pt x="254013" y="500157"/>
                </a:lnTo>
                <a:lnTo>
                  <a:pt x="291727" y="489185"/>
                </a:lnTo>
                <a:lnTo>
                  <a:pt x="341232" y="465533"/>
                </a:lnTo>
                <a:lnTo>
                  <a:pt x="400372" y="431396"/>
                </a:lnTo>
                <a:lnTo>
                  <a:pt x="465865" y="389384"/>
                </a:lnTo>
                <a:lnTo>
                  <a:pt x="499969" y="366240"/>
                </a:lnTo>
                <a:lnTo>
                  <a:pt x="534433" y="342106"/>
                </a:lnTo>
                <a:lnTo>
                  <a:pt x="563591" y="321093"/>
                </a:lnTo>
                <a:lnTo>
                  <a:pt x="240586" y="321093"/>
                </a:lnTo>
                <a:lnTo>
                  <a:pt x="236931" y="314639"/>
                </a:lnTo>
                <a:lnTo>
                  <a:pt x="232517" y="306096"/>
                </a:lnTo>
                <a:lnTo>
                  <a:pt x="227707" y="296361"/>
                </a:lnTo>
                <a:lnTo>
                  <a:pt x="216307" y="272761"/>
                </a:lnTo>
                <a:lnTo>
                  <a:pt x="209932" y="259657"/>
                </a:lnTo>
                <a:lnTo>
                  <a:pt x="188784" y="218442"/>
                </a:lnTo>
                <a:lnTo>
                  <a:pt x="165722" y="180084"/>
                </a:lnTo>
                <a:lnTo>
                  <a:pt x="134873" y="146616"/>
                </a:lnTo>
                <a:lnTo>
                  <a:pt x="111829" y="139397"/>
                </a:lnTo>
                <a:lnTo>
                  <a:pt x="98472" y="138514"/>
                </a:lnTo>
                <a:close/>
              </a:path>
              <a:path w="834191" h="501319">
                <a:moveTo>
                  <a:pt x="715036" y="0"/>
                </a:moveTo>
                <a:lnTo>
                  <a:pt x="667398" y="3777"/>
                </a:lnTo>
                <a:lnTo>
                  <a:pt x="621222" y="19268"/>
                </a:lnTo>
                <a:lnTo>
                  <a:pt x="581683" y="42648"/>
                </a:lnTo>
                <a:lnTo>
                  <a:pt x="534467" y="75646"/>
                </a:lnTo>
                <a:lnTo>
                  <a:pt x="482596" y="115205"/>
                </a:lnTo>
                <a:lnTo>
                  <a:pt x="429090" y="158267"/>
                </a:lnTo>
                <a:lnTo>
                  <a:pt x="376970" y="201775"/>
                </a:lnTo>
                <a:lnTo>
                  <a:pt x="307998" y="261183"/>
                </a:lnTo>
                <a:lnTo>
                  <a:pt x="272561" y="292428"/>
                </a:lnTo>
                <a:lnTo>
                  <a:pt x="240586" y="321093"/>
                </a:lnTo>
                <a:lnTo>
                  <a:pt x="563591" y="321093"/>
                </a:lnTo>
                <a:lnTo>
                  <a:pt x="602795" y="292169"/>
                </a:lnTo>
                <a:lnTo>
                  <a:pt x="635874" y="267019"/>
                </a:lnTo>
                <a:lnTo>
                  <a:pt x="667672" y="242183"/>
                </a:lnTo>
                <a:lnTo>
                  <a:pt x="697779" y="217987"/>
                </a:lnTo>
                <a:lnTo>
                  <a:pt x="751279" y="172818"/>
                </a:lnTo>
                <a:lnTo>
                  <a:pt x="793095" y="134122"/>
                </a:lnTo>
                <a:lnTo>
                  <a:pt x="819947" y="104507"/>
                </a:lnTo>
                <a:lnTo>
                  <a:pt x="834191" y="70593"/>
                </a:lnTo>
                <a:lnTo>
                  <a:pt x="833603" y="60454"/>
                </a:lnTo>
                <a:lnTo>
                  <a:pt x="809740" y="26744"/>
                </a:lnTo>
                <a:lnTo>
                  <a:pt x="774688" y="9721"/>
                </a:lnTo>
                <a:lnTo>
                  <a:pt x="730751" y="925"/>
                </a:lnTo>
                <a:lnTo>
                  <a:pt x="715036" y="0"/>
                </a:lnTo>
                <a:close/>
              </a:path>
            </a:pathLst>
          </a:custGeom>
          <a:solidFill>
            <a:srgbClr val="FF847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060054" y="53412"/>
            <a:ext cx="834191" cy="501319"/>
          </a:xfrm>
          <a:custGeom>
            <a:avLst/>
            <a:gdLst/>
            <a:ahLst/>
            <a:cxnLst/>
            <a:rect l="l" t="t" r="r" b="b"/>
            <a:pathLst>
              <a:path w="834191" h="501319">
                <a:moveTo>
                  <a:pt x="85392" y="317905"/>
                </a:moveTo>
                <a:lnTo>
                  <a:pt x="110442" y="359845"/>
                </a:lnTo>
                <a:lnTo>
                  <a:pt x="122501" y="386095"/>
                </a:lnTo>
                <a:lnTo>
                  <a:pt x="128759" y="399732"/>
                </a:lnTo>
                <a:lnTo>
                  <a:pt x="149622" y="439932"/>
                </a:lnTo>
                <a:lnTo>
                  <a:pt x="175684" y="474219"/>
                </a:lnTo>
                <a:lnTo>
                  <a:pt x="209596" y="496369"/>
                </a:lnTo>
                <a:lnTo>
                  <a:pt x="237877" y="501319"/>
                </a:lnTo>
                <a:lnTo>
                  <a:pt x="254013" y="500157"/>
                </a:lnTo>
                <a:lnTo>
                  <a:pt x="291727" y="489185"/>
                </a:lnTo>
                <a:lnTo>
                  <a:pt x="341232" y="465533"/>
                </a:lnTo>
                <a:lnTo>
                  <a:pt x="400372" y="431396"/>
                </a:lnTo>
                <a:lnTo>
                  <a:pt x="465865" y="389384"/>
                </a:lnTo>
                <a:lnTo>
                  <a:pt x="499969" y="366240"/>
                </a:lnTo>
                <a:lnTo>
                  <a:pt x="534433" y="342106"/>
                </a:lnTo>
                <a:lnTo>
                  <a:pt x="568844" y="317307"/>
                </a:lnTo>
                <a:lnTo>
                  <a:pt x="602795" y="292169"/>
                </a:lnTo>
                <a:lnTo>
                  <a:pt x="635874" y="267019"/>
                </a:lnTo>
                <a:lnTo>
                  <a:pt x="667672" y="242183"/>
                </a:lnTo>
                <a:lnTo>
                  <a:pt x="697779" y="217987"/>
                </a:lnTo>
                <a:lnTo>
                  <a:pt x="751279" y="172818"/>
                </a:lnTo>
                <a:lnTo>
                  <a:pt x="793095" y="134122"/>
                </a:lnTo>
                <a:lnTo>
                  <a:pt x="819947" y="104507"/>
                </a:lnTo>
                <a:lnTo>
                  <a:pt x="834191" y="70593"/>
                </a:lnTo>
                <a:lnTo>
                  <a:pt x="833603" y="60454"/>
                </a:lnTo>
                <a:lnTo>
                  <a:pt x="809740" y="26744"/>
                </a:lnTo>
                <a:lnTo>
                  <a:pt x="774688" y="9721"/>
                </a:lnTo>
                <a:lnTo>
                  <a:pt x="730751" y="925"/>
                </a:lnTo>
                <a:lnTo>
                  <a:pt x="715036" y="0"/>
                </a:lnTo>
                <a:lnTo>
                  <a:pt x="699109" y="141"/>
                </a:lnTo>
                <a:lnTo>
                  <a:pt x="652001" y="7349"/>
                </a:lnTo>
                <a:lnTo>
                  <a:pt x="602601" y="29565"/>
                </a:lnTo>
                <a:lnTo>
                  <a:pt x="558846" y="58136"/>
                </a:lnTo>
                <a:lnTo>
                  <a:pt x="508925" y="94797"/>
                </a:lnTo>
                <a:lnTo>
                  <a:pt x="455859" y="136489"/>
                </a:lnTo>
                <a:lnTo>
                  <a:pt x="402668" y="180156"/>
                </a:lnTo>
                <a:lnTo>
                  <a:pt x="352374" y="222740"/>
                </a:lnTo>
                <a:lnTo>
                  <a:pt x="307998" y="261183"/>
                </a:lnTo>
                <a:lnTo>
                  <a:pt x="272561" y="292428"/>
                </a:lnTo>
                <a:lnTo>
                  <a:pt x="242773" y="319110"/>
                </a:lnTo>
                <a:lnTo>
                  <a:pt x="240586" y="321093"/>
                </a:lnTo>
                <a:lnTo>
                  <a:pt x="236931" y="314639"/>
                </a:lnTo>
                <a:lnTo>
                  <a:pt x="232619" y="306303"/>
                </a:lnTo>
                <a:lnTo>
                  <a:pt x="227707" y="296361"/>
                </a:lnTo>
                <a:lnTo>
                  <a:pt x="222251" y="285088"/>
                </a:lnTo>
                <a:lnTo>
                  <a:pt x="216307" y="272761"/>
                </a:lnTo>
                <a:lnTo>
                  <a:pt x="209932" y="259657"/>
                </a:lnTo>
                <a:lnTo>
                  <a:pt x="188784" y="218442"/>
                </a:lnTo>
                <a:lnTo>
                  <a:pt x="165785" y="180171"/>
                </a:lnTo>
                <a:lnTo>
                  <a:pt x="134873" y="146616"/>
                </a:lnTo>
                <a:lnTo>
                  <a:pt x="98472" y="138514"/>
                </a:lnTo>
                <a:lnTo>
                  <a:pt x="84461" y="139209"/>
                </a:lnTo>
                <a:lnTo>
                  <a:pt x="42764" y="148973"/>
                </a:lnTo>
                <a:lnTo>
                  <a:pt x="3888" y="173215"/>
                </a:lnTo>
                <a:lnTo>
                  <a:pt x="0" y="180084"/>
                </a:lnTo>
                <a:lnTo>
                  <a:pt x="195" y="187998"/>
                </a:lnTo>
                <a:lnTo>
                  <a:pt x="14711" y="225728"/>
                </a:lnTo>
                <a:lnTo>
                  <a:pt x="36776" y="258760"/>
                </a:lnTo>
                <a:lnTo>
                  <a:pt x="64951" y="294086"/>
                </a:lnTo>
                <a:lnTo>
                  <a:pt x="75160" y="306096"/>
                </a:lnTo>
                <a:lnTo>
                  <a:pt x="85392" y="317905"/>
                </a:lnTo>
                <a:close/>
              </a:path>
            </a:pathLst>
          </a:custGeom>
          <a:ln w="9144">
            <a:solidFill>
              <a:srgbClr val="CCCED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31808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393209" y="1894654"/>
            <a:ext cx="481262" cy="0"/>
          </a:xfrm>
          <a:custGeom>
            <a:avLst/>
            <a:gdLst/>
            <a:ahLst/>
            <a:cxnLst/>
            <a:rect l="l" t="t" r="r" b="b"/>
            <a:pathLst>
              <a:path w="481262" h="0">
                <a:moveTo>
                  <a:pt x="0" y="0"/>
                </a:moveTo>
                <a:lnTo>
                  <a:pt x="481262" y="0"/>
                </a:lnTo>
              </a:path>
            </a:pathLst>
          </a:custGeom>
          <a:ln w="24367">
            <a:solidFill>
              <a:srgbClr val="23232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55623" y="2641584"/>
            <a:ext cx="962526" cy="0"/>
          </a:xfrm>
          <a:custGeom>
            <a:avLst/>
            <a:gdLst/>
            <a:ahLst/>
            <a:cxnLst/>
            <a:rect l="l" t="t" r="r" b="b"/>
            <a:pathLst>
              <a:path w="962526" h="0">
                <a:moveTo>
                  <a:pt x="0" y="0"/>
                </a:moveTo>
                <a:lnTo>
                  <a:pt x="962526" y="0"/>
                </a:lnTo>
              </a:path>
            </a:pathLst>
          </a:custGeom>
          <a:ln w="24367">
            <a:solidFill>
              <a:srgbClr val="1F542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7807" y="2629439"/>
            <a:ext cx="0" cy="716568"/>
          </a:xfrm>
          <a:custGeom>
            <a:avLst/>
            <a:gdLst/>
            <a:ahLst/>
            <a:cxnLst/>
            <a:rect l="l" t="t" r="r" b="b"/>
            <a:pathLst>
              <a:path w="0" h="716568">
                <a:moveTo>
                  <a:pt x="0" y="716568"/>
                </a:moveTo>
                <a:lnTo>
                  <a:pt x="0" y="0"/>
                </a:lnTo>
              </a:path>
            </a:pathLst>
          </a:custGeom>
          <a:ln w="24367">
            <a:solidFill>
              <a:srgbClr val="1C381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55623" y="3030231"/>
            <a:ext cx="968618" cy="0"/>
          </a:xfrm>
          <a:custGeom>
            <a:avLst/>
            <a:gdLst/>
            <a:ahLst/>
            <a:cxnLst/>
            <a:rect l="l" t="t" r="r" b="b"/>
            <a:pathLst>
              <a:path w="968618" h="0">
                <a:moveTo>
                  <a:pt x="0" y="0"/>
                </a:moveTo>
                <a:lnTo>
                  <a:pt x="968618" y="0"/>
                </a:lnTo>
              </a:path>
            </a:pathLst>
          </a:custGeom>
          <a:ln w="30459">
            <a:solidFill>
              <a:srgbClr val="A0603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55623" y="3333863"/>
            <a:ext cx="968618" cy="0"/>
          </a:xfrm>
          <a:custGeom>
            <a:avLst/>
            <a:gdLst/>
            <a:ahLst/>
            <a:cxnLst/>
            <a:rect l="l" t="t" r="r" b="b"/>
            <a:pathLst>
              <a:path w="968618" h="0">
                <a:moveTo>
                  <a:pt x="0" y="0"/>
                </a:moveTo>
                <a:lnTo>
                  <a:pt x="968618" y="0"/>
                </a:lnTo>
              </a:path>
            </a:pathLst>
          </a:custGeom>
          <a:ln w="24367">
            <a:solidFill>
              <a:srgbClr val="1F442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399302" y="4099011"/>
            <a:ext cx="475170" cy="0"/>
          </a:xfrm>
          <a:custGeom>
            <a:avLst/>
            <a:gdLst/>
            <a:ahLst/>
            <a:cxnLst/>
            <a:rect l="l" t="t" r="r" b="b"/>
            <a:pathLst>
              <a:path w="475170" h="0">
                <a:moveTo>
                  <a:pt x="0" y="0"/>
                </a:moveTo>
                <a:lnTo>
                  <a:pt x="475170" y="0"/>
                </a:lnTo>
              </a:path>
            </a:pathLst>
          </a:custGeom>
          <a:ln w="24367">
            <a:solidFill>
              <a:srgbClr val="28282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633840" y="1882508"/>
            <a:ext cx="0" cy="771221"/>
          </a:xfrm>
          <a:custGeom>
            <a:avLst/>
            <a:gdLst/>
            <a:ahLst/>
            <a:cxnLst/>
            <a:rect l="l" t="t" r="r" b="b"/>
            <a:pathLst>
              <a:path w="0" h="771221">
                <a:moveTo>
                  <a:pt x="0" y="771221"/>
                </a:moveTo>
                <a:lnTo>
                  <a:pt x="0" y="0"/>
                </a:lnTo>
              </a:path>
            </a:pathLst>
          </a:custGeom>
          <a:ln w="18275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105967" y="2629439"/>
            <a:ext cx="0" cy="716568"/>
          </a:xfrm>
          <a:custGeom>
            <a:avLst/>
            <a:gdLst/>
            <a:ahLst/>
            <a:cxnLst/>
            <a:rect l="l" t="t" r="r" b="b"/>
            <a:pathLst>
              <a:path w="0" h="716568">
                <a:moveTo>
                  <a:pt x="0" y="716568"/>
                </a:moveTo>
                <a:lnTo>
                  <a:pt x="0" y="0"/>
                </a:lnTo>
              </a:path>
            </a:pathLst>
          </a:custGeom>
          <a:ln w="30459">
            <a:solidFill>
              <a:srgbClr val="3B573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543664" y="1903763"/>
            <a:ext cx="481262" cy="0"/>
          </a:xfrm>
          <a:custGeom>
            <a:avLst/>
            <a:gdLst/>
            <a:ahLst/>
            <a:cxnLst/>
            <a:rect l="l" t="t" r="r" b="b"/>
            <a:pathLst>
              <a:path w="481262" h="0">
                <a:moveTo>
                  <a:pt x="0" y="0"/>
                </a:moveTo>
                <a:lnTo>
                  <a:pt x="481262" y="0"/>
                </a:lnTo>
              </a:path>
            </a:pathLst>
          </a:custGeom>
          <a:ln w="18275">
            <a:solidFill>
              <a:srgbClr val="18181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312169" y="2684092"/>
            <a:ext cx="962526" cy="0"/>
          </a:xfrm>
          <a:custGeom>
            <a:avLst/>
            <a:gdLst/>
            <a:ahLst/>
            <a:cxnLst/>
            <a:rect l="l" t="t" r="r" b="b"/>
            <a:pathLst>
              <a:path w="962526" h="0">
                <a:moveTo>
                  <a:pt x="0" y="0"/>
                </a:moveTo>
                <a:lnTo>
                  <a:pt x="962526" y="0"/>
                </a:lnTo>
              </a:path>
            </a:pathLst>
          </a:custGeom>
          <a:ln w="24367">
            <a:solidFill>
              <a:srgbClr val="18381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321308" y="2671947"/>
            <a:ext cx="0" cy="661915"/>
          </a:xfrm>
          <a:custGeom>
            <a:avLst/>
            <a:gdLst/>
            <a:ahLst/>
            <a:cxnLst/>
            <a:rect l="l" t="t" r="r" b="b"/>
            <a:pathLst>
              <a:path w="0" h="661915">
                <a:moveTo>
                  <a:pt x="0" y="661915"/>
                </a:moveTo>
                <a:lnTo>
                  <a:pt x="0" y="0"/>
                </a:lnTo>
              </a:path>
            </a:pathLst>
          </a:custGeom>
          <a:ln w="18275">
            <a:solidFill>
              <a:srgbClr val="132F1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312169" y="2923961"/>
            <a:ext cx="962526" cy="0"/>
          </a:xfrm>
          <a:custGeom>
            <a:avLst/>
            <a:gdLst/>
            <a:ahLst/>
            <a:cxnLst/>
            <a:rect l="l" t="t" r="r" b="b"/>
            <a:pathLst>
              <a:path w="962526" h="0">
                <a:moveTo>
                  <a:pt x="0" y="0"/>
                </a:moveTo>
                <a:lnTo>
                  <a:pt x="962526" y="0"/>
                </a:lnTo>
              </a:path>
            </a:pathLst>
          </a:custGeom>
          <a:ln w="30459">
            <a:solidFill>
              <a:srgbClr val="97643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312169" y="3321716"/>
            <a:ext cx="962526" cy="0"/>
          </a:xfrm>
          <a:custGeom>
            <a:avLst/>
            <a:gdLst/>
            <a:ahLst/>
            <a:cxnLst/>
            <a:rect l="l" t="t" r="r" b="b"/>
            <a:pathLst>
              <a:path w="962526" h="0">
                <a:moveTo>
                  <a:pt x="0" y="0"/>
                </a:moveTo>
                <a:lnTo>
                  <a:pt x="962526" y="0"/>
                </a:lnTo>
              </a:path>
            </a:pathLst>
          </a:custGeom>
          <a:ln w="24367">
            <a:solidFill>
              <a:srgbClr val="13481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549756" y="4281189"/>
            <a:ext cx="481262" cy="0"/>
          </a:xfrm>
          <a:custGeom>
            <a:avLst/>
            <a:gdLst/>
            <a:ahLst/>
            <a:cxnLst/>
            <a:rect l="l" t="t" r="r" b="b"/>
            <a:pathLst>
              <a:path w="481262" h="0">
                <a:moveTo>
                  <a:pt x="0" y="0"/>
                </a:moveTo>
                <a:lnTo>
                  <a:pt x="481262" y="0"/>
                </a:lnTo>
              </a:path>
            </a:pathLst>
          </a:custGeom>
          <a:ln w="24367">
            <a:solidFill>
              <a:srgbClr val="0C0C0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787341" y="1894654"/>
            <a:ext cx="0" cy="801583"/>
          </a:xfrm>
          <a:custGeom>
            <a:avLst/>
            <a:gdLst/>
            <a:ahLst/>
            <a:cxnLst/>
            <a:rect l="l" t="t" r="r" b="b"/>
            <a:pathLst>
              <a:path w="0" h="801583">
                <a:moveTo>
                  <a:pt x="0" y="801583"/>
                </a:moveTo>
                <a:lnTo>
                  <a:pt x="0" y="0"/>
                </a:lnTo>
              </a:path>
            </a:pathLst>
          </a:custGeom>
          <a:ln w="24367">
            <a:solidFill>
              <a:srgbClr val="38383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793433" y="3309571"/>
            <a:ext cx="0" cy="983763"/>
          </a:xfrm>
          <a:custGeom>
            <a:avLst/>
            <a:gdLst/>
            <a:ahLst/>
            <a:cxnLst/>
            <a:rect l="l" t="t" r="r" b="b"/>
            <a:pathLst>
              <a:path w="0" h="983763">
                <a:moveTo>
                  <a:pt x="0" y="983763"/>
                </a:moveTo>
                <a:lnTo>
                  <a:pt x="0" y="0"/>
                </a:lnTo>
              </a:path>
            </a:pathLst>
          </a:custGeom>
          <a:ln w="24367">
            <a:solidFill>
              <a:srgbClr val="2F342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259466" y="2671947"/>
            <a:ext cx="0" cy="661915"/>
          </a:xfrm>
          <a:custGeom>
            <a:avLst/>
            <a:gdLst/>
            <a:ahLst/>
            <a:cxnLst/>
            <a:rect l="l" t="t" r="r" b="b"/>
            <a:pathLst>
              <a:path w="0" h="661915">
                <a:moveTo>
                  <a:pt x="0" y="661915"/>
                </a:moveTo>
                <a:lnTo>
                  <a:pt x="0" y="0"/>
                </a:lnTo>
              </a:path>
            </a:pathLst>
          </a:custGeom>
          <a:ln w="30459">
            <a:solidFill>
              <a:srgbClr val="2F4F3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649993" y="4584819"/>
            <a:ext cx="4465391" cy="0"/>
          </a:xfrm>
          <a:custGeom>
            <a:avLst/>
            <a:gdLst/>
            <a:ahLst/>
            <a:cxnLst/>
            <a:rect l="l" t="t" r="r" b="b"/>
            <a:pathLst>
              <a:path w="4465391" h="0">
                <a:moveTo>
                  <a:pt x="0" y="0"/>
                </a:moveTo>
                <a:lnTo>
                  <a:pt x="4465391" y="0"/>
                </a:lnTo>
              </a:path>
            </a:pathLst>
          </a:custGeom>
          <a:ln w="12183">
            <a:solidFill>
              <a:srgbClr val="44444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636887" y="3321716"/>
            <a:ext cx="0" cy="789439"/>
          </a:xfrm>
          <a:custGeom>
            <a:avLst/>
            <a:gdLst/>
            <a:ahLst/>
            <a:cxnLst/>
            <a:rect l="l" t="t" r="r" b="b"/>
            <a:pathLst>
              <a:path w="0" h="789439">
                <a:moveTo>
                  <a:pt x="0" y="789439"/>
                </a:moveTo>
                <a:lnTo>
                  <a:pt x="0" y="0"/>
                </a:lnTo>
              </a:path>
            </a:pathLst>
          </a:custGeom>
          <a:ln w="24367">
            <a:solidFill>
              <a:srgbClr val="34343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661660" y="938880"/>
            <a:ext cx="1779270" cy="709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9230" marR="262255" indent="151765">
              <a:lnSpc>
                <a:spcPct val="134000"/>
              </a:lnSpc>
            </a:pPr>
            <a:r>
              <a:rPr dirty="0" smtClean="0" sz="1100" spc="40">
                <a:solidFill>
                  <a:srgbClr val="0C0E0C"/>
                </a:solidFill>
                <a:latin typeface="Arial"/>
                <a:cs typeface="Arial"/>
              </a:rPr>
              <a:t>Median=</a:t>
            </a:r>
            <a:r>
              <a:rPr dirty="0" smtClean="0" sz="1100" spc="-100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mtClean="0" sz="1100" spc="15">
                <a:solidFill>
                  <a:srgbClr val="1F1F1F"/>
                </a:solidFill>
                <a:latin typeface="Arial"/>
                <a:cs typeface="Arial"/>
              </a:rPr>
              <a:t>34</a:t>
            </a:r>
            <a:r>
              <a:rPr dirty="0" smtClean="0" sz="1100" spc="90">
                <a:solidFill>
                  <a:srgbClr val="1F1F1F"/>
                </a:solidFill>
                <a:latin typeface="Arial"/>
                <a:cs typeface="Arial"/>
              </a:rPr>
              <a:t>2</a:t>
            </a:r>
            <a:r>
              <a:rPr dirty="0" smtClean="0" sz="1100" spc="-7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100" spc="45">
                <a:solidFill>
                  <a:srgbClr val="1F1F1F"/>
                </a:solidFill>
                <a:latin typeface="Arial"/>
                <a:cs typeface="Arial"/>
              </a:rPr>
              <a:t>5</a:t>
            </a:r>
            <a:r>
              <a:rPr dirty="0" smtClean="0" sz="1100" spc="4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-2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80">
                <a:solidFill>
                  <a:srgbClr val="0C0E0C"/>
                </a:solidFill>
                <a:latin typeface="Arial"/>
                <a:cs typeface="Arial"/>
              </a:rPr>
              <a:t>m</a:t>
            </a:r>
            <a:r>
              <a:rPr dirty="0" smtClean="0" sz="1100" spc="25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mtClean="0" sz="1100" spc="50">
                <a:solidFill>
                  <a:srgbClr val="0C0E0C"/>
                </a:solidFill>
                <a:latin typeface="Arial"/>
                <a:cs typeface="Arial"/>
              </a:rPr>
              <a:t>Range=153-543m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0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100" spc="20">
                <a:solidFill>
                  <a:srgbClr val="0C0E0C"/>
                </a:solidFill>
                <a:latin typeface="Arial"/>
                <a:cs typeface="Arial"/>
              </a:rPr>
              <a:t>Mean</a:t>
            </a:r>
            <a:r>
              <a:rPr dirty="0" smtClean="0" sz="1100" spc="-25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Arial"/>
                <a:cs typeface="Arial"/>
              </a:rPr>
              <a:t>(</a:t>
            </a:r>
            <a:r>
              <a:rPr dirty="0" smtClean="0" sz="1100" spc="0">
                <a:solidFill>
                  <a:srgbClr val="1F1F1F"/>
                </a:solidFill>
                <a:latin typeface="Arial"/>
                <a:cs typeface="Arial"/>
              </a:rPr>
              <a:t>SD</a:t>
            </a:r>
            <a:r>
              <a:rPr dirty="0" smtClean="0" sz="1100" spc="0">
                <a:solidFill>
                  <a:srgbClr val="1F1F1F"/>
                </a:solidFill>
                <a:latin typeface="Arial"/>
                <a:cs typeface="Arial"/>
              </a:rPr>
              <a:t>)</a:t>
            </a:r>
            <a:r>
              <a:rPr dirty="0" smtClean="0" sz="1100" spc="-9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105">
                <a:solidFill>
                  <a:srgbClr val="0C0E0C"/>
                </a:solidFill>
                <a:latin typeface="Arial"/>
                <a:cs typeface="Arial"/>
              </a:rPr>
              <a:t>=</a:t>
            </a:r>
            <a:r>
              <a:rPr dirty="0" smtClean="0" sz="1100" spc="-155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1F1F1F"/>
                </a:solidFill>
                <a:latin typeface="Arial"/>
                <a:cs typeface="Arial"/>
              </a:rPr>
              <a:t>344.3</a:t>
            </a:r>
            <a:r>
              <a:rPr dirty="0" smtClean="0" sz="1100" spc="8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-5">
                <a:solidFill>
                  <a:srgbClr val="1F1F1F"/>
                </a:solidFill>
                <a:latin typeface="Arial"/>
                <a:cs typeface="Arial"/>
              </a:rPr>
              <a:t>(8</a:t>
            </a:r>
            <a:r>
              <a:rPr dirty="0" smtClean="0" sz="1100" spc="-5">
                <a:solidFill>
                  <a:srgbClr val="1F1F1F"/>
                </a:solidFill>
                <a:latin typeface="Arial"/>
                <a:cs typeface="Arial"/>
              </a:rPr>
              <a:t>6</a:t>
            </a:r>
            <a:r>
              <a:rPr dirty="0" smtClean="0" sz="1100" spc="-7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100" spc="-10">
                <a:solidFill>
                  <a:srgbClr val="1F1F1F"/>
                </a:solidFill>
                <a:latin typeface="Arial"/>
                <a:cs typeface="Arial"/>
              </a:rPr>
              <a:t>2)</a:t>
            </a:r>
            <a:r>
              <a:rPr dirty="0" smtClean="0" sz="1100" spc="3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80">
                <a:solidFill>
                  <a:srgbClr val="0C0E0C"/>
                </a:solidFill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33953" y="932807"/>
            <a:ext cx="1864360" cy="703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8270" marR="420370" indent="207010">
              <a:lnSpc>
                <a:spcPct val="134000"/>
              </a:lnSpc>
            </a:pPr>
            <a:r>
              <a:rPr dirty="0" smtClean="0" sz="1100" spc="45">
                <a:solidFill>
                  <a:srgbClr val="0C0E0C"/>
                </a:solidFill>
                <a:latin typeface="Arial"/>
                <a:cs typeface="Arial"/>
              </a:rPr>
              <a:t>Median=</a:t>
            </a:r>
            <a:r>
              <a:rPr dirty="0" smtClean="0" sz="1100" spc="-45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mtClean="0" sz="1100" spc="35">
                <a:solidFill>
                  <a:srgbClr val="1F1F1F"/>
                </a:solidFill>
                <a:latin typeface="Arial"/>
                <a:cs typeface="Arial"/>
              </a:rPr>
              <a:t>360</a:t>
            </a:r>
            <a:r>
              <a:rPr dirty="0" smtClean="0" sz="1100" spc="3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-1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80">
                <a:solidFill>
                  <a:srgbClr val="0C0E0C"/>
                </a:solidFill>
                <a:latin typeface="Arial"/>
                <a:cs typeface="Arial"/>
              </a:rPr>
              <a:t>m</a:t>
            </a:r>
            <a:r>
              <a:rPr dirty="0" smtClean="0" sz="1100" spc="25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mtClean="0" sz="1100" spc="35">
                <a:solidFill>
                  <a:srgbClr val="0C0E0C"/>
                </a:solidFill>
                <a:latin typeface="Arial"/>
                <a:cs typeface="Arial"/>
              </a:rPr>
              <a:t>Range</a:t>
            </a:r>
            <a:r>
              <a:rPr dirty="0" smtClean="0" sz="1100" spc="-50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mtClean="0" sz="1100" spc="50">
                <a:solidFill>
                  <a:srgbClr val="0C0E0C"/>
                </a:solidFill>
                <a:latin typeface="Arial"/>
                <a:cs typeface="Arial"/>
              </a:rPr>
              <a:t>=</a:t>
            </a:r>
            <a:r>
              <a:rPr dirty="0" smtClean="0" sz="1100" spc="-50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mtClean="0" sz="1100" spc="55">
                <a:solidFill>
                  <a:srgbClr val="0C0E0C"/>
                </a:solidFill>
                <a:latin typeface="Arial"/>
                <a:cs typeface="Arial"/>
              </a:rPr>
              <a:t>120-620</a:t>
            </a:r>
            <a:r>
              <a:rPr dirty="0" smtClean="0" sz="1100" spc="-45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mtClean="0" sz="1100" spc="80">
                <a:solidFill>
                  <a:srgbClr val="0C0E0C"/>
                </a:solidFill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2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100" spc="30">
                <a:solidFill>
                  <a:srgbClr val="0C0E0C"/>
                </a:solidFill>
                <a:latin typeface="Arial"/>
                <a:cs typeface="Arial"/>
              </a:rPr>
              <a:t>Mean</a:t>
            </a:r>
            <a:r>
              <a:rPr dirty="0" smtClean="0" sz="1100" spc="-30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mtClean="0" sz="1100" spc="30">
                <a:solidFill>
                  <a:srgbClr val="1F1F1F"/>
                </a:solidFill>
                <a:latin typeface="Arial"/>
                <a:cs typeface="Arial"/>
              </a:rPr>
              <a:t>(</a:t>
            </a:r>
            <a:r>
              <a:rPr dirty="0" smtClean="0" sz="1100" spc="60">
                <a:solidFill>
                  <a:srgbClr val="1F1F1F"/>
                </a:solidFill>
                <a:latin typeface="Arial"/>
                <a:cs typeface="Arial"/>
              </a:rPr>
              <a:t>SD</a:t>
            </a:r>
            <a:r>
              <a:rPr dirty="0" smtClean="0" sz="1100" spc="30">
                <a:solidFill>
                  <a:srgbClr val="1F1F1F"/>
                </a:solidFill>
                <a:latin typeface="Arial"/>
                <a:cs typeface="Arial"/>
              </a:rPr>
              <a:t>)</a:t>
            </a:r>
            <a:r>
              <a:rPr dirty="0" smtClean="0" sz="1100" spc="50">
                <a:solidFill>
                  <a:srgbClr val="1F1F1F"/>
                </a:solidFill>
                <a:latin typeface="Arial"/>
                <a:cs typeface="Arial"/>
              </a:rPr>
              <a:t>=</a:t>
            </a:r>
            <a:r>
              <a:rPr dirty="0" smtClean="0" sz="1100" spc="-6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15">
                <a:solidFill>
                  <a:srgbClr val="1F1F1F"/>
                </a:solidFill>
                <a:latin typeface="Arial"/>
                <a:cs typeface="Arial"/>
              </a:rPr>
              <a:t>35</a:t>
            </a:r>
            <a:r>
              <a:rPr dirty="0" smtClean="0" sz="1100" spc="90">
                <a:solidFill>
                  <a:srgbClr val="1F1F1F"/>
                </a:solidFill>
                <a:latin typeface="Arial"/>
                <a:cs typeface="Arial"/>
              </a:rPr>
              <a:t>0</a:t>
            </a:r>
            <a:r>
              <a:rPr dirty="0" smtClean="0" sz="1100" spc="-12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100" spc="55">
                <a:solidFill>
                  <a:srgbClr val="1F1F1F"/>
                </a:solidFill>
                <a:latin typeface="Arial"/>
                <a:cs typeface="Arial"/>
              </a:rPr>
              <a:t>9</a:t>
            </a:r>
            <a:r>
              <a:rPr dirty="0" smtClean="0" sz="1100" spc="3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-10">
                <a:solidFill>
                  <a:srgbClr val="1F1F1F"/>
                </a:solidFill>
                <a:latin typeface="Arial"/>
                <a:cs typeface="Arial"/>
              </a:rPr>
              <a:t>(10</a:t>
            </a:r>
            <a:r>
              <a:rPr dirty="0" smtClean="0" sz="1100" spc="15">
                <a:solidFill>
                  <a:srgbClr val="1F1F1F"/>
                </a:solidFill>
                <a:latin typeface="Arial"/>
                <a:cs typeface="Arial"/>
              </a:rPr>
              <a:t>5</a:t>
            </a:r>
            <a:r>
              <a:rPr dirty="0" smtClean="0" sz="1100" spc="-12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100" spc="25">
                <a:solidFill>
                  <a:srgbClr val="1F1F1F"/>
                </a:solidFill>
                <a:latin typeface="Arial"/>
                <a:cs typeface="Arial"/>
              </a:rPr>
              <a:t>9)</a:t>
            </a:r>
            <a:r>
              <a:rPr dirty="0" smtClean="0" sz="1100" spc="2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80">
                <a:solidFill>
                  <a:srgbClr val="0C0E0C"/>
                </a:solidFill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18668" y="2179759"/>
            <a:ext cx="634365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120" i="1">
                <a:solidFill>
                  <a:srgbClr val="0C0E0C"/>
                </a:solidFill>
                <a:latin typeface="Arial"/>
                <a:cs typeface="Arial"/>
              </a:rPr>
              <a:t>P=</a:t>
            </a:r>
            <a:r>
              <a:rPr dirty="0" smtClean="0" sz="1150" spc="-50" i="1">
                <a:solidFill>
                  <a:srgbClr val="0C0E0C"/>
                </a:solidFill>
                <a:latin typeface="Arial"/>
                <a:cs typeface="Arial"/>
              </a:rPr>
              <a:t> </a:t>
            </a:r>
            <a:r>
              <a:rPr dirty="0" smtClean="0" sz="1100" spc="10">
                <a:solidFill>
                  <a:srgbClr val="0C0E0C"/>
                </a:solidFill>
                <a:latin typeface="Arial"/>
                <a:cs typeface="Arial"/>
              </a:rPr>
              <a:t>0</a:t>
            </a:r>
            <a:r>
              <a:rPr dirty="0" smtClean="0" sz="1100" spc="-165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100" spc="40">
                <a:solidFill>
                  <a:srgbClr val="1F1F1F"/>
                </a:solidFill>
                <a:latin typeface="Arial"/>
                <a:cs typeface="Arial"/>
              </a:rPr>
              <a:t>731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29334" y="1532240"/>
            <a:ext cx="25209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40">
                <a:solidFill>
                  <a:srgbClr val="111111"/>
                </a:solidFill>
                <a:latin typeface="Times New Roman"/>
                <a:cs typeface="Times New Roman"/>
              </a:rPr>
              <a:t>600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29334" y="2085502"/>
            <a:ext cx="25400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45">
                <a:solidFill>
                  <a:srgbClr val="111111"/>
                </a:solidFill>
                <a:latin typeface="Times New Roman"/>
                <a:cs typeface="Times New Roman"/>
              </a:rPr>
              <a:t>500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3247" y="2632683"/>
            <a:ext cx="258445" cy="727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45">
                <a:solidFill>
                  <a:srgbClr val="111111"/>
                </a:solidFill>
                <a:latin typeface="Times New Roman"/>
                <a:cs typeface="Times New Roman"/>
              </a:rPr>
              <a:t>400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8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100" spc="60">
                <a:solidFill>
                  <a:srgbClr val="232323"/>
                </a:solidFill>
                <a:latin typeface="Times New Roman"/>
                <a:cs typeface="Times New Roman"/>
              </a:rPr>
              <a:t>300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23247" y="3727044"/>
            <a:ext cx="255904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5">
                <a:solidFill>
                  <a:srgbClr val="232323"/>
                </a:solidFill>
                <a:latin typeface="Times New Roman"/>
                <a:cs typeface="Times New Roman"/>
              </a:rPr>
              <a:t>200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9334" y="4274225"/>
            <a:ext cx="26479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75">
                <a:solidFill>
                  <a:srgbClr val="111111"/>
                </a:solidFill>
                <a:latin typeface="Times New Roman"/>
                <a:cs typeface="Times New Roman"/>
              </a:rPr>
              <a:t>100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1134" y="934530"/>
            <a:ext cx="116839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0">
                <a:solidFill>
                  <a:srgbClr val="111111"/>
                </a:solidFill>
                <a:latin typeface="Times New Roman"/>
                <a:cs typeface="Times New Roman"/>
              </a:rPr>
              <a:t>c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5153" y="930342"/>
            <a:ext cx="1675130" cy="407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>
              <a:lnSpc>
                <a:spcPct val="100000"/>
              </a:lnSpc>
            </a:pPr>
            <a:r>
              <a:rPr dirty="0" smtClean="0" sz="1050" spc="40">
                <a:solidFill>
                  <a:srgbClr val="111111"/>
                </a:solidFill>
                <a:latin typeface="Arial"/>
                <a:cs typeface="Arial"/>
              </a:rPr>
              <a:t>Median</a:t>
            </a:r>
            <a:r>
              <a:rPr dirty="0" smtClean="0" sz="1050" spc="-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50" spc="75">
                <a:solidFill>
                  <a:srgbClr val="111111"/>
                </a:solidFill>
                <a:latin typeface="Arial"/>
                <a:cs typeface="Arial"/>
              </a:rPr>
              <a:t>=</a:t>
            </a:r>
            <a:r>
              <a:rPr dirty="0" smtClean="0" sz="1050" spc="-1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100" spc="85">
                <a:solidFill>
                  <a:srgbClr val="111111"/>
                </a:solidFill>
                <a:latin typeface="Times New Roman"/>
                <a:cs typeface="Times New Roman"/>
              </a:rPr>
              <a:t>358</a:t>
            </a:r>
            <a:r>
              <a:rPr dirty="0" smtClean="0" sz="110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30">
                <a:solidFill>
                  <a:srgbClr val="111111"/>
                </a:solidFill>
                <a:latin typeface="Arial"/>
                <a:cs typeface="Arial"/>
              </a:rPr>
              <a:t>m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  <a:tabLst>
                <a:tab pos="1479550" algn="l"/>
              </a:tabLst>
            </a:pPr>
            <a:r>
              <a:rPr dirty="0" smtClean="0" sz="1050" spc="85">
                <a:solidFill>
                  <a:srgbClr val="111111"/>
                </a:solidFill>
                <a:latin typeface="Arial"/>
                <a:cs typeface="Arial"/>
              </a:rPr>
              <a:t>Range=</a:t>
            </a:r>
            <a:r>
              <a:rPr dirty="0" smtClean="0" sz="1050" spc="-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100" spc="75">
                <a:solidFill>
                  <a:srgbClr val="111111"/>
                </a:solidFill>
                <a:latin typeface="Times New Roman"/>
                <a:cs typeface="Times New Roman"/>
              </a:rPr>
              <a:t>15</a:t>
            </a:r>
            <a:r>
              <a:rPr dirty="0" smtClean="0" sz="1100" spc="-35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1100" spc="250">
                <a:solidFill>
                  <a:srgbClr val="383838"/>
                </a:solidFill>
                <a:latin typeface="Times New Roman"/>
                <a:cs typeface="Times New Roman"/>
              </a:rPr>
              <a:t>-</a:t>
            </a:r>
            <a:r>
              <a:rPr dirty="0" smtClean="0" sz="1100" spc="65">
                <a:solidFill>
                  <a:srgbClr val="111111"/>
                </a:solidFill>
                <a:latin typeface="Times New Roman"/>
                <a:cs typeface="Times New Roman"/>
              </a:rPr>
              <a:t>552</a:t>
            </a:r>
            <a:r>
              <a:rPr dirty="0" smtClean="0" sz="11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70">
                <a:solidFill>
                  <a:srgbClr val="111111"/>
                </a:solidFill>
                <a:latin typeface="Arial"/>
                <a:cs typeface="Arial"/>
              </a:rPr>
              <a:t>m</a:t>
            </a:r>
            <a:r>
              <a:rPr dirty="0" smtClean="0" sz="1050" spc="70">
                <a:solidFill>
                  <a:srgbClr val="111111"/>
                </a:solidFill>
                <a:latin typeface="Arial"/>
                <a:cs typeface="Arial"/>
              </a:rPr>
              <a:t>	</a:t>
            </a:r>
            <a:r>
              <a:rPr dirty="0" smtClean="0" sz="1200" spc="-10" i="1">
                <a:solidFill>
                  <a:srgbClr val="EF5257"/>
                </a:solidFill>
                <a:latin typeface="Times New Roman"/>
                <a:cs typeface="Times New Roman"/>
              </a:rPr>
              <a:t>v</a:t>
            </a:r>
            <a:r>
              <a:rPr dirty="0" smtClean="0" sz="1200" spc="-45" i="1">
                <a:solidFill>
                  <a:srgbClr val="EF5257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175" i="1">
                <a:solidFill>
                  <a:srgbClr val="E9212A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93126" y="2213178"/>
            <a:ext cx="80835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>
                <a:solidFill>
                  <a:srgbClr val="111111"/>
                </a:solidFill>
                <a:latin typeface="Times New Roman"/>
                <a:cs typeface="Times New Roman"/>
              </a:rPr>
              <a:t>All</a:t>
            </a:r>
            <a:r>
              <a:rPr dirty="0" smtClean="0" sz="11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45">
                <a:solidFill>
                  <a:srgbClr val="111111"/>
                </a:solidFill>
                <a:latin typeface="Times New Roman"/>
                <a:cs typeface="Times New Roman"/>
              </a:rPr>
              <a:t>p&lt;</a:t>
            </a:r>
            <a:r>
              <a:rPr dirty="0" smtClean="0" sz="1100" spc="220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1100" spc="10">
                <a:solidFill>
                  <a:srgbClr val="383838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80">
                <a:solidFill>
                  <a:srgbClr val="111111"/>
                </a:solidFill>
                <a:latin typeface="Times New Roman"/>
                <a:cs typeface="Times New Roman"/>
              </a:rPr>
              <a:t>001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6331" y="1155294"/>
            <a:ext cx="130429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85">
                <a:solidFill>
                  <a:srgbClr val="111111"/>
                </a:solidFill>
                <a:latin typeface="Arial"/>
                <a:cs typeface="Arial"/>
              </a:rPr>
              <a:t>Range=</a:t>
            </a:r>
            <a:r>
              <a:rPr dirty="0" smtClean="0" sz="1050" spc="-5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100" spc="85">
                <a:solidFill>
                  <a:srgbClr val="111111"/>
                </a:solidFill>
                <a:latin typeface="Times New Roman"/>
                <a:cs typeface="Times New Roman"/>
              </a:rPr>
              <a:t>136-690</a:t>
            </a:r>
            <a:r>
              <a:rPr dirty="0" smtClean="0" sz="11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30">
                <a:solidFill>
                  <a:srgbClr val="111111"/>
                </a:solidFill>
                <a:latin typeface="Arial"/>
                <a:cs typeface="Arial"/>
              </a:rPr>
              <a:t>m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53793" y="3526682"/>
            <a:ext cx="596265" cy="439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050" spc="45">
                <a:solidFill>
                  <a:srgbClr val="111111"/>
                </a:solidFill>
                <a:latin typeface="Arial"/>
                <a:cs typeface="Arial"/>
              </a:rPr>
              <a:t>Net</a:t>
            </a:r>
            <a:r>
              <a:rPr dirty="0" smtClean="0" sz="1050" spc="-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50" spc="40">
                <a:solidFill>
                  <a:srgbClr val="111111"/>
                </a:solidFill>
                <a:latin typeface="Arial"/>
                <a:cs typeface="Arial"/>
              </a:rPr>
              <a:t>incre</a:t>
            </a:r>
            <a:endParaRPr sz="10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46"/>
              </a:spcBef>
            </a:pPr>
            <a:endParaRPr sz="800"/>
          </a:p>
          <a:p>
            <a:pPr algn="ctr" marL="57150">
              <a:lnSpc>
                <a:spcPct val="100000"/>
              </a:lnSpc>
            </a:pPr>
            <a:r>
              <a:rPr dirty="0" smtClean="0" sz="1050" spc="210">
                <a:solidFill>
                  <a:srgbClr val="383838"/>
                </a:solidFill>
                <a:latin typeface="Arial"/>
                <a:cs typeface="Arial"/>
              </a:rPr>
              <a:t>%</a:t>
            </a:r>
            <a:r>
              <a:rPr dirty="0" smtClean="0" sz="1050" spc="-5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dirty="0" smtClean="0" sz="1050" spc="45">
                <a:solidFill>
                  <a:srgbClr val="111111"/>
                </a:solidFill>
                <a:latin typeface="Arial"/>
                <a:cs typeface="Arial"/>
              </a:rPr>
              <a:t>incre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31347" y="3526682"/>
            <a:ext cx="971550" cy="171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20">
                <a:solidFill>
                  <a:srgbClr val="111111"/>
                </a:solidFill>
                <a:latin typeface="Arial"/>
                <a:cs typeface="Arial"/>
              </a:rPr>
              <a:t>5</a:t>
            </a:r>
            <a:r>
              <a:rPr dirty="0" smtClean="0" sz="1050" spc="-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50" spc="-15">
                <a:solidFill>
                  <a:srgbClr val="232323"/>
                </a:solidFill>
                <a:latin typeface="Arial"/>
                <a:cs typeface="Arial"/>
              </a:rPr>
              <a:t>(</a:t>
            </a:r>
            <a:r>
              <a:rPr dirty="0" smtClean="0" sz="1050" spc="-25">
                <a:solidFill>
                  <a:srgbClr val="232323"/>
                </a:solidFill>
                <a:latin typeface="Arial"/>
                <a:cs typeface="Arial"/>
              </a:rPr>
              <a:t>-138-+139</a:t>
            </a:r>
            <a:r>
              <a:rPr dirty="0" smtClean="0" sz="1050" spc="-15">
                <a:solidFill>
                  <a:srgbClr val="232323"/>
                </a:solidFill>
                <a:latin typeface="Arial"/>
                <a:cs typeface="Arial"/>
              </a:rPr>
              <a:t>)</a:t>
            </a:r>
            <a:r>
              <a:rPr dirty="0" smtClean="0" sz="1050" spc="11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232323"/>
                </a:solidFill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94133" y="3513711"/>
            <a:ext cx="1470660" cy="190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2434" algn="l"/>
              </a:tabLst>
            </a:pPr>
            <a:r>
              <a:rPr dirty="0" smtClean="0" baseline="2314" sz="1800" spc="15" i="1">
                <a:solidFill>
                  <a:srgbClr val="EF5257"/>
                </a:solidFill>
                <a:latin typeface="Times New Roman"/>
                <a:cs typeface="Times New Roman"/>
              </a:rPr>
              <a:t>vs.</a:t>
            </a:r>
            <a:r>
              <a:rPr dirty="0" smtClean="0" baseline="2314" sz="1800" spc="15" i="1">
                <a:solidFill>
                  <a:srgbClr val="EF5257"/>
                </a:solidFill>
                <a:latin typeface="Times New Roman"/>
                <a:cs typeface="Times New Roman"/>
              </a:rPr>
              <a:t>	</a:t>
            </a:r>
            <a:r>
              <a:rPr dirty="0" smtClean="0" sz="1050" spc="-25">
                <a:solidFill>
                  <a:srgbClr val="232323"/>
                </a:solidFill>
                <a:latin typeface="Arial"/>
                <a:cs typeface="Arial"/>
              </a:rPr>
              <a:t>80</a:t>
            </a:r>
            <a:r>
              <a:rPr dirty="0" smtClean="0" sz="1050" spc="2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50" spc="-10">
                <a:solidFill>
                  <a:srgbClr val="232323"/>
                </a:solidFill>
                <a:latin typeface="Arial"/>
                <a:cs typeface="Arial"/>
              </a:rPr>
              <a:t>(</a:t>
            </a:r>
            <a:r>
              <a:rPr dirty="0" smtClean="0" sz="1050" spc="-20">
                <a:solidFill>
                  <a:srgbClr val="232323"/>
                </a:solidFill>
                <a:latin typeface="Arial"/>
                <a:cs typeface="Arial"/>
              </a:rPr>
              <a:t>-127-+396</a:t>
            </a:r>
            <a:r>
              <a:rPr dirty="0" smtClean="0" sz="1050" spc="-10">
                <a:solidFill>
                  <a:srgbClr val="232323"/>
                </a:solidFill>
                <a:latin typeface="Arial"/>
                <a:cs typeface="Arial"/>
              </a:rPr>
              <a:t>)</a:t>
            </a:r>
            <a:r>
              <a:rPr dirty="0" smtClean="0" sz="1050" spc="10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25260" y="3787842"/>
            <a:ext cx="297497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85">
                <a:solidFill>
                  <a:srgbClr val="111111"/>
                </a:solidFill>
                <a:latin typeface="Arial"/>
                <a:cs typeface="Arial"/>
              </a:rPr>
              <a:t>9</a:t>
            </a:r>
            <a:r>
              <a:rPr dirty="0" smtClean="0" sz="1050" spc="-10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50" spc="-10">
                <a:solidFill>
                  <a:srgbClr val="232323"/>
                </a:solidFill>
                <a:latin typeface="Arial"/>
                <a:cs typeface="Arial"/>
              </a:rPr>
              <a:t>%</a:t>
            </a:r>
            <a:r>
              <a:rPr dirty="0" smtClean="0" sz="1050" spc="-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50" spc="5">
                <a:solidFill>
                  <a:srgbClr val="232323"/>
                </a:solidFill>
                <a:latin typeface="Arial"/>
                <a:cs typeface="Arial"/>
              </a:rPr>
              <a:t>(</a:t>
            </a:r>
            <a:r>
              <a:rPr dirty="0" smtClean="0" sz="1050" spc="0">
                <a:solidFill>
                  <a:srgbClr val="232323"/>
                </a:solidFill>
                <a:latin typeface="Arial"/>
                <a:cs typeface="Arial"/>
              </a:rPr>
              <a:t>quartile=1</a:t>
            </a:r>
            <a:r>
              <a:rPr dirty="0" smtClean="0" sz="1050" spc="-25">
                <a:solidFill>
                  <a:srgbClr val="232323"/>
                </a:solidFill>
                <a:latin typeface="Arial"/>
                <a:cs typeface="Arial"/>
              </a:rPr>
              <a:t>1</a:t>
            </a:r>
            <a:r>
              <a:rPr dirty="0" smtClean="0" sz="1050" spc="-60">
                <a:solidFill>
                  <a:srgbClr val="4D4D4D"/>
                </a:solidFill>
                <a:latin typeface="Arial"/>
                <a:cs typeface="Arial"/>
              </a:rPr>
              <a:t>.</a:t>
            </a:r>
            <a:r>
              <a:rPr dirty="0" smtClean="0" sz="1050" spc="-35">
                <a:solidFill>
                  <a:srgbClr val="232323"/>
                </a:solidFill>
                <a:latin typeface="Arial"/>
                <a:cs typeface="Arial"/>
              </a:rPr>
              <a:t>3%)</a:t>
            </a:r>
            <a:r>
              <a:rPr dirty="0" smtClean="0" sz="1050" spc="-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50" spc="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100" spc="60">
                <a:solidFill>
                  <a:srgbClr val="EF5257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110">
                <a:solidFill>
                  <a:srgbClr val="EF5257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160">
                <a:solidFill>
                  <a:srgbClr val="E9212A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100">
                <a:solidFill>
                  <a:srgbClr val="E9212A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45">
                <a:solidFill>
                  <a:srgbClr val="232323"/>
                </a:solidFill>
                <a:latin typeface="Arial"/>
                <a:cs typeface="Arial"/>
              </a:rPr>
              <a:t>21.4</a:t>
            </a:r>
            <a:r>
              <a:rPr dirty="0" smtClean="0" sz="1050" spc="-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00" spc="90">
                <a:solidFill>
                  <a:srgbClr val="383838"/>
                </a:solidFill>
                <a:latin typeface="Times New Roman"/>
                <a:cs typeface="Times New Roman"/>
              </a:rPr>
              <a:t>%</a:t>
            </a:r>
            <a:r>
              <a:rPr dirty="0" smtClean="0" sz="1000" spc="70">
                <a:solidFill>
                  <a:srgbClr val="383838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>
                <a:solidFill>
                  <a:srgbClr val="232323"/>
                </a:solidFill>
                <a:latin typeface="Arial"/>
                <a:cs typeface="Arial"/>
              </a:rPr>
              <a:t>(</a:t>
            </a:r>
            <a:r>
              <a:rPr dirty="0" smtClean="0" sz="1050" spc="-20">
                <a:solidFill>
                  <a:srgbClr val="232323"/>
                </a:solidFill>
                <a:latin typeface="Arial"/>
                <a:cs typeface="Arial"/>
              </a:rPr>
              <a:t>quartile=38.8%</a:t>
            </a:r>
            <a:r>
              <a:rPr dirty="0" smtClean="0" sz="1050" spc="-15">
                <a:solidFill>
                  <a:srgbClr val="232323"/>
                </a:solidFill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32934" y="4170869"/>
            <a:ext cx="403161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954530" algn="l"/>
              </a:tabLst>
            </a:pPr>
            <a:r>
              <a:rPr dirty="0" smtClean="0" sz="1050" spc="35">
                <a:solidFill>
                  <a:srgbClr val="111111"/>
                </a:solidFill>
                <a:latin typeface="Arial"/>
                <a:cs typeface="Arial"/>
              </a:rPr>
              <a:t>Mean</a:t>
            </a:r>
            <a:r>
              <a:rPr dirty="0" smtClean="0" sz="1050" spc="-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50" spc="40">
                <a:solidFill>
                  <a:srgbClr val="232323"/>
                </a:solidFill>
                <a:latin typeface="Arial"/>
                <a:cs typeface="Arial"/>
              </a:rPr>
              <a:t>(</a:t>
            </a:r>
            <a:r>
              <a:rPr dirty="0" smtClean="0" sz="1050" spc="80">
                <a:solidFill>
                  <a:srgbClr val="232323"/>
                </a:solidFill>
                <a:latin typeface="Arial"/>
                <a:cs typeface="Arial"/>
              </a:rPr>
              <a:t>SD</a:t>
            </a:r>
            <a:r>
              <a:rPr dirty="0" smtClean="0" sz="1050" spc="40">
                <a:solidFill>
                  <a:srgbClr val="232323"/>
                </a:solidFill>
                <a:latin typeface="Arial"/>
                <a:cs typeface="Arial"/>
              </a:rPr>
              <a:t>)</a:t>
            </a:r>
            <a:r>
              <a:rPr dirty="0" smtClean="0" sz="1050" spc="65">
                <a:solidFill>
                  <a:srgbClr val="232323"/>
                </a:solidFill>
                <a:latin typeface="Arial"/>
                <a:cs typeface="Arial"/>
              </a:rPr>
              <a:t>=</a:t>
            </a:r>
            <a:r>
              <a:rPr dirty="0" smtClean="0" sz="1050" spc="-9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100" spc="65">
                <a:solidFill>
                  <a:srgbClr val="111111"/>
                </a:solidFill>
                <a:latin typeface="Times New Roman"/>
                <a:cs typeface="Times New Roman"/>
              </a:rPr>
              <a:t>35</a:t>
            </a:r>
            <a:r>
              <a:rPr dirty="0" smtClean="0" sz="1100" spc="85">
                <a:solidFill>
                  <a:srgbClr val="111111"/>
                </a:solidFill>
                <a:latin typeface="Times New Roman"/>
                <a:cs typeface="Times New Roman"/>
              </a:rPr>
              <a:t>9</a:t>
            </a:r>
            <a:r>
              <a:rPr dirty="0" smtClean="0" sz="1100" spc="-90">
                <a:solidFill>
                  <a:srgbClr val="383838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75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r>
              <a:rPr dirty="0" smtClean="0" sz="11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">
                <a:solidFill>
                  <a:srgbClr val="232323"/>
                </a:solidFill>
                <a:latin typeface="Times New Roman"/>
                <a:cs typeface="Times New Roman"/>
              </a:rPr>
              <a:t>(93.3)</a:t>
            </a:r>
            <a:r>
              <a:rPr dirty="0" smtClean="0" sz="1100" spc="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30">
                <a:solidFill>
                  <a:srgbClr val="111111"/>
                </a:solidFill>
                <a:latin typeface="Arial"/>
                <a:cs typeface="Arial"/>
              </a:rPr>
              <a:t>m</a:t>
            </a:r>
            <a:r>
              <a:rPr dirty="0" smtClean="0" sz="1050" spc="130">
                <a:solidFill>
                  <a:srgbClr val="111111"/>
                </a:solidFill>
                <a:latin typeface="Arial"/>
                <a:cs typeface="Arial"/>
              </a:rPr>
              <a:t>	</a:t>
            </a:r>
            <a:r>
              <a:rPr dirty="0" smtClean="0" sz="1100" spc="35">
                <a:solidFill>
                  <a:srgbClr val="EF5257"/>
                </a:solidFill>
                <a:latin typeface="Times New Roman"/>
                <a:cs typeface="Times New Roman"/>
              </a:rPr>
              <a:t>vs.</a:t>
            </a:r>
            <a:r>
              <a:rPr dirty="0" smtClean="0" sz="1100" spc="35">
                <a:solidFill>
                  <a:srgbClr val="EF5257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10">
                <a:solidFill>
                  <a:srgbClr val="EF5257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111111"/>
                </a:solidFill>
                <a:latin typeface="Arial"/>
                <a:cs typeface="Arial"/>
              </a:rPr>
              <a:t>Mean</a:t>
            </a:r>
            <a:r>
              <a:rPr dirty="0" smtClean="0" sz="1050" spc="-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50" spc="35">
                <a:solidFill>
                  <a:srgbClr val="232323"/>
                </a:solidFill>
                <a:latin typeface="Arial"/>
                <a:cs typeface="Arial"/>
              </a:rPr>
              <a:t>(</a:t>
            </a:r>
            <a:r>
              <a:rPr dirty="0" smtClean="0" sz="1050" spc="65">
                <a:solidFill>
                  <a:srgbClr val="232323"/>
                </a:solidFill>
                <a:latin typeface="Arial"/>
                <a:cs typeface="Arial"/>
              </a:rPr>
              <a:t>SD</a:t>
            </a:r>
            <a:r>
              <a:rPr dirty="0" smtClean="0" sz="1050" spc="35">
                <a:solidFill>
                  <a:srgbClr val="232323"/>
                </a:solidFill>
                <a:latin typeface="Arial"/>
                <a:cs typeface="Arial"/>
              </a:rPr>
              <a:t>)</a:t>
            </a:r>
            <a:r>
              <a:rPr dirty="0" smtClean="0" sz="1050" spc="55">
                <a:solidFill>
                  <a:srgbClr val="232323"/>
                </a:solidFill>
                <a:latin typeface="Arial"/>
                <a:cs typeface="Arial"/>
              </a:rPr>
              <a:t>=</a:t>
            </a:r>
            <a:r>
              <a:rPr dirty="0" smtClean="0" sz="1050" spc="-3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100" spc="45">
                <a:solidFill>
                  <a:srgbClr val="111111"/>
                </a:solidFill>
                <a:latin typeface="Times New Roman"/>
                <a:cs typeface="Times New Roman"/>
              </a:rPr>
              <a:t>43</a:t>
            </a:r>
            <a:r>
              <a:rPr dirty="0" smtClean="0" sz="1100" spc="114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r>
              <a:rPr dirty="0" smtClean="0" sz="1100" spc="-9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125">
                <a:solidFill>
                  <a:srgbClr val="111111"/>
                </a:solidFill>
                <a:latin typeface="Times New Roman"/>
                <a:cs typeface="Times New Roman"/>
              </a:rPr>
              <a:t>6</a:t>
            </a:r>
            <a:r>
              <a:rPr dirty="0" smtClean="0" sz="11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5">
                <a:solidFill>
                  <a:srgbClr val="383838"/>
                </a:solidFill>
                <a:latin typeface="Times New Roman"/>
                <a:cs typeface="Times New Roman"/>
              </a:rPr>
              <a:t>(</a:t>
            </a:r>
            <a:r>
              <a:rPr dirty="0" smtClean="0" sz="1100" spc="80">
                <a:solidFill>
                  <a:srgbClr val="111111"/>
                </a:solidFill>
                <a:latin typeface="Times New Roman"/>
                <a:cs typeface="Times New Roman"/>
              </a:rPr>
              <a:t>10</a:t>
            </a:r>
            <a:r>
              <a:rPr dirty="0" smtClean="0" sz="1100" spc="0">
                <a:solidFill>
                  <a:srgbClr val="111111"/>
                </a:solidFill>
                <a:latin typeface="Times New Roman"/>
                <a:cs typeface="Times New Roman"/>
              </a:rPr>
              <a:t>7</a:t>
            </a:r>
            <a:r>
              <a:rPr dirty="0" smtClean="0" sz="1100" spc="-90">
                <a:solidFill>
                  <a:srgbClr val="383838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40">
                <a:solidFill>
                  <a:srgbClr val="111111"/>
                </a:solidFill>
                <a:latin typeface="Times New Roman"/>
                <a:cs typeface="Times New Roman"/>
              </a:rPr>
              <a:t>6)</a:t>
            </a:r>
            <a:r>
              <a:rPr dirty="0" smtClean="0" sz="11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30">
                <a:solidFill>
                  <a:srgbClr val="111111"/>
                </a:solidFill>
                <a:latin typeface="Arial"/>
                <a:cs typeface="Arial"/>
              </a:rPr>
              <a:t>m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266149" y="1866494"/>
          <a:ext cx="547909" cy="2237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735"/>
                <a:gridCol w="255690"/>
              </a:tblGrid>
              <a:tr h="683976"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8263">
                      <a:solidFill>
                        <a:srgbClr val="3F3F3F"/>
                      </a:solidFill>
                      <a:prstDash val="solid"/>
                    </a:lnR>
                    <a:lnB w="30439">
                      <a:solidFill>
                        <a:srgbClr val="284F2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8263">
                      <a:solidFill>
                        <a:srgbClr val="3F3F3F"/>
                      </a:solidFill>
                      <a:prstDash val="solid"/>
                    </a:lnL>
                    <a:lnB w="30439">
                      <a:solidFill>
                        <a:srgbClr val="284F2B"/>
                      </a:solidFill>
                      <a:prstDash val="solid"/>
                    </a:lnB>
                  </a:tcPr>
                </a:tc>
              </a:tr>
              <a:tr h="395185">
                <a:tc gridSpan="2"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8263">
                      <a:solidFill>
                        <a:srgbClr val="132F18"/>
                      </a:solidFill>
                      <a:prstDash val="solid"/>
                    </a:lnL>
                    <a:lnR w="24351">
                      <a:solidFill>
                        <a:srgbClr val="28482B"/>
                      </a:solidFill>
                      <a:prstDash val="solid"/>
                    </a:lnR>
                    <a:lnT w="30439">
                      <a:solidFill>
                        <a:srgbClr val="284F2B"/>
                      </a:solidFill>
                      <a:prstDash val="solid"/>
                    </a:lnT>
                    <a:lnB w="30439">
                      <a:solidFill>
                        <a:srgbClr val="A35B3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746">
                <a:tc gridSpan="2"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8263">
                      <a:solidFill>
                        <a:srgbClr val="132F18"/>
                      </a:solidFill>
                      <a:prstDash val="solid"/>
                    </a:lnL>
                    <a:lnR w="24351">
                      <a:solidFill>
                        <a:srgbClr val="28482B"/>
                      </a:solidFill>
                      <a:prstDash val="solid"/>
                    </a:lnR>
                    <a:lnT w="30439">
                      <a:solidFill>
                        <a:srgbClr val="A35B3B"/>
                      </a:solidFill>
                      <a:prstDash val="solid"/>
                    </a:lnT>
                    <a:lnB w="24351">
                      <a:solidFill>
                        <a:srgbClr val="1C2F1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842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ase</a:t>
                      </a:r>
                      <a:r>
                        <a:rPr dirty="0" smtClean="0" sz="1050" spc="-16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050" spc="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6"/>
                        </a:spcBef>
                      </a:pPr>
                      <a:endParaRPr sz="80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ase</a:t>
                      </a:r>
                      <a:r>
                        <a:rPr dirty="0" smtClean="0" sz="1050" spc="-20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050" spc="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8263">
                      <a:solidFill>
                        <a:srgbClr val="2B2B2B"/>
                      </a:solidFill>
                      <a:prstDash val="solid"/>
                    </a:lnR>
                    <a:lnT w="24351">
                      <a:solidFill>
                        <a:srgbClr val="1C2F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dirty="0" smtClean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050" spc="-45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050" spc="-275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46"/>
                        </a:spcBef>
                      </a:pPr>
                      <a:endParaRPr sz="800"/>
                    </a:p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dirty="0" smtClean="0" sz="1050">
                          <a:solidFill>
                            <a:srgbClr val="111111"/>
                          </a:solidFill>
                          <a:latin typeface="Arial"/>
                          <a:cs typeface="Arial"/>
                        </a:rPr>
                        <a:t>+4</a:t>
                      </a:r>
                      <a:r>
                        <a:rPr dirty="0" smtClean="0" sz="1050" spc="-340">
                          <a:solidFill>
                            <a:srgbClr val="383838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8263">
                      <a:solidFill>
                        <a:srgbClr val="2B2B2B"/>
                      </a:solidFill>
                      <a:prstDash val="solid"/>
                    </a:lnL>
                    <a:lnT w="24351">
                      <a:solidFill>
                        <a:srgbClr val="1C2F1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04341" y="134113"/>
            <a:ext cx="3068320" cy="617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0" spc="-30" b="1">
                <a:solidFill>
                  <a:srgbClr val="FFFF00"/>
                </a:solidFill>
                <a:latin typeface="Arial"/>
                <a:cs typeface="Arial"/>
              </a:rPr>
              <a:t>Conc</a:t>
            </a:r>
            <a:r>
              <a:rPr dirty="0" smtClean="0" sz="4000" spc="-1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mtClean="0" sz="4000" spc="-30" b="1">
                <a:solidFill>
                  <a:srgbClr val="FFFF00"/>
                </a:solidFill>
                <a:latin typeface="Arial"/>
                <a:cs typeface="Arial"/>
              </a:rPr>
              <a:t>us</a:t>
            </a:r>
            <a:r>
              <a:rPr dirty="0" smtClean="0" sz="4000" spc="-1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4000" spc="-30" b="1">
                <a:solidFill>
                  <a:srgbClr val="FFFF00"/>
                </a:solidFill>
                <a:latin typeface="Arial"/>
                <a:cs typeface="Arial"/>
              </a:rPr>
              <a:t>ons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1" y="44196"/>
            <a:ext cx="1121663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37844" y="48767"/>
            <a:ext cx="847343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 marR="12700" indent="-635">
              <a:lnSpc>
                <a:spcPct val="143500"/>
              </a:lnSpc>
            </a:pPr>
            <a:r>
              <a:rPr dirty="0" smtClean="0" sz="360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dirty="0" smtClean="0" sz="3600" spc="-229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2800" spc="-229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800" spc="-3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800" spc="-3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800" spc="-5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mtClean="0" sz="28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8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mtClean="0" sz="2800" spc="-3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ons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8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8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bene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fits</a:t>
            </a:r>
            <a:r>
              <a:rPr dirty="0" smtClean="0" sz="2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229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800" spc="-3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8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 pa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ts</a:t>
            </a:r>
            <a:r>
              <a:rPr dirty="0" smtClean="0" sz="2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3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ith</a:t>
            </a:r>
            <a:r>
              <a:rPr dirty="0" smtClean="0" sz="28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3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pc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1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HF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8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8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HF</a:t>
            </a:r>
            <a:r>
              <a:rPr dirty="0" smtClean="0" sz="2800" spc="-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8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equa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lly</a:t>
            </a:r>
            <a:r>
              <a:rPr dirty="0" smtClean="0" sz="28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bene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fit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229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800" spc="-3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9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3600">
                <a:solidFill>
                  <a:srgbClr val="FFFF00"/>
                </a:solidFill>
                <a:latin typeface="Arial"/>
                <a:cs typeface="Arial"/>
              </a:rPr>
              <a:t>. </a:t>
            </a:r>
            <a:r>
              <a:rPr dirty="0" smtClean="0" sz="320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dirty="0" smtClean="0" sz="3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32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32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3200" spc="-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3200" spc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3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320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3200" spc="-1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dirty="0" smtClean="0" sz="3200" spc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32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32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3200" spc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3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3200" spc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800" spc="-2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8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har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8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dena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fil</a:t>
            </a:r>
            <a:r>
              <a:rPr dirty="0" smtClean="0" sz="28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15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800" spc="-3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800" spc="-10">
                <a:solidFill>
                  <a:srgbClr val="FFFFFF"/>
                </a:solidFill>
                <a:latin typeface="Arial"/>
                <a:cs typeface="Arial"/>
              </a:rPr>
              <a:t>pc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800" spc="-25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4893" y="1408936"/>
            <a:ext cx="8581644" cy="2907792"/>
          </a:xfrm>
          <a:custGeom>
            <a:avLst/>
            <a:gdLst/>
            <a:ahLst/>
            <a:cxnLst/>
            <a:rect l="l" t="t" r="r" b="b"/>
            <a:pathLst>
              <a:path w="8581644" h="2907792">
                <a:moveTo>
                  <a:pt x="0" y="484644"/>
                </a:moveTo>
                <a:lnTo>
                  <a:pt x="1606" y="444895"/>
                </a:lnTo>
                <a:lnTo>
                  <a:pt x="6343" y="406032"/>
                </a:lnTo>
                <a:lnTo>
                  <a:pt x="14084" y="368177"/>
                </a:lnTo>
                <a:lnTo>
                  <a:pt x="24707" y="331458"/>
                </a:lnTo>
                <a:lnTo>
                  <a:pt x="54094" y="261921"/>
                </a:lnTo>
                <a:lnTo>
                  <a:pt x="93507" y="198418"/>
                </a:lnTo>
                <a:lnTo>
                  <a:pt x="141947" y="141947"/>
                </a:lnTo>
                <a:lnTo>
                  <a:pt x="198418" y="93507"/>
                </a:lnTo>
                <a:lnTo>
                  <a:pt x="261921" y="54094"/>
                </a:lnTo>
                <a:lnTo>
                  <a:pt x="331458" y="24707"/>
                </a:lnTo>
                <a:lnTo>
                  <a:pt x="368177" y="14084"/>
                </a:lnTo>
                <a:lnTo>
                  <a:pt x="406032" y="6343"/>
                </a:lnTo>
                <a:lnTo>
                  <a:pt x="444895" y="1606"/>
                </a:lnTo>
                <a:lnTo>
                  <a:pt x="484644" y="0"/>
                </a:lnTo>
                <a:lnTo>
                  <a:pt x="8096999" y="0"/>
                </a:lnTo>
                <a:lnTo>
                  <a:pt x="8136748" y="1606"/>
                </a:lnTo>
                <a:lnTo>
                  <a:pt x="8175611" y="6343"/>
                </a:lnTo>
                <a:lnTo>
                  <a:pt x="8213466" y="14084"/>
                </a:lnTo>
                <a:lnTo>
                  <a:pt x="8250185" y="24707"/>
                </a:lnTo>
                <a:lnTo>
                  <a:pt x="8319722" y="54094"/>
                </a:lnTo>
                <a:lnTo>
                  <a:pt x="8383225" y="93507"/>
                </a:lnTo>
                <a:lnTo>
                  <a:pt x="8439696" y="141947"/>
                </a:lnTo>
                <a:lnTo>
                  <a:pt x="8488136" y="198418"/>
                </a:lnTo>
                <a:lnTo>
                  <a:pt x="8527549" y="261921"/>
                </a:lnTo>
                <a:lnTo>
                  <a:pt x="8556936" y="331458"/>
                </a:lnTo>
                <a:lnTo>
                  <a:pt x="8567559" y="368177"/>
                </a:lnTo>
                <a:lnTo>
                  <a:pt x="8575300" y="406032"/>
                </a:lnTo>
                <a:lnTo>
                  <a:pt x="8580037" y="444895"/>
                </a:lnTo>
                <a:lnTo>
                  <a:pt x="8581644" y="484644"/>
                </a:lnTo>
                <a:lnTo>
                  <a:pt x="8581644" y="2423147"/>
                </a:lnTo>
                <a:lnTo>
                  <a:pt x="8580037" y="2462896"/>
                </a:lnTo>
                <a:lnTo>
                  <a:pt x="8575300" y="2501759"/>
                </a:lnTo>
                <a:lnTo>
                  <a:pt x="8567559" y="2539614"/>
                </a:lnTo>
                <a:lnTo>
                  <a:pt x="8556936" y="2576333"/>
                </a:lnTo>
                <a:lnTo>
                  <a:pt x="8527549" y="2645870"/>
                </a:lnTo>
                <a:lnTo>
                  <a:pt x="8488136" y="2709373"/>
                </a:lnTo>
                <a:lnTo>
                  <a:pt x="8439696" y="2765844"/>
                </a:lnTo>
                <a:lnTo>
                  <a:pt x="8383225" y="2814284"/>
                </a:lnTo>
                <a:lnTo>
                  <a:pt x="8319722" y="2853697"/>
                </a:lnTo>
                <a:lnTo>
                  <a:pt x="8250185" y="2883084"/>
                </a:lnTo>
                <a:lnTo>
                  <a:pt x="8213466" y="2893707"/>
                </a:lnTo>
                <a:lnTo>
                  <a:pt x="8175611" y="2901448"/>
                </a:lnTo>
                <a:lnTo>
                  <a:pt x="8136748" y="2906185"/>
                </a:lnTo>
                <a:lnTo>
                  <a:pt x="8096999" y="2907792"/>
                </a:lnTo>
                <a:lnTo>
                  <a:pt x="484644" y="2907792"/>
                </a:lnTo>
                <a:lnTo>
                  <a:pt x="444895" y="2906185"/>
                </a:lnTo>
                <a:lnTo>
                  <a:pt x="406032" y="2901448"/>
                </a:lnTo>
                <a:lnTo>
                  <a:pt x="368177" y="2893707"/>
                </a:lnTo>
                <a:lnTo>
                  <a:pt x="331458" y="2883084"/>
                </a:lnTo>
                <a:lnTo>
                  <a:pt x="261921" y="2853697"/>
                </a:lnTo>
                <a:lnTo>
                  <a:pt x="198418" y="2814284"/>
                </a:lnTo>
                <a:lnTo>
                  <a:pt x="141947" y="2765844"/>
                </a:lnTo>
                <a:lnTo>
                  <a:pt x="93507" y="2709373"/>
                </a:lnTo>
                <a:lnTo>
                  <a:pt x="54094" y="2645870"/>
                </a:lnTo>
                <a:lnTo>
                  <a:pt x="24707" y="2576333"/>
                </a:lnTo>
                <a:lnTo>
                  <a:pt x="14084" y="2539614"/>
                </a:lnTo>
                <a:lnTo>
                  <a:pt x="6343" y="2501759"/>
                </a:lnTo>
                <a:lnTo>
                  <a:pt x="1606" y="2462896"/>
                </a:lnTo>
                <a:lnTo>
                  <a:pt x="0" y="2423147"/>
                </a:lnTo>
                <a:lnTo>
                  <a:pt x="0" y="484644"/>
                </a:lnTo>
                <a:close/>
              </a:path>
            </a:pathLst>
          </a:custGeom>
          <a:ln w="2895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91" y="44196"/>
            <a:ext cx="1121663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037844" y="48767"/>
            <a:ext cx="847343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04822" y="328339"/>
            <a:ext cx="5687695" cy="556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75230" algn="l"/>
                <a:tab pos="3592829" algn="l"/>
              </a:tabLst>
            </a:pP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ks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r	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r	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atte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ion!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859" y="2244852"/>
            <a:ext cx="7982394" cy="24762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84859" y="1187196"/>
            <a:ext cx="4775657" cy="10534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501640" y="1187208"/>
            <a:ext cx="3261331" cy="10542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91" y="44196"/>
            <a:ext cx="1121663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037844" y="48767"/>
            <a:ext cx="847343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735357" y="1838116"/>
            <a:ext cx="5687695" cy="556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75230" algn="l"/>
                <a:tab pos="3592829" algn="l"/>
              </a:tabLst>
            </a:pP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ks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r	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r	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atte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3600" spc="-5" b="1">
                <a:solidFill>
                  <a:srgbClr val="FFFFFF"/>
                </a:solidFill>
                <a:latin typeface="Arial"/>
                <a:cs typeface="Arial"/>
              </a:rPr>
              <a:t>ion!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1849" y="1514199"/>
            <a:ext cx="6233795" cy="2410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0">
              <a:lnSpc>
                <a:spcPct val="150000"/>
              </a:lnSpc>
            </a:pPr>
            <a:r>
              <a:rPr dirty="0" smtClean="0" sz="2100" b="1">
                <a:solidFill>
                  <a:srgbClr val="FFFFFF"/>
                </a:solidFill>
                <a:latin typeface="Arial"/>
                <a:cs typeface="Arial"/>
              </a:rPr>
              <a:t>I,</a:t>
            </a:r>
            <a:r>
              <a:rPr dirty="0" smtClean="0" sz="21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mtClean="0" sz="2100" spc="0" b="1">
                <a:solidFill>
                  <a:srgbClr val="FFFF00"/>
                </a:solidFill>
                <a:latin typeface="Arial"/>
                <a:cs typeface="Arial"/>
              </a:rPr>
              <a:t>Sh</a:t>
            </a:r>
            <a:r>
              <a:rPr dirty="0" smtClean="0" sz="21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mtClean="0" sz="2100" spc="-5" b="1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dirty="0" smtClean="0" sz="2100" spc="0" b="1">
                <a:solidFill>
                  <a:srgbClr val="FFFF00"/>
                </a:solidFill>
                <a:latin typeface="Arial"/>
                <a:cs typeface="Arial"/>
              </a:rPr>
              <a:t>Li</a:t>
            </a:r>
            <a:r>
              <a:rPr dirty="0" smtClean="0" sz="21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FFFF00"/>
                </a:solidFill>
                <a:latin typeface="Arial"/>
                <a:cs typeface="Arial"/>
              </a:rPr>
              <a:t>ng</a:t>
            </a:r>
            <a:r>
              <a:rPr dirty="0" smtClean="0" sz="2100" spc="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mtClean="0" sz="2100" spc="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mtClean="0" sz="21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2100" spc="-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mtClean="0" sz="21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1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1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av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e a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teres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t or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100" spc="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21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aff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mtClean="0" sz="21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55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1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one or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1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ni</a:t>
            </a:r>
            <a:r>
              <a:rPr dirty="0" smtClean="0" sz="2100" spc="5" b="1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r>
              <a:rPr dirty="0" smtClean="0" sz="21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ould</a:t>
            </a:r>
            <a:r>
              <a:rPr dirty="0" smtClean="0" sz="2100" spc="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be p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erce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1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1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rea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pp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mtClean="0" sz="21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1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of in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teres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1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mtClean="0" sz="21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text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mtClean="0" sz="21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ubj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1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his</a:t>
            </a:r>
            <a:r>
              <a:rPr dirty="0" smtClean="0" sz="21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rese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100" spc="-5" b="1">
                <a:solidFill>
                  <a:srgbClr val="FFFFFF"/>
                </a:solidFill>
                <a:latin typeface="Arial"/>
                <a:cs typeface="Arial"/>
              </a:rPr>
              <a:t>tat</a:t>
            </a:r>
            <a:r>
              <a:rPr dirty="0" smtClean="0" sz="2100" spc="0" b="1">
                <a:solidFill>
                  <a:srgbClr val="FFFFFF"/>
                </a:solidFill>
                <a:latin typeface="Arial"/>
                <a:cs typeface="Arial"/>
              </a:rPr>
              <a:t>ion.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9670" y="763949"/>
            <a:ext cx="6363335" cy="390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0" spc="-2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sc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500" spc="-25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500" spc="-25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2500" spc="-15" b="1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mtClean="0" sz="25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500" spc="-2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500" spc="-1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500" spc="-1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500" spc="-2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5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5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500" spc="-25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500" spc="-2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500" spc="-2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500" spc="-2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500" spc="-1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500" spc="-10" b="1">
                <a:solidFill>
                  <a:srgbClr val="FFFFFF"/>
                </a:solidFill>
                <a:latin typeface="Arial"/>
                <a:cs typeface="Arial"/>
              </a:rPr>
              <a:t>est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435" y="57911"/>
            <a:ext cx="1121663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  <p:transition spd="fast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5964" y="84104"/>
            <a:ext cx="3747770" cy="604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4760"/>
              </a:lnSpc>
            </a:pPr>
            <a:r>
              <a:rPr dirty="0" smtClean="0" sz="4000" spc="-35" b="1">
                <a:solidFill>
                  <a:srgbClr val="FFFF00"/>
                </a:solidFill>
                <a:latin typeface="Arial"/>
                <a:cs typeface="Arial"/>
              </a:rPr>
              <a:t>Ba</a:t>
            </a:r>
            <a:r>
              <a:rPr dirty="0" smtClean="0" sz="4000" spc="-30" b="1">
                <a:solidFill>
                  <a:srgbClr val="FFFF00"/>
                </a:solidFill>
                <a:latin typeface="Arial"/>
                <a:cs typeface="Arial"/>
              </a:rPr>
              <a:t>ckg</a:t>
            </a:r>
            <a:r>
              <a:rPr dirty="0" smtClean="0" sz="4000" spc="-15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mtClean="0" sz="4000" spc="-30" b="1">
                <a:solidFill>
                  <a:srgbClr val="FFFF00"/>
                </a:solidFill>
                <a:latin typeface="Arial"/>
                <a:cs typeface="Arial"/>
              </a:rPr>
              <a:t>oun</a:t>
            </a:r>
            <a:r>
              <a:rPr dirty="0" smtClean="0" sz="4000" spc="-25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mtClean="0" sz="4000" spc="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4000" spc="-15" b="1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dirty="0" smtClean="0" sz="4000" spc="-30" b="1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dirty="0" smtClean="0" sz="4000" spc="-15" b="1">
                <a:solidFill>
                  <a:srgbClr val="FFFF00"/>
                </a:solidFill>
                <a:latin typeface="Arial"/>
                <a:cs typeface="Arial"/>
              </a:rPr>
              <a:t>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1" y="44196"/>
            <a:ext cx="1121663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37844" y="48767"/>
            <a:ext cx="847343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9442" y="874773"/>
            <a:ext cx="8528050" cy="41008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356235">
              <a:lnSpc>
                <a:spcPts val="2860"/>
              </a:lnSpc>
            </a:pPr>
            <a:r>
              <a:rPr dirty="0" smtClean="0" sz="2400">
                <a:solidFill>
                  <a:srgbClr val="FFFF00"/>
                </a:solidFill>
                <a:latin typeface="MS PGothic"/>
                <a:cs typeface="MS PGothic"/>
              </a:rPr>
              <a:t>►</a:t>
            </a:r>
            <a:r>
              <a:rPr dirty="0" smtClean="0" sz="2400" spc="-114">
                <a:solidFill>
                  <a:srgbClr val="FFFF00"/>
                </a:solidFill>
                <a:latin typeface="MS PGothic"/>
                <a:cs typeface="MS PGothic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ck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wa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rd</a:t>
            </a:r>
            <a:r>
              <a:rPr dirty="0" smtClean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sm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cr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18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V f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 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ul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r>
              <a:rPr dirty="0" smtClean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ele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pul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ona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ry</a:t>
            </a:r>
            <a:r>
              <a:rPr dirty="0" smtClean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enou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mtClean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mtClean="0" sz="2400" spc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2400" spc="-5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mtClean="0" sz="2400" spc="-5">
                <a:solidFill>
                  <a:srgbClr val="FFFF00"/>
                </a:solidFill>
                <a:latin typeface="Arial"/>
                <a:cs typeface="Arial"/>
              </a:rPr>
              <a:t>PH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854075" indent="0">
              <a:lnSpc>
                <a:spcPts val="2860"/>
              </a:lnSpc>
            </a:pPr>
            <a:r>
              <a:rPr dirty="0" smtClean="0" sz="2400">
                <a:solidFill>
                  <a:srgbClr val="FFFF00"/>
                </a:solidFill>
                <a:latin typeface="MS PGothic"/>
                <a:cs typeface="MS PGothic"/>
              </a:rPr>
              <a:t>►</a:t>
            </a:r>
            <a:r>
              <a:rPr dirty="0" smtClean="0" sz="2400" spc="-65">
                <a:solidFill>
                  <a:srgbClr val="FFFF00"/>
                </a:solidFill>
                <a:latin typeface="MS PGothic"/>
                <a:cs typeface="MS PGothic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Lon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lead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mtClean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bine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st-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 c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api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ry</a:t>
            </a:r>
            <a:r>
              <a:rPr dirty="0" smtClean="0" sz="24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pul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ona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ry</a:t>
            </a:r>
            <a:r>
              <a:rPr dirty="0" smtClean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mtClean="0" sz="2400" spc="-5">
                <a:solidFill>
                  <a:srgbClr val="FFFF00"/>
                </a:solidFill>
                <a:latin typeface="Arial"/>
                <a:cs typeface="Arial"/>
              </a:rPr>
              <a:t>Cp</a:t>
            </a:r>
            <a:r>
              <a:rPr dirty="0" smtClean="0" sz="2400" spc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mtClean="0" sz="2400" spc="-5">
                <a:solidFill>
                  <a:srgbClr val="FFFF00"/>
                </a:solidFill>
                <a:latin typeface="Arial"/>
                <a:cs typeface="Arial"/>
              </a:rPr>
              <a:t>PH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mtClean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%-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13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%)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1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2400">
                <a:solidFill>
                  <a:srgbClr val="FFFF00"/>
                </a:solidFill>
                <a:latin typeface="MS PGothic"/>
                <a:cs typeface="MS PGothic"/>
              </a:rPr>
              <a:t>►</a:t>
            </a:r>
            <a:r>
              <a:rPr dirty="0" smtClean="0" sz="2400" spc="-65">
                <a:solidFill>
                  <a:srgbClr val="FFFF00"/>
                </a:solidFill>
                <a:latin typeface="MS PGothic"/>
                <a:cs typeface="MS PGothic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edi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dirty="0" smtClean="0" sz="2400" spc="-18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re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ende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 Cp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PH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1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ts val="2860"/>
              </a:lnSpc>
            </a:pPr>
            <a:r>
              <a:rPr dirty="0" smtClean="0" sz="2400" spc="-5">
                <a:solidFill>
                  <a:srgbClr val="FFFF00"/>
                </a:solidFill>
                <a:latin typeface="MS PGothic"/>
                <a:cs typeface="MS PGothic"/>
              </a:rPr>
              <a:t>►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Pul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ona</a:t>
            </a:r>
            <a:r>
              <a:rPr dirty="0" smtClean="0" sz="2400" spc="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ry</a:t>
            </a:r>
            <a:r>
              <a:rPr dirty="0" smtClean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dene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rv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mtClean="0" sz="2400" spc="-18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mtClean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bee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udied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 Cp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ando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m-c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2400" spc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dirty="0" smtClean="0" sz="2400" spc="-5">
                <a:solidFill>
                  <a:srgbClr val="FFFFFF"/>
                </a:solidFill>
                <a:latin typeface="Arial"/>
                <a:cs typeface="Arial"/>
              </a:rPr>
              <a:t>ol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3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225550">
              <a:lnSpc>
                <a:spcPct val="100000"/>
              </a:lnSpc>
            </a:pP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Cp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H </a:t>
            </a:r>
            <a:r>
              <a:rPr dirty="0" smtClean="0" sz="1400" spc="20" b="1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mtClean="0" sz="14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mtClean="0" sz="1400" spc="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mtClean="0" sz="14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mtClean="0" sz="1400" spc="-110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mtClean="0" sz="1400" spc="-4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≥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5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Hg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dirty="0" smtClean="0" sz="1400" spc="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CW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&gt;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5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Hg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,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&gt;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3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WU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7177" y="156559"/>
            <a:ext cx="3211830" cy="617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0" spc="-3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mtClean="0" sz="4000" spc="-15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mtClean="0" sz="4000" spc="-30" b="1">
                <a:solidFill>
                  <a:srgbClr val="FFFF00"/>
                </a:solidFill>
                <a:latin typeface="Arial"/>
                <a:cs typeface="Arial"/>
              </a:rPr>
              <a:t>ud</a:t>
            </a:r>
            <a:r>
              <a:rPr dirty="0" smtClean="0" sz="4000" spc="-2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mtClean="0" sz="4000" spc="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4000" spc="-30" b="1">
                <a:solidFill>
                  <a:srgbClr val="FFFF00"/>
                </a:solidFill>
                <a:latin typeface="Arial"/>
                <a:cs typeface="Arial"/>
              </a:rPr>
              <a:t>des</a:t>
            </a:r>
            <a:r>
              <a:rPr dirty="0" smtClean="0" sz="4000" spc="-1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4000" spc="-30" b="1">
                <a:solidFill>
                  <a:srgbClr val="FFFF00"/>
                </a:solidFill>
                <a:latin typeface="Arial"/>
                <a:cs typeface="Arial"/>
              </a:rPr>
              <a:t>gn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1" y="44196"/>
            <a:ext cx="1121663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37844" y="48767"/>
            <a:ext cx="847343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69499" y="1068933"/>
            <a:ext cx="6589395" cy="1377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80670">
              <a:lnSpc>
                <a:spcPct val="100000"/>
              </a:lnSpc>
            </a:pPr>
            <a:r>
              <a:rPr dirty="0" smtClean="0" sz="2000" b="1">
                <a:solidFill>
                  <a:srgbClr val="FFFFFF"/>
                </a:solidFill>
                <a:latin typeface="Arial"/>
                <a:cs typeface="Arial"/>
              </a:rPr>
              <a:t>865</a:t>
            </a:r>
            <a:r>
              <a:rPr dirty="0" smtClean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pat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ents</a:t>
            </a:r>
            <a:r>
              <a:rPr dirty="0" smtClean="0" sz="20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20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recent</a:t>
            </a:r>
            <a:r>
              <a:rPr dirty="0" smtClean="0" sz="20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20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mtClean="0" sz="2000" spc="-1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mtClean="0" sz="2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mtClean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1"/>
              </a:spcBef>
            </a:pPr>
            <a:endParaRPr sz="1100"/>
          </a:p>
          <a:p>
            <a:pPr marL="3902710">
              <a:lnSpc>
                <a:spcPct val="100000"/>
              </a:lnSpc>
            </a:pP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tab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dirty="0" smtClean="0" sz="20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mtClean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≥3</a:t>
            </a:r>
            <a:r>
              <a:rPr dirty="0" smtClean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dirty="0" smtClean="0" sz="2000" spc="-35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27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dirty="0" smtClean="0" sz="2000" b="1">
                <a:solidFill>
                  <a:srgbClr val="FFFFFF"/>
                </a:solidFill>
                <a:latin typeface="Arial"/>
                <a:cs typeface="Arial"/>
              </a:rPr>
              <a:t>387</a:t>
            </a:r>
            <a:r>
              <a:rPr dirty="0" smtClean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ts</a:t>
            </a:r>
            <a:r>
              <a:rPr dirty="0" smtClean="0" sz="2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-15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0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≥</a:t>
            </a:r>
            <a:r>
              <a:rPr dirty="0" smtClean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45</a:t>
            </a:r>
            <a:r>
              <a:rPr dirty="0" smtClean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car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dirty="0" smtClean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4623" y="3003194"/>
            <a:ext cx="5346065" cy="315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11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dirty="0" smtClean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ts</a:t>
            </a:r>
            <a:r>
              <a:rPr dirty="0" smtClean="0" sz="2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20" b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ere</a:t>
            </a:r>
            <a:r>
              <a:rPr dirty="0" smtClean="0" sz="20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ef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dirty="0" smtClean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mtClean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HC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7700" y="3102864"/>
            <a:ext cx="719328" cy="307848"/>
          </a:xfrm>
          <a:custGeom>
            <a:avLst/>
            <a:gdLst/>
            <a:ahLst/>
            <a:cxnLst/>
            <a:rect l="l" t="t" r="r" b="b"/>
            <a:pathLst>
              <a:path w="719328" h="307848">
                <a:moveTo>
                  <a:pt x="0" y="0"/>
                </a:moveTo>
                <a:lnTo>
                  <a:pt x="719328" y="0"/>
                </a:lnTo>
                <a:lnTo>
                  <a:pt x="719328" y="307848"/>
                </a:lnTo>
                <a:lnTo>
                  <a:pt x="0" y="307848"/>
                </a:lnTo>
                <a:lnTo>
                  <a:pt x="0" y="0"/>
                </a:lnTo>
                <a:close/>
              </a:path>
            </a:pathLst>
          </a:custGeom>
          <a:solidFill>
            <a:srgbClr val="7D818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25730" y="3143012"/>
            <a:ext cx="539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-5" b="1">
                <a:solidFill>
                  <a:srgbClr val="FFFFFF"/>
                </a:solidFill>
                <a:latin typeface="Arial"/>
                <a:cs typeface="Arial"/>
              </a:rPr>
              <a:t>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900416" y="2970276"/>
            <a:ext cx="1106424" cy="522731"/>
          </a:xfrm>
          <a:custGeom>
            <a:avLst/>
            <a:gdLst/>
            <a:ahLst/>
            <a:cxnLst/>
            <a:rect l="l" t="t" r="r" b="b"/>
            <a:pathLst>
              <a:path w="1106424" h="522731">
                <a:moveTo>
                  <a:pt x="0" y="0"/>
                </a:moveTo>
                <a:lnTo>
                  <a:pt x="1106424" y="0"/>
                </a:lnTo>
                <a:lnTo>
                  <a:pt x="1106424" y="522731"/>
                </a:lnTo>
                <a:lnTo>
                  <a:pt x="0" y="522731"/>
                </a:lnTo>
                <a:lnTo>
                  <a:pt x="0" y="0"/>
                </a:lnTo>
                <a:close/>
              </a:path>
            </a:pathLst>
          </a:custGeom>
          <a:solidFill>
            <a:srgbClr val="7D818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979309" y="3010074"/>
            <a:ext cx="861694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dirty="0" smtClean="0" sz="1400" spc="-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mtClean="0" sz="1400" spc="0" b="1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mtClean="0" sz="1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mtClean="0" sz="1400" spc="-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-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65553" y="4098973"/>
            <a:ext cx="2618740" cy="530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ham</a:t>
            </a:r>
            <a:r>
              <a:rPr dirty="0" smtClean="0" sz="20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r>
              <a:rPr dirty="0" smtClean="0" sz="2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(n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50):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mtClean="0" sz="14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400" spc="-165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400" spc="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mtClean="0" sz="14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mtClean="0" sz="1400" spc="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1400" spc="5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mtClean="0" sz="1400" spc="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mtClean="0" sz="1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4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400" spc="-1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4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37306" y="4143287"/>
            <a:ext cx="2186940" cy="499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35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800" spc="-5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800" spc="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oup</a:t>
            </a:r>
            <a:r>
              <a:rPr dirty="0" smtClean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(n</a:t>
            </a:r>
            <a:r>
              <a:rPr dirty="0" smtClean="0" sz="1800" spc="5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mtClean="0" sz="1800" spc="-5" b="1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mtClean="0" sz="1800" spc="0" b="1">
                <a:solidFill>
                  <a:srgbClr val="FFFFFF"/>
                </a:solidFill>
                <a:latin typeface="Arial"/>
                <a:cs typeface="Arial"/>
              </a:rPr>
              <a:t>):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mtClean="0" sz="14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400" spc="-165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400" spc="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mtClean="0" sz="14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400" spc="-4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FFFFFF"/>
                </a:solidFill>
                <a:latin typeface="Arial"/>
                <a:cs typeface="Arial"/>
              </a:rPr>
              <a:t>DN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77161" y="1075184"/>
            <a:ext cx="5490972" cy="387095"/>
          </a:xfrm>
          <a:custGeom>
            <a:avLst/>
            <a:gdLst/>
            <a:ahLst/>
            <a:cxnLst/>
            <a:rect l="l" t="t" r="r" b="b"/>
            <a:pathLst>
              <a:path w="5490972" h="387095">
                <a:moveTo>
                  <a:pt x="0" y="64515"/>
                </a:moveTo>
                <a:lnTo>
                  <a:pt x="13496" y="25018"/>
                </a:lnTo>
                <a:lnTo>
                  <a:pt x="47543" y="2254"/>
                </a:lnTo>
                <a:lnTo>
                  <a:pt x="5426456" y="0"/>
                </a:lnTo>
                <a:lnTo>
                  <a:pt x="5440884" y="1618"/>
                </a:lnTo>
                <a:lnTo>
                  <a:pt x="5475878" y="23039"/>
                </a:lnTo>
                <a:lnTo>
                  <a:pt x="5490915" y="61788"/>
                </a:lnTo>
                <a:lnTo>
                  <a:pt x="5490972" y="322579"/>
                </a:lnTo>
                <a:lnTo>
                  <a:pt x="5489353" y="337004"/>
                </a:lnTo>
                <a:lnTo>
                  <a:pt x="5467932" y="371998"/>
                </a:lnTo>
                <a:lnTo>
                  <a:pt x="5429183" y="387039"/>
                </a:lnTo>
                <a:lnTo>
                  <a:pt x="64516" y="387095"/>
                </a:lnTo>
                <a:lnTo>
                  <a:pt x="50087" y="385476"/>
                </a:lnTo>
                <a:lnTo>
                  <a:pt x="15093" y="364051"/>
                </a:lnTo>
                <a:lnTo>
                  <a:pt x="56" y="325306"/>
                </a:lnTo>
                <a:lnTo>
                  <a:pt x="0" y="64515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447038" y="2109980"/>
            <a:ext cx="6416040" cy="387096"/>
          </a:xfrm>
          <a:custGeom>
            <a:avLst/>
            <a:gdLst/>
            <a:ahLst/>
            <a:cxnLst/>
            <a:rect l="l" t="t" r="r" b="b"/>
            <a:pathLst>
              <a:path w="6416040" h="387096">
                <a:moveTo>
                  <a:pt x="0" y="64516"/>
                </a:moveTo>
                <a:lnTo>
                  <a:pt x="13496" y="25018"/>
                </a:lnTo>
                <a:lnTo>
                  <a:pt x="47543" y="2254"/>
                </a:lnTo>
                <a:lnTo>
                  <a:pt x="6351524" y="0"/>
                </a:lnTo>
                <a:lnTo>
                  <a:pt x="6365952" y="1618"/>
                </a:lnTo>
                <a:lnTo>
                  <a:pt x="6400946" y="23039"/>
                </a:lnTo>
                <a:lnTo>
                  <a:pt x="6415983" y="61788"/>
                </a:lnTo>
                <a:lnTo>
                  <a:pt x="6416040" y="322580"/>
                </a:lnTo>
                <a:lnTo>
                  <a:pt x="6414421" y="337004"/>
                </a:lnTo>
                <a:lnTo>
                  <a:pt x="6393000" y="371998"/>
                </a:lnTo>
                <a:lnTo>
                  <a:pt x="6354251" y="387039"/>
                </a:lnTo>
                <a:lnTo>
                  <a:pt x="64516" y="387096"/>
                </a:lnTo>
                <a:lnTo>
                  <a:pt x="50087" y="385476"/>
                </a:lnTo>
                <a:lnTo>
                  <a:pt x="15093" y="364051"/>
                </a:lnTo>
                <a:lnTo>
                  <a:pt x="56" y="325306"/>
                </a:lnTo>
                <a:lnTo>
                  <a:pt x="0" y="64516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013966" y="3001520"/>
            <a:ext cx="5340096" cy="388619"/>
          </a:xfrm>
          <a:custGeom>
            <a:avLst/>
            <a:gdLst/>
            <a:ahLst/>
            <a:cxnLst/>
            <a:rect l="l" t="t" r="r" b="b"/>
            <a:pathLst>
              <a:path w="5340096" h="388620">
                <a:moveTo>
                  <a:pt x="0" y="64769"/>
                </a:moveTo>
                <a:lnTo>
                  <a:pt x="13450" y="25245"/>
                </a:lnTo>
                <a:lnTo>
                  <a:pt x="47407" y="2352"/>
                </a:lnTo>
                <a:lnTo>
                  <a:pt x="5275326" y="0"/>
                </a:lnTo>
                <a:lnTo>
                  <a:pt x="5289756" y="1612"/>
                </a:lnTo>
                <a:lnTo>
                  <a:pt x="5324802" y="22964"/>
                </a:lnTo>
                <a:lnTo>
                  <a:pt x="5340021" y="61626"/>
                </a:lnTo>
                <a:lnTo>
                  <a:pt x="5340096" y="323849"/>
                </a:lnTo>
                <a:lnTo>
                  <a:pt x="5338483" y="338276"/>
                </a:lnTo>
                <a:lnTo>
                  <a:pt x="5317131" y="373322"/>
                </a:lnTo>
                <a:lnTo>
                  <a:pt x="5278469" y="388545"/>
                </a:lnTo>
                <a:lnTo>
                  <a:pt x="64769" y="388619"/>
                </a:lnTo>
                <a:lnTo>
                  <a:pt x="50339" y="387006"/>
                </a:lnTo>
                <a:lnTo>
                  <a:pt x="15293" y="365650"/>
                </a:lnTo>
                <a:lnTo>
                  <a:pt x="74" y="326992"/>
                </a:lnTo>
                <a:lnTo>
                  <a:pt x="0" y="64769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515617" y="4078987"/>
            <a:ext cx="2702052" cy="597408"/>
          </a:xfrm>
          <a:custGeom>
            <a:avLst/>
            <a:gdLst/>
            <a:ahLst/>
            <a:cxnLst/>
            <a:rect l="l" t="t" r="r" b="b"/>
            <a:pathLst>
              <a:path w="2702052" h="597408">
                <a:moveTo>
                  <a:pt x="0" y="99568"/>
                </a:moveTo>
                <a:lnTo>
                  <a:pt x="9113" y="57894"/>
                </a:lnTo>
                <a:lnTo>
                  <a:pt x="33748" y="24855"/>
                </a:lnTo>
                <a:lnTo>
                  <a:pt x="69843" y="4512"/>
                </a:lnTo>
                <a:lnTo>
                  <a:pt x="2602484" y="0"/>
                </a:lnTo>
                <a:lnTo>
                  <a:pt x="2617084" y="1062"/>
                </a:lnTo>
                <a:lnTo>
                  <a:pt x="2656330" y="15801"/>
                </a:lnTo>
                <a:lnTo>
                  <a:pt x="2685588" y="44707"/>
                </a:lnTo>
                <a:lnTo>
                  <a:pt x="2700797" y="83720"/>
                </a:lnTo>
                <a:lnTo>
                  <a:pt x="2702052" y="497840"/>
                </a:lnTo>
                <a:lnTo>
                  <a:pt x="2700989" y="512440"/>
                </a:lnTo>
                <a:lnTo>
                  <a:pt x="2686250" y="551686"/>
                </a:lnTo>
                <a:lnTo>
                  <a:pt x="2657344" y="580944"/>
                </a:lnTo>
                <a:lnTo>
                  <a:pt x="2618331" y="596153"/>
                </a:lnTo>
                <a:lnTo>
                  <a:pt x="99568" y="597408"/>
                </a:lnTo>
                <a:lnTo>
                  <a:pt x="84967" y="596345"/>
                </a:lnTo>
                <a:lnTo>
                  <a:pt x="45721" y="581606"/>
                </a:lnTo>
                <a:lnTo>
                  <a:pt x="16463" y="552700"/>
                </a:lnTo>
                <a:lnTo>
                  <a:pt x="1254" y="513687"/>
                </a:lnTo>
                <a:lnTo>
                  <a:pt x="0" y="9956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697473" y="4097275"/>
            <a:ext cx="2264664" cy="579119"/>
          </a:xfrm>
          <a:custGeom>
            <a:avLst/>
            <a:gdLst/>
            <a:ahLst/>
            <a:cxnLst/>
            <a:rect l="l" t="t" r="r" b="b"/>
            <a:pathLst>
              <a:path w="2264664" h="579120">
                <a:moveTo>
                  <a:pt x="0" y="96520"/>
                </a:moveTo>
                <a:lnTo>
                  <a:pt x="9380" y="54964"/>
                </a:lnTo>
                <a:lnTo>
                  <a:pt x="34640" y="22445"/>
                </a:lnTo>
                <a:lnTo>
                  <a:pt x="71456" y="3286"/>
                </a:lnTo>
                <a:lnTo>
                  <a:pt x="2168144" y="0"/>
                </a:lnTo>
                <a:lnTo>
                  <a:pt x="2182733" y="1095"/>
                </a:lnTo>
                <a:lnTo>
                  <a:pt x="2221756" y="16249"/>
                </a:lnTo>
                <a:lnTo>
                  <a:pt x="2250302" y="45841"/>
                </a:lnTo>
                <a:lnTo>
                  <a:pt x="2264047" y="85548"/>
                </a:lnTo>
                <a:lnTo>
                  <a:pt x="2264664" y="482600"/>
                </a:lnTo>
                <a:lnTo>
                  <a:pt x="2263568" y="497189"/>
                </a:lnTo>
                <a:lnTo>
                  <a:pt x="2248414" y="536212"/>
                </a:lnTo>
                <a:lnTo>
                  <a:pt x="2218822" y="564758"/>
                </a:lnTo>
                <a:lnTo>
                  <a:pt x="2179115" y="578503"/>
                </a:lnTo>
                <a:lnTo>
                  <a:pt x="96520" y="579120"/>
                </a:lnTo>
                <a:lnTo>
                  <a:pt x="81930" y="578024"/>
                </a:lnTo>
                <a:lnTo>
                  <a:pt x="42907" y="562870"/>
                </a:lnTo>
                <a:lnTo>
                  <a:pt x="14361" y="533278"/>
                </a:lnTo>
                <a:lnTo>
                  <a:pt x="616" y="493571"/>
                </a:lnTo>
                <a:lnTo>
                  <a:pt x="0" y="9652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216908" y="1461516"/>
            <a:ext cx="202691" cy="643127"/>
          </a:xfrm>
          <a:custGeom>
            <a:avLst/>
            <a:gdLst/>
            <a:ahLst/>
            <a:cxnLst/>
            <a:rect l="l" t="t" r="r" b="b"/>
            <a:pathLst>
              <a:path w="202691" h="643127">
                <a:moveTo>
                  <a:pt x="202692" y="541781"/>
                </a:moveTo>
                <a:lnTo>
                  <a:pt x="0" y="541781"/>
                </a:lnTo>
                <a:lnTo>
                  <a:pt x="101346" y="643127"/>
                </a:lnTo>
                <a:lnTo>
                  <a:pt x="202692" y="541781"/>
                </a:lnTo>
                <a:close/>
              </a:path>
              <a:path w="202691" h="643127">
                <a:moveTo>
                  <a:pt x="152019" y="0"/>
                </a:moveTo>
                <a:lnTo>
                  <a:pt x="50673" y="0"/>
                </a:lnTo>
                <a:lnTo>
                  <a:pt x="50673" y="541781"/>
                </a:lnTo>
                <a:lnTo>
                  <a:pt x="152019" y="541781"/>
                </a:lnTo>
                <a:lnTo>
                  <a:pt x="152019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216908" y="1461516"/>
            <a:ext cx="202691" cy="643127"/>
          </a:xfrm>
          <a:custGeom>
            <a:avLst/>
            <a:gdLst/>
            <a:ahLst/>
            <a:cxnLst/>
            <a:rect l="l" t="t" r="r" b="b"/>
            <a:pathLst>
              <a:path w="202691" h="643127">
                <a:moveTo>
                  <a:pt x="0" y="541781"/>
                </a:moveTo>
                <a:lnTo>
                  <a:pt x="50673" y="541781"/>
                </a:lnTo>
                <a:lnTo>
                  <a:pt x="50673" y="0"/>
                </a:lnTo>
                <a:lnTo>
                  <a:pt x="152019" y="0"/>
                </a:lnTo>
                <a:lnTo>
                  <a:pt x="152019" y="541781"/>
                </a:lnTo>
                <a:lnTo>
                  <a:pt x="202692" y="541781"/>
                </a:lnTo>
                <a:lnTo>
                  <a:pt x="101346" y="643127"/>
                </a:lnTo>
                <a:lnTo>
                  <a:pt x="0" y="541781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216908" y="2508504"/>
            <a:ext cx="202691" cy="484631"/>
          </a:xfrm>
          <a:custGeom>
            <a:avLst/>
            <a:gdLst/>
            <a:ahLst/>
            <a:cxnLst/>
            <a:rect l="l" t="t" r="r" b="b"/>
            <a:pathLst>
              <a:path w="202691" h="484631">
                <a:moveTo>
                  <a:pt x="202692" y="383286"/>
                </a:moveTo>
                <a:lnTo>
                  <a:pt x="0" y="383286"/>
                </a:lnTo>
                <a:lnTo>
                  <a:pt x="101346" y="484632"/>
                </a:lnTo>
                <a:lnTo>
                  <a:pt x="202692" y="383286"/>
                </a:lnTo>
                <a:close/>
              </a:path>
              <a:path w="202691" h="484631">
                <a:moveTo>
                  <a:pt x="152019" y="0"/>
                </a:moveTo>
                <a:lnTo>
                  <a:pt x="50673" y="0"/>
                </a:lnTo>
                <a:lnTo>
                  <a:pt x="50673" y="383286"/>
                </a:lnTo>
                <a:lnTo>
                  <a:pt x="152019" y="383286"/>
                </a:lnTo>
                <a:lnTo>
                  <a:pt x="152019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216908" y="2508504"/>
            <a:ext cx="202691" cy="484631"/>
          </a:xfrm>
          <a:custGeom>
            <a:avLst/>
            <a:gdLst/>
            <a:ahLst/>
            <a:cxnLst/>
            <a:rect l="l" t="t" r="r" b="b"/>
            <a:pathLst>
              <a:path w="202691" h="484631">
                <a:moveTo>
                  <a:pt x="0" y="383286"/>
                </a:moveTo>
                <a:lnTo>
                  <a:pt x="50673" y="383286"/>
                </a:lnTo>
                <a:lnTo>
                  <a:pt x="50673" y="0"/>
                </a:lnTo>
                <a:lnTo>
                  <a:pt x="152019" y="0"/>
                </a:lnTo>
                <a:lnTo>
                  <a:pt x="152019" y="383286"/>
                </a:lnTo>
                <a:lnTo>
                  <a:pt x="202692" y="383286"/>
                </a:lnTo>
                <a:lnTo>
                  <a:pt x="101346" y="484632"/>
                </a:lnTo>
                <a:lnTo>
                  <a:pt x="0" y="383286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344956" y="3393185"/>
            <a:ext cx="973416" cy="604583"/>
          </a:xfrm>
          <a:custGeom>
            <a:avLst/>
            <a:gdLst/>
            <a:ahLst/>
            <a:cxnLst/>
            <a:rect l="l" t="t" r="r" b="b"/>
            <a:pathLst>
              <a:path w="973416" h="604583">
                <a:moveTo>
                  <a:pt x="973416" y="0"/>
                </a:moveTo>
                <a:lnTo>
                  <a:pt x="0" y="604583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83454" y="3953236"/>
            <a:ext cx="96710" cy="82727"/>
          </a:xfrm>
          <a:custGeom>
            <a:avLst/>
            <a:gdLst/>
            <a:ahLst/>
            <a:cxnLst/>
            <a:rect l="l" t="t" r="r" b="b"/>
            <a:pathLst>
              <a:path w="96710" h="82727">
                <a:moveTo>
                  <a:pt x="50876" y="0"/>
                </a:moveTo>
                <a:lnTo>
                  <a:pt x="0" y="82727"/>
                </a:lnTo>
                <a:lnTo>
                  <a:pt x="96710" y="73786"/>
                </a:lnTo>
                <a:lnTo>
                  <a:pt x="5087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318253" y="3411473"/>
            <a:ext cx="1646554" cy="648284"/>
          </a:xfrm>
          <a:custGeom>
            <a:avLst/>
            <a:gdLst/>
            <a:ahLst/>
            <a:cxnLst/>
            <a:rect l="l" t="t" r="r" b="b"/>
            <a:pathLst>
              <a:path w="1646554" h="648284">
                <a:moveTo>
                  <a:pt x="0" y="0"/>
                </a:moveTo>
                <a:lnTo>
                  <a:pt x="1646555" y="648284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935421" y="4014031"/>
            <a:ext cx="96735" cy="80822"/>
          </a:xfrm>
          <a:custGeom>
            <a:avLst/>
            <a:gdLst/>
            <a:ahLst/>
            <a:cxnLst/>
            <a:rect l="l" t="t" r="r" b="b"/>
            <a:pathLst>
              <a:path w="96735" h="80822">
                <a:moveTo>
                  <a:pt x="31826" y="0"/>
                </a:moveTo>
                <a:lnTo>
                  <a:pt x="0" y="80822"/>
                </a:lnTo>
                <a:lnTo>
                  <a:pt x="96735" y="72237"/>
                </a:lnTo>
                <a:lnTo>
                  <a:pt x="3182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052331" y="3683402"/>
            <a:ext cx="728345" cy="315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2000" spc="5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smtClean="0" sz="2000" spc="0" b="1">
                <a:solidFill>
                  <a:srgbClr val="FFFFFF"/>
                </a:solidFill>
                <a:latin typeface="Arial"/>
                <a:cs typeface="Arial"/>
              </a:rPr>
              <a:t>1:1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963161" y="3600450"/>
            <a:ext cx="871727" cy="466344"/>
          </a:xfrm>
          <a:custGeom>
            <a:avLst/>
            <a:gdLst/>
            <a:ahLst/>
            <a:cxnLst/>
            <a:rect l="l" t="t" r="r" b="b"/>
            <a:pathLst>
              <a:path w="871727" h="466344">
                <a:moveTo>
                  <a:pt x="0" y="233172"/>
                </a:moveTo>
                <a:lnTo>
                  <a:pt x="5704" y="195350"/>
                </a:lnTo>
                <a:lnTo>
                  <a:pt x="22221" y="159471"/>
                </a:lnTo>
                <a:lnTo>
                  <a:pt x="48651" y="126015"/>
                </a:lnTo>
                <a:lnTo>
                  <a:pt x="84097" y="95463"/>
                </a:lnTo>
                <a:lnTo>
                  <a:pt x="127663" y="68294"/>
                </a:lnTo>
                <a:lnTo>
                  <a:pt x="178450" y="44988"/>
                </a:lnTo>
                <a:lnTo>
                  <a:pt x="235561" y="26026"/>
                </a:lnTo>
                <a:lnTo>
                  <a:pt x="298099" y="11887"/>
                </a:lnTo>
                <a:lnTo>
                  <a:pt x="365165" y="3051"/>
                </a:lnTo>
                <a:lnTo>
                  <a:pt x="435864" y="0"/>
                </a:lnTo>
                <a:lnTo>
                  <a:pt x="471610" y="772"/>
                </a:lnTo>
                <a:lnTo>
                  <a:pt x="540605" y="6776"/>
                </a:lnTo>
                <a:lnTo>
                  <a:pt x="605519" y="18323"/>
                </a:lnTo>
                <a:lnTo>
                  <a:pt x="665456" y="34934"/>
                </a:lnTo>
                <a:lnTo>
                  <a:pt x="719517" y="56128"/>
                </a:lnTo>
                <a:lnTo>
                  <a:pt x="766806" y="81425"/>
                </a:lnTo>
                <a:lnTo>
                  <a:pt x="806424" y="110346"/>
                </a:lnTo>
                <a:lnTo>
                  <a:pt x="837474" y="142410"/>
                </a:lnTo>
                <a:lnTo>
                  <a:pt x="859060" y="177137"/>
                </a:lnTo>
                <a:lnTo>
                  <a:pt x="870283" y="214048"/>
                </a:lnTo>
                <a:lnTo>
                  <a:pt x="871728" y="233172"/>
                </a:lnTo>
                <a:lnTo>
                  <a:pt x="870283" y="252295"/>
                </a:lnTo>
                <a:lnTo>
                  <a:pt x="859060" y="289206"/>
                </a:lnTo>
                <a:lnTo>
                  <a:pt x="837474" y="323933"/>
                </a:lnTo>
                <a:lnTo>
                  <a:pt x="806424" y="355997"/>
                </a:lnTo>
                <a:lnTo>
                  <a:pt x="766806" y="384918"/>
                </a:lnTo>
                <a:lnTo>
                  <a:pt x="719517" y="410215"/>
                </a:lnTo>
                <a:lnTo>
                  <a:pt x="665456" y="431409"/>
                </a:lnTo>
                <a:lnTo>
                  <a:pt x="605519" y="448020"/>
                </a:lnTo>
                <a:lnTo>
                  <a:pt x="540605" y="459567"/>
                </a:lnTo>
                <a:lnTo>
                  <a:pt x="471610" y="465571"/>
                </a:lnTo>
                <a:lnTo>
                  <a:pt x="435864" y="466344"/>
                </a:lnTo>
                <a:lnTo>
                  <a:pt x="400117" y="465571"/>
                </a:lnTo>
                <a:lnTo>
                  <a:pt x="331122" y="459567"/>
                </a:lnTo>
                <a:lnTo>
                  <a:pt x="266208" y="448020"/>
                </a:lnTo>
                <a:lnTo>
                  <a:pt x="206271" y="431409"/>
                </a:lnTo>
                <a:lnTo>
                  <a:pt x="152210" y="410215"/>
                </a:lnTo>
                <a:lnTo>
                  <a:pt x="104921" y="384918"/>
                </a:lnTo>
                <a:lnTo>
                  <a:pt x="65303" y="355997"/>
                </a:lnTo>
                <a:lnTo>
                  <a:pt x="34253" y="323933"/>
                </a:lnTo>
                <a:lnTo>
                  <a:pt x="12667" y="289206"/>
                </a:lnTo>
                <a:lnTo>
                  <a:pt x="1444" y="252295"/>
                </a:lnTo>
                <a:lnTo>
                  <a:pt x="0" y="233172"/>
                </a:lnTo>
                <a:close/>
              </a:path>
            </a:pathLst>
          </a:custGeom>
          <a:ln w="38099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533616" y="3627368"/>
            <a:ext cx="2133600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mtClean="0" sz="16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 b="1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mtClean="0" sz="1600" spc="-15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600" spc="-10" b="1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mtClean="0" sz="16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600" spc="-10" b="1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dirty="0" smtClean="0" sz="1600" spc="-20" b="1">
                <a:solidFill>
                  <a:srgbClr val="FFFFFF"/>
                </a:solidFill>
                <a:latin typeface="Arial"/>
                <a:cs typeface="Arial"/>
              </a:rPr>
              <a:t>ndom</a:t>
            </a:r>
            <a:r>
              <a:rPr dirty="0" smtClean="0" sz="16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600" spc="-5" b="1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mtClean="0" sz="16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600" spc="-1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600" spc="-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600" spc="-15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354823" y="3122676"/>
            <a:ext cx="547116" cy="140207"/>
          </a:xfrm>
          <a:custGeom>
            <a:avLst/>
            <a:gdLst/>
            <a:ahLst/>
            <a:cxnLst/>
            <a:rect l="l" t="t" r="r" b="b"/>
            <a:pathLst>
              <a:path w="547116" h="140207">
                <a:moveTo>
                  <a:pt x="477012" y="0"/>
                </a:moveTo>
                <a:lnTo>
                  <a:pt x="477012" y="35051"/>
                </a:lnTo>
                <a:lnTo>
                  <a:pt x="0" y="35051"/>
                </a:lnTo>
                <a:lnTo>
                  <a:pt x="0" y="105155"/>
                </a:lnTo>
                <a:lnTo>
                  <a:pt x="477012" y="105155"/>
                </a:lnTo>
                <a:lnTo>
                  <a:pt x="477012" y="140207"/>
                </a:lnTo>
                <a:lnTo>
                  <a:pt x="547116" y="70103"/>
                </a:lnTo>
                <a:lnTo>
                  <a:pt x="477012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354823" y="3122676"/>
            <a:ext cx="547116" cy="140207"/>
          </a:xfrm>
          <a:custGeom>
            <a:avLst/>
            <a:gdLst/>
            <a:ahLst/>
            <a:cxnLst/>
            <a:rect l="l" t="t" r="r" b="b"/>
            <a:pathLst>
              <a:path w="547116" h="140207">
                <a:moveTo>
                  <a:pt x="0" y="35051"/>
                </a:moveTo>
                <a:lnTo>
                  <a:pt x="477012" y="35051"/>
                </a:lnTo>
                <a:lnTo>
                  <a:pt x="477012" y="0"/>
                </a:lnTo>
                <a:lnTo>
                  <a:pt x="547116" y="70103"/>
                </a:lnTo>
                <a:lnTo>
                  <a:pt x="477012" y="140207"/>
                </a:lnTo>
                <a:lnTo>
                  <a:pt x="477012" y="105155"/>
                </a:lnTo>
                <a:lnTo>
                  <a:pt x="0" y="105155"/>
                </a:lnTo>
                <a:lnTo>
                  <a:pt x="0" y="35051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376172" y="3172967"/>
            <a:ext cx="600456" cy="138683"/>
          </a:xfrm>
          <a:custGeom>
            <a:avLst/>
            <a:gdLst/>
            <a:ahLst/>
            <a:cxnLst/>
            <a:rect l="l" t="t" r="r" b="b"/>
            <a:pathLst>
              <a:path w="600456" h="138683">
                <a:moveTo>
                  <a:pt x="69342" y="0"/>
                </a:moveTo>
                <a:lnTo>
                  <a:pt x="0" y="69341"/>
                </a:lnTo>
                <a:lnTo>
                  <a:pt x="69342" y="138683"/>
                </a:lnTo>
                <a:lnTo>
                  <a:pt x="69342" y="104012"/>
                </a:lnTo>
                <a:lnTo>
                  <a:pt x="600456" y="104012"/>
                </a:lnTo>
                <a:lnTo>
                  <a:pt x="600456" y="34670"/>
                </a:lnTo>
                <a:lnTo>
                  <a:pt x="69342" y="34670"/>
                </a:lnTo>
                <a:lnTo>
                  <a:pt x="69342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376172" y="3172967"/>
            <a:ext cx="600456" cy="138683"/>
          </a:xfrm>
          <a:custGeom>
            <a:avLst/>
            <a:gdLst/>
            <a:ahLst/>
            <a:cxnLst/>
            <a:rect l="l" t="t" r="r" b="b"/>
            <a:pathLst>
              <a:path w="600456" h="138683">
                <a:moveTo>
                  <a:pt x="600456" y="104012"/>
                </a:moveTo>
                <a:lnTo>
                  <a:pt x="69342" y="104012"/>
                </a:lnTo>
                <a:lnTo>
                  <a:pt x="69342" y="138683"/>
                </a:lnTo>
                <a:lnTo>
                  <a:pt x="0" y="69341"/>
                </a:lnTo>
                <a:lnTo>
                  <a:pt x="69342" y="0"/>
                </a:lnTo>
                <a:lnTo>
                  <a:pt x="69342" y="34670"/>
                </a:lnTo>
                <a:lnTo>
                  <a:pt x="600456" y="34670"/>
                </a:lnTo>
                <a:lnTo>
                  <a:pt x="600456" y="104012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392929" y="1800605"/>
            <a:ext cx="970889" cy="0"/>
          </a:xfrm>
          <a:custGeom>
            <a:avLst/>
            <a:gdLst/>
            <a:ahLst/>
            <a:cxnLst/>
            <a:rect l="l" t="t" r="r" b="b"/>
            <a:pathLst>
              <a:path w="970889" h="0">
                <a:moveTo>
                  <a:pt x="0" y="0"/>
                </a:moveTo>
                <a:lnTo>
                  <a:pt x="970889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807287" y="4777544"/>
            <a:ext cx="52438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mtClean="0" sz="1400" spc="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1400" spc="5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mtClean="0" sz="14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dirty="0" smtClean="0" sz="14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0</a:t>
            </a:r>
            <a:r>
              <a:rPr dirty="0" smtClean="0" sz="1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mtClean="0" sz="1400" spc="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mtClean="0" sz="1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dirty="0" smtClean="0" sz="1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dirty="0" smtClean="0" sz="1400" spc="20" b="1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1400" spc="-1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;</a:t>
            </a:r>
            <a:r>
              <a:rPr dirty="0" smtClean="0" sz="14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4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0</a:t>
            </a:r>
            <a:r>
              <a:rPr dirty="0" smtClean="0" sz="1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, t</a:t>
            </a:r>
            <a:r>
              <a:rPr dirty="0" smtClean="0" sz="1400" spc="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mtClean="0" sz="1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6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on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0667" y="187861"/>
            <a:ext cx="2505075" cy="617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0" spc="-30" b="1">
                <a:solidFill>
                  <a:srgbClr val="FFFF00"/>
                </a:solidFill>
                <a:latin typeface="Arial"/>
                <a:cs typeface="Arial"/>
              </a:rPr>
              <a:t>Endpo</a:t>
            </a:r>
            <a:r>
              <a:rPr dirty="0" smtClean="0" sz="4000" spc="-1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4000" spc="-3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mtClean="0" sz="4000" spc="-20" b="1">
                <a:solidFill>
                  <a:srgbClr val="FFFF00"/>
                </a:solidFill>
                <a:latin typeface="Arial"/>
                <a:cs typeface="Arial"/>
              </a:rPr>
              <a:t>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1" y="44196"/>
            <a:ext cx="1121663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37844" y="48767"/>
            <a:ext cx="847343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8732" y="1153761"/>
          <a:ext cx="7306550" cy="34556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6918"/>
                <a:gridCol w="1757172"/>
                <a:gridCol w="1889759"/>
              </a:tblGrid>
              <a:tr h="468100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mtClean="0" sz="24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Endpo</a:t>
                      </a:r>
                      <a:r>
                        <a:rPr dirty="0" smtClean="0" sz="24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24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24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ts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144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marL="991235">
                        <a:lnSpc>
                          <a:spcPct val="100000"/>
                        </a:lnSpc>
                      </a:pPr>
                      <a:r>
                        <a:rPr dirty="0" smtClean="0" sz="240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2875">
                        <a:lnSpc>
                          <a:spcPct val="100000"/>
                        </a:lnSpc>
                      </a:pPr>
                      <a:r>
                        <a:rPr dirty="0" smtClean="0" sz="240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3864"/>
                    </a:solidFill>
                  </a:tcPr>
                </a:tc>
              </a:tr>
              <a:tr h="846131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mtClean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24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rim</a:t>
                      </a:r>
                      <a:r>
                        <a:rPr dirty="0" smtClean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24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ry </a:t>
                      </a:r>
                      <a:r>
                        <a:rPr dirty="0" smtClean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endpo</a:t>
                      </a:r>
                      <a:r>
                        <a:rPr dirty="0" smtClean="0" sz="24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24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t: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280670">
                        <a:lnSpc>
                          <a:spcPct val="100000"/>
                        </a:lnSpc>
                      </a:pP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-m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inu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 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wal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dirty="0" smtClean="0" sz="24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144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</a:pPr>
                      <a:r>
                        <a:rPr dirty="0" smtClean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m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FFFFFF"/>
                      </a:solidFill>
                      <a:prstDash val="solid"/>
                    </a:lnL>
                    <a:lnR w="9144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Supe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io</a:t>
                      </a:r>
                      <a:r>
                        <a:rPr dirty="0" smtClean="0" sz="24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FFFFFF"/>
                      </a:solidFill>
                      <a:prstDash val="solid"/>
                    </a:lnL>
                    <a:lnR w="9144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</a:tr>
              <a:tr h="1242364">
                <a:tc>
                  <a:txBody>
                    <a:bodyPr/>
                    <a:lstStyle/>
                    <a:p>
                      <a:pPr algn="ctr" marR="548640">
                        <a:lnSpc>
                          <a:spcPct val="100000"/>
                        </a:lnSpc>
                      </a:pPr>
                      <a:r>
                        <a:rPr dirty="0" smtClean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Seconda</a:t>
                      </a:r>
                      <a:r>
                        <a:rPr dirty="0" smtClean="0" sz="24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ry</a:t>
                      </a:r>
                      <a:r>
                        <a:rPr dirty="0" smtClean="0" sz="2400" spc="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endpo</a:t>
                      </a:r>
                      <a:r>
                        <a:rPr dirty="0" smtClean="0" sz="24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24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t: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280670">
                        <a:lnSpc>
                          <a:spcPct val="100000"/>
                        </a:lnSpc>
                      </a:pP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PV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RHC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280670">
                        <a:lnSpc>
                          <a:spcPct val="100000"/>
                        </a:lnSpc>
                      </a:pP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Clini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2400" spc="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rs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nin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144">
                      <a:solidFill>
                        <a:srgbClr val="FFFFFF"/>
                      </a:solidFill>
                      <a:prstDash val="soli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</a:pPr>
                      <a:r>
                        <a:rPr dirty="0" smtClean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m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hs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340995">
                        <a:lnSpc>
                          <a:spcPct val="100000"/>
                        </a:lnSpc>
                      </a:pPr>
                      <a:r>
                        <a:rPr dirty="0" smtClean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m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FFFFFF"/>
                      </a:solidFill>
                      <a:prstDash val="solid"/>
                    </a:lnL>
                    <a:lnR w="9144">
                      <a:solidFill>
                        <a:srgbClr val="FFFFFF"/>
                      </a:solidFill>
                      <a:prstDash val="soli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511809">
                        <a:lnSpc>
                          <a:spcPct val="100000"/>
                        </a:lnSpc>
                      </a:pPr>
                      <a:r>
                        <a:rPr dirty="0" smtClean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511809">
                        <a:lnSpc>
                          <a:spcPct val="100000"/>
                        </a:lnSpc>
                      </a:pPr>
                      <a:r>
                        <a:rPr dirty="0" smtClean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FFFFFF"/>
                      </a:solidFill>
                      <a:prstDash val="solid"/>
                    </a:lnL>
                    <a:lnR w="9144">
                      <a:solidFill>
                        <a:srgbClr val="FFFFFF"/>
                      </a:solidFill>
                      <a:prstDash val="solid"/>
                    </a:lnR>
                    <a:solidFill>
                      <a:srgbClr val="002060"/>
                    </a:solidFill>
                  </a:tcPr>
                </a:tc>
              </a:tr>
              <a:tr h="886355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mtClean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Sa</a:t>
                      </a:r>
                      <a:r>
                        <a:rPr dirty="0" smtClean="0" sz="24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24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ty </a:t>
                      </a:r>
                      <a:r>
                        <a:rPr dirty="0" smtClean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endpo</a:t>
                      </a:r>
                      <a:r>
                        <a:rPr dirty="0" smtClean="0" sz="24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24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24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t: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</a:pP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ct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/f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9144">
                      <a:solidFill>
                        <a:srgbClr val="FFFFFF"/>
                      </a:solidFill>
                      <a:prstDash val="soli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</a:pPr>
                      <a:r>
                        <a:rPr dirty="0" smtClean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m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24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24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FFFFFF"/>
                      </a:solidFill>
                      <a:prstDash val="solid"/>
                    </a:lnL>
                    <a:lnR w="9144">
                      <a:solidFill>
                        <a:srgbClr val="FFFFFF"/>
                      </a:solidFill>
                      <a:prstDash val="soli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511809">
                        <a:lnSpc>
                          <a:spcPct val="100000"/>
                        </a:lnSpc>
                      </a:pPr>
                      <a:r>
                        <a:rPr dirty="0" smtClean="0" sz="24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FFFFFF"/>
                      </a:solidFill>
                      <a:prstDash val="solid"/>
                    </a:lnL>
                    <a:lnR w="9144">
                      <a:solidFill>
                        <a:srgbClr val="FFFFFF"/>
                      </a:solidFill>
                      <a:prstDash val="solid"/>
                    </a:ln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596390">
              <a:lnSpc>
                <a:spcPct val="100000"/>
              </a:lnSpc>
            </a:pPr>
            <a:r>
              <a:rPr dirty="0" smtClean="0" sz="3600" b="1">
                <a:solidFill>
                  <a:srgbClr val="FFFF00"/>
                </a:solidFill>
                <a:latin typeface="Arial"/>
                <a:cs typeface="Arial"/>
              </a:rPr>
              <a:t>Base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Data</a:t>
            </a:r>
            <a:r>
              <a:rPr dirty="0" smtClean="0" sz="36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1" y="44196"/>
            <a:ext cx="1121663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37844" y="48767"/>
            <a:ext cx="847343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35011" y="4773034"/>
            <a:ext cx="329755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FFFF00"/>
                </a:solidFill>
                <a:latin typeface="Arial"/>
                <a:cs typeface="Arial"/>
              </a:rPr>
              <a:t>*</a:t>
            </a:r>
            <a:r>
              <a:rPr dirty="0" smtClean="0" sz="14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4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ft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mtClean="0" sz="1400" spc="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mtClean="0" sz="1400" spc="15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mtClean="0" sz="1400" spc="-4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;</a:t>
            </a:r>
            <a:r>
              <a:rPr dirty="0" smtClean="0" sz="1400" spc="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#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mtClean="0" sz="1400" spc="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mtClean="0" sz="14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mtClean="0" sz="1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1400" spc="-114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1400" spc="-1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mtClean="0" sz="1400" spc="-5" b="1">
                <a:solidFill>
                  <a:srgbClr val="FFFF00"/>
                </a:solidFill>
                <a:latin typeface="Arial"/>
                <a:cs typeface="Arial"/>
              </a:rPr>
              <a:t>≥50</a:t>
            </a:r>
            <a:r>
              <a:rPr dirty="0" smtClean="0" sz="1400" spc="0" b="1">
                <a:solidFill>
                  <a:srgbClr val="FFFF00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4192" y="868964"/>
          <a:ext cx="7705797" cy="37091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4031"/>
                <a:gridCol w="1367039"/>
                <a:gridCol w="1587821"/>
                <a:gridCol w="804205"/>
              </a:tblGrid>
              <a:tr h="827415">
                <a:tc gridSpan="2">
                  <a:txBody>
                    <a:bodyPr/>
                    <a:lstStyle/>
                    <a:p>
                      <a:pPr marL="4323080" marR="135890" indent="-182880">
                        <a:lnSpc>
                          <a:spcPct val="100000"/>
                        </a:lnSpc>
                      </a:pP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ild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fil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5459" marR="428625" indent="13335">
                        <a:lnSpc>
                          <a:spcPct val="100000"/>
                        </a:lnSpc>
                      </a:pPr>
                      <a:r>
                        <a:rPr dirty="0" smtClean="0" sz="1800" spc="-13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-5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DN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mtClean="0" sz="1800" b="1" i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mtClean="0" sz="1800" spc="-1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3864"/>
                    </a:solidFill>
                  </a:tcPr>
                </a:tc>
              </a:tr>
              <a:tr h="374542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3337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</a:tr>
              <a:tr h="2487361">
                <a:tc>
                  <a:txBody>
                    <a:bodyPr/>
                    <a:lstStyle/>
                    <a:p>
                      <a:pPr marL="62230" marR="132080">
                        <a:lnSpc>
                          <a:spcPct val="13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Isc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-1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rtr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oph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abe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s,</a:t>
                      </a:r>
                      <a:r>
                        <a:rPr dirty="0" smtClean="0" sz="18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2230" marR="632460" indent="0">
                        <a:lnSpc>
                          <a:spcPct val="13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ange)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baseline="25462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#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5"/>
                        </a:spcBef>
                      </a:pPr>
                      <a:endParaRPr sz="600"/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FrE</a:t>
                      </a:r>
                      <a:r>
                        <a:rPr dirty="0" smtClean="0" sz="1800" spc="-204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7"/>
                        </a:spcBef>
                      </a:pPr>
                      <a:endParaRPr sz="600"/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38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7"/>
                        </a:spcBef>
                      </a:pPr>
                      <a:endParaRPr sz="600"/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L="730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L="730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L="730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7"/>
                        </a:spcBef>
                      </a:pPr>
                      <a:endParaRPr sz="600"/>
                    </a:p>
                    <a:p>
                      <a:pPr algn="ctr" marL="7239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L="730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39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7"/>
                        </a:spcBef>
                      </a:pPr>
                      <a:endParaRPr sz="600"/>
                    </a:p>
                    <a:p>
                      <a:pPr algn="ctr" marL="730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55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61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7"/>
                        </a:spcBef>
                      </a:pPr>
                      <a:endParaRPr sz="600"/>
                    </a:p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8"/>
                        </a:spcBef>
                      </a:pPr>
                      <a:endParaRPr sz="600"/>
                    </a:p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7"/>
                        </a:spcBef>
                      </a:pPr>
                      <a:endParaRPr sz="600"/>
                    </a:p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533525">
              <a:lnSpc>
                <a:spcPct val="100000"/>
              </a:lnSpc>
            </a:pPr>
            <a:r>
              <a:rPr dirty="0" smtClean="0" sz="3600" b="1">
                <a:solidFill>
                  <a:srgbClr val="FFFF00"/>
                </a:solidFill>
                <a:latin typeface="Arial"/>
                <a:cs typeface="Arial"/>
              </a:rPr>
              <a:t>Base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Data</a:t>
            </a:r>
            <a:r>
              <a:rPr dirty="0" smtClean="0" sz="36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1" y="44196"/>
            <a:ext cx="1121663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37844" y="48767"/>
            <a:ext cx="847343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61285" y="898348"/>
          <a:ext cx="7920515" cy="3699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2277"/>
                <a:gridCol w="1724901"/>
                <a:gridCol w="1576665"/>
                <a:gridCol w="768206"/>
                <a:gridCol w="55858"/>
              </a:tblGrid>
              <a:tr h="848199">
                <a:tc gridSpan="2">
                  <a:txBody>
                    <a:bodyPr/>
                    <a:lstStyle/>
                    <a:p>
                      <a:pPr marL="4420870" marR="234315" indent="-182880">
                        <a:lnSpc>
                          <a:spcPct val="100000"/>
                        </a:lnSpc>
                      </a:pP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ild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fil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3300"/>
                      </a:solidFill>
                      <a:prstDash val="soli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0695" marR="442595" indent="15240">
                        <a:lnSpc>
                          <a:spcPct val="100000"/>
                        </a:lnSpc>
                      </a:pPr>
                      <a:r>
                        <a:rPr dirty="0" smtClean="0" sz="1800" spc="-13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-5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DN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3300"/>
                      </a:solidFill>
                      <a:prstDash val="soli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1120">
                        <a:lnSpc>
                          <a:spcPct val="100000"/>
                        </a:lnSpc>
                      </a:pPr>
                      <a:r>
                        <a:rPr dirty="0" smtClean="0" sz="1800" b="1" i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62865">
                        <a:lnSpc>
                          <a:spcPct val="100000"/>
                        </a:lnSpc>
                      </a:pPr>
                      <a:r>
                        <a:rPr dirty="0" smtClean="0" sz="1800" spc="-1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800" spc="-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3300"/>
                      </a:solidFill>
                      <a:prstDash val="soli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03864"/>
                    </a:solidFill>
                  </a:tcPr>
                </a:tc>
              </a:tr>
              <a:tr h="352507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 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ange)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FF3300"/>
                      </a:solidFill>
                      <a:prstDash val="solid"/>
                    </a:lnL>
                    <a:lnT w="19812">
                      <a:solidFill>
                        <a:srgbClr val="FF3300"/>
                      </a:solidFill>
                      <a:prstDash val="solid"/>
                    </a:lnT>
                    <a:lnB w="19812">
                      <a:solidFill>
                        <a:srgbClr val="FF3300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812">
                      <a:solidFill>
                        <a:srgbClr val="FF3300"/>
                      </a:solidFill>
                      <a:prstDash val="solid"/>
                    </a:lnT>
                    <a:lnB w="19812">
                      <a:solidFill>
                        <a:srgbClr val="FF3300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85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812">
                      <a:solidFill>
                        <a:srgbClr val="FF3300"/>
                      </a:solidFill>
                      <a:prstDash val="solid"/>
                    </a:lnT>
                    <a:lnB w="19812">
                      <a:solidFill>
                        <a:srgbClr val="FF3300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9812">
                      <a:solidFill>
                        <a:srgbClr val="FF3300"/>
                      </a:solidFill>
                      <a:prstDash val="solid"/>
                    </a:lnR>
                    <a:lnT w="19812">
                      <a:solidFill>
                        <a:srgbClr val="FF3300"/>
                      </a:solidFill>
                      <a:prstDash val="solid"/>
                    </a:lnT>
                    <a:lnB w="19812">
                      <a:solidFill>
                        <a:srgbClr val="FF3300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812">
                      <a:solidFill>
                        <a:srgbClr val="FF33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</a:tr>
              <a:tr h="365378"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-to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tm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t,</a:t>
                      </a:r>
                      <a:r>
                        <a:rPr dirty="0" smtClean="0" sz="18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9812">
                      <a:solidFill>
                        <a:srgbClr val="FF3300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68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9812">
                      <a:solidFill>
                        <a:srgbClr val="FF3300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3300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615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β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ene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ck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812">
                      <a:solidFill>
                        <a:srgbClr val="FF3300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3300"/>
                      </a:solidFill>
                      <a:prstDash val="solid"/>
                    </a:lnT>
                    <a:solidFill>
                      <a:srgbClr val="0020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616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588010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477520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616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Diu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84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89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616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</a:t>
                      </a:r>
                      <a:r>
                        <a:rPr dirty="0" smtClean="0" sz="18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48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35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616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-A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EI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10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68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64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4137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ss III/IV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95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744220">
              <a:lnSpc>
                <a:spcPct val="100000"/>
              </a:lnSpc>
            </a:pP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car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ra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mtClean="0" sz="3600" spc="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Data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1" y="44196"/>
            <a:ext cx="1121663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37844" y="48767"/>
            <a:ext cx="847343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30242" y="850792"/>
          <a:ext cx="8242231" cy="37611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33"/>
                <a:gridCol w="1532781"/>
                <a:gridCol w="1454706"/>
                <a:gridCol w="1571511"/>
                <a:gridCol w="1510222"/>
                <a:gridCol w="1372735"/>
                <a:gridCol w="630671"/>
                <a:gridCol w="102917"/>
              </a:tblGrid>
              <a:tr h="370838">
                <a:tc gridSpan="2">
                  <a:txBody>
                    <a:bodyPr/>
                    <a:lstStyle/>
                    <a:p>
                      <a:pPr/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82955">
                        <a:lnSpc>
                          <a:spcPct val="100000"/>
                        </a:lnSpc>
                      </a:pP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ild</a:t>
                      </a: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fil</a:t>
                      </a: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oup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836930">
                        <a:lnSpc>
                          <a:spcPct val="100000"/>
                        </a:lnSpc>
                      </a:pPr>
                      <a:r>
                        <a:rPr dirty="0" smtClean="0" sz="1800" spc="-13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-5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6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oup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800" i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507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80244">
                <a:tc gridSpan="2"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507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3813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50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-m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3813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50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0457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507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-m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0457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507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507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5548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-1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229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31507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57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3813">
                      <a:solidFill>
                        <a:srgbClr val="FFFFFF"/>
                      </a:solidFill>
                      <a:prstDash val="solid"/>
                    </a:lnR>
                    <a:lnT w="31507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58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3813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31507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58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0457">
                      <a:solidFill>
                        <a:srgbClr val="FFFFFF"/>
                      </a:solidFill>
                      <a:prstDash val="solid"/>
                    </a:lnR>
                    <a:lnT w="31507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52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0457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31507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017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  <a:lnT w="31507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144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53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3813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55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3813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52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0457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0457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144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59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3813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3813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58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0457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57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0457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4117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dirty="0" smtClean="0" sz="1800" spc="-2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44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3813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3813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43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0457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47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0457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5175"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28956">
                      <a:solidFill>
                        <a:srgbClr val="FFFF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956">
                      <a:solidFill>
                        <a:srgbClr val="FFFF00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3813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3813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0457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0457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031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28956">
                      <a:solidFill>
                        <a:srgbClr val="FFFF00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956">
                      <a:solidFill>
                        <a:srgbClr val="FFFF00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95690">
                <a:tc gridSpan="2"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3813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3813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0457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0457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144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E/E’</a:t>
                      </a:r>
                      <a:r>
                        <a:rPr dirty="0" smtClean="0" sz="1800" spc="-7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3813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3813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0457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0457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-1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144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-1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APSE,</a:t>
                      </a:r>
                      <a:r>
                        <a:rPr dirty="0" smtClean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3813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3813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0457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0457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017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144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-19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44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3813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3813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49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0457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38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0457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144"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1">
                      <a:solidFill>
                        <a:srgbClr val="FFFFFF"/>
                      </a:solidFill>
                      <a:prstDash val="solid"/>
                    </a:lnL>
                    <a:lnR w="13671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3671">
                      <a:solidFill>
                        <a:srgbClr val="FFFFFF"/>
                      </a:solidFill>
                      <a:prstDash val="solid"/>
                    </a:lnL>
                    <a:lnR w="23813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59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3813">
                      <a:solidFill>
                        <a:srgbClr val="FFFFFF"/>
                      </a:solidFill>
                      <a:prstDash val="solid"/>
                    </a:lnL>
                    <a:lnR w="2292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59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2926">
                      <a:solidFill>
                        <a:srgbClr val="FFFFFF"/>
                      </a:solidFill>
                      <a:prstDash val="solid"/>
                    </a:lnL>
                    <a:lnR w="30457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58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0457">
                      <a:solidFill>
                        <a:srgbClr val="FFFFFF"/>
                      </a:solidFill>
                      <a:prstDash val="solid"/>
                    </a:lnL>
                    <a:lnR w="31216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561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216">
                      <a:solidFill>
                        <a:srgbClr val="FFFFFF"/>
                      </a:solidFill>
                      <a:prstDash val="solid"/>
                    </a:lnL>
                    <a:lnR w="12702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822325">
              <a:lnSpc>
                <a:spcPct val="100000"/>
              </a:lnSpc>
            </a:pPr>
            <a:r>
              <a:rPr dirty="0" smtClean="0" sz="3600" b="1">
                <a:solidFill>
                  <a:srgbClr val="FFFF00"/>
                </a:solidFill>
                <a:latin typeface="Arial"/>
                <a:cs typeface="Arial"/>
              </a:rPr>
              <a:t>Hem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am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mtClean="0" sz="36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Data</a:t>
            </a:r>
            <a:r>
              <a:rPr dirty="0" smtClean="0" sz="36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mtClean="0" sz="3600" spc="-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FFFF00"/>
                </a:solidFill>
                <a:latin typeface="Arial"/>
                <a:cs typeface="Arial"/>
              </a:rPr>
              <a:t>RHC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1" y="44196"/>
            <a:ext cx="1121663" cy="499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37844" y="48767"/>
            <a:ext cx="847343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58902" y="5026914"/>
            <a:ext cx="8218741" cy="0"/>
          </a:xfrm>
          <a:custGeom>
            <a:avLst/>
            <a:gdLst/>
            <a:ahLst/>
            <a:cxnLst/>
            <a:rect l="l" t="t" r="r" b="b"/>
            <a:pathLst>
              <a:path w="8218741" h="0">
                <a:moveTo>
                  <a:pt x="0" y="0"/>
                </a:moveTo>
                <a:lnTo>
                  <a:pt x="8218741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2115" y="850792"/>
          <a:ext cx="8407556" cy="39223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9496"/>
                <a:gridCol w="1453857"/>
                <a:gridCol w="1480638"/>
                <a:gridCol w="1217635"/>
                <a:gridCol w="171182"/>
                <a:gridCol w="1205386"/>
                <a:gridCol w="875925"/>
              </a:tblGrid>
              <a:tr h="370838">
                <a:tc rowSpan="2">
                  <a:txBody>
                    <a:bodyPr/>
                    <a:lstStyle/>
                    <a:p>
                      <a:pPr/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9145">
                        <a:lnSpc>
                          <a:spcPct val="100000"/>
                        </a:lnSpc>
                      </a:pP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ild</a:t>
                      </a: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fil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mtClean="0" sz="1800" spc="-13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-5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6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mtClean="0" sz="1800" spc="-5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0" b="1">
                          <a:solidFill>
                            <a:srgbClr val="FFC000"/>
                          </a:solidFill>
                          <a:latin typeface="Arial"/>
                          <a:cs typeface="Arial"/>
                        </a:rPr>
                        <a:t>oup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</a:pPr>
                      <a:r>
                        <a:rPr dirty="0" smtClean="0" sz="1800" i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</a:tr>
              <a:tr h="37145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-m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28956">
                      <a:solidFill>
                        <a:srgbClr val="002E4B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956">
                      <a:solidFill>
                        <a:srgbClr val="002E4B"/>
                      </a:solidFill>
                      <a:prstDash val="solid"/>
                    </a:lnL>
                    <a:lnR w="9144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-m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44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</a:tr>
              <a:tr h="405081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229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956">
                      <a:solidFill>
                        <a:srgbClr val="FF3300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8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8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8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dirty="0" smtClean="0" sz="18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8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28956">
                      <a:solidFill>
                        <a:srgbClr val="FF3300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28956">
                      <a:solidFill>
                        <a:srgbClr val="FF3300"/>
                      </a:solidFill>
                      <a:prstDash val="solid"/>
                    </a:lnB>
                  </a:tcPr>
                </a:tc>
              </a:tr>
              <a:tr h="386299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mtClean="0" sz="1800" spc="-1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229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56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52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58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44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33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</a:tr>
              <a:tr h="395999"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800" spc="-1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229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36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34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38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037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</a:tr>
              <a:tr h="395999"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O,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L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/m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56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51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61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09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017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</a:tr>
              <a:tr h="391722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I,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L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/m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baseline="25462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67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72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72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52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035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</a:tcPr>
                </a:tc>
              </a:tr>
              <a:tr h="410704"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</a:pPr>
                      <a:r>
                        <a:rPr dirty="0" smtClean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PV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WU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956">
                      <a:solidFill>
                        <a:srgbClr val="FFFF00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09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38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28956">
                      <a:solidFill>
                        <a:srgbClr val="FFFF00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28956">
                      <a:solidFill>
                        <a:srgbClr val="FFFF00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</a:tr>
              <a:tr h="385572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mtClean="0" sz="1800" spc="-229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041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28956">
                      <a:solidFill>
                        <a:srgbClr val="FFFF00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</a:tcPr>
                </a:tc>
              </a:tr>
              <a:tr h="395999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800" spc="-1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/mm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96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95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92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dirty="0" smtClean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mtClean="0" sz="1800" spc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AAADB1"/>
                      </a:solidFill>
                      <a:prstDash val="solid"/>
                    </a:lnL>
                    <a:lnR w="12700">
                      <a:solidFill>
                        <a:srgbClr val="AAADB1"/>
                      </a:solidFill>
                      <a:prstDash val="solid"/>
                    </a:lnR>
                    <a:lnT w="12700">
                      <a:solidFill>
                        <a:srgbClr val="AAADB1"/>
                      </a:solidFill>
                      <a:prstDash val="solid"/>
                    </a:lnT>
                    <a:lnB w="12700">
                      <a:solidFill>
                        <a:srgbClr val="AAADB1"/>
                      </a:solidFill>
                      <a:prstDash val="solid"/>
                    </a:lnB>
                    <a:solidFill>
                      <a:srgbClr val="AAADB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jzuccardy</dc:creator>
  <dc:title>The Detrimental Impact of Chronic Renal Insufficiency</dc:title>
  <dcterms:created xsi:type="dcterms:W3CDTF">2018-09-23T12:08:24Z</dcterms:created>
  <dcterms:modified xsi:type="dcterms:W3CDTF">2018-09-23T12:08:24Z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2018-09-22T00:00:00Z</vt:filetime>
  </property>
  <property fmtid="{D5CDD505-2E9C-101B-9397-08002B2CF9AE}" pid="3" name="LastSaved">
    <vt:filetime>2018-09-23T00:00:00Z</vt:filetime>
  </property>
</Properties>
</file>