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7" r:id="rId2"/>
    <p:sldMasterId id="2147483676" r:id="rId3"/>
    <p:sldMasterId id="2147483687" r:id="rId4"/>
  </p:sldMasterIdLst>
  <p:notesMasterIdLst>
    <p:notesMasterId r:id="rId17"/>
  </p:notesMasterIdLst>
  <p:handoutMasterIdLst>
    <p:handoutMasterId r:id="rId18"/>
  </p:handoutMasterIdLst>
  <p:sldIdLst>
    <p:sldId id="691" r:id="rId5"/>
    <p:sldId id="689" r:id="rId6"/>
    <p:sldId id="673" r:id="rId7"/>
    <p:sldId id="675" r:id="rId8"/>
    <p:sldId id="664" r:id="rId9"/>
    <p:sldId id="678" r:id="rId10"/>
    <p:sldId id="684" r:id="rId11"/>
    <p:sldId id="685" r:id="rId12"/>
    <p:sldId id="679" r:id="rId13"/>
    <p:sldId id="681" r:id="rId14"/>
    <p:sldId id="690" r:id="rId15"/>
    <p:sldId id="570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ore, Jane, MS" initials="Jane M" lastIdx="3" clrIdx="0"/>
  <p:cmAuthor id="1" name="Vitense, Holly" initials="VH" lastIdx="3" clrIdx="1"/>
  <p:cmAuthor id="2" name="Moore, Jane, MS, ELS" initials="Jane M" lastIdx="16" clrIdx="2"/>
  <p:cmAuthor id="3" name="Huang, Jian" initials="JH " lastIdx="6" clrIdx="3"/>
  <p:cmAuthor id="4" name="Qiao, Hongyan, Ph.D." initials="QH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15"/>
    <a:srgbClr val="6699FF"/>
    <a:srgbClr val="49BEE3"/>
    <a:srgbClr val="003366"/>
    <a:srgbClr val="66C9E8"/>
    <a:srgbClr val="FF944B"/>
    <a:srgbClr val="FFE45B"/>
    <a:srgbClr val="66FF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437" autoAdjust="0"/>
    <p:restoredTop sz="96621" autoAdjust="0"/>
  </p:normalViewPr>
  <p:slideViewPr>
    <p:cSldViewPr snapToGrid="0">
      <p:cViewPr>
        <p:scale>
          <a:sx n="70" d="100"/>
          <a:sy n="70" d="100"/>
        </p:scale>
        <p:origin x="-1056" y="110"/>
      </p:cViewPr>
      <p:guideLst>
        <p:guide orient="horz" pos="3404"/>
        <p:guide orient="horz" pos="9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20" y="-84"/>
      </p:cViewPr>
      <p:guideLst>
        <p:guide orient="horz" pos="2932"/>
        <p:guide pos="2213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r">
              <a:defRPr sz="1200"/>
            </a:lvl1pPr>
          </a:lstStyle>
          <a:p>
            <a:fld id="{04180318-CBFA-4380-B73B-1CA735F2A92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r">
              <a:defRPr sz="1200"/>
            </a:lvl1pPr>
          </a:lstStyle>
          <a:p>
            <a:fld id="{E2CE5573-0481-4520-BB9B-437D2D0EA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r">
              <a:defRPr sz="1200"/>
            </a:lvl1pPr>
          </a:lstStyle>
          <a:p>
            <a:fld id="{8F3DB23A-40E2-4D4B-BE21-17FDDBFE78A0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7" tIns="46804" rIns="93607" bIns="468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607" tIns="46804" rIns="93607" bIns="468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r">
              <a:defRPr sz="1200"/>
            </a:lvl1pPr>
          </a:lstStyle>
          <a:p>
            <a:fld id="{45C8B32E-5FD3-4E54-B466-FAFD88964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5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9FB7-D17D-4DD8-8C40-B1C50ADE063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7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5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7" indent="-2916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9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9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8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7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27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46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66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05618-3244-4142-B667-CF9539A6ACF6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7" indent="-2916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9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9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8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7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27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46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66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05618-3244-4142-B667-CF9539A6ACF6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3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9FB7-D17D-4DD8-8C40-B1C50ADE063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7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83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5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9FB7-D17D-4DD8-8C40-B1C50ADE063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7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2450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228601" y="167055"/>
            <a:ext cx="8458200" cy="788276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600" b="0" baseline="0">
                <a:solidFill>
                  <a:srgbClr val="FFD815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Measurement of Implant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8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2450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6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2450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26660"/>
            <a:ext cx="976486" cy="30777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35617" y="6526660"/>
            <a:ext cx="2922595" cy="30777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9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2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0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2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6483" y="204955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2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0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3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 b="0">
                <a:solidFill>
                  <a:schemeClr val="bg1"/>
                </a:solidFill>
                <a:latin typeface="+mn-lt"/>
              </a:defRPr>
            </a:lvl4pPr>
            <a:lvl5pPr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6483" y="204955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2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0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204955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228602" y="6526660"/>
            <a:ext cx="184731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0" y="6526660"/>
            <a:ext cx="184731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7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26660"/>
            <a:ext cx="976486" cy="30777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5617" y="6526660"/>
            <a:ext cx="2922595" cy="30777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3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2" y="6526660"/>
            <a:ext cx="979755" cy="30777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16175" y="6526660"/>
            <a:ext cx="3558988" cy="30777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7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8" y="121799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42597" y="111967"/>
            <a:ext cx="8360227" cy="77675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4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2450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245020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245020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0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2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0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3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2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0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2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0" y="6557438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9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228602" y="6526660"/>
            <a:ext cx="184731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0" y="6526660"/>
            <a:ext cx="184731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8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7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2" y="6526660"/>
            <a:ext cx="184731" cy="307777"/>
          </a:xfr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390443" y="6526660"/>
            <a:ext cx="184731" cy="307777"/>
          </a:xfr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8" y="121799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42597" y="111967"/>
            <a:ext cx="8360227" cy="77675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4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245020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</a:t>
            </a:r>
            <a:r>
              <a:rPr>
                <a:solidFill>
                  <a:srgbClr val="FFDC2D"/>
                </a:solidFill>
              </a:rPr>
              <a:t>|</a:t>
            </a:r>
            <a:r>
              <a:rPr>
                <a:solidFill>
                  <a:prstClr val="white"/>
                </a:solidFill>
              </a:rPr>
              <a:t> 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181" y="6557434"/>
            <a:ext cx="372218" cy="276999"/>
          </a:xfrm>
          <a:prstGeom prst="rect">
            <a:avLst/>
          </a:prstGeom>
        </p:spPr>
        <p:txBody>
          <a:bodyPr/>
          <a:lstStyle/>
          <a:p>
            <a:pPr defTabSz="914336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336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9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6483" y="296395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6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245020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</a:t>
            </a:r>
            <a:r>
              <a:rPr>
                <a:solidFill>
                  <a:srgbClr val="FFDC2D"/>
                </a:solidFill>
              </a:rPr>
              <a:t>|</a:t>
            </a:r>
            <a:r>
              <a:rPr>
                <a:solidFill>
                  <a:prstClr val="white"/>
                </a:solidFill>
              </a:rPr>
              <a:t> 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181" y="6557434"/>
            <a:ext cx="372218" cy="276999"/>
          </a:xfrm>
          <a:prstGeom prst="rect">
            <a:avLst/>
          </a:prstGeom>
        </p:spPr>
        <p:txBody>
          <a:bodyPr/>
          <a:lstStyle/>
          <a:p>
            <a:pPr defTabSz="914336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336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5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3" y="6557434"/>
            <a:ext cx="864789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0244" y="6557434"/>
            <a:ext cx="2367956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</a:t>
            </a:r>
          </a:p>
        </p:txBody>
      </p:sp>
    </p:spTree>
    <p:extLst>
      <p:ext uri="{BB962C8B-B14F-4D97-AF65-F5344CB8AC3E}">
        <p14:creationId xmlns:p14="http://schemas.microsoft.com/office/powerpoint/2010/main" val="304399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3" y="6557434"/>
            <a:ext cx="864789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0244" y="6557434"/>
            <a:ext cx="2367956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7" y="6557434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36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336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35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3" y="6557434"/>
            <a:ext cx="864789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0244" y="6557434"/>
            <a:ext cx="2367956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Iliofemoral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7" y="6557434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36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336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4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228602" y="6526656"/>
            <a:ext cx="979755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5535610" y="6526656"/>
            <a:ext cx="2922595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| 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543187" y="6557434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36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>
                <a:solidFill>
                  <a:prstClr val="white"/>
                </a:solidFill>
              </a:rPr>
              <a:pPr defTabSz="914336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21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</a:t>
            </a:r>
            <a:r>
              <a:rPr>
                <a:solidFill>
                  <a:srgbClr val="FFDC2D"/>
                </a:solidFill>
              </a:rPr>
              <a:t>|</a:t>
            </a:r>
            <a:r>
              <a:rPr>
                <a:solidFill>
                  <a:prstClr val="white"/>
                </a:solidFill>
              </a:rPr>
              <a:t> Iliofemoral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6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2" y="6526656"/>
            <a:ext cx="979755" cy="307777"/>
          </a:xfr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52573" y="6526656"/>
            <a:ext cx="2922595" cy="307777"/>
          </a:xfr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Extreme Risk Study | Iliofemoral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3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8" y="121799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42597" y="111967"/>
            <a:ext cx="8360227" cy="77675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4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228601" y="167055"/>
            <a:ext cx="8458200" cy="788276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600" b="0" baseline="0">
                <a:solidFill>
                  <a:srgbClr val="FFD815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Measurement of Implant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8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228601" y="167055"/>
            <a:ext cx="8458200" cy="788276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600" b="0" baseline="0">
                <a:solidFill>
                  <a:srgbClr val="FFD815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Measurement of Implant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8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8" y="121799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42596" y="111974"/>
            <a:ext cx="8360227" cy="77675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4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8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36483" y="167054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D815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2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9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 b="0">
                <a:solidFill>
                  <a:schemeClr val="bg1"/>
                </a:solidFill>
                <a:latin typeface="+mn-lt"/>
              </a:defRPr>
            </a:lvl4pPr>
            <a:lvl5pPr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236483" y="296395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4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236483" y="296395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0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236483" y="296395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9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2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81000" y="6561143"/>
            <a:ext cx="381000" cy="190500"/>
          </a:xfrm>
          <a:prstGeom prst="rect">
            <a:avLst/>
          </a:prstGeom>
        </p:spPr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762000" y="6561143"/>
            <a:ext cx="5524500" cy="1905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358" y="373379"/>
            <a:ext cx="8381999" cy="2667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358" y="625903"/>
            <a:ext cx="8381999" cy="2667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lnSpc>
                <a:spcPts val="1999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999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999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999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999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2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2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0854"/>
            <a:ext cx="8382000" cy="4573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moorej4\AppData\Local\Microsoft\Windows\Temporary Internet Files\Content.Outlook\0HVBAKZB\US-Piv_rightcorner_bug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18109"/>
            <a:ext cx="2558144" cy="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3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0" r:id="rId4"/>
    <p:sldLayoutId id="2147483665" r:id="rId5"/>
    <p:sldLayoutId id="2147483661" r:id="rId6"/>
    <p:sldLayoutId id="2147483663" r:id="rId7"/>
    <p:sldLayoutId id="2147483664" r:id="rId8"/>
    <p:sldLayoutId id="2147483686" r:id="rId9"/>
    <p:sldLayoutId id="214748369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7289"/>
            <a:ext cx="8686800" cy="50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C:\Users\moorej4\AppData\Local\Microsoft\Windows\Temporary Internet Files\Content.Outlook\0HVBAKZB\US-Piv_rightcorner_bug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18109"/>
            <a:ext cx="2558144" cy="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0"/>
          <p:cNvSpPr txBox="1">
            <a:spLocks/>
          </p:cNvSpPr>
          <p:nvPr userDrawn="1"/>
        </p:nvSpPr>
        <p:spPr>
          <a:xfrm>
            <a:off x="236483" y="296395"/>
            <a:ext cx="8450317" cy="788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9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7289"/>
            <a:ext cx="8686800" cy="50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2" y="6526660"/>
            <a:ext cx="184731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273481" y="6526660"/>
            <a:ext cx="184731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483" y="204955"/>
            <a:ext cx="8450317" cy="788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moorej4\AppData\Local\Microsoft\Windows\Temporary Internet Files\Content.Outlook\0HVBAKZB\US-Piv_rightcorner_bug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18109"/>
            <a:ext cx="2558144" cy="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9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7289"/>
            <a:ext cx="8686800" cy="50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228602" y="6526656"/>
            <a:ext cx="979755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</a:rPr>
              <a:t>TCT 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5535611" y="6526656"/>
            <a:ext cx="2922595" cy="307777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spAutoFit/>
          </a:bodyPr>
          <a:lstStyle>
            <a:lvl1pPr algn="r">
              <a:def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>
                <a:solidFill>
                  <a:prstClr val="white"/>
                </a:solidFill>
              </a:rPr>
              <a:t>Extreme Risk Study </a:t>
            </a:r>
            <a:r>
              <a:rPr dirty="0">
                <a:solidFill>
                  <a:srgbClr val="FFDC2D"/>
                </a:solidFill>
              </a:rPr>
              <a:t>|</a:t>
            </a:r>
            <a:r>
              <a:rPr dirty="0">
                <a:solidFill>
                  <a:prstClr val="white"/>
                </a:solidFill>
              </a:rPr>
              <a:t> </a:t>
            </a:r>
            <a:r>
              <a:rPr dirty="0" err="1">
                <a:solidFill>
                  <a:prstClr val="white"/>
                </a:solidFill>
              </a:rPr>
              <a:t>Iliofemoral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483" y="204955"/>
            <a:ext cx="8450317" cy="788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moorej4\AppData\Local\Microsoft\Windows\Temporary Internet Files\Content.Outlook\0HVBAKZB\US-Piv_rightcorner_bug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18109"/>
            <a:ext cx="2558144" cy="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8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2346333"/>
            <a:ext cx="8486775" cy="245020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D815"/>
                </a:solidFill>
              </a:rPr>
              <a:t>Longest Follow-up After Implantation of a Self-Expanding Repositionable Transcatheter Aortic </a:t>
            </a:r>
            <a:r>
              <a:rPr lang="en-US" sz="3600" dirty="0" smtClean="0">
                <a:solidFill>
                  <a:srgbClr val="FFD815"/>
                </a:solidFill>
              </a:rPr>
              <a:t>Valve: Final Follow-up of the Evolut R CE Study</a:t>
            </a:r>
            <a:r>
              <a:rPr lang="en-US" dirty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8626" y="4592128"/>
            <a:ext cx="8524875" cy="685800"/>
          </a:xfrm>
        </p:spPr>
        <p:txBody>
          <a:bodyPr/>
          <a:lstStyle/>
          <a:p>
            <a:r>
              <a:rPr lang="en-US" sz="2400" b="0" dirty="0" smtClean="0"/>
              <a:t>Stephen Brecker, MD</a:t>
            </a:r>
            <a:br>
              <a:rPr lang="en-US" sz="2400" b="0" dirty="0" smtClean="0"/>
            </a:br>
            <a:r>
              <a:rPr lang="en-US" sz="2400" b="0" dirty="0"/>
              <a:t>St. George’s University </a:t>
            </a:r>
            <a:r>
              <a:rPr lang="en-US" sz="2400" b="0" dirty="0" smtClean="0"/>
              <a:t>Hospitals, London, United Kingdom</a:t>
            </a:r>
            <a:br>
              <a:rPr lang="en-US" sz="2400" b="0" dirty="0" smtClean="0"/>
            </a:br>
            <a:r>
              <a:rPr lang="en-US" sz="2400" b="0" dirty="0" smtClean="0"/>
              <a:t>For the Evolut R CE Study Investigators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111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777583"/>
              </p:ext>
            </p:extLst>
          </p:nvPr>
        </p:nvGraphicFramePr>
        <p:xfrm>
          <a:off x="228600" y="1258504"/>
          <a:ext cx="8687167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6914"/>
                <a:gridCol w="1146751"/>
                <a:gridCol w="1146751"/>
                <a:gridCol w="1146751"/>
              </a:tblGrid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Event, K-M rates – % (no.)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658" marR="91658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Days</a:t>
                      </a:r>
                      <a:b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 = 60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Year</a:t>
                      </a:r>
                      <a:b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 = 60  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 Years</a:t>
                      </a:r>
                      <a:b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N=60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ln>
                            <a:noFill/>
                          </a:ln>
                        </a:rPr>
                        <a:t>Embolization or migration</a:t>
                      </a:r>
                      <a:endParaRPr lang="en-US" sz="24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658" marR="916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noFill/>
                          </a:ln>
                        </a:rPr>
                        <a:t>Endocarditis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658" marR="916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Valve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dysfunction requiring repeat procedure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658" marR="916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noFill/>
                          </a:ln>
                        </a:rPr>
                        <a:t>Valve</a:t>
                      </a:r>
                      <a:r>
                        <a:rPr lang="en-US" sz="2400" b="0" baseline="0" dirty="0" smtClean="0">
                          <a:ln>
                            <a:noFill/>
                          </a:ln>
                        </a:rPr>
                        <a:t> thrombosis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658" marR="916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n>
                            <a:noFill/>
                          </a:ln>
                        </a:rPr>
                        <a:t>Pacemaker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658" marR="916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kern="1200" dirty="0" smtClean="0">
                          <a:ln>
                            <a:noFill/>
                          </a:ln>
                        </a:rPr>
                        <a:t>11.7 (7)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kern="1200" dirty="0" smtClean="0">
                          <a:ln>
                            <a:noFill/>
                          </a:ln>
                        </a:rPr>
                        <a:t>15.1 (9)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15.1 (9)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8"/>
          <p:cNvSpPr txBox="1">
            <a:spLocks/>
          </p:cNvSpPr>
          <p:nvPr/>
        </p:nvSpPr>
        <p:spPr>
          <a:xfrm>
            <a:off x="274582" y="50031"/>
            <a:ext cx="8640818" cy="94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FFD815"/>
                </a:solidFill>
              </a:rPr>
              <a:t>Other Endpoints to 2 Years</a:t>
            </a:r>
            <a:endParaRPr lang="en-US" sz="3200" dirty="0">
              <a:solidFill>
                <a:srgbClr val="FFD81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3035" y="-386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10</a:t>
            </a:fld>
            <a:endParaRPr lang="en-US" sz="1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080" y="4989290"/>
            <a:ext cx="832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No incidence of valve embolization, migration, thrombosis or valve dysfunction requiring repeat procedure through 2 years.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5058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+mj-lt"/>
              </a:rPr>
              <a:t>NYHA Class</a:t>
            </a:r>
            <a:endParaRPr lang="en-US" sz="3600" b="0" dirty="0">
              <a:effectLst/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53656"/>
            <a:ext cx="913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Compared with Baseline, 81.5% Improved at 1 Year </a:t>
            </a:r>
            <a:r>
              <a:rPr lang="en-US" sz="2400" dirty="0" smtClean="0">
                <a:solidFill>
                  <a:schemeClr val="bg1"/>
                </a:solidFill>
              </a:rPr>
              <a:t>and 86.8% at 2 Years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 rot="16200000">
            <a:off x="-1387507" y="3475899"/>
            <a:ext cx="367937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dirty="0" smtClean="0">
                <a:latin typeface="+mn-lt"/>
                <a:ea typeface="MS PGothic" pitchFamily="34" charset="-128"/>
                <a:cs typeface="Arial" panose="020B0604020202020204" pitchFamily="34" charset="0"/>
              </a:rPr>
              <a:t>Percent of Patients</a:t>
            </a:r>
            <a:endParaRPr lang="en-US" sz="1800" baseline="30000" dirty="0">
              <a:latin typeface="+mn-lt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3035" y="-386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8438611" y="65887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11</a:t>
            </a:fld>
            <a:endParaRPr lang="en-US" sz="12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09351"/>
            <a:ext cx="8766175" cy="64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 txBox="1">
            <a:spLocks/>
          </p:cNvSpPr>
          <p:nvPr/>
        </p:nvSpPr>
        <p:spPr>
          <a:xfrm>
            <a:off x="8438611" y="65887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12</a:t>
            </a:fld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9"/>
            <a:ext cx="8686800" cy="5017747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n-lt"/>
              </a:rPr>
              <a:t>The Evolut R showed positive safety and efficacy at the longest follow-up to date at 2 years.</a:t>
            </a:r>
          </a:p>
          <a:p>
            <a:r>
              <a:rPr lang="en-US" sz="2800" b="0" dirty="0">
                <a:latin typeface="+mn-lt"/>
              </a:rPr>
              <a:t>Sustained excellent forward flow hemodynamics.</a:t>
            </a:r>
          </a:p>
          <a:p>
            <a:r>
              <a:rPr lang="en-US" sz="2800" b="0" dirty="0" smtClean="0">
                <a:latin typeface="+mn-lt"/>
              </a:rPr>
              <a:t>No incidence of coronary artery obstruction, valve embolization, migration, thrombosis or valve dysfunction requiring repeat procedure through 2 years.</a:t>
            </a:r>
          </a:p>
          <a:p>
            <a:r>
              <a:rPr lang="en-US" sz="2800" b="0" dirty="0" smtClean="0">
                <a:latin typeface="+mn-lt"/>
              </a:rPr>
              <a:t>50% of late deaths were due to non-cardiovascular causes with no late adverse events.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Summary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3035" y="-386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71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483" y="209307"/>
            <a:ext cx="8450317" cy="788276"/>
          </a:xfrm>
        </p:spPr>
        <p:txBody>
          <a:bodyPr/>
          <a:lstStyle/>
          <a:p>
            <a:r>
              <a:rPr lang="en-US" sz="3600" dirty="0" smtClean="0"/>
              <a:t>Evolut R Clinical Program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4621" y="1134534"/>
            <a:ext cx="8782054" cy="5507873"/>
            <a:chOff x="174621" y="993775"/>
            <a:chExt cx="8782054" cy="4130905"/>
          </a:xfrm>
        </p:grpSpPr>
        <p:sp>
          <p:nvSpPr>
            <p:cNvPr id="6" name="Rounded Rectangle 5"/>
            <p:cNvSpPr/>
            <p:nvPr/>
          </p:nvSpPr>
          <p:spPr>
            <a:xfrm>
              <a:off x="174621" y="993775"/>
              <a:ext cx="1600202" cy="982133"/>
            </a:xfrm>
            <a:prstGeom prst="roundRect">
              <a:avLst/>
            </a:prstGeom>
            <a:gradFill flip="none" rotWithShape="1">
              <a:gsLst>
                <a:gs pos="0">
                  <a:srgbClr val="FFD815">
                    <a:shade val="30000"/>
                    <a:satMod val="115000"/>
                  </a:srgbClr>
                </a:gs>
                <a:gs pos="50000">
                  <a:srgbClr val="FFD815">
                    <a:shade val="67500"/>
                    <a:satMod val="115000"/>
                  </a:srgbClr>
                </a:gs>
                <a:gs pos="100000">
                  <a:srgbClr val="FFD81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Evolut R CE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46295" y="993776"/>
              <a:ext cx="4885267" cy="982132"/>
            </a:xfrm>
            <a:prstGeom prst="roundRect">
              <a:avLst/>
            </a:prstGeom>
            <a:gradFill flip="none" rotWithShape="1">
              <a:gsLst>
                <a:gs pos="0">
                  <a:srgbClr val="FFD815">
                    <a:shade val="30000"/>
                    <a:satMod val="115000"/>
                  </a:srgbClr>
                </a:gs>
                <a:gs pos="50000">
                  <a:srgbClr val="FFD815">
                    <a:shade val="67500"/>
                    <a:satMod val="115000"/>
                  </a:srgbClr>
                </a:gs>
                <a:gs pos="100000">
                  <a:srgbClr val="FFD81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CE Mark Study (Safety and performance)</a:t>
              </a:r>
              <a:br>
                <a:rPr lang="en-US" sz="1400" b="1" dirty="0" smtClean="0">
                  <a:solidFill>
                    <a:srgbClr val="000000"/>
                  </a:solidFill>
                </a:rPr>
              </a:br>
              <a:r>
                <a:rPr lang="en-US" sz="1400" b="1" dirty="0" smtClean="0">
                  <a:solidFill>
                    <a:srgbClr val="000000"/>
                  </a:solidFill>
                </a:rPr>
                <a:t>N=60; single arm, 26 mm and 29 mm valves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Primary Safety EP = Death &amp; any stroke at 30 days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67463" y="2050404"/>
              <a:ext cx="4842931" cy="972241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 IDE Study (Safety and efficacy)</a:t>
              </a:r>
              <a:b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N=241; single arm, 23 mm, 26 mm and 29 mm valves</a:t>
              </a:r>
            </a:p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 Safety EP = Death &amp; disabling stroke at 30 days</a:t>
              </a:r>
              <a:b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Follow-up through 5 years 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46295" y="3097141"/>
              <a:ext cx="4885267" cy="97090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All-Comers Trial (Safety)</a:t>
              </a:r>
              <a:b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N=1000; single arm, 26 mm and 29 mm valves</a:t>
              </a:r>
            </a:p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 EP = Death at 30 days </a:t>
              </a:r>
              <a:b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Follow-up through 3 years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146295" y="4142547"/>
              <a:ext cx="4885267" cy="98213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 IDE Addendum (Safety and efficacy)</a:t>
              </a:r>
              <a:b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N=60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single arm, 34 mm valve</a:t>
              </a:r>
            </a:p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Safety EP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Death &amp;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disabling stroke at 30 days</a:t>
              </a:r>
              <a:b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Follow-up through 5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years 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74621" y="2033198"/>
              <a:ext cx="1600202" cy="98213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Evolut R US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4621" y="4112043"/>
              <a:ext cx="1600202" cy="98213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Evolut R 34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74621" y="3072621"/>
              <a:ext cx="1600202" cy="98213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Evolut R FORWARD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56473" y="993775"/>
              <a:ext cx="1600202" cy="982133"/>
            </a:xfrm>
            <a:prstGeom prst="roundRect">
              <a:avLst/>
            </a:prstGeom>
            <a:gradFill flip="none" rotWithShape="1">
              <a:gsLst>
                <a:gs pos="0">
                  <a:srgbClr val="FFD815">
                    <a:shade val="30000"/>
                    <a:satMod val="115000"/>
                  </a:srgbClr>
                </a:gs>
                <a:gs pos="50000">
                  <a:srgbClr val="FFD815">
                    <a:shade val="67500"/>
                    <a:satMod val="115000"/>
                  </a:srgbClr>
                </a:gs>
                <a:gs pos="100000">
                  <a:srgbClr val="FFD81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Final 2-Year Follow-up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TCT.16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356473" y="2033198"/>
              <a:ext cx="1600202" cy="98213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1-Year </a:t>
              </a:r>
              <a:b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Follow-up</a:t>
              </a:r>
              <a:b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TCT.16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356473" y="4112043"/>
              <a:ext cx="1600202" cy="98213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First Results</a:t>
              </a:r>
              <a:b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TCT.16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356473" y="3072621"/>
              <a:ext cx="1600202" cy="98213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First Results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TCT.16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</a:t>
            </a:fld>
            <a:endParaRPr lang="en-US" sz="1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3035" y="2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41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8338" name="Rectangle 2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r>
              <a:rPr lang="en-US" sz="2000" dirty="0" smtClean="0">
                <a:latin typeface="Arial"/>
                <a:cs typeface="Arial"/>
              </a:rPr>
              <a:t>		</a:t>
            </a:r>
            <a:endParaRPr lang="en-US" sz="20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Background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3035" y="2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00608" y="1217997"/>
            <a:ext cx="8686800" cy="50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0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1370397"/>
            <a:ext cx="8686800" cy="50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latin typeface="+mn-lt"/>
              </a:rPr>
              <a:t>Transcatheter aortic valve delivery systems  have become smaller caliber, more easily maneuvered and the procedure is associated with lower incidence of adverse events.</a:t>
            </a:r>
          </a:p>
          <a:p>
            <a:r>
              <a:rPr lang="en-US" sz="2800" b="0" dirty="0" smtClean="0">
                <a:latin typeface="+mn-lt"/>
              </a:rPr>
              <a:t>The </a:t>
            </a:r>
            <a:r>
              <a:rPr lang="en-US" sz="2800" b="0" dirty="0">
                <a:latin typeface="+mn-lt"/>
              </a:rPr>
              <a:t>Evolut R CE Study evaluated the repositionable </a:t>
            </a:r>
            <a:r>
              <a:rPr lang="en-US" sz="2800" b="0" dirty="0" smtClean="0">
                <a:latin typeface="+mn-lt"/>
              </a:rPr>
              <a:t>Evolut </a:t>
            </a:r>
            <a:r>
              <a:rPr lang="en-US" sz="2800" b="0" dirty="0">
                <a:latin typeface="+mn-lt"/>
              </a:rPr>
              <a:t>R transcatheter aortic valve </a:t>
            </a:r>
            <a:r>
              <a:rPr lang="en-US" sz="2800" b="0" dirty="0" smtClean="0">
                <a:latin typeface="+mn-lt"/>
              </a:rPr>
              <a:t>(Medtronic</a:t>
            </a:r>
            <a:r>
              <a:rPr lang="en-US" sz="2800" b="0" dirty="0">
                <a:latin typeface="+mn-lt"/>
              </a:rPr>
              <a:t>, Minneapolis, MN) in patients with symptomatic aortic stenosis and heart-team assessed risk of operative mortality. </a:t>
            </a:r>
            <a:endParaRPr lang="en-US" sz="2800" b="0" dirty="0" smtClean="0">
              <a:latin typeface="+mn-lt"/>
            </a:endParaRPr>
          </a:p>
          <a:p>
            <a:r>
              <a:rPr lang="en-US" sz="2800" b="0" dirty="0" smtClean="0">
                <a:latin typeface="+mn-lt"/>
              </a:rPr>
              <a:t>This first study in the Evolut Clinical Program has completed the final 2-year follow-up.</a:t>
            </a:r>
          </a:p>
        </p:txBody>
      </p:sp>
      <p:sp>
        <p:nvSpPr>
          <p:cNvPr id="12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8338" name="Rectangle 2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r>
              <a:rPr lang="en-US" sz="2000" dirty="0" smtClean="0">
                <a:latin typeface="Arial"/>
                <a:cs typeface="Arial"/>
              </a:rPr>
              <a:t>		</a:t>
            </a:r>
            <a:endParaRPr lang="en-US" sz="20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Methods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3035" y="2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00608" y="1217997"/>
            <a:ext cx="8686800" cy="50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0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1370397"/>
            <a:ext cx="8686800" cy="50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latin typeface="+mn-lt"/>
              </a:rPr>
              <a:t>26 mm and 29 mm Evolut R</a:t>
            </a:r>
          </a:p>
          <a:p>
            <a:r>
              <a:rPr lang="en-US" sz="2800" b="0" dirty="0" smtClean="0">
                <a:latin typeface="+mn-lt"/>
              </a:rPr>
              <a:t>60 Patients implanted at 6 sites in Australia, New Zealand and the United Kingdom</a:t>
            </a:r>
          </a:p>
          <a:p>
            <a:r>
              <a:rPr lang="en-US" sz="2800" b="0" dirty="0" smtClean="0">
                <a:latin typeface="+mn-lt"/>
              </a:rPr>
              <a:t>CT measured perimeter-derived annulus sizing</a:t>
            </a:r>
          </a:p>
          <a:p>
            <a:r>
              <a:rPr lang="en-US" sz="2800" b="0" dirty="0" smtClean="0">
                <a:latin typeface="+mn-lt"/>
              </a:rPr>
              <a:t>Echocardiographic Core Laboratory (Mayo Clinic, Rochester, MN)</a:t>
            </a:r>
          </a:p>
          <a:p>
            <a:r>
              <a:rPr lang="en-US" sz="2800" b="0" dirty="0" smtClean="0">
                <a:latin typeface="+mn-lt"/>
              </a:rPr>
              <a:t>VARC-2 definitions</a:t>
            </a:r>
          </a:p>
          <a:p>
            <a:r>
              <a:rPr lang="en-US" sz="2800" b="0" dirty="0" smtClean="0">
                <a:latin typeface="+mn-lt"/>
              </a:rPr>
              <a:t>Initial use of the Evolut R for all investigators 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8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effectLst/>
                <a:latin typeface="+mj-lt"/>
              </a:rPr>
              <a:t>RESULTS FROM THE EVOLUT R CE STUDY</a:t>
            </a:r>
            <a:endParaRPr lang="en-US" sz="3600" dirty="0">
              <a:effectLst/>
              <a:latin typeface="+mj-lt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8447078" y="6556507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5</a:t>
            </a:fld>
            <a:endParaRPr lang="en-US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3035" y="-386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17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895860"/>
              </p:ext>
            </p:extLst>
          </p:nvPr>
        </p:nvGraphicFramePr>
        <p:xfrm>
          <a:off x="228600" y="1019021"/>
          <a:ext cx="8687084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5626"/>
                <a:gridCol w="2011458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Characteristic, mean± SD or %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843" marR="91843" anchor="b"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 = 60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843" marR="91843" anchor="b"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n>
                            <a:noFill/>
                          </a:ln>
                        </a:rPr>
                        <a:t>Age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(</a:t>
                      </a:r>
                      <a:r>
                        <a:rPr lang="en-US" sz="2400" dirty="0" smtClean="0">
                          <a:ln>
                            <a:noFill/>
                          </a:ln>
                        </a:rPr>
                        <a:t>years)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843" marR="91843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effectLst/>
                        </a:rPr>
                        <a:t>82.8 ± 6.1</a:t>
                      </a:r>
                      <a:endParaRPr lang="en-US" sz="2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843" marR="9184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n>
                            <a:noFill/>
                          </a:ln>
                        </a:rPr>
                        <a:t>Women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843" marR="91843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effectLst/>
                        </a:rPr>
                        <a:t>66.7 </a:t>
                      </a:r>
                      <a:endParaRPr lang="en-US" sz="2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843" marR="9184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n>
                            <a:noFill/>
                          </a:ln>
                        </a:rPr>
                        <a:t>STS PROM 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(</a:t>
                      </a:r>
                      <a:r>
                        <a:rPr lang="en-US" sz="2400" dirty="0" smtClean="0">
                          <a:ln>
                            <a:noFill/>
                          </a:ln>
                        </a:rPr>
                        <a:t>%)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843" marR="91843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effectLst/>
                        </a:rPr>
                        <a:t>7.0 ± 3.7</a:t>
                      </a:r>
                      <a:endParaRPr lang="en-US" sz="2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843" marR="9184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lvl="0" indent="-222250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n>
                            <a:noFill/>
                          </a:ln>
                        </a:rPr>
                        <a:t>Logistic </a:t>
                      </a:r>
                      <a:r>
                        <a:rPr lang="en-US" sz="2400" dirty="0" err="1" smtClean="0">
                          <a:ln>
                            <a:noFill/>
                          </a:ln>
                        </a:rPr>
                        <a:t>EuroSCORE</a:t>
                      </a:r>
                      <a:r>
                        <a:rPr lang="en-US" sz="2400" dirty="0" smtClean="0">
                          <a:ln>
                            <a:noFill/>
                          </a:ln>
                        </a:rPr>
                        <a:t> I (%)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843" marR="91843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effectLst/>
                        </a:rPr>
                        <a:t>20.5 ± 12.5</a:t>
                      </a:r>
                      <a:endParaRPr lang="en-US" sz="2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843" marR="9184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-2222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n>
                            <a:noFill/>
                          </a:ln>
                        </a:rPr>
                        <a:t>New York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Heart Association class III or IV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843" marR="91843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ln>
                            <a:noFill/>
                          </a:ln>
                        </a:rPr>
                        <a:t>68.3</a:t>
                      </a:r>
                      <a:endParaRPr lang="en-US" sz="2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843" marR="9184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ln>
                            <a:noFill/>
                          </a:ln>
                        </a:rPr>
                        <a:t> Frailty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512" marR="25512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68.3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512" marR="25512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Any chronic lung disease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843" marR="91843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43.3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843" marR="9184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ln>
                            <a:noFill/>
                          </a:ln>
                        </a:rPr>
                        <a:t> Atrial fibrillation / atrial flutter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512" marR="25512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38.3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512" marR="25512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n>
                            <a:noFill/>
                          </a:ln>
                        </a:rPr>
                        <a:t>Prior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coronary artery bypass grafting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843" marR="91843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effectLst/>
                        </a:rPr>
                        <a:t>28.3 </a:t>
                      </a:r>
                      <a:endParaRPr lang="en-US" sz="2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843" marR="9184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n>
                            <a:noFill/>
                          </a:ln>
                        </a:rPr>
                        <a:t>Diabetes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843" marR="91843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26.7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843" marR="9184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ln>
                            <a:noFill/>
                          </a:ln>
                        </a:rPr>
                        <a:t> P</a:t>
                      </a:r>
                      <a:r>
                        <a:rPr lang="en-US" sz="2400" kern="1200" baseline="0" dirty="0" smtClean="0">
                          <a:ln>
                            <a:noFill/>
                          </a:ln>
                        </a:rPr>
                        <a:t>eripheral vascular disease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512" marR="25512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16.7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512" marR="25512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ln>
                            <a:noFill/>
                          </a:ln>
                        </a:rPr>
                        <a:t> Pre-existing permanent pacemaker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512" marR="25512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11.7</a:t>
                      </a:r>
                      <a:endParaRPr lang="en-US" sz="24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25512" marR="25512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3" y="207495"/>
            <a:ext cx="8450317" cy="788276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Patient Characteristics</a:t>
            </a:r>
            <a:endParaRPr lang="en-US" sz="3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3035" y="-386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0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gray">
          <a:xfrm rot="16200000">
            <a:off x="-1589080" y="3170757"/>
            <a:ext cx="4408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defTabSz="4572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D815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Effective Orifice </a:t>
            </a:r>
            <a:r>
              <a:rPr lang="en-US" sz="2000" dirty="0">
                <a:solidFill>
                  <a:srgbClr val="FFD815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Area, cm</a:t>
            </a:r>
            <a:r>
              <a:rPr lang="en-US" sz="2000" baseline="30000" dirty="0">
                <a:solidFill>
                  <a:srgbClr val="FFD815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gray">
          <a:xfrm rot="5400000">
            <a:off x="6534448" y="3170757"/>
            <a:ext cx="45502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defTabSz="45720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Mean Gradient,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mm Hg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6483" y="137461"/>
            <a:ext cx="8450317" cy="788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>
                <a:solidFill>
                  <a:srgbClr val="E6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600" dirty="0" smtClean="0">
                <a:solidFill>
                  <a:srgbClr val="FFD815"/>
                </a:solidFill>
                <a:latin typeface="+mj-lt"/>
                <a:cs typeface="Arial" panose="020B0604020202020204" pitchFamily="34" charset="0"/>
              </a:rPr>
              <a:t>Valve Performance</a:t>
            </a:r>
            <a:endParaRPr lang="en-US" sz="3600" dirty="0">
              <a:solidFill>
                <a:srgbClr val="FFD815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33784"/>
              </p:ext>
            </p:extLst>
          </p:nvPr>
        </p:nvGraphicFramePr>
        <p:xfrm>
          <a:off x="138509" y="5749175"/>
          <a:ext cx="7862493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092"/>
                <a:gridCol w="1303867"/>
                <a:gridCol w="1337733"/>
                <a:gridCol w="1303867"/>
                <a:gridCol w="1341967"/>
                <a:gridCol w="1341967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Gradient </a:t>
                      </a:r>
                      <a:endParaRPr lang="en-US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60</a:t>
                      </a:r>
                      <a:endParaRPr lang="en-US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60</a:t>
                      </a:r>
                      <a:endParaRPr lang="en-US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57</a:t>
                      </a:r>
                      <a:endParaRPr lang="en-US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47</a:t>
                      </a:r>
                      <a:endParaRPr lang="en-US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38</a:t>
                      </a:r>
                      <a:endParaRPr lang="en-US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D815"/>
                          </a:solidFill>
                        </a:rPr>
                        <a:t>EOA</a:t>
                      </a:r>
                      <a:endParaRPr lang="en-US" sz="1600" dirty="0">
                        <a:solidFill>
                          <a:srgbClr val="FFD81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D815"/>
                          </a:solidFill>
                        </a:rPr>
                        <a:t>56</a:t>
                      </a:r>
                      <a:endParaRPr lang="en-US" sz="1600" dirty="0">
                        <a:solidFill>
                          <a:srgbClr val="FFD81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D815"/>
                          </a:solidFill>
                        </a:rPr>
                        <a:t>55</a:t>
                      </a:r>
                      <a:endParaRPr lang="en-US" sz="1600" dirty="0">
                        <a:solidFill>
                          <a:srgbClr val="FFD81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D815"/>
                          </a:solidFill>
                        </a:rPr>
                        <a:t>54</a:t>
                      </a:r>
                      <a:endParaRPr lang="en-US" sz="1600" dirty="0">
                        <a:solidFill>
                          <a:srgbClr val="FFD81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D815"/>
                          </a:solidFill>
                        </a:rPr>
                        <a:t>44</a:t>
                      </a:r>
                      <a:endParaRPr lang="en-US" sz="1600" dirty="0">
                        <a:solidFill>
                          <a:srgbClr val="FFD81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D815"/>
                          </a:solidFill>
                        </a:rPr>
                        <a:t>34</a:t>
                      </a:r>
                      <a:endParaRPr lang="en-US" sz="1600" dirty="0">
                        <a:solidFill>
                          <a:srgbClr val="FFD81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63035" y="-386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  <p:sp>
        <p:nvSpPr>
          <p:cNvPr id="16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7</a:t>
            </a:fld>
            <a:endParaRPr lang="en-US" sz="1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473" y="6426200"/>
            <a:ext cx="8242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Independent core-lab adjudication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1" y="701896"/>
            <a:ext cx="8450263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5473" y="6426200"/>
            <a:ext cx="8242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Independent core-lab adjudication</a:t>
            </a:r>
            <a:endParaRPr lang="en-US" sz="16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 rot="16200000">
            <a:off x="-1490920" y="3372483"/>
            <a:ext cx="392974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dirty="0" smtClean="0">
                <a:latin typeface="+mn-lt"/>
                <a:ea typeface="MS PGothic" pitchFamily="34" charset="-128"/>
                <a:cs typeface="Arial" panose="020B0604020202020204" pitchFamily="34" charset="0"/>
              </a:rPr>
              <a:t>Percent of Evaluable Echocardiograms</a:t>
            </a:r>
            <a:endParaRPr lang="en-US" sz="1800" baseline="30000" dirty="0">
              <a:latin typeface="+mn-lt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331732" y="46403"/>
            <a:ext cx="8640818" cy="943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FFD815"/>
                </a:solidFill>
              </a:rPr>
              <a:t>Paravalvular Regurgitation</a:t>
            </a:r>
            <a:endParaRPr lang="en-US" sz="3200" dirty="0">
              <a:solidFill>
                <a:srgbClr val="FFD81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3035" y="-386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  <p:sp>
        <p:nvSpPr>
          <p:cNvPr id="13" name="Slide Number Placeholder 7"/>
          <p:cNvSpPr txBox="1">
            <a:spLocks/>
          </p:cNvSpPr>
          <p:nvPr/>
        </p:nvSpPr>
        <p:spPr>
          <a:xfrm>
            <a:off x="8438611" y="65379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8</a:t>
            </a:fld>
            <a:endParaRPr lang="en-US" sz="1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3" y="960446"/>
            <a:ext cx="83883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15274"/>
              </p:ext>
            </p:extLst>
          </p:nvPr>
        </p:nvGraphicFramePr>
        <p:xfrm>
          <a:off x="228600" y="1225850"/>
          <a:ext cx="8687168" cy="291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926"/>
                <a:gridCol w="1421414"/>
                <a:gridCol w="1421414"/>
                <a:gridCol w="1421414"/>
              </a:tblGrid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Event, K-M rates – % (no.)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658" marR="91658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Days</a:t>
                      </a:r>
                      <a:b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 = 60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Year</a:t>
                      </a:r>
                      <a:b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 = 60  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 Years</a:t>
                      </a:r>
                      <a:b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 = 60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</a:rPr>
                        <a:t>All-</a:t>
                      </a:r>
                      <a:r>
                        <a:rPr lang="en-US" sz="2400" b="0" baseline="0" dirty="0" smtClean="0">
                          <a:ln>
                            <a:noFill/>
                          </a:ln>
                        </a:rPr>
                        <a:t>cause mortality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658" marR="916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kern="1200" baseline="0" dirty="0" smtClean="0">
                          <a:effectLst/>
                        </a:rPr>
                        <a:t>6.7 (4)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23.6 (14)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Cardiovascular mortality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658" marR="916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5.0 (3)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12.4 (7)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ln>
                            <a:noFill/>
                          </a:ln>
                        </a:rPr>
                        <a:t>Disabling Stroke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658" marR="916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0.0 (0)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effectLst/>
                        </a:rPr>
                        <a:t>3.4 (2)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5.3 (3)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60" marR="254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194069"/>
            <a:ext cx="8450317" cy="788276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Safety Outcomes to 2 Years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3035" y="-386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TCT2016</a:t>
            </a:r>
            <a:endParaRPr lang="en-US" b="1" dirty="0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438611" y="6588761"/>
            <a:ext cx="692824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2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37575</TotalTime>
  <Words>615</Words>
  <Application>Microsoft Office PowerPoint</Application>
  <PresentationFormat>On-screen Show (4:3)</PresentationFormat>
  <Paragraphs>172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1_Office Theme</vt:lpstr>
      <vt:lpstr>2_Office Theme</vt:lpstr>
      <vt:lpstr>3_Office Theme</vt:lpstr>
      <vt:lpstr>4_Office Theme</vt:lpstr>
      <vt:lpstr>Longest Follow-up After Implantation of a Self-Expanding Repositionable Transcatheter Aortic Valve: Final Follow-up of the Evolut R CE Study </vt:lpstr>
      <vt:lpstr>Evolut R Clinical Program</vt:lpstr>
      <vt:lpstr>Background</vt:lpstr>
      <vt:lpstr>Methods</vt:lpstr>
      <vt:lpstr>RESULTS FROM THE EVOLUT R CE STUDY</vt:lpstr>
      <vt:lpstr>Patient Characteristics</vt:lpstr>
      <vt:lpstr>PowerPoint Presentation</vt:lpstr>
      <vt:lpstr>PowerPoint Presentation</vt:lpstr>
      <vt:lpstr>Safety Outcomes to 2 Years</vt:lpstr>
      <vt:lpstr>PowerPoint Presentation</vt:lpstr>
      <vt:lpstr>NYHA Class</vt:lpstr>
      <vt:lpstr>Summary</vt:lpstr>
    </vt:vector>
  </TitlesOfParts>
  <Company>Medtronic,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Popma</dc:creator>
  <cp:lastModifiedBy>Lane, Janine</cp:lastModifiedBy>
  <cp:revision>1356</cp:revision>
  <cp:lastPrinted>2015-01-08T21:47:40Z</cp:lastPrinted>
  <dcterms:created xsi:type="dcterms:W3CDTF">2013-07-05T19:12:03Z</dcterms:created>
  <dcterms:modified xsi:type="dcterms:W3CDTF">2016-10-30T17:45:50Z</dcterms:modified>
</cp:coreProperties>
</file>