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1" r:id="rId3"/>
    <p:sldId id="316" r:id="rId4"/>
    <p:sldId id="2147478176" r:id="rId5"/>
    <p:sldId id="2147478177" r:id="rId6"/>
    <p:sldId id="2147478179" r:id="rId7"/>
    <p:sldId id="298" r:id="rId8"/>
    <p:sldId id="307" r:id="rId9"/>
    <p:sldId id="314" r:id="rId10"/>
    <p:sldId id="308" r:id="rId11"/>
    <p:sldId id="2147478178" r:id="rId12"/>
    <p:sldId id="312" r:id="rId13"/>
    <p:sldId id="313" r:id="rId14"/>
    <p:sldId id="2147478180" r:id="rId15"/>
    <p:sldId id="299" r:id="rId16"/>
    <p:sldId id="311" r:id="rId17"/>
    <p:sldId id="214747818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9B0C5F4-A315-7640-ABE1-4F0DE1FE9CAB}">
          <p14:sldIdLst>
            <p14:sldId id="256"/>
            <p14:sldId id="261"/>
            <p14:sldId id="316"/>
            <p14:sldId id="2147478176"/>
            <p14:sldId id="2147478177"/>
            <p14:sldId id="2147478179"/>
            <p14:sldId id="298"/>
            <p14:sldId id="307"/>
            <p14:sldId id="314"/>
            <p14:sldId id="308"/>
            <p14:sldId id="2147478178"/>
            <p14:sldId id="312"/>
            <p14:sldId id="313"/>
            <p14:sldId id="2147478180"/>
            <p14:sldId id="299"/>
            <p14:sldId id="311"/>
            <p14:sldId id="21474781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ley, Jeff" initials="HJ" lastIdx="4" clrIdx="0">
    <p:extLst>
      <p:ext uri="{19B8F6BF-5375-455C-9EA6-DF929625EA0E}">
        <p15:presenceInfo xmlns:p15="http://schemas.microsoft.com/office/powerpoint/2012/main" userId="S-1-5-21-3819232535-1506157902-3687175825-5059" providerId="AD"/>
      </p:ext>
    </p:extLst>
  </p:cmAuthor>
  <p:cmAuthor id="2" name="Renato Lopes, M.D." initials="RLM" lastIdx="4" clrIdx="1">
    <p:extLst>
      <p:ext uri="{19B8F6BF-5375-455C-9EA6-DF929625EA0E}">
        <p15:presenceInfo xmlns:p15="http://schemas.microsoft.com/office/powerpoint/2012/main" userId="Renato Lopes, M.D." providerId="None"/>
      </p:ext>
    </p:extLst>
  </p:cmAuthor>
  <p:cmAuthor id="3" name="Connolly, Stuart" initials="CS" lastIdx="17" clrIdx="2">
    <p:extLst>
      <p:ext uri="{19B8F6BF-5375-455C-9EA6-DF929625EA0E}">
        <p15:presenceInfo xmlns:p15="http://schemas.microsoft.com/office/powerpoint/2012/main" userId="S::stuart.connolly@PHRI.CA::7073d552-fb8c-4b78-8c0e-60f7dfc5e6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52C"/>
    <a:srgbClr val="00539B"/>
    <a:srgbClr val="3AB3CD"/>
    <a:srgbClr val="FFFFFF"/>
    <a:srgbClr val="C10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p:restoredTop sz="94711"/>
  </p:normalViewPr>
  <p:slideViewPr>
    <p:cSldViewPr snapToGrid="0" snapToObjects="1">
      <p:cViewPr varScale="1">
        <p:scale>
          <a:sx n="97" d="100"/>
          <a:sy n="97" d="100"/>
        </p:scale>
        <p:origin x="456" y="68"/>
      </p:cViewPr>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0480647-A374-2E40-8098-CFEA282B3582}" type="datetimeFigureOut">
              <a:rPr lang="en-US" smtClean="0"/>
              <a:pPr/>
              <a:t>11/12/2023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BB1E8CF-6542-954F-8DA2-B9786D13B588}" type="slidenum">
              <a:rPr lang="en-US" smtClean="0"/>
              <a:pPr/>
              <a:t>‹#›</a:t>
            </a:fld>
            <a:endParaRPr lang="en-US" dirty="0"/>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9144000" cy="51435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3923408" y="1603184"/>
            <a:ext cx="4943632" cy="1989851"/>
          </a:xfrm>
        </p:spPr>
        <p:txBody>
          <a:bodyPr anchor="t">
            <a:normAutofit/>
          </a:bodyPr>
          <a:lstStyle>
            <a:lvl1pPr algn="l">
              <a:lnSpc>
                <a:spcPct val="110000"/>
              </a:lnSpc>
              <a:defRPr sz="3200"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3923408" y="3614381"/>
            <a:ext cx="4943632" cy="409793"/>
          </a:xfrm>
        </p:spPr>
        <p:txBody>
          <a:bodyPr anchor="t"/>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3923409" y="698212"/>
            <a:ext cx="1873838" cy="678729"/>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8310201" y="0"/>
            <a:ext cx="833799"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7637929" y="4263340"/>
            <a:ext cx="1164473" cy="631145"/>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382724" y="438525"/>
            <a:ext cx="1348385" cy="259687"/>
          </a:xfrm>
          <a:prstGeom prst="rect">
            <a:avLst/>
          </a:prstGeom>
        </p:spPr>
        <p:txBody>
          <a:bodyPr vert="horz" lIns="91440" tIns="45720" rIns="91440" bIns="4572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1600"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2753448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92608"/>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4" name="Content Placeholder 3"/>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92608"/>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92608"/>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426520493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black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3" name="Content Placeholder 2"/>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7981344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72461B-CE35-6429-D58B-4FCB3B8414A9}"/>
              </a:ext>
            </a:extLst>
          </p:cNvPr>
          <p:cNvPicPr>
            <a:picLocks noChangeAspect="1"/>
          </p:cNvPicPr>
          <p:nvPr userDrawn="1"/>
        </p:nvPicPr>
        <p:blipFill>
          <a:blip r:embed="rId2"/>
          <a:srcRect/>
          <a:stretch/>
        </p:blipFill>
        <p:spPr>
          <a:xfrm>
            <a:off x="-61472" y="-34578"/>
            <a:ext cx="9205472" cy="5178078"/>
          </a:xfrm>
          <a:prstGeom prst="rect">
            <a:avLst/>
          </a:prstGeom>
        </p:spPr>
      </p:pic>
      <p:sp>
        <p:nvSpPr>
          <p:cNvPr id="10" name="Title 1">
            <a:extLst>
              <a:ext uri="{FF2B5EF4-FFF2-40B4-BE49-F238E27FC236}">
                <a16:creationId xmlns:a16="http://schemas.microsoft.com/office/drawing/2014/main" id="{32E25705-2FC4-22F1-F785-FC2A324362C7}"/>
              </a:ext>
            </a:extLst>
          </p:cNvPr>
          <p:cNvSpPr>
            <a:spLocks noGrp="1"/>
          </p:cNvSpPr>
          <p:nvPr>
            <p:ph type="ctrTitle" hasCustomPrompt="1"/>
          </p:nvPr>
        </p:nvSpPr>
        <p:spPr>
          <a:xfrm>
            <a:off x="735229" y="1059166"/>
            <a:ext cx="4073838" cy="2676008"/>
          </a:xfrm>
        </p:spPr>
        <p:txBody>
          <a:bodyPr anchor="t">
            <a:normAutofit/>
          </a:bodyPr>
          <a:lstStyle>
            <a:lvl1pPr algn="l">
              <a:lnSpc>
                <a:spcPct val="110000"/>
              </a:lnSpc>
              <a:defRPr sz="3000" b="1" i="0">
                <a:solidFill>
                  <a:schemeClr val="bg1"/>
                </a:solidFill>
                <a:latin typeface="+mj-lt"/>
              </a:defRPr>
            </a:lvl1pPr>
          </a:lstStyle>
          <a:p>
            <a:r>
              <a:rPr lang="en-US" dirty="0"/>
              <a:t>SECTION TITLE, Arial black, ALL CAPS 25 – 30 PTS</a:t>
            </a:r>
          </a:p>
        </p:txBody>
      </p:sp>
      <p:sp>
        <p:nvSpPr>
          <p:cNvPr id="13" name="Title 1">
            <a:extLst>
              <a:ext uri="{FF2B5EF4-FFF2-40B4-BE49-F238E27FC236}">
                <a16:creationId xmlns:a16="http://schemas.microsoft.com/office/drawing/2014/main" id="{91AE4E72-D6CE-B9DA-2CE2-14D35DA3D062}"/>
              </a:ext>
            </a:extLst>
          </p:cNvPr>
          <p:cNvSpPr txBox="1">
            <a:spLocks/>
          </p:cNvSpPr>
          <p:nvPr userDrawn="1"/>
        </p:nvSpPr>
        <p:spPr>
          <a:xfrm>
            <a:off x="615749" y="4562138"/>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bg1"/>
                </a:solidFill>
                <a:latin typeface="Arial" panose="020B0604020202020204" pitchFamily="34" charset="0"/>
              </a:rPr>
              <a:t>#</a:t>
            </a:r>
            <a:r>
              <a:rPr lang="en-US" sz="1600" b="0" i="0" dirty="0">
                <a:solidFill>
                  <a:schemeClr val="bg1"/>
                </a:solidFill>
                <a:latin typeface="Arial" panose="020B0604020202020204" pitchFamily="34" charset="0"/>
              </a:rPr>
              <a:t>AHA23</a:t>
            </a:r>
          </a:p>
        </p:txBody>
      </p:sp>
      <p:sp>
        <p:nvSpPr>
          <p:cNvPr id="14" name="Text Placeholder 10">
            <a:extLst>
              <a:ext uri="{FF2B5EF4-FFF2-40B4-BE49-F238E27FC236}">
                <a16:creationId xmlns:a16="http://schemas.microsoft.com/office/drawing/2014/main" id="{90709BA5-E2C2-3A30-47A1-A8DF3A499C37}"/>
              </a:ext>
            </a:extLst>
          </p:cNvPr>
          <p:cNvSpPr>
            <a:spLocks noGrp="1"/>
          </p:cNvSpPr>
          <p:nvPr>
            <p:ph type="body" sz="quarter" idx="11" hasCustomPrompt="1"/>
          </p:nvPr>
        </p:nvSpPr>
        <p:spPr>
          <a:xfrm>
            <a:off x="6052663" y="951590"/>
            <a:ext cx="2678089" cy="2330526"/>
          </a:xfrm>
        </p:spPr>
        <p:txBody>
          <a:bodyPr lIns="0" tIns="0" rIns="0" bIns="0" anchor="t">
            <a:noAutofit/>
          </a:bodyPr>
          <a:lstStyle>
            <a:lvl1pPr algn="r">
              <a:defRPr sz="7200" b="0" i="1">
                <a:solidFill>
                  <a:schemeClr val="bg1">
                    <a:alpha val="70000"/>
                  </a:schemeClr>
                </a:solidFill>
                <a:latin typeface="Arial" panose="020B0604020202020204" pitchFamily="34" charset="0"/>
                <a:cs typeface="Arial" panose="020B0604020202020204" pitchFamily="34" charset="0"/>
              </a:defRPr>
            </a:lvl1pPr>
          </a:lstStyle>
          <a:p>
            <a:pPr lvl="0"/>
            <a:r>
              <a:rPr lang="en-US" dirty="0"/>
              <a:t>01</a:t>
            </a:r>
          </a:p>
        </p:txBody>
      </p:sp>
      <p:pic>
        <p:nvPicPr>
          <p:cNvPr id="16" name="Picture 15">
            <a:extLst>
              <a:ext uri="{FF2B5EF4-FFF2-40B4-BE49-F238E27FC236}">
                <a16:creationId xmlns:a16="http://schemas.microsoft.com/office/drawing/2014/main" id="{6EE9859F-F03E-9A74-9CBA-A6FF8DB5D794}"/>
              </a:ext>
            </a:extLst>
          </p:cNvPr>
          <p:cNvPicPr>
            <a:picLocks noChangeAspect="1"/>
          </p:cNvPicPr>
          <p:nvPr userDrawn="1"/>
        </p:nvPicPr>
        <p:blipFill>
          <a:blip r:embed="rId3"/>
          <a:srcRect/>
          <a:stretch/>
        </p:blipFill>
        <p:spPr>
          <a:xfrm>
            <a:off x="7638250" y="4377113"/>
            <a:ext cx="975325" cy="585196"/>
          </a:xfrm>
          <a:prstGeom prst="rect">
            <a:avLst/>
          </a:prstGeom>
        </p:spPr>
      </p:pic>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Arial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8500146" y="92664"/>
            <a:ext cx="536278" cy="289246"/>
          </a:xfrm>
          <a:prstGeom prst="rect">
            <a:avLst/>
          </a:prstGeom>
        </p:spPr>
      </p:pic>
      <p:sp>
        <p:nvSpPr>
          <p:cNvPr id="4" name="Picture Placeholder 3">
            <a:extLst>
              <a:ext uri="{FF2B5EF4-FFF2-40B4-BE49-F238E27FC236}">
                <a16:creationId xmlns:a16="http://schemas.microsoft.com/office/drawing/2014/main" id="{8DAC4667-50DA-AC7F-142E-AD67244DAB97}"/>
              </a:ext>
            </a:extLst>
          </p:cNvPr>
          <p:cNvSpPr>
            <a:spLocks noGrp="1"/>
          </p:cNvSpPr>
          <p:nvPr>
            <p:ph type="pic" sz="quarter" idx="15"/>
          </p:nvPr>
        </p:nvSpPr>
        <p:spPr>
          <a:xfrm>
            <a:off x="2447513" y="1"/>
            <a:ext cx="6696487" cy="51435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dirty="0"/>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dirty="0"/>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dirty="0"/>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lnSpc>
                <a:spcPct val="120000"/>
              </a:lnSpc>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Arial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cap="all" baseline="0">
                <a:solidFill>
                  <a:schemeClr val="accent1"/>
                </a:solidFill>
                <a:latin typeface="+mn-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Arial bold at 12-14pts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6" name="Freeform 5">
            <a:extLst>
              <a:ext uri="{FF2B5EF4-FFF2-40B4-BE49-F238E27FC236}">
                <a16:creationId xmlns:a16="http://schemas.microsoft.com/office/drawing/2014/main" id="{C336D1C2-4E30-ACF6-F2ED-CA5FA9FB4233}"/>
              </a:ext>
            </a:extLst>
          </p:cNvPr>
          <p:cNvSpPr/>
          <p:nvPr userDrawn="1"/>
        </p:nvSpPr>
        <p:spPr>
          <a:xfrm>
            <a:off x="0" y="-1"/>
            <a:ext cx="7336840" cy="51435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lnSpc>
                <a:spcPct val="110000"/>
              </a:lnSpc>
              <a:defRPr sz="2500" b="1" i="0" cap="all" baseline="0">
                <a:solidFill>
                  <a:schemeClr val="bg1"/>
                </a:solidFill>
                <a:latin typeface="+mj-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25 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92608"/>
            <a:ext cx="6877210" cy="977010"/>
          </a:xfrm>
        </p:spPr>
        <p:txBody>
          <a:bodyPr/>
          <a:lstStyle/>
          <a:p>
            <a:r>
              <a:rPr lang="en-US" dirty="0"/>
              <a:t>TITLE IS ALL CAPS AT 25-30PTS</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292608" y="781113"/>
            <a:ext cx="6822082" cy="321610"/>
          </a:xfrm>
        </p:spPr>
        <p:txBody>
          <a:bodyPr>
            <a:normAutofit/>
          </a:bodyPr>
          <a:lstStyle>
            <a:lvl1pPr>
              <a:defRPr sz="1600" b="1"/>
            </a:lvl1pPr>
          </a:lstStyle>
          <a:p>
            <a:pPr lvl="0"/>
            <a:r>
              <a:rPr lang="en-US" dirty="0"/>
              <a:t>Subtitle is Arial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8600688" y="0"/>
            <a:ext cx="543312"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7244696" y="3230131"/>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4413351" y="3008643"/>
            <a:ext cx="1358973" cy="736563"/>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6219049" y="3311818"/>
            <a:ext cx="1129086" cy="35808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4089400" y="438677"/>
            <a:ext cx="4525513" cy="2354940"/>
          </a:xfrm>
        </p:spPr>
        <p:txBody>
          <a:bodyPr anchor="b">
            <a:noAutofit/>
          </a:bodyPr>
          <a:lstStyle>
            <a:lvl1pPr algn="r">
              <a:lnSpc>
                <a:spcPts val="4000"/>
              </a:lnSpc>
              <a:defRPr sz="48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4419012" y="2861462"/>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5887330" y="6683627"/>
            <a:ext cx="2321120" cy="311729"/>
          </a:xfrm>
          <a:prstGeom prst="rect">
            <a:avLst/>
          </a:prstGeom>
        </p:spPr>
      </p:pic>
    </p:spTree>
    <p:extLst>
      <p:ext uri="{BB962C8B-B14F-4D97-AF65-F5344CB8AC3E}">
        <p14:creationId xmlns:p14="http://schemas.microsoft.com/office/powerpoint/2010/main" val="268373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8" y="292608"/>
            <a:ext cx="8268020" cy="806821"/>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6" name="Slide Number Placeholder 5">
            <a:extLst>
              <a:ext uri="{FF2B5EF4-FFF2-40B4-BE49-F238E27FC236}">
                <a16:creationId xmlns:a16="http://schemas.microsoft.com/office/drawing/2014/main" id="{28832E69-84E5-A32A-0732-7F853297A094}"/>
              </a:ext>
            </a:extLst>
          </p:cNvPr>
          <p:cNvSpPr>
            <a:spLocks noGrp="1"/>
          </p:cNvSpPr>
          <p:nvPr>
            <p:ph type="sldNum" sz="quarter" idx="12"/>
          </p:nvPr>
        </p:nvSpPr>
        <p:spPr>
          <a:xfrm>
            <a:off x="5919010" y="4712945"/>
            <a:ext cx="517439" cy="273844"/>
          </a:xfrm>
          <a:prstGeom prst="rect">
            <a:avLst/>
          </a:prstGeom>
        </p:spPr>
        <p:txBody>
          <a:bodyPr anchor="b"/>
          <a:lstStyle>
            <a:lvl1pPr algn="r">
              <a:defRPr sz="825"/>
            </a:lvl1pPr>
          </a:lstStyle>
          <a:p>
            <a:fld id="{48F63A3B-78C7-47BE-AE5E-E10140E04643}" type="slidenum">
              <a:rPr lang="en-US" smtClean="0"/>
              <a:pPr/>
              <a:t>‹#›</a:t>
            </a:fld>
            <a:endParaRPr lang="en-US" dirty="0"/>
          </a:p>
        </p:txBody>
      </p:sp>
      <p:sp>
        <p:nvSpPr>
          <p:cNvPr id="7" name="Footer Placeholder 3">
            <a:extLst>
              <a:ext uri="{FF2B5EF4-FFF2-40B4-BE49-F238E27FC236}">
                <a16:creationId xmlns:a16="http://schemas.microsoft.com/office/drawing/2014/main" id="{964DE709-84C9-44B4-41F1-8E5DBB8230D8}"/>
              </a:ext>
            </a:extLst>
          </p:cNvPr>
          <p:cNvSpPr txBox="1">
            <a:spLocks/>
          </p:cNvSpPr>
          <p:nvPr userDrawn="1"/>
        </p:nvSpPr>
        <p:spPr>
          <a:xfrm>
            <a:off x="1921599" y="4746894"/>
            <a:ext cx="4332083" cy="273844"/>
          </a:xfrm>
          <a:prstGeom prst="rect">
            <a:avLst/>
          </a:prstGeom>
        </p:spPr>
        <p:txBody>
          <a:bodyPr vert="horz" lIns="68580" tIns="34290" rIns="68580" bIns="3429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defRPr/>
            </a:pPr>
            <a:r>
              <a:rPr lang="en-US" sz="750" dirty="0">
                <a:solidFill>
                  <a:srgbClr val="000000"/>
                </a:solidFill>
                <a:latin typeface="+mn-lt"/>
              </a:rPr>
              <a:t>UNPUBLISHED DATA – DO NOT COPY OR DISTRIBUTE</a:t>
            </a:r>
          </a:p>
        </p:txBody>
      </p:sp>
    </p:spTree>
    <p:extLst>
      <p:ext uri="{BB962C8B-B14F-4D97-AF65-F5344CB8AC3E}">
        <p14:creationId xmlns:p14="http://schemas.microsoft.com/office/powerpoint/2010/main" val="707965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8483955" y="0"/>
            <a:ext cx="657164" cy="492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8500146" y="92664"/>
            <a:ext cx="536278" cy="289246"/>
          </a:xfrm>
          <a:prstGeom prst="rect">
            <a:avLst/>
          </a:prstGeom>
        </p:spPr>
      </p:pic>
      <p:sp>
        <p:nvSpPr>
          <p:cNvPr id="5" name="Picture Placeholder 4">
            <a:extLst>
              <a:ext uri="{FF2B5EF4-FFF2-40B4-BE49-F238E27FC236}">
                <a16:creationId xmlns:a16="http://schemas.microsoft.com/office/drawing/2014/main" id="{25AE220C-1247-0B10-CC0A-F822B1D7494D}"/>
              </a:ext>
            </a:extLst>
          </p:cNvPr>
          <p:cNvSpPr>
            <a:spLocks noGrp="1" noChangeAspect="1"/>
          </p:cNvSpPr>
          <p:nvPr>
            <p:ph type="pic" idx="1"/>
          </p:nvPr>
        </p:nvSpPr>
        <p:spPr>
          <a:xfrm>
            <a:off x="4572001" y="-6379"/>
            <a:ext cx="4571999" cy="5146743"/>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97AD9-02DD-B24B-B1F2-4955EFCC927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41847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dirty="0"/>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peaker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623143" y="1266737"/>
            <a:ext cx="2226318" cy="321610"/>
          </a:xfrm>
        </p:spPr>
        <p:txBody>
          <a:bodyPr anchor="t">
            <a:noAutofit/>
          </a:bodyPr>
          <a:lstStyle>
            <a:lvl1pPr algn="l">
              <a:lnSpc>
                <a:spcPct val="100000"/>
              </a:lnSpc>
              <a:defRPr sz="1500" cap="all" baseline="0">
                <a:solidFill>
                  <a:schemeClr val="accent1"/>
                </a:solidFill>
                <a:latin typeface="+mj-lt"/>
              </a:defRPr>
            </a:lvl1pPr>
          </a:lstStyle>
          <a:p>
            <a:r>
              <a:rPr lang="en-US" dirty="0"/>
              <a:t>SPEAKER NAME</a:t>
            </a:r>
          </a:p>
        </p:txBody>
      </p:sp>
      <p:sp>
        <p:nvSpPr>
          <p:cNvPr id="4" name="Content Placeholder 3"/>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Arial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dirty="0"/>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Arial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dirty="0"/>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1995616" y="1266736"/>
            <a:ext cx="2226318" cy="337157"/>
          </a:xfrm>
        </p:spPr>
        <p:txBody>
          <a:bodyPr>
            <a:normAutofit/>
          </a:bodyPr>
          <a:lstStyle>
            <a:lvl1pPr>
              <a:defRPr sz="1500" b="1" i="0" cap="all" baseline="0">
                <a:solidFill>
                  <a:schemeClr val="bg1"/>
                </a:solidFill>
                <a:latin typeface="+mj-lt"/>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3949348" y="-1002677"/>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3984672" y="-782545"/>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564642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dirty="0"/>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dirty="0"/>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dirty="0"/>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dirty="0"/>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latin typeface="+mn-lt"/>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89" y="614723"/>
            <a:ext cx="6828720" cy="465932"/>
          </a:xfrm>
        </p:spPr>
        <p:txBody>
          <a:bodyPr/>
          <a:lstStyle>
            <a:lvl1pPr>
              <a:defRPr>
                <a:solidFill>
                  <a:schemeClr val="tx1"/>
                </a:solidFill>
              </a:defRPr>
            </a:lvl1pPr>
          </a:lstStyle>
          <a:p>
            <a:r>
              <a:rPr lang="en-US" dirty="0"/>
              <a:t>TITLE IS ALL CAPS AT 25 – 30PTS</a:t>
            </a:r>
          </a:p>
        </p:txBody>
      </p:sp>
      <p:sp>
        <p:nvSpPr>
          <p:cNvPr id="3" name="Content Placeholder 2"/>
          <p:cNvSpPr>
            <a:spLocks noGrp="1"/>
          </p:cNvSpPr>
          <p:nvPr>
            <p:ph idx="1" hasCustomPrompt="1"/>
          </p:nvPr>
        </p:nvSpPr>
        <p:spPr>
          <a:xfrm>
            <a:off x="437990" y="1536807"/>
            <a:ext cx="5962810" cy="2868139"/>
          </a:xfrm>
        </p:spPr>
        <p:txBody>
          <a:bodyPr/>
          <a:lstStyle/>
          <a:p>
            <a:pPr lvl="0"/>
            <a:r>
              <a:rPr lang="en-US" dirty="0"/>
              <a:t>Body copy is Arial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DEAEA93-D51E-DF22-7A64-AC52BFA21B14}"/>
              </a:ext>
            </a:extLst>
          </p:cNvPr>
          <p:cNvSpPr/>
          <p:nvPr userDrawn="1"/>
        </p:nvSpPr>
        <p:spPr>
          <a:xfrm>
            <a:off x="5064370" y="-1"/>
            <a:ext cx="4079632" cy="5913153"/>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hasCustomPrompt="1"/>
          </p:nvPr>
        </p:nvSpPr>
        <p:spPr>
          <a:xfrm>
            <a:off x="437990" y="614723"/>
            <a:ext cx="4823557" cy="922084"/>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437991" y="1536807"/>
            <a:ext cx="4823557" cy="3095915"/>
          </a:xfrm>
        </p:spPr>
        <p:txBody>
          <a:bodyPr/>
          <a:lstStyle/>
          <a:p>
            <a:pPr lvl="0"/>
            <a:r>
              <a:rPr lang="en-US" dirty="0"/>
              <a:t>Body copy is Arial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92608"/>
            <a:ext cx="8268020" cy="926208"/>
          </a:xfrm>
        </p:spPr>
        <p:txBody>
          <a:bodyPr/>
          <a:lstStyle/>
          <a:p>
            <a:r>
              <a:rPr lang="en-US" dirty="0"/>
              <a:t>TITLE IS ALL CAPS AT 25-30PTS</a:t>
            </a:r>
          </a:p>
        </p:txBody>
      </p:sp>
      <p:sp>
        <p:nvSpPr>
          <p:cNvPr id="3" name="Content Placeholder 2"/>
          <p:cNvSpPr>
            <a:spLocks noGrp="1"/>
          </p:cNvSpPr>
          <p:nvPr>
            <p:ph sz="half" idx="1" hasCustomPrompt="1"/>
          </p:nvPr>
        </p:nvSpPr>
        <p:spPr>
          <a:xfrm>
            <a:off x="437990" y="1540933"/>
            <a:ext cx="4010105" cy="3091790"/>
          </a:xfrm>
        </p:spPr>
        <p:txBody>
          <a:bodyPr/>
          <a:lstStyle/>
          <a:p>
            <a:pPr lvl="0"/>
            <a:r>
              <a:rPr lang="en-US" dirty="0"/>
              <a:t>Body copy is Arial at 12pts</a:t>
            </a:r>
          </a:p>
        </p:txBody>
      </p:sp>
      <p:sp>
        <p:nvSpPr>
          <p:cNvPr id="4" name="Content Placeholder 3"/>
          <p:cNvSpPr>
            <a:spLocks noGrp="1"/>
          </p:cNvSpPr>
          <p:nvPr>
            <p:ph sz="half" idx="2" hasCustomPrompt="1"/>
          </p:nvPr>
        </p:nvSpPr>
        <p:spPr>
          <a:xfrm>
            <a:off x="4710722" y="1540931"/>
            <a:ext cx="4010105" cy="3091791"/>
          </a:xfrm>
        </p:spPr>
        <p:txBody>
          <a:body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608" y="292608"/>
            <a:ext cx="8268020" cy="80682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3" r:id="rId5"/>
    <p:sldLayoutId id="2147483694" r:id="rId6"/>
    <p:sldLayoutId id="2147483662" r:id="rId7"/>
    <p:sldLayoutId id="2147483678" r:id="rId8"/>
    <p:sldLayoutId id="2147483664" r:id="rId9"/>
    <p:sldLayoutId id="2147483671" r:id="rId10"/>
    <p:sldLayoutId id="2147483672" r:id="rId11"/>
    <p:sldLayoutId id="2147483696" r:id="rId12"/>
    <p:sldLayoutId id="2147483686" r:id="rId13"/>
    <p:sldLayoutId id="2147483673" r:id="rId14"/>
    <p:sldLayoutId id="2147483674" r:id="rId15"/>
    <p:sldLayoutId id="2147483680" r:id="rId16"/>
    <p:sldLayoutId id="2147483675"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 id="2147483699" r:id="rId29"/>
    <p:sldLayoutId id="2147483700" r:id="rId30"/>
  </p:sldLayoutIdLst>
  <p:hf hdr="0" dt="0"/>
  <p:txStyles>
    <p:title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3614261" y="892184"/>
            <a:ext cx="5274453" cy="1729704"/>
          </a:xfrm>
        </p:spPr>
        <p:txBody>
          <a:bodyPr>
            <a:spAutoFit/>
          </a:bodyPr>
          <a:lstStyle/>
          <a:p>
            <a:pPr>
              <a:lnSpc>
                <a:spcPct val="95000"/>
              </a:lnSpc>
            </a:pPr>
            <a:r>
              <a:rPr lang="en-US" sz="2800" dirty="0">
                <a:solidFill>
                  <a:schemeClr val="accent2"/>
                </a:solidFill>
              </a:rPr>
              <a:t>The Artesia trial</a:t>
            </a:r>
            <a:br>
              <a:rPr lang="en-US" sz="2800" dirty="0">
                <a:solidFill>
                  <a:schemeClr val="accent2"/>
                </a:solidFill>
              </a:rPr>
            </a:br>
            <a:r>
              <a:rPr lang="en-US" sz="2800" cap="none" dirty="0">
                <a:latin typeface="+mn-lt"/>
              </a:rPr>
              <a:t>Apixaban for Stroke Prevention in Subclinical Atrial Fibrillation</a:t>
            </a:r>
            <a:endParaRPr lang="en-US" sz="2800" dirty="0">
              <a:latin typeface="+mn-lt"/>
            </a:endParaRPr>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3660776" y="2700287"/>
            <a:ext cx="5274454" cy="1297425"/>
          </a:xfrm>
        </p:spPr>
        <p:txBody>
          <a:bodyPr>
            <a:normAutofit fontScale="92500"/>
          </a:bodyPr>
          <a:lstStyle/>
          <a:p>
            <a:pPr>
              <a:lnSpc>
                <a:spcPct val="125000"/>
              </a:lnSpc>
            </a:pPr>
            <a:r>
              <a:rPr lang="en-US" dirty="0"/>
              <a:t>Professor Jeff Healey, Population Health Research Institute</a:t>
            </a:r>
          </a:p>
          <a:p>
            <a:pPr>
              <a:lnSpc>
                <a:spcPct val="125000"/>
              </a:lnSpc>
            </a:pPr>
            <a:r>
              <a:rPr lang="en-US" dirty="0"/>
              <a:t>McMaster University, Hamilton, Ontario, Canada</a:t>
            </a:r>
          </a:p>
          <a:p>
            <a:pPr>
              <a:lnSpc>
                <a:spcPct val="125000"/>
              </a:lnSpc>
            </a:pPr>
            <a:r>
              <a:rPr lang="en-US" dirty="0"/>
              <a:t>On behalf of the ARTESIA steering committee and investigators</a:t>
            </a:r>
          </a:p>
        </p:txBody>
      </p:sp>
      <p:pic>
        <p:nvPicPr>
          <p:cNvPr id="4" name="Picture 3">
            <a:extLst>
              <a:ext uri="{FF2B5EF4-FFF2-40B4-BE49-F238E27FC236}">
                <a16:creationId xmlns:a16="http://schemas.microsoft.com/office/drawing/2014/main" id="{EA156358-F860-0D6E-AD54-4D03533187A8}"/>
              </a:ext>
            </a:extLst>
          </p:cNvPr>
          <p:cNvPicPr>
            <a:picLocks noChangeAspect="1"/>
          </p:cNvPicPr>
          <p:nvPr/>
        </p:nvPicPr>
        <p:blipFill>
          <a:blip r:embed="rId2"/>
          <a:stretch>
            <a:fillRect/>
          </a:stretch>
        </p:blipFill>
        <p:spPr>
          <a:xfrm>
            <a:off x="7267759" y="254442"/>
            <a:ext cx="1620955" cy="559344"/>
          </a:xfrm>
          <a:prstGeom prst="rect">
            <a:avLst/>
          </a:prstGeom>
        </p:spPr>
      </p:pic>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black background with a black square&#10;&#10;Description automatically generated with medium confidence">
            <a:extLst>
              <a:ext uri="{FF2B5EF4-FFF2-40B4-BE49-F238E27FC236}">
                <a16:creationId xmlns:a16="http://schemas.microsoft.com/office/drawing/2014/main" id="{8A0AB8A8-58E4-559A-0E5F-A1778685F977}"/>
              </a:ext>
            </a:extLst>
          </p:cNvPr>
          <p:cNvPicPr>
            <a:picLocks noChangeAspect="1"/>
          </p:cNvPicPr>
          <p:nvPr/>
        </p:nvPicPr>
        <p:blipFill>
          <a:blip r:embed="rId2"/>
          <a:stretch>
            <a:fillRect/>
          </a:stretch>
        </p:blipFill>
        <p:spPr>
          <a:xfrm>
            <a:off x="3024188" y="219368"/>
            <a:ext cx="5880100" cy="4432300"/>
          </a:xfrm>
          <a:prstGeom prst="rect">
            <a:avLst/>
          </a:prstGeom>
          <a:noFill/>
        </p:spPr>
      </p:pic>
      <p:sp>
        <p:nvSpPr>
          <p:cNvPr id="8" name="Title 7">
            <a:extLst>
              <a:ext uri="{FF2B5EF4-FFF2-40B4-BE49-F238E27FC236}">
                <a16:creationId xmlns:a16="http://schemas.microsoft.com/office/drawing/2014/main" id="{4ABF730F-727A-1332-2040-7909C4D89FCB}"/>
              </a:ext>
            </a:extLst>
          </p:cNvPr>
          <p:cNvSpPr>
            <a:spLocks noGrp="1"/>
          </p:cNvSpPr>
          <p:nvPr>
            <p:ph type="title"/>
          </p:nvPr>
        </p:nvSpPr>
        <p:spPr>
          <a:xfrm>
            <a:off x="167230" y="1444276"/>
            <a:ext cx="2910508" cy="1416011"/>
          </a:xfrm>
        </p:spPr>
        <p:txBody>
          <a:bodyPr>
            <a:normAutofit/>
          </a:bodyPr>
          <a:lstStyle/>
          <a:p>
            <a:r>
              <a:rPr lang="en-US" dirty="0"/>
              <a:t>Stroke </a:t>
            </a:r>
            <a:br>
              <a:rPr lang="en-US" dirty="0"/>
            </a:br>
            <a:r>
              <a:rPr lang="en-US" dirty="0"/>
              <a:t>or Systemic </a:t>
            </a:r>
            <a:br>
              <a:rPr lang="en-US" dirty="0"/>
            </a:br>
            <a:r>
              <a:rPr lang="en-US" dirty="0"/>
              <a:t>Embolism</a:t>
            </a:r>
          </a:p>
        </p:txBody>
      </p:sp>
      <p:sp>
        <p:nvSpPr>
          <p:cNvPr id="12" name="Slide Number Placeholder 11">
            <a:extLst>
              <a:ext uri="{FF2B5EF4-FFF2-40B4-BE49-F238E27FC236}">
                <a16:creationId xmlns:a16="http://schemas.microsoft.com/office/drawing/2014/main" id="{C5808757-77F6-41C3-8589-389F3887C408}"/>
              </a:ext>
            </a:extLst>
          </p:cNvPr>
          <p:cNvSpPr>
            <a:spLocks noGrp="1"/>
          </p:cNvSpPr>
          <p:nvPr>
            <p:ph type="sldNum" sz="quarter" idx="4"/>
          </p:nvPr>
        </p:nvSpPr>
        <p:spPr>
          <a:xfrm>
            <a:off x="8565691" y="4767263"/>
            <a:ext cx="577642" cy="273844"/>
          </a:xfrm>
        </p:spPr>
        <p:txBody>
          <a:bodyPr/>
          <a:lstStyle/>
          <a:p>
            <a:fld id="{0E35BBB0-73A1-954D-9854-C6F827AED934}" type="slidenum">
              <a:rPr lang="en-US" smtClean="0"/>
              <a:pPr/>
              <a:t>10</a:t>
            </a:fld>
            <a:endParaRPr lang="en-US" dirty="0"/>
          </a:p>
        </p:txBody>
      </p:sp>
      <p:pic>
        <p:nvPicPr>
          <p:cNvPr id="35" name="Picture 34">
            <a:extLst>
              <a:ext uri="{FF2B5EF4-FFF2-40B4-BE49-F238E27FC236}">
                <a16:creationId xmlns:a16="http://schemas.microsoft.com/office/drawing/2014/main" id="{FB27842B-0D87-65F8-F80D-9BB345414C09}"/>
              </a:ext>
            </a:extLst>
          </p:cNvPr>
          <p:cNvPicPr>
            <a:picLocks noChangeAspect="1"/>
          </p:cNvPicPr>
          <p:nvPr/>
        </p:nvPicPr>
        <p:blipFill>
          <a:blip r:embed="rId3"/>
          <a:srcRect/>
          <a:stretch/>
        </p:blipFill>
        <p:spPr>
          <a:xfrm>
            <a:off x="3024188" y="219368"/>
            <a:ext cx="5880100" cy="4432300"/>
          </a:xfrm>
          <a:prstGeom prst="rect">
            <a:avLst/>
          </a:prstGeom>
        </p:spPr>
      </p:pic>
      <p:pic>
        <p:nvPicPr>
          <p:cNvPr id="37" name="Picture 36">
            <a:extLst>
              <a:ext uri="{FF2B5EF4-FFF2-40B4-BE49-F238E27FC236}">
                <a16:creationId xmlns:a16="http://schemas.microsoft.com/office/drawing/2014/main" id="{6CEB56B0-3382-9C8F-6E8E-A65C7B521355}"/>
              </a:ext>
            </a:extLst>
          </p:cNvPr>
          <p:cNvPicPr>
            <a:picLocks noChangeAspect="1"/>
          </p:cNvPicPr>
          <p:nvPr/>
        </p:nvPicPr>
        <p:blipFill>
          <a:blip r:embed="rId4"/>
          <a:srcRect/>
          <a:stretch/>
        </p:blipFill>
        <p:spPr>
          <a:xfrm>
            <a:off x="3024188" y="219368"/>
            <a:ext cx="5880100" cy="4432300"/>
          </a:xfrm>
          <a:prstGeom prst="rect">
            <a:avLst/>
          </a:prstGeom>
          <a:noFill/>
        </p:spPr>
      </p:pic>
      <p:sp>
        <p:nvSpPr>
          <p:cNvPr id="17" name="Title 1">
            <a:extLst>
              <a:ext uri="{FF2B5EF4-FFF2-40B4-BE49-F238E27FC236}">
                <a16:creationId xmlns:a16="http://schemas.microsoft.com/office/drawing/2014/main" id="{8FFDAE97-2663-4FFC-B5E1-989DE24A765C}"/>
              </a:ext>
            </a:extLst>
          </p:cNvPr>
          <p:cNvSpPr txBox="1">
            <a:spLocks/>
          </p:cNvSpPr>
          <p:nvPr/>
        </p:nvSpPr>
        <p:spPr>
          <a:xfrm>
            <a:off x="4313553" y="304197"/>
            <a:ext cx="2842622" cy="612988"/>
          </a:xfrm>
          <a:prstGeom prst="rect">
            <a:avLst/>
          </a:prstGeom>
        </p:spPr>
        <p:txBody>
          <a:bodyPr vert="horz" wrap="square" lIns="91440" tIns="45720" rIns="91440" bIns="45720" rtlCol="0">
            <a:spAutoFit/>
          </a:bodyPr>
          <a:lstStyle>
            <a:lvl1pPr indent="0" defTabSz="685800">
              <a:lnSpc>
                <a:spcPct val="110000"/>
              </a:lnSpc>
              <a:spcBef>
                <a:spcPts val="750"/>
              </a:spcBef>
              <a:buFontTx/>
              <a:buNone/>
              <a:defRPr sz="1600" b="1"/>
            </a:lvl1pPr>
            <a:lvl2pPr marL="342900" indent="0" defTabSz="685800">
              <a:lnSpc>
                <a:spcPct val="90000"/>
              </a:lnSpc>
              <a:spcBef>
                <a:spcPts val="375"/>
              </a:spcBef>
              <a:buFontTx/>
              <a:buNone/>
              <a:defRPr sz="1200"/>
            </a:lvl2pPr>
            <a:lvl3pPr marL="685800" indent="0" defTabSz="685800">
              <a:lnSpc>
                <a:spcPct val="90000"/>
              </a:lnSpc>
              <a:spcBef>
                <a:spcPts val="375"/>
              </a:spcBef>
              <a:buFontTx/>
              <a:buNone/>
              <a:defRPr sz="1200"/>
            </a:lvl3pPr>
            <a:lvl4pPr marL="1028700" indent="0" defTabSz="685800">
              <a:lnSpc>
                <a:spcPct val="90000"/>
              </a:lnSpc>
              <a:spcBef>
                <a:spcPts val="375"/>
              </a:spcBef>
              <a:buFontTx/>
              <a:buNone/>
              <a:defRPr sz="1200"/>
            </a:lvl4pPr>
            <a:lvl5pPr marL="1371600" indent="0" defTabSz="685800">
              <a:lnSpc>
                <a:spcPct val="90000"/>
              </a:lnSpc>
              <a:spcBef>
                <a:spcPts val="375"/>
              </a:spcBef>
              <a:buFontTx/>
              <a:buNone/>
              <a:defRPr sz="12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11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dirty="0"/>
              <a:t>HR 0.63 (95% CI: 0.45-0.88)</a:t>
            </a:r>
            <a:br>
              <a:rPr lang="en-US" dirty="0"/>
            </a:br>
            <a:r>
              <a:rPr lang="en-US" dirty="0"/>
              <a:t>p=0.007</a:t>
            </a:r>
          </a:p>
        </p:txBody>
      </p:sp>
    </p:spTree>
    <p:extLst>
      <p:ext uri="{BB962C8B-B14F-4D97-AF65-F5344CB8AC3E}">
        <p14:creationId xmlns:p14="http://schemas.microsoft.com/office/powerpoint/2010/main" val="13007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994859-4D9B-B031-09C5-A828BB75089C}"/>
              </a:ext>
            </a:extLst>
          </p:cNvPr>
          <p:cNvSpPr>
            <a:spLocks noGrp="1"/>
          </p:cNvSpPr>
          <p:nvPr>
            <p:ph type="title"/>
          </p:nvPr>
        </p:nvSpPr>
        <p:spPr>
          <a:xfrm>
            <a:off x="292045" y="292608"/>
            <a:ext cx="6828720" cy="465932"/>
          </a:xfrm>
        </p:spPr>
        <p:txBody>
          <a:bodyPr>
            <a:normAutofit fontScale="90000"/>
          </a:bodyPr>
          <a:lstStyle/>
          <a:p>
            <a:r>
              <a:rPr lang="en-US" dirty="0"/>
              <a:t>Primary Efficacy Analysis (ITT)</a:t>
            </a:r>
            <a:endParaRPr lang="en-CA" dirty="0"/>
          </a:p>
        </p:txBody>
      </p:sp>
      <p:graphicFrame>
        <p:nvGraphicFramePr>
          <p:cNvPr id="8" name="Content Placeholder 7">
            <a:extLst>
              <a:ext uri="{FF2B5EF4-FFF2-40B4-BE49-F238E27FC236}">
                <a16:creationId xmlns:a16="http://schemas.microsoft.com/office/drawing/2014/main" id="{40C9DD7E-F4BF-4B4B-9B56-A0001CA4C6C0}"/>
              </a:ext>
            </a:extLst>
          </p:cNvPr>
          <p:cNvGraphicFramePr>
            <a:graphicFrameLocks noGrp="1"/>
          </p:cNvGraphicFramePr>
          <p:nvPr>
            <p:ph idx="1"/>
            <p:extLst>
              <p:ext uri="{D42A27DB-BD31-4B8C-83A1-F6EECF244321}">
                <p14:modId xmlns:p14="http://schemas.microsoft.com/office/powerpoint/2010/main" val="3963990360"/>
              </p:ext>
            </p:extLst>
          </p:nvPr>
        </p:nvGraphicFramePr>
        <p:xfrm>
          <a:off x="389614" y="793511"/>
          <a:ext cx="8404529" cy="3963423"/>
        </p:xfrm>
        <a:graphic>
          <a:graphicData uri="http://schemas.openxmlformats.org/drawingml/2006/table">
            <a:tbl>
              <a:tblPr firstRow="1" bandRow="1">
                <a:tableStyleId>{5C22544A-7EE6-4342-B048-85BDC9FD1C3A}</a:tableStyleId>
              </a:tblPr>
              <a:tblGrid>
                <a:gridCol w="2967882">
                  <a:extLst>
                    <a:ext uri="{9D8B030D-6E8A-4147-A177-3AD203B41FA5}">
                      <a16:colId xmlns:a16="http://schemas.microsoft.com/office/drawing/2014/main" val="4104466187"/>
                    </a:ext>
                  </a:extLst>
                </a:gridCol>
                <a:gridCol w="1249915">
                  <a:extLst>
                    <a:ext uri="{9D8B030D-6E8A-4147-A177-3AD203B41FA5}">
                      <a16:colId xmlns:a16="http://schemas.microsoft.com/office/drawing/2014/main" val="3889397145"/>
                    </a:ext>
                  </a:extLst>
                </a:gridCol>
                <a:gridCol w="1464428">
                  <a:extLst>
                    <a:ext uri="{9D8B030D-6E8A-4147-A177-3AD203B41FA5}">
                      <a16:colId xmlns:a16="http://schemas.microsoft.com/office/drawing/2014/main" val="659457584"/>
                    </a:ext>
                  </a:extLst>
                </a:gridCol>
                <a:gridCol w="1890132">
                  <a:extLst>
                    <a:ext uri="{9D8B030D-6E8A-4147-A177-3AD203B41FA5}">
                      <a16:colId xmlns:a16="http://schemas.microsoft.com/office/drawing/2014/main" val="1688729152"/>
                    </a:ext>
                  </a:extLst>
                </a:gridCol>
                <a:gridCol w="832172">
                  <a:extLst>
                    <a:ext uri="{9D8B030D-6E8A-4147-A177-3AD203B41FA5}">
                      <a16:colId xmlns:a16="http://schemas.microsoft.com/office/drawing/2014/main" val="3583528415"/>
                    </a:ext>
                  </a:extLst>
                </a:gridCol>
              </a:tblGrid>
              <a:tr h="742129">
                <a:tc>
                  <a:txBody>
                    <a:bodyPr/>
                    <a:lstStyle/>
                    <a:p>
                      <a:endParaRPr lang="en-US" sz="20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Apixaban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(N = 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Aspirin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(N = 1997)</a:t>
                      </a:r>
                    </a:p>
                  </a:txBody>
                  <a:tcPr/>
                </a:tc>
                <a:tc>
                  <a:txBody>
                    <a:bodyPr/>
                    <a:lstStyle/>
                    <a:p>
                      <a:pPr algn="ctr"/>
                      <a:r>
                        <a:rPr lang="en-US" sz="1800" dirty="0"/>
                        <a:t>Hazard Ratio</a:t>
                      </a:r>
                    </a:p>
                    <a:p>
                      <a:pPr algn="ctr"/>
                      <a:r>
                        <a:rPr lang="en-US" sz="1600" dirty="0"/>
                        <a:t>(95% CI)</a:t>
                      </a:r>
                    </a:p>
                  </a:txBody>
                  <a:tcPr/>
                </a:tc>
                <a:tc>
                  <a:txBody>
                    <a:bodyPr/>
                    <a:lstStyle/>
                    <a:p>
                      <a:pPr algn="ctr"/>
                      <a:r>
                        <a:rPr lang="en-US" sz="1800" dirty="0"/>
                        <a:t>P value</a:t>
                      </a:r>
                    </a:p>
                  </a:txBody>
                  <a:tcPr/>
                </a:tc>
                <a:extLst>
                  <a:ext uri="{0D108BD9-81ED-4DB2-BD59-A6C34878D82A}">
                    <a16:rowId xmlns:a16="http://schemas.microsoft.com/office/drawing/2014/main" val="4264545714"/>
                  </a:ext>
                </a:extLst>
              </a:tr>
              <a:tr h="376002">
                <a:tc>
                  <a:txBody>
                    <a:bodyPr/>
                    <a:lstStyle/>
                    <a:p>
                      <a:pPr marL="0" marR="0">
                        <a:lnSpc>
                          <a:spcPct val="100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Stroke or systemic embolism</a:t>
                      </a:r>
                    </a:p>
                    <a:p>
                      <a:pPr marL="0" marR="0" algn="ctr">
                        <a:lnSpc>
                          <a:spcPct val="100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n (% per year)</a:t>
                      </a: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55 (0.78)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86 (1.24)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0.63 (0.45-0.88)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b="0" i="0" dirty="0">
                          <a:effectLst/>
                          <a:latin typeface="Arial" panose="020B0604020202020204" pitchFamily="34" charset="0"/>
                          <a:ea typeface="Calibri" panose="020F0502020204030204" pitchFamily="34" charset="0"/>
                          <a:cs typeface="Arial" panose="020B0604020202020204" pitchFamily="34" charset="0"/>
                        </a:rPr>
                        <a:t>0.007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7546720"/>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Total Stroke</a:t>
                      </a: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55 (0.78)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84 (1.21)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0.64 (0.46-0.90)</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8383571"/>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Ischemic stroke*</a:t>
                      </a: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45 (0.64)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71 (1.02)</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0.62 (0.43-0.91)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7634955"/>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Hemorrhagic stroke</a:t>
                      </a: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10 (0.14)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13 (0.18)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0.76 (0.33-1.73)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820884"/>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Mod. Rankin Score 0-2</a:t>
                      </a: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31 (0.44)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45 (0.65)</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0.68 (0.43-1.07)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2080017"/>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Mod. Rankin Score 3-6</a:t>
                      </a: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19 (0.27)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37 (0.53)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0.51 (0.29-0.88)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695315"/>
                  </a:ext>
                </a:extLst>
              </a:tr>
              <a:tr h="376002">
                <a:tc>
                  <a:txBody>
                    <a:bodyPr/>
                    <a:lstStyle/>
                    <a:p>
                      <a:pPr marL="0" marR="0">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Cardiovascular death</a:t>
                      </a: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105 (1.47)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108 (1.53)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0.96 (0.73-1.25)</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7659686"/>
                  </a:ext>
                </a:extLst>
              </a:tr>
              <a:tr h="376002">
                <a:tc gridSpan="4">
                  <a:txBody>
                    <a:bodyPr/>
                    <a:lstStyle/>
                    <a:p>
                      <a:pPr marL="0" marR="0">
                        <a:lnSpc>
                          <a:spcPct val="107000"/>
                        </a:lnSpc>
                        <a:spcBef>
                          <a:spcPts val="0"/>
                        </a:spcBef>
                        <a:spcAft>
                          <a:spcPts val="0"/>
                        </a:spcAft>
                      </a:pPr>
                      <a:r>
                        <a:rPr lang="en-US" sz="1600" b="0" i="0" dirty="0">
                          <a:effectLst/>
                          <a:latin typeface="Arial" panose="020B0604020202020204" pitchFamily="34" charset="0"/>
                          <a:ea typeface="Calibri" panose="020F0502020204030204" pitchFamily="34" charset="0"/>
                          <a:cs typeface="Arial" panose="020B0604020202020204" pitchFamily="34" charset="0"/>
                        </a:rPr>
                        <a:t>*includes stroke of unknown etiology</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hMerge="1">
                  <a:txBody>
                    <a:bodyPr/>
                    <a:lstStyle/>
                    <a:p>
                      <a:pPr marL="0" marR="0" algn="ctr">
                        <a:lnSpc>
                          <a:spcPct val="107000"/>
                        </a:lnSpc>
                        <a:spcBef>
                          <a:spcPts val="0"/>
                        </a:spcBef>
                        <a:spcAft>
                          <a:spcPts val="0"/>
                        </a:spcAft>
                      </a:pP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0" algn="ctr">
                        <a:lnSpc>
                          <a:spcPct val="107000"/>
                        </a:lnSpc>
                        <a:spcBef>
                          <a:spcPts val="0"/>
                        </a:spcBef>
                        <a:spcAft>
                          <a:spcPts val="0"/>
                        </a:spcAft>
                      </a:pP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0" algn="ctr">
                        <a:lnSpc>
                          <a:spcPct val="107000"/>
                        </a:lnSpc>
                        <a:spcBef>
                          <a:spcPts val="0"/>
                        </a:spcBef>
                        <a:spcAft>
                          <a:spcPts val="0"/>
                        </a:spcAft>
                      </a:pP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72968674"/>
                  </a:ext>
                </a:extLst>
              </a:tr>
            </a:tbl>
          </a:graphicData>
        </a:graphic>
      </p:graphicFrame>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002980-16E4-2F41-9BFA-6ED53EE5148F}"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27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002980-16E4-2F41-9BFA-6ED53EE5148F}"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40C9DD7E-F4BF-4B4B-9B56-A0001CA4C6C0}"/>
              </a:ext>
            </a:extLst>
          </p:cNvPr>
          <p:cNvGraphicFramePr>
            <a:graphicFrameLocks noGrp="1"/>
          </p:cNvGraphicFramePr>
          <p:nvPr>
            <p:ph sz="half" idx="13"/>
            <p:extLst>
              <p:ext uri="{D42A27DB-BD31-4B8C-83A1-F6EECF244321}">
                <p14:modId xmlns:p14="http://schemas.microsoft.com/office/powerpoint/2010/main" val="2090469759"/>
              </p:ext>
            </p:extLst>
          </p:nvPr>
        </p:nvGraphicFramePr>
        <p:xfrm>
          <a:off x="329979" y="932367"/>
          <a:ext cx="8484042" cy="2918857"/>
        </p:xfrm>
        <a:graphic>
          <a:graphicData uri="http://schemas.openxmlformats.org/drawingml/2006/table">
            <a:tbl>
              <a:tblPr firstRow="1" bandRow="1">
                <a:tableStyleId>{5C22544A-7EE6-4342-B048-85BDC9FD1C3A}</a:tableStyleId>
              </a:tblPr>
              <a:tblGrid>
                <a:gridCol w="2949933">
                  <a:extLst>
                    <a:ext uri="{9D8B030D-6E8A-4147-A177-3AD203B41FA5}">
                      <a16:colId xmlns:a16="http://schemas.microsoft.com/office/drawing/2014/main" val="4104466187"/>
                    </a:ext>
                  </a:extLst>
                </a:gridCol>
                <a:gridCol w="1311966">
                  <a:extLst>
                    <a:ext uri="{9D8B030D-6E8A-4147-A177-3AD203B41FA5}">
                      <a16:colId xmlns:a16="http://schemas.microsoft.com/office/drawing/2014/main" val="3889397145"/>
                    </a:ext>
                  </a:extLst>
                </a:gridCol>
                <a:gridCol w="1296062">
                  <a:extLst>
                    <a:ext uri="{9D8B030D-6E8A-4147-A177-3AD203B41FA5}">
                      <a16:colId xmlns:a16="http://schemas.microsoft.com/office/drawing/2014/main" val="659457584"/>
                    </a:ext>
                  </a:extLst>
                </a:gridCol>
                <a:gridCol w="1741336">
                  <a:extLst>
                    <a:ext uri="{9D8B030D-6E8A-4147-A177-3AD203B41FA5}">
                      <a16:colId xmlns:a16="http://schemas.microsoft.com/office/drawing/2014/main" val="1688729152"/>
                    </a:ext>
                  </a:extLst>
                </a:gridCol>
                <a:gridCol w="1184745">
                  <a:extLst>
                    <a:ext uri="{9D8B030D-6E8A-4147-A177-3AD203B41FA5}">
                      <a16:colId xmlns:a16="http://schemas.microsoft.com/office/drawing/2014/main" val="613389042"/>
                    </a:ext>
                  </a:extLst>
                </a:gridCol>
              </a:tblGrid>
              <a:tr h="0">
                <a:tc>
                  <a:txBody>
                    <a:bodyPr/>
                    <a:lstStyle/>
                    <a:p>
                      <a:r>
                        <a:rPr lang="en-US" sz="1800" dirty="0"/>
                        <a:t>Major Bleeding (ISTH)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Apixaban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(N = 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Aspirin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(N = 1997)</a:t>
                      </a:r>
                    </a:p>
                  </a:txBody>
                  <a:tcPr/>
                </a:tc>
                <a:tc>
                  <a:txBody>
                    <a:bodyPr/>
                    <a:lstStyle/>
                    <a:p>
                      <a:pPr algn="ctr"/>
                      <a:r>
                        <a:rPr lang="en-US" sz="1800" dirty="0"/>
                        <a:t>Hazard Ratio</a:t>
                      </a:r>
                    </a:p>
                    <a:p>
                      <a:pPr algn="ctr"/>
                      <a:r>
                        <a:rPr lang="en-US" sz="1800" dirty="0"/>
                        <a:t>(95% CI)</a:t>
                      </a:r>
                    </a:p>
                  </a:txBody>
                  <a:tcPr/>
                </a:tc>
                <a:tc>
                  <a:txBody>
                    <a:bodyPr/>
                    <a:lstStyle/>
                    <a:p>
                      <a:pPr algn="ctr"/>
                      <a:r>
                        <a:rPr lang="en-US" sz="1800" dirty="0"/>
                        <a:t>P</a:t>
                      </a:r>
                    </a:p>
                    <a:p>
                      <a:pPr algn="ctr"/>
                      <a:r>
                        <a:rPr lang="en-US" sz="1800" dirty="0"/>
                        <a:t>Value</a:t>
                      </a:r>
                    </a:p>
                  </a:txBody>
                  <a:tcPr/>
                </a:tc>
                <a:extLst>
                  <a:ext uri="{0D108BD9-81ED-4DB2-BD59-A6C34878D82A}">
                    <a16:rowId xmlns:a16="http://schemas.microsoft.com/office/drawing/2014/main" val="4264545714"/>
                  </a:ext>
                </a:extLst>
              </a:tr>
              <a:tr h="355184">
                <a:tc>
                  <a:txBody>
                    <a:bodyPr/>
                    <a:lstStyle/>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Major Bleeding: n (% per year)</a:t>
                      </a: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86 (1.71)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47 (0.94)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1.80 (1.26-2.57)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0.001</a:t>
                      </a:r>
                    </a:p>
                  </a:txBody>
                  <a:tcPr marL="68580" marR="68580" marT="0" marB="0" anchor="ctr"/>
                </a:tc>
                <a:extLst>
                  <a:ext uri="{0D108BD9-81ED-4DB2-BD59-A6C34878D82A}">
                    <a16:rowId xmlns:a16="http://schemas.microsoft.com/office/drawing/2014/main" val="4107546720"/>
                  </a:ext>
                </a:extLst>
              </a:tr>
              <a:tr h="355184">
                <a:tc>
                  <a:txBody>
                    <a:bodyPr/>
                    <a:lstStyle/>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Fatal bleeding</a:t>
                      </a: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5 (0.10)</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8 (0.16)</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0.63 (0.20-1.91)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8383571"/>
                  </a:ext>
                </a:extLst>
              </a:tr>
              <a:tr h="355184">
                <a:tc>
                  <a:txBody>
                    <a:bodyPr/>
                    <a:lstStyle/>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Symptomatic intracranial  </a:t>
                      </a:r>
                    </a:p>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hemorrhage</a:t>
                      </a: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(0.24)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(0.30)</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0.77 (0.36-1.64)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7634955"/>
                  </a:ext>
                </a:extLst>
              </a:tr>
              <a:tr h="355184">
                <a:tc>
                  <a:txBody>
                    <a:bodyPr/>
                    <a:lstStyle/>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       Transfusion required</a:t>
                      </a: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26 (0.51)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(0.36)</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1.43 (0.78-2.61)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2080017"/>
                  </a:ext>
                </a:extLst>
              </a:tr>
              <a:tr h="355184">
                <a:tc>
                  <a:txBody>
                    <a:bodyPr/>
                    <a:lstStyle/>
                    <a:p>
                      <a:pPr marL="0" marR="0">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5695315"/>
                  </a:ext>
                </a:extLst>
              </a:tr>
              <a:tr h="355184">
                <a:tc>
                  <a:txBody>
                    <a:bodyPr/>
                    <a:lstStyle/>
                    <a:p>
                      <a:pPr marL="0" marR="0">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Major Bleeding (ITT)</a:t>
                      </a: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106 (1.53)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78 (1.12)</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1.36 (1.01-1.82)</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CA" sz="1600" b="0" i="0" dirty="0">
                          <a:effectLst/>
                          <a:latin typeface="Arial" panose="020B0604020202020204" pitchFamily="34" charset="0"/>
                          <a:ea typeface="Calibri" panose="020F0502020204030204" pitchFamily="34" charset="0"/>
                          <a:cs typeface="Arial" panose="020B0604020202020204" pitchFamily="34" charset="0"/>
                        </a:rPr>
                        <a:t>0.04</a:t>
                      </a:r>
                    </a:p>
                  </a:txBody>
                  <a:tcPr marL="68580" marR="68580" marT="0" marB="0" anchor="ctr"/>
                </a:tc>
                <a:extLst>
                  <a:ext uri="{0D108BD9-81ED-4DB2-BD59-A6C34878D82A}">
                    <a16:rowId xmlns:a16="http://schemas.microsoft.com/office/drawing/2014/main" val="330373535"/>
                  </a:ext>
                </a:extLst>
              </a:tr>
            </a:tbl>
          </a:graphicData>
        </a:graphic>
      </p:graphicFrame>
      <p:sp>
        <p:nvSpPr>
          <p:cNvPr id="4" name="Title 5">
            <a:extLst>
              <a:ext uri="{FF2B5EF4-FFF2-40B4-BE49-F238E27FC236}">
                <a16:creationId xmlns:a16="http://schemas.microsoft.com/office/drawing/2014/main" id="{293716EF-395C-4AB0-A016-C8EC5E43C960}"/>
              </a:ext>
            </a:extLst>
          </p:cNvPr>
          <p:cNvSpPr>
            <a:spLocks noGrp="1"/>
          </p:cNvSpPr>
          <p:nvPr>
            <p:ph type="title"/>
          </p:nvPr>
        </p:nvSpPr>
        <p:spPr>
          <a:xfrm>
            <a:off x="292044" y="292608"/>
            <a:ext cx="8110399" cy="566036"/>
          </a:xfrm>
        </p:spPr>
        <p:txBody>
          <a:bodyPr>
            <a:noAutofit/>
          </a:bodyPr>
          <a:lstStyle/>
          <a:p>
            <a:r>
              <a:rPr lang="en-US" dirty="0"/>
              <a:t>Safety Analysis: Major Bleeding (On-Treatment)</a:t>
            </a:r>
            <a:endParaRPr lang="en-CA" dirty="0"/>
          </a:p>
        </p:txBody>
      </p:sp>
    </p:spTree>
    <p:extLst>
      <p:ext uri="{BB962C8B-B14F-4D97-AF65-F5344CB8AC3E}">
        <p14:creationId xmlns:p14="http://schemas.microsoft.com/office/powerpoint/2010/main" val="188616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002980-16E4-2F41-9BFA-6ED53EE5148F}"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40C9DD7E-F4BF-4B4B-9B56-A0001CA4C6C0}"/>
              </a:ext>
            </a:extLst>
          </p:cNvPr>
          <p:cNvGraphicFramePr>
            <a:graphicFrameLocks noGrp="1"/>
          </p:cNvGraphicFramePr>
          <p:nvPr>
            <p:ph sz="half" idx="13"/>
            <p:extLst>
              <p:ext uri="{D42A27DB-BD31-4B8C-83A1-F6EECF244321}">
                <p14:modId xmlns:p14="http://schemas.microsoft.com/office/powerpoint/2010/main" val="701963290"/>
              </p:ext>
            </p:extLst>
          </p:nvPr>
        </p:nvGraphicFramePr>
        <p:xfrm>
          <a:off x="373712" y="1082659"/>
          <a:ext cx="8396577" cy="2476960"/>
        </p:xfrm>
        <a:graphic>
          <a:graphicData uri="http://schemas.openxmlformats.org/drawingml/2006/table">
            <a:tbl>
              <a:tblPr firstRow="1" bandRow="1">
                <a:tableStyleId>{5C22544A-7EE6-4342-B048-85BDC9FD1C3A}</a:tableStyleId>
              </a:tblPr>
              <a:tblGrid>
                <a:gridCol w="5128591">
                  <a:extLst>
                    <a:ext uri="{9D8B030D-6E8A-4147-A177-3AD203B41FA5}">
                      <a16:colId xmlns:a16="http://schemas.microsoft.com/office/drawing/2014/main" val="4104466187"/>
                    </a:ext>
                  </a:extLst>
                </a:gridCol>
                <a:gridCol w="1645920">
                  <a:extLst>
                    <a:ext uri="{9D8B030D-6E8A-4147-A177-3AD203B41FA5}">
                      <a16:colId xmlns:a16="http://schemas.microsoft.com/office/drawing/2014/main" val="659457584"/>
                    </a:ext>
                  </a:extLst>
                </a:gridCol>
                <a:gridCol w="1622066">
                  <a:extLst>
                    <a:ext uri="{9D8B030D-6E8A-4147-A177-3AD203B41FA5}">
                      <a16:colId xmlns:a16="http://schemas.microsoft.com/office/drawing/2014/main" val="1688729152"/>
                    </a:ext>
                  </a:extLst>
                </a:gridCol>
              </a:tblGrid>
              <a:tr h="414239">
                <a:tc>
                  <a:txBody>
                    <a:bodyPr/>
                    <a:lstStyle/>
                    <a:p>
                      <a:br>
                        <a:rPr lang="en-US" sz="2000" dirty="0"/>
                      </a:br>
                      <a:r>
                        <a:rPr lang="en-US" sz="2000" dirty="0"/>
                        <a:t>Major Bleeding Events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Apixaban</a:t>
                      </a:r>
                      <a:br>
                        <a:rPr lang="en-US" sz="2000" dirty="0"/>
                      </a:br>
                      <a:r>
                        <a:rPr lang="en-US" sz="2000" b="0" dirty="0"/>
                        <a:t>(N = 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Aspirin</a:t>
                      </a:r>
                      <a:br>
                        <a:rPr lang="en-US" sz="2000" dirty="0"/>
                      </a:br>
                      <a:r>
                        <a:rPr lang="en-US" sz="2000" b="0" dirty="0"/>
                        <a:t>(N = 1997)</a:t>
                      </a:r>
                    </a:p>
                  </a:txBody>
                  <a:tcPr/>
                </a:tc>
                <a:extLst>
                  <a:ext uri="{0D108BD9-81ED-4DB2-BD59-A6C34878D82A}">
                    <a16:rowId xmlns:a16="http://schemas.microsoft.com/office/drawing/2014/main" val="4264545714"/>
                  </a:ext>
                </a:extLst>
              </a:tr>
              <a:tr h="355184">
                <a:tc>
                  <a:txBody>
                    <a:bodyPr/>
                    <a:lstStyle/>
                    <a:p>
                      <a:pPr marL="0" marR="0">
                        <a:lnSpc>
                          <a:spcPct val="107000"/>
                        </a:lnSpc>
                        <a:spcBef>
                          <a:spcPts val="300"/>
                        </a:spcBef>
                        <a:spcAft>
                          <a:spcPts val="300"/>
                        </a:spcAft>
                      </a:pPr>
                      <a:r>
                        <a:rPr lang="en-CA" sz="1600" dirty="0">
                          <a:effectLst/>
                          <a:latin typeface="Calibri" panose="020F0502020204030204" pitchFamily="34" charset="0"/>
                          <a:ea typeface="Calibri" panose="020F0502020204030204" pitchFamily="34" charset="0"/>
                          <a:cs typeface="Calibri" panose="020F0502020204030204" pitchFamily="34" charset="0"/>
                        </a:rPr>
                        <a:t>   </a:t>
                      </a:r>
                      <a:r>
                        <a:rPr lang="en-CA" sz="2000" b="1" dirty="0">
                          <a:effectLst/>
                          <a:latin typeface="Calibri" panose="020F0502020204030204" pitchFamily="34" charset="0"/>
                          <a:ea typeface="Calibri" panose="020F0502020204030204" pitchFamily="34" charset="0"/>
                          <a:cs typeface="Calibri" panose="020F0502020204030204" pitchFamily="34" charset="0"/>
                        </a:rPr>
                        <a:t>Clinical course: </a:t>
                      </a:r>
                      <a:r>
                        <a:rPr lang="en-CA" sz="1600" b="1" dirty="0">
                          <a:effectLst/>
                          <a:latin typeface="Calibri" panose="020F0502020204030204" pitchFamily="34" charset="0"/>
                          <a:ea typeface="Calibri" panose="020F0502020204030204" pitchFamily="34" charset="0"/>
                          <a:cs typeface="Calibri" panose="020F0502020204030204" pitchFamily="34" charset="0"/>
                        </a:rPr>
                        <a:t>n (% of major bleeds)</a:t>
                      </a:r>
                      <a:endParaRPr lang="en-CA" sz="1600" b="1"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US" sz="16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US" sz="16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extLst>
                  <a:ext uri="{0D108BD9-81ED-4DB2-BD59-A6C34878D82A}">
                    <a16:rowId xmlns:a16="http://schemas.microsoft.com/office/drawing/2014/main" val="4107546720"/>
                  </a:ext>
                </a:extLst>
              </a:tr>
              <a:tr h="355184">
                <a:tc>
                  <a:txBody>
                    <a:bodyPr/>
                    <a:lstStyle/>
                    <a:p>
                      <a:pPr marL="0" marR="0">
                        <a:lnSpc>
                          <a:spcPct val="107000"/>
                        </a:lnSpc>
                        <a:spcBef>
                          <a:spcPts val="300"/>
                        </a:spcBef>
                        <a:spcAft>
                          <a:spcPts val="300"/>
                        </a:spcAft>
                      </a:pPr>
                      <a:r>
                        <a:rPr lang="en-CA" sz="1600" dirty="0">
                          <a:effectLst/>
                          <a:latin typeface="Calibri" panose="020F0502020204030204" pitchFamily="34" charset="0"/>
                          <a:ea typeface="Calibri" panose="020F0502020204030204" pitchFamily="34" charset="0"/>
                          <a:cs typeface="Calibri" panose="020F0502020204030204" pitchFamily="34" charset="0"/>
                        </a:rPr>
                        <a:t>1 (conservative measures)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21 (22.6)</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16 (32.7)</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extLst>
                  <a:ext uri="{0D108BD9-81ED-4DB2-BD59-A6C34878D82A}">
                    <a16:rowId xmlns:a16="http://schemas.microsoft.com/office/drawing/2014/main" val="528383571"/>
                  </a:ext>
                </a:extLst>
              </a:tr>
              <a:tr h="355184">
                <a:tc>
                  <a:txBody>
                    <a:bodyPr/>
                    <a:lstStyle/>
                    <a:p>
                      <a:pPr marL="0" marR="0">
                        <a:lnSpc>
                          <a:spcPct val="107000"/>
                        </a:lnSpc>
                        <a:spcBef>
                          <a:spcPts val="300"/>
                        </a:spcBef>
                        <a:spcAft>
                          <a:spcPts val="300"/>
                        </a:spcAft>
                      </a:pPr>
                      <a:r>
                        <a:rPr lang="en-CA" sz="1600" dirty="0">
                          <a:effectLst/>
                          <a:latin typeface="Calibri" panose="020F0502020204030204" pitchFamily="34" charset="0"/>
                          <a:ea typeface="Calibri" panose="020F0502020204030204" pitchFamily="34" charset="0"/>
                          <a:cs typeface="Calibri" panose="020F0502020204030204" pitchFamily="34" charset="0"/>
                        </a:rPr>
                        <a:t>2 (supportive care, transfusion)</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54 (58.1)</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22 (44.9)</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extLst>
                  <a:ext uri="{0D108BD9-81ED-4DB2-BD59-A6C34878D82A}">
                    <a16:rowId xmlns:a16="http://schemas.microsoft.com/office/drawing/2014/main" val="497634955"/>
                  </a:ext>
                </a:extLst>
              </a:tr>
              <a:tr h="355184">
                <a:tc>
                  <a:txBody>
                    <a:bodyPr/>
                    <a:lstStyle/>
                    <a:p>
                      <a:pPr marL="0" marR="0">
                        <a:lnSpc>
                          <a:spcPct val="107000"/>
                        </a:lnSpc>
                        <a:spcBef>
                          <a:spcPts val="300"/>
                        </a:spcBef>
                        <a:spcAft>
                          <a:spcPts val="300"/>
                        </a:spcAft>
                      </a:pPr>
                      <a:r>
                        <a:rPr lang="en-CA" sz="1600" dirty="0">
                          <a:effectLst/>
                          <a:latin typeface="Calibri" panose="020F0502020204030204" pitchFamily="34" charset="0"/>
                          <a:ea typeface="Calibri" panose="020F0502020204030204" pitchFamily="34" charset="0"/>
                          <a:cs typeface="Calibri" panose="020F0502020204030204" pitchFamily="34" charset="0"/>
                        </a:rPr>
                        <a:t>3 (Immediate measures needed to avoid death)</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9 (9.7)</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 (8.2)</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extLst>
                  <a:ext uri="{0D108BD9-81ED-4DB2-BD59-A6C34878D82A}">
                    <a16:rowId xmlns:a16="http://schemas.microsoft.com/office/drawing/2014/main" val="3735820884"/>
                  </a:ext>
                </a:extLst>
              </a:tr>
              <a:tr h="355184">
                <a:tc>
                  <a:txBody>
                    <a:bodyPr/>
                    <a:lstStyle/>
                    <a:p>
                      <a:pPr marL="0" marR="0">
                        <a:lnSpc>
                          <a:spcPct val="107000"/>
                        </a:lnSpc>
                        <a:spcBef>
                          <a:spcPts val="300"/>
                        </a:spcBef>
                        <a:spcAft>
                          <a:spcPts val="300"/>
                        </a:spcAft>
                      </a:pPr>
                      <a:r>
                        <a:rPr lang="en-CA" sz="1600" dirty="0">
                          <a:effectLst/>
                          <a:latin typeface="Calibri" panose="020F0502020204030204" pitchFamily="34" charset="0"/>
                          <a:ea typeface="Calibri" panose="020F0502020204030204" pitchFamily="34" charset="0"/>
                          <a:cs typeface="Calibri" panose="020F0502020204030204" pitchFamily="34" charset="0"/>
                        </a:rPr>
                        <a:t>4 (death unavoidable)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 (3.2)</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tc>
                  <a:txBody>
                    <a:bodyPr/>
                    <a:lstStyle/>
                    <a:p>
                      <a:pPr marL="0" marR="0" algn="ctr">
                        <a:lnSpc>
                          <a:spcPct val="107000"/>
                        </a:lnSpc>
                        <a:spcBef>
                          <a:spcPts val="300"/>
                        </a:spcBef>
                        <a:spcAft>
                          <a:spcPts val="300"/>
                        </a:spcAft>
                      </a:pPr>
                      <a:r>
                        <a:rPr lang="en-CA"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(12.2)</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0" marB="0"/>
                </a:tc>
                <a:extLst>
                  <a:ext uri="{0D108BD9-81ED-4DB2-BD59-A6C34878D82A}">
                    <a16:rowId xmlns:a16="http://schemas.microsoft.com/office/drawing/2014/main" val="1582080017"/>
                  </a:ext>
                </a:extLst>
              </a:tr>
            </a:tbl>
          </a:graphicData>
        </a:graphic>
      </p:graphicFrame>
    </p:spTree>
    <p:extLst>
      <p:ext uri="{BB962C8B-B14F-4D97-AF65-F5344CB8AC3E}">
        <p14:creationId xmlns:p14="http://schemas.microsoft.com/office/powerpoint/2010/main" val="419898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B509E4-1A0C-867A-ADB9-5EABCCBE8396}"/>
              </a:ext>
            </a:extLst>
          </p:cNvPr>
          <p:cNvSpPr>
            <a:spLocks noGrp="1"/>
          </p:cNvSpPr>
          <p:nvPr>
            <p:ph type="title"/>
          </p:nvPr>
        </p:nvSpPr>
        <p:spPr>
          <a:xfrm>
            <a:off x="437989" y="296671"/>
            <a:ext cx="6828720" cy="465932"/>
          </a:xfrm>
        </p:spPr>
        <p:txBody>
          <a:bodyPr>
            <a:normAutofit fontScale="90000"/>
          </a:bodyPr>
          <a:lstStyle/>
          <a:p>
            <a:r>
              <a:rPr lang="en-US" dirty="0"/>
              <a:t>Benefit to Risk Analysis</a:t>
            </a:r>
            <a:endParaRPr lang="en-CA" dirty="0"/>
          </a:p>
        </p:txBody>
      </p:sp>
      <p:sp>
        <p:nvSpPr>
          <p:cNvPr id="16" name="Content Placeholder 15">
            <a:extLst>
              <a:ext uri="{FF2B5EF4-FFF2-40B4-BE49-F238E27FC236}">
                <a16:creationId xmlns:a16="http://schemas.microsoft.com/office/drawing/2014/main" id="{E4FD94ED-83A9-C8E0-46AF-2C4BD87EDF8E}"/>
              </a:ext>
            </a:extLst>
          </p:cNvPr>
          <p:cNvSpPr>
            <a:spLocks noGrp="1"/>
          </p:cNvSpPr>
          <p:nvPr>
            <p:ph idx="1"/>
          </p:nvPr>
        </p:nvSpPr>
        <p:spPr>
          <a:xfrm>
            <a:off x="437989" y="957750"/>
            <a:ext cx="7219373" cy="3621504"/>
          </a:xfrm>
        </p:spPr>
        <p:txBody>
          <a:bodyPr>
            <a:spAutoFit/>
          </a:bodyPr>
          <a:lstStyle/>
          <a:p>
            <a:pPr marL="171450" indent="-171450">
              <a:buFont typeface="Arial" panose="020B0604020202020204" pitchFamily="34" charset="0"/>
              <a:buChar char="•"/>
            </a:pPr>
            <a:r>
              <a:rPr lang="en-US" sz="2000" dirty="0"/>
              <a:t>ITT analysis (per thousand patient-years)</a:t>
            </a:r>
          </a:p>
          <a:p>
            <a:pPr marL="514350" lvl="1" indent="-171450">
              <a:buFont typeface="Arial" panose="020B0604020202020204" pitchFamily="34" charset="0"/>
              <a:buChar char="•"/>
            </a:pPr>
            <a:r>
              <a:rPr lang="en-US" sz="2000" dirty="0"/>
              <a:t>4.6 fewer strokes/emboli</a:t>
            </a:r>
          </a:p>
          <a:p>
            <a:pPr marL="514350" lvl="1" indent="-171450">
              <a:buFont typeface="Arial" panose="020B0604020202020204" pitchFamily="34" charset="0"/>
              <a:buChar char="•"/>
            </a:pPr>
            <a:r>
              <a:rPr lang="en-US" sz="2000" dirty="0"/>
              <a:t>4.1 more major bleeds</a:t>
            </a:r>
          </a:p>
          <a:p>
            <a:pPr marL="514350" lvl="1"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45% of strokes on aspirin were permanently disabling or fatal</a:t>
            </a:r>
          </a:p>
          <a:p>
            <a:pPr marL="514350" lvl="1" indent="-171450">
              <a:buFont typeface="Arial" panose="020B0604020202020204" pitchFamily="34" charset="0"/>
              <a:buChar char="•"/>
            </a:pPr>
            <a:r>
              <a:rPr lang="en-US" sz="2000" dirty="0"/>
              <a:t>Reduced by 49% with apixaban</a:t>
            </a:r>
          </a:p>
          <a:p>
            <a:pPr marL="514350" lvl="1"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Fewer than 15% of major bleeds on apixaban progressed to death or required immediate measures to avoid death</a:t>
            </a:r>
          </a:p>
          <a:p>
            <a:pPr marL="514350" lvl="1" indent="-171450">
              <a:buFont typeface="Arial" panose="020B0604020202020204" pitchFamily="34" charset="0"/>
              <a:buChar char="•"/>
            </a:pPr>
            <a:r>
              <a:rPr lang="en-US" sz="2000" dirty="0"/>
              <a:t>Numerically fewer fatal or intracranial bleeds</a:t>
            </a:r>
          </a:p>
        </p:txBody>
      </p:sp>
      <p:sp>
        <p:nvSpPr>
          <p:cNvPr id="12" name="Slide Number Placeholder 11">
            <a:extLst>
              <a:ext uri="{FF2B5EF4-FFF2-40B4-BE49-F238E27FC236}">
                <a16:creationId xmlns:a16="http://schemas.microsoft.com/office/drawing/2014/main" id="{54FC95F0-17F9-DD9A-B248-B61FDED83B94}"/>
              </a:ext>
            </a:extLst>
          </p:cNvPr>
          <p:cNvSpPr>
            <a:spLocks noGrp="1"/>
          </p:cNvSpPr>
          <p:nvPr>
            <p:ph type="sldNum" sz="quarter" idx="4"/>
          </p:nvPr>
        </p:nvSpPr>
        <p:spPr/>
        <p:txBody>
          <a:bodyPr/>
          <a:lstStyle/>
          <a:p>
            <a:fld id="{0E35BBB0-73A1-954D-9854-C6F827AED934}" type="slidenum">
              <a:rPr lang="en-US" smtClean="0"/>
              <a:pPr/>
              <a:t>14</a:t>
            </a:fld>
            <a:endParaRPr lang="en-US" dirty="0"/>
          </a:p>
        </p:txBody>
      </p:sp>
    </p:spTree>
    <p:extLst>
      <p:ext uri="{BB962C8B-B14F-4D97-AF65-F5344CB8AC3E}">
        <p14:creationId xmlns:p14="http://schemas.microsoft.com/office/powerpoint/2010/main" val="20827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81E-7C55-2A4B-82BD-EA9784A93238}"/>
              </a:ext>
            </a:extLst>
          </p:cNvPr>
          <p:cNvSpPr>
            <a:spLocks noGrp="1"/>
          </p:cNvSpPr>
          <p:nvPr>
            <p:ph type="title"/>
          </p:nvPr>
        </p:nvSpPr>
        <p:spPr>
          <a:xfrm>
            <a:off x="292608" y="292608"/>
            <a:ext cx="8268020" cy="418210"/>
          </a:xfrm>
        </p:spPr>
        <p:txBody>
          <a:bodyPr>
            <a:noAutofit/>
          </a:bodyPr>
          <a:lstStyle/>
          <a:p>
            <a:r>
              <a:rPr lang="en-US" sz="2500" dirty="0"/>
              <a:t>conclusions</a:t>
            </a:r>
          </a:p>
        </p:txBody>
      </p:sp>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fld id="{FE002980-16E4-2F41-9BFA-6ED53EE5148F}" type="slidenum">
              <a:rPr lang="en-US" smtClean="0"/>
              <a:pPr/>
              <a:t>15</a:t>
            </a:fld>
            <a:endParaRPr lang="en-US" dirty="0"/>
          </a:p>
        </p:txBody>
      </p:sp>
      <p:sp>
        <p:nvSpPr>
          <p:cNvPr id="14" name="Content Placeholder 13">
            <a:extLst>
              <a:ext uri="{FF2B5EF4-FFF2-40B4-BE49-F238E27FC236}">
                <a16:creationId xmlns:a16="http://schemas.microsoft.com/office/drawing/2014/main" id="{4917C05A-F87B-F553-6E4B-105AE53BBBBE}"/>
              </a:ext>
            </a:extLst>
          </p:cNvPr>
          <p:cNvSpPr>
            <a:spLocks noGrp="1"/>
          </p:cNvSpPr>
          <p:nvPr>
            <p:ph sz="half" idx="13"/>
          </p:nvPr>
        </p:nvSpPr>
        <p:spPr>
          <a:xfrm>
            <a:off x="292608" y="830750"/>
            <a:ext cx="7221334" cy="3481999"/>
          </a:xfrm>
        </p:spPr>
        <p:txBody>
          <a:bodyPr>
            <a:normAutofit/>
          </a:bodyPr>
          <a:lstStyle/>
          <a:p>
            <a:pPr marL="342900" indent="-342900">
              <a:lnSpc>
                <a:spcPct val="106000"/>
              </a:lnSpc>
              <a:buAutoNum type="arabicPeriod"/>
            </a:pPr>
            <a:r>
              <a:rPr lang="en-US" sz="1800" dirty="0"/>
              <a:t>Apixaban reduces the risk of stroke or systemic embolism in patients with subclinical AF by 37%</a:t>
            </a:r>
          </a:p>
          <a:p>
            <a:pPr marL="628650" lvl="1" indent="-285750">
              <a:lnSpc>
                <a:spcPct val="106000"/>
              </a:lnSpc>
              <a:buFontTx/>
              <a:buChar char="-"/>
            </a:pPr>
            <a:r>
              <a:rPr lang="en-US" sz="1800" dirty="0"/>
              <a:t>Fatal and permanently disabling strokes reduced by 49%</a:t>
            </a:r>
          </a:p>
          <a:p>
            <a:pPr marL="628650" lvl="1" indent="-285750">
              <a:lnSpc>
                <a:spcPct val="106000"/>
              </a:lnSpc>
              <a:buFontTx/>
              <a:buChar char="-"/>
            </a:pPr>
            <a:endParaRPr lang="en-US" sz="1800" dirty="0"/>
          </a:p>
          <a:p>
            <a:pPr marL="342900" indent="-342900">
              <a:lnSpc>
                <a:spcPct val="106000"/>
              </a:lnSpc>
              <a:buAutoNum type="arabicPeriod"/>
            </a:pPr>
            <a:r>
              <a:rPr lang="en-US" sz="1800" dirty="0"/>
              <a:t>Apixaban increases major bleeding</a:t>
            </a:r>
          </a:p>
          <a:p>
            <a:pPr marL="628650" lvl="1" indent="-285750">
              <a:lnSpc>
                <a:spcPct val="106000"/>
              </a:lnSpc>
              <a:buFontTx/>
              <a:buChar char="-"/>
            </a:pPr>
            <a:r>
              <a:rPr lang="en-US" sz="1800" dirty="0"/>
              <a:t>But no increase in fatal or intracranial bleeding was detected</a:t>
            </a:r>
          </a:p>
          <a:p>
            <a:pPr marL="628650" lvl="1" indent="-285750">
              <a:lnSpc>
                <a:spcPct val="106000"/>
              </a:lnSpc>
              <a:buFontTx/>
              <a:buChar char="-"/>
            </a:pPr>
            <a:endParaRPr lang="en-US" sz="1800" dirty="0"/>
          </a:p>
          <a:p>
            <a:pPr marL="342900" indent="-342900">
              <a:lnSpc>
                <a:spcPct val="106000"/>
              </a:lnSpc>
              <a:buAutoNum type="arabicPeriod"/>
            </a:pPr>
            <a:r>
              <a:rPr lang="en-US" sz="1800" dirty="0"/>
              <a:t>Anticoagulation should be considered for </a:t>
            </a:r>
            <a:r>
              <a:rPr lang="en-US" sz="1800" dirty="0">
                <a:highlight>
                  <a:srgbClr val="FFFFFF"/>
                </a:highlight>
              </a:rPr>
              <a:t>patients with subclinical AF who have additional stroke risk factors</a:t>
            </a:r>
            <a:endParaRPr lang="en-US" sz="1800" dirty="0"/>
          </a:p>
        </p:txBody>
      </p:sp>
    </p:spTree>
    <p:extLst>
      <p:ext uri="{BB962C8B-B14F-4D97-AF65-F5344CB8AC3E}">
        <p14:creationId xmlns:p14="http://schemas.microsoft.com/office/powerpoint/2010/main" val="155276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81E-7C55-2A4B-82BD-EA9784A93238}"/>
              </a:ext>
            </a:extLst>
          </p:cNvPr>
          <p:cNvSpPr>
            <a:spLocks noGrp="1"/>
          </p:cNvSpPr>
          <p:nvPr>
            <p:ph type="title"/>
          </p:nvPr>
        </p:nvSpPr>
        <p:spPr>
          <a:xfrm>
            <a:off x="238154" y="194896"/>
            <a:ext cx="8268020" cy="418210"/>
          </a:xfrm>
        </p:spPr>
        <p:txBody>
          <a:bodyPr>
            <a:noAutofit/>
          </a:bodyPr>
          <a:lstStyle/>
          <a:p>
            <a:r>
              <a:rPr lang="en-US" sz="2200" dirty="0"/>
              <a:t>Many tHANKS!</a:t>
            </a:r>
          </a:p>
        </p:txBody>
      </p:sp>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fld id="{FE002980-16E4-2F41-9BFA-6ED53EE5148F}" type="slidenum">
              <a:rPr lang="en-US" smtClean="0"/>
              <a:pPr/>
              <a:t>16</a:t>
            </a:fld>
            <a:endParaRPr lang="en-US" dirty="0"/>
          </a:p>
        </p:txBody>
      </p:sp>
      <p:sp>
        <p:nvSpPr>
          <p:cNvPr id="3" name="Rectangle 2">
            <a:extLst>
              <a:ext uri="{FF2B5EF4-FFF2-40B4-BE49-F238E27FC236}">
                <a16:creationId xmlns:a16="http://schemas.microsoft.com/office/drawing/2014/main" id="{BE197A37-3956-4597-BE2D-92A12751DE53}"/>
              </a:ext>
            </a:extLst>
          </p:cNvPr>
          <p:cNvSpPr/>
          <p:nvPr/>
        </p:nvSpPr>
        <p:spPr>
          <a:xfrm>
            <a:off x="235733" y="634621"/>
            <a:ext cx="8670113" cy="3119572"/>
          </a:xfrm>
          <a:prstGeom prst="rect">
            <a:avLst/>
          </a:prstGeom>
        </p:spPr>
        <p:txBody>
          <a:bodyPr wrap="square">
            <a:spAutoFit/>
          </a:bodyPr>
          <a:lstStyle/>
          <a:p>
            <a:pPr>
              <a:lnSpc>
                <a:spcPct val="110000"/>
              </a:lnSpc>
              <a:spcAft>
                <a:spcPts val="800"/>
              </a:spcAft>
            </a:pPr>
            <a:r>
              <a:rPr lang="en-CA" sz="1500" dirty="0">
                <a:solidFill>
                  <a:schemeClr val="accent2"/>
                </a:solidFill>
                <a:latin typeface="+mj-lt"/>
                <a:ea typeface="Calibri" panose="020F0502020204030204" pitchFamily="34" charset="0"/>
                <a:cs typeface="Times New Roman" panose="02020603050405020304" pitchFamily="18" charset="0"/>
              </a:rPr>
              <a:t>Steering Committee.</a:t>
            </a:r>
            <a:r>
              <a:rPr lang="en-CA" sz="1500" dirty="0">
                <a:latin typeface="Arial" panose="020B0604020202020204" pitchFamily="34" charset="0"/>
                <a:ea typeface="Calibri" panose="020F0502020204030204" pitchFamily="34" charset="0"/>
                <a:cs typeface="Times New Roman" panose="02020603050405020304" pitchFamily="18" charset="0"/>
              </a:rPr>
              <a:t> Jeff S. Healey, Renato D. Lopes, Chris B. Granger, Marco Alings, </a:t>
            </a:r>
            <a:br>
              <a:rPr lang="en-CA" sz="1500" dirty="0">
                <a:latin typeface="Arial" panose="020B0604020202020204" pitchFamily="34" charset="0"/>
                <a:ea typeface="Calibri" panose="020F0502020204030204" pitchFamily="34" charset="0"/>
                <a:cs typeface="Times New Roman" panose="02020603050405020304" pitchFamily="18" charset="0"/>
              </a:rPr>
            </a:br>
            <a:r>
              <a:rPr lang="en-CA" sz="1500" dirty="0">
                <a:latin typeface="Arial" panose="020B0604020202020204" pitchFamily="34" charset="0"/>
                <a:ea typeface="Calibri" panose="020F0502020204030204" pitchFamily="34" charset="0"/>
                <a:cs typeface="Times New Roman" panose="02020603050405020304" pitchFamily="18" charset="0"/>
              </a:rPr>
              <a:t>Lena Rivard, William F. McInytre, Dan Atar, David H. Birnie, Giuseppe Boriani, A. John Camm, </a:t>
            </a:r>
            <a:br>
              <a:rPr lang="en-CA" sz="1500" dirty="0">
                <a:latin typeface="Arial" panose="020B0604020202020204" pitchFamily="34" charset="0"/>
                <a:ea typeface="Calibri" panose="020F0502020204030204" pitchFamily="34" charset="0"/>
                <a:cs typeface="Times New Roman" panose="02020603050405020304" pitchFamily="18" charset="0"/>
              </a:rPr>
            </a:br>
            <a:r>
              <a:rPr lang="en-CA" sz="1500" dirty="0">
                <a:latin typeface="Arial" panose="020B0604020202020204" pitchFamily="34" charset="0"/>
                <a:ea typeface="Calibri" panose="020F0502020204030204" pitchFamily="34" charset="0"/>
                <a:cs typeface="Times New Roman" panose="02020603050405020304" pitchFamily="18" charset="0"/>
              </a:rPr>
              <a:t>David Conen, Julia Erath, Julia Erath, Michael R. Gold, Stefan Hohnloser, John Ip, Josef Kautzner, Valentina Kutyifa, Cecilia Linde, Philippe Mabo, Georges Mairesse, Juan Benezet Mazuecos, </a:t>
            </a:r>
            <a:br>
              <a:rPr lang="en-CA" sz="1500" dirty="0">
                <a:latin typeface="Arial" panose="020B0604020202020204" pitchFamily="34" charset="0"/>
                <a:ea typeface="Calibri" panose="020F0502020204030204" pitchFamily="34" charset="0"/>
                <a:cs typeface="Times New Roman" panose="02020603050405020304" pitchFamily="18" charset="0"/>
              </a:rPr>
            </a:br>
            <a:r>
              <a:rPr lang="en-CA" sz="1500" dirty="0">
                <a:latin typeface="Arial" panose="020B0604020202020204" pitchFamily="34" charset="0"/>
                <a:ea typeface="Calibri" panose="020F0502020204030204" pitchFamily="34" charset="0"/>
                <a:cs typeface="Times New Roman" panose="02020603050405020304" pitchFamily="18" charset="0"/>
              </a:rPr>
              <a:t>Jens Cosedis Nielsen, Francois Philippon, Marco Proietti, Christian Sticherling, Jorge Wong, </a:t>
            </a:r>
            <a:br>
              <a:rPr lang="en-CA" sz="1500" dirty="0">
                <a:latin typeface="Arial" panose="020B0604020202020204" pitchFamily="34" charset="0"/>
                <a:ea typeface="Calibri" panose="020F0502020204030204" pitchFamily="34" charset="0"/>
                <a:cs typeface="Times New Roman" panose="02020603050405020304" pitchFamily="18" charset="0"/>
              </a:rPr>
            </a:br>
            <a:r>
              <a:rPr lang="en-CA" sz="1500" dirty="0">
                <a:latin typeface="Arial" panose="020B0604020202020204" pitchFamily="34" charset="0"/>
                <a:ea typeface="Calibri" panose="020F0502020204030204" pitchFamily="34" charset="0"/>
                <a:cs typeface="Times New Roman" panose="02020603050405020304" pitchFamily="18" charset="0"/>
              </a:rPr>
              <a:t>David J. Wright, Randy Zarraga, Shelagh Coutts, Lizhen Xu, Kim Simek, Sandra Nevills, and Stuart J. Connolly. </a:t>
            </a:r>
            <a:r>
              <a:rPr lang="en-CA" sz="1500" dirty="0">
                <a:solidFill>
                  <a:schemeClr val="accent2"/>
                </a:solidFill>
                <a:latin typeface="+mj-lt"/>
                <a:ea typeface="Calibri" panose="020F0502020204030204" pitchFamily="34" charset="0"/>
                <a:cs typeface="Times New Roman" panose="02020603050405020304" pitchFamily="18" charset="0"/>
              </a:rPr>
              <a:t>Data Safety Monitoring Committee.</a:t>
            </a:r>
            <a:r>
              <a:rPr lang="en-CA" sz="1500" dirty="0">
                <a:latin typeface="Arial" panose="020B0604020202020204" pitchFamily="34" charset="0"/>
                <a:ea typeface="Calibri" panose="020F0502020204030204" pitchFamily="34" charset="0"/>
                <a:cs typeface="Times New Roman" panose="02020603050405020304" pitchFamily="18" charset="0"/>
              </a:rPr>
              <a:t> John Cairns (Chair), Michael D. Hill, Harry Buller, Oscar Benevente, Andrew Epstein. </a:t>
            </a:r>
            <a:r>
              <a:rPr lang="en-CA" sz="1500" dirty="0">
                <a:solidFill>
                  <a:schemeClr val="accent2"/>
                </a:solidFill>
                <a:latin typeface="+mj-lt"/>
                <a:ea typeface="Calibri" panose="020F0502020204030204" pitchFamily="34" charset="0"/>
                <a:cs typeface="Times New Roman" panose="02020603050405020304" pitchFamily="18" charset="0"/>
              </a:rPr>
              <a:t>Adjudication Committee.</a:t>
            </a:r>
            <a:r>
              <a:rPr lang="en-CA" sz="1500" dirty="0">
                <a:latin typeface="Arial" panose="020B0604020202020204" pitchFamily="34" charset="0"/>
                <a:ea typeface="Calibri" panose="020F0502020204030204" pitchFamily="34" charset="0"/>
                <a:cs typeface="Times New Roman" panose="02020603050405020304" pitchFamily="18" charset="0"/>
              </a:rPr>
              <a:t> Shelagh Coutts (Chair), Thalia S. Field, David J. Gladstone, Ashkan Shoemanesh, Mukul Sharma, Deborah Siegel, David Conen, William McIntyre. </a:t>
            </a:r>
            <a:r>
              <a:rPr lang="en-CA" sz="1500" dirty="0">
                <a:solidFill>
                  <a:schemeClr val="accent2"/>
                </a:solidFill>
                <a:latin typeface="+mj-lt"/>
                <a:ea typeface="Calibri" panose="020F0502020204030204" pitchFamily="34" charset="0"/>
                <a:cs typeface="Times New Roman" panose="02020603050405020304" pitchFamily="18" charset="0"/>
              </a:rPr>
              <a:t>Top-10 Enrolling Investigators.</a:t>
            </a:r>
            <a:r>
              <a:rPr lang="en-CA" sz="1500" dirty="0">
                <a:latin typeface="Arial" panose="020B0604020202020204" pitchFamily="34" charset="0"/>
                <a:ea typeface="Calibri" panose="020F0502020204030204" pitchFamily="34" charset="0"/>
                <a:cs typeface="Times New Roman" panose="02020603050405020304" pitchFamily="18" charset="0"/>
              </a:rPr>
              <a:t> Andrew Kaplan, Marta Pombo, </a:t>
            </a:r>
            <a:br>
              <a:rPr lang="en-CA" sz="1500" dirty="0">
                <a:latin typeface="Arial" panose="020B0604020202020204" pitchFamily="34" charset="0"/>
                <a:ea typeface="Calibri" panose="020F0502020204030204" pitchFamily="34" charset="0"/>
                <a:cs typeface="Times New Roman" panose="02020603050405020304" pitchFamily="18" charset="0"/>
              </a:rPr>
            </a:br>
            <a:r>
              <a:rPr lang="en-CA" sz="1500" dirty="0">
                <a:latin typeface="Arial" panose="020B0604020202020204" pitchFamily="34" charset="0"/>
                <a:ea typeface="Calibri" panose="020F0502020204030204" pitchFamily="34" charset="0"/>
                <a:cs typeface="Times New Roman" panose="02020603050405020304" pitchFamily="18" charset="0"/>
              </a:rPr>
              <a:t>Felix Ayala-Paredes, Guy Amit, Peter Leong-Sit, Claus Rinne, Francois Philippon, Taya Glotzer, Gabor Duray, Francesco Pergolini. </a:t>
            </a:r>
            <a:r>
              <a:rPr lang="en-CA" sz="1500" dirty="0">
                <a:solidFill>
                  <a:schemeClr val="accent2"/>
                </a:solidFill>
                <a:latin typeface="+mj-lt"/>
                <a:ea typeface="Calibri" panose="020F0502020204030204" pitchFamily="34" charset="0"/>
                <a:cs typeface="Times New Roman" panose="02020603050405020304" pitchFamily="18" charset="0"/>
              </a:rPr>
              <a:t>ARTESiA participants who made the trial possible.</a:t>
            </a:r>
          </a:p>
        </p:txBody>
      </p:sp>
      <p:pic>
        <p:nvPicPr>
          <p:cNvPr id="4" name="Picture 3">
            <a:extLst>
              <a:ext uri="{FF2B5EF4-FFF2-40B4-BE49-F238E27FC236}">
                <a16:creationId xmlns:a16="http://schemas.microsoft.com/office/drawing/2014/main" id="{B47EE802-2FD0-4DB2-8400-B73479472674}"/>
              </a:ext>
            </a:extLst>
          </p:cNvPr>
          <p:cNvPicPr>
            <a:picLocks noChangeAspect="1"/>
          </p:cNvPicPr>
          <p:nvPr/>
        </p:nvPicPr>
        <p:blipFill>
          <a:blip r:embed="rId2"/>
          <a:stretch>
            <a:fillRect/>
          </a:stretch>
        </p:blipFill>
        <p:spPr>
          <a:xfrm>
            <a:off x="235733" y="3867635"/>
            <a:ext cx="763010" cy="763010"/>
          </a:xfrm>
          <a:prstGeom prst="rect">
            <a:avLst/>
          </a:prstGeom>
        </p:spPr>
      </p:pic>
      <p:pic>
        <p:nvPicPr>
          <p:cNvPr id="6" name="Picture 5">
            <a:extLst>
              <a:ext uri="{FF2B5EF4-FFF2-40B4-BE49-F238E27FC236}">
                <a16:creationId xmlns:a16="http://schemas.microsoft.com/office/drawing/2014/main" id="{EF0AAC0C-EF04-405B-BEB5-C224E8F2CD52}"/>
              </a:ext>
            </a:extLst>
          </p:cNvPr>
          <p:cNvPicPr>
            <a:picLocks noChangeAspect="1"/>
          </p:cNvPicPr>
          <p:nvPr/>
        </p:nvPicPr>
        <p:blipFill>
          <a:blip r:embed="rId3"/>
          <a:stretch>
            <a:fillRect/>
          </a:stretch>
        </p:blipFill>
        <p:spPr>
          <a:xfrm>
            <a:off x="6714293" y="4239887"/>
            <a:ext cx="2325673" cy="439698"/>
          </a:xfrm>
          <a:prstGeom prst="rect">
            <a:avLst/>
          </a:prstGeom>
        </p:spPr>
      </p:pic>
      <p:pic>
        <p:nvPicPr>
          <p:cNvPr id="3074" name="Picture 2" descr="CIHR's visual identity - CIHR">
            <a:extLst>
              <a:ext uri="{FF2B5EF4-FFF2-40B4-BE49-F238E27FC236}">
                <a16:creationId xmlns:a16="http://schemas.microsoft.com/office/drawing/2014/main" id="{C106BA97-F740-4E76-B75D-AFB115741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773" y="4063155"/>
            <a:ext cx="2266415" cy="564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5FEDEC-D3EC-4206-9E6D-5CC0F9569CAA}"/>
              </a:ext>
            </a:extLst>
          </p:cNvPr>
          <p:cNvPicPr>
            <a:picLocks noChangeAspect="1"/>
          </p:cNvPicPr>
          <p:nvPr/>
        </p:nvPicPr>
        <p:blipFill>
          <a:blip r:embed="rId5"/>
          <a:stretch>
            <a:fillRect/>
          </a:stretch>
        </p:blipFill>
        <p:spPr>
          <a:xfrm>
            <a:off x="4998130" y="4079354"/>
            <a:ext cx="1571088" cy="532033"/>
          </a:xfrm>
          <a:prstGeom prst="rect">
            <a:avLst/>
          </a:prstGeom>
        </p:spPr>
      </p:pic>
      <p:pic>
        <p:nvPicPr>
          <p:cNvPr id="8" name="Picture 7">
            <a:extLst>
              <a:ext uri="{FF2B5EF4-FFF2-40B4-BE49-F238E27FC236}">
                <a16:creationId xmlns:a16="http://schemas.microsoft.com/office/drawing/2014/main" id="{8E6F0172-35B6-448A-8A44-695C319EF2C0}"/>
              </a:ext>
            </a:extLst>
          </p:cNvPr>
          <p:cNvPicPr>
            <a:picLocks noChangeAspect="1"/>
          </p:cNvPicPr>
          <p:nvPr/>
        </p:nvPicPr>
        <p:blipFill>
          <a:blip r:embed="rId6"/>
          <a:stretch>
            <a:fillRect/>
          </a:stretch>
        </p:blipFill>
        <p:spPr>
          <a:xfrm>
            <a:off x="1173441" y="3919431"/>
            <a:ext cx="1302633" cy="698542"/>
          </a:xfrm>
          <a:prstGeom prst="rect">
            <a:avLst/>
          </a:prstGeom>
        </p:spPr>
      </p:pic>
    </p:spTree>
    <p:extLst>
      <p:ext uri="{BB962C8B-B14F-4D97-AF65-F5344CB8AC3E}">
        <p14:creationId xmlns:p14="http://schemas.microsoft.com/office/powerpoint/2010/main" val="17820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6081" y="4655820"/>
            <a:ext cx="184731" cy="300082"/>
          </a:xfrm>
          <a:prstGeom prst="rect">
            <a:avLst/>
          </a:prstGeom>
          <a:noFill/>
        </p:spPr>
        <p:txBody>
          <a:bodyPr wrap="none" rtlCol="0">
            <a:spAutoFit/>
          </a:bodyPr>
          <a:lstStyle/>
          <a:p>
            <a:endParaRPr lang="en-US" sz="1350" dirty="0"/>
          </a:p>
        </p:txBody>
      </p:sp>
      <p:pic>
        <p:nvPicPr>
          <p:cNvPr id="3" name="Picture 2" descr="A close-up of a card&#10;&#10;Description automatically generated">
            <a:extLst>
              <a:ext uri="{FF2B5EF4-FFF2-40B4-BE49-F238E27FC236}">
                <a16:creationId xmlns:a16="http://schemas.microsoft.com/office/drawing/2014/main" id="{FFD195EB-902D-7B4C-45BF-1F1EE3339813}"/>
              </a:ext>
            </a:extLst>
          </p:cNvPr>
          <p:cNvPicPr>
            <a:picLocks noChangeAspect="1"/>
          </p:cNvPicPr>
          <p:nvPr/>
        </p:nvPicPr>
        <p:blipFill>
          <a:blip r:embed="rId2"/>
          <a:stretch>
            <a:fillRect/>
          </a:stretch>
        </p:blipFill>
        <p:spPr>
          <a:xfrm>
            <a:off x="1143000" y="45998"/>
            <a:ext cx="6818783" cy="5022616"/>
          </a:xfrm>
          <a:prstGeom prst="rect">
            <a:avLst/>
          </a:prstGeom>
        </p:spPr>
      </p:pic>
    </p:spTree>
    <p:extLst>
      <p:ext uri="{BB962C8B-B14F-4D97-AF65-F5344CB8AC3E}">
        <p14:creationId xmlns:p14="http://schemas.microsoft.com/office/powerpoint/2010/main" val="294428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81E-7C55-2A4B-82BD-EA9784A93238}"/>
              </a:ext>
            </a:extLst>
          </p:cNvPr>
          <p:cNvSpPr>
            <a:spLocks noGrp="1"/>
          </p:cNvSpPr>
          <p:nvPr>
            <p:ph type="title"/>
          </p:nvPr>
        </p:nvSpPr>
        <p:spPr>
          <a:xfrm>
            <a:off x="437989" y="405619"/>
            <a:ext cx="8268020" cy="418210"/>
          </a:xfrm>
        </p:spPr>
        <p:txBody>
          <a:bodyPr/>
          <a:lstStyle/>
          <a:p>
            <a:r>
              <a:rPr lang="en-US" dirty="0"/>
              <a:t>DISCLOSURES</a:t>
            </a:r>
          </a:p>
        </p:txBody>
      </p:sp>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fld id="{FE002980-16E4-2F41-9BFA-6ED53EE5148F}" type="slidenum">
              <a:rPr lang="en-US" smtClean="0"/>
              <a:pPr/>
              <a:t>2</a:t>
            </a:fld>
            <a:endParaRPr lang="en-US" dirty="0"/>
          </a:p>
        </p:txBody>
      </p:sp>
      <p:sp>
        <p:nvSpPr>
          <p:cNvPr id="14" name="Content Placeholder 13">
            <a:extLst>
              <a:ext uri="{FF2B5EF4-FFF2-40B4-BE49-F238E27FC236}">
                <a16:creationId xmlns:a16="http://schemas.microsoft.com/office/drawing/2014/main" id="{4917C05A-F87B-F553-6E4B-105AE53BBBBE}"/>
              </a:ext>
            </a:extLst>
          </p:cNvPr>
          <p:cNvSpPr>
            <a:spLocks noGrp="1"/>
          </p:cNvSpPr>
          <p:nvPr>
            <p:ph sz="half" idx="13"/>
          </p:nvPr>
        </p:nvSpPr>
        <p:spPr>
          <a:xfrm>
            <a:off x="437989" y="996589"/>
            <a:ext cx="8366895" cy="2249443"/>
          </a:xfrm>
        </p:spPr>
        <p:txBody>
          <a:bodyPr>
            <a:noAutofit/>
          </a:bodyPr>
          <a:lstStyle/>
          <a:p>
            <a:r>
              <a:rPr lang="en-US" sz="2000" b="1" dirty="0"/>
              <a:t>Dr. J. Healey: </a:t>
            </a:r>
          </a:p>
          <a:p>
            <a:r>
              <a:rPr lang="en-US" sz="1800" b="1" dirty="0"/>
              <a:t>Research grants and speaking fees: </a:t>
            </a:r>
            <a:r>
              <a:rPr lang="en-US" sz="1800" dirty="0"/>
              <a:t>BMS/Pfizer Alliance, Servier, Novartis, Boston Scientific, Medtronic; </a:t>
            </a:r>
            <a:r>
              <a:rPr lang="en-US" sz="1800" b="1" dirty="0"/>
              <a:t>Consulting: </a:t>
            </a:r>
            <a:r>
              <a:rPr lang="en-US" sz="1800" dirty="0"/>
              <a:t>Bayer, Servier and Boston Scientific</a:t>
            </a:r>
          </a:p>
          <a:p>
            <a:r>
              <a:rPr lang="en-US" sz="2000" b="1" dirty="0"/>
              <a:t>ARTESIA study funding</a:t>
            </a:r>
          </a:p>
          <a:p>
            <a:r>
              <a:rPr lang="en-CA" sz="1800" dirty="0"/>
              <a:t>Canadian Institutes for Health Research (201610PTJ-378238), the Bristol Meyers Squibb-Pfizer Alliance, the Heart and Stroke Foundation of Canada, the Canadian Stroke Prevention Intervention Network (CSPIN), Hamilton Health Sciences, the Advancing Clinical Trials (ACT) Network and the Population Health Research Institute (PHRI).</a:t>
            </a:r>
          </a:p>
        </p:txBody>
      </p:sp>
    </p:spTree>
    <p:extLst>
      <p:ext uri="{BB962C8B-B14F-4D97-AF65-F5344CB8AC3E}">
        <p14:creationId xmlns:p14="http://schemas.microsoft.com/office/powerpoint/2010/main" val="274813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81E-7C55-2A4B-82BD-EA9784A93238}"/>
              </a:ext>
            </a:extLst>
          </p:cNvPr>
          <p:cNvSpPr>
            <a:spLocks noGrp="1"/>
          </p:cNvSpPr>
          <p:nvPr>
            <p:ph type="title"/>
          </p:nvPr>
        </p:nvSpPr>
        <p:spPr>
          <a:xfrm>
            <a:off x="437990" y="405620"/>
            <a:ext cx="8268020" cy="418210"/>
          </a:xfrm>
        </p:spPr>
        <p:txBody>
          <a:bodyPr>
            <a:normAutofit fontScale="90000"/>
          </a:bodyPr>
          <a:lstStyle/>
          <a:p>
            <a:r>
              <a:rPr lang="en-US" sz="2700" dirty="0"/>
              <a:t>Subclinical AF (SCAF)</a:t>
            </a:r>
            <a:br>
              <a:rPr lang="en-US" dirty="0"/>
            </a:br>
            <a:endParaRPr lang="en-US" dirty="0"/>
          </a:p>
        </p:txBody>
      </p:sp>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fld id="{FE002980-16E4-2F41-9BFA-6ED53EE5148F}" type="slidenum">
              <a:rPr lang="en-US" smtClean="0"/>
              <a:pPr/>
              <a:t>3</a:t>
            </a:fld>
            <a:endParaRPr lang="en-US" dirty="0"/>
          </a:p>
        </p:txBody>
      </p:sp>
      <p:sp>
        <p:nvSpPr>
          <p:cNvPr id="14" name="Content Placeholder 13">
            <a:extLst>
              <a:ext uri="{FF2B5EF4-FFF2-40B4-BE49-F238E27FC236}">
                <a16:creationId xmlns:a16="http://schemas.microsoft.com/office/drawing/2014/main" id="{4917C05A-F87B-F553-6E4B-105AE53BBBBE}"/>
              </a:ext>
            </a:extLst>
          </p:cNvPr>
          <p:cNvSpPr>
            <a:spLocks noGrp="1"/>
          </p:cNvSpPr>
          <p:nvPr>
            <p:ph sz="half" idx="13"/>
          </p:nvPr>
        </p:nvSpPr>
        <p:spPr>
          <a:xfrm>
            <a:off x="437990" y="1081377"/>
            <a:ext cx="8181224" cy="3296330"/>
          </a:xfrm>
        </p:spPr>
        <p:txBody>
          <a:bodyPr>
            <a:noAutofit/>
          </a:bodyPr>
          <a:lstStyle/>
          <a:p>
            <a:pPr marL="285750" indent="-285750">
              <a:lnSpc>
                <a:spcPct val="100000"/>
              </a:lnSpc>
              <a:buFont typeface="Arial" panose="020B0604020202020204" pitchFamily="34" charset="0"/>
              <a:buChar char="•"/>
            </a:pPr>
            <a:r>
              <a:rPr lang="en-US" sz="2400" dirty="0"/>
              <a:t>Brief (minutes-hours), asymptomatic AF </a:t>
            </a:r>
          </a:p>
          <a:p>
            <a:pPr marL="285750" indent="-285750">
              <a:lnSpc>
                <a:spcPct val="100000"/>
              </a:lnSpc>
              <a:buFont typeface="Arial" panose="020B0604020202020204" pitchFamily="34" charset="0"/>
              <a:buChar char="•"/>
            </a:pPr>
            <a:r>
              <a:rPr lang="en-US" sz="2400" dirty="0"/>
              <a:t>Detected only with long-term continuous monitoring</a:t>
            </a:r>
          </a:p>
          <a:p>
            <a:pPr marL="628650" lvl="1" indent="-285750">
              <a:lnSpc>
                <a:spcPct val="100000"/>
              </a:lnSpc>
              <a:buFont typeface="Arial" panose="020B0604020202020204" pitchFamily="34" charset="0"/>
              <a:buChar char="•"/>
            </a:pPr>
            <a:r>
              <a:rPr lang="en-US" sz="2400" dirty="0"/>
              <a:t>1/3 of patients with pacemakers and ICDs</a:t>
            </a:r>
          </a:p>
          <a:p>
            <a:pPr marL="285750" indent="-285750">
              <a:lnSpc>
                <a:spcPct val="100000"/>
              </a:lnSpc>
              <a:buFont typeface="Arial" panose="020B0604020202020204" pitchFamily="34" charset="0"/>
              <a:buChar char="•"/>
            </a:pPr>
            <a:r>
              <a:rPr lang="en-US" sz="2400" dirty="0"/>
              <a:t>2.5-fold increased risk of stroke (ASSERT, TRENDS)</a:t>
            </a:r>
          </a:p>
          <a:p>
            <a:pPr marL="285750" indent="-285750">
              <a:lnSpc>
                <a:spcPct val="100000"/>
              </a:lnSpc>
              <a:buFont typeface="Arial" panose="020B0604020202020204" pitchFamily="34" charset="0"/>
              <a:buChar char="•"/>
            </a:pPr>
            <a:r>
              <a:rPr lang="en-US" sz="2400" dirty="0"/>
              <a:t>Stroke risk appears lower than with clinical AF (4-5-fold)</a:t>
            </a:r>
            <a:r>
              <a:rPr lang="en-US" sz="2400" baseline="30000" dirty="0"/>
              <a:t>1</a:t>
            </a:r>
          </a:p>
          <a:p>
            <a:pPr marL="285750" indent="-285750">
              <a:lnSpc>
                <a:spcPct val="100000"/>
              </a:lnSpc>
              <a:buFont typeface="Arial" panose="020B0604020202020204" pitchFamily="34" charset="0"/>
              <a:buChar char="•"/>
            </a:pPr>
            <a:r>
              <a:rPr lang="en-US" sz="2400" dirty="0"/>
              <a:t>Value of oral anticoagulation is unknown</a:t>
            </a:r>
          </a:p>
          <a:p>
            <a:pPr>
              <a:lnSpc>
                <a:spcPct val="100000"/>
              </a:lnSpc>
            </a:pPr>
            <a:endParaRPr lang="en-US" sz="1600" dirty="0">
              <a:solidFill>
                <a:schemeClr val="bg1"/>
              </a:solidFill>
            </a:endParaRPr>
          </a:p>
          <a:p>
            <a:pPr>
              <a:lnSpc>
                <a:spcPct val="100000"/>
              </a:lnSpc>
            </a:pPr>
            <a:endParaRPr lang="en-US" sz="2400" dirty="0"/>
          </a:p>
        </p:txBody>
      </p:sp>
      <p:sp>
        <p:nvSpPr>
          <p:cNvPr id="3" name="TextBox 2">
            <a:extLst>
              <a:ext uri="{FF2B5EF4-FFF2-40B4-BE49-F238E27FC236}">
                <a16:creationId xmlns:a16="http://schemas.microsoft.com/office/drawing/2014/main" id="{BA9BC30E-33DF-4A67-B030-8BB862C7E5AF}"/>
              </a:ext>
            </a:extLst>
          </p:cNvPr>
          <p:cNvSpPr txBox="1"/>
          <p:nvPr/>
        </p:nvSpPr>
        <p:spPr>
          <a:xfrm>
            <a:off x="160334" y="4795380"/>
            <a:ext cx="8905931" cy="261610"/>
          </a:xfrm>
          <a:prstGeom prst="rect">
            <a:avLst/>
          </a:prstGeom>
          <a:noFill/>
        </p:spPr>
        <p:txBody>
          <a:bodyPr wrap="square" rtlCol="0">
            <a:spAutoFit/>
          </a:bodyPr>
          <a:lstStyle/>
          <a:p>
            <a:r>
              <a:rPr lang="en-US" sz="1100" baseline="30000" dirty="0">
                <a:solidFill>
                  <a:schemeClr val="bg1"/>
                </a:solidFill>
              </a:rPr>
              <a:t>1</a:t>
            </a:r>
            <a:r>
              <a:rPr lang="en-US" sz="1100" dirty="0">
                <a:solidFill>
                  <a:schemeClr val="bg1"/>
                </a:solidFill>
              </a:rPr>
              <a:t>Wolf PA, Framingham Heart Study; Stroke </a:t>
            </a:r>
            <a:r>
              <a:rPr lang="en-CA" sz="1100" dirty="0">
                <a:solidFill>
                  <a:schemeClr val="bg1"/>
                </a:solidFill>
              </a:rPr>
              <a:t>1991 Aug;22(8):983-8</a:t>
            </a:r>
            <a:endParaRPr lang="en-US" sz="1100" dirty="0">
              <a:solidFill>
                <a:schemeClr val="bg1"/>
              </a:solidFill>
            </a:endParaRPr>
          </a:p>
        </p:txBody>
      </p:sp>
    </p:spTree>
    <p:extLst>
      <p:ext uri="{BB962C8B-B14F-4D97-AF65-F5344CB8AC3E}">
        <p14:creationId xmlns:p14="http://schemas.microsoft.com/office/powerpoint/2010/main" val="168228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383F3AE-2D48-F033-81D8-F9100CE51976}"/>
              </a:ext>
            </a:extLst>
          </p:cNvPr>
          <p:cNvCxnSpPr>
            <a:cxnSpLocks/>
          </p:cNvCxnSpPr>
          <p:nvPr/>
        </p:nvCxnSpPr>
        <p:spPr>
          <a:xfrm>
            <a:off x="2714839" y="2497590"/>
            <a:ext cx="610985" cy="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A4F1E69A-46BA-846A-1334-2E86F517000B}"/>
              </a:ext>
            </a:extLst>
          </p:cNvPr>
          <p:cNvSpPr>
            <a:spLocks noGrp="1"/>
          </p:cNvSpPr>
          <p:nvPr>
            <p:ph type="title"/>
          </p:nvPr>
        </p:nvSpPr>
        <p:spPr>
          <a:xfrm>
            <a:off x="239207" y="173458"/>
            <a:ext cx="6877210" cy="977010"/>
          </a:xfrm>
        </p:spPr>
        <p:txBody>
          <a:bodyPr>
            <a:normAutofit/>
          </a:bodyPr>
          <a:lstStyle/>
          <a:p>
            <a:r>
              <a:rPr lang="en-US" dirty="0"/>
              <a:t>ARTESIA Study Design</a:t>
            </a:r>
          </a:p>
        </p:txBody>
      </p:sp>
      <p:sp>
        <p:nvSpPr>
          <p:cNvPr id="5" name="Slide Number Placeholder 4">
            <a:extLst>
              <a:ext uri="{FF2B5EF4-FFF2-40B4-BE49-F238E27FC236}">
                <a16:creationId xmlns:a16="http://schemas.microsoft.com/office/drawing/2014/main" id="{D7563E4D-75D3-498C-5251-A22AEE7C30E0}"/>
              </a:ext>
            </a:extLst>
          </p:cNvPr>
          <p:cNvSpPr>
            <a:spLocks noGrp="1"/>
          </p:cNvSpPr>
          <p:nvPr>
            <p:ph type="sldNum" sz="quarter" idx="4"/>
          </p:nvPr>
        </p:nvSpPr>
        <p:spPr>
          <a:xfrm>
            <a:off x="8565691" y="4767263"/>
            <a:ext cx="577642" cy="273844"/>
          </a:xfrm>
        </p:spPr>
        <p:txBody>
          <a:bodyPr/>
          <a:lstStyle/>
          <a:p>
            <a:fld id="{0E627469-E42A-6C49-B11C-E8BEC0D4F63F}" type="slidenum">
              <a:rPr lang="en-US">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19" name="Content Placeholder 6">
            <a:extLst>
              <a:ext uri="{FF2B5EF4-FFF2-40B4-BE49-F238E27FC236}">
                <a16:creationId xmlns:a16="http://schemas.microsoft.com/office/drawing/2014/main" id="{BC961B54-8E76-4E0B-8FA6-EDC5D8805BBE}"/>
              </a:ext>
            </a:extLst>
          </p:cNvPr>
          <p:cNvSpPr txBox="1">
            <a:spLocks/>
          </p:cNvSpPr>
          <p:nvPr/>
        </p:nvSpPr>
        <p:spPr>
          <a:xfrm>
            <a:off x="345633" y="951359"/>
            <a:ext cx="2362277" cy="3674748"/>
          </a:xfrm>
          <a:prstGeom prst="rect">
            <a:avLst/>
          </a:prstGeom>
          <a:ln w="28575">
            <a:solidFill>
              <a:srgbClr val="00539B"/>
            </a:solidFill>
          </a:ln>
        </p:spPr>
        <p:txBody>
          <a:bodyPr vert="horz" lIns="91440" tIns="182880" rIns="91440" bIns="182880" rtlCol="0" anchor="ctr" anchorCtr="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450"/>
              </a:spcBef>
              <a:spcAft>
                <a:spcPts val="450"/>
              </a:spcAft>
              <a:buNone/>
              <a:defRPr/>
            </a:pPr>
            <a:r>
              <a:rPr lang="en-US" sz="1600" b="1" dirty="0">
                <a:solidFill>
                  <a:srgbClr val="3F4444"/>
                </a:solidFill>
                <a:latin typeface="Arial" panose="020B0604020202020204" pitchFamily="34" charset="0"/>
                <a:cs typeface="Arial" panose="020B0604020202020204" pitchFamily="34" charset="0"/>
              </a:rPr>
              <a:t>Implanted pacemaker, defibrillator or cardiac monitor with SCAF </a:t>
            </a: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(6 minutes – 24 hours)</a:t>
            </a:r>
          </a:p>
          <a:p>
            <a:pPr marL="0" indent="0" defTabSz="685800">
              <a:spcBef>
                <a:spcPts val="450"/>
              </a:spcBef>
              <a:spcAft>
                <a:spcPts val="450"/>
              </a:spcAft>
              <a:buNone/>
              <a:defRPr/>
            </a:pPr>
            <a:r>
              <a:rPr lang="en-US" sz="1600" b="1" dirty="0">
                <a:solidFill>
                  <a:srgbClr val="3F4444"/>
                </a:solidFill>
                <a:latin typeface="Arial" panose="020B0604020202020204" pitchFamily="34" charset="0"/>
                <a:cs typeface="Arial" panose="020B0604020202020204" pitchFamily="34" charset="0"/>
              </a:rPr>
              <a:t>AND EITHER</a:t>
            </a:r>
          </a:p>
          <a:p>
            <a:pPr marL="0" indent="0" defTabSz="685800">
              <a:spcBef>
                <a:spcPts val="450"/>
              </a:spcBef>
              <a:spcAft>
                <a:spcPts val="0"/>
              </a:spcAft>
              <a:buNone/>
              <a:defRPr/>
            </a:pPr>
            <a:r>
              <a:rPr lang="en-US" sz="1600" b="1" dirty="0">
                <a:solidFill>
                  <a:srgbClr val="3F4444"/>
                </a:solidFill>
                <a:latin typeface="Arial" panose="020B0604020202020204" pitchFamily="34" charset="0"/>
                <a:cs typeface="Arial" panose="020B0604020202020204" pitchFamily="34" charset="0"/>
              </a:rPr>
              <a:t>Age ≥ 55 years</a:t>
            </a: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CHA</a:t>
            </a:r>
            <a:r>
              <a:rPr lang="en-US" sz="1600" b="1" baseline="-25000" dirty="0">
                <a:solidFill>
                  <a:srgbClr val="3F4444"/>
                </a:solidFill>
                <a:latin typeface="Arial" panose="020B0604020202020204" pitchFamily="34" charset="0"/>
                <a:cs typeface="Arial" panose="020B0604020202020204" pitchFamily="34" charset="0"/>
              </a:rPr>
              <a:t>2</a:t>
            </a:r>
            <a:r>
              <a:rPr lang="en-US" sz="1600" b="1" dirty="0">
                <a:solidFill>
                  <a:srgbClr val="3F4444"/>
                </a:solidFill>
                <a:latin typeface="Arial" panose="020B0604020202020204" pitchFamily="34" charset="0"/>
                <a:cs typeface="Arial" panose="020B0604020202020204" pitchFamily="34" charset="0"/>
              </a:rPr>
              <a:t>DS</a:t>
            </a:r>
            <a:r>
              <a:rPr lang="en-US" sz="1600" b="1" baseline="-25000" dirty="0">
                <a:solidFill>
                  <a:srgbClr val="3F4444"/>
                </a:solidFill>
                <a:latin typeface="Arial" panose="020B0604020202020204" pitchFamily="34" charset="0"/>
                <a:cs typeface="Arial" panose="020B0604020202020204" pitchFamily="34" charset="0"/>
              </a:rPr>
              <a:t>2</a:t>
            </a:r>
            <a:r>
              <a:rPr lang="en-US" sz="1600" b="1" dirty="0">
                <a:solidFill>
                  <a:srgbClr val="3F4444"/>
                </a:solidFill>
                <a:latin typeface="Arial" panose="020B0604020202020204" pitchFamily="34" charset="0"/>
                <a:cs typeface="Arial" panose="020B0604020202020204" pitchFamily="34" charset="0"/>
              </a:rPr>
              <a:t>-VASc </a:t>
            </a: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score of ≥ 3 </a:t>
            </a:r>
          </a:p>
          <a:p>
            <a:pPr marL="0" indent="0" defTabSz="685800">
              <a:spcBef>
                <a:spcPts val="450"/>
              </a:spcBef>
              <a:spcAft>
                <a:spcPts val="0"/>
              </a:spcAft>
              <a:buNone/>
              <a:defRPr/>
            </a:pPr>
            <a:r>
              <a:rPr lang="en-US" sz="1600" b="1" dirty="0">
                <a:solidFill>
                  <a:srgbClr val="3F4444"/>
                </a:solidFill>
                <a:latin typeface="Arial" panose="020B0604020202020204" pitchFamily="34" charset="0"/>
                <a:cs typeface="Arial" panose="020B0604020202020204" pitchFamily="34" charset="0"/>
              </a:rPr>
              <a:t>OR</a:t>
            </a:r>
          </a:p>
          <a:p>
            <a:pPr marL="0" indent="0" defTabSz="685800">
              <a:spcBef>
                <a:spcPts val="450"/>
              </a:spcBef>
              <a:spcAft>
                <a:spcPts val="0"/>
              </a:spcAft>
              <a:buNone/>
              <a:defRPr/>
            </a:pPr>
            <a:r>
              <a:rPr lang="en-US" sz="1600" b="1" dirty="0">
                <a:solidFill>
                  <a:srgbClr val="3F4444"/>
                </a:solidFill>
                <a:latin typeface="Arial" panose="020B0604020202020204" pitchFamily="34" charset="0"/>
                <a:cs typeface="Arial" panose="020B0604020202020204" pitchFamily="34" charset="0"/>
              </a:rPr>
              <a:t>Age ≥ 75 years,</a:t>
            </a:r>
          </a:p>
          <a:p>
            <a:pPr marL="0" indent="0" defTabSz="685800">
              <a:spcBef>
                <a:spcPts val="450"/>
              </a:spcBef>
              <a:spcAft>
                <a:spcPts val="0"/>
              </a:spcAft>
              <a:buNone/>
              <a:defRPr/>
            </a:pP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OR</a:t>
            </a:r>
          </a:p>
          <a:p>
            <a:pPr marL="0" indent="0" defTabSz="685800">
              <a:spcBef>
                <a:spcPts val="450"/>
              </a:spcBef>
              <a:spcAft>
                <a:spcPts val="0"/>
              </a:spcAft>
              <a:buNone/>
              <a:defRPr/>
            </a:pPr>
            <a:r>
              <a:rPr lang="en-US" sz="1600" b="1" dirty="0">
                <a:solidFill>
                  <a:srgbClr val="3F4444"/>
                </a:solidFill>
                <a:latin typeface="Arial" panose="020B0604020202020204" pitchFamily="34" charset="0"/>
                <a:cs typeface="Arial" panose="020B0604020202020204" pitchFamily="34" charset="0"/>
              </a:rPr>
              <a:t>History of stroke </a:t>
            </a:r>
          </a:p>
        </p:txBody>
      </p:sp>
      <p:cxnSp>
        <p:nvCxnSpPr>
          <p:cNvPr id="21" name="Straight Connector 20">
            <a:extLst>
              <a:ext uri="{FF2B5EF4-FFF2-40B4-BE49-F238E27FC236}">
                <a16:creationId xmlns:a16="http://schemas.microsoft.com/office/drawing/2014/main" id="{7F9FCC63-1097-7E2E-33B6-D6276B934BC1}"/>
              </a:ext>
            </a:extLst>
          </p:cNvPr>
          <p:cNvCxnSpPr>
            <a:cxnSpLocks/>
          </p:cNvCxnSpPr>
          <p:nvPr/>
        </p:nvCxnSpPr>
        <p:spPr>
          <a:xfrm>
            <a:off x="3221103" y="1672900"/>
            <a:ext cx="0" cy="163206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91FA10-EF13-24B8-3BB9-47BD7390969C}"/>
              </a:ext>
            </a:extLst>
          </p:cNvPr>
          <p:cNvCxnSpPr/>
          <p:nvPr/>
        </p:nvCxnSpPr>
        <p:spPr>
          <a:xfrm>
            <a:off x="3218333" y="1683983"/>
            <a:ext cx="610985"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3E4F0E-101A-8C4E-A7D3-8ED0C66ABAC6}"/>
              </a:ext>
            </a:extLst>
          </p:cNvPr>
          <p:cNvCxnSpPr>
            <a:cxnSpLocks/>
          </p:cNvCxnSpPr>
          <p:nvPr/>
        </p:nvCxnSpPr>
        <p:spPr>
          <a:xfrm>
            <a:off x="3211406" y="3304964"/>
            <a:ext cx="617219"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83D7835-E56A-70F5-5899-A0AED1EEA53B}"/>
              </a:ext>
            </a:extLst>
          </p:cNvPr>
          <p:cNvSpPr txBox="1"/>
          <p:nvPr/>
        </p:nvSpPr>
        <p:spPr>
          <a:xfrm>
            <a:off x="3835552" y="1280177"/>
            <a:ext cx="1932708" cy="829673"/>
          </a:xfrm>
          <a:prstGeom prst="rect">
            <a:avLst/>
          </a:prstGeom>
          <a:noFill/>
          <a:ln w="28575">
            <a:solidFill>
              <a:srgbClr val="3AB3CD"/>
            </a:solidFill>
          </a:ln>
        </p:spPr>
        <p:txBody>
          <a:bodyPr wrap="square" lIns="91440" tIns="91440" rIns="91440" bIns="91440" rtlCol="0" anchor="ctr" anchorCtr="0">
            <a:noAutofit/>
          </a:bodyPr>
          <a:lstStyle/>
          <a:p>
            <a:pPr algn="ctr" defTabSz="685800">
              <a:lnSpc>
                <a:spcPct val="90000"/>
              </a:lnSpc>
              <a:spcAft>
                <a:spcPts val="450"/>
              </a:spcAft>
              <a:defRPr/>
            </a:pPr>
            <a:r>
              <a:rPr lang="en-US" b="1" dirty="0">
                <a:solidFill>
                  <a:srgbClr val="3F4444"/>
                </a:solidFill>
                <a:latin typeface="Arial" panose="020B0604020202020204" pitchFamily="34" charset="0"/>
                <a:cs typeface="Arial" panose="020B0604020202020204" pitchFamily="34" charset="0"/>
              </a:rPr>
              <a:t>Apixaban</a:t>
            </a:r>
          </a:p>
          <a:p>
            <a:pPr algn="ctr" defTabSz="685800">
              <a:lnSpc>
                <a:spcPct val="90000"/>
              </a:lnSpc>
              <a:spcAft>
                <a:spcPts val="450"/>
              </a:spcAft>
              <a:defRPr/>
            </a:pPr>
            <a:r>
              <a:rPr lang="en-US" sz="1200" dirty="0">
                <a:solidFill>
                  <a:srgbClr val="3F4444"/>
                </a:solidFill>
                <a:latin typeface="Arial" panose="020B0604020202020204" pitchFamily="34" charset="0"/>
                <a:cs typeface="Arial" panose="020B0604020202020204" pitchFamily="34" charset="0"/>
              </a:rPr>
              <a:t>5 mg BID or 2.5 mg BID According to label</a:t>
            </a:r>
            <a:endParaRPr lang="en-SE" sz="1200">
              <a:solidFill>
                <a:srgbClr val="3F4444"/>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C3FEBAF-0F52-1492-6B6E-193E3291C966}"/>
              </a:ext>
            </a:extLst>
          </p:cNvPr>
          <p:cNvSpPr txBox="1"/>
          <p:nvPr/>
        </p:nvSpPr>
        <p:spPr>
          <a:xfrm>
            <a:off x="3835551" y="2881013"/>
            <a:ext cx="1932708" cy="829673"/>
          </a:xfrm>
          <a:prstGeom prst="rect">
            <a:avLst/>
          </a:prstGeom>
          <a:noFill/>
          <a:ln w="28575">
            <a:solidFill>
              <a:schemeClr val="accent1"/>
            </a:solidFill>
          </a:ln>
        </p:spPr>
        <p:txBody>
          <a:bodyPr wrap="square" lIns="91440" tIns="91440" rIns="91440" bIns="91440" rtlCol="0" anchor="ctr" anchorCtr="0">
            <a:noAutofit/>
          </a:bodyPr>
          <a:lstStyle/>
          <a:p>
            <a:pPr algn="ctr" defTabSz="685800">
              <a:lnSpc>
                <a:spcPct val="90000"/>
              </a:lnSpc>
              <a:spcAft>
                <a:spcPts val="450"/>
              </a:spcAft>
              <a:defRPr/>
            </a:pPr>
            <a:endParaRPr lang="en-US" sz="1200" dirty="0">
              <a:solidFill>
                <a:srgbClr val="3F4444"/>
              </a:solidFill>
              <a:latin typeface="Arial" panose="020B0604020202020204" pitchFamily="34" charset="0"/>
              <a:cs typeface="Arial" panose="020B0604020202020204" pitchFamily="34" charset="0"/>
            </a:endParaRPr>
          </a:p>
          <a:p>
            <a:pPr algn="ctr" defTabSz="685800">
              <a:lnSpc>
                <a:spcPct val="90000"/>
              </a:lnSpc>
              <a:spcAft>
                <a:spcPts val="450"/>
              </a:spcAft>
              <a:defRPr/>
            </a:pPr>
            <a:r>
              <a:rPr lang="en-US" b="1" dirty="0">
                <a:solidFill>
                  <a:srgbClr val="3F4444"/>
                </a:solidFill>
                <a:latin typeface="Arial" panose="020B0604020202020204" pitchFamily="34" charset="0"/>
                <a:cs typeface="Arial" panose="020B0604020202020204" pitchFamily="34" charset="0"/>
              </a:rPr>
              <a:t>Aspirin </a:t>
            </a:r>
            <a:br>
              <a:rPr lang="en-US" b="1" dirty="0">
                <a:solidFill>
                  <a:srgbClr val="3F4444"/>
                </a:solidFill>
                <a:latin typeface="Arial" panose="020B0604020202020204" pitchFamily="34" charset="0"/>
                <a:cs typeface="Arial" panose="020B0604020202020204" pitchFamily="34" charset="0"/>
              </a:rPr>
            </a:br>
            <a:r>
              <a:rPr lang="en-US" b="1" dirty="0">
                <a:solidFill>
                  <a:srgbClr val="3F4444"/>
                </a:solidFill>
                <a:latin typeface="Arial" panose="020B0604020202020204" pitchFamily="34" charset="0"/>
                <a:cs typeface="Arial" panose="020B0604020202020204" pitchFamily="34" charset="0"/>
              </a:rPr>
              <a:t>81 mg/day</a:t>
            </a:r>
          </a:p>
          <a:p>
            <a:pPr algn="ctr" defTabSz="685800">
              <a:lnSpc>
                <a:spcPct val="90000"/>
              </a:lnSpc>
              <a:spcAft>
                <a:spcPts val="450"/>
              </a:spcAft>
              <a:defRPr/>
            </a:pPr>
            <a:endParaRPr lang="en-SE" sz="1200">
              <a:solidFill>
                <a:srgbClr val="3F4444"/>
              </a:solidFill>
              <a:latin typeface="Arial" panose="020B0604020202020204" pitchFamily="34" charset="0"/>
              <a:cs typeface="Arial" panose="020B0604020202020204" pitchFamily="34" charset="0"/>
            </a:endParaRPr>
          </a:p>
        </p:txBody>
      </p:sp>
      <p:sp>
        <p:nvSpPr>
          <p:cNvPr id="26" name="Content Placeholder 6">
            <a:extLst>
              <a:ext uri="{FF2B5EF4-FFF2-40B4-BE49-F238E27FC236}">
                <a16:creationId xmlns:a16="http://schemas.microsoft.com/office/drawing/2014/main" id="{818778CD-4E11-BCBC-34BD-27C876B7B42B}"/>
              </a:ext>
            </a:extLst>
          </p:cNvPr>
          <p:cNvSpPr txBox="1">
            <a:spLocks/>
          </p:cNvSpPr>
          <p:nvPr/>
        </p:nvSpPr>
        <p:spPr>
          <a:xfrm>
            <a:off x="6651682" y="1280177"/>
            <a:ext cx="2028110" cy="2207354"/>
          </a:xfrm>
          <a:prstGeom prst="rect">
            <a:avLst/>
          </a:prstGeom>
          <a:ln w="28575">
            <a:solidFill>
              <a:srgbClr val="00539B"/>
            </a:solidFill>
          </a:ln>
        </p:spPr>
        <p:txBody>
          <a:bodyPr vert="horz" lIns="91440" tIns="91440" rIns="91440" bIns="91440" rtlCol="0" anchor="ctr" anchorCtr="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spcAft>
                <a:spcPts val="450"/>
              </a:spcAft>
              <a:buNone/>
              <a:defRPr/>
            </a:pPr>
            <a:r>
              <a:rPr lang="en-US" sz="1600" b="1" dirty="0">
                <a:solidFill>
                  <a:srgbClr val="3F4444"/>
                </a:solidFill>
                <a:latin typeface="Arial" panose="020B0604020202020204" pitchFamily="34" charset="0"/>
                <a:cs typeface="Arial" panose="020B0604020202020204" pitchFamily="34" charset="0"/>
              </a:rPr>
              <a:t>Primary </a:t>
            </a: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endpoint: </a:t>
            </a:r>
            <a:br>
              <a:rPr lang="en-US" sz="1600" b="1" dirty="0">
                <a:solidFill>
                  <a:srgbClr val="3F4444"/>
                </a:solidFill>
                <a:latin typeface="Arial" panose="020B0604020202020204" pitchFamily="34" charset="0"/>
                <a:cs typeface="Arial" panose="020B0604020202020204" pitchFamily="34" charset="0"/>
              </a:rPr>
            </a:br>
            <a:r>
              <a:rPr lang="en-US" sz="1600" dirty="0">
                <a:solidFill>
                  <a:srgbClr val="3F4444"/>
                </a:solidFill>
                <a:latin typeface="Arial" panose="020B0604020202020204" pitchFamily="34" charset="0"/>
                <a:cs typeface="Arial" panose="020B0604020202020204" pitchFamily="34" charset="0"/>
              </a:rPr>
              <a:t>Stroke or systemic embolism</a:t>
            </a:r>
          </a:p>
          <a:p>
            <a:pPr marL="0" indent="0" algn="ctr" defTabSz="685800">
              <a:spcBef>
                <a:spcPts val="0"/>
              </a:spcBef>
              <a:spcAft>
                <a:spcPts val="0"/>
              </a:spcAft>
              <a:buNone/>
              <a:defRPr/>
            </a:pPr>
            <a:r>
              <a:rPr lang="en-US" sz="1600" b="1" dirty="0">
                <a:solidFill>
                  <a:srgbClr val="3F4444"/>
                </a:solidFill>
                <a:latin typeface="Arial" panose="020B0604020202020204" pitchFamily="34" charset="0"/>
                <a:cs typeface="Arial" panose="020B0604020202020204" pitchFamily="34" charset="0"/>
              </a:rPr>
              <a:t>Safety </a:t>
            </a:r>
            <a:br>
              <a:rPr lang="en-US" sz="1600" b="1" dirty="0">
                <a:solidFill>
                  <a:srgbClr val="3F4444"/>
                </a:solidFill>
                <a:latin typeface="Arial" panose="020B0604020202020204" pitchFamily="34" charset="0"/>
                <a:cs typeface="Arial" panose="020B0604020202020204" pitchFamily="34" charset="0"/>
              </a:rPr>
            </a:br>
            <a:r>
              <a:rPr lang="en-US" sz="1600" b="1" dirty="0">
                <a:solidFill>
                  <a:srgbClr val="3F4444"/>
                </a:solidFill>
                <a:latin typeface="Arial" panose="020B0604020202020204" pitchFamily="34" charset="0"/>
                <a:cs typeface="Arial" panose="020B0604020202020204" pitchFamily="34" charset="0"/>
              </a:rPr>
              <a:t>endpoint:</a:t>
            </a:r>
            <a:br>
              <a:rPr lang="en-US" sz="1600" b="1" dirty="0">
                <a:solidFill>
                  <a:prstClr val="black"/>
                </a:solidFill>
                <a:latin typeface="Arial" panose="020B0604020202020204" pitchFamily="34" charset="0"/>
                <a:cs typeface="Arial" panose="020B0604020202020204" pitchFamily="34" charset="0"/>
              </a:rPr>
            </a:br>
            <a:r>
              <a:rPr lang="en-US" sz="1600" dirty="0">
                <a:solidFill>
                  <a:srgbClr val="3F4444"/>
                </a:solidFill>
                <a:latin typeface="Arial" panose="020B0604020202020204" pitchFamily="34" charset="0"/>
                <a:cs typeface="Arial" panose="020B0604020202020204" pitchFamily="34" charset="0"/>
              </a:rPr>
              <a:t>ISTH major bleeding*</a:t>
            </a:r>
            <a:endParaRPr lang="en-US" sz="1600" dirty="0">
              <a:solidFill>
                <a:srgbClr val="3F4444"/>
              </a:solidFill>
              <a:latin typeface="Arial" panose="020B0604020202020204" pitchFamily="34" charset="0"/>
              <a:ea typeface="Calibri"/>
              <a:cs typeface="Arial" panose="020B0604020202020204" pitchFamily="34" charset="0"/>
            </a:endParaRPr>
          </a:p>
        </p:txBody>
      </p:sp>
      <p:cxnSp>
        <p:nvCxnSpPr>
          <p:cNvPr id="27" name="Straight Connector 26">
            <a:extLst>
              <a:ext uri="{FF2B5EF4-FFF2-40B4-BE49-F238E27FC236}">
                <a16:creationId xmlns:a16="http://schemas.microsoft.com/office/drawing/2014/main" id="{BCDF8ADD-39EB-24B4-71DD-CF9FC319A95D}"/>
              </a:ext>
            </a:extLst>
          </p:cNvPr>
          <p:cNvCxnSpPr>
            <a:cxnSpLocks/>
          </p:cNvCxnSpPr>
          <p:nvPr/>
        </p:nvCxnSpPr>
        <p:spPr>
          <a:xfrm>
            <a:off x="5774495" y="1705402"/>
            <a:ext cx="509350" cy="40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1DDDE1-8A93-4D44-DF0D-289493864911}"/>
              </a:ext>
            </a:extLst>
          </p:cNvPr>
          <p:cNvCxnSpPr>
            <a:cxnSpLocks/>
          </p:cNvCxnSpPr>
          <p:nvPr/>
        </p:nvCxnSpPr>
        <p:spPr>
          <a:xfrm>
            <a:off x="5774495" y="3304964"/>
            <a:ext cx="509350" cy="40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5D13C6-199B-A43A-9F44-EC98F14C33D9}"/>
              </a:ext>
            </a:extLst>
          </p:cNvPr>
          <p:cNvCxnSpPr>
            <a:cxnSpLocks/>
          </p:cNvCxnSpPr>
          <p:nvPr/>
        </p:nvCxnSpPr>
        <p:spPr>
          <a:xfrm>
            <a:off x="6290079" y="1695011"/>
            <a:ext cx="0" cy="16184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BB2B74-E6F5-DABB-0E57-4580F595DBD5}"/>
              </a:ext>
            </a:extLst>
          </p:cNvPr>
          <p:cNvCxnSpPr>
            <a:cxnSpLocks/>
          </p:cNvCxnSpPr>
          <p:nvPr/>
        </p:nvCxnSpPr>
        <p:spPr>
          <a:xfrm>
            <a:off x="6290079" y="2497591"/>
            <a:ext cx="367838"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63ABA1-0CEA-71B4-198C-D1588EBEB8A3}"/>
              </a:ext>
            </a:extLst>
          </p:cNvPr>
          <p:cNvSpPr txBox="1"/>
          <p:nvPr/>
        </p:nvSpPr>
        <p:spPr>
          <a:xfrm>
            <a:off x="2963657" y="2369479"/>
            <a:ext cx="1775320" cy="279307"/>
          </a:xfrm>
          <a:prstGeom prst="rect">
            <a:avLst/>
          </a:prstGeom>
          <a:solidFill>
            <a:schemeClr val="bg1"/>
          </a:solidFill>
        </p:spPr>
        <p:txBody>
          <a:bodyPr wrap="square" rtlCol="0">
            <a:spAutoFit/>
          </a:bodyPr>
          <a:lstStyle/>
          <a:p>
            <a:pPr defTabSz="685800">
              <a:lnSpc>
                <a:spcPct val="90000"/>
              </a:lnSpc>
              <a:spcAft>
                <a:spcPts val="450"/>
              </a:spcAft>
              <a:defRPr/>
            </a:pPr>
            <a:r>
              <a:rPr lang="en-US" sz="1350" b="1" dirty="0">
                <a:solidFill>
                  <a:srgbClr val="3F4444"/>
                </a:solidFill>
                <a:latin typeface="Arial" panose="020B0604020202020204" pitchFamily="34" charset="0"/>
                <a:cs typeface="Arial" panose="020B0604020202020204" pitchFamily="34" charset="0"/>
              </a:rPr>
              <a:t>1:1 randomization</a:t>
            </a:r>
            <a:endParaRPr lang="en-SE" sz="1350" b="1">
              <a:solidFill>
                <a:srgbClr val="3F4444"/>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967AAEF-4784-8479-465D-EECEC435320D}"/>
              </a:ext>
            </a:extLst>
          </p:cNvPr>
          <p:cNvSpPr txBox="1"/>
          <p:nvPr/>
        </p:nvSpPr>
        <p:spPr>
          <a:xfrm>
            <a:off x="6651682" y="3571445"/>
            <a:ext cx="2021875" cy="480131"/>
          </a:xfrm>
          <a:prstGeom prst="rect">
            <a:avLst/>
          </a:prstGeom>
          <a:noFill/>
          <a:ln w="28575">
            <a:noFill/>
          </a:ln>
        </p:spPr>
        <p:txBody>
          <a:bodyPr wrap="square" rtlCol="0">
            <a:spAutoFit/>
          </a:bodyPr>
          <a:lstStyle/>
          <a:p>
            <a:pPr algn="ctr" defTabSz="342900">
              <a:lnSpc>
                <a:spcPct val="90000"/>
              </a:lnSpc>
              <a:spcAft>
                <a:spcPts val="450"/>
              </a:spcAft>
              <a:defRPr/>
            </a:pPr>
            <a:r>
              <a:rPr lang="en-US" sz="1400" b="1" dirty="0">
                <a:solidFill>
                  <a:srgbClr val="3F4444"/>
                </a:solidFill>
                <a:latin typeface="Arial" panose="020B0604020202020204" pitchFamily="34" charset="0"/>
                <a:cs typeface="Arial" panose="020B0604020202020204" pitchFamily="34" charset="0"/>
              </a:rPr>
              <a:t>Mean follow up </a:t>
            </a:r>
            <a:br>
              <a:rPr lang="en-US" sz="1400" b="1" dirty="0">
                <a:solidFill>
                  <a:srgbClr val="3F4444"/>
                </a:solidFill>
                <a:latin typeface="Arial" panose="020B0604020202020204" pitchFamily="34" charset="0"/>
                <a:cs typeface="Arial" panose="020B0604020202020204" pitchFamily="34" charset="0"/>
              </a:rPr>
            </a:br>
            <a:r>
              <a:rPr lang="en-CA" sz="1400" b="1" dirty="0">
                <a:latin typeface="Arial" panose="020B0604020202020204" pitchFamily="34" charset="0"/>
                <a:cs typeface="Arial" panose="020B0604020202020204" pitchFamily="34" charset="0"/>
              </a:rPr>
              <a:t>3.5 ± 1.8 years</a:t>
            </a:r>
            <a:endParaRPr lang="en-SE" sz="1400" b="1">
              <a:solidFill>
                <a:srgbClr val="3F4444"/>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2C2E81B-C756-B02B-85B8-8CCE5C0D7603}"/>
              </a:ext>
            </a:extLst>
          </p:cNvPr>
          <p:cNvSpPr txBox="1"/>
          <p:nvPr/>
        </p:nvSpPr>
        <p:spPr>
          <a:xfrm>
            <a:off x="2952128" y="570812"/>
            <a:ext cx="3699554" cy="507318"/>
          </a:xfrm>
          <a:prstGeom prst="rect">
            <a:avLst/>
          </a:prstGeom>
          <a:noFill/>
          <a:ln w="28575">
            <a:noFill/>
          </a:ln>
        </p:spPr>
        <p:txBody>
          <a:bodyPr wrap="square" lIns="68580" tIns="34290" rIns="68580" bIns="34290" rtlCol="0" anchor="t">
            <a:spAutoFit/>
          </a:bodyPr>
          <a:lstStyle/>
          <a:p>
            <a:pPr algn="ctr" defTabSz="685800">
              <a:lnSpc>
                <a:spcPct val="90000"/>
              </a:lnSpc>
              <a:spcAft>
                <a:spcPts val="450"/>
              </a:spcAft>
              <a:defRPr/>
            </a:pPr>
            <a:endParaRPr lang="en-US" sz="1350" dirty="0">
              <a:latin typeface="Arial" panose="020B0604020202020204" pitchFamily="34" charset="0"/>
              <a:cs typeface="Arial" panose="020B0604020202020204" pitchFamily="34" charset="0"/>
            </a:endParaRPr>
          </a:p>
          <a:p>
            <a:pPr algn="ctr" defTabSz="342900">
              <a:lnSpc>
                <a:spcPct val="90000"/>
              </a:lnSpc>
              <a:spcAft>
                <a:spcPts val="450"/>
              </a:spcAft>
              <a:defRPr/>
            </a:pPr>
            <a:r>
              <a:rPr lang="en-US" sz="1350" b="1" dirty="0">
                <a:latin typeface="Arial" panose="020B0604020202020204" pitchFamily="34" charset="0"/>
                <a:cs typeface="Arial" panose="020B0604020202020204" pitchFamily="34" charset="0"/>
              </a:rPr>
              <a:t>Intention-to-treat population N=4012</a:t>
            </a:r>
          </a:p>
        </p:txBody>
      </p:sp>
      <p:sp>
        <p:nvSpPr>
          <p:cNvPr id="33" name="Text Placeholder 8">
            <a:extLst>
              <a:ext uri="{FF2B5EF4-FFF2-40B4-BE49-F238E27FC236}">
                <a16:creationId xmlns:a16="http://schemas.microsoft.com/office/drawing/2014/main" id="{DBBDB5E1-1652-480A-8872-6E23DA97B88F}"/>
              </a:ext>
            </a:extLst>
          </p:cNvPr>
          <p:cNvSpPr txBox="1">
            <a:spLocks/>
          </p:cNvSpPr>
          <p:nvPr/>
        </p:nvSpPr>
        <p:spPr>
          <a:xfrm>
            <a:off x="6243903" y="4155575"/>
            <a:ext cx="2747168" cy="419362"/>
          </a:xfrm>
          <a:prstGeom prst="rect">
            <a:avLst/>
          </a:prstGeom>
          <a:solidFill>
            <a:schemeClr val="bg1"/>
          </a:solidFill>
        </p:spPr>
        <p:txBody>
          <a:bodyPr vert="horz" lIns="91440" tIns="45720" rIns="91440" bIns="45720" rtlCol="0" anchor="b">
            <a:noAutofit/>
          </a:bodyPr>
          <a:lstStyle>
            <a:lvl1pPr marL="0" indent="0" algn="l" defTabSz="685800" rtl="0" eaLnBrk="1" latinLnBrk="0" hangingPunct="1">
              <a:lnSpc>
                <a:spcPct val="110000"/>
              </a:lnSpc>
              <a:spcBef>
                <a:spcPts val="750"/>
              </a:spcBef>
              <a:buFontTx/>
              <a:buNone/>
              <a:defRPr sz="6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95000"/>
              </a:lnSpc>
            </a:pPr>
            <a:r>
              <a:rPr lang="en-US" sz="1400" dirty="0">
                <a:latin typeface="Arial" panose="020B0604020202020204" pitchFamily="34" charset="0"/>
                <a:cs typeface="Arial" panose="020B0604020202020204" pitchFamily="34" charset="0"/>
              </a:rPr>
              <a:t>* With sub-classification of presentation and clinical course</a:t>
            </a:r>
          </a:p>
        </p:txBody>
      </p:sp>
      <p:sp>
        <p:nvSpPr>
          <p:cNvPr id="3" name="TextBox 2">
            <a:extLst>
              <a:ext uri="{FF2B5EF4-FFF2-40B4-BE49-F238E27FC236}">
                <a16:creationId xmlns:a16="http://schemas.microsoft.com/office/drawing/2014/main" id="{E94690BF-03AD-4902-8B11-B7364F601781}"/>
              </a:ext>
            </a:extLst>
          </p:cNvPr>
          <p:cNvSpPr txBox="1"/>
          <p:nvPr/>
        </p:nvSpPr>
        <p:spPr>
          <a:xfrm>
            <a:off x="152929" y="4804825"/>
            <a:ext cx="3106374" cy="261610"/>
          </a:xfrm>
          <a:prstGeom prst="rect">
            <a:avLst/>
          </a:prstGeom>
          <a:noFill/>
        </p:spPr>
        <p:txBody>
          <a:bodyPr wrap="square" rtlCol="0">
            <a:spAutoFit/>
          </a:bodyPr>
          <a:lstStyle/>
          <a:p>
            <a:r>
              <a:rPr lang="en-US" sz="1100" dirty="0">
                <a:solidFill>
                  <a:schemeClr val="bg2"/>
                </a:solidFill>
                <a:latin typeface="Arial" panose="020B0604020202020204" pitchFamily="34" charset="0"/>
                <a:cs typeface="Arial" panose="020B0604020202020204" pitchFamily="34" charset="0"/>
              </a:rPr>
              <a:t>Lopes RD, et al. </a:t>
            </a:r>
            <a:r>
              <a:rPr lang="en-US" sz="1100" i="1" dirty="0">
                <a:solidFill>
                  <a:schemeClr val="bg2"/>
                </a:solidFill>
                <a:latin typeface="Arial" panose="020B0604020202020204" pitchFamily="34" charset="0"/>
                <a:cs typeface="Arial" panose="020B0604020202020204" pitchFamily="34" charset="0"/>
              </a:rPr>
              <a:t>American Heart Journal </a:t>
            </a:r>
            <a:r>
              <a:rPr lang="en-US" sz="1100" dirty="0">
                <a:solidFill>
                  <a:schemeClr val="bg2"/>
                </a:solidFill>
                <a:latin typeface="Arial" panose="020B0604020202020204" pitchFamily="34" charset="0"/>
                <a:cs typeface="Arial" panose="020B0604020202020204" pitchFamily="34" charset="0"/>
              </a:rPr>
              <a:t>2017</a:t>
            </a:r>
          </a:p>
        </p:txBody>
      </p:sp>
      <p:sp>
        <p:nvSpPr>
          <p:cNvPr id="9" name="Text Placeholder 8">
            <a:extLst>
              <a:ext uri="{FF2B5EF4-FFF2-40B4-BE49-F238E27FC236}">
                <a16:creationId xmlns:a16="http://schemas.microsoft.com/office/drawing/2014/main" id="{7F2BA48C-A068-8367-4A61-B1BCE31DD510}"/>
              </a:ext>
            </a:extLst>
          </p:cNvPr>
          <p:cNvSpPr>
            <a:spLocks noGrp="1"/>
          </p:cNvSpPr>
          <p:nvPr>
            <p:ph type="body" sz="quarter" idx="23"/>
          </p:nvPr>
        </p:nvSpPr>
        <p:spPr>
          <a:xfrm>
            <a:off x="3835551" y="3768029"/>
            <a:ext cx="1932708" cy="706347"/>
          </a:xfrm>
          <a:noFill/>
        </p:spPr>
        <p:txBody>
          <a:bodyPr wrap="square">
            <a:spAutoFit/>
          </a:bodyPr>
          <a:lstStyle/>
          <a:p>
            <a:pPr algn="ctr">
              <a:lnSpc>
                <a:spcPct val="95000"/>
              </a:lnSpc>
            </a:pPr>
            <a:r>
              <a:rPr lang="en-US" sz="1400" b="0" dirty="0">
                <a:latin typeface="Arial" panose="020B0604020202020204" pitchFamily="34" charset="0"/>
                <a:cs typeface="Arial" panose="020B0604020202020204" pitchFamily="34" charset="0"/>
              </a:rPr>
              <a:t>Double-blind, </a:t>
            </a:r>
            <a:br>
              <a:rPr lang="en-US" sz="1400" b="0"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double-dummy </a:t>
            </a:r>
            <a:br>
              <a:rPr lang="en-US" sz="1400" b="0"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treatment</a:t>
            </a:r>
            <a:endParaRPr lang="en-CA"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25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0ABCB8-B25D-DB73-3289-8EBFE4A60B48}"/>
              </a:ext>
            </a:extLst>
          </p:cNvPr>
          <p:cNvSpPr>
            <a:spLocks noGrp="1"/>
          </p:cNvSpPr>
          <p:nvPr>
            <p:ph type="title"/>
          </p:nvPr>
        </p:nvSpPr>
        <p:spPr>
          <a:xfrm>
            <a:off x="292608" y="292608"/>
            <a:ext cx="6828720" cy="465932"/>
          </a:xfrm>
        </p:spPr>
        <p:txBody>
          <a:bodyPr>
            <a:normAutofit fontScale="90000"/>
          </a:bodyPr>
          <a:lstStyle/>
          <a:p>
            <a:r>
              <a:rPr lang="en-US" dirty="0"/>
              <a:t>Patient disposition</a:t>
            </a:r>
            <a:endParaRPr lang="en-CA" dirty="0"/>
          </a:p>
        </p:txBody>
      </p:sp>
      <p:sp>
        <p:nvSpPr>
          <p:cNvPr id="7" name="Content Placeholder 6">
            <a:extLst>
              <a:ext uri="{FF2B5EF4-FFF2-40B4-BE49-F238E27FC236}">
                <a16:creationId xmlns:a16="http://schemas.microsoft.com/office/drawing/2014/main" id="{077606B4-EAAD-783F-258A-CB4BD7E1A866}"/>
              </a:ext>
            </a:extLst>
          </p:cNvPr>
          <p:cNvSpPr>
            <a:spLocks noGrp="1"/>
          </p:cNvSpPr>
          <p:nvPr>
            <p:ph idx="1"/>
          </p:nvPr>
        </p:nvSpPr>
        <p:spPr>
          <a:xfrm>
            <a:off x="437989" y="1163095"/>
            <a:ext cx="7596931" cy="2687915"/>
          </a:xfrm>
        </p:spPr>
        <p:txBody>
          <a:bodyPr>
            <a:spAutoFit/>
          </a:bodyPr>
          <a:lstStyle/>
          <a:p>
            <a:pPr marL="171450" indent="-171450">
              <a:buFont typeface="Arial" panose="020B0604020202020204" pitchFamily="34" charset="0"/>
              <a:buChar char="•"/>
            </a:pPr>
            <a:r>
              <a:rPr lang="en-US" sz="2000" dirty="0"/>
              <a:t>4012 patients randomized at 247 centers in 16 countries</a:t>
            </a:r>
          </a:p>
          <a:p>
            <a:pPr marL="171450" indent="-171450">
              <a:buFont typeface="Arial" panose="020B0604020202020204" pitchFamily="34" charset="0"/>
              <a:buChar char="•"/>
            </a:pPr>
            <a:r>
              <a:rPr lang="en-US" sz="2000" dirty="0"/>
              <a:t>99% received at least one dose of study medication</a:t>
            </a:r>
          </a:p>
          <a:p>
            <a:pPr marL="514350" lvl="1" indent="-171450">
              <a:buFont typeface="Arial" panose="020B0604020202020204" pitchFamily="34" charset="0"/>
              <a:buChar char="•"/>
            </a:pPr>
            <a:r>
              <a:rPr lang="en-US" sz="2000" dirty="0"/>
              <a:t>24% of patients stopped study medication due to SCAF&gt;24 or clinical AF at median follow up of 1.5 years</a:t>
            </a:r>
          </a:p>
          <a:p>
            <a:pPr marL="514350" lvl="1" indent="-171450">
              <a:buFont typeface="Arial" panose="020B0604020202020204" pitchFamily="34" charset="0"/>
              <a:buChar char="•"/>
            </a:pPr>
            <a:r>
              <a:rPr lang="en-US" sz="2000" dirty="0"/>
              <a:t>35% of patients stopped study medication for other reasons</a:t>
            </a:r>
          </a:p>
          <a:p>
            <a:pPr marL="171450" indent="-171450">
              <a:buFont typeface="Arial" panose="020B0604020202020204" pitchFamily="34" charset="0"/>
              <a:buChar char="•"/>
            </a:pPr>
            <a:r>
              <a:rPr lang="en-US" sz="2000" dirty="0"/>
              <a:t>22% of patients died</a:t>
            </a:r>
          </a:p>
          <a:p>
            <a:pPr marL="171450" indent="-171450">
              <a:buFont typeface="Arial" panose="020B0604020202020204" pitchFamily="34" charset="0"/>
              <a:buChar char="•"/>
            </a:pPr>
            <a:r>
              <a:rPr lang="en-US" sz="2000" dirty="0"/>
              <a:t>2.9% withdrew or were lost to follow-up</a:t>
            </a:r>
          </a:p>
        </p:txBody>
      </p:sp>
      <p:sp>
        <p:nvSpPr>
          <p:cNvPr id="3" name="Slide Number Placeholder 2">
            <a:extLst>
              <a:ext uri="{FF2B5EF4-FFF2-40B4-BE49-F238E27FC236}">
                <a16:creationId xmlns:a16="http://schemas.microsoft.com/office/drawing/2014/main" id="{177BF566-61AE-049C-CD69-CC55BD90B018}"/>
              </a:ext>
            </a:extLst>
          </p:cNvPr>
          <p:cNvSpPr>
            <a:spLocks noGrp="1"/>
          </p:cNvSpPr>
          <p:nvPr>
            <p:ph type="sldNum" sz="quarter" idx="4"/>
          </p:nvPr>
        </p:nvSpPr>
        <p:spPr/>
        <p:txBody>
          <a:bodyPr/>
          <a:lstStyle/>
          <a:p>
            <a:fld id="{0E35BBB0-73A1-954D-9854-C6F827AED934}" type="slidenum">
              <a:rPr lang="en-US" smtClean="0"/>
              <a:pPr/>
              <a:t>5</a:t>
            </a:fld>
            <a:endParaRPr lang="en-US" dirty="0"/>
          </a:p>
        </p:txBody>
      </p:sp>
    </p:spTree>
    <p:extLst>
      <p:ext uri="{BB962C8B-B14F-4D97-AF65-F5344CB8AC3E}">
        <p14:creationId xmlns:p14="http://schemas.microsoft.com/office/powerpoint/2010/main" val="252003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7433-DED4-357D-DE43-FC0594A56031}"/>
              </a:ext>
            </a:extLst>
          </p:cNvPr>
          <p:cNvSpPr>
            <a:spLocks noGrp="1"/>
          </p:cNvSpPr>
          <p:nvPr>
            <p:ph type="title"/>
          </p:nvPr>
        </p:nvSpPr>
        <p:spPr>
          <a:xfrm>
            <a:off x="292608" y="292608"/>
            <a:ext cx="6828720" cy="465932"/>
          </a:xfrm>
        </p:spPr>
        <p:txBody>
          <a:bodyPr>
            <a:normAutofit fontScale="90000"/>
          </a:bodyPr>
          <a:lstStyle/>
          <a:p>
            <a:r>
              <a:rPr lang="en-US" dirty="0"/>
              <a:t>Statistical Analysis</a:t>
            </a:r>
            <a:endParaRPr lang="en-CA" dirty="0"/>
          </a:p>
        </p:txBody>
      </p:sp>
      <p:sp>
        <p:nvSpPr>
          <p:cNvPr id="3" name="Content Placeholder 2">
            <a:extLst>
              <a:ext uri="{FF2B5EF4-FFF2-40B4-BE49-F238E27FC236}">
                <a16:creationId xmlns:a16="http://schemas.microsoft.com/office/drawing/2014/main" id="{E010FF56-30DE-FB7A-F7EA-7D2030CF90A5}"/>
              </a:ext>
            </a:extLst>
          </p:cNvPr>
          <p:cNvSpPr>
            <a:spLocks noGrp="1"/>
          </p:cNvSpPr>
          <p:nvPr>
            <p:ph idx="1"/>
          </p:nvPr>
        </p:nvSpPr>
        <p:spPr>
          <a:xfrm>
            <a:off x="437989" y="1071852"/>
            <a:ext cx="8127702" cy="2999796"/>
          </a:xfrm>
        </p:spPr>
        <p:txBody>
          <a:bodyPr>
            <a:spAutoFit/>
          </a:bodyPr>
          <a:lstStyle/>
          <a:p>
            <a:pPr marL="171450" indent="-171450">
              <a:buFont typeface="Arial" panose="020B0604020202020204" pitchFamily="34" charset="0"/>
              <a:buChar char="•"/>
            </a:pPr>
            <a:r>
              <a:rPr lang="en-US" sz="2400" dirty="0"/>
              <a:t>Primary efficacy analysis</a:t>
            </a:r>
          </a:p>
          <a:p>
            <a:pPr marL="514350" lvl="1" indent="-171450">
              <a:buFont typeface="Arial" panose="020B0604020202020204" pitchFamily="34" charset="0"/>
              <a:buChar char="•"/>
            </a:pPr>
            <a:r>
              <a:rPr lang="en-US" sz="2400" dirty="0"/>
              <a:t>Used intention to treat (ITT)</a:t>
            </a:r>
          </a:p>
          <a:p>
            <a:pPr marL="514350" lvl="1" indent="-171450">
              <a:buFont typeface="Arial" panose="020B0604020202020204" pitchFamily="34" charset="0"/>
              <a:buChar char="•"/>
            </a:pPr>
            <a:r>
              <a:rPr lang="en-US" sz="2400" dirty="0"/>
              <a:t>Patients censored at time of discontinuation for SCAF&gt;24 hours or clinical AF</a:t>
            </a:r>
          </a:p>
          <a:p>
            <a:pPr marL="171450" indent="-171450">
              <a:buFont typeface="Arial" panose="020B0604020202020204" pitchFamily="34" charset="0"/>
              <a:buChar char="•"/>
            </a:pPr>
            <a:r>
              <a:rPr lang="en-US" sz="2400" dirty="0"/>
              <a:t>ITT, without censoring also performed</a:t>
            </a:r>
          </a:p>
          <a:p>
            <a:pPr marL="171450" indent="-171450">
              <a:buFont typeface="Arial" panose="020B0604020202020204" pitchFamily="34" charset="0"/>
              <a:buChar char="•"/>
            </a:pPr>
            <a:r>
              <a:rPr lang="en-US" sz="2400" dirty="0"/>
              <a:t>Primary analysis for bleeding</a:t>
            </a:r>
          </a:p>
          <a:p>
            <a:pPr marL="514350" lvl="1" indent="-171450">
              <a:buFont typeface="Arial" panose="020B0604020202020204" pitchFamily="34" charset="0"/>
              <a:buChar char="•"/>
            </a:pPr>
            <a:r>
              <a:rPr lang="en-US" sz="2400" dirty="0"/>
              <a:t>Used </a:t>
            </a:r>
            <a:r>
              <a:rPr lang="en-US" sz="2400" u="sng" dirty="0"/>
              <a:t>on-treatment</a:t>
            </a:r>
            <a:r>
              <a:rPr lang="en-US" sz="2400" dirty="0"/>
              <a:t> analysis, as pre-specified</a:t>
            </a:r>
          </a:p>
        </p:txBody>
      </p:sp>
      <p:sp>
        <p:nvSpPr>
          <p:cNvPr id="6" name="Slide Number Placeholder 5">
            <a:extLst>
              <a:ext uri="{FF2B5EF4-FFF2-40B4-BE49-F238E27FC236}">
                <a16:creationId xmlns:a16="http://schemas.microsoft.com/office/drawing/2014/main" id="{2EC72F24-11D8-B616-C081-4FA841E0CB31}"/>
              </a:ext>
            </a:extLst>
          </p:cNvPr>
          <p:cNvSpPr>
            <a:spLocks noGrp="1"/>
          </p:cNvSpPr>
          <p:nvPr>
            <p:ph type="sldNum" sz="quarter" idx="4"/>
          </p:nvPr>
        </p:nvSpPr>
        <p:spPr/>
        <p:txBody>
          <a:bodyPr/>
          <a:lstStyle/>
          <a:p>
            <a:fld id="{0E35BBB0-73A1-954D-9854-C6F827AED934}" type="slidenum">
              <a:rPr lang="en-US" smtClean="0"/>
              <a:pPr/>
              <a:t>6</a:t>
            </a:fld>
            <a:endParaRPr lang="en-US" dirty="0"/>
          </a:p>
        </p:txBody>
      </p:sp>
    </p:spTree>
    <p:extLst>
      <p:ext uri="{BB962C8B-B14F-4D97-AF65-F5344CB8AC3E}">
        <p14:creationId xmlns:p14="http://schemas.microsoft.com/office/powerpoint/2010/main" val="10491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fld id="{FE002980-16E4-2F41-9BFA-6ED53EE5148F}" type="slidenum">
              <a:rPr lang="en-US" smtClean="0"/>
              <a:pPr/>
              <a:t>7</a:t>
            </a:fld>
            <a:endParaRPr lang="en-US" dirty="0"/>
          </a:p>
        </p:txBody>
      </p:sp>
      <p:graphicFrame>
        <p:nvGraphicFramePr>
          <p:cNvPr id="8" name="Content Placeholder 7">
            <a:extLst>
              <a:ext uri="{FF2B5EF4-FFF2-40B4-BE49-F238E27FC236}">
                <a16:creationId xmlns:a16="http://schemas.microsoft.com/office/drawing/2014/main" id="{40C9DD7E-F4BF-4B4B-9B56-A0001CA4C6C0}"/>
              </a:ext>
            </a:extLst>
          </p:cNvPr>
          <p:cNvGraphicFramePr>
            <a:graphicFrameLocks noGrp="1"/>
          </p:cNvGraphicFramePr>
          <p:nvPr>
            <p:ph sz="half" idx="13"/>
            <p:extLst>
              <p:ext uri="{D42A27DB-BD31-4B8C-83A1-F6EECF244321}">
                <p14:modId xmlns:p14="http://schemas.microsoft.com/office/powerpoint/2010/main" val="3197972084"/>
              </p:ext>
            </p:extLst>
          </p:nvPr>
        </p:nvGraphicFramePr>
        <p:xfrm>
          <a:off x="315697" y="310760"/>
          <a:ext cx="8009320" cy="4189682"/>
        </p:xfrm>
        <a:graphic>
          <a:graphicData uri="http://schemas.openxmlformats.org/drawingml/2006/table">
            <a:tbl>
              <a:tblPr firstRow="1" bandRow="1">
                <a:tableStyleId>{5C22544A-7EE6-4342-B048-85BDC9FD1C3A}</a:tableStyleId>
              </a:tblPr>
              <a:tblGrid>
                <a:gridCol w="5115044">
                  <a:extLst>
                    <a:ext uri="{9D8B030D-6E8A-4147-A177-3AD203B41FA5}">
                      <a16:colId xmlns:a16="http://schemas.microsoft.com/office/drawing/2014/main" val="4104466187"/>
                    </a:ext>
                  </a:extLst>
                </a:gridCol>
                <a:gridCol w="1423283">
                  <a:extLst>
                    <a:ext uri="{9D8B030D-6E8A-4147-A177-3AD203B41FA5}">
                      <a16:colId xmlns:a16="http://schemas.microsoft.com/office/drawing/2014/main" val="659457584"/>
                    </a:ext>
                  </a:extLst>
                </a:gridCol>
                <a:gridCol w="1470993">
                  <a:extLst>
                    <a:ext uri="{9D8B030D-6E8A-4147-A177-3AD203B41FA5}">
                      <a16:colId xmlns:a16="http://schemas.microsoft.com/office/drawing/2014/main" val="1688729152"/>
                    </a:ext>
                  </a:extLst>
                </a:gridCol>
              </a:tblGrid>
              <a:tr h="670117">
                <a:tc>
                  <a:txBody>
                    <a:bodyPr/>
                    <a:lstStyle/>
                    <a:p>
                      <a:br>
                        <a:rPr lang="en-US" sz="1800" dirty="0"/>
                      </a:br>
                      <a:r>
                        <a:rPr lang="en-US" sz="1800" dirty="0"/>
                        <a:t>Baseline Characteristics - 1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Apixaban</a:t>
                      </a:r>
                      <a:br>
                        <a:rPr lang="en-US" sz="1800" dirty="0"/>
                      </a:br>
                      <a:r>
                        <a:rPr lang="en-US" sz="1800" dirty="0"/>
                        <a:t>(N = 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Aspirin</a:t>
                      </a:r>
                      <a:br>
                        <a:rPr lang="en-US" sz="1800" dirty="0"/>
                      </a:br>
                      <a:r>
                        <a:rPr lang="en-US" sz="1800" dirty="0"/>
                        <a:t>(N = 1997)</a:t>
                      </a:r>
                    </a:p>
                  </a:txBody>
                  <a:tcPr/>
                </a:tc>
                <a:extLst>
                  <a:ext uri="{0D108BD9-81ED-4DB2-BD59-A6C34878D82A}">
                    <a16:rowId xmlns:a16="http://schemas.microsoft.com/office/drawing/2014/main" val="4264545714"/>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Age years (mean ± SD)</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76.9 ± 7.6</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76.7 ± 7.7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7546720"/>
                  </a:ext>
                </a:extLst>
              </a:tr>
              <a:tr h="351014">
                <a:tc>
                  <a:txBody>
                    <a:bodyPr/>
                    <a:lstStyle/>
                    <a:p>
                      <a:pPr marL="0" marR="0">
                        <a:lnSpc>
                          <a:spcPct val="107000"/>
                        </a:lnSpc>
                        <a:spcBef>
                          <a:spcPts val="0"/>
                        </a:spcBef>
                        <a:spcAft>
                          <a:spcPts val="0"/>
                        </a:spcAft>
                      </a:pPr>
                      <a:r>
                        <a:rPr lang="en-CA" sz="18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Sex, % female</a:t>
                      </a:r>
                      <a:endParaRPr lang="en-CA"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effectLst/>
                          <a:latin typeface="Arial" panose="020B0604020202020204" pitchFamily="34" charset="0"/>
                          <a:ea typeface="Calibri" panose="020F0502020204030204" pitchFamily="34" charset="0"/>
                          <a:cs typeface="Arial" panose="020B0604020202020204" pitchFamily="34" charset="0"/>
                        </a:rPr>
                        <a:t>35.7</a:t>
                      </a:r>
                    </a:p>
                  </a:txBody>
                  <a:tcPr marL="68580" marR="68580" marT="0" marB="0" anchor="ctr"/>
                </a:tc>
                <a:tc>
                  <a:txBody>
                    <a:bodyPr/>
                    <a:lstStyle/>
                    <a:p>
                      <a:pPr algn="ctr"/>
                      <a:r>
                        <a:rPr lang="en-US" sz="1600" dirty="0"/>
                        <a:t>36.5</a:t>
                      </a:r>
                    </a:p>
                  </a:txBody>
                  <a:tcPr anchor="ctr"/>
                </a:tc>
                <a:extLst>
                  <a:ext uri="{0D108BD9-81ED-4DB2-BD59-A6C34878D82A}">
                    <a16:rowId xmlns:a16="http://schemas.microsoft.com/office/drawing/2014/main" val="528383571"/>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a:t>
                      </a:r>
                      <a:r>
                        <a:rPr lang="en-CA" sz="1800" b="0" i="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DS</a:t>
                      </a:r>
                      <a:r>
                        <a:rPr lang="en-CA" sz="1800" b="0" i="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-VASc Score (mean ± SD)</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 1.1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 1.1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7634955"/>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CHA</a:t>
                      </a:r>
                      <a:r>
                        <a:rPr lang="en-CA" sz="1800" b="0" i="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DS</a:t>
                      </a:r>
                      <a:r>
                        <a:rPr lang="en-CA" sz="1800" b="0" i="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-VASC ≥ 4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60.5</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5820884"/>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of Hypertension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2080017"/>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of Coronary Artery Disease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37.8</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5695315"/>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Peripheral Arterial Disease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7659686"/>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Diabetes Mellitus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28.9</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29.2</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70443930"/>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of Heart Failure</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27.3</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29.4</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9851736"/>
                  </a:ext>
                </a:extLst>
              </a:tr>
              <a:tr h="353567">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of Stroke, Systemic Embolism or TIA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73791969"/>
                  </a:ext>
                </a:extLst>
              </a:tr>
              <a:tr h="312776">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Creatinine Clearance mL/min (mean ± SD)</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70.8 ± 26.7</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72.1 ± 30.6</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373535"/>
                  </a:ext>
                </a:extLst>
              </a:tr>
            </a:tbl>
          </a:graphicData>
        </a:graphic>
      </p:graphicFrame>
    </p:spTree>
    <p:extLst>
      <p:ext uri="{BB962C8B-B14F-4D97-AF65-F5344CB8AC3E}">
        <p14:creationId xmlns:p14="http://schemas.microsoft.com/office/powerpoint/2010/main" val="397157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730E5E-40F7-454A-8638-62BA8258CA58}"/>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002980-16E4-2F41-9BFA-6ED53EE5148F}"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40C9DD7E-F4BF-4B4B-9B56-A0001CA4C6C0}"/>
              </a:ext>
            </a:extLst>
          </p:cNvPr>
          <p:cNvGraphicFramePr>
            <a:graphicFrameLocks noGrp="1"/>
          </p:cNvGraphicFramePr>
          <p:nvPr>
            <p:ph sz="half" idx="13"/>
            <p:extLst>
              <p:ext uri="{D42A27DB-BD31-4B8C-83A1-F6EECF244321}">
                <p14:modId xmlns:p14="http://schemas.microsoft.com/office/powerpoint/2010/main" val="943077740"/>
              </p:ext>
            </p:extLst>
          </p:nvPr>
        </p:nvGraphicFramePr>
        <p:xfrm>
          <a:off x="381663" y="229877"/>
          <a:ext cx="8006963" cy="4307321"/>
        </p:xfrm>
        <a:graphic>
          <a:graphicData uri="http://schemas.openxmlformats.org/drawingml/2006/table">
            <a:tbl>
              <a:tblPr firstRow="1" bandRow="1">
                <a:tableStyleId>{5C22544A-7EE6-4342-B048-85BDC9FD1C3A}</a:tableStyleId>
              </a:tblPr>
              <a:tblGrid>
                <a:gridCol w="4818490">
                  <a:extLst>
                    <a:ext uri="{9D8B030D-6E8A-4147-A177-3AD203B41FA5}">
                      <a16:colId xmlns:a16="http://schemas.microsoft.com/office/drawing/2014/main" val="4104466187"/>
                    </a:ext>
                  </a:extLst>
                </a:gridCol>
                <a:gridCol w="1749287">
                  <a:extLst>
                    <a:ext uri="{9D8B030D-6E8A-4147-A177-3AD203B41FA5}">
                      <a16:colId xmlns:a16="http://schemas.microsoft.com/office/drawing/2014/main" val="659457584"/>
                    </a:ext>
                  </a:extLst>
                </a:gridCol>
                <a:gridCol w="1439186">
                  <a:extLst>
                    <a:ext uri="{9D8B030D-6E8A-4147-A177-3AD203B41FA5}">
                      <a16:colId xmlns:a16="http://schemas.microsoft.com/office/drawing/2014/main" val="1688729152"/>
                    </a:ext>
                  </a:extLst>
                </a:gridCol>
              </a:tblGrid>
              <a:tr h="612159">
                <a:tc>
                  <a:txBody>
                    <a:bodyPr/>
                    <a:lstStyle/>
                    <a:p>
                      <a:br>
                        <a:rPr lang="en-US" sz="1800" dirty="0"/>
                      </a:br>
                      <a:r>
                        <a:rPr lang="en-US" sz="1800" dirty="0"/>
                        <a:t>Baseline Characteristics - 2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Apixaban</a:t>
                      </a:r>
                      <a:br>
                        <a:rPr lang="en-US" sz="1800" dirty="0"/>
                      </a:br>
                      <a:r>
                        <a:rPr lang="en-US" sz="1800" dirty="0"/>
                        <a:t>(N = 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Aspirin</a:t>
                      </a:r>
                      <a:br>
                        <a:rPr lang="en-US" sz="1800" dirty="0"/>
                      </a:br>
                      <a:r>
                        <a:rPr lang="en-US" sz="1800" dirty="0"/>
                        <a:t>(N = 1997)</a:t>
                      </a:r>
                    </a:p>
                  </a:txBody>
                  <a:tcPr/>
                </a:tc>
                <a:extLst>
                  <a:ext uri="{0D108BD9-81ED-4DB2-BD59-A6C34878D82A}">
                    <a16:rowId xmlns:a16="http://schemas.microsoft.com/office/drawing/2014/main" val="4264545714"/>
                  </a:ext>
                </a:extLst>
              </a:tr>
              <a:tr h="339691">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Baseline Anti-Platelet Usage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7546720"/>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Aspirin</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57.8</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56.9</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8383571"/>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Other Single or Dual Anti-Platelet Agents</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7.1</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7.6</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7634955"/>
                  </a:ext>
                </a:extLst>
              </a:tr>
              <a:tr h="540984">
                <a:tc>
                  <a:txBody>
                    <a:bodyPr/>
                    <a:lstStyle/>
                    <a:p>
                      <a:pPr marL="0" marR="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Longest episode of SCAF in past 6 months</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(0.2-4.9) hours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(0.2-4.8) hours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2080017"/>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 episodes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5695315"/>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&lt; 6 min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7659686"/>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min - &lt; 1 hour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26.6</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24.9</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70443930"/>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hour – &lt; 6 hours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37.2</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9851736"/>
                  </a:ext>
                </a:extLst>
              </a:tr>
              <a:tr h="3839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hours – &lt; 12 hours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14.2</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13.2</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73791969"/>
                  </a:ext>
                </a:extLst>
              </a:tr>
              <a:tr h="339691">
                <a:tc>
                  <a:txBody>
                    <a:bodyPr/>
                    <a:lstStyle/>
                    <a:p>
                      <a:pPr marL="0" marR="0" indent="139700">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hours – &lt; 24 hours (%)</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8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en-CA"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373535"/>
                  </a:ext>
                </a:extLst>
              </a:tr>
            </a:tbl>
          </a:graphicData>
        </a:graphic>
      </p:graphicFrame>
    </p:spTree>
    <p:extLst>
      <p:ext uri="{BB962C8B-B14F-4D97-AF65-F5344CB8AC3E}">
        <p14:creationId xmlns:p14="http://schemas.microsoft.com/office/powerpoint/2010/main" val="263133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509EED7-8BA4-435A-92E0-AFDD9B087C11}"/>
              </a:ext>
            </a:extLst>
          </p:cNvPr>
          <p:cNvSpPr>
            <a:spLocks noGrp="1"/>
          </p:cNvSpPr>
          <p:nvPr>
            <p:ph type="title"/>
          </p:nvPr>
        </p:nvSpPr>
        <p:spPr>
          <a:xfrm>
            <a:off x="707909" y="2571750"/>
            <a:ext cx="7728183" cy="870516"/>
          </a:xfrm>
        </p:spPr>
        <p:txBody>
          <a:bodyPr/>
          <a:lstStyle/>
          <a:p>
            <a:pPr algn="ctr"/>
            <a:r>
              <a:rPr lang="en-US" dirty="0"/>
              <a:t>Primary Outcome</a:t>
            </a:r>
          </a:p>
        </p:txBody>
      </p:sp>
      <p:sp>
        <p:nvSpPr>
          <p:cNvPr id="12" name="Slide Number Placeholder 11">
            <a:extLst>
              <a:ext uri="{FF2B5EF4-FFF2-40B4-BE49-F238E27FC236}">
                <a16:creationId xmlns:a16="http://schemas.microsoft.com/office/drawing/2014/main" id="{A827E7FD-C40E-443F-88DB-F88FBAFC6902}"/>
              </a:ext>
            </a:extLst>
          </p:cNvPr>
          <p:cNvSpPr>
            <a:spLocks noGrp="1"/>
          </p:cNvSpPr>
          <p:nvPr>
            <p:ph type="sldNum" sz="quarter" idx="4"/>
          </p:nvPr>
        </p:nvSpPr>
        <p:spPr/>
        <p:txBody>
          <a:bodyPr/>
          <a:lstStyle/>
          <a:p>
            <a:fld id="{0E35BBB0-73A1-954D-9854-C6F827AED934}" type="slidenum">
              <a:rPr lang="en-US" smtClean="0"/>
              <a:pPr/>
              <a:t>9</a:t>
            </a:fld>
            <a:endParaRPr lang="en-US" dirty="0"/>
          </a:p>
        </p:txBody>
      </p:sp>
      <p:pic>
        <p:nvPicPr>
          <p:cNvPr id="20" name="Picture 19">
            <a:extLst>
              <a:ext uri="{FF2B5EF4-FFF2-40B4-BE49-F238E27FC236}">
                <a16:creationId xmlns:a16="http://schemas.microsoft.com/office/drawing/2014/main" id="{A62B86DD-E202-46E3-86EB-D3282F07525D}"/>
              </a:ext>
            </a:extLst>
          </p:cNvPr>
          <p:cNvPicPr>
            <a:picLocks noChangeAspect="1"/>
          </p:cNvPicPr>
          <p:nvPr/>
        </p:nvPicPr>
        <p:blipFill>
          <a:blip r:embed="rId2"/>
          <a:stretch>
            <a:fillRect/>
          </a:stretch>
        </p:blipFill>
        <p:spPr>
          <a:xfrm>
            <a:off x="2840586" y="1060166"/>
            <a:ext cx="3462828" cy="1194920"/>
          </a:xfrm>
          <a:prstGeom prst="rect">
            <a:avLst/>
          </a:prstGeom>
        </p:spPr>
      </p:pic>
    </p:spTree>
    <p:extLst>
      <p:ext uri="{BB962C8B-B14F-4D97-AF65-F5344CB8AC3E}">
        <p14:creationId xmlns:p14="http://schemas.microsoft.com/office/powerpoint/2010/main" val="644648414"/>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666160-B314-4C3D-A9E7-3C75C634EB57}"/>
</file>

<file path=customXml/itemProps2.xml><?xml version="1.0" encoding="utf-8"?>
<ds:datastoreItem xmlns:ds="http://schemas.openxmlformats.org/officeDocument/2006/customXml" ds:itemID="{038415CD-740C-464B-A33B-65D4E7203977}"/>
</file>

<file path=docProps/app.xml><?xml version="1.0" encoding="utf-8"?>
<Properties xmlns="http://schemas.openxmlformats.org/officeDocument/2006/extended-properties" xmlns:vt="http://schemas.openxmlformats.org/officeDocument/2006/docPropsVTypes">
  <Template>Office Theme</Template>
  <TotalTime>19129</TotalTime>
  <Words>1391</Words>
  <Application>Microsoft Office PowerPoint</Application>
  <PresentationFormat>On-screen Show (16:9)</PresentationFormat>
  <Paragraphs>249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Dark Background</vt:lpstr>
      <vt:lpstr>The Artesia trial Apixaban for Stroke Prevention in Subclinical Atrial Fibrillation</vt:lpstr>
      <vt:lpstr>DISCLOSURES</vt:lpstr>
      <vt:lpstr>Subclinical AF (SCAF) </vt:lpstr>
      <vt:lpstr>ARTESIA Study Design</vt:lpstr>
      <vt:lpstr>Patient disposition</vt:lpstr>
      <vt:lpstr>Statistical Analysis</vt:lpstr>
      <vt:lpstr>PowerPoint Presentation</vt:lpstr>
      <vt:lpstr>PowerPoint Presentation</vt:lpstr>
      <vt:lpstr>Primary Outcome</vt:lpstr>
      <vt:lpstr>Stroke  or Systemic  Embolism</vt:lpstr>
      <vt:lpstr>Primary Efficacy Analysis (ITT)</vt:lpstr>
      <vt:lpstr>Safety Analysis: Major Bleeding (On-Treatment)</vt:lpstr>
      <vt:lpstr>PowerPoint Presentation</vt:lpstr>
      <vt:lpstr>Benefit to Risk Analysis</vt:lpstr>
      <vt:lpstr>conclusions</vt:lpstr>
      <vt:lpstr>Many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Wermers, Jason P</cp:lastModifiedBy>
  <cp:revision>209</cp:revision>
  <dcterms:created xsi:type="dcterms:W3CDTF">2020-08-20T15:39:54Z</dcterms:created>
  <dcterms:modified xsi:type="dcterms:W3CDTF">2023-11-12T15:43:32Z</dcterms:modified>
</cp:coreProperties>
</file>