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1" r:id="rId5"/>
    <p:sldMasterId id="2147493467" r:id="rId6"/>
    <p:sldMasterId id="2147493469" r:id="rId7"/>
  </p:sldMasterIdLst>
  <p:notesMasterIdLst>
    <p:notesMasterId r:id="rId33"/>
  </p:notesMasterIdLst>
  <p:handoutMasterIdLst>
    <p:handoutMasterId r:id="rId34"/>
  </p:handoutMasterIdLst>
  <p:sldIdLst>
    <p:sldId id="258" r:id="rId8"/>
    <p:sldId id="291" r:id="rId9"/>
    <p:sldId id="292" r:id="rId10"/>
    <p:sldId id="280" r:id="rId11"/>
    <p:sldId id="264" r:id="rId12"/>
    <p:sldId id="265" r:id="rId13"/>
    <p:sldId id="266" r:id="rId14"/>
    <p:sldId id="281" r:id="rId15"/>
    <p:sldId id="283" r:id="rId16"/>
    <p:sldId id="267" r:id="rId17"/>
    <p:sldId id="268" r:id="rId18"/>
    <p:sldId id="269" r:id="rId19"/>
    <p:sldId id="270" r:id="rId20"/>
    <p:sldId id="271" r:id="rId21"/>
    <p:sldId id="284" r:id="rId22"/>
    <p:sldId id="287" r:id="rId23"/>
    <p:sldId id="285" r:id="rId24"/>
    <p:sldId id="274" r:id="rId25"/>
    <p:sldId id="289" r:id="rId26"/>
    <p:sldId id="275" r:id="rId27"/>
    <p:sldId id="277" r:id="rId28"/>
    <p:sldId id="278" r:id="rId29"/>
    <p:sldId id="279" r:id="rId30"/>
    <p:sldId id="282" r:id="rId31"/>
    <p:sldId id="276" r:id="rId3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00827F"/>
    <a:srgbClr val="008E8C"/>
    <a:srgbClr val="6A3D9C"/>
    <a:srgbClr val="245C60"/>
    <a:srgbClr val="B87011"/>
    <a:srgbClr val="0B5569"/>
    <a:srgbClr val="36BDDB"/>
    <a:srgbClr val="A6B923"/>
    <a:srgbClr val="636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77442" autoAdjust="0"/>
  </p:normalViewPr>
  <p:slideViewPr>
    <p:cSldViewPr snapToGrid="0" snapToObjects="1">
      <p:cViewPr>
        <p:scale>
          <a:sx n="116" d="100"/>
          <a:sy n="116" d="100"/>
        </p:scale>
        <p:origin x="-834" y="-4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6461-A38A-44AA-B2CD-2DE6A87816A9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AC70-83FF-4F3F-B8C9-D904B784B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Clopidogrel</a:t>
            </a:r>
            <a:r>
              <a:rPr lang="en-US" sz="1200" b="1" dirty="0" smtClean="0"/>
              <a:t> is a prodrug that requires hepatic biotransformation by </a:t>
            </a:r>
            <a:r>
              <a:rPr lang="en-US" sz="1200" b="1" i="1" dirty="0" smtClean="0"/>
              <a:t>CYP2C19</a:t>
            </a:r>
            <a:r>
              <a:rPr lang="en-US" sz="1200" b="1" dirty="0" smtClean="0"/>
              <a:t> to its active metabolite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 most common loss of function</a:t>
            </a:r>
            <a:r>
              <a:rPr lang="en-US" sz="1200" b="1" baseline="0" dirty="0" smtClean="0"/>
              <a:t> variant, the *2 variant, results in reduced activity of the CYP2C19 enzyme and is common among the population.</a:t>
            </a: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That means that 25-30% of European or African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 and 60% of Asian ancestry individuals carry at least one loss of function (LOF) allele in </a:t>
            </a:r>
            <a:r>
              <a:rPr lang="en-US" sz="1200" b="1" i="1" dirty="0" smtClean="0"/>
              <a:t>CYP2C19.</a:t>
            </a: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Patients on </a:t>
            </a:r>
            <a:r>
              <a:rPr lang="en-US" altLang="en-US" dirty="0" err="1" smtClean="0">
                <a:latin typeface="Arial" charset="0"/>
              </a:rPr>
              <a:t>clopidogrel</a:t>
            </a:r>
            <a:r>
              <a:rPr lang="en-US" altLang="en-US" dirty="0" smtClean="0">
                <a:latin typeface="Arial" charset="0"/>
              </a:rPr>
              <a:t> prior to admission were 2 fold more likely to remain on </a:t>
            </a:r>
            <a:r>
              <a:rPr lang="en-US" altLang="en-US" dirty="0" err="1" smtClean="0">
                <a:latin typeface="Arial" charset="0"/>
              </a:rPr>
              <a:t>clopidogrel</a:t>
            </a:r>
            <a:r>
              <a:rPr lang="en-US" altLang="en-US" dirty="0" smtClean="0">
                <a:latin typeface="Arial" charset="0"/>
              </a:rPr>
              <a:t> irrespective of genotype.</a:t>
            </a:r>
          </a:p>
          <a:p>
            <a:r>
              <a:rPr lang="en-US" altLang="en-US" dirty="0" smtClean="0">
                <a:latin typeface="Arial" charset="0"/>
              </a:rPr>
              <a:t>If a patient was on </a:t>
            </a:r>
            <a:r>
              <a:rPr lang="en-US" altLang="en-US" dirty="0" err="1" smtClean="0">
                <a:latin typeface="Arial" charset="0"/>
              </a:rPr>
              <a:t>pras</a:t>
            </a:r>
            <a:r>
              <a:rPr lang="en-US" altLang="en-US" dirty="0" smtClean="0">
                <a:latin typeface="Arial" charset="0"/>
              </a:rPr>
              <a:t> or </a:t>
            </a:r>
            <a:r>
              <a:rPr lang="en-US" altLang="en-US" dirty="0" err="1" smtClean="0">
                <a:latin typeface="Arial" charset="0"/>
              </a:rPr>
              <a:t>ticag</a:t>
            </a:r>
            <a:r>
              <a:rPr lang="en-US" altLang="en-US" dirty="0" smtClean="0">
                <a:latin typeface="Arial" charset="0"/>
              </a:rPr>
              <a:t> prior to admission they were 99 more </a:t>
            </a:r>
            <a:r>
              <a:rPr lang="en-US" altLang="en-US" dirty="0" err="1" smtClean="0">
                <a:latin typeface="Arial" charset="0"/>
              </a:rPr>
              <a:t>likley</a:t>
            </a:r>
            <a:r>
              <a:rPr lang="en-US" altLang="en-US" dirty="0" smtClean="0">
                <a:latin typeface="Arial" charset="0"/>
              </a:rPr>
              <a:t> to remain on those agents </a:t>
            </a:r>
            <a:r>
              <a:rPr lang="en-US" altLang="en-US" dirty="0" err="1" smtClean="0">
                <a:latin typeface="Arial" charset="0"/>
              </a:rPr>
              <a:t>indpendent</a:t>
            </a:r>
            <a:r>
              <a:rPr lang="en-US" altLang="en-US" dirty="0" smtClean="0">
                <a:latin typeface="Arial" charset="0"/>
              </a:rPr>
              <a:t> of genotype, implying that physicians were reluctant to switch therapy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What were the adherence</a:t>
            </a:r>
            <a:r>
              <a:rPr lang="en-US" altLang="en-US" baseline="0" dirty="0" smtClean="0">
                <a:latin typeface="Arial" charset="0"/>
              </a:rPr>
              <a:t> rates in patients not on prior </a:t>
            </a:r>
            <a:r>
              <a:rPr lang="en-US" altLang="en-US" baseline="0" dirty="0" err="1" smtClean="0">
                <a:latin typeface="Arial" charset="0"/>
              </a:rPr>
              <a:t>antiplatelets</a:t>
            </a:r>
            <a:r>
              <a:rPr lang="en-US" altLang="en-US" baseline="0" dirty="0" smtClean="0">
                <a:latin typeface="Arial" charset="0"/>
              </a:rPr>
              <a:t>??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7772A40-9FC8-4EB1-9D7C-C88C36426AB1}" type="slidenum">
              <a:rPr lang="en-US" altLang="en-US" sz="1000">
                <a:solidFill>
                  <a:schemeClr val="tx1"/>
                </a:solidFill>
              </a:rPr>
              <a:pPr/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</a:t>
            </a:r>
            <a:r>
              <a:rPr lang="en-US" baseline="0" dirty="0" smtClean="0"/>
              <a:t> describe the post-hoc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Pharmacokinetic and </a:t>
            </a:r>
            <a:r>
              <a:rPr lang="en-US" sz="1200" b="1" dirty="0" err="1" smtClean="0"/>
              <a:t>pharmacodynamic</a:t>
            </a:r>
            <a:r>
              <a:rPr lang="en-US" sz="1200" b="1" dirty="0" smtClean="0"/>
              <a:t> data support diminished </a:t>
            </a:r>
            <a:r>
              <a:rPr lang="en-US" sz="1200" b="1" dirty="0" err="1" smtClean="0"/>
              <a:t>clopidogrel</a:t>
            </a:r>
            <a:r>
              <a:rPr lang="en-US" sz="1200" b="1" dirty="0" smtClean="0"/>
              <a:t> response in LOF carriers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Large meta-analysis</a:t>
            </a:r>
            <a:r>
              <a:rPr lang="en-US" sz="1200" b="1" baseline="30000" dirty="0" smtClean="0"/>
              <a:t>2 </a:t>
            </a:r>
            <a:r>
              <a:rPr lang="en-US" sz="1200" b="1" dirty="0" smtClean="0"/>
              <a:t>of ACS/PCI patients demonstrated increased risk of cardiac events in </a:t>
            </a:r>
            <a:r>
              <a:rPr lang="en-US" sz="1200" b="1" i="1" dirty="0" smtClean="0"/>
              <a:t>CYP2C19</a:t>
            </a:r>
            <a:r>
              <a:rPr lang="en-US" sz="1200" b="1" dirty="0" smtClean="0"/>
              <a:t> LOF carriers treated with </a:t>
            </a:r>
            <a:r>
              <a:rPr lang="en-US" sz="1200" b="1" dirty="0" err="1" smtClean="0"/>
              <a:t>clopidogrel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the absence of definitive</a:t>
            </a:r>
            <a:r>
              <a:rPr lang="en-US" sz="1200" baseline="0" dirty="0" smtClean="0"/>
              <a:t> prospective genotype guided studies showing clinical outcomes benefits, w</a:t>
            </a:r>
            <a:r>
              <a:rPr lang="en-US" sz="1200" dirty="0" smtClean="0"/>
              <a:t>e</a:t>
            </a:r>
            <a:r>
              <a:rPr lang="en-US" sz="1200" baseline="0" dirty="0" smtClean="0"/>
              <a:t> wanted to evaluate how physicians would consider </a:t>
            </a:r>
            <a:r>
              <a:rPr lang="en-US" sz="1200" dirty="0" smtClean="0"/>
              <a:t>individual patient</a:t>
            </a:r>
            <a:r>
              <a:rPr lang="en-US" sz="1200" baseline="0" dirty="0" smtClean="0"/>
              <a:t> level genetic data when making antiplatelet prescribing decisions.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We conducted a pragmatic , randomized trial of prospective CYP2C19 genotyping.</a:t>
            </a:r>
          </a:p>
          <a:p>
            <a:r>
              <a:rPr lang="en-US" altLang="en-US" dirty="0" smtClean="0">
                <a:latin typeface="Arial" charset="0"/>
              </a:rPr>
              <a:t>Patients undergoing PCI were randomized to genotyped guided antiplatelet selection or usual care.</a:t>
            </a:r>
          </a:p>
          <a:p>
            <a:r>
              <a:rPr lang="en-US" altLang="en-US" dirty="0" smtClean="0">
                <a:latin typeface="Arial" charset="0"/>
              </a:rPr>
              <a:t>Randomization was stratified by the presence of ACS and hospital site</a:t>
            </a:r>
          </a:p>
          <a:p>
            <a:r>
              <a:rPr lang="en-US" altLang="en-US" dirty="0" smtClean="0">
                <a:latin typeface="Arial" charset="0"/>
              </a:rPr>
              <a:t>The primary endpoint was the proportion of participants receiving </a:t>
            </a:r>
            <a:r>
              <a:rPr lang="en-US" altLang="en-US" dirty="0" err="1" smtClean="0">
                <a:latin typeface="Arial" charset="0"/>
              </a:rPr>
              <a:t>prasugrel</a:t>
            </a:r>
            <a:r>
              <a:rPr lang="en-US" altLang="en-US" dirty="0" smtClean="0">
                <a:latin typeface="Arial" charset="0"/>
              </a:rPr>
              <a:t> or </a:t>
            </a:r>
            <a:r>
              <a:rPr lang="en-US" altLang="en-US" dirty="0" err="1" smtClean="0">
                <a:latin typeface="Arial" charset="0"/>
              </a:rPr>
              <a:t>ticagrelor</a:t>
            </a:r>
            <a:r>
              <a:rPr lang="en-US" altLang="en-US" dirty="0" smtClean="0">
                <a:latin typeface="Arial" charset="0"/>
              </a:rPr>
              <a:t> in each group.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The secondary endpoint focused on implementation of </a:t>
            </a:r>
            <a:r>
              <a:rPr lang="en-US" altLang="en-US" dirty="0" err="1" smtClean="0">
                <a:latin typeface="Arial" charset="0"/>
              </a:rPr>
              <a:t>PGx</a:t>
            </a:r>
            <a:r>
              <a:rPr lang="en-US" altLang="en-US" dirty="0" smtClean="0">
                <a:latin typeface="Arial" charset="0"/>
              </a:rPr>
              <a:t> testing including- the number prescriptions</a:t>
            </a:r>
            <a:r>
              <a:rPr lang="en-US" altLang="en-US" baseline="0" dirty="0" smtClean="0">
                <a:latin typeface="Arial" charset="0"/>
              </a:rPr>
              <a:t> in agreement with the</a:t>
            </a:r>
            <a:r>
              <a:rPr lang="en-US" altLang="en-US" dirty="0" smtClean="0">
                <a:latin typeface="Arial" charset="0"/>
              </a:rPr>
              <a:t> genotype guided treatments recommendations </a:t>
            </a:r>
          </a:p>
          <a:p>
            <a:r>
              <a:rPr lang="en-US" altLang="en-US" dirty="0" smtClean="0">
                <a:latin typeface="Arial" charset="0"/>
              </a:rPr>
              <a:t>Patients were called every 3 months for one year to assess clinical outcomes including major cardiac and bleeding events.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388">
              <a:defRPr sz="1400">
                <a:solidFill>
                  <a:schemeClr val="tx2"/>
                </a:solidFill>
                <a:latin typeface="Arial" charset="0"/>
              </a:defRPr>
            </a:lvl1pPr>
            <a:lvl2pPr marL="741369" indent="-285506" defTabSz="935388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2025" indent="-227143" defTabSz="935388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9466" indent="-227143" defTabSz="935388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6908" indent="-227143" defTabSz="935388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1193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65480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19766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74052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D674F84-4FCC-484C-B32F-0D99258161E6}" type="slidenum">
              <a:rPr lang="en-US" altLang="en-US" sz="1000">
                <a:solidFill>
                  <a:schemeClr val="tx1"/>
                </a:solidFill>
                <a:ea typeface="ＭＳ Ｐゴシック" pitchFamily="34" charset="-128"/>
              </a:rPr>
              <a:pPr/>
              <a:t>6</a:t>
            </a:fld>
            <a:endParaRPr lang="en-US" altLang="en-US" sz="10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intervention</a:t>
            </a:r>
            <a:r>
              <a:rPr lang="en-US" baseline="0" dirty="0" smtClean="0"/>
              <a:t> group CYP2C19 genetic test result were obtained by way of a rapid turnaround testing platform called the Spartan Rx,  which reports the presence of  *2 and *3 LOF alleles and the *17 GOF allele. The device was physically located in the cardiac </a:t>
            </a:r>
            <a:r>
              <a:rPr lang="en-US" baseline="0" dirty="0" err="1" smtClean="0"/>
              <a:t>cath</a:t>
            </a:r>
            <a:r>
              <a:rPr lang="en-US" baseline="0" dirty="0" smtClean="0"/>
              <a:t> labs to streamline workflow. </a:t>
            </a:r>
          </a:p>
          <a:p>
            <a:r>
              <a:rPr lang="en-US" baseline="0" dirty="0" smtClean="0"/>
              <a:t>The research coordinators obtained a buccal swab following PCI and consent. The results were provided to the interventional cardiologist along with pharmacotherapy recommendations based on genotype.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28% were intermediate or poor metabolizers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090FCEC-5D6D-49F6-AC0E-0D19FA78605B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B04E127-8420-44C8-B34F-1A30C50824EF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  <a:r>
              <a:rPr lang="en-US" baseline="0" dirty="0" smtClean="0"/>
              <a:t> this slide. Add usual care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1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1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7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0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8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6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286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Safety/default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53553" y="2859559"/>
            <a:ext cx="4190447" cy="1019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300" b="1" dirty="0" smtClean="0">
                <a:solidFill>
                  <a:schemeClr val="tx2"/>
                </a:solidFill>
                <a:latin typeface="Arial Narrow" charset="0"/>
                <a:cs typeface="Arial Narrow" charset="0"/>
              </a:rPr>
              <a:t>Sony Tuteja, PharmD, MS</a:t>
            </a:r>
            <a:endParaRPr lang="en-US" sz="1300" b="1" dirty="0">
              <a:solidFill>
                <a:schemeClr val="tx2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300" b="1" dirty="0" smtClean="0">
                <a:solidFill>
                  <a:schemeClr val="tx2"/>
                </a:solidFill>
                <a:latin typeface="Arial Narrow" charset="0"/>
                <a:cs typeface="Arial Narrow" charset="0"/>
              </a:rPr>
              <a:t>Twitter @sony_tuteja</a:t>
            </a:r>
            <a:endParaRPr lang="en-US" sz="1300" b="1" dirty="0">
              <a:solidFill>
                <a:schemeClr val="tx2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300" b="1" dirty="0" smtClean="0">
              <a:solidFill>
                <a:schemeClr val="tx2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300" b="1" dirty="0" smtClean="0">
                <a:solidFill>
                  <a:schemeClr val="tx2"/>
                </a:solidFill>
                <a:latin typeface="Arial Narrow" charset="0"/>
                <a:cs typeface="Arial Narrow" charset="0"/>
              </a:rPr>
              <a:t>Perelman School of Medicine at the University of Pennsylvania, Philadelphia, PA</a:t>
            </a:r>
            <a:endParaRPr lang="en-US" sz="1300" b="1" dirty="0">
              <a:solidFill>
                <a:schemeClr val="tx2"/>
              </a:solidFill>
              <a:latin typeface="Arial Narrow" charset="0"/>
              <a:cs typeface="Arial Narrow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0054" y="2739988"/>
            <a:ext cx="4076147" cy="0"/>
          </a:xfrm>
          <a:prstGeom prst="line">
            <a:avLst/>
          </a:prstGeom>
          <a:ln w="12700" cmpd="sng">
            <a:solidFill>
              <a:srgbClr val="6A3D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75754" y="269446"/>
            <a:ext cx="4247596" cy="160941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 PRAGMATIC RANDOMIZED TRIAL OF </a:t>
            </a:r>
            <a:r>
              <a:rPr lang="en-US" sz="2600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CYP2C19</a:t>
            </a:r>
            <a:r>
              <a:rPr lang="en-US" sz="2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GENOTYPING IMPLEMENTATION FOLLOWING PERCUTANEOUS CORONARY INTERVENTION (PCI)</a:t>
            </a:r>
            <a:endParaRPr lang="en-US" sz="2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84907"/>
            <a:ext cx="8444162" cy="569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006C69"/>
                </a:solidFill>
              </a:rPr>
              <a:t>Participant Demographics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7048"/>
              </p:ext>
            </p:extLst>
          </p:nvPr>
        </p:nvGraphicFramePr>
        <p:xfrm>
          <a:off x="819150" y="1127586"/>
          <a:ext cx="7029450" cy="283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63"/>
                <a:gridCol w="2075863"/>
                <a:gridCol w="1900785"/>
                <a:gridCol w="1295439"/>
              </a:tblGrid>
              <a:tr h="57147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Genotyped</a:t>
                      </a:r>
                    </a:p>
                    <a:p>
                      <a:pPr algn="ctr"/>
                      <a:r>
                        <a:rPr lang="en-US" sz="1700" dirty="0" smtClean="0"/>
                        <a:t>N=249</a:t>
                      </a:r>
                      <a:endParaRPr lang="en-US" sz="1700" dirty="0"/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Usual Care</a:t>
                      </a:r>
                    </a:p>
                    <a:p>
                      <a:pPr algn="ctr"/>
                      <a:r>
                        <a:rPr lang="en-US" sz="1700" dirty="0" smtClean="0"/>
                        <a:t>N=255</a:t>
                      </a:r>
                      <a:endParaRPr lang="en-US" sz="1700" dirty="0"/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P-value</a:t>
                      </a:r>
                      <a:endParaRPr lang="en-US" sz="1700" dirty="0"/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28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Sex, </a:t>
                      </a:r>
                      <a:r>
                        <a:rPr lang="en-US" sz="1700" baseline="0" dirty="0" smtClean="0"/>
                        <a:t>n(%)</a:t>
                      </a:r>
                      <a:endParaRPr lang="en-US" sz="1700" dirty="0" smtClean="0"/>
                    </a:p>
                    <a:p>
                      <a:r>
                        <a:rPr lang="en-US" sz="1700" baseline="0" dirty="0" smtClean="0"/>
                        <a:t>   Male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181 (73%)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190 (74%)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0.76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</a:tr>
              <a:tr h="89475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Race, n (%)</a:t>
                      </a:r>
                    </a:p>
                    <a:p>
                      <a:r>
                        <a:rPr lang="en-US" sz="1700" dirty="0" smtClean="0"/>
                        <a:t>   White</a:t>
                      </a:r>
                    </a:p>
                    <a:p>
                      <a:r>
                        <a:rPr lang="en-US" sz="1700" dirty="0" smtClean="0"/>
                        <a:t>   Black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194 (78%)</a:t>
                      </a:r>
                    </a:p>
                    <a:p>
                      <a:pPr algn="ctr"/>
                      <a:r>
                        <a:rPr lang="en-US" sz="1700" dirty="0" smtClean="0"/>
                        <a:t>48 (19%)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197 (77%)</a:t>
                      </a:r>
                    </a:p>
                    <a:p>
                      <a:pPr algn="ctr"/>
                      <a:r>
                        <a:rPr lang="en-US" sz="1700" dirty="0" smtClean="0"/>
                        <a:t>51 (20%)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0.99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</a:tr>
              <a:tr h="39560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Age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63.0 ± 9.7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62.9 ±</a:t>
                      </a:r>
                      <a:r>
                        <a:rPr lang="en-US" sz="1700" baseline="0" dirty="0" smtClean="0"/>
                        <a:t> 10.2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0.90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</a:tr>
              <a:tr h="32001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ACS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124 (50%)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129 (50%)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0.93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4864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006C69"/>
                </a:solidFill>
              </a:rPr>
              <a:t>Participant History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468525"/>
              </p:ext>
            </p:extLst>
          </p:nvPr>
        </p:nvGraphicFramePr>
        <p:xfrm>
          <a:off x="533400" y="625079"/>
          <a:ext cx="8077200" cy="383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057400"/>
                <a:gridCol w="1981200"/>
                <a:gridCol w="1143000"/>
              </a:tblGrid>
              <a:tr h="571561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Genotyped</a:t>
                      </a:r>
                    </a:p>
                    <a:p>
                      <a:pPr algn="ctr"/>
                      <a:r>
                        <a:rPr lang="en-US" sz="1700" dirty="0" smtClean="0"/>
                        <a:t>N=249</a:t>
                      </a:r>
                      <a:endParaRPr lang="en-US" sz="1700" dirty="0"/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Usual Care</a:t>
                      </a:r>
                    </a:p>
                    <a:p>
                      <a:pPr algn="ctr"/>
                      <a:r>
                        <a:rPr lang="en-US" sz="1700" dirty="0" smtClean="0"/>
                        <a:t>N=255</a:t>
                      </a:r>
                      <a:endParaRPr lang="en-US" sz="1700" dirty="0"/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P-value</a:t>
                      </a:r>
                      <a:endParaRPr lang="en-US" sz="1700" dirty="0"/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29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sng" baseline="0" dirty="0" smtClean="0"/>
                        <a:t>Medical History, n(%)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Hypertension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Cholesterol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PCI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Diabetes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  CABG  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190 (76)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112 (45)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83 (33)</a:t>
                      </a:r>
                    </a:p>
                    <a:p>
                      <a:pPr algn="ctr"/>
                      <a:r>
                        <a:rPr lang="en-US" sz="1700" dirty="0" smtClean="0"/>
                        <a:t>89 (35)</a:t>
                      </a:r>
                    </a:p>
                    <a:p>
                      <a:pPr algn="ctr"/>
                      <a:r>
                        <a:rPr lang="en-US" sz="1700" dirty="0" smtClean="0"/>
                        <a:t>63 (25)</a:t>
                      </a:r>
                    </a:p>
                    <a:p>
                      <a:pPr algn="ctr"/>
                      <a:r>
                        <a:rPr lang="en-US" sz="1700" dirty="0" smtClean="0"/>
                        <a:t>32 (13)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199 (78)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113 (44)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83 (33)</a:t>
                      </a:r>
                    </a:p>
                    <a:p>
                      <a:pPr algn="ctr"/>
                      <a:r>
                        <a:rPr lang="en-US" sz="1700" dirty="0" smtClean="0"/>
                        <a:t>79</a:t>
                      </a:r>
                      <a:r>
                        <a:rPr lang="en-US" sz="1700" baseline="0" dirty="0" smtClean="0"/>
                        <a:t> (</a:t>
                      </a:r>
                      <a:r>
                        <a:rPr lang="en-US" sz="1700" dirty="0" smtClean="0"/>
                        <a:t>31)</a:t>
                      </a:r>
                    </a:p>
                    <a:p>
                      <a:pPr algn="ctr"/>
                      <a:r>
                        <a:rPr lang="en-US" sz="1700" dirty="0" smtClean="0"/>
                        <a:t>67 (26)</a:t>
                      </a:r>
                    </a:p>
                    <a:p>
                      <a:pPr algn="ctr"/>
                      <a:r>
                        <a:rPr lang="en-US" sz="1700" dirty="0" smtClean="0"/>
                        <a:t>36 (14)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0.67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0.80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0.63</a:t>
                      </a:r>
                    </a:p>
                    <a:p>
                      <a:pPr algn="ctr"/>
                      <a:r>
                        <a:rPr lang="en-US" sz="1700" dirty="0" smtClean="0"/>
                        <a:t>0.26</a:t>
                      </a:r>
                    </a:p>
                    <a:p>
                      <a:pPr algn="ctr"/>
                      <a:r>
                        <a:rPr lang="en-US" sz="1700" dirty="0" smtClean="0"/>
                        <a:t>0.84</a:t>
                      </a:r>
                    </a:p>
                    <a:p>
                      <a:pPr algn="ctr"/>
                      <a:r>
                        <a:rPr lang="en-US" sz="1700" dirty="0" smtClean="0"/>
                        <a:t>0.70</a:t>
                      </a:r>
                    </a:p>
                  </a:txBody>
                  <a:tcPr marL="91443" marR="91443" marT="34284" marB="34284"/>
                </a:tc>
              </a:tr>
              <a:tr h="1326051">
                <a:tc>
                  <a:txBody>
                    <a:bodyPr/>
                    <a:lstStyle/>
                    <a:p>
                      <a:r>
                        <a:rPr lang="en-US" sz="1700" u="sng" dirty="0" smtClean="0"/>
                        <a:t>P2Y</a:t>
                      </a:r>
                      <a:r>
                        <a:rPr lang="en-US" sz="1700" u="sng" baseline="0" dirty="0" smtClean="0"/>
                        <a:t>12 </a:t>
                      </a:r>
                      <a:r>
                        <a:rPr lang="en-US" sz="1700" u="sng" dirty="0" smtClean="0"/>
                        <a:t>prior, n (%)</a:t>
                      </a:r>
                    </a:p>
                    <a:p>
                      <a:r>
                        <a:rPr lang="en-US" sz="1700" baseline="0" dirty="0" smtClean="0"/>
                        <a:t>   </a:t>
                      </a:r>
                      <a:r>
                        <a:rPr lang="en-US" sz="1700" baseline="0" dirty="0" err="1" smtClean="0"/>
                        <a:t>Clopidogrel</a:t>
                      </a:r>
                      <a:endParaRPr lang="en-US" sz="1700" baseline="0" dirty="0" smtClean="0"/>
                    </a:p>
                    <a:p>
                      <a:r>
                        <a:rPr lang="en-US" sz="1700" baseline="0" dirty="0" smtClean="0"/>
                        <a:t>   </a:t>
                      </a:r>
                      <a:r>
                        <a:rPr lang="en-US" sz="1700" baseline="0" dirty="0" err="1" smtClean="0"/>
                        <a:t>Prasugrel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r>
                        <a:rPr lang="en-US" sz="1700" baseline="0" dirty="0" smtClean="0"/>
                        <a:t>   </a:t>
                      </a:r>
                      <a:r>
                        <a:rPr lang="en-US" sz="1700" baseline="0" dirty="0" err="1" smtClean="0"/>
                        <a:t>Ticagrelor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r>
                        <a:rPr lang="en-US" sz="1700" baseline="0" dirty="0" smtClean="0"/>
                        <a:t>   None</a:t>
                      </a:r>
                      <a:endParaRPr lang="en-US" sz="1700" dirty="0"/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80 (32)</a:t>
                      </a:r>
                    </a:p>
                    <a:p>
                      <a:pPr algn="ctr"/>
                      <a:r>
                        <a:rPr lang="en-US" sz="1700" dirty="0" smtClean="0"/>
                        <a:t>12 (5)</a:t>
                      </a:r>
                    </a:p>
                    <a:p>
                      <a:pPr algn="ctr"/>
                      <a:r>
                        <a:rPr lang="en-US" sz="1700" dirty="0" smtClean="0"/>
                        <a:t>2 (1)</a:t>
                      </a:r>
                    </a:p>
                    <a:p>
                      <a:pPr algn="ctr"/>
                      <a:r>
                        <a:rPr lang="en-US" sz="1700" dirty="0" smtClean="0"/>
                        <a:t>154 (62)</a:t>
                      </a:r>
                      <a:endParaRPr lang="en-US" sz="1700" dirty="0"/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85 (33)</a:t>
                      </a:r>
                    </a:p>
                    <a:p>
                      <a:pPr algn="ctr"/>
                      <a:r>
                        <a:rPr lang="en-US" sz="1700" dirty="0" smtClean="0"/>
                        <a:t>9 (4)</a:t>
                      </a:r>
                    </a:p>
                    <a:p>
                      <a:pPr algn="ctr"/>
                      <a:r>
                        <a:rPr lang="en-US" sz="1700" dirty="0" smtClean="0"/>
                        <a:t>6 (2)</a:t>
                      </a:r>
                    </a:p>
                    <a:p>
                      <a:pPr algn="ctr"/>
                      <a:r>
                        <a:rPr lang="en-US" sz="1700" dirty="0" smtClean="0"/>
                        <a:t>154 (60)</a:t>
                      </a:r>
                      <a:endParaRPr lang="en-US" sz="1700" dirty="0"/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0.65</a:t>
                      </a:r>
                      <a:endParaRPr lang="en-US" sz="1700" dirty="0"/>
                    </a:p>
                  </a:txBody>
                  <a:tcPr marL="91443" marR="91443" marT="34284" marB="342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6192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006C69"/>
                </a:solidFill>
              </a:rPr>
              <a:t>Procedure Characteristics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79327"/>
              </p:ext>
            </p:extLst>
          </p:nvPr>
        </p:nvGraphicFramePr>
        <p:xfrm>
          <a:off x="311150" y="934479"/>
          <a:ext cx="8229600" cy="260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96"/>
                <a:gridCol w="1709530"/>
                <a:gridCol w="1709531"/>
                <a:gridCol w="1331843"/>
              </a:tblGrid>
              <a:tr h="5715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Genotyped</a:t>
                      </a:r>
                    </a:p>
                    <a:p>
                      <a:pPr algn="ctr"/>
                      <a:r>
                        <a:rPr lang="en-US" sz="2000" dirty="0" smtClean="0"/>
                        <a:t>N=249</a:t>
                      </a:r>
                      <a:endParaRPr lang="en-US" sz="2000" dirty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Usual Care</a:t>
                      </a:r>
                    </a:p>
                    <a:p>
                      <a:pPr algn="ctr"/>
                      <a:r>
                        <a:rPr lang="en-US" sz="2000" dirty="0" smtClean="0"/>
                        <a:t>N=255</a:t>
                      </a:r>
                      <a:endParaRPr lang="en-US" sz="2000" baseline="0" dirty="0" smtClean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Length of stay, mean (SD),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 ± 3.7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 ± 4.0 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</a:t>
                      </a:r>
                      <a:r>
                        <a:rPr lang="en-US" sz="2000" baseline="0" dirty="0" smtClean="0"/>
                        <a:t> eluting stents, n(%)</a:t>
                      </a:r>
                    </a:p>
                    <a:p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237 (95)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236 (93)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stents, mean (SD)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 ± 0.6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 ± 0.6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0.73</a:t>
                      </a:r>
                      <a:endParaRPr lang="en-US" sz="2000" dirty="0"/>
                    </a:p>
                  </a:txBody>
                  <a:tcPr marL="91443" marR="91443" marT="34280" marB="342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i="1" dirty="0" smtClean="0">
                <a:solidFill>
                  <a:srgbClr val="006C69"/>
                </a:solidFill>
              </a:rPr>
              <a:t>CYP2C19</a:t>
            </a:r>
            <a:r>
              <a:rPr lang="en-US" altLang="en-US" sz="3200" dirty="0" smtClean="0">
                <a:solidFill>
                  <a:srgbClr val="006C69"/>
                </a:solidFill>
              </a:rPr>
              <a:t> Genotypes for Intervention Group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699179"/>
              </p:ext>
            </p:extLst>
          </p:nvPr>
        </p:nvGraphicFramePr>
        <p:xfrm>
          <a:off x="1519238" y="1392195"/>
          <a:ext cx="5080000" cy="277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</a:tblGrid>
              <a:tr h="3794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Genotype</a:t>
                      </a:r>
                      <a:endParaRPr lang="en-US" sz="1800" dirty="0"/>
                    </a:p>
                  </a:txBody>
                  <a:tcPr marT="34292" marB="3429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34292" marB="34292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*1/*1</a:t>
                      </a:r>
                      <a:endParaRPr lang="en-US" sz="1800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*1/*17</a:t>
                      </a:r>
                      <a:endParaRPr lang="en-US" sz="1800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*17/*17</a:t>
                      </a:r>
                      <a:endParaRPr lang="en-US" sz="1800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*1/*2</a:t>
                      </a:r>
                      <a:endParaRPr lang="en-US" sz="1800" b="1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20%</a:t>
                      </a:r>
                      <a:endParaRPr lang="en-US" sz="1800" b="1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*2/*17</a:t>
                      </a:r>
                      <a:endParaRPr lang="en-US" sz="1800" b="1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5%</a:t>
                      </a:r>
                      <a:endParaRPr lang="en-US" sz="1800" b="1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*2/*2</a:t>
                      </a:r>
                      <a:endParaRPr lang="en-US" sz="1800" b="1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3%</a:t>
                      </a:r>
                      <a:endParaRPr lang="en-US" sz="1800" b="1" dirty="0"/>
                    </a:p>
                  </a:txBody>
                  <a:tcPr marT="34292" marB="34292"/>
                </a:tc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Inconclusive</a:t>
                      </a:r>
                      <a:endParaRPr lang="en-US" sz="1800" dirty="0"/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 marT="34292" marB="34292"/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26174" y="2795072"/>
            <a:ext cx="1740150" cy="928688"/>
            <a:chOff x="6572250" y="3305175"/>
            <a:chExt cx="2247899" cy="1238250"/>
          </a:xfrm>
        </p:grpSpPr>
        <p:sp>
          <p:nvSpPr>
            <p:cNvPr id="11298" name="Right Brace 1"/>
            <p:cNvSpPr>
              <a:spLocks/>
            </p:cNvSpPr>
            <p:nvPr/>
          </p:nvSpPr>
          <p:spPr bwMode="auto">
            <a:xfrm>
              <a:off x="6572250" y="3305175"/>
              <a:ext cx="400050" cy="1238250"/>
            </a:xfrm>
            <a:prstGeom prst="rightBrace">
              <a:avLst>
                <a:gd name="adj1" fmla="val 8340"/>
                <a:gd name="adj2" fmla="val 50000"/>
              </a:avLst>
            </a:prstGeom>
            <a:noFill/>
            <a:ln w="28575" algn="ctr">
              <a:solidFill>
                <a:srgbClr val="A30A3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defTabSz="912813"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912813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11299" name="TextBox 2"/>
            <p:cNvSpPr txBox="1">
              <a:spLocks noChangeArrowheads="1"/>
            </p:cNvSpPr>
            <p:nvPr/>
          </p:nvSpPr>
          <p:spPr bwMode="auto">
            <a:xfrm>
              <a:off x="7134224" y="3739633"/>
              <a:ext cx="1685925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 smtClean="0">
                  <a:ea typeface="ＭＳ Ｐゴシック" pitchFamily="34" charset="-128"/>
                </a:rPr>
                <a:t>28%</a:t>
              </a:r>
              <a:endParaRPr lang="en-US" altLang="en-US" sz="2000" b="1" dirty="0">
                <a:ea typeface="ＭＳ Ｐゴシック" pitchFamily="34" charset="-128"/>
              </a:endParaRPr>
            </a:p>
          </p:txBody>
        </p:sp>
      </p:grp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737287" y="920562"/>
            <a:ext cx="7228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tx1"/>
                </a:solidFill>
              </a:rPr>
              <a:t>Genotyping results available 1.4 ± 0.4 hours post swab</a:t>
            </a:r>
          </a:p>
        </p:txBody>
      </p:sp>
    </p:spTree>
    <p:extLst>
      <p:ext uri="{BB962C8B-B14F-4D97-AF65-F5344CB8AC3E}">
        <p14:creationId xmlns:p14="http://schemas.microsoft.com/office/powerpoint/2010/main" val="19070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006C69"/>
                </a:solidFill>
              </a:rPr>
              <a:t>Primary Outcome: Antiplatelet Drugs Prescribed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88354"/>
              </p:ext>
            </p:extLst>
          </p:nvPr>
        </p:nvGraphicFramePr>
        <p:xfrm>
          <a:off x="503239" y="1170385"/>
          <a:ext cx="8229599" cy="196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77"/>
                <a:gridCol w="2141838"/>
                <a:gridCol w="2053352"/>
                <a:gridCol w="1399032"/>
              </a:tblGrid>
              <a:tr h="617387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Genotyped</a:t>
                      </a:r>
                    </a:p>
                    <a:p>
                      <a:pPr algn="ctr"/>
                      <a:r>
                        <a:rPr lang="en-US" sz="2000" dirty="0" smtClean="0"/>
                        <a:t>N=249</a:t>
                      </a:r>
                      <a:endParaRPr lang="en-US" sz="2000" dirty="0"/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Usual Care</a:t>
                      </a:r>
                    </a:p>
                    <a:p>
                      <a:pPr algn="ctr"/>
                      <a:r>
                        <a:rPr lang="en-US" sz="2000" dirty="0" smtClean="0"/>
                        <a:t>N=255</a:t>
                      </a:r>
                      <a:endParaRPr lang="en-US" sz="2000" dirty="0"/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661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Clopidogrel</a:t>
                      </a:r>
                      <a:endParaRPr lang="en-US" sz="20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err="1" smtClean="0"/>
                        <a:t>Prasugrel</a:t>
                      </a:r>
                      <a:r>
                        <a:rPr lang="en-US" sz="2000" b="1" baseline="0" dirty="0" smtClean="0"/>
                        <a:t> or </a:t>
                      </a:r>
                      <a:r>
                        <a:rPr lang="en-US" sz="2000" b="1" baseline="0" dirty="0" err="1" smtClean="0"/>
                        <a:t>Ticagrelor</a:t>
                      </a:r>
                      <a:endParaRPr lang="en-US" sz="2000" baseline="0" dirty="0" smtClean="0"/>
                    </a:p>
                    <a:p>
                      <a:pPr algn="l"/>
                      <a:endParaRPr lang="en-US" sz="2000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174</a:t>
                      </a:r>
                      <a:r>
                        <a:rPr lang="en-US" sz="2000" baseline="0" dirty="0" smtClean="0"/>
                        <a:t> (70%)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75 (30%)</a:t>
                      </a:r>
                      <a:r>
                        <a:rPr lang="en-US" sz="2000" dirty="0" smtClean="0"/>
                        <a:t> </a:t>
                      </a:r>
                      <a:endParaRPr lang="en-US" sz="2000" baseline="0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201 (79%)</a:t>
                      </a:r>
                      <a:r>
                        <a:rPr lang="en-US" sz="2000" b="1" dirty="0" smtClean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54 (21%)</a:t>
                      </a:r>
                      <a:r>
                        <a:rPr lang="en-US" sz="2000" dirty="0" smtClean="0"/>
                        <a:t> </a:t>
                      </a:r>
                      <a:endParaRPr lang="en-US" sz="20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34301" marB="3430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39282" y="3136389"/>
            <a:ext cx="199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Fisher’s exact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9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8520113" cy="4191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6C69"/>
                </a:solidFill>
              </a:rPr>
              <a:t>Prasugrel</a:t>
            </a:r>
            <a:r>
              <a:rPr lang="en-US" sz="3200" dirty="0" smtClean="0">
                <a:solidFill>
                  <a:srgbClr val="006C69"/>
                </a:solidFill>
              </a:rPr>
              <a:t>/ </a:t>
            </a:r>
            <a:r>
              <a:rPr lang="en-US" sz="3200" dirty="0" err="1" smtClean="0">
                <a:solidFill>
                  <a:srgbClr val="006C69"/>
                </a:solidFill>
              </a:rPr>
              <a:t>ticagrelor</a:t>
            </a:r>
            <a:r>
              <a:rPr lang="en-US" sz="3200" dirty="0" smtClean="0">
                <a:solidFill>
                  <a:srgbClr val="006C69"/>
                </a:solidFill>
              </a:rPr>
              <a:t> use greater in the LOF carriers</a:t>
            </a:r>
            <a:endParaRPr lang="en-US" sz="3200" dirty="0">
              <a:solidFill>
                <a:srgbClr val="006C69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30009"/>
              </p:ext>
            </p:extLst>
          </p:nvPr>
        </p:nvGraphicFramePr>
        <p:xfrm>
          <a:off x="533401" y="1112624"/>
          <a:ext cx="5867400" cy="212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81"/>
                <a:gridCol w="1731819"/>
                <a:gridCol w="1828800"/>
              </a:tblGrid>
              <a:tr h="89173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Genotyped</a:t>
                      </a:r>
                    </a:p>
                    <a:p>
                      <a:pPr algn="ctr"/>
                      <a:r>
                        <a:rPr lang="en-US" sz="1800" u="none" dirty="0" smtClean="0"/>
                        <a:t>    </a:t>
                      </a:r>
                      <a:r>
                        <a:rPr lang="en-US" sz="1800" u="sng" dirty="0" smtClean="0"/>
                        <a:t> No-LOF</a:t>
                      </a:r>
                      <a:r>
                        <a:rPr lang="en-US" sz="1800" u="sng" baseline="0" dirty="0" smtClean="0"/>
                        <a:t> </a:t>
                      </a:r>
                      <a:r>
                        <a:rPr lang="en-US" sz="1800" u="none" dirty="0" smtClean="0"/>
                        <a:t>           </a:t>
                      </a:r>
                      <a:r>
                        <a:rPr lang="en-US" sz="1800" u="sng" dirty="0" smtClean="0"/>
                        <a:t>LOF carriers</a:t>
                      </a:r>
                    </a:p>
                    <a:p>
                      <a:pPr algn="ctr"/>
                      <a:r>
                        <a:rPr lang="en-US" sz="1800" u="none" dirty="0" smtClean="0"/>
                        <a:t>N=174</a:t>
                      </a:r>
                      <a:r>
                        <a:rPr lang="en-US" sz="1800" u="none" baseline="0" dirty="0" smtClean="0"/>
                        <a:t>                  n=68</a:t>
                      </a:r>
                      <a:endParaRPr lang="en-US" sz="1800" u="none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45723" marB="45723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Clopidogrel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136 (78%)</a:t>
                      </a:r>
                      <a:endParaRPr lang="en-US" sz="18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32 (47%)</a:t>
                      </a:r>
                      <a:endParaRPr lang="en-US" sz="1800" b="0" dirty="0"/>
                    </a:p>
                  </a:txBody>
                  <a:tcPr marT="34300" marB="34300"/>
                </a:tc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Prasugrel</a:t>
                      </a:r>
                      <a:r>
                        <a:rPr lang="en-US" sz="1800" baseline="0" dirty="0" smtClean="0"/>
                        <a:t> or </a:t>
                      </a:r>
                      <a:r>
                        <a:rPr lang="en-US" sz="1800" dirty="0" err="1" smtClean="0"/>
                        <a:t>Ticagrelor</a:t>
                      </a:r>
                      <a:endParaRPr lang="en-US" sz="18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38 (22%)</a:t>
                      </a:r>
                      <a:endParaRPr lang="en-US" sz="18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36 (53%)</a:t>
                      </a:r>
                      <a:endParaRPr lang="en-US" sz="1800" b="0" dirty="0"/>
                    </a:p>
                  </a:txBody>
                  <a:tcPr marT="34300" marB="34300"/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05200" y="3227172"/>
            <a:ext cx="1752600" cy="800135"/>
            <a:chOff x="3505200" y="3962400"/>
            <a:chExt cx="1752600" cy="1066915"/>
          </a:xfrm>
        </p:grpSpPr>
        <p:grpSp>
          <p:nvGrpSpPr>
            <p:cNvPr id="13338" name="Group 3"/>
            <p:cNvGrpSpPr>
              <a:grpSpLocks/>
            </p:cNvGrpSpPr>
            <p:nvPr/>
          </p:nvGrpSpPr>
          <p:grpSpPr bwMode="auto">
            <a:xfrm>
              <a:off x="3505200" y="3962400"/>
              <a:ext cx="1752600" cy="457200"/>
              <a:chOff x="3505200" y="3962400"/>
              <a:chExt cx="1752600" cy="457200"/>
            </a:xfrm>
          </p:grpSpPr>
          <p:cxnSp>
            <p:nvCxnSpPr>
              <p:cNvPr id="13340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52578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5052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505200" y="4419600"/>
                <a:ext cx="17526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39" name="TextBox 17"/>
            <p:cNvSpPr txBox="1">
              <a:spLocks noChangeArrowheads="1"/>
            </p:cNvSpPr>
            <p:nvPr/>
          </p:nvSpPr>
          <p:spPr bwMode="auto">
            <a:xfrm>
              <a:off x="3733800" y="4495801"/>
              <a:ext cx="1295400" cy="53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/>
                <a:t>P&lt;0.001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05500" y="1109469"/>
            <a:ext cx="2857500" cy="2929747"/>
            <a:chOff x="5905500" y="1109469"/>
            <a:chExt cx="2857500" cy="2929747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905500" y="3239081"/>
              <a:ext cx="1790700" cy="800135"/>
              <a:chOff x="5715000" y="3962400"/>
              <a:chExt cx="1790700" cy="1066915"/>
            </a:xfrm>
          </p:grpSpPr>
          <p:cxnSp>
            <p:nvCxnSpPr>
              <p:cNvPr id="13343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57150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715000" y="4419600"/>
                <a:ext cx="17907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5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75057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46" name="TextBox 9"/>
              <p:cNvSpPr txBox="1">
                <a:spLocks noChangeArrowheads="1"/>
              </p:cNvSpPr>
              <p:nvPr/>
            </p:nvSpPr>
            <p:spPr bwMode="auto">
              <a:xfrm>
                <a:off x="5943600" y="4495801"/>
                <a:ext cx="1295400" cy="53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/>
                  <a:t>P&lt;0.001</a:t>
                </a:r>
              </a:p>
            </p:txBody>
          </p:sp>
        </p:grpSp>
        <p:graphicFrame>
          <p:nvGraphicFramePr>
            <p:cNvPr id="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9184594"/>
                </p:ext>
              </p:extLst>
            </p:nvPr>
          </p:nvGraphicFramePr>
          <p:xfrm>
            <a:off x="6400801" y="1109469"/>
            <a:ext cx="2362199" cy="21264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362199"/>
                </a:tblGrid>
                <a:tr h="89173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 smtClean="0"/>
                          <a:t>Usual Care</a:t>
                        </a:r>
                      </a:p>
                      <a:p>
                        <a:pPr algn="ctr"/>
                        <a:r>
                          <a:rPr lang="en-US" sz="1800" dirty="0" smtClean="0"/>
                          <a:t>N=255</a:t>
                        </a:r>
                      </a:p>
                      <a:p>
                        <a:pPr algn="ctr"/>
                        <a:endParaRPr lang="en-US" sz="1800" dirty="0"/>
                      </a:p>
                    </a:txBody>
                    <a:tcPr marT="34300" marB="34300">
                      <a:solidFill>
                        <a:schemeClr val="accent5">
                          <a:lumMod val="75000"/>
                        </a:schemeClr>
                      </a:solidFill>
                    </a:tcPr>
                  </a:tc>
                </a:tr>
                <a:tr h="61735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 smtClean="0"/>
                          <a:t>201 (79%)</a:t>
                        </a:r>
                        <a:endParaRPr lang="en-US" sz="1800" dirty="0"/>
                      </a:p>
                    </a:txBody>
                    <a:tcPr marT="34300" marB="34300"/>
                  </a:tc>
                </a:tr>
                <a:tr h="61735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 smtClean="0"/>
                          <a:t>54 (21%)</a:t>
                        </a:r>
                        <a:endParaRPr lang="en-US" sz="1800" dirty="0"/>
                      </a:p>
                    </a:txBody>
                    <a:tcPr marT="34300" marB="34300"/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99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Agreement rate = </a:t>
            </a:r>
          </a:p>
          <a:p>
            <a:pPr marL="0" indent="0" algn="ctr">
              <a:buNone/>
            </a:pPr>
            <a:r>
              <a:rPr lang="en-US" sz="2800" b="1" u="sng" dirty="0" smtClean="0"/>
              <a:t>LOF </a:t>
            </a:r>
            <a:r>
              <a:rPr lang="en-US" sz="2800" b="1" u="sng" dirty="0" err="1" smtClean="0"/>
              <a:t>prasugrel</a:t>
            </a:r>
            <a:r>
              <a:rPr lang="en-US" sz="2800" b="1" u="sng" dirty="0" smtClean="0"/>
              <a:t>/</a:t>
            </a:r>
            <a:r>
              <a:rPr lang="en-US" sz="2800" b="1" u="sng" dirty="0" err="1" smtClean="0"/>
              <a:t>ticagrelor</a:t>
            </a:r>
            <a:r>
              <a:rPr lang="en-US" sz="2800" b="1" u="sng" dirty="0" smtClean="0"/>
              <a:t> + non-LOF </a:t>
            </a:r>
            <a:r>
              <a:rPr lang="en-US" sz="2800" b="1" u="sng" dirty="0" err="1" smtClean="0"/>
              <a:t>clopidogrel</a:t>
            </a:r>
            <a:r>
              <a:rPr lang="en-US" sz="2800" b="1" u="sng" dirty="0" smtClean="0"/>
              <a:t>  </a:t>
            </a:r>
          </a:p>
          <a:p>
            <a:pPr marL="0" indent="0" algn="ctr">
              <a:buNone/>
            </a:pPr>
            <a:r>
              <a:rPr lang="en-US" sz="2800" b="1" dirty="0" smtClean="0"/>
              <a:t>total number genotyped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006C69"/>
                </a:solidFill>
              </a:rPr>
              <a:t>Agreement with genotype guided recommendations</a:t>
            </a:r>
            <a:endParaRPr lang="en-US" sz="2800" dirty="0">
              <a:solidFill>
                <a:srgbClr val="006C6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95299"/>
              </p:ext>
            </p:extLst>
          </p:nvPr>
        </p:nvGraphicFramePr>
        <p:xfrm>
          <a:off x="409575" y="949170"/>
          <a:ext cx="5039729" cy="294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809"/>
                <a:gridCol w="1622277"/>
                <a:gridCol w="993231"/>
                <a:gridCol w="1048412"/>
              </a:tblGrid>
              <a:tr h="525832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CYP2C19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baseline="0" dirty="0" err="1" smtClean="0"/>
                        <a:t>diplotype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Phenotype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Clop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Pras</a:t>
                      </a:r>
                      <a:r>
                        <a:rPr lang="en-US" sz="1800" dirty="0" smtClean="0"/>
                        <a:t>/ </a:t>
                      </a:r>
                      <a:r>
                        <a:rPr lang="en-US" sz="1800" dirty="0" err="1" smtClean="0"/>
                        <a:t>Ticag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8307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*1/*2</a:t>
                      </a:r>
                    </a:p>
                    <a:p>
                      <a:pPr algn="l"/>
                      <a:r>
                        <a:rPr lang="en-US" sz="1800" dirty="0" smtClean="0"/>
                        <a:t>*2/*17</a:t>
                      </a:r>
                    </a:p>
                    <a:p>
                      <a:pPr algn="l"/>
                      <a:r>
                        <a:rPr lang="en-US" sz="1800" dirty="0" smtClean="0"/>
                        <a:t>*2/*2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Intermediate or poor metabolizer (n=68)</a:t>
                      </a:r>
                      <a:endParaRPr lang="en-US" sz="1800" b="0" dirty="0"/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 </a:t>
                      </a:r>
                    </a:p>
                    <a:p>
                      <a:pPr algn="ctr"/>
                      <a:r>
                        <a:rPr lang="en-US" sz="1800" dirty="0" smtClean="0"/>
                        <a:t>(53%)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</a:tr>
              <a:tr h="98307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*1/*1</a:t>
                      </a:r>
                    </a:p>
                    <a:p>
                      <a:pPr algn="l"/>
                      <a:r>
                        <a:rPr lang="en-US" sz="1800" dirty="0" smtClean="0"/>
                        <a:t>*1/*17</a:t>
                      </a:r>
                    </a:p>
                    <a:p>
                      <a:pPr algn="l"/>
                      <a:r>
                        <a:rPr lang="en-US" sz="1800" dirty="0" smtClean="0"/>
                        <a:t>*17/*17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Normal or rapid metabolizer</a:t>
                      </a:r>
                    </a:p>
                    <a:p>
                      <a:pPr algn="ctr"/>
                      <a:r>
                        <a:rPr lang="en-US" sz="1800" b="0" dirty="0" smtClean="0"/>
                        <a:t>(n=174)</a:t>
                      </a:r>
                      <a:endParaRPr lang="en-US" sz="1800" b="0" dirty="0"/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136 </a:t>
                      </a:r>
                    </a:p>
                    <a:p>
                      <a:pPr algn="ctr"/>
                      <a:r>
                        <a:rPr lang="en-US" sz="1800" b="0" dirty="0" smtClean="0"/>
                        <a:t>(78%)</a:t>
                      </a:r>
                      <a:endParaRPr lang="en-US" sz="1800" b="0" dirty="0"/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34295" marB="34295"/>
                </a:tc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2303504" y="4001815"/>
            <a:ext cx="3021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/>
              <a:t>Agreement rate 71%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8171" y="1565189"/>
            <a:ext cx="72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32 (47%)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590" y="2744233"/>
            <a:ext cx="73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38 (22%)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9395" y="4001815"/>
            <a:ext cx="317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Non-agreement rate 29%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11834"/>
              </p:ext>
            </p:extLst>
          </p:nvPr>
        </p:nvGraphicFramePr>
        <p:xfrm>
          <a:off x="5449304" y="949171"/>
          <a:ext cx="3575633" cy="294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633"/>
              </a:tblGrid>
              <a:tr h="6059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Non-agreement reasons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714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9- Stable CAD</a:t>
                      </a:r>
                    </a:p>
                    <a:p>
                      <a:pPr algn="l"/>
                      <a:r>
                        <a:rPr lang="en-US" sz="1800" dirty="0" smtClean="0"/>
                        <a:t>6- Cost</a:t>
                      </a:r>
                    </a:p>
                    <a:p>
                      <a:pPr algn="l"/>
                      <a:r>
                        <a:rPr lang="en-US" sz="1800" dirty="0" smtClean="0"/>
                        <a:t>3- Contraindications</a:t>
                      </a:r>
                    </a:p>
                    <a:p>
                      <a:pPr algn="l"/>
                      <a:r>
                        <a:rPr lang="en-US" sz="1800" dirty="0" smtClean="0"/>
                        <a:t>3-</a:t>
                      </a:r>
                      <a:r>
                        <a:rPr lang="en-US" sz="1800" baseline="0" dirty="0" smtClean="0"/>
                        <a:t> MD preference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</a:tr>
              <a:tr h="11714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6- Disease</a:t>
                      </a:r>
                      <a:r>
                        <a:rPr lang="en-US" sz="1800" baseline="0" dirty="0" smtClean="0"/>
                        <a:t> characteristics</a:t>
                      </a:r>
                    </a:p>
                    <a:p>
                      <a:pPr algn="l"/>
                      <a:r>
                        <a:rPr lang="en-US" sz="1800" baseline="0" dirty="0" smtClean="0"/>
                        <a:t>6- Patient already on therapy</a:t>
                      </a:r>
                    </a:p>
                    <a:p>
                      <a:pPr algn="l"/>
                      <a:r>
                        <a:rPr lang="en-US" sz="1800" baseline="0" dirty="0" smtClean="0"/>
                        <a:t>5- ACS</a:t>
                      </a:r>
                    </a:p>
                    <a:p>
                      <a:pPr algn="l"/>
                      <a:r>
                        <a:rPr lang="en-US" sz="1800" baseline="0" dirty="0" smtClean="0"/>
                        <a:t>5- Recurrent events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1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3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7676" y="395288"/>
            <a:ext cx="8520113" cy="4191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800" dirty="0" smtClean="0">
                <a:solidFill>
                  <a:srgbClr val="006C69"/>
                </a:solidFill>
              </a:rPr>
              <a:t>Prior antiplatelet therapy predicted antiplatelet drug choice independent of genotype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31424"/>
              </p:ext>
            </p:extLst>
          </p:nvPr>
        </p:nvGraphicFramePr>
        <p:xfrm>
          <a:off x="381001" y="1314451"/>
          <a:ext cx="8229599" cy="233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81"/>
                <a:gridCol w="2261893"/>
                <a:gridCol w="2261893"/>
                <a:gridCol w="1399032"/>
              </a:tblGrid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Prior</a:t>
                      </a:r>
                      <a:r>
                        <a:rPr lang="en-US" sz="2000" baseline="0" dirty="0" smtClean="0"/>
                        <a:t> P2Y12</a:t>
                      </a:r>
                      <a:endParaRPr lang="en-US" sz="2000" baseline="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 remaining</a:t>
                      </a:r>
                      <a:r>
                        <a:rPr lang="en-US" sz="2000" baseline="0" dirty="0" smtClean="0"/>
                        <a:t> on same </a:t>
                      </a:r>
                      <a:endParaRPr lang="en-US" sz="20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95%CI</a:t>
                      </a:r>
                      <a:endParaRPr lang="en-US" sz="20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 smtClean="0"/>
                        <a:t>Clopidogrel</a:t>
                      </a:r>
                      <a:endParaRPr lang="en-US" sz="2000" baseline="0" dirty="0" smtClean="0"/>
                    </a:p>
                    <a:p>
                      <a:pPr algn="l"/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2.04</a:t>
                      </a:r>
                      <a:endParaRPr lang="en-US" sz="20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1.22,   3.45</a:t>
                      </a:r>
                      <a:endParaRPr lang="en-US" sz="20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0.007</a:t>
                      </a:r>
                      <a:endParaRPr lang="en-US" sz="2000" dirty="0"/>
                    </a:p>
                  </a:txBody>
                  <a:tcPr marT="34300" marB="34300"/>
                </a:tc>
              </a:tr>
              <a:tr h="89173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Prasugrel</a:t>
                      </a:r>
                      <a:r>
                        <a:rPr lang="en-US" sz="2000" dirty="0" smtClean="0"/>
                        <a:t>/</a:t>
                      </a:r>
                    </a:p>
                    <a:p>
                      <a:pPr algn="l"/>
                      <a:r>
                        <a:rPr lang="en-US" sz="2000" dirty="0" err="1" smtClean="0"/>
                        <a:t>ticagrelor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  <a:p>
                      <a:pPr algn="l"/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99.3</a:t>
                      </a:r>
                      <a:endParaRPr lang="en-US" sz="20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13.2,   744</a:t>
                      </a:r>
                      <a:endParaRPr lang="en-US" sz="2000" b="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&lt;0.0001</a:t>
                      </a:r>
                      <a:endParaRPr lang="en-US" sz="2000" dirty="0"/>
                    </a:p>
                  </a:txBody>
                  <a:tcPr marT="34300" marB="34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Genotype did not influence prescribing among patient already on </a:t>
            </a:r>
            <a:r>
              <a:rPr lang="en-US" dirty="0" err="1"/>
              <a:t>p</a:t>
            </a:r>
            <a:r>
              <a:rPr lang="en-US" dirty="0" err="1" smtClean="0"/>
              <a:t>rasugrel</a:t>
            </a:r>
            <a:r>
              <a:rPr lang="en-US" dirty="0" smtClean="0"/>
              <a:t> or </a:t>
            </a:r>
            <a:r>
              <a:rPr lang="en-US" dirty="0" err="1" smtClean="0"/>
              <a:t>ticagrelor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41459"/>
              </p:ext>
            </p:extLst>
          </p:nvPr>
        </p:nvGraphicFramePr>
        <p:xfrm>
          <a:off x="1416909" y="1153297"/>
          <a:ext cx="5272216" cy="313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76"/>
                <a:gridCol w="2629540"/>
              </a:tblGrid>
              <a:tr h="6136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Prior</a:t>
                      </a:r>
                      <a:r>
                        <a:rPr lang="en-US" sz="2000" baseline="0" dirty="0" smtClean="0"/>
                        <a:t> P2Y12</a:t>
                      </a:r>
                      <a:endParaRPr lang="en-US" sz="2000" baseline="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Genotype agreement rate</a:t>
                      </a:r>
                      <a:endParaRPr lang="en-US" sz="20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7240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 smtClean="0"/>
                        <a:t>Clopidogrel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l"/>
                      <a:r>
                        <a:rPr lang="en-US" sz="2000" dirty="0" smtClean="0"/>
                        <a:t>(n=80)</a:t>
                      </a:r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76%</a:t>
                      </a:r>
                      <a:endParaRPr lang="en-US" sz="2000" b="0" dirty="0"/>
                    </a:p>
                  </a:txBody>
                  <a:tcPr marT="34300" marB="34300"/>
                </a:tc>
              </a:tr>
              <a:tr h="6925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Prasugrel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ticagrelor</a:t>
                      </a:r>
                      <a:r>
                        <a:rPr lang="en-US" sz="2000" baseline="0" dirty="0" smtClean="0"/>
                        <a:t>  </a:t>
                      </a:r>
                    </a:p>
                    <a:p>
                      <a:pPr algn="l"/>
                      <a:r>
                        <a:rPr lang="en-US" sz="2000" dirty="0" smtClean="0"/>
                        <a:t>(n=14)</a:t>
                      </a:r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21%</a:t>
                      </a:r>
                      <a:endParaRPr lang="en-US" sz="2000" b="0" dirty="0"/>
                    </a:p>
                  </a:txBody>
                  <a:tcPr marT="34300" marB="34300"/>
                </a:tc>
              </a:tr>
              <a:tr h="6507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None </a:t>
                      </a:r>
                    </a:p>
                    <a:p>
                      <a:pPr algn="l"/>
                      <a:r>
                        <a:rPr lang="en-US" sz="2000" dirty="0" smtClean="0"/>
                        <a:t>(n=147)</a:t>
                      </a:r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73%</a:t>
                      </a:r>
                      <a:endParaRPr lang="en-US" sz="2000" b="0" dirty="0"/>
                    </a:p>
                  </a:txBody>
                  <a:tcPr marT="34300" marB="34300"/>
                </a:tc>
              </a:tr>
              <a:tr h="41189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&lt;0.0001</a:t>
                      </a:r>
                      <a:endParaRPr lang="en-US" sz="2000" b="0" dirty="0"/>
                    </a:p>
                  </a:txBody>
                  <a:tcPr marT="34300" marB="34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CYP2C19</a:t>
            </a:r>
            <a:r>
              <a:rPr lang="en-US" dirty="0" smtClean="0"/>
              <a:t> polymorphisms and </a:t>
            </a:r>
            <a:r>
              <a:rPr lang="en-US" dirty="0" err="1" smtClean="0"/>
              <a:t>clopidogrel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1160261"/>
            <a:ext cx="4371001" cy="25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360337"/>
              </p:ext>
            </p:extLst>
          </p:nvPr>
        </p:nvGraphicFramePr>
        <p:xfrm>
          <a:off x="4648199" y="1240652"/>
          <a:ext cx="4253163" cy="239223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02213"/>
                <a:gridCol w="2850950"/>
              </a:tblGrid>
              <a:tr h="721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CYP2C19*2 </a:t>
                      </a:r>
                    </a:p>
                    <a:p>
                      <a:pPr algn="ctr"/>
                      <a:r>
                        <a:rPr lang="en-US" dirty="0" smtClean="0"/>
                        <a:t>Minor allele Frequency</a:t>
                      </a:r>
                      <a:endParaRPr lang="en-US" dirty="0"/>
                    </a:p>
                  </a:txBody>
                  <a:tcPr/>
                </a:tc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 smtClean="0"/>
                        <a:t>East 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 smtClean="0"/>
                        <a:t>South 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930" y="3904734"/>
            <a:ext cx="313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Trenk</a:t>
            </a:r>
            <a:r>
              <a:rPr lang="en-US" sz="1400" dirty="0" smtClean="0"/>
              <a:t> D et al. </a:t>
            </a:r>
            <a:r>
              <a:rPr lang="en-US" sz="1400" dirty="0" err="1" smtClean="0"/>
              <a:t>Thromb</a:t>
            </a:r>
            <a:r>
              <a:rPr lang="en-US" sz="1400" dirty="0" smtClean="0"/>
              <a:t> </a:t>
            </a:r>
            <a:r>
              <a:rPr lang="en-US" sz="1400" dirty="0" err="1" smtClean="0"/>
              <a:t>Haemost</a:t>
            </a:r>
            <a:r>
              <a:rPr lang="en-US" sz="1400" dirty="0" smtClean="0"/>
              <a:t> 2013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7568" y="3925327"/>
            <a:ext cx="313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Scott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Pharm </a:t>
            </a:r>
            <a:r>
              <a:rPr lang="en-US" sz="1400" dirty="0" err="1" smtClean="0"/>
              <a:t>Ther</a:t>
            </a:r>
            <a:r>
              <a:rPr lang="en-US" sz="1400" dirty="0" smtClean="0"/>
              <a:t> 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2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5471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6C69"/>
                </a:solidFill>
              </a:rPr>
              <a:t>Clinical outcomes</a:t>
            </a:r>
            <a:endParaRPr lang="en-US" dirty="0">
              <a:solidFill>
                <a:srgbClr val="006C6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239567"/>
              </p:ext>
            </p:extLst>
          </p:nvPr>
        </p:nvGraphicFramePr>
        <p:xfrm>
          <a:off x="457201" y="934720"/>
          <a:ext cx="8229599" cy="246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905000"/>
                <a:gridCol w="1953767"/>
                <a:gridCol w="1399032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Genotyped</a:t>
                      </a:r>
                    </a:p>
                    <a:p>
                      <a:pPr algn="ctr"/>
                      <a:r>
                        <a:rPr lang="en-US" sz="1800" dirty="0" smtClean="0"/>
                        <a:t>(n=249)</a:t>
                      </a:r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Usual</a:t>
                      </a:r>
                      <a:r>
                        <a:rPr lang="en-US" sz="1800" baseline="0" dirty="0" smtClean="0"/>
                        <a:t> Care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(n=255)</a:t>
                      </a:r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P-value</a:t>
                      </a:r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/>
                        <a:t>Follow-up time (months)</a:t>
                      </a:r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17.2 (7.5)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16.1 (8.2)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0.14</a:t>
                      </a:r>
                      <a:endParaRPr lang="en-US" sz="1800" dirty="0"/>
                    </a:p>
                  </a:txBody>
                  <a:tcPr marT="34289" marB="34289"/>
                </a:tc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MACE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34 (13.7)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26 (10.2)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0.27</a:t>
                      </a:r>
                      <a:endParaRPr lang="en-US" sz="1800" dirty="0"/>
                    </a:p>
                  </a:txBody>
                  <a:tcPr marT="34289" marB="34289"/>
                </a:tc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BARC 3 or 5 bleed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 (2.4)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 (3.1)</a:t>
                      </a:r>
                      <a:endParaRPr lang="en-US" sz="1800" b="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 marT="34289" marB="3428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026" y="3474244"/>
            <a:ext cx="74644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MACE= myocardial infarction, stroke, death from cardiovascular cause, stent thrombosis, urgent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revascularization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BARC= Bleeding Academic Research Consortium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rgbClr val="006C69"/>
                </a:solidFill>
              </a:rPr>
              <a:t>Summary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6576" y="914513"/>
            <a:ext cx="8029575" cy="3344466"/>
          </a:xfrm>
        </p:spPr>
        <p:txBody>
          <a:bodyPr>
            <a:normAutofit/>
          </a:bodyPr>
          <a:lstStyle/>
          <a:p>
            <a:r>
              <a:rPr lang="en-US" altLang="en-US" sz="2800" b="1" i="1" dirty="0" smtClean="0"/>
              <a:t>CYP2C19</a:t>
            </a:r>
            <a:r>
              <a:rPr lang="en-US" altLang="en-US" sz="2800" b="1" dirty="0" smtClean="0"/>
              <a:t> test results significantly influenced antiplatelet prescribing </a:t>
            </a:r>
          </a:p>
          <a:p>
            <a:r>
              <a:rPr lang="en-US" altLang="en-US" sz="2800" b="1" dirty="0" smtClean="0"/>
              <a:t>Genotype guided recommendations were followed 71% of the time</a:t>
            </a:r>
          </a:p>
          <a:p>
            <a:r>
              <a:rPr lang="en-US" altLang="en-US" sz="2800" b="1" dirty="0" smtClean="0"/>
              <a:t>Prior antiplatelet therapy significantly influenced the choice of antiplatelet drugs</a:t>
            </a:r>
          </a:p>
        </p:txBody>
      </p:sp>
    </p:spTree>
    <p:extLst>
      <p:ext uri="{BB962C8B-B14F-4D97-AF65-F5344CB8AC3E}">
        <p14:creationId xmlns:p14="http://schemas.microsoft.com/office/powerpoint/2010/main" val="2425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6C69"/>
                </a:solidFill>
              </a:rPr>
              <a:t>Conclusions</a:t>
            </a:r>
            <a:endParaRPr lang="en-US" dirty="0">
              <a:solidFill>
                <a:srgbClr val="006C69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17354" y="755805"/>
            <a:ext cx="7826375" cy="3606886"/>
          </a:xfrm>
        </p:spPr>
        <p:txBody>
          <a:bodyPr>
            <a:noAutofit/>
          </a:bodyPr>
          <a:lstStyle/>
          <a:p>
            <a:r>
              <a:rPr lang="en-US" altLang="en-US" sz="2600" b="1" dirty="0" smtClean="0"/>
              <a:t>Antiplatelet prescribing was not universally in agreement with genotype suggested recommendations</a:t>
            </a:r>
          </a:p>
          <a:p>
            <a:r>
              <a:rPr lang="en-US" altLang="en-US" sz="2600" b="1" dirty="0" smtClean="0"/>
              <a:t>Physicians consider both clinical and genetic factors when prescribing antiplatelet agents following PCI</a:t>
            </a:r>
          </a:p>
        </p:txBody>
      </p:sp>
    </p:spTree>
    <p:extLst>
      <p:ext uri="{BB962C8B-B14F-4D97-AF65-F5344CB8AC3E}">
        <p14:creationId xmlns:p14="http://schemas.microsoft.com/office/powerpoint/2010/main" val="22714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29703"/>
            <a:ext cx="8444162" cy="78192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9561" y="815546"/>
            <a:ext cx="3836988" cy="342694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altLang="en-US" b="1" dirty="0" smtClean="0"/>
              <a:t>Cardiac Cath Labs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/>
              <a:t> </a:t>
            </a:r>
            <a:r>
              <a:rPr lang="en-US" altLang="en-US" b="1" dirty="0" smtClean="0"/>
              <a:t>  </a:t>
            </a:r>
            <a:r>
              <a:rPr lang="en-US" altLang="en-US" sz="2300" b="1" dirty="0" smtClean="0"/>
              <a:t>Hospital of the University of Pennsylvania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 smtClean="0"/>
              <a:t>   </a:t>
            </a:r>
            <a:r>
              <a:rPr lang="en-US" altLang="en-US" sz="2300" b="1" dirty="0" smtClean="0"/>
              <a:t>Penn Presbyterian Medical Center</a:t>
            </a:r>
          </a:p>
          <a:p>
            <a:pPr marL="0" indent="0">
              <a:buFont typeface="Wingdings" charset="2"/>
              <a:buNone/>
              <a:defRPr/>
            </a:pPr>
            <a:endParaRPr lang="en-US" altLang="en-US" b="1" dirty="0" smtClean="0"/>
          </a:p>
          <a:p>
            <a:pPr marL="0" indent="0">
              <a:buFont typeface="Wingdings" charset="2"/>
              <a:buNone/>
              <a:defRPr/>
            </a:pPr>
            <a:endParaRPr lang="en-US" altLang="en-US" b="1" dirty="0" smtClean="0"/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 smtClean="0"/>
              <a:t>Department of Laboratory Medicine</a:t>
            </a:r>
          </a:p>
          <a:p>
            <a:pPr marL="0" indent="0">
              <a:buFont typeface="Wingdings" charset="2"/>
              <a:buNone/>
              <a:defRPr/>
            </a:pPr>
            <a:endParaRPr lang="en-US" altLang="en-US" b="1" dirty="0" smtClean="0"/>
          </a:p>
          <a:p>
            <a:pPr marL="0" indent="-60325">
              <a:buFont typeface="Wingdings" charset="2"/>
              <a:buNone/>
              <a:defRPr/>
            </a:pPr>
            <a:r>
              <a:rPr lang="en-US" altLang="en-US" dirty="0" smtClean="0"/>
              <a:t>    </a:t>
            </a:r>
          </a:p>
          <a:p>
            <a:pPr marL="0" indent="-61912">
              <a:buFontTx/>
              <a:buNone/>
              <a:defRPr/>
            </a:pPr>
            <a:r>
              <a:rPr lang="en-US" altLang="en-US" b="1" dirty="0" smtClean="0"/>
              <a:t>Funding</a:t>
            </a:r>
            <a:endParaRPr lang="en-US" altLang="en-US" b="1" dirty="0"/>
          </a:p>
          <a:p>
            <a:pPr marL="417512" lvl="1" indent="-61912">
              <a:buFontTx/>
              <a:buNone/>
              <a:defRPr/>
            </a:pPr>
            <a:r>
              <a:rPr lang="en-US" altLang="en-US" sz="2000" b="1" dirty="0"/>
              <a:t>Penn </a:t>
            </a:r>
            <a:r>
              <a:rPr lang="en-US" altLang="en-US" sz="2000" b="1" dirty="0" smtClean="0"/>
              <a:t>Center for Precision Medicine</a:t>
            </a:r>
            <a:endParaRPr lang="en-US" b="1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52617" y="752219"/>
            <a:ext cx="3836988" cy="3745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2600" b="1" u="sng" dirty="0" smtClean="0"/>
              <a:t>ADAPT Study Team</a:t>
            </a:r>
          </a:p>
          <a:p>
            <a:pPr marL="0" indent="0">
              <a:buNone/>
            </a:pPr>
            <a:r>
              <a:rPr lang="en-US" altLang="en-US" sz="1800" b="1" dirty="0"/>
              <a:t>Jay Giri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Daniel </a:t>
            </a:r>
            <a:r>
              <a:rPr lang="en-US" altLang="en-US" sz="1800" b="1" dirty="0"/>
              <a:t>J. Rader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Henry Glick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William Matthai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Ashwin Nathan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Karen Monono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Craig Carcuffe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Karen Maslowski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Gene Chang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Taisei Kobayashi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Saif Anwaruddin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John Hirshfeld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Robert Wilensky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Howard C. Herrmann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 smtClean="0"/>
              <a:t>Daniel M. Kolansky</a:t>
            </a:r>
          </a:p>
        </p:txBody>
      </p:sp>
    </p:spTree>
    <p:extLst>
      <p:ext uri="{BB962C8B-B14F-4D97-AF65-F5344CB8AC3E}">
        <p14:creationId xmlns:p14="http://schemas.microsoft.com/office/powerpoint/2010/main" val="18457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Extra </a:t>
            </a:r>
            <a:r>
              <a:rPr lang="en-US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4650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6C69"/>
                </a:solidFill>
              </a:rPr>
              <a:t>Post-hoc analysis</a:t>
            </a:r>
            <a:endParaRPr lang="en-US" dirty="0">
              <a:solidFill>
                <a:srgbClr val="006C6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25615"/>
              </p:ext>
            </p:extLst>
          </p:nvPr>
        </p:nvGraphicFramePr>
        <p:xfrm>
          <a:off x="474664" y="808461"/>
          <a:ext cx="8229599" cy="281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1905000"/>
                <a:gridCol w="1904999"/>
              </a:tblGrid>
              <a:tr h="89168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Non-LOF </a:t>
                      </a:r>
                    </a:p>
                    <a:p>
                      <a:pPr algn="ctr"/>
                      <a:r>
                        <a:rPr lang="en-US" sz="1800" dirty="0" smtClean="0"/>
                        <a:t>(n=326)</a:t>
                      </a:r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LOF-clop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(n=90)</a:t>
                      </a:r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LOF-</a:t>
                      </a:r>
                      <a:r>
                        <a:rPr lang="en-US" sz="1800" dirty="0" err="1" smtClean="0"/>
                        <a:t>pras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ticag</a:t>
                      </a:r>
                      <a:r>
                        <a:rPr lang="en-US" sz="1800" dirty="0" smtClean="0"/>
                        <a:t> (n=52)</a:t>
                      </a:r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9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MACE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33 (10.1)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14 (15.6)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 (17.3)</a:t>
                      </a:r>
                      <a:endParaRPr lang="en-US" sz="1800" dirty="0"/>
                    </a:p>
                  </a:txBody>
                  <a:tcPr marT="34298" marB="34298"/>
                </a:tc>
              </a:tr>
              <a:tr h="3429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Major bleed</a:t>
                      </a:r>
                      <a:endParaRPr lang="en-US" sz="180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 (1.8)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 (4.4)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1(1.9)</a:t>
                      </a:r>
                      <a:endParaRPr lang="en-US" sz="1800" dirty="0"/>
                    </a:p>
                  </a:txBody>
                  <a:tcPr marT="34298" marB="34298"/>
                </a:tc>
              </a:tr>
              <a:tr h="61732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 cardiac death</a:t>
                      </a:r>
                      <a:endParaRPr lang="en-US" sz="180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5 (1.5)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 (1.1)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 (0)</a:t>
                      </a:r>
                      <a:endParaRPr lang="en-US" sz="1800" dirty="0"/>
                    </a:p>
                  </a:txBody>
                  <a:tcPr marT="34298" marB="34298"/>
                </a:tc>
              </a:tr>
              <a:tr h="61732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Composite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42 (12.9)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19 (21.1)</a:t>
                      </a:r>
                      <a:endParaRPr lang="en-US" sz="1800" b="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 (19.2)</a:t>
                      </a:r>
                      <a:endParaRPr lang="en-US" sz="1800" dirty="0"/>
                    </a:p>
                  </a:txBody>
                  <a:tcPr marT="34298" marB="34298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843339" y="3379419"/>
            <a:ext cx="4213268" cy="1164629"/>
            <a:chOff x="3843339" y="3379419"/>
            <a:chExt cx="4213268" cy="1164629"/>
          </a:xfrm>
        </p:grpSpPr>
        <p:sp>
          <p:nvSpPr>
            <p:cNvPr id="17444" name="TextBox 2"/>
            <p:cNvSpPr txBox="1">
              <a:spLocks noChangeArrowheads="1"/>
            </p:cNvSpPr>
            <p:nvPr/>
          </p:nvSpPr>
          <p:spPr bwMode="auto">
            <a:xfrm>
              <a:off x="5162865" y="3620718"/>
              <a:ext cx="289374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chemeClr val="tx1"/>
                  </a:solidFill>
                </a:rPr>
                <a:t>HR 1.84 </a:t>
              </a:r>
            </a:p>
            <a:p>
              <a:pPr algn="ctr"/>
              <a:r>
                <a:rPr lang="en-US" altLang="en-US" sz="1800" b="1" dirty="0">
                  <a:solidFill>
                    <a:schemeClr val="tx1"/>
                  </a:solidFill>
                </a:rPr>
                <a:t>95% CI 1.06 to 3.20 (p=0.03)</a:t>
              </a:r>
            </a:p>
          </p:txBody>
        </p:sp>
        <p:grpSp>
          <p:nvGrpSpPr>
            <p:cNvPr id="17445" name="Group 4"/>
            <p:cNvGrpSpPr>
              <a:grpSpLocks/>
            </p:cNvGrpSpPr>
            <p:nvPr/>
          </p:nvGrpSpPr>
          <p:grpSpPr bwMode="auto">
            <a:xfrm>
              <a:off x="3843339" y="3379419"/>
              <a:ext cx="1752526" cy="342927"/>
              <a:chOff x="3505200" y="3962400"/>
              <a:chExt cx="1752601" cy="457200"/>
            </a:xfrm>
          </p:grpSpPr>
          <p:cxnSp>
            <p:nvCxnSpPr>
              <p:cNvPr id="17446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2578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4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5052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4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505200" y="4419599"/>
                <a:ext cx="1752601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501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rgbClr val="006C69"/>
                </a:solidFill>
              </a:rPr>
              <a:t>CYP2C19</a:t>
            </a:r>
            <a:r>
              <a:rPr lang="en-US" altLang="en-US" dirty="0">
                <a:solidFill>
                  <a:srgbClr val="006C69"/>
                </a:solidFill>
              </a:rPr>
              <a:t> polymorphisms and </a:t>
            </a:r>
            <a:r>
              <a:rPr lang="en-US" altLang="en-US" dirty="0" err="1">
                <a:solidFill>
                  <a:srgbClr val="006C69"/>
                </a:solidFill>
              </a:rPr>
              <a:t>clopidogrel</a:t>
            </a:r>
            <a:r>
              <a:rPr lang="en-US" altLang="en-US" dirty="0">
                <a:solidFill>
                  <a:srgbClr val="006C69"/>
                </a:solidFill>
              </a:rPr>
              <a:t> response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901296"/>
            <a:ext cx="3451656" cy="3153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404" y="4074448"/>
            <a:ext cx="288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Shuldiner</a:t>
            </a:r>
            <a:r>
              <a:rPr lang="en-US" sz="1400" dirty="0" smtClean="0"/>
              <a:t> AR et al. JAMA 2009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18333" y="901296"/>
            <a:ext cx="3238069" cy="3479439"/>
            <a:chOff x="4818333" y="901296"/>
            <a:chExt cx="3238069" cy="3479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33" y="901296"/>
              <a:ext cx="3238069" cy="305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21823" y="4072958"/>
              <a:ext cx="2410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Mega JL et al. JAMA 2010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5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Conflicting recommendations exist for </a:t>
            </a:r>
            <a:r>
              <a:rPr lang="en-US" sz="2800" i="1" dirty="0" smtClean="0"/>
              <a:t>CYP2C19</a:t>
            </a:r>
            <a:r>
              <a:rPr lang="en-US" sz="2800" dirty="0" smtClean="0"/>
              <a:t> testing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099720"/>
            <a:ext cx="8679521" cy="29148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Clinical Pharmacogenetics guidelines recommend </a:t>
            </a:r>
            <a:r>
              <a:rPr lang="en-US" sz="2400" b="1" dirty="0" err="1" smtClean="0"/>
              <a:t>prasugrel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ticagrelor</a:t>
            </a:r>
            <a:r>
              <a:rPr lang="en-US" sz="2400" b="1" dirty="0" smtClean="0"/>
              <a:t> in </a:t>
            </a:r>
            <a:r>
              <a:rPr lang="en-US" sz="2400" b="1" i="1" dirty="0" smtClean="0"/>
              <a:t>CYP2C19</a:t>
            </a:r>
            <a:r>
              <a:rPr lang="en-US" sz="2400" b="1" dirty="0" smtClean="0"/>
              <a:t> LOF carriers. </a:t>
            </a:r>
            <a:r>
              <a:rPr lang="en-US" sz="2400" b="1" baseline="30000" dirty="0" smtClean="0"/>
              <a:t>1</a:t>
            </a:r>
          </a:p>
          <a:p>
            <a:r>
              <a:rPr lang="en-US" sz="2400" b="1" dirty="0" smtClean="0"/>
              <a:t>FDA  placed a “black box” warning on the </a:t>
            </a:r>
            <a:r>
              <a:rPr lang="en-US" sz="2400" b="1" dirty="0" err="1" smtClean="0"/>
              <a:t>clopidogrel</a:t>
            </a:r>
            <a:r>
              <a:rPr lang="en-US" sz="2400" b="1" dirty="0" smtClean="0"/>
              <a:t> label in 2010 recommending alternative agents among carriers of 2 LOF alleles. </a:t>
            </a:r>
            <a:r>
              <a:rPr lang="en-US" sz="2400" b="1" baseline="30000" dirty="0" smtClean="0"/>
              <a:t>2</a:t>
            </a:r>
          </a:p>
          <a:p>
            <a:r>
              <a:rPr lang="en-US" sz="2400" b="1" dirty="0" smtClean="0"/>
              <a:t>ACC/AHA guidelines do not recommend routine </a:t>
            </a:r>
            <a:r>
              <a:rPr lang="en-US" sz="2400" b="1" i="1" dirty="0" smtClean="0"/>
              <a:t>CYP2C19</a:t>
            </a:r>
            <a:r>
              <a:rPr lang="en-US" sz="2400" b="1" dirty="0" smtClean="0"/>
              <a:t> genetic </a:t>
            </a:r>
            <a:r>
              <a:rPr lang="en-US" sz="2400" b="1" dirty="0" smtClean="0"/>
              <a:t>testing. </a:t>
            </a:r>
            <a:r>
              <a:rPr lang="en-US" sz="2400" b="1" baseline="30000" dirty="0" smtClean="0"/>
              <a:t>3</a:t>
            </a:r>
            <a:endParaRPr lang="en-US" sz="24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1841" y="3843638"/>
            <a:ext cx="8205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/>
              <a:t> </a:t>
            </a:r>
            <a:r>
              <a:rPr lang="en-US" sz="1400" dirty="0" smtClean="0"/>
              <a:t>Scott SA et al. Clinical Pharmacology and Therapeutics 2013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www.fda.gov/Drugs/DrugSafety/default.htm</a:t>
            </a:r>
            <a:endParaRPr lang="en-US" sz="1400" dirty="0" smtClean="0"/>
          </a:p>
          <a:p>
            <a:r>
              <a:rPr lang="en-US" sz="1400" baseline="30000" dirty="0" smtClean="0"/>
              <a:t>3</a:t>
            </a:r>
            <a:r>
              <a:rPr lang="en-US" sz="1400" dirty="0" smtClean="0"/>
              <a:t> Levine GN et al. Circulation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87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200" u="sng" dirty="0" smtClean="0">
                <a:solidFill>
                  <a:srgbClr val="006C69"/>
                </a:solidFill>
              </a:rPr>
              <a:t>A</a:t>
            </a:r>
            <a:r>
              <a:rPr lang="en-US" altLang="en-US" sz="2200" dirty="0" smtClean="0">
                <a:solidFill>
                  <a:srgbClr val="006C69"/>
                </a:solidFill>
              </a:rPr>
              <a:t>ssessment of prospective </a:t>
            </a:r>
            <a:r>
              <a:rPr lang="en-US" altLang="en-US" sz="2200" i="1" dirty="0" smtClean="0">
                <a:solidFill>
                  <a:srgbClr val="006C69"/>
                </a:solidFill>
              </a:rPr>
              <a:t>CYP2C19</a:t>
            </a:r>
            <a:r>
              <a:rPr lang="en-US" altLang="en-US" sz="2200" dirty="0" smtClean="0">
                <a:solidFill>
                  <a:srgbClr val="006C69"/>
                </a:solidFill>
              </a:rPr>
              <a:t> genotype guided </a:t>
            </a:r>
            <a:r>
              <a:rPr lang="en-US" altLang="en-US" sz="2200" u="sng" dirty="0" smtClean="0">
                <a:solidFill>
                  <a:srgbClr val="006C69"/>
                </a:solidFill>
              </a:rPr>
              <a:t>D</a:t>
            </a:r>
            <a:r>
              <a:rPr lang="en-US" altLang="en-US" sz="2200" dirty="0" smtClean="0">
                <a:solidFill>
                  <a:srgbClr val="006C69"/>
                </a:solidFill>
              </a:rPr>
              <a:t>osing of </a:t>
            </a:r>
            <a:r>
              <a:rPr lang="en-US" altLang="en-US" sz="2200" u="sng" dirty="0" err="1" smtClean="0">
                <a:solidFill>
                  <a:srgbClr val="006C69"/>
                </a:solidFill>
              </a:rPr>
              <a:t>A</a:t>
            </a:r>
            <a:r>
              <a:rPr lang="en-US" altLang="en-US" sz="2200" dirty="0" err="1" smtClean="0">
                <a:solidFill>
                  <a:srgbClr val="006C69"/>
                </a:solidFill>
              </a:rPr>
              <a:t>nti</a:t>
            </a:r>
            <a:r>
              <a:rPr lang="en-US" altLang="en-US" sz="2200" u="sng" dirty="0" err="1" smtClean="0">
                <a:solidFill>
                  <a:srgbClr val="006C69"/>
                </a:solidFill>
              </a:rPr>
              <a:t>P</a:t>
            </a:r>
            <a:r>
              <a:rPr lang="en-US" altLang="en-US" sz="2200" dirty="0" err="1" smtClean="0">
                <a:solidFill>
                  <a:srgbClr val="006C69"/>
                </a:solidFill>
              </a:rPr>
              <a:t>latelet</a:t>
            </a:r>
            <a:r>
              <a:rPr lang="en-US" altLang="en-US" sz="2200" dirty="0" smtClean="0">
                <a:solidFill>
                  <a:srgbClr val="006C69"/>
                </a:solidFill>
              </a:rPr>
              <a:t> </a:t>
            </a:r>
            <a:r>
              <a:rPr lang="en-US" altLang="en-US" sz="2200" u="sng" dirty="0" smtClean="0">
                <a:solidFill>
                  <a:srgbClr val="006C69"/>
                </a:solidFill>
              </a:rPr>
              <a:t>T</a:t>
            </a:r>
            <a:r>
              <a:rPr lang="en-US" altLang="en-US" sz="2200" dirty="0" smtClean="0">
                <a:solidFill>
                  <a:srgbClr val="006C69"/>
                </a:solidFill>
              </a:rPr>
              <a:t>herapy in Percutaneous Coronary Intervention (ADAPT)</a:t>
            </a:r>
            <a:endParaRPr lang="en-US" altLang="en-US" sz="2200" dirty="0" smtClean="0">
              <a:solidFill>
                <a:srgbClr val="006C6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749" y="920562"/>
            <a:ext cx="8679521" cy="2496569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Rationale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/>
              <a:t>It </a:t>
            </a:r>
            <a:r>
              <a:rPr lang="en-US" sz="2000" b="1" dirty="0"/>
              <a:t>is unknown </a:t>
            </a:r>
            <a:r>
              <a:rPr lang="en-US" sz="2000" b="1" dirty="0" smtClean="0"/>
              <a:t>how </a:t>
            </a:r>
            <a:r>
              <a:rPr lang="en-US" sz="2000" b="1" dirty="0"/>
              <a:t>physicians will utilize the </a:t>
            </a:r>
            <a:r>
              <a:rPr lang="en-US" sz="2000" b="1" i="1" dirty="0" smtClean="0"/>
              <a:t>CYP2C19</a:t>
            </a:r>
            <a:r>
              <a:rPr lang="en-US" sz="2000" b="1" dirty="0" smtClean="0"/>
              <a:t> </a:t>
            </a:r>
            <a:r>
              <a:rPr lang="en-US" sz="2000" b="1" dirty="0"/>
              <a:t>test results </a:t>
            </a:r>
            <a:r>
              <a:rPr lang="en-US" sz="2000" b="1" dirty="0" smtClean="0"/>
              <a:t>in </a:t>
            </a:r>
            <a:r>
              <a:rPr lang="en-US" sz="2000" b="1" dirty="0"/>
              <a:t>a real world setting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Objective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To provide evidence regarding the implementation and effectiveness  of </a:t>
            </a:r>
            <a:r>
              <a:rPr lang="en-US" sz="2000" b="1" i="1" dirty="0" smtClean="0">
                <a:solidFill>
                  <a:schemeClr val="tx1"/>
                </a:solidFill>
              </a:rPr>
              <a:t>CYP2C19</a:t>
            </a:r>
            <a:r>
              <a:rPr lang="en-US" sz="2000" b="1" dirty="0" smtClean="0">
                <a:solidFill>
                  <a:schemeClr val="tx1"/>
                </a:solidFill>
              </a:rPr>
              <a:t> testing</a:t>
            </a:r>
          </a:p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Hypothesis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Pharmacogenetic test results will influence prescribing of antiplatelet medications post PCI </a:t>
            </a:r>
          </a:p>
        </p:txBody>
      </p:sp>
    </p:spTree>
    <p:extLst>
      <p:ext uri="{BB962C8B-B14F-4D97-AF65-F5344CB8AC3E}">
        <p14:creationId xmlns:p14="http://schemas.microsoft.com/office/powerpoint/2010/main" val="3070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607" y="2848756"/>
            <a:ext cx="5547453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Secondary endpoints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Agreement </a:t>
            </a:r>
            <a:r>
              <a:rPr lang="en-US" sz="2000" b="1" dirty="0" smtClean="0"/>
              <a:t>with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the genotype guided antiplatelet recommendations</a:t>
            </a:r>
            <a:endParaRPr lang="en-US" sz="2000" b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Clinical Outcomes: Major Adverse Cardiac Events and Major Bleeding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50" name="TextBox 29"/>
          <p:cNvSpPr txBox="1">
            <a:spLocks noChangeArrowheads="1"/>
          </p:cNvSpPr>
          <p:nvPr/>
        </p:nvSpPr>
        <p:spPr bwMode="auto">
          <a:xfrm>
            <a:off x="723320" y="2029468"/>
            <a:ext cx="7232221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u="sng" dirty="0">
                <a:solidFill>
                  <a:schemeClr val="tx1"/>
                </a:solidFill>
              </a:rPr>
              <a:t>Primary </a:t>
            </a:r>
            <a:r>
              <a:rPr lang="en-US" altLang="en-US" sz="2000" b="1" u="sng" dirty="0" smtClean="0">
                <a:solidFill>
                  <a:schemeClr val="tx1"/>
                </a:solidFill>
              </a:rPr>
              <a:t>endpoint </a:t>
            </a:r>
          </a:p>
          <a:p>
            <a:pPr algn="ctr"/>
            <a:r>
              <a:rPr lang="en-US" altLang="en-US" sz="2000" b="1" dirty="0" smtClean="0">
                <a:solidFill>
                  <a:schemeClr val="tx1"/>
                </a:solidFill>
              </a:rPr>
              <a:t>Proportion of </a:t>
            </a:r>
            <a:r>
              <a:rPr lang="en-US" altLang="en-US" sz="2000" b="1" dirty="0">
                <a:solidFill>
                  <a:schemeClr val="tx1"/>
                </a:solidFill>
              </a:rPr>
              <a:t>participants receiving </a:t>
            </a:r>
            <a:r>
              <a:rPr lang="en-US" altLang="en-US" sz="2000" b="1" dirty="0" err="1">
                <a:solidFill>
                  <a:schemeClr val="tx1"/>
                </a:solidFill>
              </a:rPr>
              <a:t>prasugrel</a:t>
            </a:r>
            <a:r>
              <a:rPr lang="en-US" altLang="en-US" sz="2000" b="1" dirty="0">
                <a:solidFill>
                  <a:schemeClr val="tx1"/>
                </a:solidFill>
              </a:rPr>
              <a:t>/</a:t>
            </a:r>
            <a:r>
              <a:rPr lang="en-US" altLang="en-US" sz="2000" b="1" dirty="0" err="1">
                <a:solidFill>
                  <a:schemeClr val="tx1"/>
                </a:solidFill>
              </a:rPr>
              <a:t>ticagrelor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5127" y="873919"/>
            <a:ext cx="7139759" cy="979721"/>
            <a:chOff x="1065127" y="636924"/>
            <a:chExt cx="7139759" cy="979721"/>
          </a:xfrm>
        </p:grpSpPr>
        <p:sp>
          <p:nvSpPr>
            <p:cNvPr id="6146" name="TextBox 3"/>
            <p:cNvSpPr txBox="1">
              <a:spLocks noChangeArrowheads="1"/>
            </p:cNvSpPr>
            <p:nvPr/>
          </p:nvSpPr>
          <p:spPr bwMode="auto">
            <a:xfrm>
              <a:off x="3446066" y="636924"/>
              <a:ext cx="1786731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  <a:ea typeface="ＭＳ Ｐゴシック" pitchFamily="34" charset="-128"/>
                </a:rPr>
                <a:t>PCI</a:t>
              </a:r>
              <a:endParaRPr lang="en-US" altLang="en-US" sz="2000" b="1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792627" y="871537"/>
              <a:ext cx="476250" cy="32623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8" name="TextBox 9"/>
            <p:cNvSpPr txBox="1">
              <a:spLocks noChangeArrowheads="1"/>
            </p:cNvSpPr>
            <p:nvPr/>
          </p:nvSpPr>
          <p:spPr bwMode="auto">
            <a:xfrm>
              <a:off x="5882160" y="908759"/>
              <a:ext cx="2322726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Usual c</a:t>
              </a:r>
              <a:r>
                <a:rPr lang="en-US" altLang="en-US" sz="2000" b="1" dirty="0" smtClean="0">
                  <a:solidFill>
                    <a:schemeClr val="tx1"/>
                  </a:solidFill>
                  <a:ea typeface="ＭＳ Ｐゴシック" pitchFamily="34" charset="-128"/>
                </a:rPr>
                <a:t>are- no genotyping</a:t>
              </a:r>
              <a:endParaRPr lang="en-US" altLang="en-US" sz="2000" b="1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6151" name="TextBox 32"/>
            <p:cNvSpPr txBox="1">
              <a:spLocks noChangeArrowheads="1"/>
            </p:cNvSpPr>
            <p:nvPr/>
          </p:nvSpPr>
          <p:spPr bwMode="auto">
            <a:xfrm>
              <a:off x="1065127" y="1062647"/>
              <a:ext cx="1598612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Genotyped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431138" y="873919"/>
              <a:ext cx="368300" cy="32623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8" name="Title 1"/>
          <p:cNvSpPr txBox="1">
            <a:spLocks/>
          </p:cNvSpPr>
          <p:nvPr/>
        </p:nvSpPr>
        <p:spPr bwMode="auto">
          <a:xfrm>
            <a:off x="304800" y="67866"/>
            <a:ext cx="8669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006C69"/>
                </a:solidFill>
                <a:latin typeface="Arial Narrow" panose="020B0606020202030204" pitchFamily="34" charset="0"/>
              </a:rPr>
              <a:t>The ADAPT study: </a:t>
            </a:r>
            <a:r>
              <a:rPr lang="en-US" altLang="en-US" sz="2800" b="1" i="1" dirty="0" smtClean="0">
                <a:solidFill>
                  <a:srgbClr val="006C69"/>
                </a:solidFill>
                <a:latin typeface="Arial Narrow" panose="020B0606020202030204" pitchFamily="34" charset="0"/>
              </a:rPr>
              <a:t>A Pragmatic Randomized Clinical Trial</a:t>
            </a:r>
            <a:endParaRPr lang="en-US" altLang="en-US" sz="2800" b="1" i="1" dirty="0">
              <a:solidFill>
                <a:srgbClr val="006C6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1" y="22622"/>
            <a:ext cx="8520113" cy="419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Study Intervention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571500"/>
            <a:ext cx="6730314" cy="323731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 smtClean="0">
                <a:cs typeface="Arial" charset="0"/>
              </a:rPr>
              <a:t>Genotyped Group</a:t>
            </a:r>
          </a:p>
          <a:p>
            <a:pPr lvl="1"/>
            <a:r>
              <a:rPr lang="en-US" altLang="en-US" sz="2400" b="1" dirty="0" smtClean="0">
                <a:cs typeface="Arial" charset="0"/>
              </a:rPr>
              <a:t>Buccal swab for genotyping on the </a:t>
            </a:r>
            <a:r>
              <a:rPr lang="en-US" altLang="en-US" sz="2400" b="1" dirty="0" err="1" smtClean="0">
                <a:cs typeface="Arial" charset="0"/>
              </a:rPr>
              <a:t>SpartanRx</a:t>
            </a:r>
            <a:r>
              <a:rPr lang="en-US" altLang="en-US" sz="2400" b="1" dirty="0" smtClean="0">
                <a:cs typeface="Arial" charset="0"/>
              </a:rPr>
              <a:t> rapid turnaround device (</a:t>
            </a:r>
            <a:r>
              <a:rPr lang="en-US" altLang="en-US" sz="2400" b="1" i="1" dirty="0" smtClean="0">
                <a:cs typeface="Arial" charset="0"/>
              </a:rPr>
              <a:t>CYP2C19</a:t>
            </a:r>
            <a:r>
              <a:rPr lang="en-US" altLang="en-US" sz="2400" b="1" dirty="0" smtClean="0">
                <a:cs typeface="Arial" charset="0"/>
              </a:rPr>
              <a:t> *2, *3, *17)</a:t>
            </a:r>
          </a:p>
          <a:p>
            <a:pPr lvl="1"/>
            <a:r>
              <a:rPr lang="en-US" altLang="en-US" sz="2400" b="1" dirty="0" smtClean="0">
                <a:cs typeface="Arial" charset="0"/>
              </a:rPr>
              <a:t>Genotyped guided recommendations provided verbally </a:t>
            </a:r>
          </a:p>
          <a:p>
            <a:pPr marL="914400" lvl="2" indent="0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cs typeface="Arial" charset="0"/>
              </a:rPr>
              <a:t>CYP2C19</a:t>
            </a:r>
            <a:r>
              <a:rPr lang="en-US" altLang="en-US" sz="2400" b="1" dirty="0" smtClean="0">
                <a:solidFill>
                  <a:schemeClr val="tx2"/>
                </a:solidFill>
                <a:cs typeface="Arial" charset="0"/>
              </a:rPr>
              <a:t> *2 or *3 carriers</a:t>
            </a:r>
            <a:r>
              <a:rPr lang="en-US" altLang="en-US" sz="24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altLang="en-US" sz="2400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prasugrel</a:t>
            </a:r>
            <a:r>
              <a:rPr lang="en-US" altLang="en-US" sz="24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or </a:t>
            </a:r>
            <a:r>
              <a:rPr lang="en-US" altLang="en-US" sz="2400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ticagrelor</a:t>
            </a:r>
            <a:endParaRPr lang="en-US" altLang="en-US" sz="2400" b="1" dirty="0" smtClean="0">
              <a:solidFill>
                <a:schemeClr val="tx2"/>
              </a:solidFill>
              <a:cs typeface="Arial" charset="0"/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altLang="en-US" b="1" i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CYP2C19</a:t>
            </a:r>
            <a:r>
              <a:rPr lang="en-US" altLang="en-US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*1 or *17 carriers  </a:t>
            </a:r>
            <a:r>
              <a:rPr lang="en-US" altLang="en-US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clopidogrel</a:t>
            </a:r>
            <a:endParaRPr lang="en-US" altLang="en-US" sz="2400" b="1" dirty="0" smtClean="0">
              <a:solidFill>
                <a:schemeClr val="tx2"/>
              </a:solidFill>
              <a:cs typeface="Arial" charset="0"/>
              <a:sym typeface="Wingdings" pitchFamily="2" charset="2"/>
            </a:endParaRPr>
          </a:p>
          <a:p>
            <a:pPr lvl="1"/>
            <a:r>
              <a:rPr lang="en-US" altLang="en-US" sz="2400" b="1" dirty="0" smtClean="0">
                <a:cs typeface="Arial" charset="0"/>
                <a:sym typeface="Wingdings" pitchFamily="2" charset="2"/>
              </a:rPr>
              <a:t>Antiplatelet choice remained at the discretion of the treating interventional cardiologist</a:t>
            </a:r>
          </a:p>
          <a:p>
            <a:r>
              <a:rPr lang="en-US" altLang="en-US" sz="2800" dirty="0" smtClean="0">
                <a:cs typeface="Arial" charset="0"/>
                <a:sym typeface="Wingdings" pitchFamily="2" charset="2"/>
              </a:rPr>
              <a:t>Usual Care</a:t>
            </a:r>
          </a:p>
          <a:p>
            <a:pPr lvl="1"/>
            <a:r>
              <a:rPr lang="en-US" altLang="en-US" sz="2400" b="1" dirty="0" smtClean="0">
                <a:cs typeface="Arial" charset="0"/>
                <a:sym typeface="Wingdings" pitchFamily="2" charset="2"/>
              </a:rPr>
              <a:t>Saliva collected for post study </a:t>
            </a:r>
          </a:p>
          <a:p>
            <a:pPr marL="457200" lvl="1" indent="0">
              <a:buNone/>
            </a:pPr>
            <a:r>
              <a:rPr lang="en-US" altLang="en-US" sz="2400" b="1" dirty="0" smtClean="0">
                <a:cs typeface="Arial" charset="0"/>
                <a:sym typeface="Wingdings" pitchFamily="2" charset="2"/>
              </a:rPr>
              <a:t>genetic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1" y="2975942"/>
            <a:ext cx="3772427" cy="15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Inclusion/Exclusion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132885"/>
            <a:ext cx="8679521" cy="306017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Inclusion</a:t>
            </a:r>
          </a:p>
          <a:p>
            <a:pPr lvl="1"/>
            <a:r>
              <a:rPr lang="en-US" b="1" dirty="0" smtClean="0"/>
              <a:t>Age ≥ 18 and ≤ 80 years</a:t>
            </a:r>
          </a:p>
          <a:p>
            <a:pPr lvl="1"/>
            <a:r>
              <a:rPr lang="en-US" b="1" dirty="0" smtClean="0"/>
              <a:t>PCI with stent implantation</a:t>
            </a:r>
          </a:p>
          <a:p>
            <a:r>
              <a:rPr lang="en-US" b="1" dirty="0" smtClean="0"/>
              <a:t>Exclusion</a:t>
            </a:r>
          </a:p>
          <a:p>
            <a:pPr lvl="1"/>
            <a:r>
              <a:rPr lang="en-US" b="1" dirty="0" smtClean="0"/>
              <a:t>Need for imminent surgery</a:t>
            </a:r>
          </a:p>
          <a:p>
            <a:pPr lvl="1"/>
            <a:r>
              <a:rPr lang="en-US" b="1" dirty="0" smtClean="0"/>
              <a:t>History of intracranial hemorrhage, stroke</a:t>
            </a:r>
          </a:p>
          <a:p>
            <a:pPr lvl="1"/>
            <a:r>
              <a:rPr lang="en-US" b="1" dirty="0" smtClean="0"/>
              <a:t>Active bleeding</a:t>
            </a:r>
          </a:p>
          <a:p>
            <a:pPr lvl="1"/>
            <a:r>
              <a:rPr lang="en-US" b="1" dirty="0" smtClean="0"/>
              <a:t>Need for long-term anticoagulation</a:t>
            </a:r>
          </a:p>
          <a:p>
            <a:pPr lvl="1"/>
            <a:r>
              <a:rPr lang="en-US" b="1" dirty="0" smtClean="0"/>
              <a:t>Study staff unavailable to conduct randomization or genotyping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010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Rate of pre-study </a:t>
            </a:r>
            <a:r>
              <a:rPr lang="en-US" b="1" dirty="0" err="1" smtClean="0"/>
              <a:t>prasugrel</a:t>
            </a:r>
            <a:r>
              <a:rPr lang="en-US" b="1" dirty="0" smtClean="0"/>
              <a:t>/</a:t>
            </a:r>
            <a:r>
              <a:rPr lang="en-US" b="1" dirty="0" err="1" smtClean="0"/>
              <a:t>ticagrelor</a:t>
            </a:r>
            <a:r>
              <a:rPr lang="en-US" b="1" dirty="0" smtClean="0"/>
              <a:t> use (~20%)</a:t>
            </a:r>
          </a:p>
          <a:p>
            <a:r>
              <a:rPr lang="en-US" b="1" dirty="0" smtClean="0"/>
              <a:t>Anticipated increase in </a:t>
            </a:r>
            <a:r>
              <a:rPr lang="en-US" b="1" dirty="0" err="1" smtClean="0"/>
              <a:t>prasugrel</a:t>
            </a:r>
            <a:r>
              <a:rPr lang="en-US" b="1" dirty="0" smtClean="0"/>
              <a:t>/</a:t>
            </a:r>
            <a:r>
              <a:rPr lang="en-US" b="1" dirty="0" err="1" smtClean="0"/>
              <a:t>ticagrelor</a:t>
            </a:r>
            <a:r>
              <a:rPr lang="en-US" b="1" dirty="0" smtClean="0"/>
              <a:t> prescribing based on frequency of </a:t>
            </a:r>
            <a:r>
              <a:rPr lang="en-US" b="1" i="1" dirty="0" smtClean="0"/>
              <a:t>CYP2C19</a:t>
            </a:r>
            <a:r>
              <a:rPr lang="en-US" b="1" dirty="0" smtClean="0"/>
              <a:t> LOF alleles (~30-35%)</a:t>
            </a:r>
          </a:p>
          <a:p>
            <a:r>
              <a:rPr lang="en-US" b="1" dirty="0" smtClean="0"/>
              <a:t>A sample size of 138 per group would provide 80% power </a:t>
            </a:r>
            <a:r>
              <a:rPr lang="en-US" b="1" dirty="0" smtClean="0"/>
              <a:t>at an alpha=0.05 to detect a 15% difference in </a:t>
            </a:r>
            <a:r>
              <a:rPr lang="en-US" b="1" dirty="0" err="1" smtClean="0"/>
              <a:t>prasugrel</a:t>
            </a:r>
            <a:r>
              <a:rPr lang="en-US" b="1" dirty="0" smtClean="0"/>
              <a:t>/</a:t>
            </a:r>
            <a:r>
              <a:rPr lang="en-US" b="1" dirty="0" err="1" smtClean="0"/>
              <a:t>ticagrelor</a:t>
            </a:r>
            <a:r>
              <a:rPr lang="en-US" b="1" dirty="0" smtClean="0"/>
              <a:t> prescribing between the </a:t>
            </a:r>
            <a:r>
              <a:rPr lang="en-US" b="1" dirty="0" smtClean="0"/>
              <a:t>groups</a:t>
            </a:r>
          </a:p>
          <a:p>
            <a:r>
              <a:rPr lang="en-US" b="1" dirty="0" smtClean="0"/>
              <a:t>Sample size was increased to 250 per group to allow for subgroup comparisons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3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http://purl.org/dc/dcmitype/"/>
    <ds:schemaRef ds:uri="http://schemas.microsoft.com/sharepoint/v3/field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1593</TotalTime>
  <Words>1693</Words>
  <Application>Microsoft Office PowerPoint</Application>
  <PresentationFormat>On-screen Show (16:9)</PresentationFormat>
  <Paragraphs>399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2_Custom Design</vt:lpstr>
      <vt:lpstr>Custom Design</vt:lpstr>
      <vt:lpstr>1_Custom Design</vt:lpstr>
      <vt:lpstr>PowerPoint Presentation</vt:lpstr>
      <vt:lpstr>CYP2C19 polymorphisms and clopidogrel response</vt:lpstr>
      <vt:lpstr>CYP2C19 polymorphisms and clopidogrel response</vt:lpstr>
      <vt:lpstr>Conflicting recommendations exist for CYP2C19 testing</vt:lpstr>
      <vt:lpstr>Assessment of prospective CYP2C19 genotype guided Dosing of AntiPlatelet Therapy in Percutaneous Coronary Intervention (ADAPT)</vt:lpstr>
      <vt:lpstr>PowerPoint Presentation</vt:lpstr>
      <vt:lpstr>Study Intervention</vt:lpstr>
      <vt:lpstr>Inclusion/Exclusion Criteria</vt:lpstr>
      <vt:lpstr>Sample size determination</vt:lpstr>
      <vt:lpstr>Participant Demographics</vt:lpstr>
      <vt:lpstr>Participant History</vt:lpstr>
      <vt:lpstr>Procedure Characteristics</vt:lpstr>
      <vt:lpstr>CYP2C19 Genotypes for Intervention Group</vt:lpstr>
      <vt:lpstr>Primary Outcome: Antiplatelet Drugs Prescribed</vt:lpstr>
      <vt:lpstr>Prasugrel/ ticagrelor use greater in the LOF carriers</vt:lpstr>
      <vt:lpstr>PowerPoint Presentation</vt:lpstr>
      <vt:lpstr>Agreement with genotype guided recommendations</vt:lpstr>
      <vt:lpstr>Prior antiplatelet therapy predicted antiplatelet drug choice independent of genotype</vt:lpstr>
      <vt:lpstr>Genotype did not influence prescribing among patient already on prasugrel or ticagrelor</vt:lpstr>
      <vt:lpstr>Clinical outcomes</vt:lpstr>
      <vt:lpstr>Summary</vt:lpstr>
      <vt:lpstr>Conclusions</vt:lpstr>
      <vt:lpstr>Acknowledgements</vt:lpstr>
      <vt:lpstr>Extra slide</vt:lpstr>
      <vt:lpstr>Post-hoc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Sony Tuteja</cp:lastModifiedBy>
  <cp:revision>161</cp:revision>
  <cp:lastPrinted>2018-02-19T19:03:24Z</cp:lastPrinted>
  <dcterms:created xsi:type="dcterms:W3CDTF">2010-04-12T23:12:02Z</dcterms:created>
  <dcterms:modified xsi:type="dcterms:W3CDTF">2018-03-02T18:26:23Z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