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87" r:id="rId9"/>
    <p:sldId id="270" r:id="rId10"/>
    <p:sldId id="288" r:id="rId11"/>
    <p:sldId id="272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59" r:id="rId21"/>
    <p:sldId id="260" r:id="rId22"/>
    <p:sldId id="261" r:id="rId23"/>
    <p:sldId id="265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595" autoAdjust="0"/>
  </p:normalViewPr>
  <p:slideViewPr>
    <p:cSldViewPr>
      <p:cViewPr varScale="1">
        <p:scale>
          <a:sx n="118" d="100"/>
          <a:sy n="118" d="100"/>
        </p:scale>
        <p:origin x="283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rgbClr val="053763"/>
                </a:solidFill>
                <a:latin typeface="Tahoma"/>
                <a:cs typeface="Tahoma"/>
              </a:defRPr>
            </a:pPr>
            <a:r>
              <a:rPr lang="nl-NL" dirty="0" smtClean="0">
                <a:solidFill>
                  <a:srgbClr val="053763"/>
                </a:solidFill>
                <a:latin typeface="Tahoma"/>
                <a:cs typeface="Tahoma"/>
              </a:rPr>
              <a:t>STS PROM</a:t>
            </a:r>
            <a:endParaRPr lang="nl-NL" dirty="0">
              <a:solidFill>
                <a:srgbClr val="053763"/>
              </a:solidFill>
              <a:latin typeface="Tahoma"/>
              <a:cs typeface="Tahoma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PARTNER 1B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PARTNER 1B</c:v>
                </c:pt>
              </c:strCache>
            </c:strRef>
          </c:cat>
          <c:val>
            <c:numRef>
              <c:f>Blad1!$B$2</c:f>
              <c:numCache>
                <c:formatCode>0.00%</c:formatCode>
                <c:ptCount val="1"/>
                <c:pt idx="0">
                  <c:v>0.112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PARTNER 1A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PARTNER 1B</c:v>
                </c:pt>
              </c:strCache>
            </c:strRef>
          </c:cat>
          <c:val>
            <c:numRef>
              <c:f>Blad1!$C$2</c:f>
              <c:numCache>
                <c:formatCode>0.00%</c:formatCode>
                <c:ptCount val="1"/>
                <c:pt idx="0">
                  <c:v>0.11799999999999999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US Corevalve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PARTNER 1B</c:v>
                </c:pt>
              </c:strCache>
            </c:strRef>
          </c:cat>
          <c:val>
            <c:numRef>
              <c:f>Blad1!$D$2</c:f>
              <c:numCache>
                <c:formatCode>0.00%</c:formatCode>
                <c:ptCount val="1"/>
                <c:pt idx="0">
                  <c:v>7.5999999999999998E-2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PARNER 2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PARTNER 1B</c:v>
                </c:pt>
              </c:strCache>
            </c:strRef>
          </c:cat>
          <c:val>
            <c:numRef>
              <c:f>Blad1!$E$2</c:f>
              <c:numCache>
                <c:formatCode>0.00%</c:formatCode>
                <c:ptCount val="1"/>
                <c:pt idx="0">
                  <c:v>5.8000000000000003E-2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SURTAVI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PARTNER 1B</c:v>
                </c:pt>
              </c:strCache>
            </c:strRef>
          </c:cat>
          <c:val>
            <c:numRef>
              <c:f>Blad1!$F$2</c:f>
              <c:numCache>
                <c:formatCode>0.00%</c:formatCode>
                <c:ptCount val="1"/>
                <c:pt idx="0">
                  <c:v>4.4999999999999998E-2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5090624"/>
        <c:axId val="1125074304"/>
      </c:barChart>
      <c:catAx>
        <c:axId val="1125090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5074304"/>
        <c:crosses val="autoZero"/>
        <c:auto val="1"/>
        <c:lblAlgn val="ctr"/>
        <c:lblOffset val="100"/>
        <c:noMultiLvlLbl val="1"/>
      </c:catAx>
      <c:valAx>
        <c:axId val="1125074304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0090"/>
                </a:solidFill>
                <a:latin typeface="Tahoma"/>
                <a:cs typeface="Tahoma"/>
              </a:defRPr>
            </a:pPr>
            <a:endParaRPr lang="en-US"/>
          </a:p>
        </c:txPr>
        <c:crossAx val="1125090624"/>
        <c:crosses val="autoZero"/>
        <c:crossBetween val="between"/>
        <c:majorUnit val="0.04"/>
      </c:valAx>
    </c:plotArea>
    <c:legend>
      <c:legendPos val="r"/>
      <c:overlay val="0"/>
      <c:txPr>
        <a:bodyPr/>
        <a:lstStyle/>
        <a:p>
          <a:pPr>
            <a:defRPr sz="1400" b="1">
              <a:solidFill>
                <a:srgbClr val="053763"/>
              </a:solidFill>
              <a:latin typeface="Tahoma"/>
              <a:cs typeface="Tahoma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98AE7-124B-894B-A864-E6BA345F2B54}" type="datetimeFigureOut">
              <a:rPr lang="nl-NL" smtClean="0"/>
              <a:t>3-3-2018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22F3-94A5-C84D-8218-0892F1C39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3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min</a:t>
            </a:r>
          </a:p>
          <a:p>
            <a:r>
              <a:rPr lang="en-US" dirty="0" smtClean="0"/>
              <a:t>8:15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smtClean="0"/>
              <a:t> 8:25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822F3-94A5-C84D-8218-0892F1C398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9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6354"/>
            <a:ext cx="9144000" cy="1102519"/>
          </a:xfrm>
        </p:spPr>
        <p:txBody>
          <a:bodyPr>
            <a:normAutofit/>
          </a:bodyPr>
          <a:lstStyle/>
          <a:p>
            <a:r>
              <a:rPr lang="nl-NL" sz="2800" b="1" dirty="0" err="1">
                <a:solidFill>
                  <a:srgbClr val="EEECE1"/>
                </a:solidFill>
                <a:latin typeface="Tahoma"/>
                <a:cs typeface="Tahoma"/>
              </a:rPr>
              <a:t>Expanding</a:t>
            </a:r>
            <a:r>
              <a:rPr lang="nl-NL" sz="2800" b="1" dirty="0">
                <a:solidFill>
                  <a:srgbClr val="EEECE1"/>
                </a:solidFill>
                <a:latin typeface="Tahoma"/>
                <a:cs typeface="Tahoma"/>
              </a:rPr>
              <a:t> </a:t>
            </a:r>
            <a:r>
              <a:rPr lang="nl-NL" sz="2800" b="1" dirty="0" err="1">
                <a:solidFill>
                  <a:srgbClr val="EEECE1"/>
                </a:solidFill>
                <a:latin typeface="Tahoma"/>
                <a:cs typeface="Tahoma"/>
              </a:rPr>
              <a:t>Labeling</a:t>
            </a:r>
            <a:r>
              <a:rPr lang="nl-NL" sz="2800" b="1" dirty="0">
                <a:solidFill>
                  <a:srgbClr val="EEECE1"/>
                </a:solidFill>
                <a:latin typeface="Tahoma"/>
                <a:cs typeface="Tahoma"/>
              </a:rPr>
              <a:t> </a:t>
            </a:r>
            <a:r>
              <a:rPr lang="nl-NL" sz="2800" b="1" dirty="0" err="1">
                <a:solidFill>
                  <a:srgbClr val="EEECE1"/>
                </a:solidFill>
                <a:latin typeface="Tahoma"/>
                <a:cs typeface="Tahoma"/>
              </a:rPr>
              <a:t>for</a:t>
            </a:r>
            <a:r>
              <a:rPr lang="nl-NL" sz="2800" b="1" dirty="0">
                <a:solidFill>
                  <a:srgbClr val="EEECE1"/>
                </a:solidFill>
                <a:latin typeface="Tahoma"/>
                <a:cs typeface="Tahoma"/>
              </a:rPr>
              <a:t> </a:t>
            </a:r>
            <a:r>
              <a:rPr lang="nl-NL" sz="2800" b="1" dirty="0" smtClean="0">
                <a:solidFill>
                  <a:srgbClr val="EEECE1"/>
                </a:solidFill>
                <a:latin typeface="Tahoma"/>
                <a:cs typeface="Tahoma"/>
              </a:rPr>
              <a:t>TAVR</a:t>
            </a:r>
            <a:r>
              <a:rPr lang="nl-NL" sz="2800" b="1" dirty="0">
                <a:solidFill>
                  <a:srgbClr val="EEECE1"/>
                </a:solidFill>
                <a:latin typeface="Tahoma"/>
                <a:cs typeface="Tahoma"/>
              </a:rPr>
              <a:t/>
            </a:r>
            <a:br>
              <a:rPr lang="nl-NL" sz="2800" b="1" dirty="0">
                <a:solidFill>
                  <a:srgbClr val="EEECE1"/>
                </a:solidFill>
                <a:latin typeface="Tahoma"/>
                <a:cs typeface="Tahoma"/>
              </a:rPr>
            </a:br>
            <a:r>
              <a:rPr lang="nl-NL" sz="2800" b="1" dirty="0" smtClean="0">
                <a:solidFill>
                  <a:srgbClr val="EEECE1"/>
                </a:solidFill>
                <a:latin typeface="Tahoma"/>
                <a:cs typeface="Tahoma"/>
              </a:rPr>
              <a:t>New Trials &amp; New </a:t>
            </a:r>
            <a:r>
              <a:rPr lang="nl-NL" sz="2800" b="1" dirty="0" err="1">
                <a:solidFill>
                  <a:srgbClr val="EEECE1"/>
                </a:solidFill>
                <a:latin typeface="Tahoma"/>
                <a:cs typeface="Tahoma"/>
              </a:rPr>
              <a:t>Indications</a:t>
            </a:r>
            <a:endParaRPr lang="nl-NL" sz="2800" dirty="0">
              <a:solidFill>
                <a:srgbClr val="EEECE1"/>
              </a:solidFill>
              <a:latin typeface="Tahoma"/>
              <a:cs typeface="Tahoma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l="2973" t="22870" r="5185" b="21524"/>
          <a:stretch/>
        </p:blipFill>
        <p:spPr>
          <a:xfrm>
            <a:off x="3962400" y="23812"/>
            <a:ext cx="2007316" cy="895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4"/>
            <a:ext cx="1447800" cy="961901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52750"/>
            <a:ext cx="9144000" cy="889000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bg2"/>
                </a:solidFill>
                <a:latin typeface="Tahoma"/>
                <a:cs typeface="Tahoma"/>
              </a:rPr>
              <a:t>Nicolas M. Van Mieghem, MD, PhD, </a:t>
            </a:r>
            <a:r>
              <a:rPr lang="en-US" sz="1600" b="1" dirty="0" smtClean="0">
                <a:solidFill>
                  <a:schemeClr val="bg2"/>
                </a:solidFill>
                <a:latin typeface="Tahoma"/>
                <a:cs typeface="Tahoma"/>
              </a:rPr>
              <a:t>FESC, FACC</a:t>
            </a:r>
            <a:r>
              <a:rPr lang="en-US" sz="1600" b="1" dirty="0">
                <a:solidFill>
                  <a:schemeClr val="bg2"/>
                </a:solidFill>
                <a:latin typeface="Tahoma"/>
                <a:cs typeface="Tahoma"/>
              </a:rPr>
              <a:t/>
            </a:r>
            <a:br>
              <a:rPr lang="en-US" sz="1600" b="1" dirty="0">
                <a:solidFill>
                  <a:schemeClr val="bg2"/>
                </a:solidFill>
                <a:latin typeface="Tahoma"/>
                <a:cs typeface="Tahoma"/>
              </a:rPr>
            </a:br>
            <a:r>
              <a:rPr lang="en-US" sz="1600" b="1" dirty="0">
                <a:solidFill>
                  <a:schemeClr val="bg2"/>
                </a:solidFill>
                <a:latin typeface="Tahoma"/>
                <a:cs typeface="Tahoma"/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  <a:latin typeface="Tahoma"/>
                <a:cs typeface="Tahoma"/>
              </a:rPr>
              <a:t>Director of Interventional </a:t>
            </a:r>
            <a:r>
              <a:rPr lang="en-US" sz="1600" b="1" dirty="0">
                <a:solidFill>
                  <a:schemeClr val="bg2"/>
                </a:solidFill>
                <a:latin typeface="Tahoma"/>
                <a:cs typeface="Tahoma"/>
              </a:rPr>
              <a:t>Cardiology</a:t>
            </a:r>
            <a:br>
              <a:rPr lang="en-US" sz="1600" b="1" dirty="0">
                <a:solidFill>
                  <a:schemeClr val="bg2"/>
                </a:solidFill>
                <a:latin typeface="Tahoma"/>
                <a:cs typeface="Tahoma"/>
              </a:rPr>
            </a:br>
            <a:r>
              <a:rPr lang="en-US" sz="1600" b="1" dirty="0">
                <a:solidFill>
                  <a:schemeClr val="bg2"/>
                </a:solidFill>
                <a:latin typeface="Tahoma"/>
                <a:cs typeface="Tahoma"/>
              </a:rPr>
              <a:t> Thoraxcenter, Erasmus </a:t>
            </a:r>
            <a:r>
              <a:rPr lang="en-US" sz="1600" b="1" dirty="0" smtClean="0">
                <a:solidFill>
                  <a:schemeClr val="bg2"/>
                </a:solidFill>
                <a:latin typeface="Tahoma"/>
                <a:cs typeface="Tahoma"/>
              </a:rPr>
              <a:t>MC, </a:t>
            </a:r>
          </a:p>
          <a:p>
            <a:r>
              <a:rPr lang="en-US" sz="1600" b="1" dirty="0" smtClean="0">
                <a:solidFill>
                  <a:schemeClr val="bg2"/>
                </a:solidFill>
                <a:latin typeface="Tahoma"/>
                <a:cs typeface="Tahoma"/>
              </a:rPr>
              <a:t>Rotterdam</a:t>
            </a:r>
            <a:r>
              <a:rPr lang="en-US" sz="1600" b="1" dirty="0">
                <a:solidFill>
                  <a:schemeClr val="bg2"/>
                </a:solidFill>
                <a:latin typeface="Tahoma"/>
                <a:cs typeface="Tahoma"/>
              </a:rPr>
              <a:t/>
            </a:r>
            <a:br>
              <a:rPr lang="en-US" sz="1600" b="1" dirty="0">
                <a:solidFill>
                  <a:schemeClr val="bg2"/>
                </a:solidFill>
                <a:latin typeface="Tahoma"/>
                <a:cs typeface="Tahoma"/>
              </a:rPr>
            </a:br>
            <a:endParaRPr lang="en-US" sz="1600" b="1" dirty="0" smtClean="0">
              <a:solidFill>
                <a:schemeClr val="bg2"/>
              </a:solidFill>
              <a:latin typeface="Tahoma"/>
              <a:cs typeface="Tahoma"/>
            </a:endParaRPr>
          </a:p>
          <a:p>
            <a:endParaRPr lang="en-US" sz="1600" b="1" dirty="0">
              <a:solidFill>
                <a:schemeClr val="bg2"/>
              </a:solidFill>
              <a:latin typeface="Tahoma"/>
              <a:cs typeface="Tahoma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477121" y="4035109"/>
            <a:ext cx="6191484" cy="165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90"/>
              </a:solidFill>
              <a:latin typeface="Tahoma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491473" y="2765697"/>
            <a:ext cx="6191484" cy="1659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90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0414" y="-146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Bicuspid TAVI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 Next Gen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THV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829446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lang="en-US" altLang="en-US" sz="1200" b="1" i="0" dirty="0" smtClean="0">
                <a:solidFill>
                  <a:schemeClr val="bg1"/>
                </a:solidFill>
                <a:latin typeface="Tahoma"/>
                <a:cs typeface="Tahoma"/>
              </a:rPr>
              <a:t>Yoon et </a:t>
            </a:r>
            <a:r>
              <a:rPr lang="en-US" altLang="en-US" sz="1200" b="1" i="0" dirty="0">
                <a:solidFill>
                  <a:schemeClr val="bg1"/>
                </a:solidFill>
                <a:latin typeface="Tahoma"/>
                <a:cs typeface="Tahoma"/>
              </a:rPr>
              <a:t>al. </a:t>
            </a:r>
            <a:r>
              <a:rPr lang="en-US" altLang="en-US" sz="1200" b="1" dirty="0" smtClean="0">
                <a:solidFill>
                  <a:schemeClr val="bg1"/>
                </a:solidFill>
                <a:latin typeface="Tahoma"/>
                <a:cs typeface="Tahoma"/>
              </a:rPr>
              <a:t>JACC 2017;69:2579-89</a:t>
            </a:r>
            <a:endParaRPr lang="en-US" altLang="en-US" sz="1200" b="1" i="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539" y="1063228"/>
            <a:ext cx="5641684" cy="361037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978612" y="1734916"/>
            <a:ext cx="449973" cy="2849721"/>
          </a:xfrm>
          <a:prstGeom prst="rect">
            <a:avLst/>
          </a:prstGeom>
          <a:solidFill>
            <a:srgbClr val="CCFFCC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5917574" y="1734915"/>
            <a:ext cx="449973" cy="2849721"/>
          </a:xfrm>
          <a:prstGeom prst="rect">
            <a:avLst/>
          </a:prstGeom>
          <a:solidFill>
            <a:srgbClr val="CCFFCC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8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38150"/>
            <a:ext cx="9143999" cy="457200"/>
          </a:xfrm>
        </p:spPr>
        <p:txBody>
          <a:bodyPr>
            <a:noAutofit/>
          </a:bodyPr>
          <a:lstStyle/>
          <a:p>
            <a:pPr algn="ctr"/>
            <a:r>
              <a:rPr lang="en-US" sz="2400" b="1" u="heavy" dirty="0">
                <a:solidFill>
                  <a:srgbClr val="3C3C3B"/>
                </a:solidFill>
                <a:latin typeface="Tahoma"/>
                <a:cs typeface="Tahoma"/>
              </a:rPr>
              <a:t>BIVOLUT </a:t>
            </a:r>
            <a:r>
              <a:rPr lang="en-US" sz="2400" b="1" u="heavy" dirty="0" smtClean="0">
                <a:solidFill>
                  <a:srgbClr val="3C3C3B"/>
                </a:solidFill>
                <a:latin typeface="Tahoma"/>
                <a:cs typeface="Tahoma"/>
              </a:rPr>
              <a:t>X</a:t>
            </a:r>
            <a:r>
              <a:rPr lang="en-US" sz="2400" b="1" u="heavy" dirty="0">
                <a:solidFill>
                  <a:srgbClr val="3C3C3B"/>
                </a:solidFill>
                <a:latin typeface="Tahoma"/>
                <a:cs typeface="Tahoma"/>
              </a:rPr>
              <a:t/>
            </a:r>
            <a:br>
              <a:rPr lang="en-US" sz="2400" b="1" u="heavy" dirty="0">
                <a:solidFill>
                  <a:srgbClr val="3C3C3B"/>
                </a:solidFill>
                <a:latin typeface="Tahoma"/>
                <a:cs typeface="Tahoma"/>
              </a:rPr>
            </a:br>
            <a:r>
              <a:rPr lang="en-US" sz="1600" b="1" u="sng" dirty="0" smtClean="0">
                <a:solidFill>
                  <a:srgbClr val="FF0000"/>
                </a:solidFill>
                <a:latin typeface="Tahoma"/>
                <a:cs typeface="Tahoma"/>
              </a:rPr>
              <a:t>Bi</a:t>
            </a:r>
            <a:r>
              <a:rPr lang="en-US" sz="1600" b="1" dirty="0" smtClean="0">
                <a:solidFill>
                  <a:srgbClr val="3C3C3B"/>
                </a:solidFill>
                <a:latin typeface="Tahoma"/>
                <a:cs typeface="Tahoma"/>
              </a:rPr>
              <a:t>cuspid </a:t>
            </a:r>
            <a:r>
              <a:rPr lang="en-US" sz="1600" b="1" dirty="0">
                <a:solidFill>
                  <a:srgbClr val="3C3C3B"/>
                </a:solidFill>
                <a:latin typeface="Tahoma"/>
                <a:cs typeface="Tahoma"/>
              </a:rPr>
              <a:t>aortic stenosis with </a:t>
            </a:r>
            <a:r>
              <a:rPr lang="en-US" sz="1600" b="1" dirty="0" err="1">
                <a:solidFill>
                  <a:srgbClr val="3C3C3B"/>
                </a:solidFill>
                <a:latin typeface="Tahoma"/>
                <a:cs typeface="Tahoma"/>
              </a:rPr>
              <a:t>E</a:t>
            </a:r>
            <a:r>
              <a:rPr lang="en-US" sz="1600" b="1" u="sng" dirty="0" err="1">
                <a:solidFill>
                  <a:srgbClr val="FF0000"/>
                </a:solidFill>
                <a:latin typeface="Tahoma"/>
                <a:cs typeface="Tahoma"/>
              </a:rPr>
              <a:t>volut</a:t>
            </a:r>
            <a:r>
              <a:rPr lang="en-US" sz="1600" b="1" dirty="0">
                <a:solidFill>
                  <a:srgbClr val="3C3C3B"/>
                </a:solidFill>
                <a:latin typeface="Tahoma"/>
                <a:cs typeface="Tahoma"/>
              </a:rPr>
              <a:t> platform international e</a:t>
            </a:r>
            <a:r>
              <a:rPr lang="en-US" sz="1600" b="1" u="sng" dirty="0">
                <a:solidFill>
                  <a:srgbClr val="FF0000"/>
                </a:solidFill>
                <a:latin typeface="Tahoma"/>
                <a:cs typeface="Tahoma"/>
              </a:rPr>
              <a:t>x</a:t>
            </a:r>
            <a:r>
              <a:rPr lang="en-US" sz="1600" b="1" dirty="0">
                <a:solidFill>
                  <a:srgbClr val="3C3C3B"/>
                </a:solidFill>
                <a:latin typeface="Tahoma"/>
                <a:cs typeface="Tahoma"/>
              </a:rPr>
              <a:t>perience </a:t>
            </a:r>
          </a:p>
        </p:txBody>
      </p:sp>
      <p:grpSp>
        <p:nvGrpSpPr>
          <p:cNvPr id="7" name="Groeperen 6"/>
          <p:cNvGrpSpPr/>
          <p:nvPr/>
        </p:nvGrpSpPr>
        <p:grpSpPr>
          <a:xfrm>
            <a:off x="8001000" y="3867150"/>
            <a:ext cx="969807" cy="584776"/>
            <a:chOff x="4030643" y="5315355"/>
            <a:chExt cx="969807" cy="77970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0" t="33090" r="36423" b="33455"/>
            <a:stretch/>
          </p:blipFill>
          <p:spPr>
            <a:xfrm>
              <a:off x="4030643" y="5447010"/>
              <a:ext cx="323000" cy="340451"/>
            </a:xfrm>
            <a:prstGeom prst="rect">
              <a:avLst/>
            </a:prstGeom>
          </p:spPr>
        </p:pic>
        <p:pic>
          <p:nvPicPr>
            <p:cNvPr id="4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0" t="3920" r="22388" b="10010"/>
            <a:stretch/>
          </p:blipFill>
          <p:spPr>
            <a:xfrm>
              <a:off x="4353643" y="5410058"/>
              <a:ext cx="255759" cy="399426"/>
            </a:xfrm>
            <a:prstGeom prst="rect">
              <a:avLst/>
            </a:prstGeom>
          </p:spPr>
        </p:pic>
        <p:sp>
          <p:nvSpPr>
            <p:cNvPr id="5" name="Tekstvak 4"/>
            <p:cNvSpPr txBox="1"/>
            <p:nvPr/>
          </p:nvSpPr>
          <p:spPr>
            <a:xfrm>
              <a:off x="4533656" y="5315355"/>
              <a:ext cx="466794" cy="779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ahoma"/>
                  <a:cs typeface="Tahoma"/>
                </a:rPr>
                <a:t>X</a:t>
              </a:r>
              <a:endParaRPr lang="en-US" sz="3200" b="1" dirty="0">
                <a:solidFill>
                  <a:srgbClr val="FF0000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047750"/>
            <a:ext cx="8534400" cy="3886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3C3C3B"/>
              </a:buClr>
              <a:buFont typeface="Wingdings" charset="2"/>
              <a:buChar char="²"/>
            </a:pPr>
            <a:r>
              <a:rPr lang="en-US" sz="2200" b="1" dirty="0" smtClean="0">
                <a:solidFill>
                  <a:srgbClr val="404040"/>
                </a:solidFill>
                <a:latin typeface="Tahoma"/>
                <a:cs typeface="Tahoma"/>
              </a:rPr>
              <a:t>Investigator driven initiative </a:t>
            </a:r>
            <a:r>
              <a:rPr lang="en-US" sz="2200" b="1" i="1" dirty="0" smtClean="0">
                <a:solidFill>
                  <a:srgbClr val="404040"/>
                </a:solidFill>
                <a:latin typeface="Tahoma"/>
                <a:cs typeface="Tahoma"/>
              </a:rPr>
              <a:t>(D. </a:t>
            </a:r>
            <a:r>
              <a:rPr lang="en-US" sz="2200" b="1" i="1" dirty="0" err="1" smtClean="0">
                <a:solidFill>
                  <a:srgbClr val="404040"/>
                </a:solidFill>
                <a:latin typeface="Tahoma"/>
                <a:cs typeface="Tahoma"/>
              </a:rPr>
              <a:t>Tchetche</a:t>
            </a:r>
            <a:r>
              <a:rPr lang="en-US" sz="2200" b="1" i="1" dirty="0" smtClean="0">
                <a:solidFill>
                  <a:srgbClr val="404040"/>
                </a:solidFill>
                <a:latin typeface="Tahoma"/>
                <a:cs typeface="Tahoma"/>
              </a:rPr>
              <a:t> &amp; N. Van Mieghem)</a:t>
            </a:r>
          </a:p>
          <a:p>
            <a:pPr>
              <a:lnSpc>
                <a:spcPct val="150000"/>
              </a:lnSpc>
              <a:buClr>
                <a:srgbClr val="3C3C3B"/>
              </a:buClr>
              <a:buFont typeface="Wingdings" charset="2"/>
              <a:buChar char="²"/>
            </a:pPr>
            <a:r>
              <a:rPr lang="en-US" sz="2200" b="1" dirty="0" smtClean="0">
                <a:solidFill>
                  <a:srgbClr val="404040"/>
                </a:solidFill>
                <a:latin typeface="Tahoma"/>
                <a:cs typeface="Tahoma"/>
              </a:rPr>
              <a:t>Prospective observational multicenter </a:t>
            </a:r>
            <a:r>
              <a:rPr lang="en-US" sz="2200" b="1" dirty="0">
                <a:solidFill>
                  <a:srgbClr val="404040"/>
                </a:solidFill>
                <a:latin typeface="Tahoma"/>
                <a:cs typeface="Tahoma"/>
              </a:rPr>
              <a:t>registry </a:t>
            </a:r>
          </a:p>
          <a:p>
            <a:pPr>
              <a:lnSpc>
                <a:spcPct val="150000"/>
              </a:lnSpc>
              <a:buClr>
                <a:srgbClr val="3C3C3B"/>
              </a:buClr>
              <a:buFont typeface="Wingdings" charset="2"/>
              <a:buChar char="²"/>
            </a:pPr>
            <a:r>
              <a:rPr lang="en-US" sz="2200" b="1" dirty="0" smtClean="0">
                <a:solidFill>
                  <a:srgbClr val="404040"/>
                </a:solidFill>
                <a:latin typeface="Tahoma"/>
                <a:cs typeface="Tahoma"/>
              </a:rPr>
              <a:t>N = 150 consecutive patients</a:t>
            </a:r>
          </a:p>
          <a:p>
            <a:pPr>
              <a:lnSpc>
                <a:spcPct val="150000"/>
              </a:lnSpc>
              <a:buClr>
                <a:srgbClr val="3C3C3B"/>
              </a:buClr>
              <a:buFont typeface="Wingdings" charset="2"/>
              <a:buChar char="²"/>
            </a:pPr>
            <a:r>
              <a:rPr lang="en-US" sz="2200" b="1" dirty="0" smtClean="0">
                <a:solidFill>
                  <a:srgbClr val="404040"/>
                </a:solidFill>
                <a:latin typeface="Tahoma"/>
                <a:cs typeface="Tahoma"/>
              </a:rPr>
              <a:t>Aim = obtain insights in various sizing algorithms</a:t>
            </a:r>
          </a:p>
          <a:p>
            <a:pPr>
              <a:lnSpc>
                <a:spcPct val="150000"/>
              </a:lnSpc>
              <a:buClr>
                <a:srgbClr val="3C3C3B"/>
              </a:buClr>
              <a:buFont typeface="Wingdings" charset="2"/>
              <a:buChar char="²"/>
            </a:pPr>
            <a:r>
              <a:rPr lang="en-US" sz="2200" b="1" dirty="0" smtClean="0">
                <a:solidFill>
                  <a:srgbClr val="404040"/>
                </a:solidFill>
                <a:latin typeface="Tahoma"/>
                <a:cs typeface="Tahoma"/>
              </a:rPr>
              <a:t>Bicuspid AS or mixed AS-AR</a:t>
            </a:r>
          </a:p>
          <a:p>
            <a:pPr>
              <a:lnSpc>
                <a:spcPct val="150000"/>
              </a:lnSpc>
              <a:buClr>
                <a:srgbClr val="3C3C3B"/>
              </a:buClr>
              <a:buFont typeface="Wingdings" charset="2"/>
              <a:buChar char="²"/>
            </a:pPr>
            <a:r>
              <a:rPr lang="en-US" sz="2200" b="1" dirty="0" smtClean="0">
                <a:solidFill>
                  <a:srgbClr val="404040"/>
                </a:solidFill>
                <a:latin typeface="Tahoma"/>
                <a:cs typeface="Tahoma"/>
              </a:rPr>
              <a:t>Follow up</a:t>
            </a:r>
          </a:p>
          <a:p>
            <a:pPr lvl="1">
              <a:lnSpc>
                <a:spcPct val="150000"/>
              </a:lnSpc>
              <a:buClr>
                <a:srgbClr val="3C3C3B"/>
              </a:buClr>
              <a:buFont typeface="Wingdings" charset="2"/>
              <a:buChar char="Ø"/>
            </a:pPr>
            <a:r>
              <a:rPr lang="en-US" sz="1600" b="1" dirty="0" smtClean="0">
                <a:solidFill>
                  <a:srgbClr val="3C3C3B"/>
                </a:solidFill>
                <a:latin typeface="Tahoma"/>
                <a:cs typeface="Tahoma"/>
              </a:rPr>
              <a:t>@ 30 days &amp; 1 year: clinical examination</a:t>
            </a:r>
            <a:r>
              <a:rPr lang="en-US" sz="1600" b="1" dirty="0">
                <a:solidFill>
                  <a:srgbClr val="3C3C3B"/>
                </a:solidFill>
                <a:latin typeface="Tahoma"/>
                <a:cs typeface="Tahoma"/>
              </a:rPr>
              <a:t>, ECG, </a:t>
            </a:r>
            <a:r>
              <a:rPr lang="en-US" sz="1600" b="1" dirty="0" smtClean="0">
                <a:solidFill>
                  <a:srgbClr val="3C3C3B"/>
                </a:solidFill>
                <a:latin typeface="Tahoma"/>
                <a:cs typeface="Tahoma"/>
              </a:rPr>
              <a:t>TTE +/- MSCT</a:t>
            </a:r>
          </a:p>
          <a:p>
            <a:pPr lvl="1">
              <a:lnSpc>
                <a:spcPct val="150000"/>
              </a:lnSpc>
              <a:buClr>
                <a:srgbClr val="3C3C3B"/>
              </a:buClr>
              <a:buFont typeface="Wingdings" charset="2"/>
              <a:buChar char="Ø"/>
            </a:pPr>
            <a:r>
              <a:rPr lang="en-US" sz="1600" b="1" dirty="0" err="1" smtClean="0">
                <a:solidFill>
                  <a:srgbClr val="FF0000"/>
                </a:solidFill>
                <a:latin typeface="Tahoma"/>
                <a:cs typeface="Tahoma"/>
              </a:rPr>
              <a:t>Corelab</a:t>
            </a:r>
            <a:r>
              <a:rPr lang="en-US" sz="1600" b="1" dirty="0" smtClean="0">
                <a:solidFill>
                  <a:srgbClr val="FF0000"/>
                </a:solidFill>
                <a:latin typeface="Tahoma"/>
                <a:cs typeface="Tahoma"/>
              </a:rPr>
              <a:t> MSCT &amp; TTE</a:t>
            </a:r>
          </a:p>
          <a:p>
            <a:pPr lvl="1">
              <a:lnSpc>
                <a:spcPct val="150000"/>
              </a:lnSpc>
              <a:buClr>
                <a:srgbClr val="3C3C3B"/>
              </a:buClr>
              <a:buFont typeface="Wingdings" charset="2"/>
              <a:buChar char="²"/>
            </a:pPr>
            <a:endParaRPr lang="en-US" b="1" dirty="0">
              <a:solidFill>
                <a:srgbClr val="3C3C3B"/>
              </a:solidFill>
              <a:latin typeface="Tahoma"/>
              <a:cs typeface="Tahoma"/>
            </a:endParaRPr>
          </a:p>
          <a:p>
            <a:pPr>
              <a:lnSpc>
                <a:spcPct val="150000"/>
              </a:lnSpc>
              <a:buClr>
                <a:srgbClr val="3C3C3B"/>
              </a:buClr>
              <a:buFont typeface="Wingdings" charset="2"/>
              <a:buChar char="²"/>
            </a:pPr>
            <a:endParaRPr lang="en-US" b="1" dirty="0">
              <a:solidFill>
                <a:srgbClr val="3C3C3B"/>
              </a:solidFill>
              <a:latin typeface="Tahoma"/>
              <a:cs typeface="Tahoma"/>
            </a:endParaRPr>
          </a:p>
          <a:p>
            <a:pPr>
              <a:lnSpc>
                <a:spcPct val="150000"/>
              </a:lnSpc>
              <a:buClr>
                <a:srgbClr val="3C3C3B"/>
              </a:buClr>
              <a:buFont typeface="Wingdings" charset="2"/>
              <a:buChar char="²"/>
            </a:pPr>
            <a:endParaRPr lang="en-US" b="1" dirty="0">
              <a:solidFill>
                <a:srgbClr val="3C3C3B"/>
              </a:solidFill>
              <a:latin typeface="Tahoma"/>
              <a:cs typeface="Tahoma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9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 txBox="1">
            <a:spLocks/>
          </p:cNvSpPr>
          <p:nvPr/>
        </p:nvSpPr>
        <p:spPr>
          <a:xfrm>
            <a:off x="0" y="1791796"/>
            <a:ext cx="9144000" cy="82688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53763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i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TAVR in Moderate AS and Heart Failure</a:t>
            </a:r>
            <a:endParaRPr lang="en-US" sz="3200" i="0" dirty="0">
              <a:solidFill>
                <a:schemeClr val="tx1">
                  <a:lumMod val="75000"/>
                  <a:lumOff val="25000"/>
                </a:schemeClr>
              </a:solidFill>
              <a:cs typeface="Tahoma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1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404040"/>
                </a:solidFill>
                <a:latin typeface="Tahoma"/>
                <a:cs typeface="Tahoma"/>
              </a:rPr>
              <a:t>Background</a:t>
            </a:r>
            <a:endParaRPr lang="en-US" sz="2400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1600" b="1" dirty="0">
                <a:solidFill>
                  <a:srgbClr val="404040"/>
                </a:solidFill>
                <a:latin typeface="Tahoma"/>
                <a:cs typeface="Tahoma"/>
              </a:rPr>
              <a:t>In Western World prevalence of </a:t>
            </a:r>
            <a:r>
              <a:rPr lang="en-US" sz="1600" b="1" i="1" dirty="0">
                <a:solidFill>
                  <a:srgbClr val="404040"/>
                </a:solidFill>
                <a:latin typeface="Tahoma"/>
                <a:cs typeface="Tahoma"/>
              </a:rPr>
              <a:t>Aortic sclerosis </a:t>
            </a:r>
            <a:r>
              <a:rPr lang="en-US" sz="1600" b="1" dirty="0">
                <a:solidFill>
                  <a:srgbClr val="404040"/>
                </a:solidFill>
                <a:latin typeface="Tahoma"/>
                <a:cs typeface="Tahoma"/>
              </a:rPr>
              <a:t>&gt; 65 y/o = 25%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charset="2"/>
              <a:buChar char="²"/>
            </a:pPr>
            <a:r>
              <a:rPr lang="en-US" sz="1600" b="1" dirty="0">
                <a:solidFill>
                  <a:srgbClr val="404040"/>
                </a:solidFill>
                <a:latin typeface="Tahoma"/>
                <a:cs typeface="Tahoma"/>
              </a:rPr>
              <a:t>16% will progress to AS within 8 years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charset="2"/>
              <a:buChar char="²"/>
            </a:pPr>
            <a:endParaRPr lang="en-US" sz="1600" b="1" dirty="0">
              <a:solidFill>
                <a:srgbClr val="404040"/>
              </a:solidFill>
              <a:latin typeface="Tahoma"/>
              <a:cs typeface="Tahom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1600" b="1" i="1" dirty="0">
                <a:solidFill>
                  <a:srgbClr val="404040"/>
                </a:solidFill>
                <a:latin typeface="Tahoma"/>
                <a:cs typeface="Tahoma"/>
              </a:rPr>
              <a:t>AS</a:t>
            </a:r>
            <a:r>
              <a:rPr lang="en-US" sz="1600" b="1" dirty="0">
                <a:solidFill>
                  <a:srgbClr val="404040"/>
                </a:solidFill>
                <a:latin typeface="Tahoma"/>
                <a:cs typeface="Tahoma"/>
              </a:rPr>
              <a:t> prevalence in Elderly ≅ </a:t>
            </a:r>
            <a:r>
              <a:rPr lang="en-US" sz="1600" b="1" dirty="0">
                <a:solidFill>
                  <a:srgbClr val="FF0000"/>
                </a:solidFill>
                <a:latin typeface="Tahoma"/>
                <a:cs typeface="Tahoma"/>
              </a:rPr>
              <a:t>4%</a:t>
            </a:r>
            <a:r>
              <a:rPr lang="en-US" sz="1600" b="1" dirty="0">
                <a:solidFill>
                  <a:srgbClr val="404040"/>
                </a:solidFill>
                <a:latin typeface="Tahoma"/>
                <a:cs typeface="Tahoma"/>
              </a:rPr>
              <a:t>, </a:t>
            </a:r>
            <a:r>
              <a:rPr lang="en-US" sz="1600" b="1" dirty="0">
                <a:solidFill>
                  <a:srgbClr val="FF0000"/>
                </a:solidFill>
                <a:latin typeface="Tahoma"/>
                <a:cs typeface="Tahoma"/>
              </a:rPr>
              <a:t>LV dysfunction in 25%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</a:pPr>
            <a:endParaRPr lang="en-US" sz="1600" b="1" dirty="0">
              <a:solidFill>
                <a:srgbClr val="404040"/>
              </a:solidFill>
              <a:latin typeface="Tahoma"/>
              <a:cs typeface="Tahom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1600" b="1" dirty="0">
                <a:solidFill>
                  <a:srgbClr val="404040"/>
                </a:solidFill>
                <a:latin typeface="Tahoma"/>
                <a:cs typeface="Tahoma"/>
              </a:rPr>
              <a:t>HF affects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4% </a:t>
            </a:r>
            <a:r>
              <a:rPr lang="en-US" sz="1600" b="1" dirty="0">
                <a:solidFill>
                  <a:srgbClr val="404040"/>
                </a:solidFill>
                <a:latin typeface="Tahoma"/>
                <a:cs typeface="Tahoma"/>
              </a:rPr>
              <a:t>of the population, gradually increasing with age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404040"/>
                </a:solidFill>
                <a:latin typeface="Tahoma"/>
                <a:cs typeface="Tahoma"/>
              </a:rPr>
              <a:t>	to </a:t>
            </a:r>
            <a:r>
              <a:rPr lang="en-US" sz="1600" b="1" dirty="0">
                <a:solidFill>
                  <a:srgbClr val="FF0000"/>
                </a:solidFill>
                <a:latin typeface="Tahoma"/>
                <a:cs typeface="Tahoma"/>
              </a:rPr>
              <a:t>≅ 15% </a:t>
            </a:r>
            <a:r>
              <a:rPr lang="en-US" sz="1600" b="1" dirty="0">
                <a:solidFill>
                  <a:srgbClr val="404040"/>
                </a:solidFill>
                <a:latin typeface="Tahoma"/>
                <a:cs typeface="Tahoma"/>
              </a:rPr>
              <a:t>in 70 – 80 y/o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404040"/>
              </a:solidFill>
              <a:latin typeface="Tahoma"/>
              <a:cs typeface="Tahom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1600" b="1" dirty="0">
                <a:solidFill>
                  <a:srgbClr val="404040"/>
                </a:solidFill>
                <a:latin typeface="Tahoma"/>
                <a:cs typeface="Tahoma"/>
              </a:rPr>
              <a:t>After HF admission: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1600" b="1" dirty="0" smtClean="0">
                <a:solidFill>
                  <a:srgbClr val="404040"/>
                </a:solidFill>
                <a:latin typeface="Tahoma"/>
                <a:cs typeface="Tahoma"/>
              </a:rPr>
              <a:t>Rate </a:t>
            </a:r>
            <a:r>
              <a:rPr lang="en-US" sz="1600" b="1" dirty="0">
                <a:solidFill>
                  <a:srgbClr val="404040"/>
                </a:solidFill>
                <a:latin typeface="Tahoma"/>
                <a:cs typeface="Tahoma"/>
              </a:rPr>
              <a:t>for death or readmission @ 1 year = </a:t>
            </a:r>
            <a:r>
              <a:rPr lang="en-US" sz="1600" b="1" dirty="0" smtClean="0">
                <a:solidFill>
                  <a:srgbClr val="404040"/>
                </a:solidFill>
                <a:latin typeface="Tahoma"/>
                <a:cs typeface="Tahoma"/>
              </a:rPr>
              <a:t>40 - 50%</a:t>
            </a:r>
            <a:endParaRPr lang="en-US" sz="1600" b="1" dirty="0">
              <a:solidFill>
                <a:srgbClr val="404040"/>
              </a:solidFill>
              <a:latin typeface="Tahoma"/>
              <a:cs typeface="Tahoma"/>
            </a:endParaRPr>
          </a:p>
          <a:p>
            <a:endParaRPr lang="en-US" sz="1600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1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b="1" dirty="0" smtClean="0">
                <a:solidFill>
                  <a:srgbClr val="404040"/>
                </a:solidFill>
                <a:latin typeface="Tahoma"/>
                <a:cs typeface="Tahoma"/>
              </a:rPr>
              <a:t>ESC Guidelines 2016</a:t>
            </a:r>
            <a:endParaRPr lang="en-US" sz="2400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pic>
        <p:nvPicPr>
          <p:cNvPr id="4" name="Afbeelding 3" descr="HF Guidelin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37" y="1067012"/>
            <a:ext cx="3575935" cy="29373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908725" y="1187164"/>
            <a:ext cx="37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55768" y="1774791"/>
            <a:ext cx="37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406432" y="2822031"/>
            <a:ext cx="37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34385" y="3658138"/>
            <a:ext cx="37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346071" y="2246237"/>
            <a:ext cx="314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/>
                <a:cs typeface="Tahoma"/>
              </a:rPr>
              <a:t>Afterload Reducers</a:t>
            </a:r>
            <a:endParaRPr lang="en-US" sz="24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0" name="Rechthoek 14"/>
          <p:cNvSpPr>
            <a:spLocks noChangeArrowheads="1"/>
          </p:cNvSpPr>
          <p:nvPr/>
        </p:nvSpPr>
        <p:spPr bwMode="auto">
          <a:xfrm>
            <a:off x="1896" y="4640425"/>
            <a:ext cx="91421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000" b="1" i="0" dirty="0" err="1" smtClean="0">
                <a:solidFill>
                  <a:schemeClr val="bg1"/>
                </a:solidFill>
                <a:latin typeface="Tahoma" charset="0"/>
                <a:cs typeface="Tahoma" charset="0"/>
              </a:rPr>
              <a:t>Ponikowski</a:t>
            </a:r>
            <a:r>
              <a:rPr lang="en-US" sz="1000" b="1" i="0" dirty="0" smtClean="0">
                <a:solidFill>
                  <a:schemeClr val="bg1"/>
                </a:solidFill>
                <a:latin typeface="Tahoma" charset="0"/>
                <a:cs typeface="Tahoma" charset="0"/>
              </a:rPr>
              <a:t> et al. EHJ 2016;37:2129-2200</a:t>
            </a:r>
            <a:endParaRPr lang="en-US" sz="1000" b="1" i="0" dirty="0">
              <a:solidFill>
                <a:schemeClr val="bg1"/>
              </a:solidFill>
              <a:latin typeface="Tahoma" charset="0"/>
              <a:cs typeface="Tahoma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6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4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Hemodynamic Fundamentals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/>
          <a:srcRect l="8102" t="4106" r="7679" b="4990"/>
          <a:stretch/>
        </p:blipFill>
        <p:spPr>
          <a:xfrm>
            <a:off x="838199" y="1097061"/>
            <a:ext cx="3107868" cy="1258558"/>
          </a:xfrm>
          <a:prstGeom prst="rect">
            <a:avLst/>
          </a:prstGeom>
          <a:ln>
            <a:solidFill>
              <a:srgbClr val="053763"/>
            </a:solidFill>
          </a:ln>
        </p:spPr>
      </p:pic>
      <p:cxnSp>
        <p:nvCxnSpPr>
          <p:cNvPr id="12" name="Rechte verbindingslijn 11"/>
          <p:cNvCxnSpPr/>
          <p:nvPr/>
        </p:nvCxnSpPr>
        <p:spPr bwMode="auto">
          <a:xfrm>
            <a:off x="1142999" y="2425799"/>
            <a:ext cx="0" cy="942975"/>
          </a:xfrm>
          <a:prstGeom prst="line">
            <a:avLst/>
          </a:prstGeom>
          <a:noFill/>
          <a:ln w="38100" cap="flat" cmpd="sng" algn="ctr">
            <a:solidFill>
              <a:srgbClr val="053763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chte verbindingslijn 12"/>
          <p:cNvCxnSpPr/>
          <p:nvPr/>
        </p:nvCxnSpPr>
        <p:spPr bwMode="auto">
          <a:xfrm flipH="1">
            <a:off x="1142999" y="3368774"/>
            <a:ext cx="2667000" cy="0"/>
          </a:xfrm>
          <a:prstGeom prst="line">
            <a:avLst/>
          </a:prstGeom>
          <a:noFill/>
          <a:ln w="38100" cap="flat" cmpd="sng" algn="ctr">
            <a:solidFill>
              <a:srgbClr val="053763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Vrije vorm 13"/>
          <p:cNvSpPr/>
          <p:nvPr/>
        </p:nvSpPr>
        <p:spPr>
          <a:xfrm>
            <a:off x="1137911" y="2807510"/>
            <a:ext cx="2645716" cy="428625"/>
          </a:xfrm>
          <a:custGeom>
            <a:avLst/>
            <a:gdLst>
              <a:gd name="connsiteX0" fmla="*/ 0 w 2645716"/>
              <a:gd name="connsiteY0" fmla="*/ 0 h 866412"/>
              <a:gd name="connsiteX1" fmla="*/ 0 w 2645716"/>
              <a:gd name="connsiteY1" fmla="*/ 0 h 866412"/>
              <a:gd name="connsiteX2" fmla="*/ 301205 w 2645716"/>
              <a:gd name="connsiteY2" fmla="*/ 8141 h 866412"/>
              <a:gd name="connsiteX3" fmla="*/ 407033 w 2645716"/>
              <a:gd name="connsiteY3" fmla="*/ 16282 h 866412"/>
              <a:gd name="connsiteX4" fmla="*/ 765222 w 2645716"/>
              <a:gd name="connsiteY4" fmla="*/ 24424 h 866412"/>
              <a:gd name="connsiteX5" fmla="*/ 1058286 w 2645716"/>
              <a:gd name="connsiteY5" fmla="*/ 32565 h 866412"/>
              <a:gd name="connsiteX6" fmla="*/ 1180396 w 2645716"/>
              <a:gd name="connsiteY6" fmla="*/ 48847 h 866412"/>
              <a:gd name="connsiteX7" fmla="*/ 1212959 w 2645716"/>
              <a:gd name="connsiteY7" fmla="*/ 56989 h 866412"/>
              <a:gd name="connsiteX8" fmla="*/ 1261803 w 2645716"/>
              <a:gd name="connsiteY8" fmla="*/ 73271 h 866412"/>
              <a:gd name="connsiteX9" fmla="*/ 1294366 w 2645716"/>
              <a:gd name="connsiteY9" fmla="*/ 146543 h 866412"/>
              <a:gd name="connsiteX10" fmla="*/ 1310647 w 2645716"/>
              <a:gd name="connsiteY10" fmla="*/ 195390 h 866412"/>
              <a:gd name="connsiteX11" fmla="*/ 1343210 w 2645716"/>
              <a:gd name="connsiteY11" fmla="*/ 244238 h 866412"/>
              <a:gd name="connsiteX12" fmla="*/ 1359491 w 2645716"/>
              <a:gd name="connsiteY12" fmla="*/ 268662 h 866412"/>
              <a:gd name="connsiteX13" fmla="*/ 1383913 w 2645716"/>
              <a:gd name="connsiteY13" fmla="*/ 293085 h 866412"/>
              <a:gd name="connsiteX14" fmla="*/ 1400194 w 2645716"/>
              <a:gd name="connsiteY14" fmla="*/ 333792 h 866412"/>
              <a:gd name="connsiteX15" fmla="*/ 1408335 w 2645716"/>
              <a:gd name="connsiteY15" fmla="*/ 366357 h 866412"/>
              <a:gd name="connsiteX16" fmla="*/ 1432757 w 2645716"/>
              <a:gd name="connsiteY16" fmla="*/ 382639 h 866412"/>
              <a:gd name="connsiteX17" fmla="*/ 1465319 w 2645716"/>
              <a:gd name="connsiteY17" fmla="*/ 439628 h 866412"/>
              <a:gd name="connsiteX18" fmla="*/ 1473460 w 2645716"/>
              <a:gd name="connsiteY18" fmla="*/ 464052 h 866412"/>
              <a:gd name="connsiteX19" fmla="*/ 1489741 w 2645716"/>
              <a:gd name="connsiteY19" fmla="*/ 488476 h 866412"/>
              <a:gd name="connsiteX20" fmla="*/ 1497882 w 2645716"/>
              <a:gd name="connsiteY20" fmla="*/ 521041 h 866412"/>
              <a:gd name="connsiteX21" fmla="*/ 1514163 w 2645716"/>
              <a:gd name="connsiteY21" fmla="*/ 610595 h 866412"/>
              <a:gd name="connsiteX22" fmla="*/ 1530445 w 2645716"/>
              <a:gd name="connsiteY22" fmla="*/ 635019 h 866412"/>
              <a:gd name="connsiteX23" fmla="*/ 1546726 w 2645716"/>
              <a:gd name="connsiteY23" fmla="*/ 667584 h 866412"/>
              <a:gd name="connsiteX24" fmla="*/ 1571148 w 2645716"/>
              <a:gd name="connsiteY24" fmla="*/ 683866 h 866412"/>
              <a:gd name="connsiteX25" fmla="*/ 1595570 w 2645716"/>
              <a:gd name="connsiteY25" fmla="*/ 716431 h 866412"/>
              <a:gd name="connsiteX26" fmla="*/ 1611851 w 2645716"/>
              <a:gd name="connsiteY26" fmla="*/ 740855 h 866412"/>
              <a:gd name="connsiteX27" fmla="*/ 1628133 w 2645716"/>
              <a:gd name="connsiteY27" fmla="*/ 757138 h 866412"/>
              <a:gd name="connsiteX28" fmla="*/ 1668836 w 2645716"/>
              <a:gd name="connsiteY28" fmla="*/ 822268 h 866412"/>
              <a:gd name="connsiteX29" fmla="*/ 1701399 w 2645716"/>
              <a:gd name="connsiteY29" fmla="*/ 838550 h 866412"/>
              <a:gd name="connsiteX30" fmla="*/ 1725821 w 2645716"/>
              <a:gd name="connsiteY30" fmla="*/ 862974 h 866412"/>
              <a:gd name="connsiteX31" fmla="*/ 1815368 w 2645716"/>
              <a:gd name="connsiteY31" fmla="*/ 830409 h 866412"/>
              <a:gd name="connsiteX32" fmla="*/ 1847931 w 2645716"/>
              <a:gd name="connsiteY32" fmla="*/ 732714 h 866412"/>
              <a:gd name="connsiteX33" fmla="*/ 1856071 w 2645716"/>
              <a:gd name="connsiteY33" fmla="*/ 708290 h 866412"/>
              <a:gd name="connsiteX34" fmla="*/ 1896775 w 2645716"/>
              <a:gd name="connsiteY34" fmla="*/ 635019 h 866412"/>
              <a:gd name="connsiteX35" fmla="*/ 1913056 w 2645716"/>
              <a:gd name="connsiteY35" fmla="*/ 602454 h 866412"/>
              <a:gd name="connsiteX36" fmla="*/ 1929337 w 2645716"/>
              <a:gd name="connsiteY36" fmla="*/ 545465 h 866412"/>
              <a:gd name="connsiteX37" fmla="*/ 1945619 w 2645716"/>
              <a:gd name="connsiteY37" fmla="*/ 529182 h 866412"/>
              <a:gd name="connsiteX38" fmla="*/ 2002603 w 2645716"/>
              <a:gd name="connsiteY38" fmla="*/ 472193 h 866412"/>
              <a:gd name="connsiteX39" fmla="*/ 2010744 w 2645716"/>
              <a:gd name="connsiteY39" fmla="*/ 447769 h 866412"/>
              <a:gd name="connsiteX40" fmla="*/ 2067729 w 2645716"/>
              <a:gd name="connsiteY40" fmla="*/ 431487 h 866412"/>
              <a:gd name="connsiteX41" fmla="*/ 2197979 w 2645716"/>
              <a:gd name="connsiteY41" fmla="*/ 415204 h 866412"/>
              <a:gd name="connsiteX42" fmla="*/ 2328230 w 2645716"/>
              <a:gd name="connsiteY42" fmla="*/ 431487 h 866412"/>
              <a:gd name="connsiteX43" fmla="*/ 2580590 w 2645716"/>
              <a:gd name="connsiteY43" fmla="*/ 423346 h 866412"/>
              <a:gd name="connsiteX44" fmla="*/ 2637575 w 2645716"/>
              <a:gd name="connsiteY44" fmla="*/ 423346 h 866412"/>
              <a:gd name="connsiteX45" fmla="*/ 2637575 w 2645716"/>
              <a:gd name="connsiteY45" fmla="*/ 423346 h 866412"/>
              <a:gd name="connsiteX46" fmla="*/ 2645716 w 2645716"/>
              <a:gd name="connsiteY46" fmla="*/ 423346 h 86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645716" h="866412">
                <a:moveTo>
                  <a:pt x="0" y="0"/>
                </a:moveTo>
                <a:lnTo>
                  <a:pt x="0" y="0"/>
                </a:lnTo>
                <a:lnTo>
                  <a:pt x="301205" y="8141"/>
                </a:lnTo>
                <a:cubicBezTo>
                  <a:pt x="336557" y="9555"/>
                  <a:pt x="371675" y="15041"/>
                  <a:pt x="407033" y="16282"/>
                </a:cubicBezTo>
                <a:cubicBezTo>
                  <a:pt x="526387" y="20470"/>
                  <a:pt x="645832" y="21439"/>
                  <a:pt x="765222" y="24424"/>
                </a:cubicBezTo>
                <a:lnTo>
                  <a:pt x="1058286" y="32565"/>
                </a:lnTo>
                <a:cubicBezTo>
                  <a:pt x="1098989" y="37992"/>
                  <a:pt x="1139835" y="42442"/>
                  <a:pt x="1180396" y="48847"/>
                </a:cubicBezTo>
                <a:cubicBezTo>
                  <a:pt x="1191448" y="50592"/>
                  <a:pt x="1202242" y="53774"/>
                  <a:pt x="1212959" y="56989"/>
                </a:cubicBezTo>
                <a:cubicBezTo>
                  <a:pt x="1229397" y="61921"/>
                  <a:pt x="1261803" y="73271"/>
                  <a:pt x="1261803" y="73271"/>
                </a:cubicBezTo>
                <a:cubicBezTo>
                  <a:pt x="1287603" y="111975"/>
                  <a:pt x="1274991" y="88414"/>
                  <a:pt x="1294366" y="146543"/>
                </a:cubicBezTo>
                <a:cubicBezTo>
                  <a:pt x="1294367" y="146547"/>
                  <a:pt x="1310645" y="195387"/>
                  <a:pt x="1310647" y="195390"/>
                </a:cubicBezTo>
                <a:lnTo>
                  <a:pt x="1343210" y="244238"/>
                </a:lnTo>
                <a:cubicBezTo>
                  <a:pt x="1348637" y="252379"/>
                  <a:pt x="1352573" y="261743"/>
                  <a:pt x="1359491" y="268662"/>
                </a:cubicBezTo>
                <a:lnTo>
                  <a:pt x="1383913" y="293085"/>
                </a:lnTo>
                <a:cubicBezTo>
                  <a:pt x="1389340" y="306654"/>
                  <a:pt x="1395573" y="319928"/>
                  <a:pt x="1400194" y="333792"/>
                </a:cubicBezTo>
                <a:cubicBezTo>
                  <a:pt x="1403732" y="344407"/>
                  <a:pt x="1402129" y="357047"/>
                  <a:pt x="1408335" y="366357"/>
                </a:cubicBezTo>
                <a:cubicBezTo>
                  <a:pt x="1413762" y="374498"/>
                  <a:pt x="1424616" y="377212"/>
                  <a:pt x="1432757" y="382639"/>
                </a:cubicBezTo>
                <a:cubicBezTo>
                  <a:pt x="1451420" y="438636"/>
                  <a:pt x="1425894" y="370630"/>
                  <a:pt x="1465319" y="439628"/>
                </a:cubicBezTo>
                <a:cubicBezTo>
                  <a:pt x="1469576" y="447079"/>
                  <a:pt x="1469622" y="456376"/>
                  <a:pt x="1473460" y="464052"/>
                </a:cubicBezTo>
                <a:cubicBezTo>
                  <a:pt x="1477835" y="472804"/>
                  <a:pt x="1484314" y="480335"/>
                  <a:pt x="1489741" y="488476"/>
                </a:cubicBezTo>
                <a:cubicBezTo>
                  <a:pt x="1492455" y="499331"/>
                  <a:pt x="1495881" y="510032"/>
                  <a:pt x="1497882" y="521041"/>
                </a:cubicBezTo>
                <a:cubicBezTo>
                  <a:pt x="1500660" y="536323"/>
                  <a:pt x="1505419" y="590191"/>
                  <a:pt x="1514163" y="610595"/>
                </a:cubicBezTo>
                <a:cubicBezTo>
                  <a:pt x="1518017" y="619589"/>
                  <a:pt x="1525591" y="626524"/>
                  <a:pt x="1530445" y="635019"/>
                </a:cubicBezTo>
                <a:cubicBezTo>
                  <a:pt x="1536466" y="645556"/>
                  <a:pt x="1538957" y="658261"/>
                  <a:pt x="1546726" y="667584"/>
                </a:cubicBezTo>
                <a:cubicBezTo>
                  <a:pt x="1552989" y="675100"/>
                  <a:pt x="1563007" y="678439"/>
                  <a:pt x="1571148" y="683866"/>
                </a:cubicBezTo>
                <a:cubicBezTo>
                  <a:pt x="1579289" y="694721"/>
                  <a:pt x="1587684" y="705390"/>
                  <a:pt x="1595570" y="716431"/>
                </a:cubicBezTo>
                <a:cubicBezTo>
                  <a:pt x="1601257" y="724393"/>
                  <a:pt x="1605739" y="733214"/>
                  <a:pt x="1611851" y="740855"/>
                </a:cubicBezTo>
                <a:cubicBezTo>
                  <a:pt x="1616646" y="746849"/>
                  <a:pt x="1622706" y="751710"/>
                  <a:pt x="1628133" y="757138"/>
                </a:cubicBezTo>
                <a:cubicBezTo>
                  <a:pt x="1644845" y="807278"/>
                  <a:pt x="1631652" y="801019"/>
                  <a:pt x="1668836" y="822268"/>
                </a:cubicBezTo>
                <a:cubicBezTo>
                  <a:pt x="1679372" y="828289"/>
                  <a:pt x="1690545" y="833123"/>
                  <a:pt x="1701399" y="838550"/>
                </a:cubicBezTo>
                <a:cubicBezTo>
                  <a:pt x="1709540" y="846691"/>
                  <a:pt x="1714494" y="860914"/>
                  <a:pt x="1725821" y="862974"/>
                </a:cubicBezTo>
                <a:cubicBezTo>
                  <a:pt x="1782497" y="873280"/>
                  <a:pt x="1785936" y="859844"/>
                  <a:pt x="1815368" y="830409"/>
                </a:cubicBezTo>
                <a:lnTo>
                  <a:pt x="1847931" y="732714"/>
                </a:lnTo>
                <a:cubicBezTo>
                  <a:pt x="1850644" y="724573"/>
                  <a:pt x="1851311" y="715430"/>
                  <a:pt x="1856071" y="708290"/>
                </a:cubicBezTo>
                <a:cubicBezTo>
                  <a:pt x="1919529" y="613097"/>
                  <a:pt x="1870985" y="695199"/>
                  <a:pt x="1896775" y="635019"/>
                </a:cubicBezTo>
                <a:cubicBezTo>
                  <a:pt x="1901555" y="623864"/>
                  <a:pt x="1908795" y="613817"/>
                  <a:pt x="1913056" y="602454"/>
                </a:cubicBezTo>
                <a:cubicBezTo>
                  <a:pt x="1916602" y="592998"/>
                  <a:pt x="1922779" y="556395"/>
                  <a:pt x="1929337" y="545465"/>
                </a:cubicBezTo>
                <a:cubicBezTo>
                  <a:pt x="1933286" y="538883"/>
                  <a:pt x="1941014" y="535323"/>
                  <a:pt x="1945619" y="529182"/>
                </a:cubicBezTo>
                <a:cubicBezTo>
                  <a:pt x="1989162" y="471121"/>
                  <a:pt x="1956889" y="487433"/>
                  <a:pt x="2002603" y="472193"/>
                </a:cubicBezTo>
                <a:cubicBezTo>
                  <a:pt x="2005317" y="464052"/>
                  <a:pt x="2004676" y="453837"/>
                  <a:pt x="2010744" y="447769"/>
                </a:cubicBezTo>
                <a:cubicBezTo>
                  <a:pt x="2014612" y="443901"/>
                  <a:pt x="2067481" y="431524"/>
                  <a:pt x="2067729" y="431487"/>
                </a:cubicBezTo>
                <a:cubicBezTo>
                  <a:pt x="2110999" y="424996"/>
                  <a:pt x="2197979" y="415204"/>
                  <a:pt x="2197979" y="415204"/>
                </a:cubicBezTo>
                <a:cubicBezTo>
                  <a:pt x="2241396" y="420632"/>
                  <a:pt x="2284485" y="430556"/>
                  <a:pt x="2328230" y="431487"/>
                </a:cubicBezTo>
                <a:cubicBezTo>
                  <a:pt x="2412375" y="433278"/>
                  <a:pt x="2496455" y="425560"/>
                  <a:pt x="2580590" y="423346"/>
                </a:cubicBezTo>
                <a:cubicBezTo>
                  <a:pt x="2599578" y="422846"/>
                  <a:pt x="2618580" y="423346"/>
                  <a:pt x="2637575" y="423346"/>
                </a:cubicBezTo>
                <a:lnTo>
                  <a:pt x="2637575" y="423346"/>
                </a:lnTo>
                <a:lnTo>
                  <a:pt x="2645716" y="423346"/>
                </a:lnTo>
              </a:path>
            </a:pathLst>
          </a:custGeom>
          <a:ln w="28575" cmpd="sng">
            <a:solidFill>
              <a:srgbClr val="053763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053763"/>
              </a:solidFill>
              <a:effectLst/>
              <a:latin typeface="Tahoma"/>
              <a:ea typeface="ＭＳ Ｐゴシック" charset="0"/>
            </a:endParaRPr>
          </a:p>
        </p:txBody>
      </p:sp>
      <p:cxnSp>
        <p:nvCxnSpPr>
          <p:cNvPr id="15" name="Rechte verbindingslijn 14"/>
          <p:cNvCxnSpPr/>
          <p:nvPr/>
        </p:nvCxnSpPr>
        <p:spPr bwMode="auto">
          <a:xfrm>
            <a:off x="1142999" y="3025874"/>
            <a:ext cx="2667000" cy="0"/>
          </a:xfrm>
          <a:prstGeom prst="line">
            <a:avLst/>
          </a:prstGeom>
          <a:noFill/>
          <a:ln w="38100" cap="flat" cmpd="sng" algn="ctr">
            <a:solidFill>
              <a:srgbClr val="0537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Rechte verbindingslijn met pijl 15"/>
          <p:cNvCxnSpPr/>
          <p:nvPr/>
        </p:nvCxnSpPr>
        <p:spPr bwMode="auto">
          <a:xfrm>
            <a:off x="1752599" y="2811561"/>
            <a:ext cx="0" cy="214313"/>
          </a:xfrm>
          <a:prstGeom prst="straightConnector1">
            <a:avLst/>
          </a:prstGeom>
          <a:noFill/>
          <a:ln w="9525" cap="flat" cmpd="sng" algn="ctr">
            <a:solidFill>
              <a:srgbClr val="05376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Rechte verbindingslijn met pijl 16"/>
          <p:cNvCxnSpPr/>
          <p:nvPr/>
        </p:nvCxnSpPr>
        <p:spPr bwMode="auto">
          <a:xfrm>
            <a:off x="1904999" y="2811561"/>
            <a:ext cx="0" cy="214313"/>
          </a:xfrm>
          <a:prstGeom prst="straightConnector1">
            <a:avLst/>
          </a:prstGeom>
          <a:noFill/>
          <a:ln w="9525" cap="flat" cmpd="sng" algn="ctr">
            <a:solidFill>
              <a:srgbClr val="05376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Rechte verbindingslijn met pijl 17"/>
          <p:cNvCxnSpPr/>
          <p:nvPr/>
        </p:nvCxnSpPr>
        <p:spPr bwMode="auto">
          <a:xfrm>
            <a:off x="2057399" y="2811561"/>
            <a:ext cx="0" cy="214313"/>
          </a:xfrm>
          <a:prstGeom prst="straightConnector1">
            <a:avLst/>
          </a:prstGeom>
          <a:noFill/>
          <a:ln w="9525" cap="flat" cmpd="sng" algn="ctr">
            <a:solidFill>
              <a:srgbClr val="05376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Rechte verbindingslijn met pijl 18"/>
          <p:cNvCxnSpPr/>
          <p:nvPr/>
        </p:nvCxnSpPr>
        <p:spPr bwMode="auto">
          <a:xfrm>
            <a:off x="1981199" y="1911449"/>
            <a:ext cx="0" cy="857250"/>
          </a:xfrm>
          <a:prstGeom prst="straightConnector1">
            <a:avLst/>
          </a:prstGeom>
          <a:noFill/>
          <a:ln w="38100" cap="flat" cmpd="sng" algn="ctr">
            <a:solidFill>
              <a:srgbClr val="05376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Rechte verbindingslijn met pijl 19"/>
          <p:cNvCxnSpPr/>
          <p:nvPr/>
        </p:nvCxnSpPr>
        <p:spPr bwMode="auto">
          <a:xfrm>
            <a:off x="3276599" y="1397098"/>
            <a:ext cx="0" cy="1585913"/>
          </a:xfrm>
          <a:prstGeom prst="straightConnector1">
            <a:avLst/>
          </a:prstGeom>
          <a:noFill/>
          <a:ln w="38100" cap="flat" cmpd="sng" algn="ctr">
            <a:solidFill>
              <a:srgbClr val="05376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kstvak 20"/>
          <p:cNvSpPr txBox="1"/>
          <p:nvPr/>
        </p:nvSpPr>
        <p:spPr>
          <a:xfrm rot="16200000">
            <a:off x="345651" y="2633994"/>
            <a:ext cx="985100" cy="646331"/>
          </a:xfrm>
          <a:prstGeom prst="rect">
            <a:avLst/>
          </a:prstGeom>
          <a:noFill/>
          <a:ln>
            <a:solidFill>
              <a:srgbClr val="05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53763"/>
                </a:solidFill>
                <a:latin typeface="Tahoma"/>
                <a:cs typeface="Tahoma"/>
              </a:rPr>
              <a:t>afterload</a:t>
            </a:r>
            <a:endParaRPr lang="en-US" b="1" dirty="0">
              <a:solidFill>
                <a:srgbClr val="053763"/>
              </a:solidFill>
              <a:latin typeface="Tahoma"/>
              <a:cs typeface="Tahoma"/>
            </a:endParaRPr>
          </a:p>
        </p:txBody>
      </p:sp>
      <p:sp>
        <p:nvSpPr>
          <p:cNvPr id="22" name="Rechteraccolade 21"/>
          <p:cNvSpPr/>
          <p:nvPr/>
        </p:nvSpPr>
        <p:spPr bwMode="auto">
          <a:xfrm>
            <a:off x="3809999" y="2768699"/>
            <a:ext cx="152400" cy="257175"/>
          </a:xfrm>
          <a:prstGeom prst="rightBrace">
            <a:avLst/>
          </a:prstGeom>
          <a:noFill/>
          <a:ln w="38100" cap="flat" cmpd="sng" algn="ctr">
            <a:solidFill>
              <a:srgbClr val="0537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053763"/>
              </a:solidFill>
              <a:effectLst/>
              <a:latin typeface="Tahoma"/>
              <a:ea typeface="ＭＳ Ｐゴシック" charset="0"/>
            </a:endParaRPr>
          </a:p>
        </p:txBody>
      </p:sp>
      <p:sp>
        <p:nvSpPr>
          <p:cNvPr id="23" name="Rechteraccolade 22"/>
          <p:cNvSpPr/>
          <p:nvPr/>
        </p:nvSpPr>
        <p:spPr bwMode="auto">
          <a:xfrm>
            <a:off x="3809999" y="3025873"/>
            <a:ext cx="152400" cy="300038"/>
          </a:xfrm>
          <a:prstGeom prst="rightBrace">
            <a:avLst/>
          </a:prstGeom>
          <a:noFill/>
          <a:ln w="38100" cap="flat" cmpd="sng" algn="ctr">
            <a:solidFill>
              <a:srgbClr val="0537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053763"/>
              </a:solidFill>
              <a:effectLst/>
              <a:latin typeface="Tahoma"/>
              <a:ea typeface="ＭＳ Ｐゴシック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907260" y="2827200"/>
            <a:ext cx="1249836" cy="276999"/>
          </a:xfrm>
          <a:prstGeom prst="rect">
            <a:avLst/>
          </a:prstGeom>
          <a:noFill/>
          <a:ln>
            <a:solidFill>
              <a:srgbClr val="053763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53763"/>
                </a:solidFill>
                <a:latin typeface="Tahoma"/>
              </a:rPr>
              <a:t>Valvular Load</a:t>
            </a:r>
            <a:endParaRPr lang="en-US" sz="1200" b="1" dirty="0">
              <a:solidFill>
                <a:srgbClr val="053763"/>
              </a:solidFill>
              <a:latin typeface="Tahoma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3962399" y="3068737"/>
            <a:ext cx="1193706" cy="276999"/>
          </a:xfrm>
          <a:prstGeom prst="rect">
            <a:avLst/>
          </a:prstGeom>
          <a:noFill/>
          <a:ln>
            <a:solidFill>
              <a:srgbClr val="053763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53763"/>
                </a:solidFill>
                <a:latin typeface="Tahoma"/>
              </a:rPr>
              <a:t>Arterial Load</a:t>
            </a:r>
            <a:endParaRPr lang="en-US" sz="1200" b="1" dirty="0">
              <a:solidFill>
                <a:srgbClr val="053763"/>
              </a:solidFill>
              <a:latin typeface="Tahoma"/>
            </a:endParaRPr>
          </a:p>
        </p:txBody>
      </p:sp>
      <p:sp>
        <p:nvSpPr>
          <p:cNvPr id="26" name="Rechteraccolade 25"/>
          <p:cNvSpPr/>
          <p:nvPr/>
        </p:nvSpPr>
        <p:spPr bwMode="auto">
          <a:xfrm>
            <a:off x="5181599" y="2768698"/>
            <a:ext cx="152400" cy="557213"/>
          </a:xfrm>
          <a:prstGeom prst="rightBrace">
            <a:avLst/>
          </a:prstGeom>
          <a:noFill/>
          <a:ln w="38100" cap="flat" cmpd="sng" algn="ctr">
            <a:solidFill>
              <a:srgbClr val="0537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053763"/>
              </a:solidFill>
              <a:effectLst/>
              <a:latin typeface="Tahoma"/>
              <a:ea typeface="ＭＳ Ｐゴシック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334000" y="2940148"/>
            <a:ext cx="3020378" cy="400110"/>
          </a:xfrm>
          <a:prstGeom prst="rect">
            <a:avLst/>
          </a:prstGeom>
          <a:noFill/>
          <a:ln>
            <a:solidFill>
              <a:srgbClr val="053763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53763"/>
                </a:solidFill>
                <a:latin typeface="Tahoma"/>
                <a:cs typeface="Tahoma"/>
              </a:rPr>
              <a:t>Global Load </a:t>
            </a:r>
            <a:r>
              <a:rPr lang="en-US" sz="1200" b="1" dirty="0" smtClean="0">
                <a:solidFill>
                  <a:srgbClr val="053763"/>
                </a:solidFill>
                <a:latin typeface="Tahoma"/>
                <a:ea typeface="ＭＳ ゴシック"/>
                <a:cs typeface="Tahoma"/>
              </a:rPr>
              <a:t>≅ Z</a:t>
            </a:r>
            <a:r>
              <a:rPr lang="en-US" sz="1200" b="1" baseline="-25000" dirty="0" smtClean="0">
                <a:solidFill>
                  <a:srgbClr val="053763"/>
                </a:solidFill>
                <a:latin typeface="Tahoma"/>
                <a:ea typeface="ＭＳ ゴシック"/>
                <a:cs typeface="Tahoma"/>
              </a:rPr>
              <a:t>VA </a:t>
            </a:r>
            <a:r>
              <a:rPr lang="en-US" sz="800" b="1" dirty="0" smtClean="0">
                <a:solidFill>
                  <a:srgbClr val="053763"/>
                </a:solidFill>
                <a:latin typeface="Tahoma"/>
                <a:ea typeface="ＭＳ ゴシック"/>
                <a:cs typeface="Tahoma"/>
              </a:rPr>
              <a:t>=</a:t>
            </a:r>
            <a:r>
              <a:rPr lang="en-US" sz="800" b="1" u="sng" dirty="0" smtClean="0">
                <a:solidFill>
                  <a:srgbClr val="053763"/>
                </a:solidFill>
                <a:latin typeface="Tahoma"/>
                <a:ea typeface="ＭＳ ゴシック"/>
                <a:cs typeface="Tahoma"/>
              </a:rPr>
              <a:t>Transaortic Mean ΔP + SBP</a:t>
            </a:r>
          </a:p>
          <a:p>
            <a:r>
              <a:rPr lang="en-US" sz="800" b="1" dirty="0">
                <a:solidFill>
                  <a:srgbClr val="053763"/>
                </a:solidFill>
                <a:latin typeface="Tahoma"/>
                <a:ea typeface="ＭＳ ゴシック"/>
                <a:cs typeface="Tahoma"/>
              </a:rPr>
              <a:t>	</a:t>
            </a:r>
            <a:r>
              <a:rPr lang="en-US" sz="800" b="1" dirty="0" smtClean="0">
                <a:solidFill>
                  <a:srgbClr val="053763"/>
                </a:solidFill>
                <a:latin typeface="Tahoma"/>
                <a:ea typeface="ＭＳ ゴシック"/>
                <a:cs typeface="Tahoma"/>
              </a:rPr>
              <a:t>	</a:t>
            </a:r>
            <a:r>
              <a:rPr lang="en-US" sz="800" b="1" dirty="0" err="1" smtClean="0">
                <a:solidFill>
                  <a:srgbClr val="053763"/>
                </a:solidFill>
                <a:latin typeface="Tahoma"/>
                <a:ea typeface="ＭＳ ゴシック"/>
                <a:cs typeface="Tahoma"/>
              </a:rPr>
              <a:t>SVi</a:t>
            </a:r>
            <a:endParaRPr lang="en-US" sz="800" b="1" dirty="0">
              <a:solidFill>
                <a:srgbClr val="053763"/>
              </a:solidFill>
              <a:latin typeface="Tahoma"/>
              <a:cs typeface="Tahoma"/>
            </a:endParaRPr>
          </a:p>
        </p:txBody>
      </p:sp>
      <p:sp>
        <p:nvSpPr>
          <p:cNvPr id="28" name="Ovaal 27"/>
          <p:cNvSpPr/>
          <p:nvPr/>
        </p:nvSpPr>
        <p:spPr bwMode="auto">
          <a:xfrm>
            <a:off x="3962399" y="3287520"/>
            <a:ext cx="1143000" cy="342900"/>
          </a:xfrm>
          <a:prstGeom prst="ellipse">
            <a:avLst/>
          </a:prstGeom>
          <a:solidFill>
            <a:srgbClr val="FFFFFF"/>
          </a:solidFill>
          <a:ln>
            <a:solidFill>
              <a:srgbClr val="053763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053763"/>
                </a:solidFill>
                <a:effectLst/>
                <a:latin typeface="Tahoma"/>
                <a:ea typeface="ＭＳ Ｐゴシック" charset="0"/>
              </a:rPr>
              <a:t>Fixed</a:t>
            </a:r>
            <a:endParaRPr kumimoji="0" lang="en-US" sz="1400" b="1" u="none" strike="noStrike" cap="none" normalizeH="0" baseline="0" dirty="0">
              <a:ln>
                <a:noFill/>
              </a:ln>
              <a:solidFill>
                <a:srgbClr val="053763"/>
              </a:solidFill>
              <a:effectLst/>
              <a:latin typeface="Tahoma"/>
              <a:ea typeface="ＭＳ Ｐゴシック" charset="0"/>
            </a:endParaRPr>
          </a:p>
        </p:txBody>
      </p:sp>
      <p:sp>
        <p:nvSpPr>
          <p:cNvPr id="29" name="Ovaal 28"/>
          <p:cNvSpPr/>
          <p:nvPr/>
        </p:nvSpPr>
        <p:spPr bwMode="auto">
          <a:xfrm>
            <a:off x="3962399" y="2468661"/>
            <a:ext cx="1143000" cy="342900"/>
          </a:xfrm>
          <a:prstGeom prst="ellipse">
            <a:avLst/>
          </a:prstGeom>
          <a:solidFill>
            <a:srgbClr val="FFFFFF"/>
          </a:solidFill>
          <a:ln>
            <a:solidFill>
              <a:srgbClr val="053763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053763"/>
                </a:solidFill>
                <a:effectLst/>
                <a:latin typeface="Tahoma"/>
                <a:ea typeface="ＭＳ Ｐゴシック" charset="0"/>
              </a:rPr>
              <a:t>Target </a:t>
            </a:r>
            <a:endParaRPr kumimoji="0" lang="en-US" sz="1400" b="1" u="none" strike="noStrike" cap="none" normalizeH="0" baseline="0" dirty="0">
              <a:ln>
                <a:noFill/>
              </a:ln>
              <a:solidFill>
                <a:srgbClr val="053763"/>
              </a:solidFill>
              <a:effectLst/>
              <a:latin typeface="Tahoma"/>
              <a:ea typeface="ＭＳ Ｐゴシック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5112128" y="3325659"/>
            <a:ext cx="4031873" cy="830997"/>
          </a:xfrm>
          <a:prstGeom prst="rect">
            <a:avLst/>
          </a:prstGeom>
          <a:noFill/>
          <a:ln>
            <a:solidFill>
              <a:srgbClr val="053763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53763"/>
                </a:solidFill>
                <a:latin typeface="Tahoma"/>
                <a:cs typeface="Tahoma"/>
              </a:rPr>
              <a:t>Elderly with decreased arterial compliance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200" b="1" dirty="0" smtClean="0">
                <a:solidFill>
                  <a:srgbClr val="053763"/>
                </a:solidFill>
                <a:latin typeface="Tahoma"/>
                <a:cs typeface="Tahoma"/>
              </a:rPr>
              <a:t>fixed BP 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200" b="1" dirty="0" smtClean="0">
                <a:solidFill>
                  <a:srgbClr val="053763"/>
                </a:solidFill>
                <a:latin typeface="Tahoma"/>
                <a:cs typeface="Tahoma"/>
              </a:rPr>
              <a:t>no response to vasodilators</a:t>
            </a:r>
          </a:p>
          <a:p>
            <a:pPr marL="628650" lvl="1" indent="-171450">
              <a:buFont typeface="Wingdings" charset="2"/>
              <a:buChar char="ü"/>
            </a:pPr>
            <a:r>
              <a:rPr lang="en-US" sz="1200" b="1" dirty="0" smtClean="0">
                <a:solidFill>
                  <a:srgbClr val="053763"/>
                </a:solidFill>
                <a:latin typeface="Tahoma"/>
                <a:cs typeface="Tahoma"/>
              </a:rPr>
              <a:t>no medical options to reduce arterial load</a:t>
            </a:r>
            <a:endParaRPr lang="en-US" sz="1200" b="1" dirty="0">
              <a:solidFill>
                <a:srgbClr val="053763"/>
              </a:solidFill>
              <a:latin typeface="Tahoma"/>
              <a:cs typeface="Tahoma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5257800" y="2507473"/>
            <a:ext cx="2533190" cy="276999"/>
          </a:xfrm>
          <a:prstGeom prst="rect">
            <a:avLst/>
          </a:prstGeom>
          <a:noFill/>
          <a:ln>
            <a:solidFill>
              <a:srgbClr val="053763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53763"/>
                </a:solidFill>
                <a:latin typeface="Tahoma"/>
                <a:cs typeface="Tahoma"/>
              </a:rPr>
              <a:t>TAVR will reduce valvular load</a:t>
            </a:r>
            <a:endParaRPr lang="en-US" sz="1200" b="1" dirty="0">
              <a:solidFill>
                <a:srgbClr val="053763"/>
              </a:solidFill>
              <a:latin typeface="Tahoma"/>
              <a:cs typeface="Tahoma"/>
            </a:endParaRPr>
          </a:p>
        </p:txBody>
      </p:sp>
      <p:cxnSp>
        <p:nvCxnSpPr>
          <p:cNvPr id="32" name="Rechte verbindingslijn met pijl 31"/>
          <p:cNvCxnSpPr/>
          <p:nvPr/>
        </p:nvCxnSpPr>
        <p:spPr bwMode="auto">
          <a:xfrm>
            <a:off x="2895599" y="1739998"/>
            <a:ext cx="0" cy="1243013"/>
          </a:xfrm>
          <a:prstGeom prst="straightConnector1">
            <a:avLst/>
          </a:prstGeom>
          <a:noFill/>
          <a:ln w="38100" cap="flat" cmpd="sng" algn="ctr">
            <a:solidFill>
              <a:srgbClr val="053763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kstvak 32"/>
          <p:cNvSpPr txBox="1"/>
          <p:nvPr/>
        </p:nvSpPr>
        <p:spPr>
          <a:xfrm>
            <a:off x="0" y="4613502"/>
            <a:ext cx="9144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i="0" dirty="0" smtClean="0">
                <a:solidFill>
                  <a:schemeClr val="bg1"/>
                </a:solidFill>
                <a:latin typeface="Tahoma"/>
                <a:cs typeface="Tahoma"/>
              </a:rPr>
              <a:t>Adapted from Pibarot P &amp; Dumesnil JG. JACC 2012;60:169-80</a:t>
            </a:r>
            <a:endParaRPr lang="en-US" sz="1000" b="1" i="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 rotWithShape="1">
          <a:blip r:embed="rId3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5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ijdelijke aanduiding voor inhoud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6835564"/>
              </p:ext>
            </p:extLst>
          </p:nvPr>
        </p:nvGraphicFramePr>
        <p:xfrm>
          <a:off x="838200" y="1233466"/>
          <a:ext cx="4860925" cy="286228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165744"/>
                <a:gridCol w="1695181"/>
              </a:tblGrid>
              <a:tr h="266462">
                <a:tc>
                  <a:txBody>
                    <a:bodyPr/>
                    <a:lstStyle/>
                    <a:p>
                      <a:endParaRPr lang="en-GB" sz="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solidFill>
                      <a:srgbClr val="0537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N=310</a:t>
                      </a:r>
                      <a:endParaRPr lang="en-GB" sz="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>
                    <a:solidFill>
                      <a:srgbClr val="053763"/>
                    </a:solidFill>
                  </a:tcPr>
                </a:tc>
              </a:tr>
              <a:tr h="266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noProof="0" dirty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 (</a:t>
                      </a:r>
                      <a:r>
                        <a:rPr lang="en-US" sz="800" b="1" baseline="0" noProof="0" dirty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mean </a:t>
                      </a:r>
                      <a:r>
                        <a:rPr lang="en-US" sz="800" b="1" noProof="0" dirty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± SD)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b="1" dirty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 ± 11</a:t>
                      </a:r>
                      <a:endParaRPr lang="en-GB" sz="800" b="1" dirty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</a:tr>
              <a:tr h="266462">
                <a:tc>
                  <a:txBody>
                    <a:bodyPr/>
                    <a:lstStyle/>
                    <a:p>
                      <a:r>
                        <a:rPr lang="en-US" sz="800" b="1" baseline="0" noProof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Male (n,%)</a:t>
                      </a:r>
                      <a:endParaRPr lang="en-US" sz="800" b="1" noProof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b="1" baseline="0" dirty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75%</a:t>
                      </a:r>
                      <a:endParaRPr lang="en-GB" sz="800" b="1" dirty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</a:tr>
              <a:tr h="266462">
                <a:tc>
                  <a:txBody>
                    <a:bodyPr/>
                    <a:lstStyle/>
                    <a:p>
                      <a:r>
                        <a:rPr lang="en-US" sz="800" b="1" noProof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Coronary artery disease</a:t>
                      </a:r>
                      <a:r>
                        <a:rPr lang="en-US" sz="800" b="1" baseline="0" noProof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(n,%)</a:t>
                      </a:r>
                      <a:endParaRPr lang="en-US" sz="800" b="1" noProof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b="1" dirty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72%</a:t>
                      </a:r>
                      <a:endParaRPr lang="en-GB" sz="800" b="1" dirty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</a:tr>
              <a:tr h="266462">
                <a:tc>
                  <a:txBody>
                    <a:bodyPr/>
                    <a:lstStyle/>
                    <a:p>
                      <a:r>
                        <a:rPr lang="en-US" sz="800" b="1" noProof="0" dirty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COPD (n,%)</a:t>
                      </a:r>
                      <a:endParaRPr lang="en-US" sz="800" b="1" noProof="0" dirty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b="1" baseline="0" dirty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25%</a:t>
                      </a:r>
                      <a:endParaRPr lang="en-GB" sz="800" b="1" dirty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</a:tr>
              <a:tr h="266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noProof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eGFR in ml/min (</a:t>
                      </a:r>
                      <a:r>
                        <a:rPr lang="en-US" sz="800" b="1" baseline="0" noProof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mean </a:t>
                      </a:r>
                      <a:r>
                        <a:rPr lang="en-US" sz="800" b="1" noProof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± SD)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b="1" dirty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 ± 20</a:t>
                      </a:r>
                      <a:endParaRPr lang="en-GB" sz="800" b="1" dirty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</a:tr>
              <a:tr h="266462">
                <a:tc>
                  <a:txBody>
                    <a:bodyPr/>
                    <a:lstStyle/>
                    <a:p>
                      <a:r>
                        <a:rPr lang="en-US" sz="800" b="1" noProof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Peripheral</a:t>
                      </a:r>
                      <a:r>
                        <a:rPr lang="en-US" sz="800" b="1" baseline="0" noProof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arterial disease (n,%)</a:t>
                      </a:r>
                      <a:endParaRPr lang="en-US" sz="800" b="1" noProof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b="1" dirty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19%</a:t>
                      </a:r>
                      <a:endParaRPr lang="en-GB" sz="800" b="1" dirty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</a:tr>
              <a:tr h="266462">
                <a:tc>
                  <a:txBody>
                    <a:bodyPr/>
                    <a:lstStyle/>
                    <a:p>
                      <a:r>
                        <a:rPr lang="en-US" sz="800" b="1" noProof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Prior stroke (n,%)</a:t>
                      </a:r>
                      <a:endParaRPr lang="en-US" sz="800" b="1" noProof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b="1" dirty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43, 14%</a:t>
                      </a:r>
                      <a:endParaRPr lang="en-GB" sz="800" b="1" dirty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</a:tr>
              <a:tr h="464126">
                <a:tc>
                  <a:txBody>
                    <a:bodyPr/>
                    <a:lstStyle/>
                    <a:p>
                      <a:r>
                        <a:rPr lang="en-US" sz="800" b="1" noProof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NYHA-class (n,%)</a:t>
                      </a:r>
                    </a:p>
                    <a:p>
                      <a:pPr lvl="1"/>
                      <a:r>
                        <a:rPr lang="en-US" sz="800" b="1" noProof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</a:p>
                    <a:p>
                      <a:pPr lvl="1"/>
                      <a:r>
                        <a:rPr lang="en-US" sz="800" b="1" noProof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IV</a:t>
                      </a:r>
                      <a:endParaRPr lang="en-US" sz="800" b="1" noProof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nl-NL" sz="800" b="1" dirty="0" smtClean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nl-NL" sz="800" b="1" dirty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29%</a:t>
                      </a:r>
                    </a:p>
                    <a:p>
                      <a:pPr algn="ctr"/>
                      <a:r>
                        <a:rPr lang="nl-NL" sz="800" b="1" dirty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4%</a:t>
                      </a:r>
                      <a:endParaRPr lang="en-GB" sz="800" b="1" dirty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</a:tr>
              <a:tr h="266462">
                <a:tc>
                  <a:txBody>
                    <a:bodyPr/>
                    <a:lstStyle/>
                    <a:p>
                      <a:pPr lvl="0"/>
                      <a:r>
                        <a:rPr lang="en-US" sz="800" b="1" noProof="0" dirty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Cardiac</a:t>
                      </a:r>
                      <a:r>
                        <a:rPr lang="en-US" sz="800" b="1" baseline="0" noProof="0" dirty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resynchronization therapy (n,%)</a:t>
                      </a:r>
                      <a:endParaRPr lang="en-US" sz="800" b="1" noProof="0" dirty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b="1" baseline="0" dirty="0" smtClean="0">
                          <a:solidFill>
                            <a:srgbClr val="1F497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12%</a:t>
                      </a:r>
                      <a:endParaRPr lang="en-GB" sz="800" b="1" dirty="0">
                        <a:solidFill>
                          <a:srgbClr val="1F497D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grpSp>
        <p:nvGrpSpPr>
          <p:cNvPr id="19" name="Groeperen 18"/>
          <p:cNvGrpSpPr/>
          <p:nvPr/>
        </p:nvGrpSpPr>
        <p:grpSpPr>
          <a:xfrm>
            <a:off x="6068574" y="1014803"/>
            <a:ext cx="2750500" cy="3385747"/>
            <a:chOff x="7998161" y="1973957"/>
            <a:chExt cx="1069639" cy="3194757"/>
          </a:xfrm>
        </p:grpSpPr>
        <p:pic>
          <p:nvPicPr>
            <p:cNvPr id="8" name="Picture 2" descr="http://thumbs.werkaandemuur.nl/5a3da50c14e24f3472d6aac8e5c44e1b_500x500_fi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8161" y="1973957"/>
              <a:ext cx="1066800" cy="641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i.owst.nl/87f9e6376a0b4ba59c01d9e3279fc765/opener/301997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2847835"/>
              <a:ext cx="1066800" cy="541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ttp://iucpq.qc.ca/sites/default/files/nous-joindre_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3642194"/>
              <a:ext cx="1066800" cy="63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kstvak 11"/>
            <p:cNvSpPr txBox="1"/>
            <p:nvPr/>
          </p:nvSpPr>
          <p:spPr>
            <a:xfrm>
              <a:off x="8001000" y="3505200"/>
              <a:ext cx="1066800" cy="1851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75" b="1" i="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Quebec Heart and Lung institute</a:t>
              </a:r>
              <a:endParaRPr lang="en-US" sz="675" b="1" i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ep 13"/>
            <p:cNvGrpSpPr/>
            <p:nvPr/>
          </p:nvGrpSpPr>
          <p:grpSpPr>
            <a:xfrm>
              <a:off x="8001000" y="4419600"/>
              <a:ext cx="1066800" cy="749114"/>
              <a:chOff x="3063729" y="3027472"/>
              <a:chExt cx="1211709" cy="909069"/>
            </a:xfrm>
          </p:grpSpPr>
          <p:pic>
            <p:nvPicPr>
              <p:cNvPr id="14" name="Picture 6" descr="http://www.crainsnewyork.com/apps/pbcsi.dll/storyimage/CN/20110908/FREE/110909939/AR/0/Weill-Cornell-Medical-Center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4012" y="3196225"/>
                <a:ext cx="1211426" cy="7403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kstvak 14"/>
              <p:cNvSpPr txBox="1"/>
              <p:nvPr/>
            </p:nvSpPr>
            <p:spPr>
              <a:xfrm>
                <a:off x="3063729" y="3027472"/>
                <a:ext cx="1211426" cy="2246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75" b="1" i="0" dirty="0" smtClea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Columbia Medical University New York</a:t>
                </a:r>
                <a:endParaRPr lang="en-US" sz="675" b="1" i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" name="Tekstvak 15"/>
            <p:cNvSpPr txBox="1"/>
            <p:nvPr/>
          </p:nvSpPr>
          <p:spPr>
            <a:xfrm>
              <a:off x="8001000" y="2706448"/>
              <a:ext cx="1066800" cy="1851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75" b="1" i="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Leiden University Medical Center</a:t>
              </a:r>
              <a:endParaRPr lang="en-US" sz="675" b="1" i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Tekstvak 20"/>
          <p:cNvSpPr txBox="1"/>
          <p:nvPr/>
        </p:nvSpPr>
        <p:spPr>
          <a:xfrm>
            <a:off x="0" y="476392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ahoma"/>
                <a:cs typeface="Tahoma"/>
              </a:rPr>
              <a:t>Van Gils et al. JACC 2017;69:2383-92</a:t>
            </a:r>
            <a:endParaRPr lang="en-US" sz="10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6">
            <a:alphaModFix amt="28000"/>
          </a:blip>
          <a:srcRect l="10695" t="15200" r="13726" b="8704"/>
          <a:stretch/>
        </p:blipFill>
        <p:spPr>
          <a:xfrm>
            <a:off x="7972216" y="4169697"/>
            <a:ext cx="917936" cy="372769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6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Moderate AS &amp; LV Dysfunction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0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5576" y="1364639"/>
            <a:ext cx="3250704" cy="1902617"/>
          </a:xfr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245287" y="3430721"/>
            <a:ext cx="8587680" cy="10470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Clinical events are common (61% @ 4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yrs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 FU)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Most events occur within the first year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1 in 4 were NYHA 1, 42% NYHA 2!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7"/>
          <a:stretch/>
        </p:blipFill>
        <p:spPr bwMode="auto">
          <a:xfrm>
            <a:off x="4860032" y="1364637"/>
            <a:ext cx="3528392" cy="191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978239" y="1036586"/>
            <a:ext cx="101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0" dirty="0" smtClean="0">
                <a:solidFill>
                  <a:srgbClr val="404040"/>
                </a:solidFill>
                <a:latin typeface="Tahoma"/>
                <a:cs typeface="Tahoma"/>
              </a:rPr>
              <a:t>Overall</a:t>
            </a:r>
            <a:endParaRPr lang="en-GB" b="1" i="0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700434" y="1036586"/>
            <a:ext cx="236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0" dirty="0" smtClean="0">
                <a:solidFill>
                  <a:srgbClr val="404040"/>
                </a:solidFill>
                <a:latin typeface="Tahoma"/>
                <a:cs typeface="Tahoma"/>
              </a:rPr>
              <a:t>Landmark Analysis</a:t>
            </a:r>
            <a:endParaRPr lang="en-GB" b="1" i="0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0" y="4840129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ahoma"/>
                <a:cs typeface="Tahoma"/>
              </a:rPr>
              <a:t>Van Gils et al. JACC 2017;69:2383-92</a:t>
            </a:r>
            <a:endParaRPr lang="en-US" sz="10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404040"/>
                </a:solidFill>
                <a:latin typeface="Tahoma"/>
                <a:cs typeface="Tahoma"/>
              </a:rPr>
              <a:t>Primary Composite Endpoint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CuadroTexto"/>
          <p:cNvSpPr txBox="1"/>
          <p:nvPr/>
        </p:nvSpPr>
        <p:spPr>
          <a:xfrm>
            <a:off x="1411359" y="2198140"/>
            <a:ext cx="13840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Tahoma"/>
                <a:cs typeface="Tahoma"/>
              </a:rPr>
              <a:t>International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Tahoma"/>
                <a:cs typeface="Tahoma"/>
              </a:rPr>
              <a:t>Multicenter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Tahoma"/>
                <a:cs typeface="Tahoma"/>
              </a:rPr>
              <a:t>Randomized</a:t>
            </a:r>
            <a:endParaRPr lang="en-US" sz="1400" b="1" dirty="0">
              <a:solidFill>
                <a:srgbClr val="1F497D"/>
              </a:solidFill>
              <a:latin typeface="Tahoma"/>
              <a:cs typeface="Tahoma"/>
            </a:endParaRPr>
          </a:p>
        </p:txBody>
      </p:sp>
      <p:sp>
        <p:nvSpPr>
          <p:cNvPr id="40" name="39 Abrir corchete"/>
          <p:cNvSpPr/>
          <p:nvPr/>
        </p:nvSpPr>
        <p:spPr>
          <a:xfrm>
            <a:off x="1403648" y="2198139"/>
            <a:ext cx="72008" cy="69249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41" name="40 Abrir corchete"/>
          <p:cNvSpPr/>
          <p:nvPr/>
        </p:nvSpPr>
        <p:spPr>
          <a:xfrm flipH="1">
            <a:off x="2699792" y="2198139"/>
            <a:ext cx="72008" cy="69249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1403648" y="1412061"/>
            <a:ext cx="1368152" cy="6779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FFFFFF"/>
                </a:solidFill>
                <a:latin typeface="Tahoma"/>
                <a:cs typeface="Tahoma"/>
              </a:rPr>
              <a:t>TAVR UNLOAD Trial</a:t>
            </a:r>
            <a:endParaRPr lang="en-US" sz="1400" b="1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43" name="42 Abrir llave"/>
          <p:cNvSpPr/>
          <p:nvPr/>
        </p:nvSpPr>
        <p:spPr>
          <a:xfrm>
            <a:off x="2843808" y="1372428"/>
            <a:ext cx="216024" cy="15242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832382" y="1727386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Tahoma"/>
                <a:cs typeface="Tahoma"/>
              </a:rPr>
              <a:t>LV-EF&lt; 50%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Tahoma"/>
                <a:cs typeface="Tahoma"/>
              </a:rPr>
              <a:t>&amp;</a:t>
            </a:r>
          </a:p>
          <a:p>
            <a:pPr algn="ctr"/>
            <a:r>
              <a:rPr lang="en-US" sz="1400" b="1" dirty="0" smtClean="0">
                <a:solidFill>
                  <a:srgbClr val="1F497D"/>
                </a:solidFill>
                <a:latin typeface="Tahoma"/>
                <a:cs typeface="Tahoma"/>
              </a:rPr>
              <a:t>Moderate AS</a:t>
            </a:r>
          </a:p>
        </p:txBody>
      </p:sp>
      <p:sp>
        <p:nvSpPr>
          <p:cNvPr id="45" name="44 Abrir llave"/>
          <p:cNvSpPr/>
          <p:nvPr/>
        </p:nvSpPr>
        <p:spPr>
          <a:xfrm flipH="1">
            <a:off x="4211960" y="1378468"/>
            <a:ext cx="216024" cy="15242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46" name="45 Elipse"/>
          <p:cNvSpPr/>
          <p:nvPr/>
        </p:nvSpPr>
        <p:spPr>
          <a:xfrm>
            <a:off x="4517928" y="2026540"/>
            <a:ext cx="396999" cy="289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000090"/>
                </a:solidFill>
                <a:latin typeface="Tahoma"/>
                <a:cs typeface="Tahoma"/>
              </a:rPr>
              <a:t>R</a:t>
            </a:r>
            <a:endParaRPr lang="en-US" sz="1400" b="1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5005688" y="1378469"/>
            <a:ext cx="934467" cy="42097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FFFFFF"/>
                </a:solidFill>
                <a:latin typeface="Tahoma"/>
                <a:cs typeface="Tahoma"/>
              </a:rPr>
              <a:t>TAVR + OHFT</a:t>
            </a:r>
            <a:endParaRPr lang="en-US" sz="1400" b="1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5005688" y="2541660"/>
            <a:ext cx="934467" cy="42097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rgbClr val="FFFFFF"/>
                </a:solidFill>
                <a:latin typeface="Tahoma"/>
                <a:cs typeface="Tahoma"/>
              </a:rPr>
              <a:t>OHFT alone</a:t>
            </a:r>
            <a:endParaRPr lang="en-US" sz="1400" b="1">
              <a:solidFill>
                <a:srgbClr val="FFFFFF"/>
              </a:solidFill>
              <a:latin typeface="Tahoma"/>
              <a:cs typeface="Tahoma"/>
            </a:endParaRPr>
          </a:p>
        </p:txBody>
      </p:sp>
      <p:cxnSp>
        <p:nvCxnSpPr>
          <p:cNvPr id="49" name="48 Conector angular"/>
          <p:cNvCxnSpPr>
            <a:endCxn id="47" idx="1"/>
          </p:cNvCxnSpPr>
          <p:nvPr/>
        </p:nvCxnSpPr>
        <p:spPr>
          <a:xfrm rot="5400000" flipH="1" flipV="1">
            <a:off x="4642264" y="1663119"/>
            <a:ext cx="437587" cy="28926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angular"/>
          <p:cNvCxnSpPr>
            <a:stCxn id="46" idx="4"/>
            <a:endCxn id="48" idx="1"/>
          </p:cNvCxnSpPr>
          <p:nvPr/>
        </p:nvCxnSpPr>
        <p:spPr>
          <a:xfrm rot="16200000" flipH="1">
            <a:off x="4642973" y="2389431"/>
            <a:ext cx="436167" cy="28926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Abrir llave"/>
          <p:cNvSpPr/>
          <p:nvPr/>
        </p:nvSpPr>
        <p:spPr>
          <a:xfrm>
            <a:off x="6084168" y="1024767"/>
            <a:ext cx="216024" cy="22316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084168" y="1348713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1F497D"/>
                </a:solidFill>
                <a:latin typeface="Tahoma"/>
                <a:cs typeface="Tahoma"/>
              </a:rPr>
              <a:t>Follow-up:</a:t>
            </a:r>
          </a:p>
          <a:p>
            <a:pPr algn="ctr"/>
            <a:r>
              <a:rPr lang="en-US" sz="1400" b="1" smtClean="0">
                <a:solidFill>
                  <a:srgbClr val="1F497D"/>
                </a:solidFill>
                <a:latin typeface="Tahoma"/>
                <a:cs typeface="Tahoma"/>
              </a:rPr>
              <a:t>1, 6 months</a:t>
            </a:r>
          </a:p>
          <a:p>
            <a:pPr algn="ctr"/>
            <a:r>
              <a:rPr lang="en-US" sz="1400" b="1" smtClean="0">
                <a:solidFill>
                  <a:srgbClr val="1F497D"/>
                </a:solidFill>
                <a:latin typeface="Tahoma"/>
                <a:cs typeface="Tahoma"/>
              </a:rPr>
              <a:t>1 &amp; 2 years</a:t>
            </a:r>
          </a:p>
          <a:p>
            <a:pPr algn="ctr"/>
            <a:endParaRPr lang="en-US" sz="1400" b="1" smtClean="0">
              <a:solidFill>
                <a:srgbClr val="1F497D"/>
              </a:solidFill>
              <a:latin typeface="Tahoma"/>
              <a:cs typeface="Tahoma"/>
            </a:endParaRPr>
          </a:p>
          <a:p>
            <a:pPr algn="ctr"/>
            <a:r>
              <a:rPr lang="en-US" sz="1400" b="1" smtClean="0">
                <a:solidFill>
                  <a:srgbClr val="1F497D"/>
                </a:solidFill>
                <a:latin typeface="Tahoma"/>
                <a:cs typeface="Tahoma"/>
              </a:rPr>
              <a:t>Clinical endpoints</a:t>
            </a:r>
          </a:p>
          <a:p>
            <a:pPr algn="ctr"/>
            <a:r>
              <a:rPr lang="en-US" sz="1400" b="1" smtClean="0">
                <a:solidFill>
                  <a:srgbClr val="1F497D"/>
                </a:solidFill>
                <a:latin typeface="Tahoma"/>
                <a:cs typeface="Tahoma"/>
              </a:rPr>
              <a:t>Symptoms</a:t>
            </a:r>
          </a:p>
          <a:p>
            <a:pPr algn="ctr"/>
            <a:r>
              <a:rPr lang="en-US" sz="1400" b="1" smtClean="0">
                <a:solidFill>
                  <a:srgbClr val="1F497D"/>
                </a:solidFill>
                <a:latin typeface="Tahoma"/>
                <a:cs typeface="Tahoma"/>
              </a:rPr>
              <a:t>Echo</a:t>
            </a:r>
          </a:p>
          <a:p>
            <a:pPr algn="ctr"/>
            <a:r>
              <a:rPr lang="en-US" sz="1400" b="1" smtClean="0">
                <a:solidFill>
                  <a:srgbClr val="1F497D"/>
                </a:solidFill>
                <a:latin typeface="Tahoma"/>
                <a:cs typeface="Tahoma"/>
              </a:rPr>
              <a:t>QoL</a:t>
            </a:r>
          </a:p>
        </p:txBody>
      </p:sp>
      <p:sp>
        <p:nvSpPr>
          <p:cNvPr id="53" name="52 Abrir llave"/>
          <p:cNvSpPr/>
          <p:nvPr/>
        </p:nvSpPr>
        <p:spPr>
          <a:xfrm flipH="1">
            <a:off x="7452320" y="1030808"/>
            <a:ext cx="216024" cy="22316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rgbClr val="000090"/>
              </a:solidFill>
              <a:latin typeface="Tahoma"/>
              <a:cs typeface="Tahoma"/>
            </a:endParaRPr>
          </a:p>
        </p:txBody>
      </p:sp>
      <p:pic>
        <p:nvPicPr>
          <p:cNvPr id="61" name="Picture 2" descr="http://bestheartcare.com/wp-content/uploads/2011/12/Closed-Aortic-Valve-with-Stenos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14" y="3379842"/>
            <a:ext cx="1098549" cy="9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" descr="http://www.uncrexheartvalvecenter.com/images/valveopen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50" y="3379843"/>
            <a:ext cx="1110870" cy="9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62 Conector recto de flecha"/>
          <p:cNvCxnSpPr/>
          <p:nvPr/>
        </p:nvCxnSpPr>
        <p:spPr>
          <a:xfrm>
            <a:off x="2893232" y="3662020"/>
            <a:ext cx="271155" cy="0"/>
          </a:xfrm>
          <a:prstGeom prst="straightConnector1">
            <a:avLst/>
          </a:prstGeom>
          <a:ln w="190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7960">
            <a:off x="3283540" y="3669143"/>
            <a:ext cx="477521" cy="345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5" name="64 Conector recto de flecha"/>
          <p:cNvCxnSpPr/>
          <p:nvPr/>
        </p:nvCxnSpPr>
        <p:spPr>
          <a:xfrm>
            <a:off x="3880209" y="3662020"/>
            <a:ext cx="271155" cy="0"/>
          </a:xfrm>
          <a:prstGeom prst="straightConnector1">
            <a:avLst/>
          </a:prstGeom>
          <a:ln w="190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 descr="http://www.clevelandclinicmeded.com/medicalpubs/diseasemanagement/cardiology/aortic-valve-disease/images/aorticvalvefig6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60" y="3455090"/>
            <a:ext cx="1523595" cy="6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66 Conector recto de flecha"/>
          <p:cNvCxnSpPr/>
          <p:nvPr/>
        </p:nvCxnSpPr>
        <p:spPr>
          <a:xfrm>
            <a:off x="5913266" y="3662020"/>
            <a:ext cx="271155" cy="0"/>
          </a:xfrm>
          <a:prstGeom prst="straightConnector1">
            <a:avLst/>
          </a:prstGeom>
          <a:ln w="190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0" y="4631295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ahoma"/>
                <a:cs typeface="Tahoma"/>
              </a:rPr>
              <a:t>Spitzer et al. AHJ 2016;182:80-88</a:t>
            </a:r>
            <a:endParaRPr lang="en-US" sz="10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27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4566" y="361950"/>
            <a:ext cx="1883827" cy="42066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b="1" dirty="0">
                <a:solidFill>
                  <a:srgbClr val="404040"/>
                </a:solidFill>
                <a:latin typeface="Tahoma"/>
                <a:cs typeface="Tahoma"/>
              </a:rPr>
              <a:t>TAVR UNLOAD Concept</a:t>
            </a: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7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1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 txBox="1">
            <a:spLocks/>
          </p:cNvSpPr>
          <p:nvPr/>
        </p:nvSpPr>
        <p:spPr>
          <a:xfrm>
            <a:off x="0" y="1791796"/>
            <a:ext cx="9144000" cy="82688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53763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i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TAVR for severe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A</a:t>
            </a:r>
            <a:r>
              <a:rPr lang="en-US" sz="3200" i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ortic Regurgitation</a:t>
            </a:r>
            <a:endParaRPr lang="en-US" sz="3200" i="0" dirty="0">
              <a:solidFill>
                <a:schemeClr val="tx1">
                  <a:lumMod val="75000"/>
                  <a:lumOff val="25000"/>
                </a:schemeClr>
              </a:solidFill>
              <a:cs typeface="Tahoma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2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66800" y="1944691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1" i="0" dirty="0">
              <a:solidFill>
                <a:schemeClr val="tx2"/>
              </a:solidFill>
              <a:latin typeface="Tahoma"/>
              <a:ea typeface="MS PGothic" pitchFamily="34" charset="-128"/>
              <a:cs typeface="Tahom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6164190"/>
            <a:ext cx="7543800" cy="28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en-US" sz="900" b="1" i="0" dirty="0">
              <a:solidFill>
                <a:schemeClr val="tx2"/>
              </a:solidFill>
              <a:latin typeface="Tahoma"/>
              <a:ea typeface="MS PGothic" pitchFamily="34" charset="-128"/>
              <a:cs typeface="Tahoma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56922" y="2616201"/>
            <a:ext cx="3810000" cy="269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1F497D"/>
                </a:solidFill>
                <a:latin typeface="Tahoma"/>
                <a:cs typeface="Tahoma"/>
              </a:rPr>
              <a:t>Grant/Research Support &amp; consulting Fees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976522" y="2616201"/>
            <a:ext cx="4167478" cy="30035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1F497D"/>
                </a:solidFill>
                <a:latin typeface="Tahoma"/>
                <a:cs typeface="Tahoma"/>
                <a:sym typeface="Monotype Sorts" charset="0"/>
              </a:rPr>
              <a:t>Abbott, Boston Scientific, Edwards </a:t>
            </a:r>
            <a:r>
              <a:rPr lang="en-US" sz="1600" b="1" dirty="0" err="1" smtClean="0">
                <a:solidFill>
                  <a:srgbClr val="1F497D"/>
                </a:solidFill>
                <a:latin typeface="Tahoma"/>
                <a:cs typeface="Tahoma"/>
                <a:sym typeface="Monotype Sorts" charset="0"/>
              </a:rPr>
              <a:t>Lifesciences</a:t>
            </a:r>
            <a:r>
              <a:rPr lang="en-US" sz="1600" b="1" dirty="0" smtClean="0">
                <a:solidFill>
                  <a:srgbClr val="1F497D"/>
                </a:solidFill>
                <a:latin typeface="Tahoma"/>
                <a:cs typeface="Tahoma"/>
                <a:sym typeface="Monotype Sorts" charset="0"/>
              </a:rPr>
              <a:t>, Medtronic, </a:t>
            </a:r>
            <a:r>
              <a:rPr lang="en-US" sz="1600" b="1" dirty="0" err="1" smtClean="0">
                <a:solidFill>
                  <a:srgbClr val="1F497D"/>
                </a:solidFill>
                <a:latin typeface="Tahoma"/>
                <a:cs typeface="Tahoma"/>
                <a:sym typeface="Monotype Sorts" charset="0"/>
              </a:rPr>
              <a:t>Acist</a:t>
            </a:r>
            <a:r>
              <a:rPr lang="en-US" sz="1600" b="1" dirty="0" smtClean="0">
                <a:solidFill>
                  <a:srgbClr val="1F497D"/>
                </a:solidFill>
                <a:latin typeface="Tahoma"/>
                <a:cs typeface="Tahoma"/>
                <a:sym typeface="Monotype Sorts" charset="0"/>
              </a:rPr>
              <a:t>, Claret, Terumo, </a:t>
            </a:r>
            <a:r>
              <a:rPr lang="en-US" sz="1600" b="1" dirty="0" err="1" smtClean="0">
                <a:solidFill>
                  <a:srgbClr val="1F497D"/>
                </a:solidFill>
                <a:latin typeface="Tahoma"/>
                <a:cs typeface="Tahoma"/>
                <a:sym typeface="Monotype Sorts" charset="0"/>
              </a:rPr>
              <a:t>PulseCath</a:t>
            </a:r>
            <a:r>
              <a:rPr lang="en-US" sz="1600" b="1" dirty="0" smtClean="0">
                <a:solidFill>
                  <a:srgbClr val="1F497D"/>
                </a:solidFill>
                <a:latin typeface="Tahoma"/>
                <a:cs typeface="Tahoma"/>
                <a:sym typeface="Monotype Sorts" charset="0"/>
              </a:rPr>
              <a:t>, Essential Medical</a:t>
            </a:r>
          </a:p>
          <a:p>
            <a:pPr>
              <a:lnSpc>
                <a:spcPct val="150000"/>
              </a:lnSpc>
            </a:pPr>
            <a:endParaRPr lang="en-US" sz="1600" b="1" dirty="0" smtClean="0">
              <a:solidFill>
                <a:srgbClr val="1F497D"/>
              </a:solidFill>
              <a:latin typeface="Tahoma"/>
              <a:cs typeface="Tahoma"/>
              <a:sym typeface="Monotype Sorts" charset="0"/>
            </a:endParaRPr>
          </a:p>
          <a:p>
            <a:pPr>
              <a:lnSpc>
                <a:spcPct val="150000"/>
              </a:lnSpc>
            </a:pPr>
            <a:endParaRPr lang="en-US" sz="1600" b="1" dirty="0" smtClean="0">
              <a:solidFill>
                <a:srgbClr val="1F497D"/>
              </a:solidFill>
              <a:latin typeface="Tahoma"/>
              <a:cs typeface="Tahoma"/>
              <a:sym typeface="Monotype Sorts" charset="0"/>
            </a:endParaRPr>
          </a:p>
          <a:p>
            <a:pPr>
              <a:lnSpc>
                <a:spcPct val="150000"/>
              </a:lnSpc>
            </a:pPr>
            <a:endParaRPr lang="en-US" sz="1600" b="1" dirty="0" smtClean="0">
              <a:solidFill>
                <a:srgbClr val="1F497D"/>
              </a:solidFill>
              <a:latin typeface="Tahoma"/>
              <a:cs typeface="Tahoma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26498" y="901712"/>
            <a:ext cx="8153400" cy="14516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sz="2000" b="1" i="0" dirty="0">
                <a:solidFill>
                  <a:schemeClr val="tx2"/>
                </a:solidFill>
                <a:latin typeface="Tahoma"/>
                <a:ea typeface="ヒラギノ角ゴ Pro W3" pitchFamily="-111" charset="-128"/>
                <a:cs typeface="Tahoma"/>
              </a:rPr>
              <a:t>Within the past 12 months, I </a:t>
            </a:r>
            <a:r>
              <a:rPr lang="en-US" sz="2000" b="1" i="0" dirty="0" smtClean="0">
                <a:solidFill>
                  <a:schemeClr val="tx2"/>
                </a:solidFill>
                <a:latin typeface="Tahoma"/>
                <a:ea typeface="ヒラギノ角ゴ Pro W3" pitchFamily="-111" charset="-128"/>
                <a:cs typeface="Tahoma"/>
              </a:rPr>
              <a:t>have </a:t>
            </a:r>
            <a:r>
              <a:rPr lang="en-US" sz="2000" b="1" i="0" dirty="0">
                <a:solidFill>
                  <a:schemeClr val="tx2"/>
                </a:solidFill>
                <a:latin typeface="Tahoma"/>
                <a:ea typeface="ヒラギノ角ゴ Pro W3" pitchFamily="-111" charset="-128"/>
                <a:cs typeface="Tahoma"/>
              </a:rPr>
              <a:t>had a financial interest/arrangement or affiliation with the organization(s) listed below.</a:t>
            </a:r>
            <a:endParaRPr lang="en-US" sz="2000" b="1" dirty="0">
              <a:solidFill>
                <a:schemeClr val="tx2"/>
              </a:solidFill>
              <a:latin typeface="Tahoma"/>
              <a:ea typeface="ヒラギノ角ゴ Pro W3" pitchFamily="-111" charset="-128"/>
              <a:cs typeface="Tahoma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7208" y="2235200"/>
            <a:ext cx="4009519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i="0" dirty="0">
                <a:solidFill>
                  <a:schemeClr val="tx2"/>
                </a:solidFill>
                <a:latin typeface="Tahoma"/>
                <a:cs typeface="Tahoma"/>
              </a:rPr>
              <a:t>Affiliation/Financial Relationship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930277" y="2235200"/>
            <a:ext cx="126545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chemeClr val="tx2"/>
                </a:solidFill>
                <a:latin typeface="Tahoma"/>
                <a:cs typeface="Tahoma"/>
              </a:rPr>
              <a:t>Company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404040"/>
                </a:solidFill>
                <a:latin typeface="Tahoma"/>
                <a:cs typeface="Tahoma"/>
              </a:rPr>
              <a:t>1</a:t>
            </a:r>
            <a:r>
              <a:rPr lang="en-US" sz="2400" b="1" baseline="30000" dirty="0" smtClean="0">
                <a:solidFill>
                  <a:srgbClr val="404040"/>
                </a:solidFill>
                <a:latin typeface="Tahoma"/>
                <a:cs typeface="Tahoma"/>
              </a:rPr>
              <a:t>st</a:t>
            </a:r>
            <a:r>
              <a:rPr lang="en-US" sz="2400" b="1" dirty="0" smtClean="0">
                <a:solidFill>
                  <a:srgbClr val="404040"/>
                </a:solidFill>
                <a:latin typeface="Tahoma"/>
                <a:cs typeface="Tahoma"/>
              </a:rPr>
              <a:t> vs. 2</a:t>
            </a:r>
            <a:r>
              <a:rPr lang="en-US" sz="2400" b="1" baseline="30000" dirty="0" smtClean="0">
                <a:solidFill>
                  <a:srgbClr val="404040"/>
                </a:solidFill>
                <a:latin typeface="Tahoma"/>
                <a:cs typeface="Tahoma"/>
              </a:rPr>
              <a:t>nd</a:t>
            </a:r>
            <a:r>
              <a:rPr lang="en-US" sz="2400" b="1" dirty="0" smtClean="0">
                <a:solidFill>
                  <a:srgbClr val="404040"/>
                </a:solidFill>
                <a:latin typeface="Tahoma"/>
                <a:cs typeface="Tahoma"/>
              </a:rPr>
              <a:t> Generation THV for severe AR</a:t>
            </a:r>
            <a:endParaRPr lang="en-US" sz="2400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6" y="1047750"/>
            <a:ext cx="5232041" cy="334766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476393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Yoon et al. JACC 2017;70:2752-63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52400" y="2114555"/>
            <a:ext cx="3493264" cy="1043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sz="1400" b="1" dirty="0" smtClean="0">
                <a:solidFill>
                  <a:srgbClr val="404040"/>
                </a:solidFill>
                <a:latin typeface="Tahoma"/>
                <a:cs typeface="Tahoma"/>
              </a:rPr>
              <a:t>N = 331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sz="1400" b="1" dirty="0" smtClean="0">
                <a:solidFill>
                  <a:srgbClr val="404040"/>
                </a:solidFill>
                <a:latin typeface="Tahoma"/>
                <a:cs typeface="Tahoma"/>
              </a:rPr>
              <a:t>40 centers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sz="1400" b="1" dirty="0" smtClean="0">
                <a:solidFill>
                  <a:srgbClr val="404040"/>
                </a:solidFill>
                <a:latin typeface="Tahoma"/>
                <a:cs typeface="Tahoma"/>
              </a:rPr>
              <a:t>September 2007 </a:t>
            </a:r>
            <a:r>
              <a:rPr lang="mr-IN" sz="1400" b="1" dirty="0" smtClean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lang="en-US" sz="1400" b="1" dirty="0" smtClean="0">
                <a:solidFill>
                  <a:srgbClr val="404040"/>
                </a:solidFill>
                <a:latin typeface="Tahoma"/>
                <a:cs typeface="Tahoma"/>
              </a:rPr>
              <a:t> February 2017</a:t>
            </a:r>
            <a:endParaRPr lang="en-US" sz="1400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1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404040"/>
                </a:solidFill>
                <a:latin typeface="Tahoma"/>
                <a:cs typeface="Tahoma"/>
              </a:rPr>
              <a:t>TAVI for Aortic Regurgitation</a:t>
            </a:r>
            <a:endParaRPr lang="en-US" sz="2400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476393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2"/>
                </a:solidFill>
                <a:latin typeface="Tahoma"/>
                <a:cs typeface="Tahoma"/>
              </a:rPr>
              <a:t>Yoon et al. JACC 2017;70:2752-63</a:t>
            </a:r>
            <a:endParaRPr lang="en-US" sz="1000" b="1" dirty="0">
              <a:solidFill>
                <a:schemeClr val="bg2"/>
              </a:solidFill>
              <a:latin typeface="Tahoma"/>
              <a:cs typeface="Tahoma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8" y="895350"/>
            <a:ext cx="4814059" cy="351258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04808" y="241935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Tahoma"/>
                <a:cs typeface="Tahoma"/>
              </a:rPr>
              <a:t>≥ Moderate AR </a:t>
            </a:r>
            <a:endParaRPr lang="en-US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404040"/>
                </a:solidFill>
                <a:latin typeface="Tahoma"/>
                <a:cs typeface="Tahoma"/>
              </a:rPr>
              <a:t>TAVI for Aortic Regurgitation</a:t>
            </a:r>
            <a:endParaRPr lang="en-US" sz="2400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476393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2"/>
                </a:solidFill>
                <a:latin typeface="Tahma"/>
                <a:cs typeface="Tahma"/>
              </a:rPr>
              <a:t>Yoon et al. JACC 2017;70:2752-63</a:t>
            </a:r>
            <a:endParaRPr lang="en-US" sz="1000" b="1" dirty="0">
              <a:solidFill>
                <a:schemeClr val="bg2"/>
              </a:solidFill>
              <a:latin typeface="Tahma"/>
              <a:cs typeface="Tahma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3393" y="2419350"/>
            <a:ext cx="21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Tahoma"/>
                <a:cs typeface="Tahoma"/>
              </a:rPr>
              <a:t>Need for &gt; 1 THV</a:t>
            </a:r>
            <a:endParaRPr lang="en-US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95350"/>
            <a:ext cx="5367220" cy="35833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6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b="1" dirty="0" smtClean="0">
                <a:solidFill>
                  <a:srgbClr val="404040"/>
                </a:solidFill>
                <a:latin typeface="Tahoma"/>
                <a:cs typeface="Tahoma"/>
              </a:rPr>
              <a:t>In Conclusion</a:t>
            </a:r>
            <a:endParaRPr lang="en-US" sz="2400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904753"/>
            <a:ext cx="8458200" cy="30861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charset="2"/>
              <a:buChar char="²"/>
            </a:pPr>
            <a:r>
              <a:rPr lang="en-US" sz="1600" b="1" dirty="0" smtClean="0">
                <a:solidFill>
                  <a:srgbClr val="404040"/>
                </a:solidFill>
                <a:latin typeface="Tahoma"/>
                <a:cs typeface="Tahoma"/>
              </a:rPr>
              <a:t>New indications for TAVR are emerging</a:t>
            </a:r>
          </a:p>
          <a:p>
            <a:pPr>
              <a:lnSpc>
                <a:spcPct val="150000"/>
              </a:lnSpc>
              <a:buFont typeface="Wingdings" charset="2"/>
              <a:buChar char="²"/>
            </a:pPr>
            <a:r>
              <a:rPr lang="en-US" sz="1600" b="1" dirty="0">
                <a:solidFill>
                  <a:srgbClr val="404040"/>
                </a:solidFill>
                <a:latin typeface="Tahoma"/>
                <a:cs typeface="Tahoma"/>
              </a:rPr>
              <a:t>Randomized trials are </a:t>
            </a:r>
            <a:r>
              <a:rPr lang="en-US" sz="1600" b="1" dirty="0" smtClean="0">
                <a:solidFill>
                  <a:srgbClr val="404040"/>
                </a:solidFill>
                <a:latin typeface="Tahoma"/>
                <a:cs typeface="Tahoma"/>
              </a:rPr>
              <a:t>ongoing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400" b="1" dirty="0" smtClean="0">
                <a:solidFill>
                  <a:srgbClr val="404040"/>
                </a:solidFill>
                <a:latin typeface="Tahoma"/>
                <a:cs typeface="Tahoma"/>
              </a:rPr>
              <a:t>A-symptomatic severe AS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400" b="1" dirty="0" smtClean="0">
                <a:solidFill>
                  <a:srgbClr val="404040"/>
                </a:solidFill>
                <a:latin typeface="Tahoma"/>
                <a:cs typeface="Tahoma"/>
              </a:rPr>
              <a:t>Moderate AS and LV dysfunction</a:t>
            </a:r>
          </a:p>
          <a:p>
            <a:pPr>
              <a:lnSpc>
                <a:spcPct val="150000"/>
              </a:lnSpc>
              <a:buFont typeface="Wingdings" charset="2"/>
              <a:buChar char="²"/>
            </a:pPr>
            <a:r>
              <a:rPr lang="en-US" sz="1600" b="1" dirty="0" smtClean="0">
                <a:solidFill>
                  <a:srgbClr val="404040"/>
                </a:solidFill>
                <a:latin typeface="Tahoma"/>
                <a:cs typeface="Tahoma"/>
              </a:rPr>
              <a:t>Next Generation THVs for AS seem to work in different anatomies than severe tricuspid AS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400" b="1" dirty="0" smtClean="0">
                <a:solidFill>
                  <a:srgbClr val="404040"/>
                </a:solidFill>
                <a:latin typeface="Tahoma"/>
                <a:cs typeface="Tahoma"/>
              </a:rPr>
              <a:t>Bicuspid </a:t>
            </a:r>
            <a:r>
              <a:rPr lang="en-US" sz="1400" b="1" dirty="0">
                <a:solidFill>
                  <a:srgbClr val="404040"/>
                </a:solidFill>
                <a:latin typeface="Tahoma"/>
                <a:cs typeface="Tahoma"/>
              </a:rPr>
              <a:t>severe AS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sz="1400" b="1" dirty="0" smtClean="0">
                <a:solidFill>
                  <a:srgbClr val="404040"/>
                </a:solidFill>
                <a:latin typeface="Tahoma"/>
                <a:cs typeface="Tahoma"/>
              </a:rPr>
              <a:t>Pure AR</a:t>
            </a:r>
          </a:p>
          <a:p>
            <a:pPr>
              <a:lnSpc>
                <a:spcPct val="150000"/>
              </a:lnSpc>
              <a:buFont typeface="Wingdings" charset="2"/>
              <a:buChar char="²"/>
            </a:pPr>
            <a:r>
              <a:rPr lang="en-US" sz="1600" b="1" dirty="0" smtClean="0">
                <a:solidFill>
                  <a:srgbClr val="404040"/>
                </a:solidFill>
                <a:latin typeface="Tahoma"/>
                <a:cs typeface="Tahoma"/>
              </a:rPr>
              <a:t>Meticulous imaging and anatomy tailored THV selection seem mandatory</a:t>
            </a:r>
          </a:p>
          <a:p>
            <a:pPr>
              <a:lnSpc>
                <a:spcPct val="150000"/>
              </a:lnSpc>
              <a:buFont typeface="Wingdings" charset="2"/>
              <a:buChar char="²"/>
            </a:pPr>
            <a:endParaRPr lang="en-US" sz="1600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96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444162" cy="586442"/>
          </a:xfrm>
        </p:spPr>
        <p:txBody>
          <a:bodyPr anchor="ctr">
            <a:normAutofit/>
          </a:bodyPr>
          <a:lstStyle/>
          <a:p>
            <a:r>
              <a:rPr lang="en-US" sz="2400" b="1" dirty="0" smtClean="0">
                <a:solidFill>
                  <a:srgbClr val="404040"/>
                </a:solidFill>
                <a:latin typeface="Tahoma"/>
                <a:cs typeface="Tahoma"/>
              </a:rPr>
              <a:t>Growing TAVR Indications</a:t>
            </a:r>
            <a:endParaRPr lang="en-US" sz="2400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graphicFrame>
        <p:nvGraphicFramePr>
          <p:cNvPr id="5" name="Grafiek 4"/>
          <p:cNvGraphicFramePr/>
          <p:nvPr>
            <p:extLst>
              <p:ext uri="{D42A27DB-BD31-4B8C-83A1-F6EECF244321}">
                <p14:modId xmlns:p14="http://schemas.microsoft.com/office/powerpoint/2010/main" val="374132529"/>
              </p:ext>
            </p:extLst>
          </p:nvPr>
        </p:nvGraphicFramePr>
        <p:xfrm>
          <a:off x="1023055" y="1362873"/>
          <a:ext cx="6088945" cy="243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hoek 5"/>
          <p:cNvSpPr/>
          <p:nvPr/>
        </p:nvSpPr>
        <p:spPr>
          <a:xfrm>
            <a:off x="578555" y="3212313"/>
            <a:ext cx="505178" cy="4603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585140" y="2755113"/>
            <a:ext cx="505178" cy="460375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 7"/>
          <p:cNvSpPr/>
          <p:nvPr/>
        </p:nvSpPr>
        <p:spPr>
          <a:xfrm>
            <a:off x="575732" y="1979356"/>
            <a:ext cx="505178" cy="77575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hoek 8"/>
          <p:cNvSpPr/>
          <p:nvPr/>
        </p:nvSpPr>
        <p:spPr>
          <a:xfrm>
            <a:off x="589392" y="2735711"/>
            <a:ext cx="505178" cy="4603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 9"/>
          <p:cNvSpPr/>
          <p:nvPr/>
        </p:nvSpPr>
        <p:spPr>
          <a:xfrm>
            <a:off x="579965" y="3216627"/>
            <a:ext cx="505178" cy="46037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1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 txBox="1">
            <a:spLocks/>
          </p:cNvSpPr>
          <p:nvPr/>
        </p:nvSpPr>
        <p:spPr>
          <a:xfrm>
            <a:off x="0" y="1825024"/>
            <a:ext cx="9144000" cy="8268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53763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i="0" dirty="0" smtClean="0">
                <a:solidFill>
                  <a:srgbClr val="404040"/>
                </a:solidFill>
                <a:cs typeface="Tahoma"/>
              </a:rPr>
              <a:t>TAVR in Asymptomatic severe AS</a:t>
            </a:r>
            <a:endParaRPr lang="en-US" sz="3200" i="0" dirty="0">
              <a:solidFill>
                <a:srgbClr val="404040"/>
              </a:solidFill>
              <a:cs typeface="Tahoma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5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21841" y="103980"/>
            <a:ext cx="8444162" cy="5864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53763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0" dirty="0" smtClean="0">
                <a:solidFill>
                  <a:srgbClr val="404040"/>
                </a:solidFill>
                <a:cs typeface="Tahoma"/>
              </a:rPr>
              <a:t>AVR in Asymptomatic severe AS</a:t>
            </a:r>
            <a:endParaRPr lang="en-US" sz="2400" i="0" dirty="0">
              <a:solidFill>
                <a:srgbClr val="404040"/>
              </a:solidFill>
              <a:cs typeface="Tahoma"/>
            </a:endParaRPr>
          </a:p>
        </p:txBody>
      </p:sp>
      <p:sp>
        <p:nvSpPr>
          <p:cNvPr id="3" name="Rechthoek 14"/>
          <p:cNvSpPr>
            <a:spLocks noChangeArrowheads="1"/>
          </p:cNvSpPr>
          <p:nvPr/>
        </p:nvSpPr>
        <p:spPr bwMode="auto">
          <a:xfrm>
            <a:off x="1896" y="4618269"/>
            <a:ext cx="91421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000" b="1" i="0" dirty="0" smtClean="0">
                <a:solidFill>
                  <a:schemeClr val="bg1"/>
                </a:solidFill>
                <a:latin typeface="Tahoma" charset="0"/>
                <a:cs typeface="Tahoma" charset="0"/>
              </a:rPr>
              <a:t>Taniguchi et al. JACC 2015;66:2827-</a:t>
            </a:r>
            <a:r>
              <a:rPr lang="en-US" sz="1000" b="1" i="0" dirty="0">
                <a:solidFill>
                  <a:schemeClr val="bg1"/>
                </a:solidFill>
                <a:latin typeface="Tahoma" charset="0"/>
                <a:cs typeface="Tahoma" charset="0"/>
              </a:rPr>
              <a:t>3</a:t>
            </a:r>
            <a:r>
              <a:rPr lang="en-US" sz="1000" b="1" i="0" dirty="0" smtClean="0">
                <a:solidFill>
                  <a:schemeClr val="bg1"/>
                </a:solidFill>
                <a:latin typeface="Tahoma" charset="0"/>
                <a:cs typeface="Tahoma" charset="0"/>
              </a:rPr>
              <a:t>8</a:t>
            </a:r>
            <a:endParaRPr lang="en-US" sz="1000" b="1" i="0" dirty="0">
              <a:solidFill>
                <a:schemeClr val="bg1"/>
              </a:solidFill>
              <a:latin typeface="Tahoma" charset="0"/>
              <a:cs typeface="Tahoma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082" y="1677628"/>
            <a:ext cx="4049146" cy="191993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705243" y="2084629"/>
            <a:ext cx="9073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53763"/>
                </a:solidFill>
              </a:rPr>
              <a:t>HF Admission</a:t>
            </a:r>
            <a:endParaRPr lang="en-US" sz="1000" b="1" dirty="0">
              <a:solidFill>
                <a:srgbClr val="053763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67" y="1677628"/>
            <a:ext cx="4049146" cy="191993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87673" y="2084629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53763"/>
                </a:solidFill>
              </a:rPr>
              <a:t>All cause </a:t>
            </a:r>
            <a:r>
              <a:rPr lang="en-US" sz="1000" b="1" dirty="0" smtClean="0">
                <a:solidFill>
                  <a:srgbClr val="05376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✜</a:t>
            </a:r>
            <a:endParaRPr lang="en-US" sz="1000" b="1" dirty="0">
              <a:solidFill>
                <a:srgbClr val="053763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69354" y="1060206"/>
            <a:ext cx="535274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charset="2"/>
              <a:buChar char="ü"/>
            </a:pPr>
            <a:r>
              <a:rPr lang="en-US" sz="1200" b="1" i="0" dirty="0" smtClean="0">
                <a:solidFill>
                  <a:srgbClr val="404040"/>
                </a:solidFill>
                <a:latin typeface="Tahoma"/>
                <a:cs typeface="Tahoma"/>
              </a:rPr>
              <a:t>Japanese Dataset including 1808 patients, from which 291 SAVR</a:t>
            </a:r>
          </a:p>
          <a:p>
            <a:pPr marL="171450" indent="-171450">
              <a:lnSpc>
                <a:spcPct val="150000"/>
              </a:lnSpc>
              <a:buFont typeface="Wingdings" charset="2"/>
              <a:buChar char="ü"/>
            </a:pPr>
            <a:r>
              <a:rPr lang="en-US" sz="1200" b="1" i="0" dirty="0" smtClean="0">
                <a:solidFill>
                  <a:srgbClr val="404040"/>
                </a:solidFill>
                <a:latin typeface="Tahoma"/>
                <a:cs typeface="Tahoma"/>
              </a:rPr>
              <a:t>Propensity matched analysis in 582 patients (291 in each arm) </a:t>
            </a:r>
            <a:endParaRPr lang="en-US" sz="1200" b="1" i="0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1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28600" y="209550"/>
            <a:ext cx="8444162" cy="58644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53763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i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AVR in Asymptomatic severe AS</a:t>
            </a:r>
            <a:r>
              <a:rPr lang="en-US" sz="2400" i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/>
            </a:r>
            <a:br>
              <a:rPr lang="en-US" sz="2400" i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</a:br>
            <a:r>
              <a:rPr lang="en-US" sz="2200" i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Meta-analysis </a:t>
            </a:r>
            <a:r>
              <a:rPr lang="mr-IN" sz="2200" i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–</a:t>
            </a:r>
            <a:r>
              <a:rPr lang="en-US" sz="2200" i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 Early AVR improves survival</a:t>
            </a:r>
            <a:endParaRPr lang="en-US" sz="2200" i="0" dirty="0">
              <a:solidFill>
                <a:schemeClr val="tx1">
                  <a:lumMod val="75000"/>
                  <a:lumOff val="25000"/>
                </a:schemeClr>
              </a:solidFill>
              <a:cs typeface="Tahoma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41" y="1501423"/>
            <a:ext cx="8087027" cy="2060927"/>
          </a:xfrm>
          <a:prstGeom prst="rect">
            <a:avLst/>
          </a:prstGeom>
        </p:spPr>
      </p:pic>
      <p:sp>
        <p:nvSpPr>
          <p:cNvPr id="4" name="Rechthoek 14"/>
          <p:cNvSpPr>
            <a:spLocks noChangeArrowheads="1"/>
          </p:cNvSpPr>
          <p:nvPr/>
        </p:nvSpPr>
        <p:spPr bwMode="auto">
          <a:xfrm>
            <a:off x="1896" y="4573969"/>
            <a:ext cx="9142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b="1" i="0" dirty="0" smtClean="0">
                <a:solidFill>
                  <a:schemeClr val="bg1"/>
                </a:solidFill>
                <a:latin typeface="Tahoma" charset="0"/>
                <a:cs typeface="Tahoma" charset="0"/>
              </a:rPr>
              <a:t>Genereux et al. JACC 2016;67:2263-88</a:t>
            </a:r>
            <a:endParaRPr lang="en-US" sz="1200" b="1" i="0" dirty="0">
              <a:solidFill>
                <a:schemeClr val="bg1"/>
              </a:solidFill>
              <a:latin typeface="Tahoma" charset="0"/>
              <a:cs typeface="Tahoma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4387665" y="2742036"/>
            <a:ext cx="914400" cy="30713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9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76"/>
          <p:cNvCxnSpPr>
            <a:endCxn id="17" idx="0"/>
          </p:cNvCxnSpPr>
          <p:nvPr/>
        </p:nvCxnSpPr>
        <p:spPr>
          <a:xfrm>
            <a:off x="6217420" y="1822800"/>
            <a:ext cx="1" cy="5917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38"/>
          <p:cNvCxnSpPr/>
          <p:nvPr/>
        </p:nvCxnSpPr>
        <p:spPr>
          <a:xfrm>
            <a:off x="4521463" y="1397348"/>
            <a:ext cx="1695956" cy="1708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5"/>
          <p:cNvCxnSpPr>
            <a:stCxn id="9" idx="2"/>
          </p:cNvCxnSpPr>
          <p:nvPr/>
        </p:nvCxnSpPr>
        <p:spPr>
          <a:xfrm flipH="1">
            <a:off x="2840591" y="1422751"/>
            <a:ext cx="1682246" cy="14547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4"/>
          <p:cNvCxnSpPr>
            <a:stCxn id="12" idx="2"/>
            <a:endCxn id="16" idx="0"/>
          </p:cNvCxnSpPr>
          <p:nvPr/>
        </p:nvCxnSpPr>
        <p:spPr>
          <a:xfrm>
            <a:off x="2835276" y="2648164"/>
            <a:ext cx="724084" cy="7985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42"/>
          <p:cNvCxnSpPr>
            <a:stCxn id="12" idx="2"/>
            <a:endCxn id="15" idx="0"/>
          </p:cNvCxnSpPr>
          <p:nvPr/>
        </p:nvCxnSpPr>
        <p:spPr>
          <a:xfrm flipH="1">
            <a:off x="2026804" y="2648164"/>
            <a:ext cx="808473" cy="78112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40"/>
          <p:cNvCxnSpPr/>
          <p:nvPr/>
        </p:nvCxnSpPr>
        <p:spPr>
          <a:xfrm>
            <a:off x="2835276" y="1765650"/>
            <a:ext cx="0" cy="64886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8"/>
          <p:cNvSpPr>
            <a:spLocks noChangeArrowheads="1"/>
          </p:cNvSpPr>
          <p:nvPr/>
        </p:nvSpPr>
        <p:spPr bwMode="auto">
          <a:xfrm>
            <a:off x="4770609" y="1594200"/>
            <a:ext cx="2900339" cy="209637"/>
          </a:xfrm>
          <a:prstGeom prst="roundRect">
            <a:avLst/>
          </a:prstGeom>
          <a:solidFill>
            <a:srgbClr val="053763"/>
          </a:solidFill>
          <a:ln w="9525" cap="flat" cmpd="sng" algn="ctr">
            <a:noFill/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rgbClr val="FFFFFF"/>
                </a:solidFill>
                <a:latin typeface="Tahoma"/>
                <a:ea typeface="ＭＳ Ｐゴシック" pitchFamily="64" charset="-128"/>
                <a:cs typeface="Tahoma"/>
              </a:rPr>
              <a:t>Stress-Test Abnormal</a:t>
            </a:r>
            <a:endParaRPr lang="en-US" sz="1400" b="1" kern="0" dirty="0">
              <a:solidFill>
                <a:srgbClr val="FFFFFF"/>
              </a:solidFill>
              <a:latin typeface="Tahoma"/>
              <a:ea typeface="ＭＳ Ｐゴシック" pitchFamily="64" charset="-128"/>
              <a:cs typeface="Tahoma"/>
            </a:endParaRPr>
          </a:p>
        </p:txBody>
      </p:sp>
      <p:sp>
        <p:nvSpPr>
          <p:cNvPr id="9" name="Text Box 4"/>
          <p:cNvSpPr>
            <a:spLocks noChangeArrowheads="1"/>
          </p:cNvSpPr>
          <p:nvPr/>
        </p:nvSpPr>
        <p:spPr bwMode="auto">
          <a:xfrm>
            <a:off x="2574713" y="1137001"/>
            <a:ext cx="3896249" cy="285750"/>
          </a:xfrm>
          <a:prstGeom prst="roundRect">
            <a:avLst/>
          </a:prstGeom>
          <a:gradFill rotWithShape="1">
            <a:gsLst>
              <a:gs pos="0">
                <a:srgbClr val="A3A3A3">
                  <a:tint val="100000"/>
                  <a:shade val="100000"/>
                  <a:satMod val="130000"/>
                </a:srgbClr>
              </a:gs>
              <a:gs pos="100000">
                <a:srgbClr val="A3A3A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3A3A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US" sz="1400" b="1" kern="0" dirty="0">
                <a:solidFill>
                  <a:srgbClr val="000000"/>
                </a:solidFill>
                <a:latin typeface="Tahoma"/>
                <a:ea typeface="ヒラギノ角ゴ Pro W3"/>
                <a:cs typeface="Tahoma"/>
              </a:rPr>
              <a:t>Treadmill Stress-Test</a:t>
            </a:r>
          </a:p>
        </p:txBody>
      </p:sp>
      <p:sp>
        <p:nvSpPr>
          <p:cNvPr id="10" name="Text Box 4"/>
          <p:cNvSpPr>
            <a:spLocks noChangeArrowheads="1"/>
          </p:cNvSpPr>
          <p:nvPr/>
        </p:nvSpPr>
        <p:spPr bwMode="auto">
          <a:xfrm>
            <a:off x="1059416" y="628630"/>
            <a:ext cx="7543800" cy="408872"/>
          </a:xfrm>
          <a:prstGeom prst="roundRect">
            <a:avLst/>
          </a:prstGeom>
          <a:noFill/>
          <a:ln w="9525" cap="flat" cmpd="sng" algn="ctr">
            <a:solidFill>
              <a:srgbClr val="A3A3A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000" b="1" kern="0" dirty="0" smtClean="0">
              <a:solidFill>
                <a:srgbClr val="053763"/>
              </a:solidFill>
              <a:latin typeface="Tahoma"/>
              <a:cs typeface="Tahoma"/>
            </a:endParaRPr>
          </a:p>
          <a:p>
            <a:pPr algn="ctr">
              <a:defRPr/>
            </a:pPr>
            <a:r>
              <a:rPr lang="en-US" sz="1400" b="1" kern="0" dirty="0" smtClean="0">
                <a:solidFill>
                  <a:srgbClr val="053763"/>
                </a:solidFill>
                <a:latin typeface="Tahoma"/>
                <a:cs typeface="Tahoma"/>
              </a:rPr>
              <a:t>Asymptomatic </a:t>
            </a:r>
            <a:r>
              <a:rPr lang="en-US" sz="1400" b="1" kern="0" dirty="0">
                <a:solidFill>
                  <a:srgbClr val="053763"/>
                </a:solidFill>
                <a:latin typeface="Tahoma"/>
                <a:cs typeface="Tahoma"/>
              </a:rPr>
              <a:t>Severe AS </a:t>
            </a:r>
            <a:r>
              <a:rPr lang="en-US" sz="1400" b="1" kern="0" dirty="0" smtClean="0">
                <a:solidFill>
                  <a:srgbClr val="053763"/>
                </a:solidFill>
                <a:latin typeface="Tahoma"/>
                <a:cs typeface="Tahoma"/>
              </a:rPr>
              <a:t>and </a:t>
            </a:r>
            <a:r>
              <a:rPr lang="en-US" sz="1400" b="1" kern="0" dirty="0">
                <a:solidFill>
                  <a:srgbClr val="053763"/>
                </a:solidFill>
                <a:latin typeface="Tahoma"/>
                <a:cs typeface="Tahoma"/>
              </a:rPr>
              <a:t>2D-TTE (PV ≥4m/s </a:t>
            </a:r>
            <a:r>
              <a:rPr lang="en-US" sz="1400" b="1" kern="0" dirty="0" smtClean="0">
                <a:solidFill>
                  <a:srgbClr val="053763"/>
                </a:solidFill>
                <a:latin typeface="Tahoma"/>
                <a:cs typeface="Tahoma"/>
              </a:rPr>
              <a:t>or </a:t>
            </a:r>
            <a:r>
              <a:rPr lang="en-US" sz="1400" b="1" kern="0" dirty="0">
                <a:solidFill>
                  <a:srgbClr val="053763"/>
                </a:solidFill>
                <a:latin typeface="Tahoma"/>
                <a:cs typeface="Tahoma"/>
              </a:rPr>
              <a:t>AVA ≤1 cm</a:t>
            </a:r>
            <a:r>
              <a:rPr lang="en-US" sz="1400" b="1" kern="0" baseline="30000" dirty="0">
                <a:solidFill>
                  <a:srgbClr val="053763"/>
                </a:solidFill>
                <a:latin typeface="Tahoma"/>
                <a:cs typeface="Tahoma"/>
              </a:rPr>
              <a:t>2</a:t>
            </a:r>
            <a:r>
              <a:rPr lang="en-US" sz="1400" b="1" kern="0" dirty="0">
                <a:solidFill>
                  <a:srgbClr val="053763"/>
                </a:solidFill>
                <a:latin typeface="Tahoma"/>
                <a:cs typeface="Tahoma"/>
              </a:rPr>
              <a:t>) </a:t>
            </a:r>
          </a:p>
          <a:p>
            <a:pPr algn="ctr">
              <a:defRPr/>
            </a:pPr>
            <a:r>
              <a:rPr lang="en-US" sz="1000" b="1" kern="0" dirty="0" smtClean="0">
                <a:solidFill>
                  <a:srgbClr val="053763"/>
                </a:solidFill>
                <a:latin typeface="Tahoma"/>
                <a:cs typeface="Tahoma"/>
              </a:rPr>
              <a:t>Exclusion </a:t>
            </a:r>
            <a:r>
              <a:rPr lang="en-US" sz="1000" b="1" kern="0" dirty="0">
                <a:solidFill>
                  <a:srgbClr val="053763"/>
                </a:solidFill>
                <a:latin typeface="Tahoma"/>
                <a:cs typeface="Tahoma"/>
              </a:rPr>
              <a:t>if </a:t>
            </a:r>
            <a:r>
              <a:rPr lang="en-US" sz="1000" b="1" kern="0" dirty="0" smtClean="0">
                <a:solidFill>
                  <a:srgbClr val="053763"/>
                </a:solidFill>
                <a:latin typeface="Tahoma"/>
                <a:cs typeface="Tahoma"/>
              </a:rPr>
              <a:t>patient is </a:t>
            </a:r>
            <a:r>
              <a:rPr lang="en-US" sz="1000" b="1" kern="0" dirty="0">
                <a:solidFill>
                  <a:srgbClr val="053763"/>
                </a:solidFill>
                <a:latin typeface="Tahoma"/>
                <a:cs typeface="Tahoma"/>
              </a:rPr>
              <a:t>symptomatic, EF&lt;50%, concomitant surgical indications, </a:t>
            </a:r>
            <a:r>
              <a:rPr lang="en-US" sz="1000" b="1" kern="0" dirty="0" smtClean="0">
                <a:solidFill>
                  <a:srgbClr val="053763"/>
                </a:solidFill>
                <a:latin typeface="Tahoma"/>
                <a:cs typeface="Tahoma"/>
              </a:rPr>
              <a:t>bicuspid valve, </a:t>
            </a:r>
            <a:r>
              <a:rPr lang="en-US" sz="1000" b="1" kern="0" dirty="0">
                <a:solidFill>
                  <a:srgbClr val="053763"/>
                </a:solidFill>
                <a:latin typeface="Tahoma"/>
                <a:cs typeface="Tahoma"/>
              </a:rPr>
              <a:t>or STS &gt;</a:t>
            </a:r>
            <a:r>
              <a:rPr lang="en-US" sz="1000" b="1" kern="0" dirty="0" smtClean="0">
                <a:solidFill>
                  <a:srgbClr val="053763"/>
                </a:solidFill>
                <a:latin typeface="Tahoma"/>
                <a:cs typeface="Tahoma"/>
              </a:rPr>
              <a:t>8</a:t>
            </a:r>
            <a:endParaRPr lang="en-US" sz="1000" b="1" kern="0" dirty="0">
              <a:solidFill>
                <a:srgbClr val="053763"/>
              </a:solidFill>
              <a:latin typeface="Tahoma"/>
              <a:cs typeface="Tahoma"/>
            </a:endParaRPr>
          </a:p>
          <a:p>
            <a:pPr algn="ctr">
              <a:defRPr/>
            </a:pPr>
            <a:endParaRPr lang="en-US" b="1" kern="0" dirty="0">
              <a:solidFill>
                <a:srgbClr val="053763"/>
              </a:solidFill>
              <a:latin typeface="Tahoma"/>
              <a:ea typeface="ＭＳ Ｐゴシック" pitchFamily="64" charset="-128"/>
              <a:cs typeface="Tahoma"/>
            </a:endParaRPr>
          </a:p>
        </p:txBody>
      </p:sp>
      <p:sp>
        <p:nvSpPr>
          <p:cNvPr id="11" name="Rounded Rectangle 28"/>
          <p:cNvSpPr>
            <a:spLocks noChangeArrowheads="1"/>
          </p:cNvSpPr>
          <p:nvPr/>
        </p:nvSpPr>
        <p:spPr bwMode="auto">
          <a:xfrm>
            <a:off x="1378084" y="1613163"/>
            <a:ext cx="2914385" cy="209637"/>
          </a:xfrm>
          <a:prstGeom prst="roundRect">
            <a:avLst/>
          </a:prstGeom>
          <a:solidFill>
            <a:srgbClr val="053763"/>
          </a:solidFill>
          <a:ln w="9525" cap="flat" cmpd="sng" algn="ctr">
            <a:noFill/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rgbClr val="FFFFFF"/>
                </a:solidFill>
                <a:latin typeface="Tahoma"/>
                <a:ea typeface="ＭＳ Ｐゴシック" pitchFamily="64" charset="-128"/>
                <a:cs typeface="Tahoma"/>
              </a:rPr>
              <a:t>Stress-Test Normal</a:t>
            </a:r>
            <a:endParaRPr lang="en-US" sz="1400" b="1" kern="0" dirty="0">
              <a:solidFill>
                <a:srgbClr val="FFFFFF"/>
              </a:solidFill>
              <a:latin typeface="Tahoma"/>
              <a:ea typeface="ＭＳ Ｐゴシック" pitchFamily="64" charset="-128"/>
              <a:cs typeface="Tahoma"/>
            </a:endParaRPr>
          </a:p>
        </p:txBody>
      </p:sp>
      <p:sp>
        <p:nvSpPr>
          <p:cNvPr id="12" name="Rounded Rectangle 28"/>
          <p:cNvSpPr>
            <a:spLocks noChangeArrowheads="1"/>
          </p:cNvSpPr>
          <p:nvPr/>
        </p:nvSpPr>
        <p:spPr bwMode="auto">
          <a:xfrm>
            <a:off x="1378084" y="2414517"/>
            <a:ext cx="2914385" cy="233648"/>
          </a:xfrm>
          <a:prstGeom prst="roundRect">
            <a:avLst/>
          </a:prstGeom>
          <a:gradFill rotWithShape="1">
            <a:gsLst>
              <a:gs pos="0">
                <a:srgbClr val="AAA04E"/>
              </a:gs>
              <a:gs pos="100000">
                <a:srgbClr val="CEC793"/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 kern="0" dirty="0" smtClean="0">
                <a:solidFill>
                  <a:srgbClr val="000000"/>
                </a:solidFill>
                <a:latin typeface="Tahoma"/>
                <a:ea typeface="ＭＳ Ｐゴシック" pitchFamily="64" charset="-128"/>
                <a:cs typeface="Tahoma"/>
              </a:rPr>
              <a:t>Early-TAVR Randomized Trial</a:t>
            </a:r>
            <a:endParaRPr lang="de-DE" sz="1400" b="1" kern="0" dirty="0">
              <a:solidFill>
                <a:srgbClr val="000000"/>
              </a:solidFill>
              <a:latin typeface="Tahoma"/>
              <a:ea typeface="ＭＳ Ｐゴシック" pitchFamily="64" charset="-128"/>
              <a:cs typeface="Tahoma"/>
            </a:endParaRPr>
          </a:p>
        </p:txBody>
      </p:sp>
      <p:sp>
        <p:nvSpPr>
          <p:cNvPr id="13" name="Rounded Rectangle 28"/>
          <p:cNvSpPr>
            <a:spLocks noChangeArrowheads="1"/>
          </p:cNvSpPr>
          <p:nvPr/>
        </p:nvSpPr>
        <p:spPr bwMode="auto">
          <a:xfrm>
            <a:off x="1381440" y="1971876"/>
            <a:ext cx="2914385" cy="308125"/>
          </a:xfrm>
          <a:prstGeom prst="roundRect">
            <a:avLst/>
          </a:prstGeom>
          <a:gradFill rotWithShape="1">
            <a:gsLst>
              <a:gs pos="0">
                <a:srgbClr val="AAA04E"/>
              </a:gs>
              <a:gs pos="100000">
                <a:srgbClr val="CEC793"/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b="1" kern="0" dirty="0" smtClean="0">
                <a:solidFill>
                  <a:srgbClr val="000000"/>
                </a:solidFill>
                <a:latin typeface="Tahoma"/>
                <a:ea typeface="ＭＳ Ｐゴシック" pitchFamily="64" charset="-128"/>
                <a:cs typeface="Tahoma"/>
              </a:rPr>
              <a:t>CTA and Angiography </a:t>
            </a:r>
            <a:br>
              <a:rPr lang="de-DE" sz="1200" b="1" kern="0" dirty="0" smtClean="0">
                <a:solidFill>
                  <a:srgbClr val="000000"/>
                </a:solidFill>
                <a:latin typeface="Tahoma"/>
                <a:ea typeface="ＭＳ Ｐゴシック" pitchFamily="64" charset="-128"/>
                <a:cs typeface="Tahoma"/>
              </a:rPr>
            </a:br>
            <a:r>
              <a:rPr lang="de-DE" sz="1200" b="1" kern="0" dirty="0" smtClean="0">
                <a:solidFill>
                  <a:srgbClr val="000000"/>
                </a:solidFill>
                <a:latin typeface="Tahoma"/>
                <a:ea typeface="ＭＳ Ｐゴシック" pitchFamily="64" charset="-128"/>
                <a:cs typeface="Tahoma"/>
              </a:rPr>
              <a:t>TF- TAVR eligibility</a:t>
            </a:r>
            <a:endParaRPr lang="de-DE" sz="1200" b="1" kern="0" dirty="0">
              <a:solidFill>
                <a:srgbClr val="000000"/>
              </a:solidFill>
              <a:latin typeface="Tahoma"/>
              <a:ea typeface="ＭＳ Ｐゴシック" pitchFamily="64" charset="-128"/>
              <a:cs typeface="Tahoma"/>
            </a:endParaRPr>
          </a:p>
        </p:txBody>
      </p:sp>
      <p:sp>
        <p:nvSpPr>
          <p:cNvPr id="14" name="Rectangle 22"/>
          <p:cNvSpPr/>
          <p:nvPr/>
        </p:nvSpPr>
        <p:spPr>
          <a:xfrm>
            <a:off x="1658133" y="2851501"/>
            <a:ext cx="2399893" cy="378491"/>
          </a:xfrm>
          <a:prstGeom prst="rect">
            <a:avLst/>
          </a:prstGeom>
          <a:solidFill>
            <a:srgbClr val="0537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ahoma"/>
                <a:cs typeface="Tahoma"/>
              </a:rPr>
              <a:t>Randomization 1:1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  <a:latin typeface="Tahoma"/>
                <a:cs typeface="Tahoma"/>
              </a:rPr>
              <a:t>Stratified </a:t>
            </a:r>
            <a:r>
              <a:rPr lang="en-US" sz="1050" b="1" dirty="0">
                <a:solidFill>
                  <a:schemeClr val="tx1"/>
                </a:solidFill>
                <a:latin typeface="Tahoma"/>
                <a:cs typeface="Tahoma"/>
              </a:rPr>
              <a:t>by STS </a:t>
            </a:r>
            <a:r>
              <a:rPr lang="en-US" sz="1050" b="1" dirty="0" smtClean="0">
                <a:solidFill>
                  <a:schemeClr val="tx1"/>
                </a:solidFill>
                <a:latin typeface="Tahoma"/>
                <a:cs typeface="Tahoma"/>
              </a:rPr>
              <a:t>(&lt;3 vs </a:t>
            </a:r>
            <a:r>
              <a:rPr lang="en-US" sz="1050" b="1" u="sng" dirty="0" smtClean="0">
                <a:solidFill>
                  <a:schemeClr val="tx1"/>
                </a:solidFill>
                <a:latin typeface="Tahoma"/>
                <a:cs typeface="Tahoma"/>
              </a:rPr>
              <a:t>&gt;</a:t>
            </a:r>
            <a:r>
              <a:rPr lang="en-US" sz="1050" b="1" dirty="0">
                <a:solidFill>
                  <a:schemeClr val="tx1"/>
                </a:solidFill>
                <a:latin typeface="Tahoma"/>
                <a:cs typeface="Tahoma"/>
              </a:rPr>
              <a:t>3</a:t>
            </a:r>
            <a:r>
              <a:rPr lang="en-US" sz="1050" b="1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endParaRPr lang="en-US" sz="105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5" name="Text Box 4"/>
          <p:cNvSpPr>
            <a:spLocks noChangeArrowheads="1"/>
          </p:cNvSpPr>
          <p:nvPr/>
        </p:nvSpPr>
        <p:spPr bwMode="auto">
          <a:xfrm>
            <a:off x="1378080" y="3429285"/>
            <a:ext cx="1297446" cy="336615"/>
          </a:xfrm>
          <a:prstGeom prst="roundRect">
            <a:avLst/>
          </a:prstGeom>
          <a:solidFill>
            <a:srgbClr val="BEB679"/>
          </a:solidFill>
          <a:ln w="9525" cap="flat" cmpd="sng" algn="ctr">
            <a:solidFill>
              <a:srgbClr val="A3A3A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Tahoma"/>
                <a:ea typeface="ヒラギノ角ゴ Pro W3"/>
                <a:cs typeface="Tahoma"/>
              </a:rPr>
              <a:t>TF- TAVR</a:t>
            </a:r>
            <a:endParaRPr lang="en-US" sz="1400" b="1" kern="0" dirty="0">
              <a:solidFill>
                <a:srgbClr val="000000"/>
              </a:solidFill>
              <a:latin typeface="Tahoma"/>
              <a:ea typeface="ヒラギノ角ゴ Pro W3"/>
              <a:cs typeface="Tahoma"/>
            </a:endParaRPr>
          </a:p>
        </p:txBody>
      </p:sp>
      <p:sp>
        <p:nvSpPr>
          <p:cNvPr id="16" name="Text Box 4"/>
          <p:cNvSpPr>
            <a:spLocks noChangeArrowheads="1"/>
          </p:cNvSpPr>
          <p:nvPr/>
        </p:nvSpPr>
        <p:spPr bwMode="auto">
          <a:xfrm>
            <a:off x="2826252" y="3446706"/>
            <a:ext cx="1466216" cy="319194"/>
          </a:xfrm>
          <a:prstGeom prst="roundRect">
            <a:avLst/>
          </a:prstGeom>
          <a:solidFill>
            <a:srgbClr val="BEB679"/>
          </a:solidFill>
          <a:ln w="9525" cap="flat" cmpd="sng" algn="ctr">
            <a:solidFill>
              <a:srgbClr val="A3A3A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Tahoma"/>
                <a:ea typeface="ヒラギノ角ゴ Pro W3"/>
                <a:cs typeface="Tahoma"/>
              </a:rPr>
              <a:t>Clinical Surveillance</a:t>
            </a:r>
            <a:endParaRPr lang="en-US" sz="1400" b="1" kern="0" dirty="0">
              <a:solidFill>
                <a:srgbClr val="000000"/>
              </a:solidFill>
              <a:latin typeface="Tahoma"/>
              <a:ea typeface="ヒラギノ角ゴ Pro W3"/>
              <a:cs typeface="Tahoma"/>
            </a:endParaRPr>
          </a:p>
        </p:txBody>
      </p:sp>
      <p:sp>
        <p:nvSpPr>
          <p:cNvPr id="17" name="Text Box 4"/>
          <p:cNvSpPr>
            <a:spLocks noChangeArrowheads="1"/>
          </p:cNvSpPr>
          <p:nvPr/>
        </p:nvSpPr>
        <p:spPr bwMode="auto">
          <a:xfrm>
            <a:off x="4767251" y="2414517"/>
            <a:ext cx="2900339" cy="228638"/>
          </a:xfrm>
          <a:prstGeom prst="roundRect">
            <a:avLst/>
          </a:prstGeom>
          <a:solidFill>
            <a:srgbClr val="BEB679"/>
          </a:solidFill>
          <a:ln w="9525" cap="flat" cmpd="sng" algn="ctr">
            <a:solidFill>
              <a:srgbClr val="A3A3A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Tahoma"/>
                <a:ea typeface="ヒラギノ角ゴ Pro W3"/>
                <a:cs typeface="Tahoma"/>
              </a:rPr>
              <a:t>Early TAVR Registry</a:t>
            </a:r>
            <a:endParaRPr lang="en-US" sz="1400" b="1" kern="0" dirty="0">
              <a:solidFill>
                <a:srgbClr val="000000"/>
              </a:solidFill>
              <a:latin typeface="Tahoma"/>
              <a:ea typeface="ヒラギノ角ゴ Pro W3"/>
              <a:cs typeface="Tahoma"/>
            </a:endParaRPr>
          </a:p>
        </p:txBody>
      </p:sp>
      <p:sp>
        <p:nvSpPr>
          <p:cNvPr id="18" name="Text Box 4"/>
          <p:cNvSpPr>
            <a:spLocks noChangeArrowheads="1"/>
          </p:cNvSpPr>
          <p:nvPr/>
        </p:nvSpPr>
        <p:spPr bwMode="auto">
          <a:xfrm>
            <a:off x="610456" y="3994501"/>
            <a:ext cx="4421479" cy="579002"/>
          </a:xfrm>
          <a:prstGeom prst="roundRect">
            <a:avLst/>
          </a:prstGeom>
          <a:solidFill>
            <a:srgbClr val="053763"/>
          </a:solidFill>
          <a:ln w="9525" cap="flat" cmpd="sng" algn="ctr">
            <a:noFill/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1" kern="0" dirty="0" smtClean="0">
                <a:solidFill>
                  <a:prstClr val="white"/>
                </a:solidFill>
                <a:latin typeface="Tahoma"/>
                <a:cs typeface="Tahoma"/>
              </a:rPr>
              <a:t>Primary Endpoint (superiority): 2-year composite of all-cause mortality, all strokes, and repeat  hospitalizations (CV)</a:t>
            </a:r>
            <a:endParaRPr lang="en-US" sz="2000" b="1" kern="0" dirty="0">
              <a:solidFill>
                <a:prstClr val="white"/>
              </a:solidFill>
              <a:latin typeface="Tahoma"/>
              <a:ea typeface="ＭＳ Ｐゴシック" pitchFamily="64" charset="-128"/>
              <a:cs typeface="Tahoma"/>
            </a:endParaRPr>
          </a:p>
        </p:txBody>
      </p:sp>
      <p:cxnSp>
        <p:nvCxnSpPr>
          <p:cNvPr id="19" name="Straight Connector 108"/>
          <p:cNvCxnSpPr/>
          <p:nvPr/>
        </p:nvCxnSpPr>
        <p:spPr>
          <a:xfrm flipV="1">
            <a:off x="552878" y="3880200"/>
            <a:ext cx="4479057" cy="7100"/>
          </a:xfrm>
          <a:prstGeom prst="line">
            <a:avLst/>
          </a:prstGeom>
          <a:noFill/>
          <a:ln w="25400" cap="flat" cmpd="sng" algn="ctr">
            <a:solidFill>
              <a:srgbClr val="053763"/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Titel 1"/>
          <p:cNvSpPr txBox="1">
            <a:spLocks/>
          </p:cNvSpPr>
          <p:nvPr/>
        </p:nvSpPr>
        <p:spPr>
          <a:xfrm>
            <a:off x="221841" y="103980"/>
            <a:ext cx="8444162" cy="5864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53763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EARLY TAVR</a:t>
            </a:r>
            <a:endParaRPr lang="en-US" sz="2400" i="0" dirty="0">
              <a:solidFill>
                <a:schemeClr val="tx1">
                  <a:lumMod val="75000"/>
                  <a:lumOff val="25000"/>
                </a:schemeClr>
              </a:solidFill>
              <a:cs typeface="Tahoma"/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2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9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/>
          <p:cNvSpPr txBox="1">
            <a:spLocks/>
          </p:cNvSpPr>
          <p:nvPr/>
        </p:nvSpPr>
        <p:spPr>
          <a:xfrm>
            <a:off x="0" y="1791796"/>
            <a:ext cx="9144000" cy="82688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53763"/>
                </a:solidFill>
                <a:latin typeface="Tahoma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i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ahoma"/>
              </a:rPr>
              <a:t>TAVR in severe Bicuspid Aortic Stenosis</a:t>
            </a:r>
            <a:endParaRPr lang="en-US" sz="3200" i="0" dirty="0">
              <a:solidFill>
                <a:schemeClr val="tx1">
                  <a:lumMod val="75000"/>
                  <a:lumOff val="25000"/>
                </a:schemeClr>
              </a:solidFill>
              <a:cs typeface="Tahoma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2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798779"/>
            <a:ext cx="8534400" cy="38862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buClr>
                <a:srgbClr val="3C3C3B"/>
              </a:buClr>
              <a:buFont typeface="Wingdings" charset="2"/>
              <a:buChar char="Ø"/>
            </a:pPr>
            <a:r>
              <a:rPr lang="en-US" b="1" dirty="0" smtClean="0">
                <a:solidFill>
                  <a:srgbClr val="404040"/>
                </a:solidFill>
                <a:latin typeface="Tahoma"/>
                <a:cs typeface="Tahoma"/>
              </a:rPr>
              <a:t>FACTS:</a:t>
            </a:r>
          </a:p>
          <a:p>
            <a:pPr>
              <a:lnSpc>
                <a:spcPct val="150000"/>
              </a:lnSpc>
              <a:buClr>
                <a:srgbClr val="3C3C3B"/>
              </a:buClr>
              <a:buFont typeface="Wingdings" charset="2"/>
              <a:buChar char="Ø"/>
            </a:pPr>
            <a:r>
              <a:rPr lang="en-US" b="1" dirty="0" smtClean="0">
                <a:solidFill>
                  <a:srgbClr val="404040"/>
                </a:solidFill>
                <a:latin typeface="Tahoma"/>
                <a:cs typeface="Tahoma"/>
              </a:rPr>
              <a:t>Not exclusively in younger patients</a:t>
            </a:r>
          </a:p>
          <a:p>
            <a:pPr lvl="1">
              <a:lnSpc>
                <a:spcPct val="150000"/>
              </a:lnSpc>
              <a:buClr>
                <a:srgbClr val="3C3C3B"/>
              </a:buClr>
              <a:buFont typeface="Wingdings" charset="2"/>
              <a:buChar char="Ø"/>
            </a:pPr>
            <a:r>
              <a:rPr lang="en-US" b="1" dirty="0" smtClean="0">
                <a:solidFill>
                  <a:srgbClr val="404040"/>
                </a:solidFill>
                <a:latin typeface="Tahoma"/>
                <a:cs typeface="Tahoma"/>
              </a:rPr>
              <a:t>Up to 50% of explanted aortic valves</a:t>
            </a:r>
          </a:p>
          <a:p>
            <a:pPr lvl="1">
              <a:lnSpc>
                <a:spcPct val="150000"/>
              </a:lnSpc>
              <a:buClr>
                <a:srgbClr val="3C3C3B"/>
              </a:buClr>
              <a:buFont typeface="Wingdings" charset="2"/>
              <a:buChar char="Ø"/>
            </a:pPr>
            <a:r>
              <a:rPr lang="en-US" b="1" dirty="0" smtClean="0">
                <a:solidFill>
                  <a:srgbClr val="404040"/>
                </a:solidFill>
                <a:latin typeface="Tahoma"/>
                <a:cs typeface="Tahoma"/>
              </a:rPr>
              <a:t>20% in octogenarians</a:t>
            </a:r>
          </a:p>
          <a:p>
            <a:pPr>
              <a:lnSpc>
                <a:spcPct val="150000"/>
              </a:lnSpc>
              <a:buClr>
                <a:srgbClr val="3C3C3B"/>
              </a:buClr>
              <a:buFont typeface="Wingdings" charset="2"/>
              <a:buChar char="Ø"/>
            </a:pPr>
            <a:r>
              <a:rPr lang="en-US" b="1" dirty="0" smtClean="0">
                <a:solidFill>
                  <a:srgbClr val="404040"/>
                </a:solidFill>
                <a:latin typeface="Tahoma"/>
                <a:cs typeface="Tahoma"/>
              </a:rPr>
              <a:t>So far bicuspidy excluded from randomized trials</a:t>
            </a:r>
          </a:p>
          <a:p>
            <a:pPr>
              <a:lnSpc>
                <a:spcPct val="150000"/>
              </a:lnSpc>
              <a:buClr>
                <a:srgbClr val="3C3C3B"/>
              </a:buClr>
              <a:buFont typeface="Wingdings" charset="2"/>
              <a:buChar char="Ø"/>
            </a:pPr>
            <a:r>
              <a:rPr lang="en-US" b="1" dirty="0">
                <a:solidFill>
                  <a:srgbClr val="404040"/>
                </a:solidFill>
                <a:latin typeface="Tahoma"/>
                <a:cs typeface="Tahoma"/>
              </a:rPr>
              <a:t>Current trends in TAVI</a:t>
            </a:r>
          </a:p>
          <a:p>
            <a:pPr lvl="1">
              <a:lnSpc>
                <a:spcPct val="150000"/>
              </a:lnSpc>
              <a:buClr>
                <a:srgbClr val="3C3C3B"/>
              </a:buClr>
              <a:buFont typeface="Wingdings" charset="2"/>
              <a:buChar char="Ø"/>
            </a:pPr>
            <a:r>
              <a:rPr lang="en-US" b="1" dirty="0">
                <a:solidFill>
                  <a:srgbClr val="404040"/>
                </a:solidFill>
                <a:latin typeface="Tahoma"/>
                <a:cs typeface="Tahoma"/>
              </a:rPr>
              <a:t>Lower risk</a:t>
            </a:r>
          </a:p>
          <a:p>
            <a:pPr lvl="1">
              <a:lnSpc>
                <a:spcPct val="150000"/>
              </a:lnSpc>
              <a:buClr>
                <a:srgbClr val="3C3C3B"/>
              </a:buClr>
              <a:buFont typeface="Wingdings" charset="2"/>
              <a:buChar char="Ø"/>
            </a:pPr>
            <a:r>
              <a:rPr lang="en-US" b="1" dirty="0">
                <a:solidFill>
                  <a:srgbClr val="404040"/>
                </a:solidFill>
                <a:latin typeface="Tahoma"/>
                <a:cs typeface="Tahoma"/>
              </a:rPr>
              <a:t>Younger patients</a:t>
            </a:r>
          </a:p>
          <a:p>
            <a:pPr lvl="1">
              <a:lnSpc>
                <a:spcPct val="150000"/>
              </a:lnSpc>
              <a:buClr>
                <a:srgbClr val="3C3C3B"/>
              </a:buClr>
              <a:buFont typeface="Wingdings" charset="2"/>
              <a:buChar char="Ø"/>
            </a:pPr>
            <a:r>
              <a:rPr lang="en-US" b="1" dirty="0">
                <a:solidFill>
                  <a:srgbClr val="404040"/>
                </a:solidFill>
                <a:latin typeface="Tahoma"/>
                <a:cs typeface="Tahoma"/>
              </a:rPr>
              <a:t>Longer life expectancy</a:t>
            </a:r>
          </a:p>
          <a:p>
            <a:pPr lvl="1">
              <a:lnSpc>
                <a:spcPct val="150000"/>
              </a:lnSpc>
              <a:buClr>
                <a:srgbClr val="3C3C3B"/>
              </a:buClr>
              <a:buFont typeface="Wingdings" charset="2"/>
              <a:buChar char="Ø"/>
            </a:pPr>
            <a:r>
              <a:rPr lang="en-US" b="1" dirty="0">
                <a:solidFill>
                  <a:srgbClr val="404040"/>
                </a:solidFill>
                <a:latin typeface="Tahoma"/>
                <a:cs typeface="Tahoma"/>
              </a:rPr>
              <a:t>(Durability)</a:t>
            </a:r>
          </a:p>
          <a:p>
            <a:pPr>
              <a:lnSpc>
                <a:spcPct val="150000"/>
              </a:lnSpc>
              <a:buClr>
                <a:srgbClr val="3C3C3B"/>
              </a:buClr>
              <a:buFont typeface="Wingdings" charset="2"/>
              <a:buChar char="Ø"/>
            </a:pPr>
            <a:r>
              <a:rPr lang="en-US" b="1" dirty="0" smtClean="0">
                <a:solidFill>
                  <a:srgbClr val="404040"/>
                </a:solidFill>
                <a:latin typeface="Tahoma"/>
                <a:cs typeface="Tahoma"/>
              </a:rPr>
              <a:t>Need for prospective research in TAVI &amp; bicuspid AS</a:t>
            </a:r>
          </a:p>
          <a:p>
            <a:pPr lvl="1">
              <a:lnSpc>
                <a:spcPct val="150000"/>
              </a:lnSpc>
              <a:buClr>
                <a:srgbClr val="3C3C3B"/>
              </a:buClr>
              <a:buFont typeface="Wingdings" charset="2"/>
              <a:buChar char="Ø"/>
            </a:pPr>
            <a:endParaRPr lang="en-US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Tahoma"/>
                <a:cs typeface="Tahoma"/>
              </a:rPr>
              <a:t>Bicuspid Aortic Valve Stenosis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8137488" y="4658191"/>
            <a:ext cx="969807" cy="584776"/>
            <a:chOff x="4030643" y="5315355"/>
            <a:chExt cx="969807" cy="779701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0" t="33090" r="36423" b="33455"/>
            <a:stretch/>
          </p:blipFill>
          <p:spPr>
            <a:xfrm>
              <a:off x="4030643" y="5447010"/>
              <a:ext cx="323000" cy="340451"/>
            </a:xfrm>
            <a:prstGeom prst="rect">
              <a:avLst/>
            </a:prstGeom>
          </p:spPr>
        </p:pic>
        <p:pic>
          <p:nvPicPr>
            <p:cNvPr id="7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0" t="3920" r="22388" b="10010"/>
            <a:stretch/>
          </p:blipFill>
          <p:spPr>
            <a:xfrm>
              <a:off x="4353643" y="5410058"/>
              <a:ext cx="255759" cy="399426"/>
            </a:xfrm>
            <a:prstGeom prst="rect">
              <a:avLst/>
            </a:prstGeom>
          </p:spPr>
        </p:pic>
        <p:sp>
          <p:nvSpPr>
            <p:cNvPr id="8" name="Tekstvak 7"/>
            <p:cNvSpPr txBox="1"/>
            <p:nvPr/>
          </p:nvSpPr>
          <p:spPr>
            <a:xfrm>
              <a:off x="4533656" y="5315355"/>
              <a:ext cx="466794" cy="779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ahoma"/>
                  <a:cs typeface="Tahoma"/>
                </a:rPr>
                <a:t>X</a:t>
              </a:r>
              <a:endParaRPr lang="en-US" sz="3200" b="1" dirty="0">
                <a:solidFill>
                  <a:srgbClr val="FF0000"/>
                </a:solidFill>
                <a:latin typeface="Tahoma"/>
                <a:cs typeface="Tahoma"/>
              </a:endParaRPr>
            </a:p>
          </p:txBody>
        </p:sp>
      </p:grp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l="10695" t="15200" r="13726" b="8704"/>
          <a:stretch/>
        </p:blipFill>
        <p:spPr>
          <a:xfrm>
            <a:off x="8226064" y="12569"/>
            <a:ext cx="917936" cy="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7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761</Words>
  <Application>Microsoft Office PowerPoint</Application>
  <PresentationFormat>On-screen Show (16:9)</PresentationFormat>
  <Paragraphs>174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ＭＳ ゴシック</vt:lpstr>
      <vt:lpstr>MS PGothic</vt:lpstr>
      <vt:lpstr>MS PGothic</vt:lpstr>
      <vt:lpstr>Arial</vt:lpstr>
      <vt:lpstr>Calibri</vt:lpstr>
      <vt:lpstr>Mangal</vt:lpstr>
      <vt:lpstr>Monotype Sorts</vt:lpstr>
      <vt:lpstr>Tahma</vt:lpstr>
      <vt:lpstr>Tahoma</vt:lpstr>
      <vt:lpstr>Wingdings</vt:lpstr>
      <vt:lpstr>Zapf Dingbats</vt:lpstr>
      <vt:lpstr>ヒラギノ角ゴ Pro W3</vt:lpstr>
      <vt:lpstr>Theme1</vt:lpstr>
      <vt:lpstr>Expanding Labeling for TAVR New Trials &amp; New Indications</vt:lpstr>
      <vt:lpstr>PowerPoint Presentation</vt:lpstr>
      <vt:lpstr>Growing TAVR Indications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Bicuspid Aortic Valve Stenosis</vt:lpstr>
      <vt:lpstr>Bicuspid TAVI Impact Next Gen THV</vt:lpstr>
      <vt:lpstr>BIVOLUT X Bicuspid aortic stenosis with Evolut platform international experience </vt:lpstr>
      <vt:lpstr>PowerPoint Presentation</vt:lpstr>
      <vt:lpstr>Background</vt:lpstr>
      <vt:lpstr>ESC Guidelines 2016</vt:lpstr>
      <vt:lpstr>Hemodynamic Fundamentals</vt:lpstr>
      <vt:lpstr>Moderate AS &amp; LV Dysfunction</vt:lpstr>
      <vt:lpstr>Primary Composite Endpoint</vt:lpstr>
      <vt:lpstr>TAVR UNLOAD Concept</vt:lpstr>
      <vt:lpstr>PowerPoint Presentation</vt:lpstr>
      <vt:lpstr>1st vs. 2nd Generation THV for severe AR</vt:lpstr>
      <vt:lpstr>TAVI for Aortic Regurgitation</vt:lpstr>
      <vt:lpstr>TAVI for Aortic Regurgitation</vt:lpstr>
      <vt:lpstr>In Conclusion</vt:lpstr>
    </vt:vector>
  </TitlesOfParts>
  <Company>MedStar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Checkin 012</cp:lastModifiedBy>
  <cp:revision>58</cp:revision>
  <dcterms:created xsi:type="dcterms:W3CDTF">2015-01-08T17:01:57Z</dcterms:created>
  <dcterms:modified xsi:type="dcterms:W3CDTF">2018-03-03T23:52:13Z</dcterms:modified>
</cp:coreProperties>
</file>