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png" ContentType="image/pn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5071" y="195071"/>
            <a:ext cx="1072896" cy="6827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21509" y="187197"/>
            <a:ext cx="530098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5855" y="1406474"/>
            <a:ext cx="7892288" cy="4050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cronline.com/eurointervention/ahead_of_print/EIJ-D-18-00346" TargetMode="Externa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Relationship Id="rId3" Type="http://schemas.openxmlformats.org/officeDocument/2006/relationships/hyperlink" Target="http://www.pcronline.com/eurointervention/ahead_of_print/EIJ-D-18-00346" TargetMode="Externa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cronline.com/eurointervention/ahead_of_print/EIJ-D-18-00346" TargetMode="External"/><Relationship Id="rId3" Type="http://schemas.openxmlformats.org/officeDocument/2006/relationships/image" Target="../media/image19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cronline.com/eurointervention/ahead_of_print/EIJ-D-18-00346" TargetMode="Externa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pcronline.com/eurointervention/ahead_of_print/EIJ-D-18-00346" TargetMode="External"/><Relationship Id="rId3" Type="http://schemas.openxmlformats.org/officeDocument/2006/relationships/image" Target="../media/image14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58765" y="827484"/>
            <a:ext cx="2226468" cy="56257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86103" y="2093722"/>
            <a:ext cx="6971030" cy="12446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601F79"/>
                </a:solidFill>
                <a:latin typeface="Arial"/>
                <a:cs typeface="Arial"/>
              </a:rPr>
              <a:t>Late Breaking Clinical</a:t>
            </a:r>
            <a:r>
              <a:rPr dirty="0" sz="4000" spc="25" b="1">
                <a:solidFill>
                  <a:srgbClr val="601F79"/>
                </a:solidFill>
                <a:latin typeface="Arial"/>
                <a:cs typeface="Arial"/>
              </a:rPr>
              <a:t> </a:t>
            </a:r>
            <a:r>
              <a:rPr dirty="0" sz="4000" spc="-35" b="1">
                <a:solidFill>
                  <a:srgbClr val="601F79"/>
                </a:solidFill>
                <a:latin typeface="Arial"/>
                <a:cs typeface="Arial"/>
              </a:rPr>
              <a:t>Trials:</a:t>
            </a:r>
            <a:endParaRPr sz="4000">
              <a:latin typeface="Arial"/>
              <a:cs typeface="Arial"/>
            </a:endParaRPr>
          </a:p>
          <a:p>
            <a:pPr algn="ctr" marL="1905">
              <a:lnSpc>
                <a:spcPct val="100000"/>
              </a:lnSpc>
            </a:pPr>
            <a:r>
              <a:rPr dirty="0" sz="4000" spc="-10" b="1">
                <a:solidFill>
                  <a:srgbClr val="601F79"/>
                </a:solidFill>
                <a:latin typeface="Arial"/>
                <a:cs typeface="Arial"/>
              </a:rPr>
              <a:t>The </a:t>
            </a:r>
            <a:r>
              <a:rPr dirty="0" sz="4000" spc="-5" b="1">
                <a:solidFill>
                  <a:srgbClr val="601F79"/>
                </a:solidFill>
                <a:latin typeface="Arial"/>
                <a:cs typeface="Arial"/>
              </a:rPr>
              <a:t>Celtic Bifurcation</a:t>
            </a:r>
            <a:r>
              <a:rPr dirty="0" sz="4000" spc="50" b="1">
                <a:solidFill>
                  <a:srgbClr val="601F79"/>
                </a:solidFill>
                <a:latin typeface="Arial"/>
                <a:cs typeface="Arial"/>
              </a:rPr>
              <a:t> </a:t>
            </a:r>
            <a:r>
              <a:rPr dirty="0" sz="4000" spc="-10" b="1">
                <a:solidFill>
                  <a:srgbClr val="601F79"/>
                </a:solidFill>
                <a:latin typeface="Arial"/>
                <a:cs typeface="Arial"/>
              </a:rPr>
              <a:t>Study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45514" y="3608958"/>
            <a:ext cx="6371590" cy="2083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3080"/>
              </a:lnSpc>
              <a:spcBef>
                <a:spcPts val="100"/>
              </a:spcBef>
            </a:pPr>
            <a:r>
              <a:rPr dirty="0" sz="2700">
                <a:solidFill>
                  <a:srgbClr val="3B3B3A"/>
                </a:solidFill>
                <a:latin typeface="Arial"/>
                <a:cs typeface="Arial"/>
              </a:rPr>
              <a:t>Prof </a:t>
            </a:r>
            <a:r>
              <a:rPr dirty="0" sz="2700" spc="-5">
                <a:solidFill>
                  <a:srgbClr val="3B3B3A"/>
                </a:solidFill>
                <a:latin typeface="Arial"/>
                <a:cs typeface="Arial"/>
              </a:rPr>
              <a:t>David </a:t>
            </a:r>
            <a:r>
              <a:rPr dirty="0" sz="2700">
                <a:solidFill>
                  <a:srgbClr val="3B3B3A"/>
                </a:solidFill>
                <a:latin typeface="Arial"/>
                <a:cs typeface="Arial"/>
              </a:rPr>
              <a:t>P </a:t>
            </a:r>
            <a:r>
              <a:rPr dirty="0" sz="2700" spc="-5">
                <a:solidFill>
                  <a:srgbClr val="3B3B3A"/>
                </a:solidFill>
                <a:latin typeface="Arial"/>
                <a:cs typeface="Arial"/>
              </a:rPr>
              <a:t>Foley </a:t>
            </a:r>
            <a:r>
              <a:rPr dirty="0" sz="2200" spc="-5">
                <a:solidFill>
                  <a:srgbClr val="3B3B3A"/>
                </a:solidFill>
                <a:latin typeface="Arial"/>
                <a:cs typeface="Arial"/>
              </a:rPr>
              <a:t>MB </a:t>
            </a:r>
            <a:r>
              <a:rPr dirty="0" sz="2200" spc="-10">
                <a:solidFill>
                  <a:srgbClr val="3B3B3A"/>
                </a:solidFill>
                <a:latin typeface="Arial"/>
                <a:cs typeface="Arial"/>
              </a:rPr>
              <a:t>BCh </a:t>
            </a:r>
            <a:r>
              <a:rPr dirty="0" sz="2200" spc="-5">
                <a:solidFill>
                  <a:srgbClr val="3B3B3A"/>
                </a:solidFill>
                <a:latin typeface="Arial"/>
                <a:cs typeface="Arial"/>
              </a:rPr>
              <a:t>FRCPI PhD</a:t>
            </a:r>
            <a:r>
              <a:rPr dirty="0" sz="2200" spc="-20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B3B3A"/>
                </a:solidFill>
                <a:latin typeface="Arial"/>
                <a:cs typeface="Arial"/>
              </a:rPr>
              <a:t>FESC</a:t>
            </a:r>
            <a:endParaRPr sz="2200">
              <a:latin typeface="Arial"/>
              <a:cs typeface="Arial"/>
            </a:endParaRPr>
          </a:p>
          <a:p>
            <a:pPr marL="535305">
              <a:lnSpc>
                <a:spcPts val="3080"/>
              </a:lnSpc>
              <a:tabLst>
                <a:tab pos="4784725" algn="l"/>
              </a:tabLst>
            </a:pPr>
            <a:r>
              <a:rPr dirty="0" sz="2700" spc="-5">
                <a:solidFill>
                  <a:srgbClr val="3B3B3A"/>
                </a:solidFill>
                <a:latin typeface="Arial"/>
                <a:cs typeface="Arial"/>
              </a:rPr>
              <a:t>Beaumont</a:t>
            </a:r>
            <a:r>
              <a:rPr dirty="0" sz="2700" spc="25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700" spc="-5">
                <a:solidFill>
                  <a:srgbClr val="3B3B3A"/>
                </a:solidFill>
                <a:latin typeface="Arial"/>
                <a:cs typeface="Arial"/>
              </a:rPr>
              <a:t>Hospital</a:t>
            </a:r>
            <a:r>
              <a:rPr dirty="0" sz="2700" spc="10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700" spc="-5">
                <a:solidFill>
                  <a:srgbClr val="3B3B3A"/>
                </a:solidFill>
                <a:latin typeface="Arial"/>
                <a:cs typeface="Arial"/>
              </a:rPr>
              <a:t>Dublin,	Ireland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650">
              <a:latin typeface="Times New Roman"/>
              <a:cs typeface="Times New Roman"/>
            </a:endParaRPr>
          </a:p>
          <a:p>
            <a:pPr algn="ctr" marL="183515" marR="177165">
              <a:lnSpc>
                <a:spcPts val="2920"/>
              </a:lnSpc>
            </a:pPr>
            <a:r>
              <a:rPr dirty="0" sz="2700" spc="-5">
                <a:solidFill>
                  <a:srgbClr val="3B3B3A"/>
                </a:solidFill>
                <a:latin typeface="Arial"/>
                <a:cs typeface="Arial"/>
              </a:rPr>
              <a:t>on behalf </a:t>
            </a:r>
            <a:r>
              <a:rPr dirty="0" sz="2700">
                <a:solidFill>
                  <a:srgbClr val="3B3B3A"/>
                </a:solidFill>
                <a:latin typeface="Arial"/>
                <a:cs typeface="Arial"/>
              </a:rPr>
              <a:t>of the </a:t>
            </a:r>
            <a:r>
              <a:rPr dirty="0" sz="2700" spc="-5">
                <a:solidFill>
                  <a:srgbClr val="3B3B3A"/>
                </a:solidFill>
                <a:latin typeface="Arial"/>
                <a:cs typeface="Arial"/>
              </a:rPr>
              <a:t>Celtic Bifurcation </a:t>
            </a:r>
            <a:r>
              <a:rPr dirty="0" sz="2700">
                <a:solidFill>
                  <a:srgbClr val="3B3B3A"/>
                </a:solidFill>
                <a:latin typeface="Arial"/>
                <a:cs typeface="Arial"/>
              </a:rPr>
              <a:t>Study  </a:t>
            </a:r>
            <a:r>
              <a:rPr dirty="0" sz="2700" spc="-5">
                <a:solidFill>
                  <a:srgbClr val="3B3B3A"/>
                </a:solidFill>
                <a:latin typeface="Arial"/>
                <a:cs typeface="Arial"/>
              </a:rPr>
              <a:t>Investigators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5855" y="1973707"/>
            <a:ext cx="7300595" cy="3257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000">
                <a:solidFill>
                  <a:srgbClr val="3B3B3A"/>
                </a:solidFill>
                <a:latin typeface="Arial"/>
                <a:cs typeface="Arial"/>
              </a:rPr>
              <a:t>Radial approach almost universal (99% Synergy/93%</a:t>
            </a:r>
            <a:r>
              <a:rPr dirty="0" sz="2000" spc="-145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B3B3A"/>
                </a:solidFill>
                <a:latin typeface="Arial"/>
                <a:cs typeface="Arial"/>
              </a:rPr>
              <a:t>Xience)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B3B3A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000">
                <a:solidFill>
                  <a:srgbClr val="3B3B3A"/>
                </a:solidFill>
                <a:latin typeface="Arial"/>
                <a:cs typeface="Arial"/>
              </a:rPr>
              <a:t>Majority LAD/Diagonal lesions (82% Synergy/85%</a:t>
            </a:r>
            <a:r>
              <a:rPr dirty="0" sz="2000" spc="-105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B3B3A"/>
                </a:solidFill>
                <a:latin typeface="Arial"/>
                <a:cs typeface="Arial"/>
              </a:rPr>
              <a:t>Xience)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3B3B3A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dirty="0" sz="2000">
                <a:solidFill>
                  <a:srgbClr val="3B3B3A"/>
                </a:solidFill>
                <a:latin typeface="Arial"/>
                <a:cs typeface="Arial"/>
              </a:rPr>
              <a:t>Mainly treated with 2 stents (67% Synergy/69%</a:t>
            </a:r>
            <a:r>
              <a:rPr dirty="0" sz="2000" spc="-165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B3B3A"/>
                </a:solidFill>
                <a:latin typeface="Arial"/>
                <a:cs typeface="Arial"/>
              </a:rPr>
              <a:t>Xience)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3B3B3A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dirty="0" sz="2000">
                <a:solidFill>
                  <a:srgbClr val="3B3B3A"/>
                </a:solidFill>
                <a:latin typeface="Arial"/>
                <a:cs typeface="Arial"/>
              </a:rPr>
              <a:t>Prox HP post –dil &gt; 90% per</a:t>
            </a:r>
            <a:r>
              <a:rPr dirty="0" sz="2000" spc="-130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B3B3A"/>
                </a:solidFill>
                <a:latin typeface="Arial"/>
                <a:cs typeface="Arial"/>
              </a:rPr>
              <a:t>step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B3B3A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dirty="0" sz="2000">
                <a:solidFill>
                  <a:srgbClr val="3B3B3A"/>
                </a:solidFill>
                <a:latin typeface="Arial"/>
                <a:cs typeface="Arial"/>
              </a:rPr>
              <a:t>Kissing inflation almost all cases (99% Synergy/95%</a:t>
            </a:r>
            <a:r>
              <a:rPr dirty="0" sz="2000" spc="-140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B3B3A"/>
                </a:solidFill>
                <a:latin typeface="Arial"/>
                <a:cs typeface="Arial"/>
              </a:rPr>
              <a:t>Xience)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22145" y="461899"/>
            <a:ext cx="530034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35"/>
              <a:t>Key </a:t>
            </a:r>
            <a:r>
              <a:rPr dirty="0" spc="-20"/>
              <a:t>procedural </a:t>
            </a:r>
            <a:r>
              <a:rPr dirty="0" spc="-25"/>
              <a:t>data</a:t>
            </a:r>
            <a:r>
              <a:rPr dirty="0" spc="0"/>
              <a:t> </a:t>
            </a:r>
            <a:r>
              <a:rPr dirty="0" spc="-5"/>
              <a:t>(1)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853310" y="6334759"/>
            <a:ext cx="556323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Supplementary </a:t>
            </a:r>
            <a:r>
              <a:rPr dirty="0" sz="1400" spc="-10">
                <a:latin typeface="Calibri"/>
                <a:cs typeface="Calibri"/>
              </a:rPr>
              <a:t>data </a:t>
            </a:r>
            <a:r>
              <a:rPr dirty="0" sz="1400" spc="-5">
                <a:latin typeface="Calibri"/>
                <a:cs typeface="Calibri"/>
              </a:rPr>
              <a:t>available online </a:t>
            </a:r>
            <a:r>
              <a:rPr dirty="0" sz="1400" spc="-10">
                <a:latin typeface="Calibri"/>
                <a:cs typeface="Calibri"/>
              </a:rPr>
              <a:t>at</a:t>
            </a:r>
            <a:r>
              <a:rPr dirty="0" sz="1400" spc="5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EuroIntervention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400" spc="-5" i="1">
                <a:solidFill>
                  <a:srgbClr val="00AFEF"/>
                </a:solidFill>
                <a:latin typeface="Calibri"/>
                <a:cs typeface="Calibri"/>
                <a:hlinkClick r:id="rId2"/>
              </a:rPr>
              <a:t>http://www.pcronline.com/eurointervention/ahead_of_print/EIJ-D-18-00346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 spc="-35"/>
              <a:t>Key </a:t>
            </a:r>
            <a:r>
              <a:rPr dirty="0" spc="-20"/>
              <a:t>procedural </a:t>
            </a:r>
            <a:r>
              <a:rPr dirty="0" spc="-25"/>
              <a:t>data</a:t>
            </a:r>
            <a:r>
              <a:rPr dirty="0" spc="0"/>
              <a:t> </a:t>
            </a:r>
            <a:r>
              <a:rPr dirty="0" spc="-5"/>
              <a:t>(2)</a:t>
            </a:r>
          </a:p>
        </p:txBody>
      </p:sp>
      <p:sp>
        <p:nvSpPr>
          <p:cNvPr id="3" name="object 3"/>
          <p:cNvSpPr/>
          <p:nvPr/>
        </p:nvSpPr>
        <p:spPr>
          <a:xfrm>
            <a:off x="1061668" y="1102265"/>
            <a:ext cx="7010965" cy="5658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1838" y="41605"/>
            <a:ext cx="305943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Study</a:t>
            </a:r>
            <a:r>
              <a:rPr dirty="0" spc="-65"/>
              <a:t> </a:t>
            </a:r>
            <a:r>
              <a:rPr dirty="0" spc="-10"/>
              <a:t>Results</a:t>
            </a:r>
          </a:p>
        </p:txBody>
      </p:sp>
      <p:sp>
        <p:nvSpPr>
          <p:cNvPr id="3" name="object 3"/>
          <p:cNvSpPr/>
          <p:nvPr/>
        </p:nvSpPr>
        <p:spPr>
          <a:xfrm>
            <a:off x="1275588" y="740663"/>
            <a:ext cx="6553200" cy="46984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737105" y="5608421"/>
            <a:ext cx="55721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latin typeface="Calibri"/>
                <a:cs typeface="Calibri"/>
              </a:rPr>
              <a:t>OVERALL MACCE </a:t>
            </a:r>
            <a:r>
              <a:rPr dirty="0" sz="2400" spc="-5" b="1">
                <a:latin typeface="Calibri"/>
                <a:cs typeface="Calibri"/>
              </a:rPr>
              <a:t>5.9% </a:t>
            </a:r>
            <a:r>
              <a:rPr dirty="0" sz="2400" spc="-15" b="1">
                <a:latin typeface="Calibri"/>
                <a:cs typeface="Calibri"/>
              </a:rPr>
              <a:t>for </a:t>
            </a:r>
            <a:r>
              <a:rPr dirty="0" sz="2400" spc="-5" b="1">
                <a:latin typeface="Calibri"/>
                <a:cs typeface="Calibri"/>
              </a:rPr>
              <a:t>whole</a:t>
            </a:r>
            <a:r>
              <a:rPr dirty="0" sz="2400" spc="-4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population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53310" y="6354876"/>
            <a:ext cx="5563235" cy="453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Manuscript available online at</a:t>
            </a:r>
            <a:r>
              <a:rPr dirty="0" sz="1400" spc="3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EuroIntervention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400" spc="-5" i="1">
                <a:solidFill>
                  <a:srgbClr val="00AFEF"/>
                </a:solidFill>
                <a:latin typeface="Calibri"/>
                <a:cs typeface="Calibri"/>
                <a:hlinkClick r:id="rId3"/>
              </a:rPr>
              <a:t>http://www.pcronline.com/eurointervention/ahead_of_print/EIJ-D-18-00346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8542" y="41605"/>
            <a:ext cx="398716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Primary</a:t>
            </a:r>
            <a:r>
              <a:rPr dirty="0" spc="-60"/>
              <a:t> </a:t>
            </a:r>
            <a:r>
              <a:rPr dirty="0" spc="-5"/>
              <a:t>Endpoint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29258" y="5728817"/>
            <a:ext cx="61829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latin typeface="Calibri"/>
                <a:cs typeface="Calibri"/>
              </a:rPr>
              <a:t>Synergy </a:t>
            </a:r>
            <a:r>
              <a:rPr dirty="0" sz="2400" spc="-20" b="1">
                <a:latin typeface="Calibri"/>
                <a:cs typeface="Calibri"/>
              </a:rPr>
              <a:t>stent </a:t>
            </a:r>
            <a:r>
              <a:rPr dirty="0" sz="2400" spc="-10" b="1">
                <a:latin typeface="Calibri"/>
                <a:cs typeface="Calibri"/>
              </a:rPr>
              <a:t>strongly </a:t>
            </a:r>
            <a:r>
              <a:rPr dirty="0" sz="2400" spc="-5" b="1">
                <a:latin typeface="Calibri"/>
                <a:cs typeface="Calibri"/>
              </a:rPr>
              <a:t>meets </a:t>
            </a:r>
            <a:r>
              <a:rPr dirty="0" sz="2400" spc="-10" b="1">
                <a:latin typeface="Calibri"/>
                <a:cs typeface="Calibri"/>
              </a:rPr>
              <a:t>non-inferiority</a:t>
            </a:r>
            <a:r>
              <a:rPr dirty="0" sz="2400" spc="25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goal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53310" y="6345123"/>
            <a:ext cx="556323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Manuscript available online </a:t>
            </a:r>
            <a:r>
              <a:rPr dirty="0" sz="1400" spc="-10">
                <a:latin typeface="Calibri"/>
                <a:cs typeface="Calibri"/>
              </a:rPr>
              <a:t>at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EuroIntervention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400" spc="-5" i="1">
                <a:solidFill>
                  <a:srgbClr val="00AFEF"/>
                </a:solidFill>
                <a:latin typeface="Calibri"/>
                <a:cs typeface="Calibri"/>
                <a:hlinkClick r:id="rId2"/>
              </a:rPr>
              <a:t>http://www.pcronline.com/eurointervention/ahead_of_print/EIJ-D-18-00346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14135" y="880541"/>
            <a:ext cx="3863993" cy="47845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5855" y="1406474"/>
            <a:ext cx="7512050" cy="4050029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355600" marR="46990" indent="-342900">
              <a:lnSpc>
                <a:spcPts val="2590"/>
              </a:lnSpc>
              <a:spcBef>
                <a:spcPts val="430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Excellent Culottes success with both </a:t>
            </a:r>
            <a:r>
              <a:rPr dirty="0" sz="2400">
                <a:solidFill>
                  <a:srgbClr val="3B3B3A"/>
                </a:solidFill>
                <a:latin typeface="Arial"/>
                <a:cs typeface="Arial"/>
              </a:rPr>
              <a:t>stent platforms,  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minimal deviation </a:t>
            </a:r>
            <a:r>
              <a:rPr dirty="0" sz="2400">
                <a:solidFill>
                  <a:srgbClr val="3B3B3A"/>
                </a:solidFill>
                <a:latin typeface="Arial"/>
                <a:cs typeface="Arial"/>
              </a:rPr>
              <a:t>from 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protocol in multi-operator  randomized</a:t>
            </a:r>
            <a:r>
              <a:rPr dirty="0" sz="2400" spc="15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trial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4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400" spc="-40">
                <a:solidFill>
                  <a:srgbClr val="3B3B3A"/>
                </a:solidFill>
                <a:latin typeface="Arial"/>
                <a:cs typeface="Arial"/>
              </a:rPr>
              <a:t>Very 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low MACCE </a:t>
            </a:r>
            <a:r>
              <a:rPr dirty="0" sz="2400">
                <a:solidFill>
                  <a:srgbClr val="3B3B3A"/>
                </a:solidFill>
                <a:latin typeface="Arial"/>
                <a:cs typeface="Arial"/>
              </a:rPr>
              <a:t>rates 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(5.9%) at 9</a:t>
            </a:r>
            <a:r>
              <a:rPr dirty="0" sz="2400" spc="75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B3B3A"/>
                </a:solidFill>
                <a:latin typeface="Arial"/>
                <a:cs typeface="Arial"/>
              </a:rPr>
              <a:t>months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400" spc="-10">
                <a:solidFill>
                  <a:srgbClr val="3B3B3A"/>
                </a:solidFill>
                <a:latin typeface="Arial"/>
                <a:cs typeface="Arial"/>
              </a:rPr>
              <a:t>Transradial 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approach 6F feasible </a:t>
            </a:r>
            <a:r>
              <a:rPr dirty="0" sz="2400">
                <a:solidFill>
                  <a:srgbClr val="3B3B3A"/>
                </a:solidFill>
                <a:latin typeface="Arial"/>
                <a:cs typeface="Arial"/>
              </a:rPr>
              <a:t>for 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almost all</a:t>
            </a:r>
            <a:r>
              <a:rPr dirty="0" sz="2400" spc="105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cases</a:t>
            </a:r>
            <a:endParaRPr sz="2400">
              <a:latin typeface="Arial"/>
              <a:cs typeface="Arial"/>
            </a:endParaRPr>
          </a:p>
          <a:p>
            <a:pPr marL="355600" marR="761365" indent="-342900">
              <a:lnSpc>
                <a:spcPts val="2590"/>
              </a:lnSpc>
              <a:spcBef>
                <a:spcPts val="61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No significant </a:t>
            </a:r>
            <a:r>
              <a:rPr dirty="0" sz="2400" spc="-10">
                <a:solidFill>
                  <a:srgbClr val="3B3B3A"/>
                </a:solidFill>
                <a:latin typeface="Arial"/>
                <a:cs typeface="Arial"/>
              </a:rPr>
              <a:t>difference 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in Synergy and Xience  performance overall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ts val="2735"/>
              </a:lnSpc>
              <a:spcBef>
                <a:spcPts val="254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Culotte stenting with </a:t>
            </a:r>
            <a:r>
              <a:rPr dirty="0" sz="2400">
                <a:solidFill>
                  <a:srgbClr val="3B3B3A"/>
                </a:solidFill>
                <a:latin typeface="Arial"/>
                <a:cs typeface="Arial"/>
              </a:rPr>
              <a:t>current 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generation</a:t>
            </a:r>
            <a:r>
              <a:rPr dirty="0" sz="2400" spc="80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Everolimus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ts val="2735"/>
              </a:lnSpc>
            </a:pP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eluting </a:t>
            </a:r>
            <a:r>
              <a:rPr dirty="0" sz="2400">
                <a:solidFill>
                  <a:srgbClr val="3B3B3A"/>
                </a:solidFill>
                <a:latin typeface="Arial"/>
                <a:cs typeface="Arial"/>
              </a:rPr>
              <a:t>stents 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is </a:t>
            </a:r>
            <a:r>
              <a:rPr dirty="0" sz="2400">
                <a:solidFill>
                  <a:srgbClr val="3B3B3A"/>
                </a:solidFill>
                <a:latin typeface="Arial"/>
                <a:cs typeface="Arial"/>
              </a:rPr>
              <a:t>safe 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and</a:t>
            </a:r>
            <a:r>
              <a:rPr dirty="0" sz="2400" spc="15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B3B3A"/>
                </a:solidFill>
                <a:latin typeface="Arial"/>
                <a:cs typeface="Arial"/>
              </a:rPr>
              <a:t>effective</a:t>
            </a:r>
            <a:endParaRPr sz="2400">
              <a:latin typeface="Arial"/>
              <a:cs typeface="Arial"/>
            </a:endParaRPr>
          </a:p>
          <a:p>
            <a:pPr marL="355600" marR="26670" indent="-342900">
              <a:lnSpc>
                <a:spcPts val="2590"/>
              </a:lnSpc>
              <a:spcBef>
                <a:spcPts val="61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Maybe we need </a:t>
            </a:r>
            <a:r>
              <a:rPr dirty="0" sz="2400">
                <a:solidFill>
                  <a:srgbClr val="3B3B3A"/>
                </a:solidFill>
                <a:latin typeface="Arial"/>
                <a:cs typeface="Arial"/>
              </a:rPr>
              <a:t>to 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revisit </a:t>
            </a:r>
            <a:r>
              <a:rPr dirty="0" sz="2400">
                <a:solidFill>
                  <a:srgbClr val="3B3B3A"/>
                </a:solidFill>
                <a:latin typeface="Arial"/>
                <a:cs typeface="Arial"/>
              </a:rPr>
              <a:t>the </a:t>
            </a:r>
            <a:r>
              <a:rPr dirty="0" sz="2400" spc="-10">
                <a:solidFill>
                  <a:srgbClr val="3B3B3A"/>
                </a:solidFill>
                <a:latin typeface="Arial"/>
                <a:cs typeface="Arial"/>
              </a:rPr>
              <a:t>‘guidelines </a:t>
            </a:r>
            <a:r>
              <a:rPr dirty="0" sz="2400">
                <a:solidFill>
                  <a:srgbClr val="3B3B3A"/>
                </a:solidFill>
                <a:latin typeface="Arial"/>
                <a:cs typeface="Arial"/>
              </a:rPr>
              <a:t>for 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coronary  bifurcation’</a:t>
            </a:r>
            <a:r>
              <a:rPr dirty="0" sz="2400" spc="-75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PCI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07257" y="461899"/>
            <a:ext cx="272796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Co</a:t>
            </a:r>
            <a:r>
              <a:rPr dirty="0" spc="5"/>
              <a:t>n</a:t>
            </a:r>
            <a:r>
              <a:rPr dirty="0"/>
              <a:t>clusions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853310" y="6334759"/>
            <a:ext cx="556323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Supplementary </a:t>
            </a:r>
            <a:r>
              <a:rPr dirty="0" sz="1400" spc="-10">
                <a:latin typeface="Calibri"/>
                <a:cs typeface="Calibri"/>
              </a:rPr>
              <a:t>data </a:t>
            </a:r>
            <a:r>
              <a:rPr dirty="0" sz="1400" spc="-5">
                <a:latin typeface="Calibri"/>
                <a:cs typeface="Calibri"/>
              </a:rPr>
              <a:t>available online </a:t>
            </a:r>
            <a:r>
              <a:rPr dirty="0" sz="1400" spc="-10">
                <a:latin typeface="Calibri"/>
                <a:cs typeface="Calibri"/>
              </a:rPr>
              <a:t>at</a:t>
            </a:r>
            <a:r>
              <a:rPr dirty="0" sz="1400" spc="5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EuroIntervention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400" spc="-5" i="1">
                <a:solidFill>
                  <a:srgbClr val="00AFEF"/>
                </a:solidFill>
                <a:latin typeface="Calibri"/>
                <a:cs typeface="Calibri"/>
                <a:hlinkClick r:id="rId2"/>
              </a:rPr>
              <a:t>http://www.pcronline.com/eurointervention/ahead_of_print/EIJ-D-18-00346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0861" y="3798452"/>
            <a:ext cx="936983" cy="12091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074766" y="494653"/>
            <a:ext cx="751840" cy="0"/>
          </a:xfrm>
          <a:custGeom>
            <a:avLst/>
            <a:gdLst/>
            <a:ahLst/>
            <a:cxnLst/>
            <a:rect l="l" t="t" r="r" b="b"/>
            <a:pathLst>
              <a:path w="751840" h="0">
                <a:moveTo>
                  <a:pt x="0" y="0"/>
                </a:moveTo>
                <a:lnTo>
                  <a:pt x="751341" y="0"/>
                </a:lnTo>
              </a:path>
            </a:pathLst>
          </a:custGeom>
          <a:ln w="12722">
            <a:solidFill>
              <a:srgbClr val="2B7E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898953" y="202820"/>
            <a:ext cx="1949450" cy="320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70"/>
              </a:lnSpc>
              <a:spcBef>
                <a:spcPts val="100"/>
              </a:spcBef>
            </a:pPr>
            <a:r>
              <a:rPr dirty="0" sz="1450" spc="-85" b="1">
                <a:solidFill>
                  <a:srgbClr val="0F6E80"/>
                </a:solidFill>
                <a:latin typeface="Times New Roman"/>
                <a:cs typeface="Times New Roman"/>
              </a:rPr>
              <a:t>CLINICAL </a:t>
            </a:r>
            <a:r>
              <a:rPr dirty="0" sz="1450" spc="180" b="1">
                <a:solidFill>
                  <a:srgbClr val="0F6E80"/>
                </a:solidFill>
                <a:latin typeface="Times New Roman"/>
                <a:cs typeface="Times New Roman"/>
              </a:rPr>
              <a:t> </a:t>
            </a:r>
            <a:r>
              <a:rPr dirty="0" sz="1450" spc="-75" b="1">
                <a:solidFill>
                  <a:srgbClr val="0F6E80"/>
                </a:solidFill>
                <a:latin typeface="Times New Roman"/>
                <a:cs typeface="Times New Roman"/>
              </a:rPr>
              <a:t>RESEARCH</a:t>
            </a:r>
            <a:endParaRPr sz="1450">
              <a:latin typeface="Times New Roman"/>
              <a:cs typeface="Times New Roman"/>
            </a:endParaRPr>
          </a:p>
          <a:p>
            <a:pPr marL="614045">
              <a:lnSpc>
                <a:spcPts val="650"/>
              </a:lnSpc>
            </a:pPr>
            <a:r>
              <a:rPr dirty="0" u="heavy" sz="600" spc="50">
                <a:solidFill>
                  <a:srgbClr val="2B7E90"/>
                </a:solidFill>
                <a:uFill>
                  <a:solidFill>
                    <a:srgbClr val="2B7E90"/>
                  </a:solidFill>
                </a:uFill>
                <a:latin typeface="Arial"/>
                <a:cs typeface="Arial"/>
              </a:rPr>
              <a:t>CORONARY</a:t>
            </a:r>
            <a:r>
              <a:rPr dirty="0" sz="600" spc="50">
                <a:solidFill>
                  <a:srgbClr val="2B7E90"/>
                </a:solidFill>
                <a:latin typeface="Arial"/>
                <a:cs typeface="Arial"/>
              </a:rPr>
              <a:t> </a:t>
            </a:r>
            <a:r>
              <a:rPr dirty="0" sz="600" spc="85">
                <a:solidFill>
                  <a:srgbClr val="2B7E90"/>
                </a:solidFill>
                <a:latin typeface="Arial"/>
                <a:cs typeface="Arial"/>
              </a:rPr>
              <a:t> </a:t>
            </a:r>
            <a:r>
              <a:rPr dirty="0" sz="600" spc="15">
                <a:solidFill>
                  <a:srgbClr val="0F6E80"/>
                </a:solidFill>
                <a:latin typeface="Arial"/>
                <a:cs typeface="Arial"/>
              </a:rPr>
              <a:t>I</a:t>
            </a:r>
            <a:r>
              <a:rPr dirty="0" sz="600" spc="-65">
                <a:solidFill>
                  <a:srgbClr val="0F6E80"/>
                </a:solidFill>
                <a:latin typeface="Arial"/>
                <a:cs typeface="Arial"/>
              </a:rPr>
              <a:t> </a:t>
            </a:r>
            <a:r>
              <a:rPr dirty="0" sz="600" spc="35">
                <a:solidFill>
                  <a:srgbClr val="0F6E80"/>
                </a:solidFill>
                <a:latin typeface="Arial"/>
                <a:cs typeface="Arial"/>
              </a:rPr>
              <a:t>N</a:t>
            </a:r>
            <a:r>
              <a:rPr dirty="0" sz="600" spc="35">
                <a:solidFill>
                  <a:srgbClr val="4D8EA5"/>
                </a:solidFill>
                <a:latin typeface="Arial"/>
                <a:cs typeface="Arial"/>
              </a:rPr>
              <a:t>TE</a:t>
            </a:r>
            <a:r>
              <a:rPr dirty="0" sz="600" spc="-45">
                <a:solidFill>
                  <a:srgbClr val="4D8EA5"/>
                </a:solidFill>
                <a:latin typeface="Arial"/>
                <a:cs typeface="Arial"/>
              </a:rPr>
              <a:t> </a:t>
            </a:r>
            <a:r>
              <a:rPr dirty="0" sz="600" spc="-30">
                <a:solidFill>
                  <a:srgbClr val="2B7E90"/>
                </a:solidFill>
                <a:latin typeface="Arial"/>
                <a:cs typeface="Arial"/>
              </a:rPr>
              <a:t>R</a:t>
            </a:r>
            <a:r>
              <a:rPr dirty="0" sz="600" spc="-35">
                <a:solidFill>
                  <a:srgbClr val="2B7E90"/>
                </a:solidFill>
                <a:latin typeface="Arial"/>
                <a:cs typeface="Arial"/>
              </a:rPr>
              <a:t> </a:t>
            </a:r>
            <a:r>
              <a:rPr dirty="0" sz="600" spc="-65">
                <a:solidFill>
                  <a:srgbClr val="2B7E90"/>
                </a:solidFill>
                <a:latin typeface="Arial"/>
                <a:cs typeface="Arial"/>
              </a:rPr>
              <a:t>V</a:t>
            </a:r>
            <a:r>
              <a:rPr dirty="0" sz="600" spc="-100">
                <a:solidFill>
                  <a:srgbClr val="2B7E90"/>
                </a:solidFill>
                <a:latin typeface="Arial"/>
                <a:cs typeface="Arial"/>
              </a:rPr>
              <a:t> </a:t>
            </a:r>
            <a:r>
              <a:rPr dirty="0" sz="600" spc="30">
                <a:solidFill>
                  <a:srgbClr val="2B7E90"/>
                </a:solidFill>
                <a:latin typeface="Arial"/>
                <a:cs typeface="Arial"/>
              </a:rPr>
              <a:t>ENT</a:t>
            </a:r>
            <a:r>
              <a:rPr dirty="0" sz="600" spc="-20">
                <a:solidFill>
                  <a:srgbClr val="2B7E90"/>
                </a:solidFill>
                <a:latin typeface="Arial"/>
                <a:cs typeface="Arial"/>
              </a:rPr>
              <a:t> </a:t>
            </a:r>
            <a:r>
              <a:rPr dirty="0" sz="600" spc="0">
                <a:solidFill>
                  <a:srgbClr val="2B7E90"/>
                </a:solidFill>
                <a:latin typeface="Arial"/>
                <a:cs typeface="Arial"/>
              </a:rPr>
              <a:t>I</a:t>
            </a:r>
            <a:r>
              <a:rPr dirty="0" sz="600" spc="-55">
                <a:solidFill>
                  <a:srgbClr val="2B7E90"/>
                </a:solidFill>
                <a:latin typeface="Arial"/>
                <a:cs typeface="Arial"/>
              </a:rPr>
              <a:t> </a:t>
            </a:r>
            <a:r>
              <a:rPr dirty="0" sz="600" spc="5">
                <a:solidFill>
                  <a:srgbClr val="2B7E90"/>
                </a:solidFill>
                <a:latin typeface="Arial"/>
                <a:cs typeface="Arial"/>
              </a:rPr>
              <a:t>ON</a:t>
            </a:r>
            <a:r>
              <a:rPr dirty="0" sz="600" spc="-25">
                <a:solidFill>
                  <a:srgbClr val="2B7E90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2B7E90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6563" y="633098"/>
            <a:ext cx="615950" cy="346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 spc="10" b="1">
                <a:solidFill>
                  <a:srgbClr val="52316E"/>
                </a:solidFill>
                <a:latin typeface="Arial"/>
                <a:cs typeface="Arial"/>
              </a:rPr>
              <a:t>euro</a:t>
            </a:r>
            <a:endParaRPr sz="2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7764" y="785768"/>
            <a:ext cx="1215390" cy="8045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5100" spc="-470" b="1">
                <a:solidFill>
                  <a:srgbClr val="52316E"/>
                </a:solidFill>
                <a:latin typeface="Arial"/>
                <a:cs typeface="Arial"/>
              </a:rPr>
              <a:t>PCR</a:t>
            </a:r>
            <a:endParaRPr sz="5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2597" y="1428767"/>
            <a:ext cx="1198245" cy="292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50" spc="25" b="1">
                <a:solidFill>
                  <a:srgbClr val="AAAAA8"/>
                </a:solidFill>
                <a:latin typeface="Arial"/>
                <a:cs typeface="Arial"/>
              </a:rPr>
              <a:t>2018</a:t>
            </a:r>
            <a:r>
              <a:rPr dirty="0" sz="1750" spc="0" b="1">
                <a:solidFill>
                  <a:srgbClr val="AAAAA8"/>
                </a:solidFill>
                <a:latin typeface="Arial"/>
                <a:cs typeface="Arial"/>
              </a:rPr>
              <a:t> </a:t>
            </a:r>
            <a:r>
              <a:rPr dirty="0" sz="1750" spc="10" b="1">
                <a:solidFill>
                  <a:srgbClr val="79A5BD"/>
                </a:solidFill>
                <a:latin typeface="Arial"/>
                <a:cs typeface="Arial"/>
              </a:rPr>
              <a:t>LATE</a:t>
            </a:r>
            <a:endParaRPr sz="17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9327" y="1621386"/>
            <a:ext cx="121285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25" b="1">
                <a:solidFill>
                  <a:srgbClr val="79A5BD"/>
                </a:solidFill>
                <a:latin typeface="Arial"/>
                <a:cs typeface="Arial"/>
              </a:rPr>
              <a:t>BREAKING</a:t>
            </a:r>
            <a:endParaRPr sz="1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56209" y="4408140"/>
            <a:ext cx="363156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7790" indent="-85090">
              <a:lnSpc>
                <a:spcPct val="100000"/>
              </a:lnSpc>
              <a:spcBef>
                <a:spcPts val="100"/>
              </a:spcBef>
              <a:buChar char="·"/>
              <a:tabLst>
                <a:tab pos="98425" algn="l"/>
              </a:tabLst>
            </a:pPr>
            <a:r>
              <a:rPr dirty="0" sz="800" spc="5">
                <a:solidFill>
                  <a:srgbClr val="797979"/>
                </a:solidFill>
                <a:latin typeface="Times New Roman"/>
                <a:cs typeface="Times New Roman"/>
              </a:rPr>
              <a:t>, </a:t>
            </a:r>
            <a:r>
              <a:rPr dirty="0" sz="1300" spc="30">
                <a:solidFill>
                  <a:srgbClr val="797979"/>
                </a:solidFill>
                <a:latin typeface="Times New Roman"/>
                <a:cs typeface="Times New Roman"/>
              </a:rPr>
              <a:t>MD; </a:t>
            </a:r>
            <a:r>
              <a:rPr dirty="0" sz="1300" spc="25">
                <a:solidFill>
                  <a:srgbClr val="797979"/>
                </a:solidFill>
                <a:latin typeface="Times New Roman"/>
                <a:cs typeface="Times New Roman"/>
              </a:rPr>
              <a:t>Darren </a:t>
            </a:r>
            <a:r>
              <a:rPr dirty="0" sz="1300">
                <a:solidFill>
                  <a:srgbClr val="797979"/>
                </a:solidFill>
                <a:latin typeface="Times New Roman"/>
                <a:cs typeface="Times New Roman"/>
              </a:rPr>
              <a:t>Mylotte7, </a:t>
            </a:r>
            <a:r>
              <a:rPr dirty="0" sz="1300" spc="50">
                <a:solidFill>
                  <a:srgbClr val="797979"/>
                </a:solidFill>
                <a:latin typeface="Times New Roman"/>
                <a:cs typeface="Times New Roman"/>
              </a:rPr>
              <a:t>MD; </a:t>
            </a:r>
            <a:r>
              <a:rPr dirty="0" sz="1300" spc="15">
                <a:solidFill>
                  <a:srgbClr val="797979"/>
                </a:solidFill>
                <a:latin typeface="Times New Roman"/>
                <a:cs typeface="Times New Roman"/>
              </a:rPr>
              <a:t>Tom </a:t>
            </a:r>
            <a:r>
              <a:rPr dirty="0" sz="1300" spc="35">
                <a:solidFill>
                  <a:srgbClr val="797979"/>
                </a:solidFill>
                <a:latin typeface="Times New Roman"/>
                <a:cs typeface="Times New Roman"/>
              </a:rPr>
              <a:t>Johnson</a:t>
            </a:r>
            <a:r>
              <a:rPr dirty="0" baseline="31250" sz="1200" spc="52">
                <a:solidFill>
                  <a:srgbClr val="797979"/>
                </a:solidFill>
                <a:latin typeface="Times New Roman"/>
                <a:cs typeface="Times New Roman"/>
              </a:rPr>
              <a:t>8</a:t>
            </a:r>
            <a:r>
              <a:rPr dirty="0" sz="800" spc="35">
                <a:solidFill>
                  <a:srgbClr val="797979"/>
                </a:solidFill>
                <a:latin typeface="Times New Roman"/>
                <a:cs typeface="Times New Roman"/>
              </a:rPr>
              <a:t>,</a:t>
            </a:r>
            <a:r>
              <a:rPr dirty="0" sz="800" spc="8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1300" spc="50">
                <a:solidFill>
                  <a:srgbClr val="797979"/>
                </a:solidFill>
                <a:latin typeface="Times New Roman"/>
                <a:cs typeface="Times New Roman"/>
              </a:rPr>
              <a:t>MD;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8115" y="1573701"/>
            <a:ext cx="7936230" cy="3479800"/>
          </a:xfrm>
          <a:prstGeom prst="rect">
            <a:avLst/>
          </a:prstGeom>
        </p:spPr>
        <p:txBody>
          <a:bodyPr wrap="square" lIns="0" tIns="2184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dirty="0" sz="2500" spc="25" b="1">
                <a:solidFill>
                  <a:srgbClr val="4D8EA5"/>
                </a:solidFill>
                <a:latin typeface="Arial"/>
                <a:cs typeface="Arial"/>
              </a:rPr>
              <a:t>TRIALS</a:t>
            </a:r>
            <a:endParaRPr sz="2500">
              <a:latin typeface="Arial"/>
              <a:cs typeface="Arial"/>
            </a:endParaRPr>
          </a:p>
          <a:p>
            <a:pPr marL="15240" marR="49530" indent="2540">
              <a:lnSpc>
                <a:spcPct val="102400"/>
              </a:lnSpc>
              <a:spcBef>
                <a:spcPts val="1675"/>
              </a:spcBef>
            </a:pPr>
            <a:r>
              <a:rPr dirty="0" sz="2700" spc="-310" b="1">
                <a:solidFill>
                  <a:srgbClr val="8A3433"/>
                </a:solidFill>
                <a:latin typeface="Arial"/>
                <a:cs typeface="Arial"/>
              </a:rPr>
              <a:t>Culotte </a:t>
            </a:r>
            <a:r>
              <a:rPr dirty="0" sz="2700" spc="-295" b="1">
                <a:solidFill>
                  <a:srgbClr val="8A3433"/>
                </a:solidFill>
                <a:latin typeface="Arial"/>
                <a:cs typeface="Arial"/>
              </a:rPr>
              <a:t>stenting </a:t>
            </a:r>
            <a:r>
              <a:rPr dirty="0" sz="2700" spc="-305" b="1">
                <a:solidFill>
                  <a:srgbClr val="8A3433"/>
                </a:solidFill>
                <a:latin typeface="Arial"/>
                <a:cs typeface="Arial"/>
              </a:rPr>
              <a:t>for </a:t>
            </a:r>
            <a:r>
              <a:rPr dirty="0" sz="2700" spc="-340" b="1">
                <a:solidFill>
                  <a:srgbClr val="8A3433"/>
                </a:solidFill>
                <a:latin typeface="Arial"/>
                <a:cs typeface="Arial"/>
              </a:rPr>
              <a:t>coronary </a:t>
            </a:r>
            <a:r>
              <a:rPr dirty="0" sz="2700" spc="-285" b="1">
                <a:solidFill>
                  <a:srgbClr val="8A3433"/>
                </a:solidFill>
                <a:latin typeface="Arial"/>
                <a:cs typeface="Arial"/>
              </a:rPr>
              <a:t>bifurcation </a:t>
            </a:r>
            <a:r>
              <a:rPr dirty="0" sz="2700" spc="-310" b="1">
                <a:solidFill>
                  <a:srgbClr val="8A3433"/>
                </a:solidFill>
                <a:latin typeface="Arial"/>
                <a:cs typeface="Arial"/>
              </a:rPr>
              <a:t>lesions </a:t>
            </a:r>
            <a:r>
              <a:rPr dirty="0" sz="2700" spc="-275" b="1">
                <a:solidFill>
                  <a:srgbClr val="8A3433"/>
                </a:solidFill>
                <a:latin typeface="Arial"/>
                <a:cs typeface="Arial"/>
              </a:rPr>
              <a:t>with </a:t>
            </a:r>
            <a:r>
              <a:rPr dirty="0" sz="2700" spc="-225" b="1">
                <a:solidFill>
                  <a:srgbClr val="8A3433"/>
                </a:solidFill>
                <a:latin typeface="Arial"/>
                <a:cs typeface="Arial"/>
              </a:rPr>
              <a:t>2</a:t>
            </a:r>
            <a:r>
              <a:rPr dirty="0" baseline="29411" sz="2550" spc="-337" b="1">
                <a:solidFill>
                  <a:srgbClr val="8A3433"/>
                </a:solidFill>
                <a:latin typeface="Times New Roman"/>
                <a:cs typeface="Times New Roman"/>
              </a:rPr>
              <a:t>nd </a:t>
            </a:r>
            <a:r>
              <a:rPr dirty="0" sz="2700" spc="-375" b="1">
                <a:solidFill>
                  <a:srgbClr val="8A3433"/>
                </a:solidFill>
                <a:latin typeface="Arial"/>
                <a:cs typeface="Arial"/>
              </a:rPr>
              <a:t>and  </a:t>
            </a:r>
            <a:r>
              <a:rPr dirty="0" sz="2700" spc="-110" b="1">
                <a:solidFill>
                  <a:srgbClr val="8A3433"/>
                </a:solidFill>
                <a:latin typeface="Arial"/>
                <a:cs typeface="Arial"/>
              </a:rPr>
              <a:t>3</a:t>
            </a:r>
            <a:r>
              <a:rPr dirty="0" baseline="32258" sz="2325" spc="-165" b="1">
                <a:solidFill>
                  <a:srgbClr val="8A3433"/>
                </a:solidFill>
                <a:latin typeface="Arial"/>
                <a:cs typeface="Arial"/>
              </a:rPr>
              <a:t>rd </a:t>
            </a:r>
            <a:r>
              <a:rPr dirty="0" sz="2700" spc="-295" b="1">
                <a:solidFill>
                  <a:srgbClr val="8A3433"/>
                </a:solidFill>
                <a:latin typeface="Arial"/>
                <a:cs typeface="Arial"/>
              </a:rPr>
              <a:t>generation </a:t>
            </a:r>
            <a:r>
              <a:rPr dirty="0" sz="2700" spc="-285" b="1">
                <a:solidFill>
                  <a:srgbClr val="8A3433"/>
                </a:solidFill>
                <a:latin typeface="Arial"/>
                <a:cs typeface="Arial"/>
              </a:rPr>
              <a:t>everolimus-eluting </a:t>
            </a:r>
            <a:r>
              <a:rPr dirty="0" sz="2700" spc="-295" b="1">
                <a:solidFill>
                  <a:srgbClr val="8A3433"/>
                </a:solidFill>
                <a:latin typeface="Arial"/>
                <a:cs typeface="Arial"/>
              </a:rPr>
              <a:t>stents: </a:t>
            </a:r>
            <a:r>
              <a:rPr dirty="0" sz="2700" spc="-290" b="1">
                <a:solidFill>
                  <a:srgbClr val="8A3433"/>
                </a:solidFill>
                <a:latin typeface="Arial"/>
                <a:cs typeface="Arial"/>
              </a:rPr>
              <a:t>the </a:t>
            </a:r>
            <a:r>
              <a:rPr dirty="0" sz="2700" spc="-509" b="1">
                <a:solidFill>
                  <a:srgbClr val="8A3433"/>
                </a:solidFill>
                <a:latin typeface="Arial"/>
                <a:cs typeface="Arial"/>
              </a:rPr>
              <a:t>CELTIC  </a:t>
            </a:r>
            <a:r>
              <a:rPr dirty="0" sz="2700" spc="-305" b="1">
                <a:solidFill>
                  <a:srgbClr val="8A3433"/>
                </a:solidFill>
                <a:latin typeface="Arial"/>
                <a:cs typeface="Arial"/>
              </a:rPr>
              <a:t>Bifurcation</a:t>
            </a:r>
            <a:r>
              <a:rPr dirty="0" sz="2700" spc="110" b="1">
                <a:solidFill>
                  <a:srgbClr val="8A3433"/>
                </a:solidFill>
                <a:latin typeface="Arial"/>
                <a:cs typeface="Arial"/>
              </a:rPr>
              <a:t> </a:t>
            </a:r>
            <a:r>
              <a:rPr dirty="0" sz="2700" spc="-365" b="1">
                <a:solidFill>
                  <a:srgbClr val="8A3433"/>
                </a:solidFill>
                <a:latin typeface="Arial"/>
                <a:cs typeface="Arial"/>
              </a:rPr>
              <a:t>Study</a:t>
            </a:r>
            <a:endParaRPr sz="2700">
              <a:latin typeface="Arial"/>
              <a:cs typeface="Arial"/>
            </a:endParaRPr>
          </a:p>
          <a:p>
            <a:pPr marL="1031875" marR="5080" indent="-1905">
              <a:lnSpc>
                <a:spcPct val="102000"/>
              </a:lnSpc>
              <a:spcBef>
                <a:spcPts val="2415"/>
              </a:spcBef>
            </a:pPr>
            <a:r>
              <a:rPr dirty="0" sz="1300" spc="30" b="1">
                <a:solidFill>
                  <a:srgbClr val="797979"/>
                </a:solidFill>
                <a:latin typeface="Times New Roman"/>
                <a:cs typeface="Times New Roman"/>
              </a:rPr>
              <a:t>Simon </a:t>
            </a:r>
            <a:r>
              <a:rPr dirty="0" sz="1300" spc="25" b="1">
                <a:solidFill>
                  <a:srgbClr val="797979"/>
                </a:solidFill>
                <a:latin typeface="Times New Roman"/>
                <a:cs typeface="Times New Roman"/>
              </a:rPr>
              <a:t>J. </a:t>
            </a:r>
            <a:r>
              <a:rPr dirty="0" sz="1300" spc="25" b="1">
                <a:solidFill>
                  <a:srgbClr val="797979"/>
                </a:solidFill>
                <a:latin typeface="Times New Roman"/>
                <a:cs typeface="Times New Roman"/>
              </a:rPr>
              <a:t>Walsh</a:t>
            </a:r>
            <a:r>
              <a:rPr dirty="0" baseline="37037" sz="1125" spc="37" b="1">
                <a:solidFill>
                  <a:srgbClr val="797979"/>
                </a:solidFill>
                <a:latin typeface="Arial"/>
                <a:cs typeface="Arial"/>
              </a:rPr>
              <a:t>1 </a:t>
            </a:r>
            <a:r>
              <a:rPr dirty="0" sz="1600" spc="-75" b="1">
                <a:solidFill>
                  <a:srgbClr val="797979"/>
                </a:solidFill>
                <a:latin typeface="Arial"/>
                <a:cs typeface="Arial"/>
              </a:rPr>
              <a:t>*, </a:t>
            </a:r>
            <a:r>
              <a:rPr dirty="0" sz="1300" spc="50">
                <a:solidFill>
                  <a:srgbClr val="797979"/>
                </a:solidFill>
                <a:latin typeface="Times New Roman"/>
                <a:cs typeface="Times New Roman"/>
              </a:rPr>
              <a:t>MD; </a:t>
            </a:r>
            <a:r>
              <a:rPr dirty="0" sz="1300" spc="40">
                <a:solidFill>
                  <a:srgbClr val="797979"/>
                </a:solidFill>
                <a:latin typeface="Times New Roman"/>
                <a:cs typeface="Times New Roman"/>
              </a:rPr>
              <a:t>Colm </a:t>
            </a:r>
            <a:r>
              <a:rPr dirty="0" sz="1300" spc="35">
                <a:solidFill>
                  <a:srgbClr val="797979"/>
                </a:solidFill>
                <a:latin typeface="Times New Roman"/>
                <a:cs typeface="Times New Roman"/>
              </a:rPr>
              <a:t>G. </a:t>
            </a:r>
            <a:r>
              <a:rPr dirty="0" sz="1300">
                <a:solidFill>
                  <a:srgbClr val="797979"/>
                </a:solidFill>
                <a:latin typeface="Times New Roman"/>
                <a:cs typeface="Times New Roman"/>
              </a:rPr>
              <a:t>Hanratty1, </a:t>
            </a:r>
            <a:r>
              <a:rPr dirty="0" sz="1300" spc="40">
                <a:solidFill>
                  <a:srgbClr val="797979"/>
                </a:solidFill>
                <a:latin typeface="Times New Roman"/>
                <a:cs typeface="Times New Roman"/>
              </a:rPr>
              <a:t>MD; </a:t>
            </a:r>
            <a:r>
              <a:rPr dirty="0" sz="1300" spc="25">
                <a:solidFill>
                  <a:srgbClr val="797979"/>
                </a:solidFill>
                <a:latin typeface="Times New Roman"/>
                <a:cs typeface="Times New Roman"/>
              </a:rPr>
              <a:t>Stuart </a:t>
            </a:r>
            <a:r>
              <a:rPr dirty="0" sz="1300" spc="-10">
                <a:solidFill>
                  <a:srgbClr val="797979"/>
                </a:solidFill>
                <a:latin typeface="Times New Roman"/>
                <a:cs typeface="Times New Roman"/>
              </a:rPr>
              <a:t>Watkins2, </a:t>
            </a:r>
            <a:r>
              <a:rPr dirty="0" sz="1300" spc="50">
                <a:solidFill>
                  <a:srgbClr val="797979"/>
                </a:solidFill>
                <a:latin typeface="Times New Roman"/>
                <a:cs typeface="Times New Roman"/>
              </a:rPr>
              <a:t>MD; </a:t>
            </a:r>
            <a:r>
              <a:rPr dirty="0" sz="1300" spc="30">
                <a:solidFill>
                  <a:srgbClr val="797979"/>
                </a:solidFill>
                <a:latin typeface="Times New Roman"/>
                <a:cs typeface="Times New Roman"/>
              </a:rPr>
              <a:t>Keith </a:t>
            </a:r>
            <a:r>
              <a:rPr dirty="0" sz="1300" spc="50">
                <a:solidFill>
                  <a:srgbClr val="797979"/>
                </a:solidFill>
                <a:latin typeface="Times New Roman"/>
                <a:cs typeface="Times New Roman"/>
              </a:rPr>
              <a:t>G. </a:t>
            </a:r>
            <a:r>
              <a:rPr dirty="0" sz="1300">
                <a:solidFill>
                  <a:srgbClr val="797979"/>
                </a:solidFill>
                <a:latin typeface="Times New Roman"/>
                <a:cs typeface="Times New Roman"/>
              </a:rPr>
              <a:t>Oldroyd2, </a:t>
            </a:r>
            <a:r>
              <a:rPr dirty="0" sz="1300" spc="30">
                <a:solidFill>
                  <a:srgbClr val="797979"/>
                </a:solidFill>
                <a:latin typeface="Times New Roman"/>
                <a:cs typeface="Times New Roman"/>
              </a:rPr>
              <a:t>MD;  </a:t>
            </a:r>
            <a:r>
              <a:rPr dirty="0" sz="1300" spc="15">
                <a:solidFill>
                  <a:srgbClr val="797979"/>
                </a:solidFill>
                <a:latin typeface="Times New Roman"/>
                <a:cs typeface="Times New Roman"/>
              </a:rPr>
              <a:t>Niall </a:t>
            </a:r>
            <a:r>
              <a:rPr dirty="0" sz="1300" spc="-35">
                <a:solidFill>
                  <a:srgbClr val="797979"/>
                </a:solidFill>
                <a:latin typeface="Arial"/>
                <a:cs typeface="Arial"/>
              </a:rPr>
              <a:t>T. </a:t>
            </a:r>
            <a:r>
              <a:rPr dirty="0" sz="1300" spc="15">
                <a:solidFill>
                  <a:srgbClr val="797979"/>
                </a:solidFill>
                <a:latin typeface="Times New Roman"/>
                <a:cs typeface="Times New Roman"/>
              </a:rPr>
              <a:t>Mulvihill </a:t>
            </a:r>
            <a:r>
              <a:rPr dirty="0" sz="1300" spc="-130">
                <a:solidFill>
                  <a:srgbClr val="898A89"/>
                </a:solidFill>
                <a:latin typeface="Times New Roman"/>
                <a:cs typeface="Times New Roman"/>
              </a:rPr>
              <a:t>3, </a:t>
            </a:r>
            <a:r>
              <a:rPr dirty="0" sz="1300" spc="30">
                <a:solidFill>
                  <a:srgbClr val="797979"/>
                </a:solidFill>
                <a:latin typeface="Times New Roman"/>
                <a:cs typeface="Times New Roman"/>
              </a:rPr>
              <a:t>MD; Mark </a:t>
            </a:r>
            <a:r>
              <a:rPr dirty="0" sz="1300" spc="-5">
                <a:solidFill>
                  <a:srgbClr val="797979"/>
                </a:solidFill>
                <a:latin typeface="Times New Roman"/>
                <a:cs typeface="Times New Roman"/>
              </a:rPr>
              <a:t>Hensey3, </a:t>
            </a:r>
            <a:r>
              <a:rPr dirty="0" sz="1300" spc="30">
                <a:solidFill>
                  <a:srgbClr val="797979"/>
                </a:solidFill>
                <a:latin typeface="Times New Roman"/>
                <a:cs typeface="Times New Roman"/>
              </a:rPr>
              <a:t>MD; </a:t>
            </a:r>
            <a:r>
              <a:rPr dirty="0" sz="1300" spc="35">
                <a:solidFill>
                  <a:srgbClr val="797979"/>
                </a:solidFill>
                <a:latin typeface="Times New Roman"/>
                <a:cs typeface="Times New Roman"/>
              </a:rPr>
              <a:t>Alex </a:t>
            </a:r>
            <a:r>
              <a:rPr dirty="0" sz="1300" spc="-5">
                <a:solidFill>
                  <a:srgbClr val="797979"/>
                </a:solidFill>
                <a:latin typeface="Times New Roman"/>
                <a:cs typeface="Times New Roman"/>
              </a:rPr>
              <a:t>Chase4, </a:t>
            </a:r>
            <a:r>
              <a:rPr dirty="0" sz="1300" spc="50">
                <a:solidFill>
                  <a:srgbClr val="797979"/>
                </a:solidFill>
                <a:latin typeface="Times New Roman"/>
                <a:cs typeface="Times New Roman"/>
              </a:rPr>
              <a:t>MD; </a:t>
            </a:r>
            <a:r>
              <a:rPr dirty="0" sz="1300" spc="30">
                <a:solidFill>
                  <a:srgbClr val="797979"/>
                </a:solidFill>
                <a:latin typeface="Times New Roman"/>
                <a:cs typeface="Times New Roman"/>
              </a:rPr>
              <a:t>Dave </a:t>
            </a:r>
            <a:r>
              <a:rPr dirty="0" sz="1300" spc="-5">
                <a:solidFill>
                  <a:srgbClr val="797979"/>
                </a:solidFill>
                <a:latin typeface="Times New Roman"/>
                <a:cs typeface="Times New Roman"/>
              </a:rPr>
              <a:t>Smith4,</a:t>
            </a:r>
            <a:r>
              <a:rPr dirty="0" sz="1300" spc="3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1300" spc="30">
                <a:solidFill>
                  <a:srgbClr val="797979"/>
                </a:solidFill>
                <a:latin typeface="Times New Roman"/>
                <a:cs typeface="Times New Roman"/>
              </a:rPr>
              <a:t>MD;</a:t>
            </a:r>
            <a:endParaRPr sz="1300">
              <a:latin typeface="Times New Roman"/>
              <a:cs typeface="Times New Roman"/>
            </a:endParaRPr>
          </a:p>
          <a:p>
            <a:pPr marL="1031875">
              <a:lnSpc>
                <a:spcPct val="100000"/>
              </a:lnSpc>
              <a:spcBef>
                <a:spcPts val="100"/>
              </a:spcBef>
            </a:pPr>
            <a:r>
              <a:rPr dirty="0" sz="1300" spc="30">
                <a:solidFill>
                  <a:srgbClr val="797979"/>
                </a:solidFill>
                <a:latin typeface="Times New Roman"/>
                <a:cs typeface="Times New Roman"/>
              </a:rPr>
              <a:t>Nick </a:t>
            </a:r>
            <a:r>
              <a:rPr dirty="0" sz="1300" spc="-5">
                <a:solidFill>
                  <a:srgbClr val="797979"/>
                </a:solidFill>
                <a:latin typeface="Times New Roman"/>
                <a:cs typeface="Times New Roman"/>
              </a:rPr>
              <a:t>Cruden5, </a:t>
            </a:r>
            <a:r>
              <a:rPr dirty="0" sz="1300" spc="25">
                <a:solidFill>
                  <a:srgbClr val="797979"/>
                </a:solidFill>
                <a:latin typeface="Times New Roman"/>
                <a:cs typeface="Times New Roman"/>
              </a:rPr>
              <a:t>MD; </a:t>
            </a:r>
            <a:r>
              <a:rPr dirty="0" sz="1300" spc="30">
                <a:solidFill>
                  <a:srgbClr val="797979"/>
                </a:solidFill>
                <a:latin typeface="Times New Roman"/>
                <a:cs typeface="Times New Roman"/>
              </a:rPr>
              <a:t>James </a:t>
            </a:r>
            <a:r>
              <a:rPr dirty="0" sz="1300" spc="50">
                <a:solidFill>
                  <a:srgbClr val="797979"/>
                </a:solidFill>
                <a:latin typeface="Times New Roman"/>
                <a:cs typeface="Times New Roman"/>
              </a:rPr>
              <a:t>C. </a:t>
            </a:r>
            <a:r>
              <a:rPr dirty="0" sz="1300" spc="25">
                <a:solidFill>
                  <a:srgbClr val="797979"/>
                </a:solidFill>
                <a:latin typeface="Times New Roman"/>
                <a:cs typeface="Times New Roman"/>
              </a:rPr>
              <a:t>Spratt</a:t>
            </a:r>
            <a:r>
              <a:rPr dirty="0" baseline="31250" sz="1200" spc="37">
                <a:solidFill>
                  <a:srgbClr val="797979"/>
                </a:solidFill>
                <a:latin typeface="Times New Roman"/>
                <a:cs typeface="Times New Roman"/>
              </a:rPr>
              <a:t>5</a:t>
            </a:r>
            <a:r>
              <a:rPr dirty="0" baseline="31250" sz="1200" spc="247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baseline="34722" sz="1200" spc="22">
                <a:solidFill>
                  <a:srgbClr val="797979"/>
                </a:solidFill>
                <a:latin typeface="Times New Roman"/>
                <a:cs typeface="Times New Roman"/>
              </a:rPr>
              <a:t>6</a:t>
            </a:r>
            <a:endParaRPr baseline="34722" sz="1200">
              <a:latin typeface="Times New Roman"/>
              <a:cs typeface="Times New Roman"/>
            </a:endParaRPr>
          </a:p>
          <a:p>
            <a:pPr marL="1032510">
              <a:lnSpc>
                <a:spcPts val="965"/>
              </a:lnSpc>
              <a:spcBef>
                <a:spcPts val="95"/>
              </a:spcBef>
            </a:pPr>
            <a:r>
              <a:rPr dirty="0" sz="1300" spc="25">
                <a:solidFill>
                  <a:srgbClr val="797979"/>
                </a:solidFill>
                <a:latin typeface="Times New Roman"/>
                <a:cs typeface="Times New Roman"/>
              </a:rPr>
              <a:t>Jonathan </a:t>
            </a:r>
            <a:r>
              <a:rPr dirty="0" sz="1300" spc="-5">
                <a:solidFill>
                  <a:srgbClr val="797979"/>
                </a:solidFill>
                <a:latin typeface="Times New Roman"/>
                <a:cs typeface="Times New Roman"/>
              </a:rPr>
              <a:t>Hill </a:t>
            </a:r>
            <a:r>
              <a:rPr dirty="0" baseline="32679" sz="1275">
                <a:solidFill>
                  <a:srgbClr val="797979"/>
                </a:solidFill>
                <a:latin typeface="Times New Roman"/>
                <a:cs typeface="Times New Roman"/>
              </a:rPr>
              <a:t>9 </a:t>
            </a:r>
            <a:r>
              <a:rPr dirty="0" sz="1300" spc="30">
                <a:solidFill>
                  <a:srgbClr val="797979"/>
                </a:solidFill>
                <a:latin typeface="Times New Roman"/>
                <a:cs typeface="Times New Roman"/>
              </a:rPr>
              <a:t>MD; </a:t>
            </a:r>
            <a:r>
              <a:rPr dirty="0" sz="1300" spc="25">
                <a:solidFill>
                  <a:srgbClr val="797979"/>
                </a:solidFill>
                <a:latin typeface="Times New Roman"/>
                <a:cs typeface="Times New Roman"/>
              </a:rPr>
              <a:t>Hafiz </a:t>
            </a:r>
            <a:r>
              <a:rPr dirty="0" sz="1300" spc="30">
                <a:solidFill>
                  <a:srgbClr val="797979"/>
                </a:solidFill>
                <a:latin typeface="Times New Roman"/>
                <a:cs typeface="Times New Roman"/>
              </a:rPr>
              <a:t>M. </a:t>
            </a:r>
            <a:r>
              <a:rPr dirty="0" sz="1300" spc="25">
                <a:solidFill>
                  <a:srgbClr val="797979"/>
                </a:solidFill>
                <a:latin typeface="Times New Roman"/>
                <a:cs typeface="Times New Roman"/>
              </a:rPr>
              <a:t>Hussein </a:t>
            </a:r>
            <a:r>
              <a:rPr dirty="0" sz="850" spc="10">
                <a:solidFill>
                  <a:srgbClr val="898A89"/>
                </a:solidFill>
                <a:latin typeface="Times New Roman"/>
                <a:cs typeface="Times New Roman"/>
              </a:rPr>
              <a:t>1°, </a:t>
            </a:r>
            <a:r>
              <a:rPr dirty="0" sz="1300" spc="40">
                <a:solidFill>
                  <a:srgbClr val="797979"/>
                </a:solidFill>
                <a:latin typeface="Times New Roman"/>
                <a:cs typeface="Times New Roman"/>
              </a:rPr>
              <a:t>MB </a:t>
            </a:r>
            <a:r>
              <a:rPr dirty="0" sz="1300" spc="30">
                <a:solidFill>
                  <a:srgbClr val="797979"/>
                </a:solidFill>
                <a:latin typeface="Times New Roman"/>
                <a:cs typeface="Times New Roman"/>
              </a:rPr>
              <a:t>BCh; </a:t>
            </a:r>
            <a:r>
              <a:rPr dirty="0" sz="1300" spc="25">
                <a:solidFill>
                  <a:srgbClr val="797979"/>
                </a:solidFill>
                <a:latin typeface="Times New Roman"/>
                <a:cs typeface="Times New Roman"/>
              </a:rPr>
              <a:t>Kris </a:t>
            </a:r>
            <a:r>
              <a:rPr dirty="0" sz="1300" spc="5">
                <a:solidFill>
                  <a:srgbClr val="797979"/>
                </a:solidFill>
                <a:latin typeface="Times New Roman"/>
                <a:cs typeface="Times New Roman"/>
              </a:rPr>
              <a:t>Bogaerts </a:t>
            </a:r>
            <a:r>
              <a:rPr dirty="0" baseline="32679" sz="1275" spc="-240">
                <a:solidFill>
                  <a:srgbClr val="797979"/>
                </a:solidFill>
                <a:latin typeface="Times New Roman"/>
                <a:cs typeface="Times New Roman"/>
              </a:rPr>
              <a:t>11 </a:t>
            </a:r>
            <a:r>
              <a:rPr dirty="0" sz="850" spc="-80">
                <a:solidFill>
                  <a:srgbClr val="797979"/>
                </a:solidFill>
                <a:latin typeface="Times New Roman"/>
                <a:cs typeface="Times New Roman"/>
              </a:rPr>
              <a:t>,</a:t>
            </a:r>
            <a:r>
              <a:rPr dirty="0" sz="850" spc="-6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1300" spc="30">
                <a:solidFill>
                  <a:srgbClr val="797979"/>
                </a:solidFill>
                <a:latin typeface="Times New Roman"/>
                <a:cs typeface="Times New Roman"/>
              </a:rPr>
              <a:t>PhD;</a:t>
            </a:r>
            <a:endParaRPr sz="1300">
              <a:latin typeface="Times New Roman"/>
              <a:cs typeface="Times New Roman"/>
            </a:endParaRPr>
          </a:p>
          <a:p>
            <a:pPr marL="2040255">
              <a:lnSpc>
                <a:spcPts val="505"/>
              </a:lnSpc>
            </a:pPr>
            <a:r>
              <a:rPr dirty="0" sz="850">
                <a:solidFill>
                  <a:srgbClr val="797979"/>
                </a:solidFill>
                <a:latin typeface="Times New Roman"/>
                <a:cs typeface="Times New Roman"/>
              </a:rPr>
              <a:t>,</a:t>
            </a:r>
            <a:endParaRPr sz="850">
              <a:latin typeface="Times New Roman"/>
              <a:cs typeface="Times New Roman"/>
            </a:endParaRPr>
          </a:p>
          <a:p>
            <a:pPr marL="1033144">
              <a:lnSpc>
                <a:spcPts val="1005"/>
              </a:lnSpc>
              <a:spcBef>
                <a:spcPts val="190"/>
              </a:spcBef>
            </a:pPr>
            <a:r>
              <a:rPr dirty="0" sz="1300" spc="25">
                <a:solidFill>
                  <a:srgbClr val="797979"/>
                </a:solidFill>
                <a:latin typeface="Times New Roman"/>
                <a:cs typeface="Times New Roman"/>
              </a:rPr>
              <a:t>Marie-Claude </a:t>
            </a:r>
            <a:r>
              <a:rPr dirty="0" sz="1300" spc="30">
                <a:solidFill>
                  <a:srgbClr val="797979"/>
                </a:solidFill>
                <a:latin typeface="Times New Roman"/>
                <a:cs typeface="Times New Roman"/>
              </a:rPr>
              <a:t>Morice</a:t>
            </a:r>
            <a:r>
              <a:rPr dirty="0" baseline="33333" sz="1125" spc="44">
                <a:solidFill>
                  <a:srgbClr val="797979"/>
                </a:solidFill>
                <a:latin typeface="Arial"/>
                <a:cs typeface="Arial"/>
              </a:rPr>
              <a:t>12 </a:t>
            </a:r>
            <a:r>
              <a:rPr dirty="0" sz="1300" spc="50">
                <a:solidFill>
                  <a:srgbClr val="797979"/>
                </a:solidFill>
                <a:latin typeface="Times New Roman"/>
                <a:cs typeface="Times New Roman"/>
              </a:rPr>
              <a:t>MD; </a:t>
            </a:r>
            <a:r>
              <a:rPr dirty="0" sz="1300" spc="15">
                <a:solidFill>
                  <a:srgbClr val="797979"/>
                </a:solidFill>
                <a:latin typeface="Times New Roman"/>
                <a:cs typeface="Times New Roman"/>
              </a:rPr>
              <a:t>David </a:t>
            </a:r>
            <a:r>
              <a:rPr dirty="0" sz="1300" spc="-85">
                <a:solidFill>
                  <a:srgbClr val="797979"/>
                </a:solidFill>
                <a:latin typeface="Times New Roman"/>
                <a:cs typeface="Times New Roman"/>
              </a:rPr>
              <a:t>P. </a:t>
            </a:r>
            <a:r>
              <a:rPr dirty="0" sz="1300" spc="15">
                <a:solidFill>
                  <a:srgbClr val="797979"/>
                </a:solidFill>
                <a:latin typeface="Times New Roman"/>
                <a:cs typeface="Times New Roman"/>
              </a:rPr>
              <a:t>Foley</a:t>
            </a:r>
            <a:r>
              <a:rPr dirty="0" baseline="33333" sz="1125" spc="22">
                <a:solidFill>
                  <a:srgbClr val="797979"/>
                </a:solidFill>
                <a:latin typeface="Arial"/>
                <a:cs typeface="Arial"/>
              </a:rPr>
              <a:t>10</a:t>
            </a:r>
            <a:r>
              <a:rPr dirty="0" sz="750" spc="15">
                <a:solidFill>
                  <a:srgbClr val="797979"/>
                </a:solidFill>
                <a:latin typeface="Arial"/>
                <a:cs typeface="Arial"/>
              </a:rPr>
              <a:t>,</a:t>
            </a:r>
            <a:r>
              <a:rPr dirty="0" sz="750" spc="15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1300" spc="60">
                <a:solidFill>
                  <a:srgbClr val="797979"/>
                </a:solidFill>
                <a:latin typeface="Times New Roman"/>
                <a:cs typeface="Times New Roman"/>
              </a:rPr>
              <a:t>MD</a:t>
            </a:r>
            <a:endParaRPr sz="1300">
              <a:latin typeface="Times New Roman"/>
              <a:cs typeface="Times New Roman"/>
            </a:endParaRPr>
          </a:p>
          <a:p>
            <a:pPr algn="ctr" marR="2522855">
              <a:lnSpc>
                <a:spcPts val="445"/>
              </a:lnSpc>
            </a:pPr>
            <a:r>
              <a:rPr dirty="0" sz="750" spc="5">
                <a:solidFill>
                  <a:srgbClr val="797979"/>
                </a:solidFill>
                <a:latin typeface="Arial"/>
                <a:cs typeface="Arial"/>
              </a:rPr>
              <a:t>,</a:t>
            </a:r>
            <a:endParaRPr sz="7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3569" y="5167170"/>
            <a:ext cx="8072120" cy="1586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860" marR="5080" indent="-10795">
              <a:lnSpc>
                <a:spcPct val="110600"/>
              </a:lnSpc>
              <a:spcBef>
                <a:spcPts val="100"/>
              </a:spcBef>
            </a:pPr>
            <a:r>
              <a:rPr dirty="0" sz="1100" spc="25" i="1">
                <a:solidFill>
                  <a:srgbClr val="797979"/>
                </a:solidFill>
                <a:latin typeface="Arial"/>
                <a:cs typeface="Arial"/>
              </a:rPr>
              <a:t>1. </a:t>
            </a:r>
            <a:r>
              <a:rPr dirty="0" sz="1250" spc="-20" i="1">
                <a:solidFill>
                  <a:srgbClr val="797979"/>
                </a:solidFill>
                <a:latin typeface="Times New Roman"/>
                <a:cs typeface="Times New Roman"/>
              </a:rPr>
              <a:t>Belfast </a:t>
            </a:r>
            <a:r>
              <a:rPr dirty="0" sz="1250" spc="-25" i="1">
                <a:solidFill>
                  <a:srgbClr val="797979"/>
                </a:solidFill>
                <a:latin typeface="Times New Roman"/>
                <a:cs typeface="Times New Roman"/>
              </a:rPr>
              <a:t>Health </a:t>
            </a:r>
            <a:r>
              <a:rPr dirty="0" sz="1200" spc="50" i="1">
                <a:solidFill>
                  <a:srgbClr val="797979"/>
                </a:solidFill>
                <a:latin typeface="Times New Roman"/>
                <a:cs typeface="Times New Roman"/>
              </a:rPr>
              <a:t>&amp; </a:t>
            </a:r>
            <a:r>
              <a:rPr dirty="0" sz="1250" spc="-25" i="1">
                <a:solidFill>
                  <a:srgbClr val="797979"/>
                </a:solidFill>
                <a:latin typeface="Times New Roman"/>
                <a:cs typeface="Times New Roman"/>
              </a:rPr>
              <a:t>Social </a:t>
            </a:r>
            <a:r>
              <a:rPr dirty="0" sz="1250" spc="-30" i="1">
                <a:solidFill>
                  <a:srgbClr val="797979"/>
                </a:solidFill>
                <a:latin typeface="Times New Roman"/>
                <a:cs typeface="Times New Roman"/>
              </a:rPr>
              <a:t>Care </a:t>
            </a:r>
            <a:r>
              <a:rPr dirty="0" sz="1250" spc="-35" i="1">
                <a:solidFill>
                  <a:srgbClr val="797979"/>
                </a:solidFill>
                <a:latin typeface="Times New Roman"/>
                <a:cs typeface="Times New Roman"/>
              </a:rPr>
              <a:t>Trust, </a:t>
            </a:r>
            <a:r>
              <a:rPr dirty="0" sz="1250" spc="-25" i="1">
                <a:solidFill>
                  <a:srgbClr val="797979"/>
                </a:solidFill>
                <a:latin typeface="Times New Roman"/>
                <a:cs typeface="Times New Roman"/>
              </a:rPr>
              <a:t>Belfast, Northern Ireland, </a:t>
            </a:r>
            <a:r>
              <a:rPr dirty="0" sz="1250" spc="-30" i="1">
                <a:solidFill>
                  <a:srgbClr val="797979"/>
                </a:solidFill>
                <a:latin typeface="Times New Roman"/>
                <a:cs typeface="Times New Roman"/>
              </a:rPr>
              <a:t>United </a:t>
            </a:r>
            <a:r>
              <a:rPr dirty="0" sz="1250" spc="-25" i="1">
                <a:solidFill>
                  <a:srgbClr val="797979"/>
                </a:solidFill>
                <a:latin typeface="Times New Roman"/>
                <a:cs typeface="Times New Roman"/>
              </a:rPr>
              <a:t>Kingdom; </a:t>
            </a:r>
            <a:r>
              <a:rPr dirty="0" sz="1250" spc="-30" i="1">
                <a:solidFill>
                  <a:srgbClr val="797979"/>
                </a:solidFill>
                <a:latin typeface="Times New Roman"/>
                <a:cs typeface="Times New Roman"/>
              </a:rPr>
              <a:t>2. </a:t>
            </a:r>
            <a:r>
              <a:rPr dirty="0" sz="1250" spc="-25" i="1">
                <a:solidFill>
                  <a:srgbClr val="797979"/>
                </a:solidFill>
                <a:latin typeface="Times New Roman"/>
                <a:cs typeface="Times New Roman"/>
              </a:rPr>
              <a:t>Golden </a:t>
            </a:r>
            <a:r>
              <a:rPr dirty="0" sz="1250" spc="-20" i="1">
                <a:solidFill>
                  <a:srgbClr val="797979"/>
                </a:solidFill>
                <a:latin typeface="Times New Roman"/>
                <a:cs typeface="Times New Roman"/>
              </a:rPr>
              <a:t>Jubilee </a:t>
            </a:r>
            <a:r>
              <a:rPr dirty="0" sz="1250" spc="-25" i="1">
                <a:solidFill>
                  <a:srgbClr val="797979"/>
                </a:solidFill>
                <a:latin typeface="Times New Roman"/>
                <a:cs typeface="Times New Roman"/>
              </a:rPr>
              <a:t>National Hospital, </a:t>
            </a:r>
            <a:r>
              <a:rPr dirty="0" sz="1250" spc="-35" i="1">
                <a:solidFill>
                  <a:srgbClr val="797979"/>
                </a:solidFill>
                <a:latin typeface="Times New Roman"/>
                <a:cs typeface="Times New Roman"/>
              </a:rPr>
              <a:t>Glasgow,  </a:t>
            </a:r>
            <a:r>
              <a:rPr dirty="0" sz="1250" spc="-15" i="1">
                <a:solidFill>
                  <a:srgbClr val="797979"/>
                </a:solidFill>
                <a:latin typeface="Times New Roman"/>
                <a:cs typeface="Times New Roman"/>
              </a:rPr>
              <a:t>Scotland, </a:t>
            </a:r>
            <a:r>
              <a:rPr dirty="0" sz="1250" spc="-35" i="1">
                <a:solidFill>
                  <a:srgbClr val="797979"/>
                </a:solidFill>
                <a:latin typeface="Times New Roman"/>
                <a:cs typeface="Times New Roman"/>
              </a:rPr>
              <a:t>United </a:t>
            </a:r>
            <a:r>
              <a:rPr dirty="0" sz="1250" spc="-25" i="1">
                <a:solidFill>
                  <a:srgbClr val="797979"/>
                </a:solidFill>
                <a:latin typeface="Times New Roman"/>
                <a:cs typeface="Times New Roman"/>
              </a:rPr>
              <a:t>Kingdom; </a:t>
            </a:r>
            <a:r>
              <a:rPr dirty="0" sz="1250" spc="-15" i="1">
                <a:solidFill>
                  <a:srgbClr val="797979"/>
                </a:solidFill>
                <a:latin typeface="Times New Roman"/>
                <a:cs typeface="Times New Roman"/>
              </a:rPr>
              <a:t>3. </a:t>
            </a:r>
            <a:r>
              <a:rPr dirty="0" sz="1250" spc="-10" i="1">
                <a:solidFill>
                  <a:srgbClr val="797979"/>
                </a:solidFill>
                <a:latin typeface="Times New Roman"/>
                <a:cs typeface="Times New Roman"/>
              </a:rPr>
              <a:t>St. </a:t>
            </a:r>
            <a:r>
              <a:rPr dirty="0" sz="1250" spc="-40" i="1">
                <a:solidFill>
                  <a:srgbClr val="797979"/>
                </a:solidFill>
                <a:latin typeface="Times New Roman"/>
                <a:cs typeface="Times New Roman"/>
              </a:rPr>
              <a:t>Vincent's </a:t>
            </a:r>
            <a:r>
              <a:rPr dirty="0" sz="1250" spc="-25" i="1">
                <a:solidFill>
                  <a:srgbClr val="797979"/>
                </a:solidFill>
                <a:latin typeface="Times New Roman"/>
                <a:cs typeface="Times New Roman"/>
              </a:rPr>
              <a:t>Hospital, </a:t>
            </a:r>
            <a:r>
              <a:rPr dirty="0" sz="1250" spc="-30" i="1">
                <a:solidFill>
                  <a:srgbClr val="797979"/>
                </a:solidFill>
                <a:latin typeface="Times New Roman"/>
                <a:cs typeface="Times New Roman"/>
              </a:rPr>
              <a:t>Dublin, </a:t>
            </a:r>
            <a:r>
              <a:rPr dirty="0" sz="1250" spc="-20" i="1">
                <a:solidFill>
                  <a:srgbClr val="797979"/>
                </a:solidFill>
                <a:latin typeface="Times New Roman"/>
                <a:cs typeface="Times New Roman"/>
              </a:rPr>
              <a:t>Ireland; </a:t>
            </a:r>
            <a:r>
              <a:rPr dirty="0" sz="1250" i="1">
                <a:solidFill>
                  <a:srgbClr val="797979"/>
                </a:solidFill>
                <a:latin typeface="Times New Roman"/>
                <a:cs typeface="Times New Roman"/>
              </a:rPr>
              <a:t>4. </a:t>
            </a:r>
            <a:r>
              <a:rPr dirty="0" sz="1250" spc="-20" i="1">
                <a:solidFill>
                  <a:srgbClr val="797979"/>
                </a:solidFill>
                <a:latin typeface="Times New Roman"/>
                <a:cs typeface="Times New Roman"/>
              </a:rPr>
              <a:t>Morriston </a:t>
            </a:r>
            <a:r>
              <a:rPr dirty="0" sz="1250" spc="-30" i="1">
                <a:solidFill>
                  <a:srgbClr val="797979"/>
                </a:solidFill>
                <a:latin typeface="Times New Roman"/>
                <a:cs typeface="Times New Roman"/>
              </a:rPr>
              <a:t>Hospital, </a:t>
            </a:r>
            <a:r>
              <a:rPr dirty="0" sz="1250" spc="-20" i="1">
                <a:solidFill>
                  <a:srgbClr val="797979"/>
                </a:solidFill>
                <a:latin typeface="Times New Roman"/>
                <a:cs typeface="Times New Roman"/>
              </a:rPr>
              <a:t>Swansea, </a:t>
            </a:r>
            <a:r>
              <a:rPr dirty="0" sz="1250" spc="-40" i="1">
                <a:solidFill>
                  <a:srgbClr val="797979"/>
                </a:solidFill>
                <a:latin typeface="Times New Roman"/>
                <a:cs typeface="Times New Roman"/>
              </a:rPr>
              <a:t>Wales, </a:t>
            </a:r>
            <a:r>
              <a:rPr dirty="0" sz="1250" spc="-30" i="1">
                <a:solidFill>
                  <a:srgbClr val="797979"/>
                </a:solidFill>
                <a:latin typeface="Times New Roman"/>
                <a:cs typeface="Times New Roman"/>
              </a:rPr>
              <a:t>United</a:t>
            </a:r>
            <a:r>
              <a:rPr dirty="0" sz="1250" spc="250" i="1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1250" spc="-25" i="1">
                <a:solidFill>
                  <a:srgbClr val="797979"/>
                </a:solidFill>
                <a:latin typeface="Times New Roman"/>
                <a:cs typeface="Times New Roman"/>
              </a:rPr>
              <a:t>Kingdom;</a:t>
            </a:r>
            <a:endParaRPr sz="1250">
              <a:latin typeface="Times New Roman"/>
              <a:cs typeface="Times New Roman"/>
            </a:endParaRPr>
          </a:p>
          <a:p>
            <a:pPr marL="27940" marR="15240" indent="-6985">
              <a:lnSpc>
                <a:spcPct val="109800"/>
              </a:lnSpc>
              <a:spcBef>
                <a:spcPts val="10"/>
              </a:spcBef>
            </a:pPr>
            <a:r>
              <a:rPr dirty="0" sz="1250" spc="-10" i="1">
                <a:solidFill>
                  <a:srgbClr val="797979"/>
                </a:solidFill>
                <a:latin typeface="Times New Roman"/>
                <a:cs typeface="Times New Roman"/>
              </a:rPr>
              <a:t>5. </a:t>
            </a:r>
            <a:r>
              <a:rPr dirty="0" sz="1250" spc="-15" i="1">
                <a:solidFill>
                  <a:srgbClr val="797979"/>
                </a:solidFill>
                <a:latin typeface="Times New Roman"/>
                <a:cs typeface="Times New Roman"/>
              </a:rPr>
              <a:t>Royal </a:t>
            </a:r>
            <a:r>
              <a:rPr dirty="0" sz="1250" spc="-25" i="1">
                <a:solidFill>
                  <a:srgbClr val="797979"/>
                </a:solidFill>
                <a:latin typeface="Times New Roman"/>
                <a:cs typeface="Times New Roman"/>
              </a:rPr>
              <a:t>lrifirmary </a:t>
            </a:r>
            <a:r>
              <a:rPr dirty="0" sz="1250" spc="-20" i="1">
                <a:solidFill>
                  <a:srgbClr val="797979"/>
                </a:solidFill>
                <a:latin typeface="Times New Roman"/>
                <a:cs typeface="Times New Roman"/>
              </a:rPr>
              <a:t>of </a:t>
            </a:r>
            <a:r>
              <a:rPr dirty="0" sz="1250" spc="-35" i="1">
                <a:solidFill>
                  <a:srgbClr val="797979"/>
                </a:solidFill>
                <a:latin typeface="Times New Roman"/>
                <a:cs typeface="Times New Roman"/>
              </a:rPr>
              <a:t>Edinburgh, </a:t>
            </a:r>
            <a:r>
              <a:rPr dirty="0" sz="1250" spc="-5" i="1">
                <a:solidFill>
                  <a:srgbClr val="797979"/>
                </a:solidFill>
                <a:latin typeface="Times New Roman"/>
                <a:cs typeface="Times New Roman"/>
              </a:rPr>
              <a:t>Edinbwgh, </a:t>
            </a:r>
            <a:r>
              <a:rPr dirty="0" sz="1250" spc="-15" i="1">
                <a:solidFill>
                  <a:srgbClr val="797979"/>
                </a:solidFill>
                <a:latin typeface="Times New Roman"/>
                <a:cs typeface="Times New Roman"/>
              </a:rPr>
              <a:t>Scotland, </a:t>
            </a:r>
            <a:r>
              <a:rPr dirty="0" sz="1250" spc="-30" i="1">
                <a:solidFill>
                  <a:srgbClr val="797979"/>
                </a:solidFill>
                <a:latin typeface="Times New Roman"/>
                <a:cs typeface="Times New Roman"/>
              </a:rPr>
              <a:t>United </a:t>
            </a:r>
            <a:r>
              <a:rPr dirty="0" sz="1250" spc="-25" i="1">
                <a:solidFill>
                  <a:srgbClr val="797979"/>
                </a:solidFill>
                <a:latin typeface="Times New Roman"/>
                <a:cs typeface="Times New Roman"/>
              </a:rPr>
              <a:t>Kingdom; </a:t>
            </a:r>
            <a:r>
              <a:rPr dirty="0" sz="1250" spc="5" i="1">
                <a:solidFill>
                  <a:srgbClr val="797979"/>
                </a:solidFill>
                <a:latin typeface="Times New Roman"/>
                <a:cs typeface="Times New Roman"/>
              </a:rPr>
              <a:t>6. </a:t>
            </a:r>
            <a:r>
              <a:rPr dirty="0" sz="1250" i="1">
                <a:solidFill>
                  <a:srgbClr val="797979"/>
                </a:solidFill>
                <a:latin typeface="Times New Roman"/>
                <a:cs typeface="Times New Roman"/>
              </a:rPr>
              <a:t>St </a:t>
            </a:r>
            <a:r>
              <a:rPr dirty="0" sz="1250" spc="-35" i="1">
                <a:solidFill>
                  <a:srgbClr val="797979"/>
                </a:solidFill>
                <a:latin typeface="Times New Roman"/>
                <a:cs typeface="Times New Roman"/>
              </a:rPr>
              <a:t>George's </a:t>
            </a:r>
            <a:r>
              <a:rPr dirty="0" sz="1250" spc="-25" i="1">
                <a:solidFill>
                  <a:srgbClr val="797979"/>
                </a:solidFill>
                <a:latin typeface="Times New Roman"/>
                <a:cs typeface="Times New Roman"/>
              </a:rPr>
              <a:t>University Hospital, </a:t>
            </a:r>
            <a:r>
              <a:rPr dirty="0" sz="1250" spc="-30" i="1">
                <a:solidFill>
                  <a:srgbClr val="797979"/>
                </a:solidFill>
                <a:latin typeface="Times New Roman"/>
                <a:cs typeface="Times New Roman"/>
              </a:rPr>
              <a:t>London, United  </a:t>
            </a:r>
            <a:r>
              <a:rPr dirty="0" sz="1250" spc="-30" i="1">
                <a:solidFill>
                  <a:srgbClr val="797979"/>
                </a:solidFill>
                <a:latin typeface="Times New Roman"/>
                <a:cs typeface="Times New Roman"/>
              </a:rPr>
              <a:t>Kingdom; </a:t>
            </a:r>
            <a:r>
              <a:rPr dirty="0" sz="1250" spc="-114">
                <a:solidFill>
                  <a:srgbClr val="797979"/>
                </a:solidFill>
                <a:latin typeface="Times New Roman"/>
                <a:cs typeface="Times New Roman"/>
              </a:rPr>
              <a:t>7. </a:t>
            </a:r>
            <a:r>
              <a:rPr dirty="0" sz="1250" spc="-25" i="1">
                <a:solidFill>
                  <a:srgbClr val="797979"/>
                </a:solidFill>
                <a:latin typeface="Times New Roman"/>
                <a:cs typeface="Times New Roman"/>
              </a:rPr>
              <a:t>Galway University Hospitals, </a:t>
            </a:r>
            <a:r>
              <a:rPr dirty="0" sz="1250" spc="-35" i="1">
                <a:solidFill>
                  <a:srgbClr val="797979"/>
                </a:solidFill>
                <a:latin typeface="Times New Roman"/>
                <a:cs typeface="Times New Roman"/>
              </a:rPr>
              <a:t>Galway, </a:t>
            </a:r>
            <a:r>
              <a:rPr dirty="0" sz="1250" spc="-20" i="1">
                <a:solidFill>
                  <a:srgbClr val="797979"/>
                </a:solidFill>
                <a:latin typeface="Times New Roman"/>
                <a:cs typeface="Times New Roman"/>
              </a:rPr>
              <a:t>Ireland; </a:t>
            </a:r>
            <a:r>
              <a:rPr dirty="0" sz="1250" spc="-10" i="1">
                <a:solidFill>
                  <a:srgbClr val="797979"/>
                </a:solidFill>
                <a:latin typeface="Times New Roman"/>
                <a:cs typeface="Times New Roman"/>
              </a:rPr>
              <a:t>8. </a:t>
            </a:r>
            <a:r>
              <a:rPr dirty="0" sz="1250" spc="-30" i="1">
                <a:solidFill>
                  <a:srgbClr val="797979"/>
                </a:solidFill>
                <a:latin typeface="Times New Roman"/>
                <a:cs typeface="Times New Roman"/>
              </a:rPr>
              <a:t>Bristol </a:t>
            </a:r>
            <a:r>
              <a:rPr dirty="0" sz="1250" spc="-15" i="1">
                <a:solidFill>
                  <a:srgbClr val="797979"/>
                </a:solidFill>
                <a:latin typeface="Times New Roman"/>
                <a:cs typeface="Times New Roman"/>
              </a:rPr>
              <a:t>Heart </a:t>
            </a:r>
            <a:r>
              <a:rPr dirty="0" sz="1250" spc="-25" i="1">
                <a:solidFill>
                  <a:srgbClr val="797979"/>
                </a:solidFill>
                <a:latin typeface="Times New Roman"/>
                <a:cs typeface="Times New Roman"/>
              </a:rPr>
              <a:t>Institute, Bristol, </a:t>
            </a:r>
            <a:r>
              <a:rPr dirty="0" sz="1250" spc="-30" i="1">
                <a:solidFill>
                  <a:srgbClr val="797979"/>
                </a:solidFill>
                <a:latin typeface="Times New Roman"/>
                <a:cs typeface="Times New Roman"/>
              </a:rPr>
              <a:t>United Kingdom; </a:t>
            </a:r>
            <a:r>
              <a:rPr dirty="0" sz="1250" spc="-35" i="1">
                <a:solidFill>
                  <a:srgbClr val="797979"/>
                </a:solidFill>
                <a:latin typeface="Times New Roman"/>
                <a:cs typeface="Times New Roman"/>
              </a:rPr>
              <a:t>9. King's </a:t>
            </a:r>
            <a:r>
              <a:rPr dirty="0" sz="1250" spc="-25" i="1">
                <a:solidFill>
                  <a:srgbClr val="797979"/>
                </a:solidFill>
                <a:latin typeface="Times New Roman"/>
                <a:cs typeface="Times New Roman"/>
              </a:rPr>
              <a:t>College  </a:t>
            </a:r>
            <a:r>
              <a:rPr dirty="0" sz="1250" spc="-30" i="1">
                <a:solidFill>
                  <a:srgbClr val="797979"/>
                </a:solidFill>
                <a:latin typeface="Times New Roman"/>
                <a:cs typeface="Times New Roman"/>
              </a:rPr>
              <a:t>Hospital, </a:t>
            </a:r>
            <a:r>
              <a:rPr dirty="0" sz="1250" spc="-35" i="1">
                <a:solidFill>
                  <a:srgbClr val="797979"/>
                </a:solidFill>
                <a:latin typeface="Times New Roman"/>
                <a:cs typeface="Times New Roman"/>
              </a:rPr>
              <a:t>London, United </a:t>
            </a:r>
            <a:r>
              <a:rPr dirty="0" sz="1250" spc="-25" i="1">
                <a:solidFill>
                  <a:srgbClr val="797979"/>
                </a:solidFill>
                <a:latin typeface="Times New Roman"/>
                <a:cs typeface="Times New Roman"/>
              </a:rPr>
              <a:t>Kingdom; </a:t>
            </a:r>
            <a:r>
              <a:rPr dirty="0" sz="1250" spc="-10" i="1">
                <a:solidFill>
                  <a:srgbClr val="797979"/>
                </a:solidFill>
                <a:latin typeface="Times New Roman"/>
                <a:cs typeface="Times New Roman"/>
              </a:rPr>
              <a:t>10. </a:t>
            </a:r>
            <a:r>
              <a:rPr dirty="0" sz="1250" spc="-25" i="1">
                <a:solidFill>
                  <a:srgbClr val="797979"/>
                </a:solidFill>
                <a:latin typeface="Times New Roman"/>
                <a:cs typeface="Times New Roman"/>
              </a:rPr>
              <a:t>Beaumont </a:t>
            </a:r>
            <a:r>
              <a:rPr dirty="0" sz="1250" spc="-30" i="1">
                <a:solidFill>
                  <a:srgbClr val="797979"/>
                </a:solidFill>
                <a:latin typeface="Times New Roman"/>
                <a:cs typeface="Times New Roman"/>
              </a:rPr>
              <a:t>Hospital,</a:t>
            </a:r>
            <a:r>
              <a:rPr dirty="0" sz="1250" spc="-25" i="1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1250" spc="-35" i="1">
                <a:solidFill>
                  <a:srgbClr val="797979"/>
                </a:solidFill>
                <a:latin typeface="Times New Roman"/>
                <a:cs typeface="Times New Roman"/>
              </a:rPr>
              <a:t>Dublin, </a:t>
            </a:r>
            <a:r>
              <a:rPr dirty="0" sz="1250" spc="-25" i="1">
                <a:solidFill>
                  <a:srgbClr val="797979"/>
                </a:solidFill>
                <a:latin typeface="Times New Roman"/>
                <a:cs typeface="Times New Roman"/>
              </a:rPr>
              <a:t>Ireland; </a:t>
            </a:r>
            <a:r>
              <a:rPr dirty="0" sz="1250" spc="-50" i="1">
                <a:solidFill>
                  <a:srgbClr val="797979"/>
                </a:solidFill>
                <a:latin typeface="Times New Roman"/>
                <a:cs typeface="Times New Roman"/>
              </a:rPr>
              <a:t>11. </a:t>
            </a:r>
            <a:r>
              <a:rPr dirty="0" sz="1250" spc="-25" i="1">
                <a:solidFill>
                  <a:srgbClr val="797979"/>
                </a:solidFill>
                <a:latin typeface="Times New Roman"/>
                <a:cs typeface="Times New Roman"/>
              </a:rPr>
              <a:t>University </a:t>
            </a:r>
            <a:r>
              <a:rPr dirty="0" sz="1250" spc="-10" i="1">
                <a:solidFill>
                  <a:srgbClr val="797979"/>
                </a:solidFill>
                <a:latin typeface="Times New Roman"/>
                <a:cs typeface="Times New Roman"/>
              </a:rPr>
              <a:t>of </a:t>
            </a:r>
            <a:r>
              <a:rPr dirty="0" sz="1250" spc="-35" i="1">
                <a:solidFill>
                  <a:srgbClr val="797979"/>
                </a:solidFill>
                <a:latin typeface="Times New Roman"/>
                <a:cs typeface="Times New Roman"/>
              </a:rPr>
              <a:t>Leuven, </a:t>
            </a:r>
            <a:r>
              <a:rPr dirty="0" sz="1250" spc="-30" i="1">
                <a:solidFill>
                  <a:srgbClr val="797979"/>
                </a:solidFill>
                <a:latin typeface="Times New Roman"/>
                <a:cs typeface="Times New Roman"/>
              </a:rPr>
              <a:t>1-BioStat, Leuven, </a:t>
            </a:r>
            <a:r>
              <a:rPr dirty="0" sz="1250" spc="-40" i="1">
                <a:solidFill>
                  <a:srgbClr val="797979"/>
                </a:solidFill>
                <a:latin typeface="Times New Roman"/>
                <a:cs typeface="Times New Roman"/>
              </a:rPr>
              <a:t>and</a:t>
            </a:r>
            <a:endParaRPr sz="1250">
              <a:latin typeface="Times New Roman"/>
              <a:cs typeface="Times New Roman"/>
            </a:endParaRPr>
          </a:p>
          <a:p>
            <a:pPr marL="22225">
              <a:lnSpc>
                <a:spcPct val="100000"/>
              </a:lnSpc>
              <a:spcBef>
                <a:spcPts val="204"/>
              </a:spcBef>
            </a:pPr>
            <a:r>
              <a:rPr dirty="0" sz="1250" spc="-25" i="1">
                <a:solidFill>
                  <a:srgbClr val="797979"/>
                </a:solidFill>
                <a:latin typeface="Times New Roman"/>
                <a:cs typeface="Times New Roman"/>
              </a:rPr>
              <a:t>University </a:t>
            </a:r>
            <a:r>
              <a:rPr dirty="0" sz="1250" spc="5" i="1">
                <a:solidFill>
                  <a:srgbClr val="797979"/>
                </a:solidFill>
                <a:latin typeface="Times New Roman"/>
                <a:cs typeface="Times New Roman"/>
              </a:rPr>
              <a:t>of </a:t>
            </a:r>
            <a:r>
              <a:rPr dirty="0" sz="1250" spc="-25" i="1">
                <a:solidFill>
                  <a:srgbClr val="797979"/>
                </a:solidFill>
                <a:latin typeface="Times New Roman"/>
                <a:cs typeface="Times New Roman"/>
              </a:rPr>
              <a:t>Hassell, </a:t>
            </a:r>
            <a:r>
              <a:rPr dirty="0" sz="1250" spc="-35" i="1">
                <a:solidFill>
                  <a:srgbClr val="797979"/>
                </a:solidFill>
                <a:latin typeface="Times New Roman"/>
                <a:cs typeface="Times New Roman"/>
              </a:rPr>
              <a:t>1-BioStat, </a:t>
            </a:r>
            <a:r>
              <a:rPr dirty="0" sz="1250" spc="-30" i="1">
                <a:solidFill>
                  <a:srgbClr val="797979"/>
                </a:solidFill>
                <a:latin typeface="Times New Roman"/>
                <a:cs typeface="Times New Roman"/>
              </a:rPr>
              <a:t>Hasselt, Belgium; </a:t>
            </a:r>
            <a:r>
              <a:rPr dirty="0" sz="1200" spc="5" i="1">
                <a:solidFill>
                  <a:srgbClr val="797979"/>
                </a:solidFill>
                <a:latin typeface="Times New Roman"/>
                <a:cs typeface="Times New Roman"/>
              </a:rPr>
              <a:t>12. </a:t>
            </a:r>
            <a:r>
              <a:rPr dirty="0" sz="1250" spc="-45" i="1">
                <a:solidFill>
                  <a:srgbClr val="797979"/>
                </a:solidFill>
                <a:latin typeface="Times New Roman"/>
                <a:cs typeface="Times New Roman"/>
              </a:rPr>
              <a:t>European </a:t>
            </a:r>
            <a:r>
              <a:rPr dirty="0" sz="1250" spc="-25" i="1">
                <a:solidFill>
                  <a:srgbClr val="797979"/>
                </a:solidFill>
                <a:latin typeface="Times New Roman"/>
                <a:cs typeface="Times New Roman"/>
              </a:rPr>
              <a:t>Cardiovascular </a:t>
            </a:r>
            <a:r>
              <a:rPr dirty="0" sz="1250" spc="-35" i="1">
                <a:solidFill>
                  <a:srgbClr val="797979"/>
                </a:solidFill>
                <a:latin typeface="Times New Roman"/>
                <a:cs typeface="Times New Roman"/>
              </a:rPr>
              <a:t>Research </a:t>
            </a:r>
            <a:r>
              <a:rPr dirty="0" sz="1250" spc="-50" i="1">
                <a:solidFill>
                  <a:srgbClr val="797979"/>
                </a:solidFill>
                <a:latin typeface="Times New Roman"/>
                <a:cs typeface="Times New Roman"/>
              </a:rPr>
              <a:t>Center, </a:t>
            </a:r>
            <a:r>
              <a:rPr dirty="0" sz="1250" spc="-25" i="1">
                <a:solidFill>
                  <a:srgbClr val="797979"/>
                </a:solidFill>
                <a:latin typeface="Times New Roman"/>
                <a:cs typeface="Times New Roman"/>
              </a:rPr>
              <a:t>Massy,</a:t>
            </a:r>
            <a:r>
              <a:rPr dirty="0" sz="1250" spc="-45" i="1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1250" spc="-30" i="1">
                <a:solidFill>
                  <a:srgbClr val="797979"/>
                </a:solidFill>
                <a:latin typeface="Times New Roman"/>
                <a:cs typeface="Times New Roman"/>
              </a:rPr>
              <a:t>France</a:t>
            </a:r>
            <a:endParaRPr sz="1250">
              <a:latin typeface="Times New Roman"/>
              <a:cs typeface="Times New Roman"/>
            </a:endParaRPr>
          </a:p>
          <a:p>
            <a:pPr marL="23495">
              <a:lnSpc>
                <a:spcPct val="100000"/>
              </a:lnSpc>
              <a:spcBef>
                <a:spcPts val="1060"/>
              </a:spcBef>
            </a:pPr>
            <a:r>
              <a:rPr dirty="0" sz="1050" spc="5" i="1">
                <a:solidFill>
                  <a:srgbClr val="797979"/>
                </a:solidFill>
                <a:latin typeface="Times New Roman"/>
                <a:cs typeface="Times New Roman"/>
              </a:rPr>
              <a:t>Thi </a:t>
            </a:r>
            <a:r>
              <a:rPr dirty="0" sz="1050" spc="15" i="1">
                <a:solidFill>
                  <a:srgbClr val="898A89"/>
                </a:solidFill>
                <a:latin typeface="Times New Roman"/>
                <a:cs typeface="Times New Roman"/>
              </a:rPr>
              <a:t>paper </a:t>
            </a:r>
            <a:r>
              <a:rPr dirty="0" sz="1050" spc="30" i="1">
                <a:solidFill>
                  <a:srgbClr val="797979"/>
                </a:solidFill>
                <a:latin typeface="Times New Roman"/>
                <a:cs typeface="Times New Roman"/>
              </a:rPr>
              <a:t>also </a:t>
            </a:r>
            <a:r>
              <a:rPr dirty="0" sz="1050" spc="0" i="1">
                <a:solidFill>
                  <a:srgbClr val="797979"/>
                </a:solidFill>
                <a:latin typeface="Times New Roman"/>
                <a:cs typeface="Times New Roman"/>
              </a:rPr>
              <a:t>includes </a:t>
            </a:r>
            <a:r>
              <a:rPr dirty="0" sz="1050" spc="5" i="1">
                <a:solidFill>
                  <a:srgbClr val="898A89"/>
                </a:solidFill>
                <a:latin typeface="Times New Roman"/>
                <a:cs typeface="Times New Roman"/>
              </a:rPr>
              <a:t>supplementary </a:t>
            </a:r>
            <a:r>
              <a:rPr dirty="0" sz="1050" spc="0" i="1">
                <a:solidFill>
                  <a:srgbClr val="797979"/>
                </a:solidFill>
                <a:latin typeface="Times New Roman"/>
                <a:cs typeface="Times New Roman"/>
              </a:rPr>
              <a:t>data </a:t>
            </a:r>
            <a:r>
              <a:rPr dirty="0" sz="1050" i="1">
                <a:solidFill>
                  <a:srgbClr val="898A89"/>
                </a:solidFill>
                <a:latin typeface="Times New Roman"/>
                <a:cs typeface="Times New Roman"/>
              </a:rPr>
              <a:t>published </a:t>
            </a:r>
            <a:r>
              <a:rPr dirty="0" sz="1050" spc="15" i="1">
                <a:solidFill>
                  <a:srgbClr val="797979"/>
                </a:solidFill>
                <a:latin typeface="Times New Roman"/>
                <a:cs typeface="Times New Roman"/>
              </a:rPr>
              <a:t>on/ine </a:t>
            </a:r>
            <a:r>
              <a:rPr dirty="0" sz="1050" spc="10" i="1">
                <a:solidFill>
                  <a:srgbClr val="898A89"/>
                </a:solidFill>
                <a:latin typeface="Times New Roman"/>
                <a:cs typeface="Times New Roman"/>
              </a:rPr>
              <a:t>at: </a:t>
            </a:r>
            <a:r>
              <a:rPr dirty="0" sz="1050" spc="-20" i="1">
                <a:solidFill>
                  <a:srgbClr val="797979"/>
                </a:solidFill>
                <a:latin typeface="Times New Roman"/>
                <a:cs typeface="Times New Roman"/>
              </a:rPr>
              <a:t>http:</a:t>
            </a:r>
            <a:r>
              <a:rPr dirty="0" sz="1050" spc="-20" i="1">
                <a:solidFill>
                  <a:srgbClr val="AAAAA8"/>
                </a:solidFill>
                <a:latin typeface="Times New Roman"/>
                <a:cs typeface="Times New Roman"/>
              </a:rPr>
              <a:t>//</a:t>
            </a:r>
            <a:r>
              <a:rPr dirty="0" sz="1050" spc="-20" i="1">
                <a:solidFill>
                  <a:srgbClr val="898A89"/>
                </a:solidFill>
                <a:latin typeface="Times New Roman"/>
                <a:cs typeface="Times New Roman"/>
              </a:rPr>
              <a:t>www.pcron</a:t>
            </a:r>
            <a:r>
              <a:rPr dirty="0" sz="1050" spc="200" i="1">
                <a:solidFill>
                  <a:srgbClr val="898A89"/>
                </a:solidFill>
                <a:latin typeface="Times New Roman"/>
                <a:cs typeface="Times New Roman"/>
              </a:rPr>
              <a:t> </a:t>
            </a:r>
            <a:r>
              <a:rPr dirty="0" sz="1050" spc="0" i="1">
                <a:solidFill>
                  <a:srgbClr val="898A89"/>
                </a:solidFill>
                <a:latin typeface="Times New Roman"/>
                <a:cs typeface="Times New Roman"/>
              </a:rPr>
              <a:t>line.com/eurointervention/ahead_of_print</a:t>
            </a:r>
            <a:r>
              <a:rPr dirty="0" sz="1050" spc="0" i="1">
                <a:solidFill>
                  <a:srgbClr val="AAAAA8"/>
                </a:solidFill>
                <a:latin typeface="Times New Roman"/>
                <a:cs typeface="Times New Roman"/>
              </a:rPr>
              <a:t>/</a:t>
            </a:r>
            <a:r>
              <a:rPr dirty="0" sz="1050" spc="0" i="1">
                <a:solidFill>
                  <a:srgbClr val="898A89"/>
                </a:solidFill>
                <a:latin typeface="Times New Roman"/>
                <a:cs typeface="Times New Roman"/>
              </a:rPr>
              <a:t>EIJ-D-18-00346</a:t>
            </a:r>
            <a:endParaRPr sz="1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244295"/>
            <a:ext cx="7896859" cy="4635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ts val="2735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000" spc="-5">
                <a:solidFill>
                  <a:srgbClr val="3B3B3A"/>
                </a:solidFill>
                <a:latin typeface="Arial"/>
                <a:cs typeface="Arial"/>
              </a:rPr>
              <a:t>‘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Accepted bifurcation wisdom’ </a:t>
            </a:r>
            <a:r>
              <a:rPr dirty="0" sz="2400">
                <a:solidFill>
                  <a:srgbClr val="3B3B3A"/>
                </a:solidFill>
                <a:latin typeface="Arial"/>
                <a:cs typeface="Arial"/>
              </a:rPr>
              <a:t>–</a:t>
            </a:r>
            <a:r>
              <a:rPr dirty="0" sz="2400" spc="-20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conservative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ts val="2735"/>
              </a:lnSpc>
            </a:pP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provisional</a:t>
            </a:r>
            <a:r>
              <a:rPr dirty="0" sz="2400" spc="35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approach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ts val="2735"/>
              </a:lnSpc>
              <a:spcBef>
                <a:spcPts val="290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Based on older randomized trials with </a:t>
            </a:r>
            <a:r>
              <a:rPr dirty="0" sz="2400">
                <a:solidFill>
                  <a:srgbClr val="3B3B3A"/>
                </a:solidFill>
                <a:latin typeface="Arial"/>
                <a:cs typeface="Arial"/>
              </a:rPr>
              <a:t>1st</a:t>
            </a:r>
            <a:r>
              <a:rPr dirty="0" sz="2400" spc="110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generation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ts val="2735"/>
              </a:lnSpc>
            </a:pPr>
            <a:r>
              <a:rPr dirty="0" sz="2400" spc="-10">
                <a:solidFill>
                  <a:srgbClr val="3B3B3A"/>
                </a:solidFill>
                <a:latin typeface="Arial"/>
                <a:cs typeface="Arial"/>
              </a:rPr>
              <a:t>DES </a:t>
            </a:r>
            <a:r>
              <a:rPr dirty="0" sz="2400">
                <a:solidFill>
                  <a:srgbClr val="3B3B3A"/>
                </a:solidFill>
                <a:latin typeface="Arial"/>
                <a:cs typeface="Arial"/>
              </a:rPr>
              <a:t>– 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BBC1, Nordic</a:t>
            </a:r>
            <a:r>
              <a:rPr dirty="0" sz="2400" spc="30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B3B3A"/>
                </a:solidFill>
                <a:latin typeface="Arial"/>
                <a:cs typeface="Arial"/>
              </a:rPr>
              <a:t>etc</a:t>
            </a:r>
            <a:endParaRPr sz="2400">
              <a:latin typeface="Arial"/>
              <a:cs typeface="Arial"/>
            </a:endParaRPr>
          </a:p>
          <a:p>
            <a:pPr algn="just" marL="355600" marR="5080" indent="-342900">
              <a:lnSpc>
                <a:spcPts val="2590"/>
              </a:lnSpc>
              <a:spcBef>
                <a:spcPts val="620"/>
              </a:spcBef>
              <a:buChar char="•"/>
              <a:tabLst>
                <a:tab pos="356235" algn="l"/>
              </a:tabLst>
            </a:pP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Recommendations do </a:t>
            </a:r>
            <a:r>
              <a:rPr dirty="0" sz="2400">
                <a:solidFill>
                  <a:srgbClr val="3B3B3A"/>
                </a:solidFill>
                <a:latin typeface="Arial"/>
                <a:cs typeface="Arial"/>
              </a:rPr>
              <a:t>not 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consider ischemia </a:t>
            </a:r>
            <a:r>
              <a:rPr dirty="0" sz="2400">
                <a:solidFill>
                  <a:srgbClr val="3B3B3A"/>
                </a:solidFill>
                <a:latin typeface="Arial"/>
                <a:cs typeface="Arial"/>
              </a:rPr>
              <a:t>from 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large  side branches </a:t>
            </a:r>
            <a:r>
              <a:rPr dirty="0" sz="2400">
                <a:solidFill>
                  <a:srgbClr val="3B3B3A"/>
                </a:solidFill>
                <a:latin typeface="Arial"/>
                <a:cs typeface="Arial"/>
              </a:rPr>
              <a:t>OR 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allow </a:t>
            </a:r>
            <a:r>
              <a:rPr dirty="0" sz="2400">
                <a:solidFill>
                  <a:srgbClr val="3B3B3A"/>
                </a:solidFill>
                <a:latin typeface="Arial"/>
                <a:cs typeface="Arial"/>
              </a:rPr>
              <a:t>for 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advances in techniques and  platforms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ts val="2735"/>
              </a:lnSpc>
              <a:spcBef>
                <a:spcPts val="250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400">
                <a:solidFill>
                  <a:srgbClr val="3B3B3A"/>
                </a:solidFill>
                <a:latin typeface="Arial"/>
                <a:cs typeface="Arial"/>
              </a:rPr>
              <a:t>Many 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experienced operators routinely apply </a:t>
            </a:r>
            <a:r>
              <a:rPr dirty="0" sz="2400">
                <a:solidFill>
                  <a:srgbClr val="3B3B3A"/>
                </a:solidFill>
                <a:latin typeface="Arial"/>
                <a:cs typeface="Arial"/>
              </a:rPr>
              <a:t>the</a:t>
            </a:r>
            <a:r>
              <a:rPr dirty="0" sz="2400" spc="114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elegant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ts val="2735"/>
              </a:lnSpc>
            </a:pP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and reproducible Culotte stenting</a:t>
            </a:r>
            <a:r>
              <a:rPr dirty="0" sz="2400" spc="75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approach</a:t>
            </a:r>
            <a:endParaRPr sz="2400">
              <a:latin typeface="Arial"/>
              <a:cs typeface="Arial"/>
            </a:endParaRPr>
          </a:p>
          <a:p>
            <a:pPr marL="355600" marR="32384" indent="-342900">
              <a:lnSpc>
                <a:spcPct val="90000"/>
              </a:lnSpc>
              <a:spcBef>
                <a:spcPts val="580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Many </a:t>
            </a:r>
            <a:r>
              <a:rPr dirty="0" sz="2400">
                <a:solidFill>
                  <a:srgbClr val="3B3B3A"/>
                </a:solidFill>
                <a:latin typeface="Arial"/>
                <a:cs typeface="Arial"/>
              </a:rPr>
              <a:t>of </a:t>
            </a:r>
            <a:r>
              <a:rPr dirty="0" sz="2400" spc="-10">
                <a:solidFill>
                  <a:srgbClr val="3B3B3A"/>
                </a:solidFill>
                <a:latin typeface="Arial"/>
                <a:cs typeface="Arial"/>
              </a:rPr>
              <a:t>us 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have previously reported extensive  favourable experience </a:t>
            </a:r>
            <a:r>
              <a:rPr dirty="0" sz="2400">
                <a:solidFill>
                  <a:srgbClr val="3B3B3A"/>
                </a:solidFill>
                <a:latin typeface="Arial"/>
                <a:cs typeface="Arial"/>
              </a:rPr>
              <a:t>of 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Culottes stenting in large  cohorts over </a:t>
            </a:r>
            <a:r>
              <a:rPr dirty="0" sz="2400">
                <a:solidFill>
                  <a:srgbClr val="3B3B3A"/>
                </a:solidFill>
                <a:latin typeface="Arial"/>
                <a:cs typeface="Arial"/>
              </a:rPr>
              <a:t>the 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years and continue </a:t>
            </a:r>
            <a:r>
              <a:rPr dirty="0" sz="2400">
                <a:solidFill>
                  <a:srgbClr val="3B3B3A"/>
                </a:solidFill>
                <a:latin typeface="Arial"/>
                <a:cs typeface="Arial"/>
              </a:rPr>
              <a:t>to </a:t>
            </a:r>
            <a:r>
              <a:rPr dirty="0" sz="2400" spc="-15">
                <a:solidFill>
                  <a:srgbClr val="3B3B3A"/>
                </a:solidFill>
                <a:latin typeface="Arial"/>
                <a:cs typeface="Arial"/>
              </a:rPr>
              <a:t>(TRY) </a:t>
            </a:r>
            <a:r>
              <a:rPr dirty="0" sz="2400">
                <a:solidFill>
                  <a:srgbClr val="3B3B3A"/>
                </a:solidFill>
                <a:latin typeface="Arial"/>
                <a:cs typeface="Arial"/>
              </a:rPr>
              <a:t>to 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convert  new (and older)</a:t>
            </a:r>
            <a:r>
              <a:rPr dirty="0" sz="2400" spc="25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B3B3A"/>
                </a:solidFill>
                <a:latin typeface="Arial"/>
                <a:cs typeface="Arial"/>
              </a:rPr>
              <a:t>colleagues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44773" y="461899"/>
            <a:ext cx="285369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Introduction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98117"/>
            <a:ext cx="8049259" cy="4460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2900">
              <a:lnSpc>
                <a:spcPts val="2165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1900" spc="-5">
                <a:solidFill>
                  <a:srgbClr val="3B3B3A"/>
                </a:solidFill>
                <a:latin typeface="Arial"/>
                <a:cs typeface="Arial"/>
              </a:rPr>
              <a:t>Assess </a:t>
            </a:r>
            <a:r>
              <a:rPr dirty="0" sz="1900" spc="-10">
                <a:solidFill>
                  <a:srgbClr val="3B3B3A"/>
                </a:solidFill>
                <a:latin typeface="Arial"/>
                <a:cs typeface="Arial"/>
              </a:rPr>
              <a:t>efficacy </a:t>
            </a:r>
            <a:r>
              <a:rPr dirty="0" sz="1900" spc="-5">
                <a:solidFill>
                  <a:srgbClr val="3B3B3A"/>
                </a:solidFill>
                <a:latin typeface="Arial"/>
                <a:cs typeface="Arial"/>
              </a:rPr>
              <a:t>of Culottes Stenting Comparing 2-connector</a:t>
            </a:r>
            <a:r>
              <a:rPr dirty="0" sz="1900" spc="225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3B3B3A"/>
                </a:solidFill>
                <a:latin typeface="Arial"/>
                <a:cs typeface="Arial"/>
              </a:rPr>
              <a:t>3rd</a:t>
            </a:r>
            <a:endParaRPr sz="1900">
              <a:latin typeface="Arial"/>
              <a:cs typeface="Arial"/>
            </a:endParaRPr>
          </a:p>
          <a:p>
            <a:pPr marL="355600">
              <a:lnSpc>
                <a:spcPts val="2165"/>
              </a:lnSpc>
            </a:pPr>
            <a:r>
              <a:rPr dirty="0" sz="1900" spc="-5">
                <a:solidFill>
                  <a:srgbClr val="3B3B3A"/>
                </a:solidFill>
                <a:latin typeface="Arial"/>
                <a:cs typeface="Arial"/>
              </a:rPr>
              <a:t>generation DES (Synergy) and 3-connector </a:t>
            </a:r>
            <a:r>
              <a:rPr dirty="0" sz="1900">
                <a:solidFill>
                  <a:srgbClr val="3B3B3A"/>
                </a:solidFill>
                <a:latin typeface="Arial"/>
                <a:cs typeface="Arial"/>
              </a:rPr>
              <a:t>2</a:t>
            </a:r>
            <a:r>
              <a:rPr dirty="0" baseline="26666" sz="1875">
                <a:solidFill>
                  <a:srgbClr val="3B3B3A"/>
                </a:solidFill>
                <a:latin typeface="Arial"/>
                <a:cs typeface="Arial"/>
              </a:rPr>
              <a:t>nd </a:t>
            </a:r>
            <a:r>
              <a:rPr dirty="0" sz="1900" spc="-5">
                <a:solidFill>
                  <a:srgbClr val="3B3B3A"/>
                </a:solidFill>
                <a:latin typeface="Arial"/>
                <a:cs typeface="Arial"/>
              </a:rPr>
              <a:t>generation DES</a:t>
            </a:r>
            <a:r>
              <a:rPr dirty="0" sz="1900" spc="130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3B3B3A"/>
                </a:solidFill>
                <a:latin typeface="Arial"/>
                <a:cs typeface="Arial"/>
              </a:rPr>
              <a:t>(Xience</a:t>
            </a:r>
            <a:endParaRPr sz="1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29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1900" spc="-5">
                <a:solidFill>
                  <a:srgbClr val="3B3B3A"/>
                </a:solidFill>
                <a:latin typeface="Arial"/>
                <a:cs typeface="Arial"/>
              </a:rPr>
              <a:t>9 month composite</a:t>
            </a:r>
            <a:r>
              <a:rPr dirty="0" sz="1900" spc="55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3B3B3A"/>
                </a:solidFill>
                <a:latin typeface="Arial"/>
                <a:cs typeface="Arial"/>
              </a:rPr>
              <a:t>of:</a:t>
            </a:r>
            <a:endParaRPr sz="19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195"/>
              </a:spcBef>
              <a:buChar char="–"/>
              <a:tabLst>
                <a:tab pos="756285" algn="l"/>
                <a:tab pos="756920" algn="l"/>
              </a:tabLst>
            </a:pPr>
            <a:r>
              <a:rPr dirty="0" sz="1500" spc="-5">
                <a:solidFill>
                  <a:srgbClr val="3B3B3A"/>
                </a:solidFill>
                <a:latin typeface="Arial"/>
                <a:cs typeface="Arial"/>
              </a:rPr>
              <a:t>Death</a:t>
            </a:r>
            <a:endParaRPr sz="15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180"/>
              </a:spcBef>
              <a:buChar char="–"/>
              <a:tabLst>
                <a:tab pos="756285" algn="l"/>
                <a:tab pos="756920" algn="l"/>
              </a:tabLst>
            </a:pPr>
            <a:r>
              <a:rPr dirty="0" sz="1500" spc="-5">
                <a:solidFill>
                  <a:srgbClr val="3B3B3A"/>
                </a:solidFill>
                <a:latin typeface="Arial"/>
                <a:cs typeface="Arial"/>
              </a:rPr>
              <a:t>MI</a:t>
            </a:r>
            <a:endParaRPr sz="15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180"/>
              </a:spcBef>
              <a:buChar char="–"/>
              <a:tabLst>
                <a:tab pos="756285" algn="l"/>
                <a:tab pos="756920" algn="l"/>
              </a:tabLst>
            </a:pPr>
            <a:r>
              <a:rPr dirty="0" sz="1500" spc="-40">
                <a:solidFill>
                  <a:srgbClr val="3B3B3A"/>
                </a:solidFill>
                <a:latin typeface="Arial"/>
                <a:cs typeface="Arial"/>
              </a:rPr>
              <a:t>CVA</a:t>
            </a:r>
            <a:endParaRPr sz="15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185"/>
              </a:spcBef>
              <a:buChar char="–"/>
              <a:tabLst>
                <a:tab pos="756285" algn="l"/>
                <a:tab pos="756920" algn="l"/>
              </a:tabLst>
            </a:pPr>
            <a:r>
              <a:rPr dirty="0" sz="1500" spc="-30">
                <a:solidFill>
                  <a:srgbClr val="3B3B3A"/>
                </a:solidFill>
                <a:latin typeface="Arial"/>
                <a:cs typeface="Arial"/>
              </a:rPr>
              <a:t>Target </a:t>
            </a:r>
            <a:r>
              <a:rPr dirty="0" sz="1500" spc="-20">
                <a:solidFill>
                  <a:srgbClr val="3B3B3A"/>
                </a:solidFill>
                <a:latin typeface="Arial"/>
                <a:cs typeface="Arial"/>
              </a:rPr>
              <a:t>Vessel</a:t>
            </a:r>
            <a:r>
              <a:rPr dirty="0" sz="1500" spc="-5">
                <a:solidFill>
                  <a:srgbClr val="3B3B3A"/>
                </a:solidFill>
                <a:latin typeface="Arial"/>
                <a:cs typeface="Arial"/>
              </a:rPr>
              <a:t> Failure</a:t>
            </a:r>
            <a:endParaRPr sz="15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180"/>
              </a:spcBef>
              <a:buChar char="–"/>
              <a:tabLst>
                <a:tab pos="756285" algn="l"/>
                <a:tab pos="756920" algn="l"/>
              </a:tabLst>
            </a:pPr>
            <a:r>
              <a:rPr dirty="0" sz="1500" spc="-5">
                <a:solidFill>
                  <a:srgbClr val="3B3B3A"/>
                </a:solidFill>
                <a:latin typeface="Arial"/>
                <a:cs typeface="Arial"/>
              </a:rPr>
              <a:t>Binary Angiographic</a:t>
            </a:r>
            <a:r>
              <a:rPr dirty="0" sz="1500" spc="-90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1500" spc="-5">
                <a:solidFill>
                  <a:srgbClr val="3B3B3A"/>
                </a:solidFill>
                <a:latin typeface="Arial"/>
                <a:cs typeface="Arial"/>
              </a:rPr>
              <a:t>Restenosis</a:t>
            </a:r>
            <a:endParaRPr sz="15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3B3B3A"/>
              </a:buClr>
              <a:buFont typeface="Arial"/>
              <a:buChar char="–"/>
            </a:pPr>
            <a:endParaRPr sz="1900">
              <a:latin typeface="Times New Roman"/>
              <a:cs typeface="Times New Roman"/>
            </a:endParaRPr>
          </a:p>
          <a:p>
            <a:pPr marL="355600" indent="-342900">
              <a:lnSpc>
                <a:spcPts val="2165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1900" spc="-10" b="1">
                <a:solidFill>
                  <a:srgbClr val="3B3B3A"/>
                </a:solidFill>
                <a:latin typeface="Arial"/>
                <a:cs typeface="Arial"/>
              </a:rPr>
              <a:t>Primarily </a:t>
            </a:r>
            <a:r>
              <a:rPr dirty="0" sz="1900" spc="-5" b="1">
                <a:solidFill>
                  <a:srgbClr val="3B3B3A"/>
                </a:solidFill>
                <a:latin typeface="Arial"/>
                <a:cs typeface="Arial"/>
              </a:rPr>
              <a:t>exploratory and hypothesis generating study </a:t>
            </a:r>
            <a:r>
              <a:rPr dirty="0" sz="1900" spc="-5">
                <a:solidFill>
                  <a:srgbClr val="3B3B3A"/>
                </a:solidFill>
                <a:latin typeface="Arial"/>
                <a:cs typeface="Arial"/>
              </a:rPr>
              <a:t>–</a:t>
            </a:r>
            <a:r>
              <a:rPr dirty="0" sz="1900" spc="275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3B3B3A"/>
                </a:solidFill>
                <a:latin typeface="Arial"/>
                <a:cs typeface="Arial"/>
              </a:rPr>
              <a:t>estimated</a:t>
            </a:r>
            <a:endParaRPr sz="1900">
              <a:latin typeface="Arial"/>
              <a:cs typeface="Arial"/>
            </a:endParaRPr>
          </a:p>
          <a:p>
            <a:pPr marL="355600">
              <a:lnSpc>
                <a:spcPts val="2165"/>
              </a:lnSpc>
            </a:pPr>
            <a:r>
              <a:rPr dirty="0" sz="1900" spc="-5">
                <a:solidFill>
                  <a:srgbClr val="3B3B3A"/>
                </a:solidFill>
                <a:latin typeface="Arial"/>
                <a:cs typeface="Arial"/>
              </a:rPr>
              <a:t>event rate 10% at 9</a:t>
            </a:r>
            <a:r>
              <a:rPr dirty="0" sz="1900" spc="60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3B3B3A"/>
                </a:solidFill>
                <a:latin typeface="Arial"/>
                <a:cs typeface="Arial"/>
              </a:rPr>
              <a:t>months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00">
              <a:latin typeface="Times New Roman"/>
              <a:cs typeface="Times New Roman"/>
            </a:endParaRPr>
          </a:p>
          <a:p>
            <a:pPr marL="355600" marR="158750" indent="-342900">
              <a:lnSpc>
                <a:spcPts val="2050"/>
              </a:lnSpc>
              <a:buChar char="•"/>
              <a:tabLst>
                <a:tab pos="355600" algn="l"/>
                <a:tab pos="356235" algn="l"/>
              </a:tabLst>
            </a:pPr>
            <a:r>
              <a:rPr dirty="0" sz="1900" spc="-5">
                <a:solidFill>
                  <a:srgbClr val="3B3B3A"/>
                </a:solidFill>
                <a:latin typeface="Arial"/>
                <a:cs typeface="Arial"/>
              </a:rPr>
              <a:t>Exploratory power calculation: 85 patients per group </a:t>
            </a:r>
            <a:r>
              <a:rPr dirty="0" sz="1900" spc="-10">
                <a:solidFill>
                  <a:srgbClr val="3B3B3A"/>
                </a:solidFill>
                <a:latin typeface="Arial"/>
                <a:cs typeface="Arial"/>
              </a:rPr>
              <a:t>with </a:t>
            </a:r>
            <a:r>
              <a:rPr dirty="0" sz="1900" spc="-5">
                <a:solidFill>
                  <a:srgbClr val="3B3B3A"/>
                </a:solidFill>
                <a:latin typeface="Cambria Math"/>
                <a:cs typeface="Cambria Math"/>
              </a:rPr>
              <a:t>⍺ </a:t>
            </a:r>
            <a:r>
              <a:rPr dirty="0" sz="1900" spc="-5">
                <a:solidFill>
                  <a:srgbClr val="3B3B3A"/>
                </a:solidFill>
                <a:latin typeface="Arial"/>
                <a:cs typeface="Arial"/>
              </a:rPr>
              <a:t>of 5% and  1-β of 90% to assess non-inferiority limit of 15% for Synergy vs</a:t>
            </a:r>
            <a:r>
              <a:rPr dirty="0" sz="1900" spc="280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3B3B3A"/>
                </a:solidFill>
                <a:latin typeface="Arial"/>
                <a:cs typeface="Arial"/>
              </a:rPr>
              <a:t>Xience</a:t>
            </a:r>
            <a:endParaRPr sz="1900">
              <a:latin typeface="Arial"/>
              <a:cs typeface="Arial"/>
            </a:endParaRPr>
          </a:p>
          <a:p>
            <a:pPr marL="355600" indent="-342900">
              <a:lnSpc>
                <a:spcPts val="2165"/>
              </a:lnSpc>
              <a:spcBef>
                <a:spcPts val="200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1900" spc="-25">
                <a:solidFill>
                  <a:srgbClr val="3B3B3A"/>
                </a:solidFill>
                <a:latin typeface="Arial"/>
                <a:cs typeface="Arial"/>
              </a:rPr>
              <a:t>We </a:t>
            </a:r>
            <a:r>
              <a:rPr dirty="0" sz="1900" spc="-5">
                <a:solidFill>
                  <a:srgbClr val="3B3B3A"/>
                </a:solidFill>
                <a:latin typeface="Arial"/>
                <a:cs typeface="Arial"/>
              </a:rPr>
              <a:t>gratefully acknowledge unrestricted grant from Boston</a:t>
            </a:r>
            <a:r>
              <a:rPr dirty="0" sz="1900" spc="254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3B3B3A"/>
                </a:solidFill>
                <a:latin typeface="Arial"/>
                <a:cs typeface="Arial"/>
              </a:rPr>
              <a:t>Scientific</a:t>
            </a:r>
            <a:endParaRPr sz="1900">
              <a:latin typeface="Arial"/>
              <a:cs typeface="Arial"/>
            </a:endParaRPr>
          </a:p>
          <a:p>
            <a:pPr marL="355600">
              <a:lnSpc>
                <a:spcPts val="2165"/>
              </a:lnSpc>
            </a:pPr>
            <a:r>
              <a:rPr dirty="0" sz="1900" spc="-5">
                <a:solidFill>
                  <a:srgbClr val="3B3B3A"/>
                </a:solidFill>
                <a:latin typeface="Arial"/>
                <a:cs typeface="Arial"/>
              </a:rPr>
              <a:t>Corporation</a:t>
            </a:r>
            <a:endParaRPr sz="19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89456" y="345186"/>
            <a:ext cx="754824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Aim </a:t>
            </a:r>
            <a:r>
              <a:rPr dirty="0"/>
              <a:t>/ </a:t>
            </a:r>
            <a:r>
              <a:rPr dirty="0" spc="0"/>
              <a:t>Primary </a:t>
            </a:r>
            <a:r>
              <a:rPr dirty="0" spc="-5"/>
              <a:t>Endpoint of</a:t>
            </a:r>
            <a:r>
              <a:rPr dirty="0" spc="-60"/>
              <a:t> CELTIC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8117" y="1393037"/>
            <a:ext cx="3975100" cy="53784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400" spc="-10">
                <a:solidFill>
                  <a:srgbClr val="3B3B3A"/>
                </a:solidFill>
                <a:latin typeface="Calibri"/>
                <a:cs typeface="Calibri"/>
              </a:rPr>
              <a:t>Prof </a:t>
            </a:r>
            <a:r>
              <a:rPr dirty="0" sz="1400" spc="-5">
                <a:solidFill>
                  <a:srgbClr val="3B3B3A"/>
                </a:solidFill>
                <a:latin typeface="Calibri"/>
                <a:cs typeface="Calibri"/>
              </a:rPr>
              <a:t>David </a:t>
            </a:r>
            <a:r>
              <a:rPr dirty="0" sz="1400" spc="-25">
                <a:solidFill>
                  <a:srgbClr val="3B3B3A"/>
                </a:solidFill>
                <a:latin typeface="Calibri"/>
                <a:cs typeface="Calibri"/>
              </a:rPr>
              <a:t>Foley, </a:t>
            </a:r>
            <a:r>
              <a:rPr dirty="0" sz="1400" spc="-5">
                <a:solidFill>
                  <a:srgbClr val="3B3B3A"/>
                </a:solidFill>
                <a:latin typeface="Calibri"/>
                <a:cs typeface="Calibri"/>
              </a:rPr>
              <a:t>Beaumont Hospital Dublin,</a:t>
            </a:r>
            <a:r>
              <a:rPr dirty="0" sz="1400" spc="4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3B3B3A"/>
                </a:solidFill>
                <a:latin typeface="Calibri"/>
                <a:cs typeface="Calibri"/>
              </a:rPr>
              <a:t>Co-CI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400" spc="-5">
                <a:solidFill>
                  <a:srgbClr val="3B3B3A"/>
                </a:solidFill>
                <a:latin typeface="Calibri"/>
                <a:cs typeface="Calibri"/>
              </a:rPr>
              <a:t>Dr Simon </a:t>
            </a:r>
            <a:r>
              <a:rPr dirty="0" sz="1400" spc="-10">
                <a:solidFill>
                  <a:srgbClr val="3B3B3A"/>
                </a:solidFill>
                <a:latin typeface="Calibri"/>
                <a:cs typeface="Calibri"/>
              </a:rPr>
              <a:t>Walsh, </a:t>
            </a:r>
            <a:r>
              <a:rPr dirty="0" sz="1400" spc="-5">
                <a:solidFill>
                  <a:srgbClr val="3B3B3A"/>
                </a:solidFill>
                <a:latin typeface="Calibri"/>
                <a:cs typeface="Calibri"/>
              </a:rPr>
              <a:t>Belfast </a:t>
            </a:r>
            <a:r>
              <a:rPr dirty="0" sz="1400" spc="-20">
                <a:solidFill>
                  <a:srgbClr val="3B3B3A"/>
                </a:solidFill>
                <a:latin typeface="Calibri"/>
                <a:cs typeface="Calibri"/>
              </a:rPr>
              <a:t>Trust;</a:t>
            </a:r>
            <a:r>
              <a:rPr dirty="0" sz="1400" spc="-3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3B3B3A"/>
                </a:solidFill>
                <a:latin typeface="Calibri"/>
                <a:cs typeface="Calibri"/>
              </a:rPr>
              <a:t>Co-CI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8117" y="2161509"/>
            <a:ext cx="4066540" cy="2330450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400" spc="-5">
                <a:solidFill>
                  <a:srgbClr val="3B3B3A"/>
                </a:solidFill>
                <a:latin typeface="Calibri"/>
                <a:cs typeface="Calibri"/>
              </a:rPr>
              <a:t>Dr Colm </a:t>
            </a:r>
            <a:r>
              <a:rPr dirty="0" sz="1400" spc="-20">
                <a:solidFill>
                  <a:srgbClr val="3B3B3A"/>
                </a:solidFill>
                <a:latin typeface="Calibri"/>
                <a:cs typeface="Calibri"/>
              </a:rPr>
              <a:t>Hanratty, </a:t>
            </a:r>
            <a:r>
              <a:rPr dirty="0" sz="1400" spc="-5">
                <a:solidFill>
                  <a:srgbClr val="3B3B3A"/>
                </a:solidFill>
                <a:latin typeface="Calibri"/>
                <a:cs typeface="Calibri"/>
              </a:rPr>
              <a:t>Belfast </a:t>
            </a:r>
            <a:r>
              <a:rPr dirty="0" sz="1400" spc="-20">
                <a:solidFill>
                  <a:srgbClr val="3B3B3A"/>
                </a:solidFill>
                <a:latin typeface="Calibri"/>
                <a:cs typeface="Calibri"/>
              </a:rPr>
              <a:t>Trust;</a:t>
            </a:r>
            <a:r>
              <a:rPr dirty="0" sz="1400" spc="-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B3B3A"/>
                </a:solidFill>
                <a:latin typeface="Calibri"/>
                <a:cs typeface="Calibri"/>
              </a:rPr>
              <a:t>PI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400">
                <a:solidFill>
                  <a:srgbClr val="3B3B3A"/>
                </a:solidFill>
                <a:latin typeface="Calibri"/>
                <a:cs typeface="Calibri"/>
              </a:rPr>
              <a:t>Dr </a:t>
            </a:r>
            <a:r>
              <a:rPr dirty="0" sz="1400" spc="-5">
                <a:solidFill>
                  <a:srgbClr val="3B3B3A"/>
                </a:solidFill>
                <a:latin typeface="Calibri"/>
                <a:cs typeface="Calibri"/>
              </a:rPr>
              <a:t>Stuart </a:t>
            </a:r>
            <a:r>
              <a:rPr dirty="0" sz="1400" spc="-10">
                <a:solidFill>
                  <a:srgbClr val="3B3B3A"/>
                </a:solidFill>
                <a:latin typeface="Calibri"/>
                <a:cs typeface="Calibri"/>
              </a:rPr>
              <a:t>Watkins, </a:t>
            </a:r>
            <a:r>
              <a:rPr dirty="0" sz="1400">
                <a:solidFill>
                  <a:srgbClr val="3B3B3A"/>
                </a:solidFill>
                <a:latin typeface="Calibri"/>
                <a:cs typeface="Calibri"/>
              </a:rPr>
              <a:t>Golden </a:t>
            </a:r>
            <a:r>
              <a:rPr dirty="0" sz="1400" spc="-5">
                <a:solidFill>
                  <a:srgbClr val="3B3B3A"/>
                </a:solidFill>
                <a:latin typeface="Calibri"/>
                <a:cs typeface="Calibri"/>
              </a:rPr>
              <a:t>Jubilee </a:t>
            </a:r>
            <a:r>
              <a:rPr dirty="0" sz="1400" spc="-15">
                <a:solidFill>
                  <a:srgbClr val="3B3B3A"/>
                </a:solidFill>
                <a:latin typeface="Calibri"/>
                <a:cs typeface="Calibri"/>
              </a:rPr>
              <a:t>Glasgow,</a:t>
            </a:r>
            <a:r>
              <a:rPr dirty="0" sz="1400" spc="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3B3B3A"/>
                </a:solidFill>
                <a:latin typeface="Calibri"/>
                <a:cs typeface="Calibri"/>
              </a:rPr>
              <a:t>PI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400" spc="-10">
                <a:solidFill>
                  <a:srgbClr val="3B3B3A"/>
                </a:solidFill>
                <a:latin typeface="Calibri"/>
                <a:cs typeface="Calibri"/>
              </a:rPr>
              <a:t>Prof </a:t>
            </a:r>
            <a:r>
              <a:rPr dirty="0" sz="1400">
                <a:solidFill>
                  <a:srgbClr val="3B3B3A"/>
                </a:solidFill>
                <a:latin typeface="Calibri"/>
                <a:cs typeface="Calibri"/>
              </a:rPr>
              <a:t>Niall </a:t>
            </a:r>
            <a:r>
              <a:rPr dirty="0" sz="1400" spc="-5">
                <a:solidFill>
                  <a:srgbClr val="3B3B3A"/>
                </a:solidFill>
                <a:latin typeface="Calibri"/>
                <a:cs typeface="Calibri"/>
              </a:rPr>
              <a:t>Mulvahill, St </a:t>
            </a:r>
            <a:r>
              <a:rPr dirty="0" sz="1400" spc="-10">
                <a:solidFill>
                  <a:srgbClr val="3B3B3A"/>
                </a:solidFill>
                <a:latin typeface="Calibri"/>
                <a:cs typeface="Calibri"/>
              </a:rPr>
              <a:t>Vincent’s </a:t>
            </a:r>
            <a:r>
              <a:rPr dirty="0" sz="1400" spc="-5">
                <a:solidFill>
                  <a:srgbClr val="3B3B3A"/>
                </a:solidFill>
                <a:latin typeface="Calibri"/>
                <a:cs typeface="Calibri"/>
              </a:rPr>
              <a:t>Hospital Dublin,</a:t>
            </a:r>
            <a:r>
              <a:rPr dirty="0" sz="1400" spc="4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3B3B3A"/>
                </a:solidFill>
                <a:latin typeface="Calibri"/>
                <a:cs typeface="Calibri"/>
              </a:rPr>
              <a:t>PI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400" spc="-10">
                <a:solidFill>
                  <a:srgbClr val="3B3B3A"/>
                </a:solidFill>
                <a:latin typeface="Calibri"/>
                <a:cs typeface="Calibri"/>
              </a:rPr>
              <a:t>Prof </a:t>
            </a:r>
            <a:r>
              <a:rPr dirty="0" sz="1400" spc="-5">
                <a:solidFill>
                  <a:srgbClr val="3B3B3A"/>
                </a:solidFill>
                <a:latin typeface="Calibri"/>
                <a:cs typeface="Calibri"/>
              </a:rPr>
              <a:t>Alex Chase, Morriston Hosptial Swansea,</a:t>
            </a:r>
            <a:r>
              <a:rPr dirty="0" sz="1400" spc="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3B3B3A"/>
                </a:solidFill>
                <a:latin typeface="Calibri"/>
                <a:cs typeface="Calibri"/>
              </a:rPr>
              <a:t>Co-PI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400" spc="-5">
                <a:solidFill>
                  <a:srgbClr val="3B3B3A"/>
                </a:solidFill>
                <a:latin typeface="Calibri"/>
                <a:cs typeface="Calibri"/>
              </a:rPr>
              <a:t>Dr </a:t>
            </a:r>
            <a:r>
              <a:rPr dirty="0" sz="1400" spc="-15">
                <a:solidFill>
                  <a:srgbClr val="3B3B3A"/>
                </a:solidFill>
                <a:latin typeface="Calibri"/>
                <a:cs typeface="Calibri"/>
              </a:rPr>
              <a:t>Dave </a:t>
            </a:r>
            <a:r>
              <a:rPr dirty="0" sz="1400" spc="-5">
                <a:solidFill>
                  <a:srgbClr val="3B3B3A"/>
                </a:solidFill>
                <a:latin typeface="Calibri"/>
                <a:cs typeface="Calibri"/>
              </a:rPr>
              <a:t>Smith, Morriston Hospital Swansea,</a:t>
            </a:r>
            <a:r>
              <a:rPr dirty="0" sz="1400" spc="-1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3B3B3A"/>
                </a:solidFill>
                <a:latin typeface="Calibri"/>
                <a:cs typeface="Calibri"/>
              </a:rPr>
              <a:t>Co-PI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400" spc="-5">
                <a:solidFill>
                  <a:srgbClr val="3B3B3A"/>
                </a:solidFill>
                <a:latin typeface="Calibri"/>
                <a:cs typeface="Calibri"/>
              </a:rPr>
              <a:t>Dr </a:t>
            </a:r>
            <a:r>
              <a:rPr dirty="0" sz="1400">
                <a:solidFill>
                  <a:srgbClr val="3B3B3A"/>
                </a:solidFill>
                <a:latin typeface="Calibri"/>
                <a:cs typeface="Calibri"/>
              </a:rPr>
              <a:t>Nick </a:t>
            </a:r>
            <a:r>
              <a:rPr dirty="0" sz="1400" spc="-5">
                <a:solidFill>
                  <a:srgbClr val="3B3B3A"/>
                </a:solidFill>
                <a:latin typeface="Calibri"/>
                <a:cs typeface="Calibri"/>
              </a:rPr>
              <a:t>Cruden, </a:t>
            </a:r>
            <a:r>
              <a:rPr dirty="0" sz="1400" spc="-10">
                <a:solidFill>
                  <a:srgbClr val="3B3B3A"/>
                </a:solidFill>
                <a:latin typeface="Calibri"/>
                <a:cs typeface="Calibri"/>
              </a:rPr>
              <a:t>Edinburgh </a:t>
            </a:r>
            <a:r>
              <a:rPr dirty="0" sz="1400" spc="-15">
                <a:solidFill>
                  <a:srgbClr val="3B3B3A"/>
                </a:solidFill>
                <a:latin typeface="Calibri"/>
                <a:cs typeface="Calibri"/>
              </a:rPr>
              <a:t>Royal Infirmary,</a:t>
            </a:r>
            <a:r>
              <a:rPr dirty="0" sz="1400" spc="2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B3B3A"/>
                </a:solidFill>
                <a:latin typeface="Calibri"/>
                <a:cs typeface="Calibri"/>
              </a:rPr>
              <a:t>PI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400">
                <a:solidFill>
                  <a:srgbClr val="3B3B3A"/>
                </a:solidFill>
                <a:latin typeface="Calibri"/>
                <a:cs typeface="Calibri"/>
              </a:rPr>
              <a:t>Dr </a:t>
            </a:r>
            <a:r>
              <a:rPr dirty="0" sz="1400" spc="-5">
                <a:solidFill>
                  <a:srgbClr val="3B3B3A"/>
                </a:solidFill>
                <a:latin typeface="Calibri"/>
                <a:cs typeface="Calibri"/>
              </a:rPr>
              <a:t>Darren Mylotte, Galway University Hospitals,</a:t>
            </a:r>
            <a:r>
              <a:rPr dirty="0" sz="1400" spc="-1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3B3B3A"/>
                </a:solidFill>
                <a:latin typeface="Calibri"/>
                <a:cs typeface="Calibri"/>
              </a:rPr>
              <a:t>PI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400" spc="-5">
                <a:solidFill>
                  <a:srgbClr val="3B3B3A"/>
                </a:solidFill>
                <a:latin typeface="Calibri"/>
                <a:cs typeface="Calibri"/>
              </a:rPr>
              <a:t>Dr </a:t>
            </a:r>
            <a:r>
              <a:rPr dirty="0" sz="1400" spc="-45">
                <a:solidFill>
                  <a:srgbClr val="3B3B3A"/>
                </a:solidFill>
                <a:latin typeface="Calibri"/>
                <a:cs typeface="Calibri"/>
              </a:rPr>
              <a:t>Tom </a:t>
            </a:r>
            <a:r>
              <a:rPr dirty="0" sz="1400" spc="-5">
                <a:solidFill>
                  <a:srgbClr val="3B3B3A"/>
                </a:solidFill>
                <a:latin typeface="Calibri"/>
                <a:cs typeface="Calibri"/>
              </a:rPr>
              <a:t>Johnson, Bristol </a:t>
            </a:r>
            <a:r>
              <a:rPr dirty="0" sz="1400" spc="-15">
                <a:solidFill>
                  <a:srgbClr val="3B3B3A"/>
                </a:solidFill>
                <a:latin typeface="Calibri"/>
                <a:cs typeface="Calibri"/>
              </a:rPr>
              <a:t>Royal Infirmary,</a:t>
            </a:r>
            <a:r>
              <a:rPr dirty="0" sz="1400" spc="1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3B3B3A"/>
                </a:solidFill>
                <a:latin typeface="Calibri"/>
                <a:cs typeface="Calibri"/>
              </a:rPr>
              <a:t>PI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400" spc="-5">
                <a:solidFill>
                  <a:srgbClr val="3B3B3A"/>
                </a:solidFill>
                <a:latin typeface="Calibri"/>
                <a:cs typeface="Calibri"/>
              </a:rPr>
              <a:t>Dr Jonathan Hill, </a:t>
            </a:r>
            <a:r>
              <a:rPr dirty="0" sz="1400">
                <a:solidFill>
                  <a:srgbClr val="3B3B3A"/>
                </a:solidFill>
                <a:latin typeface="Calibri"/>
                <a:cs typeface="Calibri"/>
              </a:rPr>
              <a:t>Kings </a:t>
            </a:r>
            <a:r>
              <a:rPr dirty="0" sz="1400" spc="-5">
                <a:solidFill>
                  <a:srgbClr val="3B3B3A"/>
                </a:solidFill>
                <a:latin typeface="Calibri"/>
                <a:cs typeface="Calibri"/>
              </a:rPr>
              <a:t>College London,</a:t>
            </a:r>
            <a:r>
              <a:rPr dirty="0" sz="1400" spc="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B3B3A"/>
                </a:solidFill>
                <a:latin typeface="Calibri"/>
                <a:cs typeface="Calibri"/>
              </a:rPr>
              <a:t>PI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23085" y="42163"/>
            <a:ext cx="5499735" cy="12446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438910" marR="5080" indent="-1426845">
              <a:lnSpc>
                <a:spcPct val="100000"/>
              </a:lnSpc>
              <a:spcBef>
                <a:spcPts val="95"/>
              </a:spcBef>
            </a:pPr>
            <a:r>
              <a:rPr dirty="0" sz="4000" spc="-30"/>
              <a:t>Investigators, </a:t>
            </a:r>
            <a:r>
              <a:rPr dirty="0" sz="4000" spc="-20"/>
              <a:t>Enrolment </a:t>
            </a:r>
            <a:r>
              <a:rPr dirty="0" sz="4000" spc="-5"/>
              <a:t>&amp;  </a:t>
            </a:r>
            <a:r>
              <a:rPr dirty="0" sz="4000" spc="-20"/>
              <a:t>Organisation</a:t>
            </a:r>
            <a:endParaRPr sz="4000"/>
          </a:p>
        </p:txBody>
      </p:sp>
      <p:sp>
        <p:nvSpPr>
          <p:cNvPr id="5" name="object 5"/>
          <p:cNvSpPr txBox="1"/>
          <p:nvPr/>
        </p:nvSpPr>
        <p:spPr>
          <a:xfrm>
            <a:off x="5716651" y="2371090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84952" y="1745360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16651" y="2057857"/>
            <a:ext cx="10287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82633" y="4126229"/>
            <a:ext cx="180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51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89116" y="2648203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61964" y="2946019"/>
            <a:ext cx="180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12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90156" y="3243453"/>
            <a:ext cx="180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18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90156" y="3540709"/>
            <a:ext cx="18097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19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223250" y="3849116"/>
            <a:ext cx="180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42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806440" y="1719072"/>
            <a:ext cx="0" cy="1353820"/>
          </a:xfrm>
          <a:custGeom>
            <a:avLst/>
            <a:gdLst/>
            <a:ahLst/>
            <a:cxnLst/>
            <a:rect l="l" t="t" r="r" b="b"/>
            <a:pathLst>
              <a:path w="0" h="1353820">
                <a:moveTo>
                  <a:pt x="0" y="0"/>
                </a:moveTo>
                <a:lnTo>
                  <a:pt x="0" y="1353312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806440" y="3169920"/>
            <a:ext cx="0" cy="213360"/>
          </a:xfrm>
          <a:custGeom>
            <a:avLst/>
            <a:gdLst/>
            <a:ahLst/>
            <a:cxnLst/>
            <a:rect l="l" t="t" r="r" b="b"/>
            <a:pathLst>
              <a:path w="0" h="213360">
                <a:moveTo>
                  <a:pt x="0" y="0"/>
                </a:moveTo>
                <a:lnTo>
                  <a:pt x="0" y="213359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806440" y="3480815"/>
            <a:ext cx="0" cy="213360"/>
          </a:xfrm>
          <a:custGeom>
            <a:avLst/>
            <a:gdLst/>
            <a:ahLst/>
            <a:cxnLst/>
            <a:rect l="l" t="t" r="r" b="b"/>
            <a:pathLst>
              <a:path w="0" h="213360">
                <a:moveTo>
                  <a:pt x="0" y="0"/>
                </a:moveTo>
                <a:lnTo>
                  <a:pt x="0" y="21336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806440" y="3791711"/>
            <a:ext cx="0" cy="215265"/>
          </a:xfrm>
          <a:custGeom>
            <a:avLst/>
            <a:gdLst/>
            <a:ahLst/>
            <a:cxnLst/>
            <a:rect l="l" t="t" r="r" b="b"/>
            <a:pathLst>
              <a:path w="0" h="215264">
                <a:moveTo>
                  <a:pt x="0" y="0"/>
                </a:moveTo>
                <a:lnTo>
                  <a:pt x="0" y="214883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806440" y="4104132"/>
            <a:ext cx="0" cy="213360"/>
          </a:xfrm>
          <a:custGeom>
            <a:avLst/>
            <a:gdLst/>
            <a:ahLst/>
            <a:cxnLst/>
            <a:rect l="l" t="t" r="r" b="b"/>
            <a:pathLst>
              <a:path w="0" h="213360">
                <a:moveTo>
                  <a:pt x="0" y="0"/>
                </a:moveTo>
                <a:lnTo>
                  <a:pt x="0" y="21336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806440" y="4415028"/>
            <a:ext cx="0" cy="106680"/>
          </a:xfrm>
          <a:custGeom>
            <a:avLst/>
            <a:gdLst/>
            <a:ahLst/>
            <a:cxnLst/>
            <a:rect l="l" t="t" r="r" b="b"/>
            <a:pathLst>
              <a:path w="0" h="106679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547104" y="1719072"/>
            <a:ext cx="0" cy="2287905"/>
          </a:xfrm>
          <a:custGeom>
            <a:avLst/>
            <a:gdLst/>
            <a:ahLst/>
            <a:cxnLst/>
            <a:rect l="l" t="t" r="r" b="b"/>
            <a:pathLst>
              <a:path w="0" h="2287904">
                <a:moveTo>
                  <a:pt x="0" y="0"/>
                </a:moveTo>
                <a:lnTo>
                  <a:pt x="0" y="2287523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547104" y="4104132"/>
            <a:ext cx="0" cy="213360"/>
          </a:xfrm>
          <a:custGeom>
            <a:avLst/>
            <a:gdLst/>
            <a:ahLst/>
            <a:cxnLst/>
            <a:rect l="l" t="t" r="r" b="b"/>
            <a:pathLst>
              <a:path w="0" h="213360">
                <a:moveTo>
                  <a:pt x="0" y="0"/>
                </a:moveTo>
                <a:lnTo>
                  <a:pt x="0" y="21336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547104" y="4415028"/>
            <a:ext cx="0" cy="106680"/>
          </a:xfrm>
          <a:custGeom>
            <a:avLst/>
            <a:gdLst/>
            <a:ahLst/>
            <a:cxnLst/>
            <a:rect l="l" t="t" r="r" b="b"/>
            <a:pathLst>
              <a:path w="0" h="106679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287768" y="1719072"/>
            <a:ext cx="0" cy="2287905"/>
          </a:xfrm>
          <a:custGeom>
            <a:avLst/>
            <a:gdLst/>
            <a:ahLst/>
            <a:cxnLst/>
            <a:rect l="l" t="t" r="r" b="b"/>
            <a:pathLst>
              <a:path w="0" h="2287904">
                <a:moveTo>
                  <a:pt x="0" y="0"/>
                </a:moveTo>
                <a:lnTo>
                  <a:pt x="0" y="2287523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287768" y="4104132"/>
            <a:ext cx="0" cy="213360"/>
          </a:xfrm>
          <a:custGeom>
            <a:avLst/>
            <a:gdLst/>
            <a:ahLst/>
            <a:cxnLst/>
            <a:rect l="l" t="t" r="r" b="b"/>
            <a:pathLst>
              <a:path w="0" h="213360">
                <a:moveTo>
                  <a:pt x="0" y="0"/>
                </a:moveTo>
                <a:lnTo>
                  <a:pt x="0" y="21336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287768" y="4415028"/>
            <a:ext cx="0" cy="106680"/>
          </a:xfrm>
          <a:custGeom>
            <a:avLst/>
            <a:gdLst/>
            <a:ahLst/>
            <a:cxnLst/>
            <a:rect l="l" t="t" r="r" b="b"/>
            <a:pathLst>
              <a:path w="0" h="106679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8029956" y="1719072"/>
            <a:ext cx="0" cy="2287905"/>
          </a:xfrm>
          <a:custGeom>
            <a:avLst/>
            <a:gdLst/>
            <a:ahLst/>
            <a:cxnLst/>
            <a:rect l="l" t="t" r="r" b="b"/>
            <a:pathLst>
              <a:path w="0" h="2287904">
                <a:moveTo>
                  <a:pt x="0" y="0"/>
                </a:moveTo>
                <a:lnTo>
                  <a:pt x="0" y="2287523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8029956" y="4104132"/>
            <a:ext cx="0" cy="213360"/>
          </a:xfrm>
          <a:custGeom>
            <a:avLst/>
            <a:gdLst/>
            <a:ahLst/>
            <a:cxnLst/>
            <a:rect l="l" t="t" r="r" b="b"/>
            <a:pathLst>
              <a:path w="0" h="213360">
                <a:moveTo>
                  <a:pt x="0" y="0"/>
                </a:moveTo>
                <a:lnTo>
                  <a:pt x="0" y="21336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8029956" y="4415028"/>
            <a:ext cx="0" cy="106680"/>
          </a:xfrm>
          <a:custGeom>
            <a:avLst/>
            <a:gdLst/>
            <a:ahLst/>
            <a:cxnLst/>
            <a:rect l="l" t="t" r="r" b="b"/>
            <a:pathLst>
              <a:path w="0" h="106679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8770619" y="1719072"/>
            <a:ext cx="0" cy="2598420"/>
          </a:xfrm>
          <a:custGeom>
            <a:avLst/>
            <a:gdLst/>
            <a:ahLst/>
            <a:cxnLst/>
            <a:rect l="l" t="t" r="r" b="b"/>
            <a:pathLst>
              <a:path w="0" h="2598420">
                <a:moveTo>
                  <a:pt x="0" y="0"/>
                </a:moveTo>
                <a:lnTo>
                  <a:pt x="0" y="259842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8770619" y="4415028"/>
            <a:ext cx="0" cy="106680"/>
          </a:xfrm>
          <a:custGeom>
            <a:avLst/>
            <a:gdLst/>
            <a:ahLst/>
            <a:cxnLst/>
            <a:rect l="l" t="t" r="r" b="b"/>
            <a:pathLst>
              <a:path w="0" h="106679">
                <a:moveTo>
                  <a:pt x="0" y="0"/>
                </a:moveTo>
                <a:lnTo>
                  <a:pt x="0" y="10668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065776" y="4317491"/>
            <a:ext cx="3779520" cy="97790"/>
          </a:xfrm>
          <a:custGeom>
            <a:avLst/>
            <a:gdLst/>
            <a:ahLst/>
            <a:cxnLst/>
            <a:rect l="l" t="t" r="r" b="b"/>
            <a:pathLst>
              <a:path w="3779520" h="97789">
                <a:moveTo>
                  <a:pt x="3779520" y="0"/>
                </a:moveTo>
                <a:lnTo>
                  <a:pt x="0" y="0"/>
                </a:lnTo>
                <a:lnTo>
                  <a:pt x="0" y="97535"/>
                </a:lnTo>
                <a:lnTo>
                  <a:pt x="3779520" y="97535"/>
                </a:lnTo>
                <a:lnTo>
                  <a:pt x="377952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065776" y="4006596"/>
            <a:ext cx="3112135" cy="97790"/>
          </a:xfrm>
          <a:custGeom>
            <a:avLst/>
            <a:gdLst/>
            <a:ahLst/>
            <a:cxnLst/>
            <a:rect l="l" t="t" r="r" b="b"/>
            <a:pathLst>
              <a:path w="3112134" h="97789">
                <a:moveTo>
                  <a:pt x="3112007" y="0"/>
                </a:moveTo>
                <a:lnTo>
                  <a:pt x="0" y="0"/>
                </a:lnTo>
                <a:lnTo>
                  <a:pt x="0" y="97535"/>
                </a:lnTo>
                <a:lnTo>
                  <a:pt x="3112007" y="97535"/>
                </a:lnTo>
                <a:lnTo>
                  <a:pt x="311200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065776" y="3694176"/>
            <a:ext cx="1408430" cy="97790"/>
          </a:xfrm>
          <a:custGeom>
            <a:avLst/>
            <a:gdLst/>
            <a:ahLst/>
            <a:cxnLst/>
            <a:rect l="l" t="t" r="r" b="b"/>
            <a:pathLst>
              <a:path w="1408429" h="97789">
                <a:moveTo>
                  <a:pt x="1408176" y="0"/>
                </a:moveTo>
                <a:lnTo>
                  <a:pt x="0" y="0"/>
                </a:lnTo>
                <a:lnTo>
                  <a:pt x="0" y="97536"/>
                </a:lnTo>
                <a:lnTo>
                  <a:pt x="1408176" y="97536"/>
                </a:lnTo>
                <a:lnTo>
                  <a:pt x="140817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065776" y="3383279"/>
            <a:ext cx="1333500" cy="97790"/>
          </a:xfrm>
          <a:custGeom>
            <a:avLst/>
            <a:gdLst/>
            <a:ahLst/>
            <a:cxnLst/>
            <a:rect l="l" t="t" r="r" b="b"/>
            <a:pathLst>
              <a:path w="1333500" h="97789">
                <a:moveTo>
                  <a:pt x="1333500" y="0"/>
                </a:moveTo>
                <a:lnTo>
                  <a:pt x="0" y="0"/>
                </a:lnTo>
                <a:lnTo>
                  <a:pt x="0" y="97536"/>
                </a:lnTo>
                <a:lnTo>
                  <a:pt x="1333500" y="97536"/>
                </a:lnTo>
                <a:lnTo>
                  <a:pt x="13335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065776" y="3072383"/>
            <a:ext cx="889000" cy="97790"/>
          </a:xfrm>
          <a:custGeom>
            <a:avLst/>
            <a:gdLst/>
            <a:ahLst/>
            <a:cxnLst/>
            <a:rect l="l" t="t" r="r" b="b"/>
            <a:pathLst>
              <a:path w="889000" h="97789">
                <a:moveTo>
                  <a:pt x="888491" y="0"/>
                </a:moveTo>
                <a:lnTo>
                  <a:pt x="0" y="0"/>
                </a:lnTo>
                <a:lnTo>
                  <a:pt x="0" y="97536"/>
                </a:lnTo>
                <a:lnTo>
                  <a:pt x="888491" y="97536"/>
                </a:lnTo>
                <a:lnTo>
                  <a:pt x="88849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065776" y="2759964"/>
            <a:ext cx="666115" cy="97790"/>
          </a:xfrm>
          <a:custGeom>
            <a:avLst/>
            <a:gdLst/>
            <a:ahLst/>
            <a:cxnLst/>
            <a:rect l="l" t="t" r="r" b="b"/>
            <a:pathLst>
              <a:path w="666114" h="97789">
                <a:moveTo>
                  <a:pt x="665988" y="0"/>
                </a:moveTo>
                <a:lnTo>
                  <a:pt x="0" y="0"/>
                </a:lnTo>
                <a:lnTo>
                  <a:pt x="0" y="97536"/>
                </a:lnTo>
                <a:lnTo>
                  <a:pt x="665988" y="97536"/>
                </a:lnTo>
                <a:lnTo>
                  <a:pt x="66598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065776" y="2449067"/>
            <a:ext cx="518159" cy="97790"/>
          </a:xfrm>
          <a:custGeom>
            <a:avLst/>
            <a:gdLst/>
            <a:ahLst/>
            <a:cxnLst/>
            <a:rect l="l" t="t" r="r" b="b"/>
            <a:pathLst>
              <a:path w="518160" h="97789">
                <a:moveTo>
                  <a:pt x="518160" y="0"/>
                </a:moveTo>
                <a:lnTo>
                  <a:pt x="0" y="0"/>
                </a:lnTo>
                <a:lnTo>
                  <a:pt x="0" y="97536"/>
                </a:lnTo>
                <a:lnTo>
                  <a:pt x="518160" y="97536"/>
                </a:lnTo>
                <a:lnTo>
                  <a:pt x="51816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065776" y="2138172"/>
            <a:ext cx="518159" cy="97790"/>
          </a:xfrm>
          <a:custGeom>
            <a:avLst/>
            <a:gdLst/>
            <a:ahLst/>
            <a:cxnLst/>
            <a:rect l="l" t="t" r="r" b="b"/>
            <a:pathLst>
              <a:path w="518160" h="97789">
                <a:moveTo>
                  <a:pt x="518160" y="0"/>
                </a:moveTo>
                <a:lnTo>
                  <a:pt x="0" y="0"/>
                </a:lnTo>
                <a:lnTo>
                  <a:pt x="0" y="97536"/>
                </a:lnTo>
                <a:lnTo>
                  <a:pt x="518160" y="97536"/>
                </a:lnTo>
                <a:lnTo>
                  <a:pt x="51816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065776" y="1827276"/>
            <a:ext cx="370840" cy="97790"/>
          </a:xfrm>
          <a:custGeom>
            <a:avLst/>
            <a:gdLst/>
            <a:ahLst/>
            <a:cxnLst/>
            <a:rect l="l" t="t" r="r" b="b"/>
            <a:pathLst>
              <a:path w="370839" h="97789">
                <a:moveTo>
                  <a:pt x="370332" y="0"/>
                </a:moveTo>
                <a:lnTo>
                  <a:pt x="0" y="0"/>
                </a:lnTo>
                <a:lnTo>
                  <a:pt x="0" y="97536"/>
                </a:lnTo>
                <a:lnTo>
                  <a:pt x="370332" y="97536"/>
                </a:lnTo>
                <a:lnTo>
                  <a:pt x="37033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065776" y="1719072"/>
            <a:ext cx="0" cy="2802890"/>
          </a:xfrm>
          <a:custGeom>
            <a:avLst/>
            <a:gdLst/>
            <a:ahLst/>
            <a:cxnLst/>
            <a:rect l="l" t="t" r="r" b="b"/>
            <a:pathLst>
              <a:path w="0" h="2802890">
                <a:moveTo>
                  <a:pt x="0" y="2802635"/>
                </a:moveTo>
                <a:lnTo>
                  <a:pt x="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5024754" y="4576698"/>
            <a:ext cx="83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736716" y="4576698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10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478015" y="4576698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20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218933" y="4576698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30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960232" y="4576698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40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701278" y="4576698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50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29658" y="4272533"/>
            <a:ext cx="3429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Be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lfast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554092" y="3961003"/>
            <a:ext cx="41973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Glasgow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406265" y="3649471"/>
            <a:ext cx="56705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St</a:t>
            </a:r>
            <a:r>
              <a:rPr dirty="0" sz="900" spc="-4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Vincent's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463922" y="3337940"/>
            <a:ext cx="50863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Beaumont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542282" y="3026790"/>
            <a:ext cx="4305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wa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dirty="0" sz="900" spc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471542" y="2715259"/>
            <a:ext cx="5016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Edinburgh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606290" y="2403728"/>
            <a:ext cx="3670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G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alway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649851" y="2092578"/>
            <a:ext cx="3232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Br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dirty="0" sz="900" spc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678171" y="1781047"/>
            <a:ext cx="29464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K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dirty="0" sz="900" spc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g</a:t>
            </a: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'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186682" y="5107470"/>
            <a:ext cx="2272797" cy="11311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4526407" y="5383479"/>
            <a:ext cx="3792854" cy="1281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3200" marR="629285" indent="-1905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CRO </a:t>
            </a:r>
            <a:r>
              <a:rPr dirty="0" sz="1800">
                <a:latin typeface="Calibri"/>
                <a:cs typeface="Calibri"/>
              </a:rPr>
              <a:t>– </a:t>
            </a:r>
            <a:r>
              <a:rPr dirty="0" sz="1800" spc="-15">
                <a:latin typeface="Calibri"/>
                <a:cs typeface="Calibri"/>
              </a:rPr>
              <a:t>Data </a:t>
            </a:r>
            <a:r>
              <a:rPr dirty="0" sz="1800" spc="-10">
                <a:latin typeface="Calibri"/>
                <a:cs typeface="Calibri"/>
              </a:rPr>
              <a:t>oversight, </a:t>
            </a:r>
            <a:r>
              <a:rPr dirty="0" sz="1800" spc="-15">
                <a:latin typeface="Calibri"/>
                <a:cs typeface="Calibri"/>
              </a:rPr>
              <a:t>CEC, </a:t>
            </a:r>
            <a:r>
              <a:rPr dirty="0" sz="1800" spc="-10">
                <a:latin typeface="Calibri"/>
                <a:cs typeface="Calibri"/>
              </a:rPr>
              <a:t>DSMB,  </a:t>
            </a:r>
            <a:r>
              <a:rPr dirty="0" sz="1800" spc="-5">
                <a:latin typeface="Calibri"/>
                <a:cs typeface="Calibri"/>
              </a:rPr>
              <a:t>Angiographic </a:t>
            </a:r>
            <a:r>
              <a:rPr dirty="0" sz="1800" spc="-10">
                <a:latin typeface="Calibri"/>
                <a:cs typeface="Calibri"/>
              </a:rPr>
              <a:t>Core Laboratory  Project </a:t>
            </a:r>
            <a:r>
              <a:rPr dirty="0" sz="1800" spc="-5">
                <a:latin typeface="Calibri"/>
                <a:cs typeface="Calibri"/>
              </a:rPr>
              <a:t>Lead: Jessica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Heringer</a:t>
            </a:r>
            <a:endParaRPr sz="1800">
              <a:latin typeface="Calibri"/>
              <a:cs typeface="Calibri"/>
            </a:endParaRPr>
          </a:p>
          <a:p>
            <a:pPr marL="2418080">
              <a:lnSpc>
                <a:spcPct val="100000"/>
              </a:lnSpc>
              <a:spcBef>
                <a:spcPts val="1245"/>
              </a:spcBef>
            </a:pPr>
            <a:r>
              <a:rPr dirty="0" sz="1800">
                <a:latin typeface="Calibri"/>
                <a:cs typeface="Calibri"/>
              </a:rPr>
              <a:t>NCT</a:t>
            </a:r>
            <a:r>
              <a:rPr dirty="0" sz="1800" spc="-7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02232815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51959" y="720839"/>
            <a:ext cx="297179" cy="6157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305300" y="745236"/>
            <a:ext cx="195072" cy="5242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305300" y="745236"/>
            <a:ext cx="195580" cy="524510"/>
          </a:xfrm>
          <a:custGeom>
            <a:avLst/>
            <a:gdLst/>
            <a:ahLst/>
            <a:cxnLst/>
            <a:rect l="l" t="t" r="r" b="b"/>
            <a:pathLst>
              <a:path w="195579" h="524510">
                <a:moveTo>
                  <a:pt x="0" y="426719"/>
                </a:moveTo>
                <a:lnTo>
                  <a:pt x="48767" y="426719"/>
                </a:lnTo>
                <a:lnTo>
                  <a:pt x="48767" y="0"/>
                </a:lnTo>
                <a:lnTo>
                  <a:pt x="146303" y="0"/>
                </a:lnTo>
                <a:lnTo>
                  <a:pt x="146303" y="426719"/>
                </a:lnTo>
                <a:lnTo>
                  <a:pt x="195072" y="426719"/>
                </a:lnTo>
                <a:lnTo>
                  <a:pt x="97536" y="524255"/>
                </a:lnTo>
                <a:lnTo>
                  <a:pt x="0" y="426719"/>
                </a:lnTo>
                <a:close/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507485" y="133603"/>
            <a:ext cx="179070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2860" marR="5080" indent="-10795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Indication </a:t>
            </a:r>
            <a:r>
              <a:rPr dirty="0" sz="1600" spc="-15">
                <a:latin typeface="Calibri"/>
                <a:cs typeface="Calibri"/>
              </a:rPr>
              <a:t>for </a:t>
            </a:r>
            <a:r>
              <a:rPr dirty="0" sz="1600" spc="-5">
                <a:latin typeface="Calibri"/>
                <a:cs typeface="Calibri"/>
              </a:rPr>
              <a:t>PCI and  Medina 1,1,1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disease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95217" y="1298270"/>
            <a:ext cx="1885314" cy="1244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 indent="-1905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Indication </a:t>
            </a:r>
            <a:r>
              <a:rPr dirty="0" sz="1600" spc="-15">
                <a:latin typeface="Calibri"/>
                <a:cs typeface="Calibri"/>
              </a:rPr>
              <a:t>for </a:t>
            </a:r>
            <a:r>
              <a:rPr dirty="0" sz="1600" spc="-10">
                <a:latin typeface="Calibri"/>
                <a:cs typeface="Calibri"/>
              </a:rPr>
              <a:t>2-stent  culotte </a:t>
            </a:r>
            <a:r>
              <a:rPr dirty="0" sz="1600" spc="-15">
                <a:latin typeface="Calibri"/>
                <a:cs typeface="Calibri"/>
              </a:rPr>
              <a:t>strategy  (operator </a:t>
            </a:r>
            <a:r>
              <a:rPr dirty="0" sz="1600" spc="-10">
                <a:latin typeface="Calibri"/>
                <a:cs typeface="Calibri"/>
              </a:rPr>
              <a:t>determined)  </a:t>
            </a:r>
            <a:r>
              <a:rPr dirty="0" sz="1600" spc="-5">
                <a:latin typeface="Calibri"/>
                <a:cs typeface="Calibri"/>
              </a:rPr>
              <a:t>and both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branches</a:t>
            </a:r>
            <a:endParaRPr sz="16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latin typeface="Calibri"/>
                <a:cs typeface="Calibri"/>
              </a:rPr>
              <a:t>≥2.5mm </a:t>
            </a:r>
            <a:r>
              <a:rPr dirty="0" sz="1600" spc="-5">
                <a:latin typeface="Calibri"/>
                <a:cs typeface="Calibri"/>
              </a:rPr>
              <a:t>in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daimeter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16578" y="3343148"/>
            <a:ext cx="157289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Randomise 1:1  </a:t>
            </a:r>
            <a:r>
              <a:rPr dirty="0" sz="1600" spc="-10">
                <a:latin typeface="Calibri"/>
                <a:cs typeface="Calibri"/>
              </a:rPr>
              <a:t>Xience (n=85) vs  Synergy(n=85)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60750" y="4831460"/>
            <a:ext cx="1880870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 indent="1905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9-month </a:t>
            </a:r>
            <a:r>
              <a:rPr dirty="0" sz="1600" spc="-10">
                <a:latin typeface="Calibri"/>
                <a:cs typeface="Calibri"/>
              </a:rPr>
              <a:t>hospital </a:t>
            </a:r>
            <a:r>
              <a:rPr dirty="0" sz="1600" spc="-5">
                <a:latin typeface="Calibri"/>
                <a:cs typeface="Calibri"/>
              </a:rPr>
              <a:t>visit:  </a:t>
            </a:r>
            <a:r>
              <a:rPr dirty="0" sz="1600" spc="-10">
                <a:latin typeface="Calibri"/>
                <a:cs typeface="Calibri"/>
              </a:rPr>
              <a:t>Angiogram </a:t>
            </a:r>
            <a:r>
              <a:rPr dirty="0" sz="1600" spc="-5">
                <a:latin typeface="Calibri"/>
                <a:cs typeface="Calibri"/>
              </a:rPr>
              <a:t>and</a:t>
            </a:r>
            <a:r>
              <a:rPr dirty="0" sz="1600" spc="-6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clinical  </a:t>
            </a:r>
            <a:r>
              <a:rPr dirty="0" sz="1600" spc="-10">
                <a:latin typeface="Calibri"/>
                <a:cs typeface="Calibri"/>
              </a:rPr>
              <a:t>follow-up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51959" y="2639555"/>
            <a:ext cx="297179" cy="6157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305300" y="2663951"/>
            <a:ext cx="195072" cy="5242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305300" y="2663951"/>
            <a:ext cx="195580" cy="524510"/>
          </a:xfrm>
          <a:custGeom>
            <a:avLst/>
            <a:gdLst/>
            <a:ahLst/>
            <a:cxnLst/>
            <a:rect l="l" t="t" r="r" b="b"/>
            <a:pathLst>
              <a:path w="195579" h="524510">
                <a:moveTo>
                  <a:pt x="0" y="426720"/>
                </a:moveTo>
                <a:lnTo>
                  <a:pt x="48767" y="426720"/>
                </a:lnTo>
                <a:lnTo>
                  <a:pt x="48767" y="0"/>
                </a:lnTo>
                <a:lnTo>
                  <a:pt x="146303" y="0"/>
                </a:lnTo>
                <a:lnTo>
                  <a:pt x="146303" y="426720"/>
                </a:lnTo>
                <a:lnTo>
                  <a:pt x="195072" y="426720"/>
                </a:lnTo>
                <a:lnTo>
                  <a:pt x="97536" y="524256"/>
                </a:lnTo>
                <a:lnTo>
                  <a:pt x="0" y="426720"/>
                </a:lnTo>
                <a:close/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251959" y="4200131"/>
            <a:ext cx="297179" cy="6157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305300" y="4224528"/>
            <a:ext cx="195072" cy="5242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305300" y="4224528"/>
            <a:ext cx="195580" cy="524510"/>
          </a:xfrm>
          <a:custGeom>
            <a:avLst/>
            <a:gdLst/>
            <a:ahLst/>
            <a:cxnLst/>
            <a:rect l="l" t="t" r="r" b="b"/>
            <a:pathLst>
              <a:path w="195579" h="524510">
                <a:moveTo>
                  <a:pt x="0" y="426720"/>
                </a:moveTo>
                <a:lnTo>
                  <a:pt x="48767" y="426720"/>
                </a:lnTo>
                <a:lnTo>
                  <a:pt x="48767" y="0"/>
                </a:lnTo>
                <a:lnTo>
                  <a:pt x="146303" y="0"/>
                </a:lnTo>
                <a:lnTo>
                  <a:pt x="146303" y="426720"/>
                </a:lnTo>
                <a:lnTo>
                  <a:pt x="195072" y="426720"/>
                </a:lnTo>
                <a:lnTo>
                  <a:pt x="97536" y="524256"/>
                </a:lnTo>
                <a:lnTo>
                  <a:pt x="0" y="426720"/>
                </a:lnTo>
                <a:close/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251959" y="5615940"/>
            <a:ext cx="297179" cy="6157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305300" y="5640323"/>
            <a:ext cx="195072" cy="52425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305300" y="5640323"/>
            <a:ext cx="195580" cy="524510"/>
          </a:xfrm>
          <a:custGeom>
            <a:avLst/>
            <a:gdLst/>
            <a:ahLst/>
            <a:cxnLst/>
            <a:rect l="l" t="t" r="r" b="b"/>
            <a:pathLst>
              <a:path w="195579" h="524510">
                <a:moveTo>
                  <a:pt x="0" y="426719"/>
                </a:moveTo>
                <a:lnTo>
                  <a:pt x="48767" y="426719"/>
                </a:lnTo>
                <a:lnTo>
                  <a:pt x="48767" y="0"/>
                </a:lnTo>
                <a:lnTo>
                  <a:pt x="146303" y="0"/>
                </a:lnTo>
                <a:lnTo>
                  <a:pt x="146303" y="426719"/>
                </a:lnTo>
                <a:lnTo>
                  <a:pt x="195072" y="426719"/>
                </a:lnTo>
                <a:lnTo>
                  <a:pt x="97536" y="524255"/>
                </a:lnTo>
                <a:lnTo>
                  <a:pt x="0" y="426719"/>
                </a:lnTo>
                <a:close/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546094" y="6201257"/>
            <a:ext cx="1713864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600" spc="-20">
                <a:latin typeface="Calibri"/>
                <a:cs typeface="Calibri"/>
              </a:rPr>
              <a:t>Telephone</a:t>
            </a:r>
            <a:r>
              <a:rPr dirty="0" sz="1600" spc="-15">
                <a:latin typeface="Calibri"/>
                <a:cs typeface="Calibri"/>
              </a:rPr>
              <a:t> follow-up</a:t>
            </a:r>
            <a:endParaRPr sz="16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</a:pPr>
            <a:r>
              <a:rPr dirty="0" sz="1600" spc="-10">
                <a:latin typeface="Calibri"/>
                <a:cs typeface="Calibri"/>
              </a:rPr>
              <a:t>to </a:t>
            </a:r>
            <a:r>
              <a:rPr dirty="0" sz="1600" spc="-5">
                <a:latin typeface="Calibri"/>
                <a:cs typeface="Calibri"/>
              </a:rPr>
              <a:t>2</a:t>
            </a:r>
            <a:r>
              <a:rPr dirty="0" sz="1600" spc="-15">
                <a:latin typeface="Calibri"/>
                <a:cs typeface="Calibri"/>
              </a:rPr>
              <a:t> years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5350" y="0"/>
            <a:ext cx="6097905" cy="12446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  <a:tabLst>
                <a:tab pos="5022215" algn="l"/>
              </a:tabLst>
            </a:pPr>
            <a:r>
              <a:rPr dirty="0" sz="4000" spc="-10"/>
              <a:t>Hi</a:t>
            </a:r>
            <a:r>
              <a:rPr dirty="0" sz="4000" spc="-70"/>
              <a:t>s</a:t>
            </a:r>
            <a:r>
              <a:rPr dirty="0" sz="4000" spc="-35"/>
              <a:t>t</a:t>
            </a:r>
            <a:r>
              <a:rPr dirty="0" sz="4000" spc="-10"/>
              <a:t>ori</a:t>
            </a:r>
            <a:r>
              <a:rPr dirty="0" sz="4000" spc="-40"/>
              <a:t>c</a:t>
            </a:r>
            <a:r>
              <a:rPr dirty="0" sz="4000" spc="-10"/>
              <a:t>a</a:t>
            </a:r>
            <a:r>
              <a:rPr dirty="0" sz="4000" spc="-5"/>
              <a:t>l</a:t>
            </a:r>
            <a:r>
              <a:rPr dirty="0" sz="4000" spc="-5"/>
              <a:t> </a:t>
            </a:r>
            <a:r>
              <a:rPr dirty="0" sz="4000" spc="-5"/>
              <a:t>Illu</a:t>
            </a:r>
            <a:r>
              <a:rPr dirty="0" sz="4000" spc="-60"/>
              <a:t>s</a:t>
            </a:r>
            <a:r>
              <a:rPr dirty="0" sz="4000" spc="-5"/>
              <a:t>t</a:t>
            </a:r>
            <a:r>
              <a:rPr dirty="0" sz="4000" spc="-85"/>
              <a:t>r</a:t>
            </a:r>
            <a:r>
              <a:rPr dirty="0" sz="4000" spc="-35"/>
              <a:t>a</a:t>
            </a:r>
            <a:r>
              <a:rPr dirty="0" sz="4000" spc="-5"/>
              <a:t>tion</a:t>
            </a:r>
            <a:r>
              <a:rPr dirty="0" sz="4000" spc="0"/>
              <a:t> </a:t>
            </a:r>
            <a:r>
              <a:rPr dirty="0" sz="4000" spc="-10"/>
              <a:t>o</a:t>
            </a:r>
            <a:r>
              <a:rPr dirty="0" sz="4000" spc="-5"/>
              <a:t>f</a:t>
            </a:r>
            <a:r>
              <a:rPr dirty="0" sz="4000"/>
              <a:t>	</a:t>
            </a:r>
            <a:r>
              <a:rPr dirty="0" sz="4000" spc="-5"/>
              <a:t>Basic</a:t>
            </a:r>
            <a:endParaRPr sz="4000"/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4000" spc="-20"/>
              <a:t>Culottes</a:t>
            </a:r>
            <a:r>
              <a:rPr dirty="0" sz="4000" spc="-5"/>
              <a:t> </a:t>
            </a:r>
            <a:r>
              <a:rPr dirty="0" sz="4000" spc="-45"/>
              <a:t>Technique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38099" y="1226849"/>
            <a:ext cx="4987425" cy="52867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679194" y="6336284"/>
            <a:ext cx="661098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“Two-Stent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Techniques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for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Treatment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Coronary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Bifurcations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with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Drug-Eluting </a:t>
            </a:r>
            <a:r>
              <a:rPr dirty="0" sz="1000" spc="-10">
                <a:latin typeface="Calibri"/>
                <a:cs typeface="Calibri"/>
              </a:rPr>
              <a:t>Stents”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–</a:t>
            </a:r>
            <a:r>
              <a:rPr dirty="0" sz="1000" spc="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Hell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J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Cardiol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46: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1188-198,</a:t>
            </a:r>
            <a:r>
              <a:rPr dirty="0" sz="1000" spc="5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2005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3771" y="1883664"/>
            <a:ext cx="3752088" cy="37520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5310" y="1375994"/>
            <a:ext cx="8182609" cy="41840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2900">
              <a:lnSpc>
                <a:spcPts val="2375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200" spc="-5">
                <a:solidFill>
                  <a:srgbClr val="3B3B3A"/>
                </a:solidFill>
                <a:latin typeface="Arial"/>
                <a:cs typeface="Arial"/>
              </a:rPr>
              <a:t>Initial adequate, but not excessive pre-dil of both</a:t>
            </a:r>
            <a:r>
              <a:rPr dirty="0" sz="2200" spc="130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B3B3A"/>
                </a:solidFill>
                <a:latin typeface="Arial"/>
                <a:cs typeface="Arial"/>
              </a:rPr>
              <a:t>branches</a:t>
            </a:r>
            <a:endParaRPr sz="2200">
              <a:latin typeface="Arial"/>
              <a:cs typeface="Arial"/>
            </a:endParaRPr>
          </a:p>
          <a:p>
            <a:pPr marL="355600">
              <a:lnSpc>
                <a:spcPts val="2375"/>
              </a:lnSpc>
            </a:pPr>
            <a:r>
              <a:rPr dirty="0" sz="2200" spc="-5">
                <a:solidFill>
                  <a:srgbClr val="3B3B3A"/>
                </a:solidFill>
                <a:latin typeface="Arial"/>
                <a:cs typeface="Arial"/>
              </a:rPr>
              <a:t>preferred</a:t>
            </a:r>
            <a:endParaRPr sz="2200">
              <a:latin typeface="Arial"/>
              <a:cs typeface="Arial"/>
            </a:endParaRPr>
          </a:p>
          <a:p>
            <a:pPr marL="355600" marR="685800" indent="-342900">
              <a:lnSpc>
                <a:spcPct val="80000"/>
              </a:lnSpc>
              <a:spcBef>
                <a:spcPts val="530"/>
              </a:spcBef>
              <a:buChar char="•"/>
              <a:tabLst>
                <a:tab pos="355600" algn="l"/>
                <a:tab pos="356235" algn="l"/>
                <a:tab pos="2609850" algn="l"/>
              </a:tabLst>
            </a:pPr>
            <a:r>
              <a:rPr dirty="0" sz="2200" spc="-5">
                <a:solidFill>
                  <a:srgbClr val="3B3B3A"/>
                </a:solidFill>
                <a:latin typeface="Arial"/>
                <a:cs typeface="Arial"/>
              </a:rPr>
              <a:t>Keeping both wires in place, first stent the SB or the more  angulated</a:t>
            </a:r>
            <a:r>
              <a:rPr dirty="0" sz="2200" spc="50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B3B3A"/>
                </a:solidFill>
                <a:latin typeface="Arial"/>
                <a:cs typeface="Arial"/>
              </a:rPr>
              <a:t>vessel	with immediate post dil</a:t>
            </a:r>
            <a:r>
              <a:rPr dirty="0" sz="2200" spc="40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B3B3A"/>
                </a:solidFill>
                <a:latin typeface="Arial"/>
                <a:cs typeface="Arial"/>
              </a:rPr>
              <a:t>prox</a:t>
            </a:r>
            <a:endParaRPr sz="2200">
              <a:latin typeface="Arial"/>
              <a:cs typeface="Arial"/>
            </a:endParaRPr>
          </a:p>
          <a:p>
            <a:pPr marL="355600" marR="122555" indent="-342900">
              <a:lnSpc>
                <a:spcPts val="2110"/>
              </a:lnSpc>
              <a:spcBef>
                <a:spcPts val="509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200" spc="-5">
                <a:solidFill>
                  <a:srgbClr val="3B3B3A"/>
                </a:solidFill>
                <a:latin typeface="Arial"/>
                <a:cs typeface="Arial"/>
              </a:rPr>
              <a:t>Carefully retract GW and cross struts to main vessel to ensure  within stent at all</a:t>
            </a:r>
            <a:r>
              <a:rPr dirty="0" sz="2200" spc="25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B3B3A"/>
                </a:solidFill>
                <a:latin typeface="Arial"/>
                <a:cs typeface="Arial"/>
              </a:rPr>
              <a:t>times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200" spc="-5">
                <a:solidFill>
                  <a:srgbClr val="3B3B3A"/>
                </a:solidFill>
                <a:latin typeface="Arial"/>
                <a:cs typeface="Arial"/>
              </a:rPr>
              <a:t>Predil thru struts (often with same</a:t>
            </a:r>
            <a:r>
              <a:rPr dirty="0" sz="2200" spc="80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B3B3A"/>
                </a:solidFill>
                <a:latin typeface="Arial"/>
                <a:cs typeface="Arial"/>
              </a:rPr>
              <a:t>balloon)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5600" algn="l"/>
                <a:tab pos="356235" algn="l"/>
                <a:tab pos="5771515" algn="l"/>
              </a:tabLst>
            </a:pPr>
            <a:r>
              <a:rPr dirty="0" sz="2200">
                <a:solidFill>
                  <a:srgbClr val="3B3B3A"/>
                </a:solidFill>
                <a:latin typeface="Arial"/>
                <a:cs typeface="Arial"/>
              </a:rPr>
              <a:t>2</a:t>
            </a:r>
            <a:r>
              <a:rPr dirty="0" baseline="24904" sz="2175">
                <a:solidFill>
                  <a:srgbClr val="3B3B3A"/>
                </a:solidFill>
                <a:latin typeface="Arial"/>
                <a:cs typeface="Arial"/>
              </a:rPr>
              <a:t>nd  </a:t>
            </a:r>
            <a:r>
              <a:rPr dirty="0" sz="2200" spc="-5">
                <a:solidFill>
                  <a:srgbClr val="3B3B3A"/>
                </a:solidFill>
                <a:latin typeface="Arial"/>
                <a:cs typeface="Arial"/>
              </a:rPr>
              <a:t>stent placed covering proximally</a:t>
            </a:r>
            <a:r>
              <a:rPr dirty="0" sz="2200" spc="-30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B3B3A"/>
                </a:solidFill>
                <a:latin typeface="Arial"/>
                <a:cs typeface="Arial"/>
              </a:rPr>
              <a:t>to</a:t>
            </a:r>
            <a:r>
              <a:rPr dirty="0" sz="2200" spc="5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B3B3A"/>
                </a:solidFill>
                <a:latin typeface="Arial"/>
                <a:cs typeface="Arial"/>
              </a:rPr>
              <a:t>first	- ‘nails it</a:t>
            </a:r>
            <a:r>
              <a:rPr dirty="0" sz="2200" spc="-10">
                <a:solidFill>
                  <a:srgbClr val="3B3B3A"/>
                </a:solidFill>
                <a:latin typeface="Arial"/>
                <a:cs typeface="Arial"/>
              </a:rPr>
              <a:t> down’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dirty="0" sz="2200" spc="-5">
                <a:solidFill>
                  <a:srgbClr val="3B3B3A"/>
                </a:solidFill>
                <a:latin typeface="Arial"/>
                <a:cs typeface="Arial"/>
              </a:rPr>
              <a:t>Recross into first</a:t>
            </a:r>
            <a:r>
              <a:rPr dirty="0" sz="2200" spc="10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B3B3A"/>
                </a:solidFill>
                <a:latin typeface="Arial"/>
                <a:cs typeface="Arial"/>
              </a:rPr>
              <a:t>vessel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dirty="0" sz="2200" spc="-5">
                <a:solidFill>
                  <a:srgbClr val="3B3B3A"/>
                </a:solidFill>
                <a:latin typeface="Arial"/>
                <a:cs typeface="Arial"/>
              </a:rPr>
              <a:t>Sequential HP post-dil </a:t>
            </a:r>
            <a:r>
              <a:rPr dirty="0" sz="2200" spc="-10">
                <a:solidFill>
                  <a:srgbClr val="3B3B3A"/>
                </a:solidFill>
                <a:latin typeface="Arial"/>
                <a:cs typeface="Arial"/>
              </a:rPr>
              <a:t>NC </a:t>
            </a:r>
            <a:r>
              <a:rPr dirty="0" sz="2200" spc="-5">
                <a:solidFill>
                  <a:srgbClr val="3B3B3A"/>
                </a:solidFill>
                <a:latin typeface="Arial"/>
                <a:cs typeface="Arial"/>
              </a:rPr>
              <a:t>(1:1 balloon:artery) in both</a:t>
            </a:r>
            <a:r>
              <a:rPr dirty="0" sz="2200" spc="155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B3B3A"/>
                </a:solidFill>
                <a:latin typeface="Arial"/>
                <a:cs typeface="Arial"/>
              </a:rPr>
              <a:t>branches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dirty="0" sz="2200" spc="-5">
                <a:solidFill>
                  <a:srgbClr val="3B3B3A"/>
                </a:solidFill>
                <a:latin typeface="Arial"/>
                <a:cs typeface="Arial"/>
              </a:rPr>
              <a:t>Kiss at nominal pressure with </a:t>
            </a:r>
            <a:r>
              <a:rPr dirty="0" sz="2200" spc="-10">
                <a:solidFill>
                  <a:srgbClr val="3B3B3A"/>
                </a:solidFill>
                <a:latin typeface="Arial"/>
                <a:cs typeface="Arial"/>
              </a:rPr>
              <a:t>NC</a:t>
            </a:r>
            <a:r>
              <a:rPr dirty="0" sz="2200" spc="55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B3B3A"/>
                </a:solidFill>
                <a:latin typeface="Arial"/>
                <a:cs typeface="Arial"/>
              </a:rPr>
              <a:t>balloons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dirty="0" sz="2200" spc="-5">
                <a:solidFill>
                  <a:srgbClr val="3B3B3A"/>
                </a:solidFill>
                <a:latin typeface="Arial"/>
                <a:cs typeface="Arial"/>
              </a:rPr>
              <a:t>Prox proper sized HP post</a:t>
            </a:r>
            <a:r>
              <a:rPr dirty="0" sz="2200" spc="0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B3B3A"/>
                </a:solidFill>
                <a:latin typeface="Arial"/>
                <a:cs typeface="Arial"/>
              </a:rPr>
              <a:t>dil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dirty="0" sz="2200" spc="-5">
                <a:solidFill>
                  <a:srgbClr val="3B3B3A"/>
                </a:solidFill>
                <a:latin typeface="Arial"/>
                <a:cs typeface="Arial"/>
              </a:rPr>
              <a:t>IVUS or OCT at discretion of</a:t>
            </a:r>
            <a:r>
              <a:rPr dirty="0" sz="2200" spc="10">
                <a:solidFill>
                  <a:srgbClr val="3B3B3A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B3B3A"/>
                </a:solidFill>
                <a:latin typeface="Arial"/>
                <a:cs typeface="Arial"/>
              </a:rPr>
              <a:t>operator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95550" y="461899"/>
            <a:ext cx="415036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Culotte</a:t>
            </a:r>
            <a:r>
              <a:rPr dirty="0" spc="-35"/>
              <a:t> </a:t>
            </a:r>
            <a:r>
              <a:rPr dirty="0" spc="-20"/>
              <a:t>procedure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3310" y="6365544"/>
            <a:ext cx="556323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Manuscript available online </a:t>
            </a:r>
            <a:r>
              <a:rPr dirty="0" sz="1400" spc="-10">
                <a:latin typeface="Calibri"/>
                <a:cs typeface="Calibri"/>
              </a:rPr>
              <a:t>at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EuroIntervention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400" spc="-5" i="1">
                <a:solidFill>
                  <a:srgbClr val="00AFEF"/>
                </a:solidFill>
                <a:latin typeface="Calibri"/>
                <a:cs typeface="Calibri"/>
                <a:hlinkClick r:id="rId2"/>
              </a:rPr>
              <a:t>http://www.pcronline.com/eurointervention/ahead_of_print/EIJ-D-18-00346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34711" y="330187"/>
            <a:ext cx="5454152" cy="5774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9728" y="134112"/>
            <a:ext cx="4646676" cy="64800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29911" y="134112"/>
            <a:ext cx="4514087" cy="2249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574919" y="4021023"/>
            <a:ext cx="2796540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Calibri"/>
                <a:cs typeface="Calibri"/>
              </a:rPr>
              <a:t>Study population</a:t>
            </a:r>
            <a:r>
              <a:rPr dirty="0" sz="2400" spc="-45" b="1">
                <a:latin typeface="Calibri"/>
                <a:cs typeface="Calibri"/>
              </a:rPr>
              <a:t> </a:t>
            </a:r>
            <a:r>
              <a:rPr dirty="0" sz="2400" spc="-15" b="1">
                <a:latin typeface="Calibri"/>
                <a:cs typeface="Calibri"/>
              </a:rPr>
              <a:t>well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2400" spc="-15" b="1">
                <a:latin typeface="Calibri"/>
                <a:cs typeface="Calibri"/>
              </a:rPr>
              <a:t>matched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AFE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Julien</dc:creator>
  <dc:title>Présentation PowerPoint</dc:title>
  <dcterms:created xsi:type="dcterms:W3CDTF">2018-05-24T14:14:09Z</dcterms:created>
  <dcterms:modified xsi:type="dcterms:W3CDTF">2018-05-24T14:14:09Z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2018-05-24T00:00:00Z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2018-05-24T00:00:00Z</vt:filetime>
  </property>
</Properties>
</file>