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58" r:id="rId7"/>
    <p:sldId id="279" r:id="rId8"/>
    <p:sldId id="260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80" r:id="rId19"/>
    <p:sldId id="281" r:id="rId20"/>
    <p:sldId id="265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00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D4F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31"/>
    <p:restoredTop sz="79821"/>
  </p:normalViewPr>
  <p:slideViewPr>
    <p:cSldViewPr snapToGrid="0" snapToObjects="1">
      <p:cViewPr varScale="1">
        <p:scale>
          <a:sx n="44" d="100"/>
          <a:sy n="44" d="100"/>
        </p:scale>
        <p:origin x="-648" y="-12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5" d="100"/>
        <a:sy n="85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nneliesgerits:Desktop:HypoHemodynamica:Targets:Belangrijke%20files:Data%20voor%20nieuwe%20figuur%20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Users\koenameloot\Desktop\Neuroprotect\Main%20paper\End-poin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oleObject" Target="file:///\\Users\koenameloot\Desktop\Neuroprotect\Main%20paper\End-points.xls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autoTitleDeleted val="1"/>
    <c:plotArea>
      <c:layout/>
      <c:scatterChart>
        <c:scatterStyle val="lineMarker"/>
        <c:ser>
          <c:idx val="0"/>
          <c:order val="0"/>
          <c:tx>
            <c:v>SctO2</c:v>
          </c:tx>
          <c:spPr>
            <a:ln w="73025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Sheet1!$A$9:$A$74</c:f>
              <c:numCache>
                <c:formatCode>General</c:formatCode>
                <c:ptCount val="66"/>
                <c:pt idx="0">
                  <c:v>45</c:v>
                </c:pt>
                <c:pt idx="1">
                  <c:v>46</c:v>
                </c:pt>
                <c:pt idx="2">
                  <c:v>47</c:v>
                </c:pt>
                <c:pt idx="3">
                  <c:v>48</c:v>
                </c:pt>
                <c:pt idx="4">
                  <c:v>49</c:v>
                </c:pt>
                <c:pt idx="5">
                  <c:v>50</c:v>
                </c:pt>
                <c:pt idx="6">
                  <c:v>51</c:v>
                </c:pt>
                <c:pt idx="7">
                  <c:v>52</c:v>
                </c:pt>
                <c:pt idx="8">
                  <c:v>53</c:v>
                </c:pt>
                <c:pt idx="9">
                  <c:v>54</c:v>
                </c:pt>
                <c:pt idx="10">
                  <c:v>55</c:v>
                </c:pt>
                <c:pt idx="11">
                  <c:v>56</c:v>
                </c:pt>
                <c:pt idx="12">
                  <c:v>57</c:v>
                </c:pt>
                <c:pt idx="13">
                  <c:v>58</c:v>
                </c:pt>
                <c:pt idx="14">
                  <c:v>59</c:v>
                </c:pt>
                <c:pt idx="15">
                  <c:v>60</c:v>
                </c:pt>
                <c:pt idx="16">
                  <c:v>61</c:v>
                </c:pt>
                <c:pt idx="17">
                  <c:v>62</c:v>
                </c:pt>
                <c:pt idx="18">
                  <c:v>63</c:v>
                </c:pt>
                <c:pt idx="19">
                  <c:v>64</c:v>
                </c:pt>
                <c:pt idx="20">
                  <c:v>65</c:v>
                </c:pt>
                <c:pt idx="21">
                  <c:v>66</c:v>
                </c:pt>
                <c:pt idx="22">
                  <c:v>67</c:v>
                </c:pt>
                <c:pt idx="23">
                  <c:v>68</c:v>
                </c:pt>
                <c:pt idx="24">
                  <c:v>69</c:v>
                </c:pt>
                <c:pt idx="25">
                  <c:v>70</c:v>
                </c:pt>
                <c:pt idx="26">
                  <c:v>71</c:v>
                </c:pt>
                <c:pt idx="27">
                  <c:v>72</c:v>
                </c:pt>
                <c:pt idx="28">
                  <c:v>73</c:v>
                </c:pt>
                <c:pt idx="29">
                  <c:v>74</c:v>
                </c:pt>
                <c:pt idx="30">
                  <c:v>75</c:v>
                </c:pt>
                <c:pt idx="31">
                  <c:v>76</c:v>
                </c:pt>
                <c:pt idx="32">
                  <c:v>77</c:v>
                </c:pt>
                <c:pt idx="33">
                  <c:v>78</c:v>
                </c:pt>
                <c:pt idx="34">
                  <c:v>79</c:v>
                </c:pt>
                <c:pt idx="35">
                  <c:v>80</c:v>
                </c:pt>
                <c:pt idx="36">
                  <c:v>81</c:v>
                </c:pt>
                <c:pt idx="37">
                  <c:v>82</c:v>
                </c:pt>
                <c:pt idx="38">
                  <c:v>83</c:v>
                </c:pt>
                <c:pt idx="39">
                  <c:v>84</c:v>
                </c:pt>
                <c:pt idx="40">
                  <c:v>85</c:v>
                </c:pt>
                <c:pt idx="41">
                  <c:v>86</c:v>
                </c:pt>
                <c:pt idx="42">
                  <c:v>87</c:v>
                </c:pt>
                <c:pt idx="43">
                  <c:v>88</c:v>
                </c:pt>
                <c:pt idx="44">
                  <c:v>89</c:v>
                </c:pt>
                <c:pt idx="45">
                  <c:v>90</c:v>
                </c:pt>
                <c:pt idx="46">
                  <c:v>91</c:v>
                </c:pt>
                <c:pt idx="47">
                  <c:v>92</c:v>
                </c:pt>
                <c:pt idx="48">
                  <c:v>93</c:v>
                </c:pt>
                <c:pt idx="49">
                  <c:v>94</c:v>
                </c:pt>
                <c:pt idx="50">
                  <c:v>95</c:v>
                </c:pt>
                <c:pt idx="51">
                  <c:v>96</c:v>
                </c:pt>
                <c:pt idx="52">
                  <c:v>97</c:v>
                </c:pt>
                <c:pt idx="53">
                  <c:v>98</c:v>
                </c:pt>
                <c:pt idx="54">
                  <c:v>99</c:v>
                </c:pt>
                <c:pt idx="55">
                  <c:v>100</c:v>
                </c:pt>
                <c:pt idx="56">
                  <c:v>101</c:v>
                </c:pt>
                <c:pt idx="57">
                  <c:v>102</c:v>
                </c:pt>
                <c:pt idx="58">
                  <c:v>103</c:v>
                </c:pt>
                <c:pt idx="59">
                  <c:v>104</c:v>
                </c:pt>
                <c:pt idx="60">
                  <c:v>105</c:v>
                </c:pt>
                <c:pt idx="61">
                  <c:v>106</c:v>
                </c:pt>
                <c:pt idx="62">
                  <c:v>107</c:v>
                </c:pt>
                <c:pt idx="63">
                  <c:v>108</c:v>
                </c:pt>
                <c:pt idx="64">
                  <c:v>109</c:v>
                </c:pt>
                <c:pt idx="65">
                  <c:v>110</c:v>
                </c:pt>
              </c:numCache>
            </c:numRef>
          </c:xVal>
          <c:yVal>
            <c:numRef>
              <c:f>Sheet1!$B$9:$B$74</c:f>
              <c:numCache>
                <c:formatCode>General</c:formatCode>
                <c:ptCount val="66"/>
                <c:pt idx="0">
                  <c:v>61.165166139998085</c:v>
                </c:pt>
                <c:pt idx="1">
                  <c:v>60.785184085510686</c:v>
                </c:pt>
                <c:pt idx="2">
                  <c:v>61.330629213483135</c:v>
                </c:pt>
                <c:pt idx="3">
                  <c:v>61.598408680016803</c:v>
                </c:pt>
                <c:pt idx="4">
                  <c:v>62.481969414730429</c:v>
                </c:pt>
                <c:pt idx="5">
                  <c:v>63.116510998968408</c:v>
                </c:pt>
                <c:pt idx="6">
                  <c:v>63.275974050732856</c:v>
                </c:pt>
                <c:pt idx="7">
                  <c:v>63.831017326826611</c:v>
                </c:pt>
                <c:pt idx="8">
                  <c:v>63.698506264530316</c:v>
                </c:pt>
                <c:pt idx="9">
                  <c:v>63.81695353201566</c:v>
                </c:pt>
                <c:pt idx="10">
                  <c:v>63.840210712905709</c:v>
                </c:pt>
                <c:pt idx="11">
                  <c:v>63.553238539566181</c:v>
                </c:pt>
                <c:pt idx="12">
                  <c:v>63.555469320764949</c:v>
                </c:pt>
                <c:pt idx="13">
                  <c:v>63.464323707928735</c:v>
                </c:pt>
                <c:pt idx="14">
                  <c:v>63.390573789082772</c:v>
                </c:pt>
                <c:pt idx="15">
                  <c:v>64.000773409937963</c:v>
                </c:pt>
                <c:pt idx="16">
                  <c:v>64.843626277606234</c:v>
                </c:pt>
                <c:pt idx="17">
                  <c:v>65.174756617979739</c:v>
                </c:pt>
                <c:pt idx="18">
                  <c:v>65.072533798920631</c:v>
                </c:pt>
                <c:pt idx="19">
                  <c:v>65.426015425497866</c:v>
                </c:pt>
                <c:pt idx="20">
                  <c:v>65.457588489449563</c:v>
                </c:pt>
                <c:pt idx="21">
                  <c:v>64.683318684214811</c:v>
                </c:pt>
                <c:pt idx="22">
                  <c:v>64.636045873426923</c:v>
                </c:pt>
                <c:pt idx="23">
                  <c:v>64.995021635540127</c:v>
                </c:pt>
                <c:pt idx="24">
                  <c:v>65.143675912613631</c:v>
                </c:pt>
                <c:pt idx="25">
                  <c:v>65.18676067538911</c:v>
                </c:pt>
                <c:pt idx="26">
                  <c:v>65.26829399430811</c:v>
                </c:pt>
                <c:pt idx="27">
                  <c:v>65.867830851146678</c:v>
                </c:pt>
                <c:pt idx="28">
                  <c:v>66.260300657667514</c:v>
                </c:pt>
                <c:pt idx="29">
                  <c:v>66.457125420838111</c:v>
                </c:pt>
                <c:pt idx="30">
                  <c:v>66.199979560289492</c:v>
                </c:pt>
                <c:pt idx="31">
                  <c:v>65.886796027947582</c:v>
                </c:pt>
                <c:pt idx="32">
                  <c:v>65.451708796792587</c:v>
                </c:pt>
                <c:pt idx="33">
                  <c:v>65.19647317021051</c:v>
                </c:pt>
                <c:pt idx="34">
                  <c:v>65.113599799582573</c:v>
                </c:pt>
                <c:pt idx="35">
                  <c:v>65.067018415335667</c:v>
                </c:pt>
                <c:pt idx="36">
                  <c:v>65.131932036288674</c:v>
                </c:pt>
                <c:pt idx="37">
                  <c:v>65.119701751623168</c:v>
                </c:pt>
                <c:pt idx="38">
                  <c:v>65.069876681186074</c:v>
                </c:pt>
                <c:pt idx="39">
                  <c:v>65.178317525315251</c:v>
                </c:pt>
                <c:pt idx="40">
                  <c:v>65.200029770626969</c:v>
                </c:pt>
                <c:pt idx="41">
                  <c:v>65.989930778804379</c:v>
                </c:pt>
                <c:pt idx="42">
                  <c:v>67.608680909833652</c:v>
                </c:pt>
                <c:pt idx="43">
                  <c:v>67.55777914929287</c:v>
                </c:pt>
                <c:pt idx="44">
                  <c:v>67.194573333340855</c:v>
                </c:pt>
                <c:pt idx="45">
                  <c:v>66.329869105931948</c:v>
                </c:pt>
                <c:pt idx="46">
                  <c:v>66.342600302362698</c:v>
                </c:pt>
                <c:pt idx="47">
                  <c:v>66.465599268607718</c:v>
                </c:pt>
                <c:pt idx="48">
                  <c:v>66.695343441555593</c:v>
                </c:pt>
                <c:pt idx="49">
                  <c:v>67.116223870499454</c:v>
                </c:pt>
                <c:pt idx="50">
                  <c:v>67.692705089906923</c:v>
                </c:pt>
                <c:pt idx="51">
                  <c:v>68.365477577140098</c:v>
                </c:pt>
                <c:pt idx="52">
                  <c:v>68.710365346208434</c:v>
                </c:pt>
                <c:pt idx="53">
                  <c:v>68.969672926289149</c:v>
                </c:pt>
                <c:pt idx="54">
                  <c:v>69.126897391405137</c:v>
                </c:pt>
                <c:pt idx="55">
                  <c:v>69.425555676300746</c:v>
                </c:pt>
                <c:pt idx="56">
                  <c:v>69.532876897189041</c:v>
                </c:pt>
                <c:pt idx="57">
                  <c:v>68</c:v>
                </c:pt>
                <c:pt idx="58">
                  <c:v>68</c:v>
                </c:pt>
                <c:pt idx="59">
                  <c:v>69.117120611727714</c:v>
                </c:pt>
                <c:pt idx="60">
                  <c:v>68.095263055444306</c:v>
                </c:pt>
                <c:pt idx="61">
                  <c:v>67.264757576250858</c:v>
                </c:pt>
                <c:pt idx="62">
                  <c:v>66.744356836002609</c:v>
                </c:pt>
                <c:pt idx="63">
                  <c:v>67.022771695615361</c:v>
                </c:pt>
                <c:pt idx="64">
                  <c:v>66.308456700388831</c:v>
                </c:pt>
                <c:pt idx="65">
                  <c:v>66.128990681447945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0-422F-4B7C-AA50-62E108D4A69E}"/>
            </c:ext>
          </c:extLst>
        </c:ser>
        <c:dLbls/>
        <c:axId val="120698752"/>
        <c:axId val="126848000"/>
      </c:scatterChart>
      <c:valAx>
        <c:axId val="120698752"/>
        <c:scaling>
          <c:orientation val="minMax"/>
          <c:max val="120"/>
          <c:min val="40"/>
        </c:scaling>
        <c:axPos val="b"/>
        <c:title>
          <c:tx>
            <c:rich>
              <a:bodyPr/>
              <a:lstStyle/>
              <a:p>
                <a:pPr>
                  <a:defRPr sz="5000"/>
                </a:pPr>
                <a:r>
                  <a:rPr lang="en-US" sz="5000"/>
                  <a:t>MAP (mmHg)</a:t>
                </a:r>
              </a:p>
            </c:rich>
          </c:tx>
          <c:layout>
            <c:manualLayout>
              <c:xMode val="edge"/>
              <c:yMode val="edge"/>
              <c:x val="0.59504960787432204"/>
              <c:y val="0.7511065127996250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4000"/>
            </a:pPr>
            <a:endParaRPr lang="en-US"/>
          </a:p>
        </c:txPr>
        <c:crossAx val="126848000"/>
        <c:crosses val="autoZero"/>
        <c:crossBetween val="midCat"/>
      </c:valAx>
      <c:valAx>
        <c:axId val="126848000"/>
        <c:scaling>
          <c:orientation val="minMax"/>
          <c:max val="70"/>
          <c:min val="60"/>
        </c:scaling>
        <c:axPos val="l"/>
        <c:numFmt formatCode="General" sourceLinked="1"/>
        <c:tickLblPos val="nextTo"/>
        <c:txPr>
          <a:bodyPr/>
          <a:lstStyle/>
          <a:p>
            <a:pPr>
              <a:defRPr sz="4000"/>
            </a:pPr>
            <a:endParaRPr lang="en-US"/>
          </a:p>
        </c:txPr>
        <c:crossAx val="120698752"/>
        <c:crosses val="autoZero"/>
        <c:crossBetween val="midCat"/>
        <c:majorUnit val="5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'[End-points.xlsx]Blad2'!$L$2</c:f>
              <c:strCache>
                <c:ptCount val="1"/>
                <c:pt idx="0">
                  <c:v>EGDHO</c:v>
                </c:pt>
              </c:strCache>
            </c:strRef>
          </c:tx>
          <c:spPr>
            <a:solidFill>
              <a:srgbClr val="344DC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'[End-points.xlsx]Blad2'!$K$3:$K$7</c:f>
              <c:strCache>
                <c:ptCount val="4"/>
                <c:pt idx="0">
                  <c:v>ICU</c:v>
                </c:pt>
                <c:pt idx="3">
                  <c:v>180days</c:v>
                </c:pt>
              </c:strCache>
            </c:strRef>
          </c:cat>
          <c:val>
            <c:numRef>
              <c:f>'[End-points.xlsx]Blad2'!$L$3:$L$7</c:f>
              <c:numCache>
                <c:formatCode>0%</c:formatCode>
                <c:ptCount val="5"/>
                <c:pt idx="0">
                  <c:v>0.42000000000000004</c:v>
                </c:pt>
                <c:pt idx="1">
                  <c:v>0.43000000000000005</c:v>
                </c:pt>
                <c:pt idx="3">
                  <c:v>0.4</c:v>
                </c:pt>
                <c:pt idx="4">
                  <c:v>0.41000000000000003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65-43C6-88EC-3292D0C60A99}"/>
            </c:ext>
          </c:extLst>
        </c:ser>
        <c:ser>
          <c:idx val="1"/>
          <c:order val="1"/>
          <c:tx>
            <c:strRef>
              <c:f>'[End-points.xlsx]Blad2'!$M$2</c:f>
              <c:strCache>
                <c:ptCount val="1"/>
                <c:pt idx="0">
                  <c:v>MAP54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'[End-points.xlsx]Blad2'!$K$3:$K$7</c:f>
              <c:strCache>
                <c:ptCount val="4"/>
                <c:pt idx="0">
                  <c:v>ICU</c:v>
                </c:pt>
                <c:pt idx="3">
                  <c:v>180days</c:v>
                </c:pt>
              </c:strCache>
            </c:strRef>
          </c:cat>
          <c:val>
            <c:numRef>
              <c:f>'[End-points.xlsx]Blad2'!$M$3:$M$7</c:f>
              <c:numCache>
                <c:formatCode>0%</c:formatCode>
                <c:ptCount val="5"/>
                <c:pt idx="0">
                  <c:v>0.33000000000000007</c:v>
                </c:pt>
                <c:pt idx="1">
                  <c:v>0.27</c:v>
                </c:pt>
                <c:pt idx="3">
                  <c:v>0.38000000000000006</c:v>
                </c:pt>
                <c:pt idx="4">
                  <c:v>0.35000000000000003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65-43C6-88EC-3292D0C60A99}"/>
            </c:ext>
          </c:extLst>
        </c:ser>
        <c:dLbls/>
        <c:gapWidth val="219"/>
        <c:overlap val="-27"/>
        <c:axId val="175440640"/>
        <c:axId val="175442176"/>
      </c:barChart>
      <c:catAx>
        <c:axId val="17544064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75442176"/>
        <c:crosses val="autoZero"/>
        <c:auto val="1"/>
        <c:lblAlgn val="ctr"/>
        <c:lblOffset val="100"/>
      </c:catAx>
      <c:valAx>
        <c:axId val="175442176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7544064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4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038172169421001E-2"/>
          <c:y val="0.107359466036283"/>
          <c:w val="0.96192365566115812"/>
          <c:h val="0.73571869723430217"/>
        </c:manualLayout>
      </c:layout>
      <c:barChart>
        <c:barDir val="col"/>
        <c:grouping val="clustered"/>
        <c:ser>
          <c:idx val="0"/>
          <c:order val="0"/>
          <c:tx>
            <c:strRef>
              <c:f>'[End-points.xlsx]Blad1'!$M$8</c:f>
              <c:strCache>
                <c:ptCount val="1"/>
                <c:pt idx="0">
                  <c:v>EGDHO</c:v>
                </c:pt>
              </c:strCache>
            </c:strRef>
          </c:tx>
          <c:spPr>
            <a:solidFill>
              <a:srgbClr val="344DC4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'[End-points.xlsx]Blad1'!$M$9:$M$13</c:f>
              <c:numCache>
                <c:formatCode>0%</c:formatCode>
                <c:ptCount val="5"/>
                <c:pt idx="0">
                  <c:v>0.13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44F-4950-AD9A-48038471965F}"/>
            </c:ext>
          </c:extLst>
        </c:ser>
        <c:ser>
          <c:idx val="1"/>
          <c:order val="1"/>
          <c:tx>
            <c:strRef>
              <c:f>'[End-points.xlsx]Blad1'!$N$8</c:f>
              <c:strCache>
                <c:ptCount val="1"/>
                <c:pt idx="0">
                  <c:v>MAP65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'[End-points.xlsx]Blad1'!$N$9:$N$13</c:f>
              <c:numCache>
                <c:formatCode>0%</c:formatCode>
                <c:ptCount val="5"/>
                <c:pt idx="0">
                  <c:v>0.24000000000000002</c:v>
                </c:pt>
                <c:pt idx="1">
                  <c:v>2.0000000000000004E-2</c:v>
                </c:pt>
                <c:pt idx="2">
                  <c:v>7.0000000000000021E-2</c:v>
                </c:pt>
                <c:pt idx="3">
                  <c:v>4.0000000000000008E-2</c:v>
                </c:pt>
                <c:pt idx="4">
                  <c:v>0.33000000000000007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44F-4950-AD9A-48038471965F}"/>
            </c:ext>
          </c:extLst>
        </c:ser>
        <c:dLbls/>
        <c:gapWidth val="219"/>
        <c:overlap val="-27"/>
        <c:axId val="199309184"/>
        <c:axId val="69186688"/>
      </c:barChart>
      <c:catAx>
        <c:axId val="199309184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69186688"/>
        <c:crosses val="autoZero"/>
        <c:auto val="1"/>
        <c:lblAlgn val="ctr"/>
        <c:lblOffset val="100"/>
      </c:catAx>
      <c:valAx>
        <c:axId val="69186688"/>
        <c:scaling>
          <c:orientation val="minMax"/>
        </c:scaling>
        <c:delete val="1"/>
        <c:axPos val="l"/>
        <c:numFmt formatCode="0%" sourceLinked="1"/>
        <c:majorTickMark val="none"/>
        <c:tickLblPos val="none"/>
        <c:crossAx val="199309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48166552526013"/>
          <c:y val="0.94273327732607015"/>
          <c:w val="0.32826040806263707"/>
          <c:h val="5.6535196619392297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badi MT Condensed Extra Bold" charset="0"/>
              <a:ea typeface="Abadi MT Condensed Extra Bold" charset="0"/>
              <a:cs typeface="Abadi MT Condensed Extra Bold" charset="0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 behalf of the steering committee and my co-investigators it is my pleasure to present the results of the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Neuroprotect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post-Cardiac arrest trial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75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During the 36-hours interventional period, patients assigned to EGDHO received higher doses of norepinephrine and had higher MAP’s. This resulted</a:t>
            </a:r>
            <a:r>
              <a:rPr lang="en-US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in significant improvement of cerebral oxygenation during the first 12 hours 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and was paralleled by significantly higher cerebral perfusion (p&lt;0.001) in the subset of patients in whom Doppler measurements were performed.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77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latin typeface="+mj-lt"/>
              </a:rPr>
              <a:t>However, this did not result in a reduction of the percentage of irreversibly</a:t>
            </a:r>
            <a:r>
              <a:rPr lang="en-US" sz="2200" baseline="0" dirty="0">
                <a:latin typeface="+mj-lt"/>
              </a:rPr>
              <a:t> damaged anoxic voxels on DW-MRI being 16% in the interventional arm and 12% in the control arm</a:t>
            </a:r>
          </a:p>
          <a:p>
            <a:endParaRPr lang="en-US" sz="2200" baseline="0" dirty="0">
              <a:latin typeface="+mj-lt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aseline="0" dirty="0">
                <a:latin typeface="+mj-lt"/>
              </a:rPr>
              <a:t>However</a:t>
            </a:r>
            <a:r>
              <a:rPr lang="nl-NL" sz="2200" baseline="0" dirty="0">
                <a:latin typeface="+mj-lt"/>
              </a:rPr>
              <a:t>, </a:t>
            </a:r>
            <a:r>
              <a:rPr lang="nl-NL" sz="2200" baseline="0" dirty="0" err="1">
                <a:latin typeface="+mj-lt"/>
              </a:rPr>
              <a:t>the</a:t>
            </a:r>
            <a:r>
              <a:rPr lang="nl-NL" sz="2200" baseline="0" dirty="0">
                <a:latin typeface="+mj-lt"/>
              </a:rPr>
              <a:t> percentage of </a:t>
            </a:r>
            <a:r>
              <a:rPr lang="nl-NL" sz="2200" baseline="0" dirty="0" err="1">
                <a:latin typeface="+mj-lt"/>
              </a:rPr>
              <a:t>anoxic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voxels</a:t>
            </a:r>
            <a:r>
              <a:rPr lang="nl-NL" sz="2200" baseline="0" dirty="0">
                <a:latin typeface="+mj-lt"/>
              </a:rPr>
              <a:t> was </a:t>
            </a:r>
            <a:r>
              <a:rPr lang="nl-NL" sz="2200" baseline="0" dirty="0" err="1">
                <a:latin typeface="+mj-lt"/>
              </a:rPr>
              <a:t>only</a:t>
            </a:r>
            <a:r>
              <a:rPr lang="nl-NL" sz="2200" baseline="0" dirty="0">
                <a:latin typeface="+mj-lt"/>
              </a:rPr>
              <a:t> a </a:t>
            </a:r>
            <a:r>
              <a:rPr lang="nl-NL" sz="2200" baseline="0" dirty="0" err="1">
                <a:latin typeface="+mj-lt"/>
              </a:rPr>
              <a:t>poor</a:t>
            </a:r>
            <a:r>
              <a:rPr lang="nl-NL" sz="2200" baseline="0" dirty="0">
                <a:latin typeface="+mj-lt"/>
              </a:rPr>
              <a:t> predictor of </a:t>
            </a:r>
            <a:r>
              <a:rPr lang="nl-NL" sz="2200" baseline="0" dirty="0" err="1">
                <a:latin typeface="+mj-lt"/>
              </a:rPr>
              <a:t>favorable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neurological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outcome</a:t>
            </a:r>
            <a:r>
              <a:rPr lang="nl-NL" sz="2200" baseline="0" dirty="0">
                <a:latin typeface="+mj-lt"/>
              </a:rPr>
              <a:t> at 180 </a:t>
            </a:r>
            <a:r>
              <a:rPr lang="nl-NL" sz="2200" baseline="0" dirty="0" err="1">
                <a:latin typeface="+mj-lt"/>
              </a:rPr>
              <a:t>days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questioning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the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validity</a:t>
            </a:r>
            <a:r>
              <a:rPr lang="nl-NL" sz="2200" baseline="0" dirty="0">
                <a:latin typeface="+mj-lt"/>
              </a:rPr>
              <a:t> of </a:t>
            </a:r>
            <a:r>
              <a:rPr lang="nl-NL" sz="2200" baseline="0" dirty="0" err="1">
                <a:latin typeface="+mj-lt"/>
              </a:rPr>
              <a:t>the</a:t>
            </a:r>
            <a:r>
              <a:rPr lang="nl-NL" sz="2200" baseline="0" dirty="0">
                <a:latin typeface="+mj-lt"/>
              </a:rPr>
              <a:t> </a:t>
            </a:r>
            <a:r>
              <a:rPr lang="nl-NL" sz="2200" baseline="0" dirty="0" err="1">
                <a:latin typeface="+mj-lt"/>
              </a:rPr>
              <a:t>primary</a:t>
            </a:r>
            <a:r>
              <a:rPr lang="nl-NL" sz="2200" baseline="0" dirty="0">
                <a:latin typeface="+mj-lt"/>
              </a:rPr>
              <a:t> end-point</a:t>
            </a: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badi MT Condensed Extra Bold" charset="0"/>
              <a:cs typeface="Abadi MT Condensed Extra Bold" charset="0"/>
            </a:endParaRPr>
          </a:p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Moreover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, MRI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could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not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be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performed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in 23% of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our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trial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patients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since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more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than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expected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patients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had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already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died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in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refractory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cardiogenic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shock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before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day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5. More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patients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in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the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EGDHO arm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underwent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MRI scanning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and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this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may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have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biased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DW-MRI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findings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in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favor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of </a:t>
            </a:r>
            <a:r>
              <a:rPr kumimoji="0" lang="nl-NL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the</a:t>
            </a:r>
            <a:r>
              <a:rPr kumimoji="0" lang="nl-NL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Abadi MT Condensed Extra Bold" charset="0"/>
                <a:cs typeface="Abadi MT Condensed Extra Bold" charset="0"/>
              </a:rPr>
              <a:t> MAP65mmHg arm.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Abadi MT Condensed Extra Bold" charset="0"/>
              <a:cs typeface="Abadi MT Condensed Extra Bold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204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</a:t>
            </a:r>
            <a:r>
              <a:rPr lang="en-US" baseline="0" dirty="0"/>
              <a:t> percentage of patients with favorable neurological outcome tended to be somewhat higher in the interventional arm although this did not reach statistical </a:t>
            </a:r>
            <a:r>
              <a:rPr lang="en-US" baseline="0" dirty="0" err="1"/>
              <a:t>signfiicance</a:t>
            </a:r>
            <a:r>
              <a:rPr lang="en-US" baseline="0" dirty="0"/>
              <a:t> at ICU discharge and at 180days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8623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Applying</a:t>
            </a:r>
            <a:r>
              <a:rPr lang="en-US" baseline="0" dirty="0"/>
              <a:t> EGDHO did not reduce length of ICU stay or duration of mechanical ventilation</a:t>
            </a:r>
          </a:p>
          <a:p>
            <a:endParaRPr lang="en-US" baseline="0" dirty="0"/>
          </a:p>
          <a:p>
            <a:r>
              <a:rPr lang="en-US" baseline="0" dirty="0"/>
              <a:t>However, fewer patients assigned to EGDHO needed a tracheostomy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3166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 predefined safety end-points</a:t>
            </a:r>
            <a:r>
              <a:rPr lang="en-US" baseline="0" dirty="0"/>
              <a:t> were assessed hourly by the study nurses. </a:t>
            </a:r>
          </a:p>
          <a:p>
            <a:endParaRPr lang="en-US" baseline="0" dirty="0"/>
          </a:p>
          <a:p>
            <a:r>
              <a:rPr lang="en-US" baseline="0" dirty="0"/>
              <a:t>Despite the use of higher doses of inotropes and </a:t>
            </a:r>
            <a:r>
              <a:rPr lang="en-US" baseline="0" dirty="0" err="1"/>
              <a:t>vasopressive</a:t>
            </a:r>
            <a:r>
              <a:rPr lang="en-US" baseline="0" dirty="0"/>
              <a:t> agents, the adverse event rate was significantly lower in patients assigned to EGDHO and this was mainly driven by a 60% RRR in the occurrence of recurrent CA.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717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conclusion:</a:t>
            </a:r>
          </a:p>
          <a:p>
            <a:endParaRPr lang="nl-BE" sz="2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57200" indent="-457200">
              <a:buAutoNum type="arabicPeriod"/>
            </a:pPr>
            <a:r>
              <a:rPr lang="nl-B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Our EGDHO protocol was absolutely safe. Despite </a:t>
            </a:r>
            <a:r>
              <a:rPr lang="mr-IN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Future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post-hoc analysis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will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eplore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hypothesis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that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higher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BP 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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improved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coronary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perfusion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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reduce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infarct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size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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improve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prognosis</a:t>
            </a: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457200" indent="-457200">
              <a:buAutoNum type="arabicPeriod"/>
            </a:pP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EGDHO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clearly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improved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cerebral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perfusion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and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oxygenation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thereby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for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first time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providing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proof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concept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for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this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therapy</a:t>
            </a: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457200" indent="-457200">
              <a:buAutoNum type="arabicPeriod"/>
            </a:pP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457200" indent="-457200">
              <a:buAutoNum type="arabicPeriod"/>
            </a:pP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However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,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this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improvement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O en P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did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not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result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in a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reduction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</a:t>
            </a:r>
            <a:r>
              <a:rPr lang="mr-IN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…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and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improvement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functional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outcome</a:t>
            </a: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0" indent="0">
              <a:buNone/>
            </a:pP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0" indent="0">
              <a:buNone/>
            </a:pP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This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may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be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related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to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poor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ability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DW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to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predict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clinical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outcome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at 180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days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thereby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not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only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questioning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validity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PE but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also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added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value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of MRI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for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neuroprognostication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in post-CA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patients</a:t>
            </a: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0" indent="0">
              <a:buNone/>
            </a:pPr>
            <a:endParaRPr lang="nl-NL" sz="2200" baseline="0" dirty="0">
              <a:effectLst/>
              <a:latin typeface="Helvetica Neue"/>
              <a:ea typeface="Helvetica Neue"/>
              <a:cs typeface="Helvetica Neue"/>
              <a:sym typeface="Wingdings"/>
            </a:endParaRPr>
          </a:p>
          <a:p>
            <a:pPr marL="0" indent="0">
              <a:buNone/>
            </a:pP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Second, BBD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by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the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1st hit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may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have been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to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extensive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to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nl-NL" sz="2200" baseline="0" dirty="0" err="1">
                <a:effectLst/>
                <a:latin typeface="Helvetica Neue"/>
                <a:ea typeface="Helvetica Neue"/>
                <a:cs typeface="Helvetica Neue"/>
                <a:sym typeface="Wingdings"/>
              </a:rPr>
              <a:t>allow</a:t>
            </a:r>
            <a:r>
              <a:rPr lang="nl-NL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 </a:t>
            </a:r>
            <a:r>
              <a:rPr lang="mr-IN" sz="2200" baseline="0" dirty="0">
                <a:effectLst/>
                <a:latin typeface="Helvetica Neue"/>
                <a:ea typeface="Helvetica Neue"/>
                <a:cs typeface="Helvetica Neue"/>
                <a:sym typeface="Wingdings"/>
              </a:rPr>
              <a:t>…</a:t>
            </a:r>
            <a:r>
              <a:rPr lang="nl-B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0" indent="0">
              <a:buNone/>
            </a:pPr>
            <a:endParaRPr lang="nl-BE" sz="2200" baseline="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indent="0">
              <a:buNone/>
            </a:pPr>
            <a:r>
              <a:rPr lang="nl-BE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Finally, corneal reflexes were more often present suggesting that BBD by the 1st hit in the control arm was less extensive</a:t>
            </a:r>
          </a:p>
        </p:txBody>
      </p:sp>
    </p:spTree>
    <p:extLst>
      <p:ext uri="{BB962C8B-B14F-4D97-AF65-F5344CB8AC3E}">
        <p14:creationId xmlns:p14="http://schemas.microsoft.com/office/powerpoint/2010/main" xmlns="" val="8561524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2119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Even after resume of spontaneous circulation, prognosis in post-CA patients is poor with estimated survival rates of around 40%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CAUSE of death is related to post-anoxic brain damage in 80% of the patients.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Pathofysiologically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this is best explained by a 2-hit model. The first hit being the no flow and low flow period before achieving ROSC. The second hit being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hypoperfusion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and reperfusion injury during ICU stay.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TTM at 33 or 36 degrees is the only intervention that has been shown in a randomized controlled trial to improve outcome of these patients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Besides TTM, current guidelines recommend targeting a MAP of 65mmHg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However, we previously showed that patients treated according to current guidelines with a MAP target of 65mmHg experience a profound drop of the cerebral oxygen saturation during the first 12 hours of ICU stay that may cause additional brain damage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6413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If 65mmHg is not enough to perfuse the brain, what then is the optimal MAP in post-CA patients? A subset of post-CA patients (mainly when on treatment for chronic hypertension) has right-shifting of cerebral autoregulation and these patients may benefit from resuscitation to higher MAPS for optimal brain perfusion. 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optimal MAP should maintain cerebral perfusion without exposing the damaged ventricle to excessive afterload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In an observational study, we showed that maximal brain oxygenation is achieved with a MAP of 100mmHg while lower MAP’s were associated with submaximal brain perfusion and higher MAP’s with excessive afterload, a reduction in stroke volume and suboptimal cerebral oxygenation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753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AIM of the study was to investigate whether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EGDHO which means targeting a MAP between 85-100mmHg and SVO2 65-75% 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by additional fluids, inotropes and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vasopressive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agents during the first 36hrs of ICU stay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Is SAFE, able to improve ….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02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Therefore we conducted a multicenter investigator driven trial in which patients were randomized as stratified by the presence of a shockable rhythm to either EGDHO or MAP 65mmHg. 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Although the responsible ICU team was aware of treatment allocation, all outcome assessors including neurologists performing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neuroprognostication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, radiologists performing MRI analyses and statisticians were blinded. 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trial was monitored by the DSMB under supervision of Fabio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Taccone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and sponsored by the Flemish government. 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16575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Basically, This is an ALLCOMERS trial including unconscious post-CA survivors irrespective of their presenting rhythm with sustained ROSC for 20min excluding patients with refractory shock upon admission, history of major stroke and MRI incompatible devices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993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PRIMARY outcome was the percentage of irreversibly damaged anoxic brain voxels on DW-MRI performed at day 5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Please compare this example of a patient with 48% anoxic voxels with this near normal MRI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We estimated that we would need to enroll 112 patients to show a 40% relative reduction in the primary end-point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 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Key secondary outcomes included favorable neurological outcome defined as CPC score 1-2 at ICU discharge and 180 days, length of ICU stay, duration of mechanical ventilation and need for tracheostomy and safety end-points including…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5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A total of 112 patients were randomly assigned to EGDHO (n=56) and a MAP65mmHg strategy (n=56). After exclusion of 2 patients initially included by the emergency procedure whose next of kin finally refused informed consent and 3 patients with clear asphyxia as cause of CA, the FAS consisted of 52 patients assigned to EGDHO and 55 patients to a MAP65mmHg strategy. After a blinded review of the protocol violations and exclusion of 3 patients who had been randomized in the emergency department but completely recovered at the time of ICU admission, 1 patient with a pacemaker and 1 patient with type A aortic dissection requiring immediate surgery, the PPS consisted of 51 patients in each arm of the trial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28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Both groups had similar pre-randomization characteristics besides brain stem reflexes being more often present in the MAP65mmHg arm</a:t>
            </a:r>
            <a:r>
              <a:rPr lang="en-US" sz="2200" baseline="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potentially indicating less severe baseline brain damage in these patients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The majority of the patients had an ACS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Only half of the patients received BLS and a third had a non-shockable presenting rhythm indicating that baseline brain damage caused by the first hit in our 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populatin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was probably quit extensive</a:t>
            </a:r>
            <a:endParaRPr lang="nl-BE" sz="2200" dirty="0">
              <a:effectLst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4266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6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tiff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2.gif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gif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8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6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AHA_and_SS18_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090" y="9916811"/>
            <a:ext cx="6237819" cy="23264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2543175" y="4629148"/>
            <a:ext cx="17916525" cy="3063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Autofit/>
          </a:bodyPr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en-US" sz="6000" dirty="0">
                <a:latin typeface="Calibri" charset="0"/>
                <a:ea typeface="Calibri" charset="0"/>
                <a:cs typeface="Calibri" charset="0"/>
              </a:rPr>
              <a:t>Early goal-directed hemodynamic optimization in comatose survivors after cardiac arrest: </a:t>
            </a:r>
            <a:r>
              <a:rPr lang="en-US" sz="6000" dirty="0"/>
              <a:t/>
            </a:r>
            <a:br>
              <a:rPr lang="en-US" sz="6000" dirty="0"/>
            </a:br>
            <a:r>
              <a:rPr lang="en-US" sz="8000" b="1" dirty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8000" b="1" dirty="0" err="1">
                <a:latin typeface="Calibri" charset="0"/>
                <a:ea typeface="Calibri" charset="0"/>
                <a:cs typeface="Calibri" charset="0"/>
              </a:rPr>
              <a:t>Neuroprotect</a:t>
            </a:r>
            <a:r>
              <a:rPr lang="en-US" sz="8000" b="1" dirty="0">
                <a:latin typeface="Calibri" charset="0"/>
                <a:ea typeface="Calibri" charset="0"/>
                <a:cs typeface="Calibri" charset="0"/>
              </a:rPr>
              <a:t> trial</a:t>
            </a:r>
            <a:endParaRPr lang="en-US" sz="8000" b="1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5165124" y="7692970"/>
            <a:ext cx="13419438" cy="25631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0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"/>
                <a:cs typeface=""/>
              </a:rPr>
              <a:t>Koen Ameloot, MD</a:t>
            </a:r>
          </a:p>
          <a:p>
            <a:pPr>
              <a:defRPr/>
            </a:pPr>
            <a:r>
              <a:rPr lang="en-US" sz="60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"/>
                <a:cs typeface=""/>
              </a:rPr>
              <a:t>For the </a:t>
            </a:r>
            <a:r>
              <a:rPr lang="en-US" sz="6000" dirty="0" err="1">
                <a:solidFill>
                  <a:sysClr val="windowText" lastClr="000000">
                    <a:tint val="75000"/>
                  </a:sysClr>
                </a:solidFill>
                <a:latin typeface="Calibri"/>
                <a:ea typeface=""/>
                <a:cs typeface=""/>
              </a:rPr>
              <a:t>Neuroprotect</a:t>
            </a:r>
            <a:r>
              <a:rPr lang="en-US" sz="6000" dirty="0">
                <a:solidFill>
                  <a:sysClr val="windowText" lastClr="000000">
                    <a:tint val="75000"/>
                  </a:sysClr>
                </a:solidFill>
                <a:latin typeface="Calibri"/>
                <a:ea typeface=""/>
                <a:cs typeface=""/>
              </a:rPr>
              <a:t> investigators</a:t>
            </a:r>
          </a:p>
        </p:txBody>
      </p:sp>
      <p:pic>
        <p:nvPicPr>
          <p:cNvPr id="7" name="Picture 2" descr="https://pbs.twimg.com/profile_images/1896103796/ZOL-logo.gif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64" b="30368"/>
          <a:stretch/>
        </p:blipFill>
        <p:spPr bwMode="auto">
          <a:xfrm>
            <a:off x="5997706" y="1787186"/>
            <a:ext cx="4351613" cy="16728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635916" y="1733108"/>
            <a:ext cx="4830509" cy="1726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5F82005-BBA0-4046-831F-786C87A0DFDE}"/>
              </a:ext>
            </a:extLst>
          </p:cNvPr>
          <p:cNvSpPr txBox="1"/>
          <p:nvPr/>
        </p:nvSpPr>
        <p:spPr>
          <a:xfrm>
            <a:off x="3857625" y="1074538"/>
            <a:ext cx="12087225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3"/>
          <p:cNvPicPr/>
          <p:nvPr/>
        </p:nvPicPr>
        <p:blipFill rotWithShape="1">
          <a:blip r:embed="rId4" cstate="print"/>
          <a:srcRect l="50366" t="86650" r="23088" b="10407"/>
          <a:stretch/>
        </p:blipFill>
        <p:spPr bwMode="auto">
          <a:xfrm>
            <a:off x="7858680" y="13235857"/>
            <a:ext cx="5298836" cy="4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kstvak 11"/>
          <p:cNvSpPr txBox="1"/>
          <p:nvPr/>
        </p:nvSpPr>
        <p:spPr>
          <a:xfrm>
            <a:off x="7933677" y="6133238"/>
            <a:ext cx="2682294" cy="603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algn="ctr">
              <a:defRPr sz="2000" b="1"/>
            </a:lvl1pPr>
          </a:lstStyle>
          <a:p>
            <a:r>
              <a:rPr lang="nl-NL" sz="3324" b="0" dirty="0">
                <a:latin typeface="Calibri" charset="0"/>
                <a:ea typeface="Calibri" charset="0"/>
                <a:cs typeface="Calibri" charset="0"/>
              </a:rPr>
              <a:t>Time </a:t>
            </a:r>
            <a:r>
              <a:rPr lang="nl-NL" sz="2216" b="0" dirty="0">
                <a:latin typeface="Calibri" charset="0"/>
                <a:ea typeface="Calibri" charset="0"/>
                <a:cs typeface="Calibri" charset="0"/>
              </a:rPr>
              <a:t>[</a:t>
            </a:r>
            <a:r>
              <a:rPr lang="nl-NL" sz="2216" b="0" dirty="0" err="1">
                <a:latin typeface="Calibri" charset="0"/>
                <a:ea typeface="Calibri" charset="0"/>
                <a:cs typeface="Calibri" charset="0"/>
              </a:rPr>
              <a:t>hours</a:t>
            </a:r>
            <a:r>
              <a:rPr lang="nl-NL" sz="2216" b="0" dirty="0">
                <a:latin typeface="Calibri" charset="0"/>
                <a:ea typeface="Calibri" charset="0"/>
                <a:cs typeface="Calibri" charset="0"/>
              </a:rPr>
              <a:t>]</a:t>
            </a:r>
          </a:p>
        </p:txBody>
      </p:sp>
      <p:grpSp>
        <p:nvGrpSpPr>
          <p:cNvPr id="13" name="Groeperen 12"/>
          <p:cNvGrpSpPr/>
          <p:nvPr/>
        </p:nvGrpSpPr>
        <p:grpSpPr>
          <a:xfrm>
            <a:off x="10768620" y="7279365"/>
            <a:ext cx="8822720" cy="5898950"/>
            <a:chOff x="4733551" y="3276829"/>
            <a:chExt cx="4411360" cy="2949474"/>
          </a:xfrm>
        </p:grpSpPr>
        <p:pic>
          <p:nvPicPr>
            <p:cNvPr id="14" name="Afbeelding 1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1895" t="12551" r="28324" b="26048"/>
            <a:stretch/>
          </p:blipFill>
          <p:spPr>
            <a:xfrm>
              <a:off x="5159993" y="3449184"/>
              <a:ext cx="3984918" cy="2502085"/>
            </a:xfrm>
            <a:prstGeom prst="rect">
              <a:avLst/>
            </a:prstGeom>
          </p:spPr>
        </p:pic>
        <p:sp>
          <p:nvSpPr>
            <p:cNvPr id="15" name="Tekstvak 14"/>
            <p:cNvSpPr txBox="1"/>
            <p:nvPr/>
          </p:nvSpPr>
          <p:spPr>
            <a:xfrm>
              <a:off x="6067388" y="3276829"/>
              <a:ext cx="2300991" cy="3231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3600" b="1" dirty="0">
                  <a:latin typeface="Calibri" charset="0"/>
                  <a:ea typeface="Calibri" charset="0"/>
                  <a:cs typeface="Calibri" charset="0"/>
                </a:rPr>
                <a:t>Flow MCA </a:t>
              </a:r>
              <a:r>
                <a:rPr lang="nl-NL" sz="2216" dirty="0">
                  <a:latin typeface="Calibri" charset="0"/>
                  <a:ea typeface="Calibri" charset="0"/>
                  <a:cs typeface="Calibri" charset="0"/>
                </a:rPr>
                <a:t>[cm/s]</a:t>
              </a:r>
            </a:p>
          </p:txBody>
        </p:sp>
        <p:grpSp>
          <p:nvGrpSpPr>
            <p:cNvPr id="16" name="Groeperen 15"/>
            <p:cNvGrpSpPr/>
            <p:nvPr/>
          </p:nvGrpSpPr>
          <p:grpSpPr>
            <a:xfrm>
              <a:off x="5070291" y="3527202"/>
              <a:ext cx="52124" cy="2485985"/>
              <a:chOff x="5569815" y="3346194"/>
              <a:chExt cx="56468" cy="2693150"/>
            </a:xfrm>
          </p:grpSpPr>
          <p:cxnSp>
            <p:nvCxnSpPr>
              <p:cNvPr id="39" name="Rechte verbindingslijn 38"/>
              <p:cNvCxnSpPr/>
              <p:nvPr/>
            </p:nvCxnSpPr>
            <p:spPr>
              <a:xfrm>
                <a:off x="5619289" y="3346194"/>
                <a:ext cx="0" cy="2693150"/>
              </a:xfrm>
              <a:prstGeom prst="line">
                <a:avLst/>
              </a:prstGeom>
              <a:ln w="107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echte verbindingslijn 39"/>
              <p:cNvCxnSpPr/>
              <p:nvPr/>
            </p:nvCxnSpPr>
            <p:spPr>
              <a:xfrm>
                <a:off x="5569815" y="3801334"/>
                <a:ext cx="56468" cy="0"/>
              </a:xfrm>
              <a:prstGeom prst="line">
                <a:avLst/>
              </a:prstGeom>
              <a:ln w="107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echte verbindingslijn 40"/>
              <p:cNvCxnSpPr/>
              <p:nvPr/>
            </p:nvCxnSpPr>
            <p:spPr>
              <a:xfrm>
                <a:off x="5569815" y="4932435"/>
                <a:ext cx="56468" cy="0"/>
              </a:xfrm>
              <a:prstGeom prst="line">
                <a:avLst/>
              </a:prstGeom>
              <a:ln w="107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Rechte verbindingslijn 41"/>
              <p:cNvCxnSpPr/>
              <p:nvPr/>
            </p:nvCxnSpPr>
            <p:spPr>
              <a:xfrm>
                <a:off x="5569815" y="4384799"/>
                <a:ext cx="49474" cy="0"/>
              </a:xfrm>
              <a:prstGeom prst="line">
                <a:avLst/>
              </a:prstGeom>
              <a:ln w="107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Rechte verbindingslijn 42"/>
              <p:cNvCxnSpPr/>
              <p:nvPr/>
            </p:nvCxnSpPr>
            <p:spPr>
              <a:xfrm flipH="1">
                <a:off x="5569815" y="5493600"/>
                <a:ext cx="49474" cy="0"/>
              </a:xfrm>
              <a:prstGeom prst="line">
                <a:avLst/>
              </a:prstGeom>
              <a:ln w="1079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Rechte verbindingslijn 16"/>
            <p:cNvCxnSpPr/>
            <p:nvPr/>
          </p:nvCxnSpPr>
          <p:spPr>
            <a:xfrm>
              <a:off x="5115959" y="5981300"/>
              <a:ext cx="3929490" cy="0"/>
            </a:xfrm>
            <a:prstGeom prst="line">
              <a:avLst/>
            </a:prstGeom>
            <a:ln w="1079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kstvak 17"/>
            <p:cNvSpPr txBox="1"/>
            <p:nvPr/>
          </p:nvSpPr>
          <p:spPr>
            <a:xfrm>
              <a:off x="5325465" y="5981300"/>
              <a:ext cx="242191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1</a:t>
              </a:r>
            </a:p>
          </p:txBody>
        </p:sp>
        <p:sp>
          <p:nvSpPr>
            <p:cNvPr id="19" name="Tekstvak 18"/>
            <p:cNvSpPr txBox="1"/>
            <p:nvPr/>
          </p:nvSpPr>
          <p:spPr>
            <a:xfrm>
              <a:off x="6004033" y="5981300"/>
              <a:ext cx="379828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3</a:t>
              </a:r>
            </a:p>
          </p:txBody>
        </p:sp>
        <p:sp>
          <p:nvSpPr>
            <p:cNvPr id="20" name="Tekstvak 19"/>
            <p:cNvSpPr txBox="1"/>
            <p:nvPr/>
          </p:nvSpPr>
          <p:spPr>
            <a:xfrm>
              <a:off x="6637032" y="5981300"/>
              <a:ext cx="379828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>
                  <a:latin typeface="Calibri" charset="0"/>
                  <a:ea typeface="Calibri" charset="0"/>
                  <a:cs typeface="Calibri" charset="0"/>
                </a:rPr>
                <a:t>6</a:t>
              </a:r>
              <a:endParaRPr lang="nl-NL" sz="2584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1" name="Tekstvak 20"/>
            <p:cNvSpPr txBox="1"/>
            <p:nvPr/>
          </p:nvSpPr>
          <p:spPr>
            <a:xfrm>
              <a:off x="7242769" y="5981300"/>
              <a:ext cx="379828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12</a:t>
              </a:r>
            </a:p>
          </p:txBody>
        </p:sp>
        <p:sp>
          <p:nvSpPr>
            <p:cNvPr id="22" name="Tekstvak 21"/>
            <p:cNvSpPr txBox="1"/>
            <p:nvPr/>
          </p:nvSpPr>
          <p:spPr>
            <a:xfrm>
              <a:off x="7960734" y="5981300"/>
              <a:ext cx="379828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24</a:t>
              </a:r>
            </a:p>
          </p:txBody>
        </p:sp>
        <p:sp>
          <p:nvSpPr>
            <p:cNvPr id="23" name="Tekstvak 22"/>
            <p:cNvSpPr txBox="1"/>
            <p:nvPr/>
          </p:nvSpPr>
          <p:spPr>
            <a:xfrm>
              <a:off x="8591408" y="5981300"/>
              <a:ext cx="379828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36</a:t>
              </a:r>
            </a:p>
          </p:txBody>
        </p:sp>
        <p:sp>
          <p:nvSpPr>
            <p:cNvPr id="24" name="Tekstvak 23"/>
            <p:cNvSpPr txBox="1"/>
            <p:nvPr/>
          </p:nvSpPr>
          <p:spPr>
            <a:xfrm>
              <a:off x="4733551" y="3790112"/>
              <a:ext cx="463134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>
                  <a:latin typeface="Calibri" charset="0"/>
                  <a:ea typeface="Calibri" charset="0"/>
                  <a:cs typeface="Calibri" charset="0"/>
                </a:rPr>
                <a:t>100</a:t>
              </a:r>
              <a:endParaRPr lang="nl-NL" sz="2584" dirty="0"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25" name="Tekstvak 24"/>
            <p:cNvSpPr txBox="1"/>
            <p:nvPr/>
          </p:nvSpPr>
          <p:spPr>
            <a:xfrm>
              <a:off x="4794639" y="4326280"/>
              <a:ext cx="463134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75</a:t>
              </a:r>
            </a:p>
          </p:txBody>
        </p:sp>
        <p:sp>
          <p:nvSpPr>
            <p:cNvPr id="35" name="Tekstvak 34"/>
            <p:cNvSpPr txBox="1"/>
            <p:nvPr/>
          </p:nvSpPr>
          <p:spPr>
            <a:xfrm>
              <a:off x="4797497" y="4843044"/>
              <a:ext cx="463134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50</a:t>
              </a:r>
            </a:p>
          </p:txBody>
        </p:sp>
        <p:sp>
          <p:nvSpPr>
            <p:cNvPr id="36" name="Tekstvak 35"/>
            <p:cNvSpPr txBox="1"/>
            <p:nvPr/>
          </p:nvSpPr>
          <p:spPr>
            <a:xfrm>
              <a:off x="4797497" y="5365670"/>
              <a:ext cx="463134" cy="245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584" dirty="0">
                  <a:latin typeface="Calibri" charset="0"/>
                  <a:ea typeface="Calibri" charset="0"/>
                  <a:cs typeface="Calibri" charset="0"/>
                </a:rPr>
                <a:t>25</a:t>
              </a:r>
            </a:p>
          </p:txBody>
        </p:sp>
        <p:sp>
          <p:nvSpPr>
            <p:cNvPr id="37" name="Tekstvak 36"/>
            <p:cNvSpPr txBox="1"/>
            <p:nvPr/>
          </p:nvSpPr>
          <p:spPr>
            <a:xfrm>
              <a:off x="6496553" y="3616170"/>
              <a:ext cx="1343538" cy="2734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954" dirty="0">
                  <a:latin typeface="Calibri" charset="0"/>
                  <a:ea typeface="Calibri" charset="0"/>
                  <a:cs typeface="Calibri" charset="0"/>
                </a:rPr>
                <a:t>P&lt;0.001 (n=10)</a:t>
              </a:r>
            </a:p>
          </p:txBody>
        </p:sp>
        <p:sp>
          <p:nvSpPr>
            <p:cNvPr id="38" name="Tekstvak 37"/>
            <p:cNvSpPr txBox="1"/>
            <p:nvPr/>
          </p:nvSpPr>
          <p:spPr>
            <a:xfrm>
              <a:off x="7793459" y="5653801"/>
              <a:ext cx="1341147" cy="301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2000" b="1"/>
              </a:lvl1pPr>
            </a:lstStyle>
            <a:p>
              <a:r>
                <a:rPr lang="nl-NL" sz="3324" b="0" dirty="0">
                  <a:latin typeface="Calibri" charset="0"/>
                  <a:ea typeface="Calibri" charset="0"/>
                  <a:cs typeface="Calibri" charset="0"/>
                </a:rPr>
                <a:t>Time 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[</a:t>
              </a:r>
              <a:r>
                <a:rPr lang="nl-NL" sz="2216" b="0" dirty="0" err="1">
                  <a:latin typeface="Calibri" charset="0"/>
                  <a:ea typeface="Calibri" charset="0"/>
                  <a:cs typeface="Calibri" charset="0"/>
                </a:rPr>
                <a:t>hours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]</a:t>
              </a:r>
            </a:p>
          </p:txBody>
        </p:sp>
      </p:grpSp>
      <p:grpSp>
        <p:nvGrpSpPr>
          <p:cNvPr id="44" name="Groeperen 43"/>
          <p:cNvGrpSpPr/>
          <p:nvPr/>
        </p:nvGrpSpPr>
        <p:grpSpPr>
          <a:xfrm>
            <a:off x="1718404" y="7279685"/>
            <a:ext cx="9011452" cy="5838558"/>
            <a:chOff x="208443" y="3276992"/>
            <a:chExt cx="4505726" cy="2919279"/>
          </a:xfrm>
        </p:grpSpPr>
        <p:grpSp>
          <p:nvGrpSpPr>
            <p:cNvPr id="45" name="Groeperen 44"/>
            <p:cNvGrpSpPr/>
            <p:nvPr/>
          </p:nvGrpSpPr>
          <p:grpSpPr>
            <a:xfrm>
              <a:off x="208443" y="3276992"/>
              <a:ext cx="4279817" cy="2919279"/>
              <a:chOff x="208443" y="3276992"/>
              <a:chExt cx="4279817" cy="2919279"/>
            </a:xfrm>
          </p:grpSpPr>
          <p:pic>
            <p:nvPicPr>
              <p:cNvPr id="95" name="Picture 22"/>
              <p:cNvPicPr/>
              <p:nvPr/>
            </p:nvPicPr>
            <p:blipFill rotWithShape="1">
              <a:blip r:embed="rId6" cstate="print"/>
              <a:srcRect l="8907" t="14997" r="2506" b="21502"/>
              <a:stretch/>
            </p:blipFill>
            <p:spPr bwMode="auto">
              <a:xfrm>
                <a:off x="483952" y="3532282"/>
                <a:ext cx="4004308" cy="2480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Tekstvak 95"/>
              <p:cNvSpPr txBox="1"/>
              <p:nvPr/>
            </p:nvSpPr>
            <p:spPr>
              <a:xfrm>
                <a:off x="670203" y="3613341"/>
                <a:ext cx="112160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54" dirty="0">
                    <a:latin typeface="Calibri" charset="0"/>
                    <a:ea typeface="Calibri" charset="0"/>
                    <a:cs typeface="Calibri" charset="0"/>
                  </a:rPr>
                  <a:t>P=0.04</a:t>
                </a:r>
              </a:p>
            </p:txBody>
          </p:sp>
          <p:cxnSp>
            <p:nvCxnSpPr>
              <p:cNvPr id="97" name="Rechte verbindingslijn met pijl 96"/>
              <p:cNvCxnSpPr/>
              <p:nvPr/>
            </p:nvCxnSpPr>
            <p:spPr>
              <a:xfrm>
                <a:off x="1561194" y="3781280"/>
                <a:ext cx="4330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Rechte verbindingslijn met pijl 97"/>
              <p:cNvCxnSpPr/>
              <p:nvPr/>
            </p:nvCxnSpPr>
            <p:spPr>
              <a:xfrm flipH="1">
                <a:off x="541037" y="3781280"/>
                <a:ext cx="33469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Tekstvak 98"/>
              <p:cNvSpPr txBox="1"/>
              <p:nvPr/>
            </p:nvSpPr>
            <p:spPr>
              <a:xfrm>
                <a:off x="2511833" y="3613341"/>
                <a:ext cx="112160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54" dirty="0">
                    <a:latin typeface="Calibri" charset="0"/>
                    <a:ea typeface="Calibri" charset="0"/>
                    <a:cs typeface="Calibri" charset="0"/>
                  </a:rPr>
                  <a:t>P=0.30</a:t>
                </a:r>
              </a:p>
            </p:txBody>
          </p:sp>
          <p:cxnSp>
            <p:nvCxnSpPr>
              <p:cNvPr id="100" name="Rechte verbindingslijn met pijl 99"/>
              <p:cNvCxnSpPr/>
              <p:nvPr/>
            </p:nvCxnSpPr>
            <p:spPr>
              <a:xfrm>
                <a:off x="3502169" y="3762006"/>
                <a:ext cx="986090" cy="192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chte verbindingslijn met pijl 100"/>
              <p:cNvCxnSpPr/>
              <p:nvPr/>
            </p:nvCxnSpPr>
            <p:spPr>
              <a:xfrm flipH="1">
                <a:off x="1999900" y="3781280"/>
                <a:ext cx="7293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Tekstvak 101"/>
              <p:cNvSpPr txBox="1"/>
              <p:nvPr/>
            </p:nvSpPr>
            <p:spPr>
              <a:xfrm>
                <a:off x="1287208" y="3276992"/>
                <a:ext cx="2746521" cy="32316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2000" b="1"/>
                </a:lvl1pPr>
              </a:lstStyle>
              <a:p>
                <a:r>
                  <a:rPr lang="nl-NL" sz="3600" dirty="0" err="1">
                    <a:latin typeface="Calibri" charset="0"/>
                    <a:ea typeface="Calibri" charset="0"/>
                    <a:cs typeface="Calibri" charset="0"/>
                  </a:rPr>
                  <a:t>Cerebral</a:t>
                </a:r>
                <a:r>
                  <a:rPr lang="nl-NL" sz="36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nl-NL" sz="3600" dirty="0" err="1">
                    <a:latin typeface="Calibri" charset="0"/>
                    <a:ea typeface="Calibri" charset="0"/>
                    <a:cs typeface="Calibri" charset="0"/>
                  </a:rPr>
                  <a:t>saturation</a:t>
                </a:r>
                <a:r>
                  <a:rPr lang="nl-NL" sz="360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nl-NL" sz="2216" b="0" dirty="0">
                    <a:latin typeface="Calibri" charset="0"/>
                    <a:ea typeface="Calibri" charset="0"/>
                    <a:cs typeface="Calibri" charset="0"/>
                  </a:rPr>
                  <a:t>[%]</a:t>
                </a:r>
              </a:p>
            </p:txBody>
          </p:sp>
          <p:sp>
            <p:nvSpPr>
              <p:cNvPr id="103" name="Tekstvak 102"/>
              <p:cNvSpPr txBox="1"/>
              <p:nvPr/>
            </p:nvSpPr>
            <p:spPr>
              <a:xfrm>
                <a:off x="208443" y="3625989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80</a:t>
                </a:r>
              </a:p>
            </p:txBody>
          </p:sp>
          <p:sp>
            <p:nvSpPr>
              <p:cNvPr id="104" name="Tekstvak 103"/>
              <p:cNvSpPr txBox="1"/>
              <p:nvPr/>
            </p:nvSpPr>
            <p:spPr>
              <a:xfrm>
                <a:off x="216777" y="4343864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70</a:t>
                </a:r>
              </a:p>
            </p:txBody>
          </p:sp>
          <p:sp>
            <p:nvSpPr>
              <p:cNvPr id="105" name="Tekstvak 104"/>
              <p:cNvSpPr txBox="1"/>
              <p:nvPr/>
            </p:nvSpPr>
            <p:spPr>
              <a:xfrm>
                <a:off x="219636" y="5036475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60</a:t>
                </a:r>
              </a:p>
            </p:txBody>
          </p:sp>
          <p:sp>
            <p:nvSpPr>
              <p:cNvPr id="106" name="Tekstvak 105"/>
              <p:cNvSpPr txBox="1"/>
              <p:nvPr/>
            </p:nvSpPr>
            <p:spPr>
              <a:xfrm>
                <a:off x="219636" y="5729085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50</a:t>
                </a:r>
              </a:p>
            </p:txBody>
          </p:sp>
          <p:sp>
            <p:nvSpPr>
              <p:cNvPr id="107" name="Tekstvak 106"/>
              <p:cNvSpPr txBox="1"/>
              <p:nvPr/>
            </p:nvSpPr>
            <p:spPr>
              <a:xfrm>
                <a:off x="472890" y="5951268"/>
                <a:ext cx="242191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8" name="Tekstvak 107"/>
              <p:cNvSpPr txBox="1"/>
              <p:nvPr/>
            </p:nvSpPr>
            <p:spPr>
              <a:xfrm>
                <a:off x="1478764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10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09" name="Tekstvak 108"/>
              <p:cNvSpPr txBox="1"/>
              <p:nvPr/>
            </p:nvSpPr>
            <p:spPr>
              <a:xfrm>
                <a:off x="2563826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20</a:t>
                </a:r>
              </a:p>
            </p:txBody>
          </p:sp>
          <p:sp>
            <p:nvSpPr>
              <p:cNvPr id="110" name="Tekstvak 109"/>
              <p:cNvSpPr txBox="1"/>
              <p:nvPr/>
            </p:nvSpPr>
            <p:spPr>
              <a:xfrm>
                <a:off x="3615387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30</a:t>
                </a:r>
              </a:p>
            </p:txBody>
          </p:sp>
        </p:grpSp>
        <p:sp>
          <p:nvSpPr>
            <p:cNvPr id="46" name="Tekstvak 45"/>
            <p:cNvSpPr txBox="1"/>
            <p:nvPr/>
          </p:nvSpPr>
          <p:spPr>
            <a:xfrm>
              <a:off x="3373022" y="5654655"/>
              <a:ext cx="1341147" cy="301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2000" b="1"/>
              </a:lvl1pPr>
            </a:lstStyle>
            <a:p>
              <a:r>
                <a:rPr lang="nl-NL" sz="3324" b="0" dirty="0">
                  <a:latin typeface="Calibri" charset="0"/>
                  <a:ea typeface="Calibri" charset="0"/>
                  <a:cs typeface="Calibri" charset="0"/>
                </a:rPr>
                <a:t>Time 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[</a:t>
              </a:r>
              <a:r>
                <a:rPr lang="nl-NL" sz="2216" b="0" dirty="0" err="1">
                  <a:latin typeface="Calibri" charset="0"/>
                  <a:ea typeface="Calibri" charset="0"/>
                  <a:cs typeface="Calibri" charset="0"/>
                </a:rPr>
                <a:t>hours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47" name="Rechte verbindingslijn 46"/>
            <p:cNvCxnSpPr/>
            <p:nvPr/>
          </p:nvCxnSpPr>
          <p:spPr>
            <a:xfrm flipV="1">
              <a:off x="1234406" y="4952010"/>
              <a:ext cx="131256" cy="161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Rechte verbindingslijn 47"/>
            <p:cNvCxnSpPr/>
            <p:nvPr/>
          </p:nvCxnSpPr>
          <p:spPr>
            <a:xfrm>
              <a:off x="1365662" y="4952010"/>
              <a:ext cx="1131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/>
            <p:cNvCxnSpPr/>
            <p:nvPr/>
          </p:nvCxnSpPr>
          <p:spPr>
            <a:xfrm>
              <a:off x="1029122" y="5112345"/>
              <a:ext cx="201190" cy="9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/>
            <p:cNvCxnSpPr/>
            <p:nvPr/>
          </p:nvCxnSpPr>
          <p:spPr>
            <a:xfrm flipH="1" flipV="1">
              <a:off x="724049" y="4781621"/>
              <a:ext cx="88153" cy="1703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/>
            <p:cNvCxnSpPr/>
            <p:nvPr/>
          </p:nvCxnSpPr>
          <p:spPr>
            <a:xfrm flipH="1" flipV="1">
              <a:off x="811869" y="4952011"/>
              <a:ext cx="237815" cy="1603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/>
            <p:cNvCxnSpPr/>
            <p:nvPr/>
          </p:nvCxnSpPr>
          <p:spPr>
            <a:xfrm flipV="1">
              <a:off x="1453481" y="4843044"/>
              <a:ext cx="446071" cy="1089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/>
            <p:cNvCxnSpPr/>
            <p:nvPr/>
          </p:nvCxnSpPr>
          <p:spPr>
            <a:xfrm>
              <a:off x="1883798" y="4843044"/>
              <a:ext cx="1131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/>
            <p:cNvCxnSpPr/>
            <p:nvPr/>
          </p:nvCxnSpPr>
          <p:spPr>
            <a:xfrm flipV="1">
              <a:off x="1993675" y="4781621"/>
              <a:ext cx="117523" cy="61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/>
            <p:cNvCxnSpPr/>
            <p:nvPr/>
          </p:nvCxnSpPr>
          <p:spPr>
            <a:xfrm flipV="1">
              <a:off x="2102116" y="4773369"/>
              <a:ext cx="126305" cy="92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/>
            <p:cNvCxnSpPr/>
            <p:nvPr/>
          </p:nvCxnSpPr>
          <p:spPr>
            <a:xfrm flipV="1">
              <a:off x="2220309" y="4677697"/>
              <a:ext cx="105183" cy="950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/>
            <p:cNvCxnSpPr/>
            <p:nvPr/>
          </p:nvCxnSpPr>
          <p:spPr>
            <a:xfrm flipV="1">
              <a:off x="2325492" y="4672867"/>
              <a:ext cx="112134" cy="48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chte verbindingslijn 57"/>
            <p:cNvCxnSpPr/>
            <p:nvPr/>
          </p:nvCxnSpPr>
          <p:spPr>
            <a:xfrm flipV="1">
              <a:off x="2430366" y="4617451"/>
              <a:ext cx="108177" cy="554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chte verbindingslijn 58"/>
            <p:cNvCxnSpPr/>
            <p:nvPr/>
          </p:nvCxnSpPr>
          <p:spPr>
            <a:xfrm>
              <a:off x="2523862" y="4617450"/>
              <a:ext cx="119555" cy="55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/>
          </p:nvCxnSpPr>
          <p:spPr>
            <a:xfrm flipV="1">
              <a:off x="2643417" y="4610383"/>
              <a:ext cx="224664" cy="624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/>
          </p:nvCxnSpPr>
          <p:spPr>
            <a:xfrm>
              <a:off x="2856120" y="4610383"/>
              <a:ext cx="123719" cy="246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flipV="1">
              <a:off x="2977573" y="4572550"/>
              <a:ext cx="199968" cy="624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 flipV="1">
              <a:off x="3375003" y="4375150"/>
              <a:ext cx="430298" cy="1420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 flipV="1">
              <a:off x="3159376" y="4513916"/>
              <a:ext cx="117523" cy="61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 flipV="1">
              <a:off x="3267817" y="4505664"/>
              <a:ext cx="126305" cy="92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/>
            <p:cNvCxnSpPr/>
            <p:nvPr/>
          </p:nvCxnSpPr>
          <p:spPr>
            <a:xfrm>
              <a:off x="3798700" y="4375150"/>
              <a:ext cx="119555" cy="55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flipV="1">
              <a:off x="3906566" y="4394588"/>
              <a:ext cx="134170" cy="359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/>
            <p:cNvCxnSpPr/>
            <p:nvPr/>
          </p:nvCxnSpPr>
          <p:spPr>
            <a:xfrm>
              <a:off x="4025235" y="4394588"/>
              <a:ext cx="116766" cy="359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 flipV="1">
              <a:off x="4137330" y="4326280"/>
              <a:ext cx="213452" cy="10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>
              <a:off x="4339425" y="4326280"/>
              <a:ext cx="112954" cy="11987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 flipV="1">
              <a:off x="2498193" y="4430567"/>
              <a:ext cx="777087" cy="1545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 flipV="1">
              <a:off x="3885923" y="4242920"/>
              <a:ext cx="136354" cy="5883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 flipV="1">
              <a:off x="3676219" y="4309035"/>
              <a:ext cx="122146" cy="707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/>
            <p:cNvCxnSpPr/>
            <p:nvPr/>
          </p:nvCxnSpPr>
          <p:spPr>
            <a:xfrm flipV="1">
              <a:off x="3466137" y="4388032"/>
              <a:ext cx="122146" cy="707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Rechte verbindingslijn 74"/>
            <p:cNvCxnSpPr/>
            <p:nvPr/>
          </p:nvCxnSpPr>
          <p:spPr>
            <a:xfrm flipV="1">
              <a:off x="3572167" y="4375150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Rechte verbindingslijn 75"/>
            <p:cNvCxnSpPr/>
            <p:nvPr/>
          </p:nvCxnSpPr>
          <p:spPr>
            <a:xfrm flipV="1">
              <a:off x="3792768" y="4299128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Rechte verbindingslijn 76"/>
            <p:cNvCxnSpPr/>
            <p:nvPr/>
          </p:nvCxnSpPr>
          <p:spPr>
            <a:xfrm flipV="1">
              <a:off x="1772177" y="4617450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Rechte verbindingslijn 77"/>
            <p:cNvCxnSpPr/>
            <p:nvPr/>
          </p:nvCxnSpPr>
          <p:spPr>
            <a:xfrm flipV="1">
              <a:off x="1441528" y="4617450"/>
              <a:ext cx="119666" cy="3930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Rechte verbindingslijn 78"/>
            <p:cNvCxnSpPr/>
            <p:nvPr/>
          </p:nvCxnSpPr>
          <p:spPr>
            <a:xfrm>
              <a:off x="1544356" y="4617450"/>
              <a:ext cx="227821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Rechte verbindingslijn 79"/>
            <p:cNvCxnSpPr/>
            <p:nvPr/>
          </p:nvCxnSpPr>
          <p:spPr>
            <a:xfrm flipV="1">
              <a:off x="2074543" y="4585152"/>
              <a:ext cx="236382" cy="19777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Rechte verbindingslijn 80"/>
            <p:cNvCxnSpPr/>
            <p:nvPr/>
          </p:nvCxnSpPr>
          <p:spPr>
            <a:xfrm flipV="1">
              <a:off x="2294693" y="4547556"/>
              <a:ext cx="105607" cy="47484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echte verbindingslijn 81"/>
            <p:cNvCxnSpPr/>
            <p:nvPr/>
          </p:nvCxnSpPr>
          <p:spPr>
            <a:xfrm>
              <a:off x="2395217" y="4539009"/>
              <a:ext cx="111400" cy="5968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echte verbindingslijn 82"/>
            <p:cNvCxnSpPr/>
            <p:nvPr/>
          </p:nvCxnSpPr>
          <p:spPr>
            <a:xfrm>
              <a:off x="3256025" y="4429791"/>
              <a:ext cx="216679" cy="2496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echte verbindingslijn 83"/>
            <p:cNvCxnSpPr/>
            <p:nvPr/>
          </p:nvCxnSpPr>
          <p:spPr>
            <a:xfrm>
              <a:off x="3992373" y="4242410"/>
              <a:ext cx="216679" cy="2496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 flipV="1">
              <a:off x="4206878" y="4205346"/>
              <a:ext cx="122789" cy="620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echte verbindingslijn 85"/>
            <p:cNvCxnSpPr/>
            <p:nvPr/>
          </p:nvCxnSpPr>
          <p:spPr>
            <a:xfrm>
              <a:off x="4318000" y="4195211"/>
              <a:ext cx="128652" cy="411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echte verbindingslijn 86"/>
            <p:cNvCxnSpPr/>
            <p:nvPr/>
          </p:nvCxnSpPr>
          <p:spPr>
            <a:xfrm flipV="1">
              <a:off x="1861298" y="4568850"/>
              <a:ext cx="119277" cy="4909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/>
            <p:nvPr/>
          </p:nvCxnSpPr>
          <p:spPr>
            <a:xfrm>
              <a:off x="1975563" y="4568850"/>
              <a:ext cx="110916" cy="3997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/>
            <p:cNvCxnSpPr/>
            <p:nvPr/>
          </p:nvCxnSpPr>
          <p:spPr>
            <a:xfrm>
              <a:off x="1322511" y="4640302"/>
              <a:ext cx="134028" cy="246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/>
            <p:cNvCxnSpPr/>
            <p:nvPr/>
          </p:nvCxnSpPr>
          <p:spPr>
            <a:xfrm flipH="1">
              <a:off x="1230312" y="4647946"/>
              <a:ext cx="116014" cy="14274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/>
          </p:nvCxnSpPr>
          <p:spPr>
            <a:xfrm flipH="1" flipV="1">
              <a:off x="693905" y="4718079"/>
              <a:ext cx="227669" cy="2070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/>
          </p:nvCxnSpPr>
          <p:spPr>
            <a:xfrm flipH="1" flipV="1">
              <a:off x="1120099" y="4766484"/>
              <a:ext cx="128061" cy="23877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/>
            <p:nvPr/>
          </p:nvCxnSpPr>
          <p:spPr>
            <a:xfrm flipH="1" flipV="1">
              <a:off x="901357" y="4740184"/>
              <a:ext cx="130430" cy="331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/>
            <p:cNvCxnSpPr/>
            <p:nvPr/>
          </p:nvCxnSpPr>
          <p:spPr>
            <a:xfrm flipH="1">
              <a:off x="1026004" y="4759951"/>
              <a:ext cx="100445" cy="1659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eperen 110"/>
          <p:cNvGrpSpPr/>
          <p:nvPr/>
        </p:nvGrpSpPr>
        <p:grpSpPr>
          <a:xfrm>
            <a:off x="10762234" y="1394486"/>
            <a:ext cx="8905264" cy="5863288"/>
            <a:chOff x="4730358" y="290850"/>
            <a:chExt cx="4452632" cy="2931643"/>
          </a:xfrm>
        </p:grpSpPr>
        <p:grpSp>
          <p:nvGrpSpPr>
            <p:cNvPr id="112" name="Groeperen 111"/>
            <p:cNvGrpSpPr/>
            <p:nvPr/>
          </p:nvGrpSpPr>
          <p:grpSpPr>
            <a:xfrm>
              <a:off x="4730358" y="290850"/>
              <a:ext cx="4452632" cy="2931643"/>
              <a:chOff x="4730358" y="290850"/>
              <a:chExt cx="4452632" cy="2931643"/>
            </a:xfrm>
          </p:grpSpPr>
          <p:pic>
            <p:nvPicPr>
              <p:cNvPr id="150" name="Picture 20"/>
              <p:cNvPicPr/>
              <p:nvPr/>
            </p:nvPicPr>
            <p:blipFill rotWithShape="1">
              <a:blip r:embed="rId7" cstate="print"/>
              <a:srcRect l="9515" t="14948" r="2395" b="23296"/>
              <a:stretch/>
            </p:blipFill>
            <p:spPr bwMode="auto">
              <a:xfrm>
                <a:off x="5041141" y="634137"/>
                <a:ext cx="4004308" cy="2482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1" name="Tekstvak 150"/>
              <p:cNvSpPr txBox="1"/>
              <p:nvPr/>
            </p:nvSpPr>
            <p:spPr>
              <a:xfrm>
                <a:off x="5711266" y="290850"/>
                <a:ext cx="3077976" cy="3302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3600" b="1" dirty="0" err="1">
                    <a:latin typeface="Calibri" charset="0"/>
                    <a:ea typeface="Calibri" charset="0"/>
                    <a:cs typeface="Calibri" charset="0"/>
                  </a:rPr>
                  <a:t>Norepinephrine</a:t>
                </a:r>
                <a:r>
                  <a:rPr lang="nl-NL" sz="3692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nl-NL" sz="2216" dirty="0">
                    <a:latin typeface="Calibri" charset="0"/>
                    <a:ea typeface="Calibri" charset="0"/>
                    <a:cs typeface="Calibri" charset="0"/>
                  </a:rPr>
                  <a:t>[m/kg/min]</a:t>
                </a:r>
              </a:p>
            </p:txBody>
          </p:sp>
          <p:sp>
            <p:nvSpPr>
              <p:cNvPr id="152" name="Tekstvak 151"/>
              <p:cNvSpPr txBox="1"/>
              <p:nvPr/>
            </p:nvSpPr>
            <p:spPr>
              <a:xfrm>
                <a:off x="5032485" y="2977490"/>
                <a:ext cx="242191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</a:t>
                </a:r>
              </a:p>
            </p:txBody>
          </p:sp>
          <p:sp>
            <p:nvSpPr>
              <p:cNvPr id="153" name="Tekstvak 152"/>
              <p:cNvSpPr txBox="1"/>
              <p:nvPr/>
            </p:nvSpPr>
            <p:spPr>
              <a:xfrm>
                <a:off x="6038360" y="2977490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10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54" name="Tekstvak 153"/>
              <p:cNvSpPr txBox="1"/>
              <p:nvPr/>
            </p:nvSpPr>
            <p:spPr>
              <a:xfrm>
                <a:off x="7123421" y="2977490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20</a:t>
                </a:r>
              </a:p>
            </p:txBody>
          </p:sp>
          <p:sp>
            <p:nvSpPr>
              <p:cNvPr id="155" name="Tekstvak 154"/>
              <p:cNvSpPr txBox="1"/>
              <p:nvPr/>
            </p:nvSpPr>
            <p:spPr>
              <a:xfrm>
                <a:off x="8174982" y="2977490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156" name="Tekstvak 155"/>
              <p:cNvSpPr txBox="1"/>
              <p:nvPr/>
            </p:nvSpPr>
            <p:spPr>
              <a:xfrm>
                <a:off x="6695153" y="630626"/>
                <a:ext cx="1144938" cy="273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54" dirty="0">
                    <a:latin typeface="Calibri" charset="0"/>
                    <a:ea typeface="Calibri" charset="0"/>
                    <a:cs typeface="Calibri" charset="0"/>
                  </a:rPr>
                  <a:t>P=0.02</a:t>
                </a:r>
              </a:p>
            </p:txBody>
          </p:sp>
          <p:sp>
            <p:nvSpPr>
              <p:cNvPr id="157" name="Tekstvak 156"/>
              <p:cNvSpPr txBox="1"/>
              <p:nvPr/>
            </p:nvSpPr>
            <p:spPr>
              <a:xfrm>
                <a:off x="4730358" y="1161367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0.4</a:t>
                </a:r>
              </a:p>
            </p:txBody>
          </p:sp>
          <p:sp>
            <p:nvSpPr>
              <p:cNvPr id="158" name="Tekstvak 157"/>
              <p:cNvSpPr txBox="1"/>
              <p:nvPr/>
            </p:nvSpPr>
            <p:spPr>
              <a:xfrm>
                <a:off x="4738692" y="1581060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0.3</a:t>
                </a:r>
              </a:p>
            </p:txBody>
          </p:sp>
          <p:sp>
            <p:nvSpPr>
              <p:cNvPr id="159" name="Tekstvak 158"/>
              <p:cNvSpPr txBox="1"/>
              <p:nvPr/>
            </p:nvSpPr>
            <p:spPr>
              <a:xfrm>
                <a:off x="4738692" y="1982863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0.2</a:t>
                </a:r>
              </a:p>
            </p:txBody>
          </p:sp>
          <p:sp>
            <p:nvSpPr>
              <p:cNvPr id="160" name="Tekstvak 159"/>
              <p:cNvSpPr txBox="1"/>
              <p:nvPr/>
            </p:nvSpPr>
            <p:spPr>
              <a:xfrm>
                <a:off x="4741551" y="2376716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0.1</a:t>
                </a:r>
              </a:p>
            </p:txBody>
          </p:sp>
          <p:sp>
            <p:nvSpPr>
              <p:cNvPr id="161" name="Tekstvak 160"/>
              <p:cNvSpPr txBox="1"/>
              <p:nvPr/>
            </p:nvSpPr>
            <p:spPr>
              <a:xfrm>
                <a:off x="4872994" y="2763592"/>
                <a:ext cx="335866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2" name="Tekstvak 161"/>
              <p:cNvSpPr txBox="1"/>
              <p:nvPr/>
            </p:nvSpPr>
            <p:spPr>
              <a:xfrm>
                <a:off x="4738692" y="746279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0.5</a:t>
                </a:r>
              </a:p>
            </p:txBody>
          </p:sp>
          <p:sp>
            <p:nvSpPr>
              <p:cNvPr id="163" name="Tekstvak 162"/>
              <p:cNvSpPr txBox="1"/>
              <p:nvPr/>
            </p:nvSpPr>
            <p:spPr>
              <a:xfrm>
                <a:off x="7841843" y="2702908"/>
                <a:ext cx="1341147" cy="301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2000" b="1"/>
                </a:lvl1pPr>
              </a:lstStyle>
              <a:p>
                <a:r>
                  <a:rPr lang="nl-NL" sz="3324" b="0" dirty="0">
                    <a:latin typeface="Calibri" charset="0"/>
                    <a:ea typeface="Calibri" charset="0"/>
                    <a:cs typeface="Calibri" charset="0"/>
                  </a:rPr>
                  <a:t>Time </a:t>
                </a:r>
                <a:r>
                  <a:rPr lang="nl-NL" sz="2216" b="0" dirty="0">
                    <a:latin typeface="Calibri" charset="0"/>
                    <a:ea typeface="Calibri" charset="0"/>
                    <a:cs typeface="Calibri" charset="0"/>
                  </a:rPr>
                  <a:t>[</a:t>
                </a:r>
                <a:r>
                  <a:rPr lang="nl-NL" sz="2216" b="0" dirty="0" err="1">
                    <a:latin typeface="Calibri" charset="0"/>
                    <a:ea typeface="Calibri" charset="0"/>
                    <a:cs typeface="Calibri" charset="0"/>
                  </a:rPr>
                  <a:t>hours</a:t>
                </a:r>
                <a:r>
                  <a:rPr lang="nl-NL" sz="2216" b="0" dirty="0">
                    <a:latin typeface="Calibri" charset="0"/>
                    <a:ea typeface="Calibri" charset="0"/>
                    <a:cs typeface="Calibri" charset="0"/>
                  </a:rPr>
                  <a:t>]</a:t>
                </a:r>
              </a:p>
            </p:txBody>
          </p:sp>
        </p:grpSp>
        <p:cxnSp>
          <p:nvCxnSpPr>
            <p:cNvPr id="113" name="Rechte verbindingslijn 112"/>
            <p:cNvCxnSpPr/>
            <p:nvPr/>
          </p:nvCxnSpPr>
          <p:spPr>
            <a:xfrm>
              <a:off x="7915275" y="1720295"/>
              <a:ext cx="1062311" cy="396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>
              <a:off x="7158284" y="1720294"/>
              <a:ext cx="550616" cy="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/>
            <p:cNvCxnSpPr/>
            <p:nvPr/>
          </p:nvCxnSpPr>
          <p:spPr>
            <a:xfrm>
              <a:off x="7699375" y="1717119"/>
              <a:ext cx="117475" cy="21304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/>
            <p:cNvCxnSpPr/>
            <p:nvPr/>
          </p:nvCxnSpPr>
          <p:spPr>
            <a:xfrm flipV="1">
              <a:off x="7816850" y="1717119"/>
              <a:ext cx="98425" cy="21304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/>
            <p:nvPr/>
          </p:nvCxnSpPr>
          <p:spPr>
            <a:xfrm flipV="1">
              <a:off x="7059859" y="1716329"/>
              <a:ext cx="112991" cy="2138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/>
            <p:cNvCxnSpPr/>
            <p:nvPr/>
          </p:nvCxnSpPr>
          <p:spPr>
            <a:xfrm flipH="1" flipV="1">
              <a:off x="6734553" y="1716329"/>
              <a:ext cx="237747" cy="212252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Rechte verbindingslijn 118"/>
            <p:cNvCxnSpPr/>
            <p:nvPr/>
          </p:nvCxnSpPr>
          <p:spPr>
            <a:xfrm flipV="1">
              <a:off x="6636128" y="1720301"/>
              <a:ext cx="111256" cy="20828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Rechte verbindingslijn 119"/>
            <p:cNvCxnSpPr/>
            <p:nvPr/>
          </p:nvCxnSpPr>
          <p:spPr>
            <a:xfrm>
              <a:off x="5763052" y="2129457"/>
              <a:ext cx="345648" cy="97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Rechte verbindingslijn 120"/>
            <p:cNvCxnSpPr/>
            <p:nvPr/>
          </p:nvCxnSpPr>
          <p:spPr>
            <a:xfrm flipV="1">
              <a:off x="6527896" y="1926627"/>
              <a:ext cx="124819" cy="5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Rechte verbindingslijn 121"/>
            <p:cNvCxnSpPr/>
            <p:nvPr/>
          </p:nvCxnSpPr>
          <p:spPr>
            <a:xfrm flipV="1">
              <a:off x="6203850" y="2066973"/>
              <a:ext cx="124819" cy="5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Rechte verbindingslijn 122"/>
            <p:cNvCxnSpPr/>
            <p:nvPr/>
          </p:nvCxnSpPr>
          <p:spPr>
            <a:xfrm flipV="1">
              <a:off x="5473600" y="2330498"/>
              <a:ext cx="124819" cy="5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Rechte verbindingslijn 123"/>
            <p:cNvCxnSpPr/>
            <p:nvPr/>
          </p:nvCxnSpPr>
          <p:spPr>
            <a:xfrm flipV="1">
              <a:off x="5244487" y="2538116"/>
              <a:ext cx="124819" cy="5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Rechte verbindingslijn 124"/>
            <p:cNvCxnSpPr/>
            <p:nvPr/>
          </p:nvCxnSpPr>
          <p:spPr>
            <a:xfrm flipV="1">
              <a:off x="5361512" y="2328247"/>
              <a:ext cx="111256" cy="20828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Rechte verbindingslijn 125"/>
            <p:cNvCxnSpPr/>
            <p:nvPr/>
          </p:nvCxnSpPr>
          <p:spPr>
            <a:xfrm flipV="1">
              <a:off x="5565229" y="2119967"/>
              <a:ext cx="220607" cy="20828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Rechte verbindingslijn 126"/>
            <p:cNvCxnSpPr/>
            <p:nvPr/>
          </p:nvCxnSpPr>
          <p:spPr>
            <a:xfrm flipV="1">
              <a:off x="6317434" y="1913572"/>
              <a:ext cx="221128" cy="16001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Rechte verbindingslijn 127"/>
            <p:cNvCxnSpPr/>
            <p:nvPr/>
          </p:nvCxnSpPr>
          <p:spPr>
            <a:xfrm flipV="1">
              <a:off x="6952999" y="1926076"/>
              <a:ext cx="124819" cy="5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Rechte verbindingslijn 128"/>
            <p:cNvCxnSpPr/>
            <p:nvPr/>
          </p:nvCxnSpPr>
          <p:spPr>
            <a:xfrm flipV="1">
              <a:off x="6099452" y="2061953"/>
              <a:ext cx="128822" cy="6418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Rechte verbindingslijn 129"/>
            <p:cNvCxnSpPr/>
            <p:nvPr/>
          </p:nvCxnSpPr>
          <p:spPr>
            <a:xfrm flipV="1">
              <a:off x="7619492" y="2376716"/>
              <a:ext cx="651383" cy="19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Rechte verbindingslijn 130"/>
            <p:cNvCxnSpPr/>
            <p:nvPr/>
          </p:nvCxnSpPr>
          <p:spPr>
            <a:xfrm>
              <a:off x="6978650" y="2339460"/>
              <a:ext cx="530949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Rechte verbindingslijn 131"/>
            <p:cNvCxnSpPr/>
            <p:nvPr/>
          </p:nvCxnSpPr>
          <p:spPr>
            <a:xfrm flipV="1">
              <a:off x="6012634" y="2418329"/>
              <a:ext cx="541298" cy="1036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Rechte verbindingslijn 132"/>
            <p:cNvCxnSpPr/>
            <p:nvPr/>
          </p:nvCxnSpPr>
          <p:spPr>
            <a:xfrm flipV="1">
              <a:off x="5270534" y="2339460"/>
              <a:ext cx="202234" cy="424132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echte verbindingslijn 133"/>
            <p:cNvCxnSpPr/>
            <p:nvPr/>
          </p:nvCxnSpPr>
          <p:spPr>
            <a:xfrm flipV="1">
              <a:off x="5460900" y="2346373"/>
              <a:ext cx="124819" cy="5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echte verbindingslijn 134"/>
            <p:cNvCxnSpPr/>
            <p:nvPr/>
          </p:nvCxnSpPr>
          <p:spPr>
            <a:xfrm>
              <a:off x="5585719" y="2338276"/>
              <a:ext cx="123917" cy="9042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Rechte verbindingslijn 135"/>
            <p:cNvCxnSpPr/>
            <p:nvPr/>
          </p:nvCxnSpPr>
          <p:spPr>
            <a:xfrm flipV="1">
              <a:off x="5693968" y="2337738"/>
              <a:ext cx="122632" cy="9095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Rechte verbindingslijn 136"/>
            <p:cNvCxnSpPr/>
            <p:nvPr/>
          </p:nvCxnSpPr>
          <p:spPr>
            <a:xfrm>
              <a:off x="5816600" y="2337738"/>
              <a:ext cx="108249" cy="12539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Rechte verbindingslijn 137"/>
            <p:cNvCxnSpPr/>
            <p:nvPr/>
          </p:nvCxnSpPr>
          <p:spPr>
            <a:xfrm flipV="1">
              <a:off x="5921674" y="2421375"/>
              <a:ext cx="87785" cy="2732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Rechte verbindingslijn 138"/>
            <p:cNvCxnSpPr/>
            <p:nvPr/>
          </p:nvCxnSpPr>
          <p:spPr>
            <a:xfrm flipV="1">
              <a:off x="6765641" y="2346373"/>
              <a:ext cx="209834" cy="10965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Rechte verbindingslijn 139"/>
            <p:cNvCxnSpPr/>
            <p:nvPr/>
          </p:nvCxnSpPr>
          <p:spPr>
            <a:xfrm>
              <a:off x="7510564" y="2335084"/>
              <a:ext cx="108928" cy="448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Rechte verbindingslijn 140"/>
            <p:cNvCxnSpPr/>
            <p:nvPr/>
          </p:nvCxnSpPr>
          <p:spPr>
            <a:xfrm>
              <a:off x="6553932" y="2418329"/>
              <a:ext cx="108928" cy="448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Rechte verbindingslijn 141"/>
            <p:cNvCxnSpPr/>
            <p:nvPr/>
          </p:nvCxnSpPr>
          <p:spPr>
            <a:xfrm flipV="1">
              <a:off x="6652715" y="2456027"/>
              <a:ext cx="112926" cy="48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Rechte verbindingslijn 142"/>
            <p:cNvCxnSpPr/>
            <p:nvPr/>
          </p:nvCxnSpPr>
          <p:spPr>
            <a:xfrm flipV="1">
              <a:off x="8364896" y="2418329"/>
              <a:ext cx="112926" cy="480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Rechte verbindingslijn 143"/>
            <p:cNvCxnSpPr/>
            <p:nvPr/>
          </p:nvCxnSpPr>
          <p:spPr>
            <a:xfrm>
              <a:off x="8251071" y="2379877"/>
              <a:ext cx="108928" cy="448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Rechte verbindingslijn 144"/>
            <p:cNvCxnSpPr/>
            <p:nvPr/>
          </p:nvCxnSpPr>
          <p:spPr>
            <a:xfrm flipV="1">
              <a:off x="8474423" y="2376716"/>
              <a:ext cx="112926" cy="3723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Rechte verbindingslijn 145"/>
            <p:cNvCxnSpPr/>
            <p:nvPr/>
          </p:nvCxnSpPr>
          <p:spPr>
            <a:xfrm>
              <a:off x="8581629" y="2383217"/>
              <a:ext cx="103806" cy="4146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Rechte verbindingslijn 146"/>
            <p:cNvCxnSpPr/>
            <p:nvPr/>
          </p:nvCxnSpPr>
          <p:spPr>
            <a:xfrm flipV="1">
              <a:off x="8685435" y="2373805"/>
              <a:ext cx="103807" cy="508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Rechte verbindingslijn 147"/>
            <p:cNvCxnSpPr/>
            <p:nvPr/>
          </p:nvCxnSpPr>
          <p:spPr>
            <a:xfrm>
              <a:off x="8789242" y="2370199"/>
              <a:ext cx="11321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Rechte verbindingslijn 148"/>
            <p:cNvCxnSpPr/>
            <p:nvPr/>
          </p:nvCxnSpPr>
          <p:spPr>
            <a:xfrm flipV="1">
              <a:off x="8902454" y="2335085"/>
              <a:ext cx="108196" cy="4163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eperen 163"/>
          <p:cNvGrpSpPr/>
          <p:nvPr/>
        </p:nvGrpSpPr>
        <p:grpSpPr>
          <a:xfrm>
            <a:off x="1591796" y="1391366"/>
            <a:ext cx="8950916" cy="5866924"/>
            <a:chOff x="145139" y="289290"/>
            <a:chExt cx="4475458" cy="2933461"/>
          </a:xfrm>
        </p:grpSpPr>
        <p:grpSp>
          <p:nvGrpSpPr>
            <p:cNvPr id="165" name="Groeperen 164"/>
            <p:cNvGrpSpPr/>
            <p:nvPr/>
          </p:nvGrpSpPr>
          <p:grpSpPr>
            <a:xfrm>
              <a:off x="145139" y="289290"/>
              <a:ext cx="4279815" cy="2933461"/>
              <a:chOff x="145139" y="289290"/>
              <a:chExt cx="4279815" cy="2933461"/>
            </a:xfrm>
          </p:grpSpPr>
          <p:grpSp>
            <p:nvGrpSpPr>
              <p:cNvPr id="167" name="Groeperen 166"/>
              <p:cNvGrpSpPr/>
              <p:nvPr/>
            </p:nvGrpSpPr>
            <p:grpSpPr>
              <a:xfrm>
                <a:off x="477733" y="561329"/>
                <a:ext cx="3947221" cy="2485662"/>
                <a:chOff x="526574" y="529098"/>
                <a:chExt cx="3104123" cy="1515078"/>
              </a:xfrm>
            </p:grpSpPr>
            <p:pic>
              <p:nvPicPr>
                <p:cNvPr id="229" name="Picture 12"/>
                <p:cNvPicPr/>
                <p:nvPr/>
              </p:nvPicPr>
              <p:blipFill rotWithShape="1">
                <a:blip r:embed="rId8" cstate="print"/>
                <a:srcRect l="10074" t="14991" r="2717" b="21472"/>
                <a:stretch/>
              </p:blipFill>
              <p:spPr bwMode="auto">
                <a:xfrm>
                  <a:off x="526574" y="529098"/>
                  <a:ext cx="3104123" cy="15150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0" name="Tekstvak 229"/>
                <p:cNvSpPr txBox="1"/>
                <p:nvPr/>
              </p:nvSpPr>
              <p:spPr>
                <a:xfrm>
                  <a:off x="1875694" y="581678"/>
                  <a:ext cx="900387" cy="16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2954" dirty="0">
                      <a:latin typeface="Calibri" charset="0"/>
                      <a:ea typeface="Calibri" charset="0"/>
                      <a:cs typeface="Calibri" charset="0"/>
                    </a:rPr>
                    <a:t>P&lt;0.001</a:t>
                  </a:r>
                </a:p>
              </p:txBody>
            </p:sp>
          </p:grpSp>
          <p:sp>
            <p:nvSpPr>
              <p:cNvPr id="168" name="Tekstvak 167"/>
              <p:cNvSpPr txBox="1"/>
              <p:nvPr/>
            </p:nvSpPr>
            <p:spPr>
              <a:xfrm>
                <a:off x="447607" y="2977748"/>
                <a:ext cx="242191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69" name="Tekstvak 168"/>
              <p:cNvSpPr txBox="1"/>
              <p:nvPr/>
            </p:nvSpPr>
            <p:spPr>
              <a:xfrm>
                <a:off x="1453481" y="297774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10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0" name="Tekstvak 169"/>
              <p:cNvSpPr txBox="1"/>
              <p:nvPr/>
            </p:nvSpPr>
            <p:spPr>
              <a:xfrm>
                <a:off x="2538543" y="297774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20</a:t>
                </a:r>
              </a:p>
            </p:txBody>
          </p:sp>
          <p:sp>
            <p:nvSpPr>
              <p:cNvPr id="171" name="Tekstvak 170"/>
              <p:cNvSpPr txBox="1"/>
              <p:nvPr/>
            </p:nvSpPr>
            <p:spPr>
              <a:xfrm>
                <a:off x="3590104" y="297774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30</a:t>
                </a:r>
              </a:p>
            </p:txBody>
          </p:sp>
          <p:sp>
            <p:nvSpPr>
              <p:cNvPr id="172" name="Tekstvak 171"/>
              <p:cNvSpPr txBox="1"/>
              <p:nvPr/>
            </p:nvSpPr>
            <p:spPr>
              <a:xfrm>
                <a:off x="145139" y="880087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100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73" name="Tekstvak 172"/>
              <p:cNvSpPr txBox="1"/>
              <p:nvPr/>
            </p:nvSpPr>
            <p:spPr>
              <a:xfrm>
                <a:off x="223811" y="1638992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80</a:t>
                </a:r>
              </a:p>
            </p:txBody>
          </p:sp>
          <p:sp>
            <p:nvSpPr>
              <p:cNvPr id="174" name="Tekstvak 173"/>
              <p:cNvSpPr txBox="1"/>
              <p:nvPr/>
            </p:nvSpPr>
            <p:spPr>
              <a:xfrm>
                <a:off x="226670" y="2396080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60</a:t>
                </a:r>
              </a:p>
            </p:txBody>
          </p:sp>
          <p:sp>
            <p:nvSpPr>
              <p:cNvPr id="175" name="Tekstvak 174"/>
              <p:cNvSpPr txBox="1"/>
              <p:nvPr/>
            </p:nvSpPr>
            <p:spPr>
              <a:xfrm>
                <a:off x="1379332" y="289290"/>
                <a:ext cx="2499298" cy="330251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>
                <a:defPPr>
                  <a:defRPr lang="nl-NL"/>
                </a:defPPr>
                <a:lvl1pPr algn="ctr">
                  <a:defRPr sz="2000" b="1"/>
                </a:lvl1pPr>
              </a:lstStyle>
              <a:p>
                <a:r>
                  <a:rPr lang="nl-NL" sz="3600" dirty="0">
                    <a:latin typeface="Calibri" charset="0"/>
                    <a:ea typeface="Calibri" charset="0"/>
                    <a:cs typeface="Calibri" charset="0"/>
                  </a:rPr>
                  <a:t>MAP</a:t>
                </a:r>
                <a:r>
                  <a:rPr lang="nl-NL" sz="3692" b="0" dirty="0">
                    <a:latin typeface="Calibri" charset="0"/>
                    <a:ea typeface="Calibri" charset="0"/>
                    <a:cs typeface="Calibri" charset="0"/>
                  </a:rPr>
                  <a:t> </a:t>
                </a:r>
                <a:r>
                  <a:rPr lang="nl-NL" sz="2216" b="0" dirty="0">
                    <a:latin typeface="Calibri" charset="0"/>
                    <a:ea typeface="Calibri" charset="0"/>
                    <a:cs typeface="Calibri" charset="0"/>
                  </a:rPr>
                  <a:t>[</a:t>
                </a:r>
                <a:r>
                  <a:rPr lang="nl-NL" sz="2216" b="0" dirty="0" err="1">
                    <a:latin typeface="Calibri" charset="0"/>
                    <a:ea typeface="Calibri" charset="0"/>
                    <a:cs typeface="Calibri" charset="0"/>
                  </a:rPr>
                  <a:t>mmHg</a:t>
                </a:r>
                <a:r>
                  <a:rPr lang="nl-NL" sz="2216" b="0" dirty="0">
                    <a:latin typeface="Calibri" charset="0"/>
                    <a:ea typeface="Calibri" charset="0"/>
                    <a:cs typeface="Calibri" charset="0"/>
                  </a:rPr>
                  <a:t>]</a:t>
                </a:r>
              </a:p>
            </p:txBody>
          </p:sp>
          <p:cxnSp>
            <p:nvCxnSpPr>
              <p:cNvPr id="176" name="Rechte verbindingslijn 175"/>
              <p:cNvCxnSpPr/>
              <p:nvPr/>
            </p:nvCxnSpPr>
            <p:spPr>
              <a:xfrm>
                <a:off x="715081" y="1581060"/>
                <a:ext cx="97121" cy="34910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Rechte verbindingslijn 176"/>
              <p:cNvCxnSpPr/>
              <p:nvPr/>
            </p:nvCxnSpPr>
            <p:spPr>
              <a:xfrm>
                <a:off x="812202" y="1930162"/>
                <a:ext cx="116415" cy="17532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Rechte verbindingslijn 177"/>
              <p:cNvCxnSpPr/>
              <p:nvPr/>
            </p:nvCxnSpPr>
            <p:spPr>
              <a:xfrm flipV="1">
                <a:off x="928617" y="1982863"/>
                <a:ext cx="100505" cy="9900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Rechte verbindingslijn 178"/>
              <p:cNvCxnSpPr/>
              <p:nvPr/>
            </p:nvCxnSpPr>
            <p:spPr>
              <a:xfrm>
                <a:off x="1029122" y="1982863"/>
                <a:ext cx="118096" cy="720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Rechte verbindingslijn 179"/>
              <p:cNvCxnSpPr/>
              <p:nvPr/>
            </p:nvCxnSpPr>
            <p:spPr>
              <a:xfrm flipV="1">
                <a:off x="1120775" y="1930163"/>
                <a:ext cx="219075" cy="1247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Rechte verbindingslijn 180"/>
              <p:cNvCxnSpPr/>
              <p:nvPr/>
            </p:nvCxnSpPr>
            <p:spPr>
              <a:xfrm>
                <a:off x="1339850" y="1930162"/>
                <a:ext cx="320675" cy="98663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echte verbindingslijn 181"/>
              <p:cNvCxnSpPr/>
              <p:nvPr/>
            </p:nvCxnSpPr>
            <p:spPr>
              <a:xfrm>
                <a:off x="1660525" y="2028825"/>
                <a:ext cx="117475" cy="1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Rechte verbindingslijn 182"/>
              <p:cNvCxnSpPr/>
              <p:nvPr/>
            </p:nvCxnSpPr>
            <p:spPr>
              <a:xfrm flipV="1">
                <a:off x="1763342" y="1905001"/>
                <a:ext cx="122608" cy="123824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echte verbindingslijn 183"/>
              <p:cNvCxnSpPr/>
              <p:nvPr/>
            </p:nvCxnSpPr>
            <p:spPr>
              <a:xfrm>
                <a:off x="1858592" y="1905000"/>
                <a:ext cx="227383" cy="12382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Rechte verbindingslijn 184"/>
              <p:cNvCxnSpPr/>
              <p:nvPr/>
            </p:nvCxnSpPr>
            <p:spPr>
              <a:xfrm flipV="1">
                <a:off x="2085975" y="2006600"/>
                <a:ext cx="107307" cy="2222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echte verbindingslijn 185"/>
              <p:cNvCxnSpPr/>
              <p:nvPr/>
            </p:nvCxnSpPr>
            <p:spPr>
              <a:xfrm>
                <a:off x="2193282" y="2006600"/>
                <a:ext cx="111768" cy="0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Rechte verbindingslijn 186"/>
              <p:cNvCxnSpPr/>
              <p:nvPr/>
            </p:nvCxnSpPr>
            <p:spPr>
              <a:xfrm>
                <a:off x="2305050" y="2006600"/>
                <a:ext cx="95250" cy="4826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Rechte verbindingslijn 187"/>
              <p:cNvCxnSpPr/>
              <p:nvPr/>
            </p:nvCxnSpPr>
            <p:spPr>
              <a:xfrm flipV="1">
                <a:off x="2389944" y="2017712"/>
                <a:ext cx="122124" cy="4240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Rechte verbindingslijn 188"/>
              <p:cNvCxnSpPr/>
              <p:nvPr/>
            </p:nvCxnSpPr>
            <p:spPr>
              <a:xfrm>
                <a:off x="2512068" y="2006600"/>
                <a:ext cx="99597" cy="12184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Rechte verbindingslijn 189"/>
              <p:cNvCxnSpPr/>
              <p:nvPr/>
            </p:nvCxnSpPr>
            <p:spPr>
              <a:xfrm>
                <a:off x="2611665" y="2128448"/>
                <a:ext cx="111768" cy="395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Rechte verbindingslijn 190"/>
              <p:cNvCxnSpPr/>
              <p:nvPr/>
            </p:nvCxnSpPr>
            <p:spPr>
              <a:xfrm flipV="1">
                <a:off x="2711262" y="2038916"/>
                <a:ext cx="104963" cy="89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Rechte verbindingslijn 191"/>
              <p:cNvCxnSpPr/>
              <p:nvPr/>
            </p:nvCxnSpPr>
            <p:spPr>
              <a:xfrm>
                <a:off x="2812862" y="2028825"/>
                <a:ext cx="110439" cy="16740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echte verbindingslijn 192"/>
              <p:cNvCxnSpPr/>
              <p:nvPr/>
            </p:nvCxnSpPr>
            <p:spPr>
              <a:xfrm flipV="1">
                <a:off x="2918371" y="2128448"/>
                <a:ext cx="118404" cy="5595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Rechte verbindingslijn 193"/>
              <p:cNvCxnSpPr/>
              <p:nvPr/>
            </p:nvCxnSpPr>
            <p:spPr>
              <a:xfrm flipV="1">
                <a:off x="3033600" y="2115704"/>
                <a:ext cx="113474" cy="15919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Rechte verbindingslijn 194"/>
              <p:cNvCxnSpPr/>
              <p:nvPr/>
            </p:nvCxnSpPr>
            <p:spPr>
              <a:xfrm flipV="1">
                <a:off x="3135468" y="2028825"/>
                <a:ext cx="104963" cy="8953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Rechte verbindingslijn 195"/>
              <p:cNvCxnSpPr/>
              <p:nvPr/>
            </p:nvCxnSpPr>
            <p:spPr>
              <a:xfrm>
                <a:off x="3240213" y="2022041"/>
                <a:ext cx="228432" cy="108386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echte verbindingslijn 196"/>
              <p:cNvCxnSpPr/>
              <p:nvPr/>
            </p:nvCxnSpPr>
            <p:spPr>
              <a:xfrm flipV="1">
                <a:off x="3460417" y="2099531"/>
                <a:ext cx="107307" cy="22225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Rechte verbindingslijn 197"/>
              <p:cNvCxnSpPr/>
              <p:nvPr/>
            </p:nvCxnSpPr>
            <p:spPr>
              <a:xfrm>
                <a:off x="3557889" y="2100335"/>
                <a:ext cx="111768" cy="395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echte verbindingslijn 198"/>
              <p:cNvCxnSpPr/>
              <p:nvPr/>
            </p:nvCxnSpPr>
            <p:spPr>
              <a:xfrm>
                <a:off x="3662664" y="2106685"/>
                <a:ext cx="111768" cy="395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Rechte verbindingslijn 199"/>
              <p:cNvCxnSpPr/>
              <p:nvPr/>
            </p:nvCxnSpPr>
            <p:spPr>
              <a:xfrm>
                <a:off x="3773789" y="2109860"/>
                <a:ext cx="418152" cy="7896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Rechte verbindingslijn 200"/>
              <p:cNvCxnSpPr/>
              <p:nvPr/>
            </p:nvCxnSpPr>
            <p:spPr>
              <a:xfrm flipV="1">
                <a:off x="4177050" y="2106685"/>
                <a:ext cx="119023" cy="8742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Rechte verbindingslijn 201"/>
              <p:cNvCxnSpPr/>
              <p:nvPr/>
            </p:nvCxnSpPr>
            <p:spPr>
              <a:xfrm>
                <a:off x="4296073" y="2106685"/>
                <a:ext cx="109418" cy="23742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Rechte verbindingslijn 202"/>
              <p:cNvCxnSpPr/>
              <p:nvPr/>
            </p:nvCxnSpPr>
            <p:spPr>
              <a:xfrm>
                <a:off x="686945" y="1456569"/>
                <a:ext cx="113474" cy="202760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Rechte verbindingslijn 203"/>
              <p:cNvCxnSpPr/>
              <p:nvPr/>
            </p:nvCxnSpPr>
            <p:spPr>
              <a:xfrm flipV="1">
                <a:off x="793055" y="1359133"/>
                <a:ext cx="120838" cy="278528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Rechte verbindingslijn 204"/>
              <p:cNvCxnSpPr/>
              <p:nvPr/>
            </p:nvCxnSpPr>
            <p:spPr>
              <a:xfrm flipV="1">
                <a:off x="1012183" y="1352066"/>
                <a:ext cx="90689" cy="159467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Rechte verbindingslijn 205"/>
              <p:cNvCxnSpPr/>
              <p:nvPr/>
            </p:nvCxnSpPr>
            <p:spPr>
              <a:xfrm>
                <a:off x="892400" y="1362942"/>
                <a:ext cx="111127" cy="148591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Rechte verbindingslijn 206"/>
              <p:cNvCxnSpPr/>
              <p:nvPr/>
            </p:nvCxnSpPr>
            <p:spPr>
              <a:xfrm>
                <a:off x="1102872" y="1352066"/>
                <a:ext cx="341223" cy="145506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Rechte verbindingslijn 207"/>
              <p:cNvCxnSpPr/>
              <p:nvPr/>
            </p:nvCxnSpPr>
            <p:spPr>
              <a:xfrm>
                <a:off x="1719262" y="1522757"/>
                <a:ext cx="253021" cy="25162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Rechte verbindingslijn 208"/>
              <p:cNvCxnSpPr/>
              <p:nvPr/>
            </p:nvCxnSpPr>
            <p:spPr>
              <a:xfrm flipV="1">
                <a:off x="1631362" y="1522756"/>
                <a:ext cx="123148" cy="12582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Rechte verbindingslijn 209"/>
              <p:cNvCxnSpPr/>
              <p:nvPr/>
            </p:nvCxnSpPr>
            <p:spPr>
              <a:xfrm flipV="1">
                <a:off x="1421208" y="1486625"/>
                <a:ext cx="123148" cy="12582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Rechte verbindingslijn 210"/>
              <p:cNvCxnSpPr/>
              <p:nvPr/>
            </p:nvCxnSpPr>
            <p:spPr>
              <a:xfrm>
                <a:off x="1534687" y="1479050"/>
                <a:ext cx="109395" cy="64484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Rechte verbindingslijn 211"/>
              <p:cNvCxnSpPr/>
              <p:nvPr/>
            </p:nvCxnSpPr>
            <p:spPr>
              <a:xfrm flipV="1">
                <a:off x="2686351" y="1499207"/>
                <a:ext cx="232020" cy="41837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Rechte verbindingslijn 212"/>
              <p:cNvCxnSpPr/>
              <p:nvPr/>
            </p:nvCxnSpPr>
            <p:spPr>
              <a:xfrm flipV="1">
                <a:off x="2493965" y="1504855"/>
                <a:ext cx="90689" cy="159466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Rechte verbindingslijn 213"/>
              <p:cNvCxnSpPr/>
              <p:nvPr/>
            </p:nvCxnSpPr>
            <p:spPr>
              <a:xfrm>
                <a:off x="2389944" y="1498573"/>
                <a:ext cx="95365" cy="165748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Rechte verbindingslijn 214"/>
              <p:cNvCxnSpPr/>
              <p:nvPr/>
            </p:nvCxnSpPr>
            <p:spPr>
              <a:xfrm flipV="1">
                <a:off x="3424136" y="1520125"/>
                <a:ext cx="238528" cy="31338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Rechte verbindingslijn 215"/>
              <p:cNvCxnSpPr/>
              <p:nvPr/>
            </p:nvCxnSpPr>
            <p:spPr>
              <a:xfrm flipV="1">
                <a:off x="3737844" y="1492591"/>
                <a:ext cx="232088" cy="128803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Rechte verbindingslijn 216"/>
              <p:cNvCxnSpPr/>
              <p:nvPr/>
            </p:nvCxnSpPr>
            <p:spPr>
              <a:xfrm>
                <a:off x="3961360" y="1499077"/>
                <a:ext cx="334713" cy="102326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Rechte verbindingslijn 217"/>
              <p:cNvCxnSpPr/>
              <p:nvPr/>
            </p:nvCxnSpPr>
            <p:spPr>
              <a:xfrm>
                <a:off x="3196634" y="1431799"/>
                <a:ext cx="235368" cy="124072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Rechte verbindingslijn 218"/>
              <p:cNvCxnSpPr/>
              <p:nvPr/>
            </p:nvCxnSpPr>
            <p:spPr>
              <a:xfrm>
                <a:off x="2890496" y="1493835"/>
                <a:ext cx="125015" cy="135668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Rechte verbindingslijn 219"/>
              <p:cNvCxnSpPr/>
              <p:nvPr/>
            </p:nvCxnSpPr>
            <p:spPr>
              <a:xfrm flipV="1">
                <a:off x="3015511" y="1486625"/>
                <a:ext cx="105232" cy="134769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Rechte verbindingslijn 220"/>
              <p:cNvCxnSpPr/>
              <p:nvPr/>
            </p:nvCxnSpPr>
            <p:spPr>
              <a:xfrm flipV="1">
                <a:off x="3111459" y="1445529"/>
                <a:ext cx="119102" cy="40831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Rechte verbindingslijn 221"/>
              <p:cNvCxnSpPr/>
              <p:nvPr/>
            </p:nvCxnSpPr>
            <p:spPr>
              <a:xfrm flipV="1">
                <a:off x="1940349" y="1452537"/>
                <a:ext cx="128901" cy="101252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Rechte verbindingslijn 222"/>
              <p:cNvCxnSpPr/>
              <p:nvPr/>
            </p:nvCxnSpPr>
            <p:spPr>
              <a:xfrm>
                <a:off x="2050226" y="1452537"/>
                <a:ext cx="121945" cy="90997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Rechte verbindingslijn 223"/>
              <p:cNvCxnSpPr/>
              <p:nvPr/>
            </p:nvCxnSpPr>
            <p:spPr>
              <a:xfrm flipV="1">
                <a:off x="2162996" y="1492916"/>
                <a:ext cx="114627" cy="36131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Rechte verbindingslijn 224"/>
              <p:cNvCxnSpPr/>
              <p:nvPr/>
            </p:nvCxnSpPr>
            <p:spPr>
              <a:xfrm>
                <a:off x="2263288" y="1492710"/>
                <a:ext cx="124408" cy="6556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Rechte verbindingslijn 225"/>
              <p:cNvCxnSpPr/>
              <p:nvPr/>
            </p:nvCxnSpPr>
            <p:spPr>
              <a:xfrm>
                <a:off x="2577965" y="1504425"/>
                <a:ext cx="117319" cy="39109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Rechte verbindingslijn 226"/>
              <p:cNvCxnSpPr/>
              <p:nvPr/>
            </p:nvCxnSpPr>
            <p:spPr>
              <a:xfrm>
                <a:off x="3623828" y="1513775"/>
                <a:ext cx="124730" cy="101269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Rechte verbindingslijn 227"/>
              <p:cNvCxnSpPr/>
              <p:nvPr/>
            </p:nvCxnSpPr>
            <p:spPr>
              <a:xfrm>
                <a:off x="4263834" y="1587026"/>
                <a:ext cx="136345" cy="84685"/>
              </a:xfrm>
              <a:prstGeom prst="line">
                <a:avLst/>
              </a:prstGeom>
              <a:ln w="25400">
                <a:solidFill>
                  <a:srgbClr val="1F2E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6" name="Tekstvak 165"/>
            <p:cNvSpPr txBox="1"/>
            <p:nvPr/>
          </p:nvSpPr>
          <p:spPr>
            <a:xfrm>
              <a:off x="3279450" y="2656946"/>
              <a:ext cx="1341147" cy="301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2000" b="1"/>
              </a:lvl1pPr>
            </a:lstStyle>
            <a:p>
              <a:r>
                <a:rPr lang="nl-NL" sz="3324" b="0" dirty="0">
                  <a:latin typeface="Calibri" charset="0"/>
                  <a:ea typeface="Calibri" charset="0"/>
                  <a:cs typeface="Calibri" charset="0"/>
                </a:rPr>
                <a:t>Time 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[</a:t>
              </a:r>
              <a:r>
                <a:rPr lang="nl-NL" sz="2216" b="0" dirty="0" err="1">
                  <a:latin typeface="Calibri" charset="0"/>
                  <a:ea typeface="Calibri" charset="0"/>
                  <a:cs typeface="Calibri" charset="0"/>
                </a:rPr>
                <a:t>hours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]</a:t>
              </a:r>
            </a:p>
          </p:txBody>
        </p:sp>
      </p:grpSp>
      <p:sp>
        <p:nvSpPr>
          <p:cNvPr id="231" name="Titel 2"/>
          <p:cNvSpPr txBox="1">
            <a:spLocks/>
          </p:cNvSpPr>
          <p:nvPr/>
        </p:nvSpPr>
        <p:spPr>
          <a:xfrm>
            <a:off x="2053000" y="78619"/>
            <a:ext cx="19724622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7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7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</a:t>
            </a:r>
            <a:r>
              <a:rPr lang="nl-NL" sz="7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Hemodynamics</a:t>
            </a:r>
            <a:r>
              <a:rPr lang="nl-NL" sz="7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&amp; </a:t>
            </a:r>
            <a:r>
              <a:rPr lang="nl-NL" sz="7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Cerebral</a:t>
            </a:r>
            <a:r>
              <a:rPr lang="nl-NL" sz="7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7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oxygenation</a:t>
            </a:r>
            <a:endParaRPr lang="nl-NL" sz="7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45003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el 2"/>
          <p:cNvSpPr txBox="1">
            <a:spLocks/>
          </p:cNvSpPr>
          <p:nvPr/>
        </p:nvSpPr>
        <p:spPr>
          <a:xfrm>
            <a:off x="0" y="268508"/>
            <a:ext cx="24092452" cy="14828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primary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end-point: % </a:t>
            </a:r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anoxic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voxels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DW-MRI</a:t>
            </a:r>
          </a:p>
        </p:txBody>
      </p:sp>
      <p:graphicFrame>
        <p:nvGraphicFramePr>
          <p:cNvPr id="233" name="Tabel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29949447"/>
              </p:ext>
            </p:extLst>
          </p:nvPr>
        </p:nvGraphicFramePr>
        <p:xfrm>
          <a:off x="3344699" y="2647150"/>
          <a:ext cx="16717631" cy="6075680"/>
        </p:xfrm>
        <a:graphic>
          <a:graphicData uri="http://schemas.openxmlformats.org/drawingml/2006/table">
            <a:tbl>
              <a:tblPr/>
              <a:tblGrid>
                <a:gridCol w="55908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93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428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01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45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427480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nl-NL" sz="50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EGDHO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de-DE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MAP65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Ratio 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49400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5000" b="1" u="none" strike="noStrike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Number</a:t>
                      </a:r>
                      <a:endParaRPr lang="nl-NL" sz="5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is-IS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42/52 </a:t>
                      </a:r>
                    </a:p>
                    <a:p>
                      <a:pPr algn="ctr" fontAlgn="b"/>
                      <a:r>
                        <a:rPr lang="is-IS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(81%)</a:t>
                      </a:r>
                      <a:endParaRPr lang="is-IS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l-NL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40/55</a:t>
                      </a:r>
                    </a:p>
                    <a:p>
                      <a:pPr algn="ctr" fontAlgn="b"/>
                      <a:r>
                        <a:rPr lang="nl-NL" sz="5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(73%)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49400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5000" b="1" u="none" strike="noStrike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Observed</a:t>
                      </a:r>
                      <a:r>
                        <a:rPr lang="nl-NL" sz="5000" b="1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nl-NL" sz="5000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nl-NL" sz="5000" u="none" strike="noStrike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Median</a:t>
                      </a:r>
                      <a:r>
                        <a:rPr lang="nl-NL" sz="5000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(Q1,Q3))</a:t>
                      </a:r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</a:t>
                      </a:r>
                      <a:r>
                        <a:rPr lang="nl-NL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nl-NL" sz="5000" b="1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50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(8;18)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11</a:t>
                      </a:r>
                      <a:r>
                        <a:rPr lang="nl-NL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r>
                        <a:rPr lang="mr-IN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nl-NL" sz="500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mr-IN" sz="50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(8;15)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49400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5000" b="1" u="none" strike="noStrike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Imputation</a:t>
                      </a:r>
                      <a:r>
                        <a:rPr lang="nl-NL" sz="5000" b="1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 </a:t>
                      </a:r>
                    </a:p>
                    <a:p>
                      <a:pPr algn="l" fontAlgn="b"/>
                      <a:r>
                        <a:rPr lang="nl-NL" sz="5000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(</a:t>
                      </a:r>
                      <a:r>
                        <a:rPr lang="nl-NL" sz="5000" u="none" strike="noStrike" dirty="0" err="1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Median</a:t>
                      </a:r>
                      <a:r>
                        <a:rPr lang="nl-NL" sz="5000" u="none" strike="noStrike" dirty="0">
                          <a:effectLst/>
                          <a:latin typeface="+mn-lt"/>
                          <a:ea typeface="Arial" charset="0"/>
                          <a:cs typeface="Arial" charset="0"/>
                        </a:rPr>
                        <a:t>, (95% CI))</a:t>
                      </a:r>
                      <a:endParaRPr lang="nl-NL" sz="5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Arial" charset="0"/>
                        <a:cs typeface="Arial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16</a:t>
                      </a:r>
                      <a:r>
                        <a:rPr lang="nl-NL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r>
                        <a:rPr lang="mr-IN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nl-NL" sz="5000" u="none" strike="noStrike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(13;21)</a:t>
                      </a:r>
                      <a:endParaRPr lang="mr-IN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12</a:t>
                      </a:r>
                      <a:r>
                        <a:rPr lang="nl-NL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%</a:t>
                      </a:r>
                      <a:r>
                        <a:rPr lang="mr-IN" sz="5000" b="1" u="none" strike="noStrike" dirty="0">
                          <a:solidFill>
                            <a:srgbClr val="FF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nl-NL" sz="5000" b="1" u="none" strike="noStrike" dirty="0">
                        <a:solidFill>
                          <a:srgbClr val="FF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(9;16)</a:t>
                      </a:r>
                      <a:endParaRPr lang="mr-IN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1.37 (0.95;1.98)</a:t>
                      </a:r>
                      <a:endParaRPr lang="mr-IN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hr-HR" sz="5000" u="none" strike="noStrike" dirty="0"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0.09</a:t>
                      </a:r>
                      <a:endParaRPr lang="hr-HR" sz="50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4" name="Pijl links en rechts 233"/>
          <p:cNvSpPr/>
          <p:nvPr/>
        </p:nvSpPr>
        <p:spPr>
          <a:xfrm>
            <a:off x="2258849" y="9911341"/>
            <a:ext cx="1793150" cy="977462"/>
          </a:xfrm>
          <a:prstGeom prst="left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35" name="TextBox 75"/>
          <p:cNvSpPr txBox="1"/>
          <p:nvPr/>
        </p:nvSpPr>
        <p:spPr>
          <a:xfrm>
            <a:off x="4343930" y="9725077"/>
            <a:ext cx="16915869" cy="132343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The % of anoxic voxels (ADC score &lt; 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650.10-</a:t>
            </a:r>
            <a:r>
              <a:rPr kumimoji="0" lang="nl-NL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6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mm</a:t>
            </a:r>
            <a:r>
              <a:rPr kumimoji="0" lang="nl-NL" sz="4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2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/s) was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only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a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poor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predictor of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favorable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neurological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outcome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(CPC 1-2) at 180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days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(ROC AUC 0.60)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6" name="Pijl links en rechts 5"/>
          <p:cNvSpPr/>
          <p:nvPr/>
        </p:nvSpPr>
        <p:spPr>
          <a:xfrm>
            <a:off x="2301521" y="11197597"/>
            <a:ext cx="1793150" cy="977462"/>
          </a:xfrm>
          <a:prstGeom prst="leftRightArrow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7" name="TextBox 75"/>
          <p:cNvSpPr txBox="1"/>
          <p:nvPr/>
        </p:nvSpPr>
        <p:spPr>
          <a:xfrm>
            <a:off x="4386602" y="11486821"/>
            <a:ext cx="16915869" cy="707886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More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patients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assigned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</a:t>
            </a:r>
            <a:r>
              <a:rPr kumimoji="0" lang="nl-NL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to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EGDHO </a:t>
            </a:r>
            <a:r>
              <a:rPr kumimoji="0" lang="nl-NL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underwent</a:t>
            </a:r>
            <a:r>
              <a:rPr kumimoji="0" lang="nl-NL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Abadi MT Condensed Extra Bold" charset="0"/>
                <a:cs typeface="Abadi MT Condensed Extra Bold" charset="0"/>
              </a:rPr>
              <a:t> MRI (Bias)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31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2"/>
          <p:cNvSpPr txBox="1">
            <a:spLocks/>
          </p:cNvSpPr>
          <p:nvPr/>
        </p:nvSpPr>
        <p:spPr>
          <a:xfrm>
            <a:off x="0" y="440522"/>
            <a:ext cx="243840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5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</a:t>
            </a:r>
            <a:r>
              <a:rPr lang="nl-NL" sz="85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favorable</a:t>
            </a:r>
            <a:r>
              <a:rPr lang="nl-NL" sz="8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5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neurological</a:t>
            </a:r>
            <a:r>
              <a:rPr lang="nl-NL" sz="8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5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outcome</a:t>
            </a:r>
            <a:r>
              <a:rPr lang="nl-NL" sz="8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(CPC 1-2)</a:t>
            </a:r>
            <a:endParaRPr lang="nl-NL" sz="8500" b="1" dirty="0">
              <a:latin typeface="+mn-lt"/>
              <a:ea typeface="Abadi MT Condensed Extra Bold" charset="0"/>
              <a:cs typeface="Abadi MT Condensed Extra Bold" charset="0"/>
            </a:endParaRPr>
          </a:p>
        </p:txBody>
      </p:sp>
      <p:graphicFrame>
        <p:nvGraphicFramePr>
          <p:cNvPr id="7" name="Grafiek 6">
            <a:extLst>
              <a:ext uri="{FF2B5EF4-FFF2-40B4-BE49-F238E27FC236}">
                <a16:creationId xmlns:a16="http://schemas.microsoft.com/office/drawing/2014/main" xmlns="" id="{25C20105-0B67-A049-BF59-CA90904BEE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6507213"/>
              </p:ext>
            </p:extLst>
          </p:nvPr>
        </p:nvGraphicFramePr>
        <p:xfrm>
          <a:off x="3708707" y="1948772"/>
          <a:ext cx="17248134" cy="1038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5"/>
          <p:cNvSpPr txBox="1"/>
          <p:nvPr/>
        </p:nvSpPr>
        <p:spPr>
          <a:xfrm>
            <a:off x="4211431" y="12677246"/>
            <a:ext cx="6442858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ICU discharge</a:t>
            </a:r>
          </a:p>
        </p:txBody>
      </p:sp>
      <p:sp>
        <p:nvSpPr>
          <p:cNvPr id="9" name="TextBox 75"/>
          <p:cNvSpPr txBox="1"/>
          <p:nvPr/>
        </p:nvSpPr>
        <p:spPr>
          <a:xfrm>
            <a:off x="14081175" y="12698108"/>
            <a:ext cx="6442858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180 days</a:t>
            </a:r>
            <a:endParaRPr lang="en-US" sz="5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TextBox 75"/>
          <p:cNvSpPr txBox="1"/>
          <p:nvPr/>
        </p:nvSpPr>
        <p:spPr>
          <a:xfrm>
            <a:off x="4810703" y="12064299"/>
            <a:ext cx="17234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FAS</a:t>
            </a:r>
          </a:p>
        </p:txBody>
      </p:sp>
      <p:sp>
        <p:nvSpPr>
          <p:cNvPr id="11" name="TextBox 75"/>
          <p:cNvSpPr txBox="1"/>
          <p:nvPr/>
        </p:nvSpPr>
        <p:spPr>
          <a:xfrm>
            <a:off x="8178741" y="12064299"/>
            <a:ext cx="17234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PPS</a:t>
            </a:r>
          </a:p>
        </p:txBody>
      </p:sp>
      <p:sp>
        <p:nvSpPr>
          <p:cNvPr id="12" name="TextBox 75"/>
          <p:cNvSpPr txBox="1"/>
          <p:nvPr/>
        </p:nvSpPr>
        <p:spPr>
          <a:xfrm>
            <a:off x="14705931" y="12064299"/>
            <a:ext cx="17234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FAS</a:t>
            </a:r>
          </a:p>
        </p:txBody>
      </p:sp>
      <p:sp>
        <p:nvSpPr>
          <p:cNvPr id="13" name="TextBox 75"/>
          <p:cNvSpPr txBox="1"/>
          <p:nvPr/>
        </p:nvSpPr>
        <p:spPr>
          <a:xfrm>
            <a:off x="18073973" y="12064299"/>
            <a:ext cx="172342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PPS</a:t>
            </a:r>
          </a:p>
        </p:txBody>
      </p:sp>
      <p:sp>
        <p:nvSpPr>
          <p:cNvPr id="14" name="TextBox 75"/>
          <p:cNvSpPr txBox="1"/>
          <p:nvPr/>
        </p:nvSpPr>
        <p:spPr>
          <a:xfrm>
            <a:off x="4924994" y="2906683"/>
            <a:ext cx="19397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p=0.39</a:t>
            </a:r>
            <a:endParaRPr lang="en-US" sz="4000" b="1" dirty="0"/>
          </a:p>
        </p:txBody>
      </p:sp>
      <p:sp>
        <p:nvSpPr>
          <p:cNvPr id="15" name="TextBox 75"/>
          <p:cNvSpPr txBox="1"/>
          <p:nvPr/>
        </p:nvSpPr>
        <p:spPr>
          <a:xfrm>
            <a:off x="14820222" y="2906683"/>
            <a:ext cx="19397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p=0.96</a:t>
            </a:r>
          </a:p>
        </p:txBody>
      </p:sp>
      <p:sp>
        <p:nvSpPr>
          <p:cNvPr id="16" name="TextBox 75"/>
          <p:cNvSpPr txBox="1"/>
          <p:nvPr/>
        </p:nvSpPr>
        <p:spPr>
          <a:xfrm>
            <a:off x="8184876" y="2906683"/>
            <a:ext cx="19397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p=0.15</a:t>
            </a:r>
          </a:p>
        </p:txBody>
      </p:sp>
      <p:sp>
        <p:nvSpPr>
          <p:cNvPr id="17" name="TextBox 75"/>
          <p:cNvSpPr txBox="1"/>
          <p:nvPr/>
        </p:nvSpPr>
        <p:spPr>
          <a:xfrm>
            <a:off x="18080106" y="2906683"/>
            <a:ext cx="19397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p=0.78</a:t>
            </a:r>
          </a:p>
        </p:txBody>
      </p:sp>
      <p:sp>
        <p:nvSpPr>
          <p:cNvPr id="18" name="Rechthoek 17"/>
          <p:cNvSpPr/>
          <p:nvPr/>
        </p:nvSpPr>
        <p:spPr>
          <a:xfrm>
            <a:off x="14081175" y="2906683"/>
            <a:ext cx="6876572" cy="105807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44"/>
          </a:p>
        </p:txBody>
      </p:sp>
      <p:sp>
        <p:nvSpPr>
          <p:cNvPr id="19" name="TextBox 75"/>
          <p:cNvSpPr txBox="1"/>
          <p:nvPr/>
        </p:nvSpPr>
        <p:spPr>
          <a:xfrm>
            <a:off x="13068218" y="1983966"/>
            <a:ext cx="1911614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ea typeface="Calibri" charset="0"/>
                <a:cs typeface="Calibri" charset="0"/>
              </a:rPr>
              <a:t>MAP65</a:t>
            </a:r>
          </a:p>
        </p:txBody>
      </p:sp>
    </p:spTree>
    <p:extLst>
      <p:ext uri="{BB962C8B-B14F-4D97-AF65-F5344CB8AC3E}">
        <p14:creationId xmlns:p14="http://schemas.microsoft.com/office/powerpoint/2010/main" xmlns="" val="1615842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"/>
          <p:cNvSpPr txBox="1">
            <a:spLocks/>
          </p:cNvSpPr>
          <p:nvPr/>
        </p:nvSpPr>
        <p:spPr>
          <a:xfrm>
            <a:off x="3048495" y="405505"/>
            <a:ext cx="17971407" cy="148283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002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secondary</a:t>
            </a:r>
            <a:r>
              <a:rPr lang="nl-NL" sz="8002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end-points: ICU</a:t>
            </a:r>
          </a:p>
        </p:txBody>
      </p:sp>
      <p:graphicFrame>
        <p:nvGraphicFramePr>
          <p:cNvPr id="23" name="Tabel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11059044"/>
              </p:ext>
            </p:extLst>
          </p:nvPr>
        </p:nvGraphicFramePr>
        <p:xfrm>
          <a:off x="1749289" y="2674858"/>
          <a:ext cx="19210599" cy="7494376"/>
        </p:xfrm>
        <a:graphic>
          <a:graphicData uri="http://schemas.openxmlformats.org/drawingml/2006/table">
            <a:tbl>
              <a:tblPr/>
              <a:tblGrid>
                <a:gridCol w="74344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42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504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0124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73594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endParaRPr lang="nl-NL" sz="5000" u="none" strike="noStrike" kern="12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EGDHO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de-DE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MAP65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Ratio 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5000" u="none" strike="noStrike" kern="1200" dirty="0">
                          <a:solidFill>
                            <a:schemeClr val="bg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p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3594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ICU </a:t>
                      </a:r>
                      <a:r>
                        <a:rPr lang="nl-NL" sz="4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stay</a:t>
                      </a:r>
                      <a:r>
                        <a:rPr lang="nl-NL" sz="4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(</a:t>
                      </a:r>
                      <a:r>
                        <a:rPr lang="nl-NL" sz="4600" b="1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days</a:t>
                      </a:r>
                      <a:r>
                        <a:rPr lang="nl-NL" sz="4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  <a:p>
                      <a:pPr algn="l" fontAlgn="b"/>
                      <a:r>
                        <a:rPr lang="nl-NL" sz="4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nl-NL" sz="46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Median</a:t>
                      </a:r>
                      <a:r>
                        <a:rPr lang="nl-NL" sz="460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(Q1,Q3))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(5;11)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8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(5;17)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46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hr-HR" sz="4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0.13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73594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Mechanical</a:t>
                      </a:r>
                      <a:r>
                        <a:rPr lang="nl-NL" sz="4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nl-NL" sz="4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ventilation</a:t>
                      </a:r>
                      <a:r>
                        <a:rPr lang="nl-NL" sz="4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 (</a:t>
                      </a:r>
                      <a:r>
                        <a:rPr lang="nl-NL" sz="4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days</a:t>
                      </a:r>
                      <a:r>
                        <a:rPr lang="nl-NL" sz="4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</a:p>
                    <a:p>
                      <a:pPr algn="l" fontAlgn="b"/>
                      <a:r>
                        <a:rPr lang="nl-NL" sz="4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nl-NL" sz="4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Median</a:t>
                      </a:r>
                      <a:r>
                        <a:rPr lang="nl-NL" sz="4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, (Q1,Q3))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5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(3;9)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7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(3;13)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46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0.31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3594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Tracheostomy</a:t>
                      </a:r>
                      <a:endParaRPr lang="nl-NL" sz="46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2/52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(4%)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10/55 </a:t>
                      </a:r>
                      <a:endParaRPr lang="nl-NL" sz="46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(18%)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0.18 (0.04;0.88)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4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0.02</a:t>
                      </a:r>
                    </a:p>
                  </a:txBody>
                  <a:tcPr marL="25400" marR="25400" marT="25400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27821931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xmlns="" id="{42D4BF3B-7618-9E43-9D58-573680784D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359110"/>
              </p:ext>
            </p:extLst>
          </p:nvPr>
        </p:nvGraphicFramePr>
        <p:xfrm>
          <a:off x="2461495" y="1886591"/>
          <a:ext cx="17344102" cy="11829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itel 2"/>
          <p:cNvSpPr txBox="1">
            <a:spLocks/>
          </p:cNvSpPr>
          <p:nvPr/>
        </p:nvSpPr>
        <p:spPr>
          <a:xfrm>
            <a:off x="4211420" y="403763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800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safety</a:t>
            </a:r>
            <a:r>
              <a:rPr lang="nl-NL" sz="8800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end-points</a:t>
            </a:r>
          </a:p>
        </p:txBody>
      </p:sp>
      <p:sp>
        <p:nvSpPr>
          <p:cNvPr id="6" name="TextBox 75"/>
          <p:cNvSpPr txBox="1"/>
          <p:nvPr/>
        </p:nvSpPr>
        <p:spPr>
          <a:xfrm>
            <a:off x="3232758" y="11894691"/>
            <a:ext cx="249233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Recurrent</a:t>
            </a:r>
          </a:p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arrest</a:t>
            </a:r>
          </a:p>
        </p:txBody>
      </p:sp>
      <p:sp>
        <p:nvSpPr>
          <p:cNvPr id="7" name="TextBox 75"/>
          <p:cNvSpPr txBox="1"/>
          <p:nvPr/>
        </p:nvSpPr>
        <p:spPr>
          <a:xfrm>
            <a:off x="1871561" y="1886579"/>
            <a:ext cx="810532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Assessed hourly by </a:t>
            </a:r>
            <a:r>
              <a:rPr lang="en-US" sz="4000" b="1" kern="120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study nurses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8" name="TextBox 75"/>
          <p:cNvSpPr txBox="1"/>
          <p:nvPr/>
        </p:nvSpPr>
        <p:spPr>
          <a:xfrm>
            <a:off x="7145657" y="11894691"/>
            <a:ext cx="232269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Limb</a:t>
            </a:r>
          </a:p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ischemia</a:t>
            </a:r>
          </a:p>
        </p:txBody>
      </p:sp>
      <p:sp>
        <p:nvSpPr>
          <p:cNvPr id="9" name="TextBox 75"/>
          <p:cNvSpPr txBox="1"/>
          <p:nvPr/>
        </p:nvSpPr>
        <p:spPr>
          <a:xfrm>
            <a:off x="10058280" y="11894691"/>
            <a:ext cx="27270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New AF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0" name="TextBox 75"/>
          <p:cNvSpPr txBox="1"/>
          <p:nvPr/>
        </p:nvSpPr>
        <p:spPr>
          <a:xfrm>
            <a:off x="13273428" y="11894691"/>
            <a:ext cx="272707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Pulmonary</a:t>
            </a:r>
          </a:p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edema</a:t>
            </a:r>
          </a:p>
        </p:txBody>
      </p:sp>
      <p:sp>
        <p:nvSpPr>
          <p:cNvPr id="11" name="TextBox 75"/>
          <p:cNvSpPr txBox="1"/>
          <p:nvPr/>
        </p:nvSpPr>
        <p:spPr>
          <a:xfrm>
            <a:off x="16082088" y="11894690"/>
            <a:ext cx="272707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Any</a:t>
            </a:r>
          </a:p>
        </p:txBody>
      </p:sp>
      <p:sp>
        <p:nvSpPr>
          <p:cNvPr id="12" name="TextBox 75"/>
          <p:cNvSpPr txBox="1"/>
          <p:nvPr/>
        </p:nvSpPr>
        <p:spPr>
          <a:xfrm>
            <a:off x="17445626" y="1997017"/>
            <a:ext cx="193973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p=0.02</a:t>
            </a:r>
          </a:p>
        </p:txBody>
      </p:sp>
      <p:sp>
        <p:nvSpPr>
          <p:cNvPr id="13" name="TextBox 75"/>
          <p:cNvSpPr txBox="1"/>
          <p:nvPr/>
        </p:nvSpPr>
        <p:spPr>
          <a:xfrm>
            <a:off x="6955146" y="11699095"/>
            <a:ext cx="936000" cy="184666"/>
          </a:xfrm>
          <a:prstGeom prst="rect">
            <a:avLst/>
          </a:prstGeom>
          <a:solidFill>
            <a:srgbClr val="4247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endParaRPr lang="en-US" sz="6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4" name="TextBox 75"/>
          <p:cNvSpPr txBox="1"/>
          <p:nvPr/>
        </p:nvSpPr>
        <p:spPr>
          <a:xfrm>
            <a:off x="10301596" y="11693795"/>
            <a:ext cx="936000" cy="184666"/>
          </a:xfrm>
          <a:prstGeom prst="rect">
            <a:avLst/>
          </a:prstGeom>
          <a:solidFill>
            <a:srgbClr val="4247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endParaRPr lang="en-US" sz="6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5" name="TextBox 75"/>
          <p:cNvSpPr txBox="1"/>
          <p:nvPr/>
        </p:nvSpPr>
        <p:spPr>
          <a:xfrm>
            <a:off x="13635346" y="11695895"/>
            <a:ext cx="936000" cy="184666"/>
          </a:xfrm>
          <a:prstGeom prst="rect">
            <a:avLst/>
          </a:prstGeom>
          <a:solidFill>
            <a:srgbClr val="4247F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endParaRPr lang="en-US" sz="6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6" name="TextBox 75"/>
          <p:cNvSpPr txBox="1"/>
          <p:nvPr/>
        </p:nvSpPr>
        <p:spPr>
          <a:xfrm>
            <a:off x="3509056" y="4169621"/>
            <a:ext cx="259629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2176651" hangingPunct="1"/>
            <a:r>
              <a:rPr lang="en-US" sz="4000" b="1" kern="120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RRR 60%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5699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2"/>
          <p:cNvSpPr txBox="1">
            <a:spLocks/>
          </p:cNvSpPr>
          <p:nvPr/>
        </p:nvSpPr>
        <p:spPr>
          <a:xfrm>
            <a:off x="23589" y="443994"/>
            <a:ext cx="5140079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Conclusion</a:t>
            </a:r>
            <a:endParaRPr lang="nl-NL" sz="8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Pijl links en rechts 1"/>
          <p:cNvSpPr/>
          <p:nvPr/>
        </p:nvSpPr>
        <p:spPr>
          <a:xfrm>
            <a:off x="11586481" y="1424430"/>
            <a:ext cx="1213070" cy="615263"/>
          </a:xfrm>
          <a:prstGeom prst="left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6240973"/>
              </p:ext>
            </p:extLst>
          </p:nvPr>
        </p:nvGraphicFramePr>
        <p:xfrm>
          <a:off x="7255178" y="275117"/>
          <a:ext cx="4211955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EGDHO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MAP 85-100mmHg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SVO</a:t>
                      </a:r>
                      <a:r>
                        <a:rPr lang="en-US" sz="4000" b="1" baseline="-25000" dirty="0">
                          <a:latin typeface="Calibri" charset="0"/>
                          <a:ea typeface="Calibri" charset="0"/>
                          <a:cs typeface="Calibri" charset="0"/>
                        </a:rPr>
                        <a:t>2 </a:t>
                      </a:r>
                      <a:r>
                        <a:rPr lang="en-US" sz="40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65-75%</a:t>
                      </a:r>
                      <a:endParaRPr lang="en-US" sz="4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" name="Tabel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5931575"/>
              </p:ext>
            </p:extLst>
          </p:nvPr>
        </p:nvGraphicFramePr>
        <p:xfrm>
          <a:off x="13094744" y="301688"/>
          <a:ext cx="4211955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Control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MAP 65mmHg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5" name="Tekstvak 74"/>
          <p:cNvSpPr txBox="1"/>
          <p:nvPr/>
        </p:nvSpPr>
        <p:spPr>
          <a:xfrm>
            <a:off x="6559458" y="2839719"/>
            <a:ext cx="18472242" cy="10864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Safe: </a:t>
            </a:r>
            <a:r>
              <a:rPr lang="en-US" kern="1200" dirty="0">
                <a:solidFill>
                  <a:schemeClr val="tx1"/>
                </a:solidFill>
                <a:latin typeface="Calibri" panose="020F0502020204030204"/>
                <a:ea typeface=""/>
                <a:cs typeface=""/>
              </a:rPr>
              <a:t>⬇ Re-arrest &amp; serious adverse events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Improves cerebral oxygenation and perfusion</a:t>
            </a: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solidFill>
                <a:schemeClr val="tx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</a:t>
            </a: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 reduction anoxic brain damage on DW-MRI</a:t>
            </a:r>
          </a:p>
          <a:p>
            <a:pPr marL="914400" indent="-914400" algn="l" defTabSz="2176651" hangingPunct="1">
              <a:buFont typeface="+mj-lt"/>
              <a:buAutoNum type="arabicPeriod"/>
            </a:pPr>
            <a:r>
              <a:rPr lang="en-US" sz="55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No</a:t>
            </a: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 improvement functional outcome at 180 days</a:t>
            </a:r>
            <a:endParaRPr lang="en-US" sz="6000" kern="1200" dirty="0">
              <a:solidFill>
                <a:schemeClr val="tx1"/>
              </a:solidFill>
              <a:latin typeface="Calibri" panose="020F0502020204030204"/>
              <a:ea typeface=""/>
              <a:cs typeface=""/>
            </a:endParaRPr>
          </a:p>
          <a:p>
            <a:pPr lvl="3" algn="l" defTabSz="2176651" hangingPunct="1"/>
            <a:r>
              <a:rPr lang="en-US" i="1" kern="1200" dirty="0">
                <a:solidFill>
                  <a:schemeClr val="tx1"/>
                </a:solidFill>
                <a:latin typeface="Calibri" panose="020F0502020204030204"/>
                <a:ea typeface=""/>
                <a:cs typeface=""/>
              </a:rPr>
              <a:t>⬌  Poor accuracy DW-MRI to predict prognosis</a:t>
            </a:r>
          </a:p>
          <a:p>
            <a:pPr lvl="3" algn="l" defTabSz="2176651" hangingPunct="1"/>
            <a:r>
              <a:rPr lang="en-US" i="1" kern="1200" dirty="0">
                <a:solidFill>
                  <a:schemeClr val="tx1"/>
                </a:solidFill>
                <a:latin typeface="Calibri" panose="020F0502020204030204"/>
                <a:ea typeface=""/>
                <a:cs typeface=""/>
              </a:rPr>
              <a:t>⬌  Baseline brain damage: too extensive? </a:t>
            </a:r>
          </a:p>
          <a:p>
            <a:pPr lvl="3" algn="l" defTabSz="2176651" hangingPunct="1"/>
            <a:r>
              <a:rPr lang="en-US" i="1" kern="1200" dirty="0">
                <a:solidFill>
                  <a:schemeClr val="tx1"/>
                </a:solidFill>
                <a:latin typeface="Calibri" panose="020F0502020204030204"/>
                <a:ea typeface=""/>
                <a:cs typeface=""/>
              </a:rPr>
              <a:t>⬌  Brain stem reflexes: more present in the MAP65mmHg arm</a:t>
            </a:r>
          </a:p>
        </p:txBody>
      </p:sp>
      <p:sp>
        <p:nvSpPr>
          <p:cNvPr id="76" name="Curved Up Arrow 27"/>
          <p:cNvSpPr/>
          <p:nvPr/>
        </p:nvSpPr>
        <p:spPr>
          <a:xfrm rot="5400000">
            <a:off x="2806112" y="6672512"/>
            <a:ext cx="6325434" cy="1027130"/>
          </a:xfrm>
          <a:prstGeom prst="curved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6" name="TextBox 32"/>
          <p:cNvSpPr txBox="1"/>
          <p:nvPr/>
        </p:nvSpPr>
        <p:spPr>
          <a:xfrm>
            <a:off x="572126" y="11405063"/>
            <a:ext cx="4009219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Fluids</a:t>
            </a:r>
          </a:p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Inotropes</a:t>
            </a:r>
          </a:p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Vasopressors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1347829" y="10075403"/>
            <a:ext cx="10812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latin typeface="Calibri" charset="0"/>
                <a:ea typeface="Calibri" charset="0"/>
                <a:cs typeface="Calibri" charset="0"/>
              </a:rPr>
              <a:t>+</a:t>
            </a:r>
            <a:endParaRPr lang="en-US" sz="10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2559108" y="10620233"/>
            <a:ext cx="153836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36hrs</a:t>
            </a:r>
            <a:endParaRPr lang="en-US" sz="45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pSp>
        <p:nvGrpSpPr>
          <p:cNvPr id="41" name="Groeperen 40"/>
          <p:cNvGrpSpPr/>
          <p:nvPr/>
        </p:nvGrpSpPr>
        <p:grpSpPr>
          <a:xfrm>
            <a:off x="1153783" y="3101235"/>
            <a:ext cx="3452914" cy="7979081"/>
            <a:chOff x="3207518" y="3291839"/>
            <a:chExt cx="5947804" cy="11271658"/>
          </a:xfrm>
        </p:grpSpPr>
        <p:grpSp>
          <p:nvGrpSpPr>
            <p:cNvPr id="42" name="Groeperen 41"/>
            <p:cNvGrpSpPr/>
            <p:nvPr/>
          </p:nvGrpSpPr>
          <p:grpSpPr>
            <a:xfrm>
              <a:off x="3207518" y="3291839"/>
              <a:ext cx="5947804" cy="9783265"/>
              <a:chOff x="5220831" y="4509157"/>
              <a:chExt cx="4531203" cy="8890828"/>
            </a:xfrm>
          </p:grpSpPr>
          <p:grpSp>
            <p:nvGrpSpPr>
              <p:cNvPr id="48" name="Group 15"/>
              <p:cNvGrpSpPr/>
              <p:nvPr/>
            </p:nvGrpSpPr>
            <p:grpSpPr>
              <a:xfrm>
                <a:off x="5279105" y="4509157"/>
                <a:ext cx="4472929" cy="8890828"/>
                <a:chOff x="3546282" y="1493772"/>
                <a:chExt cx="2567838" cy="4136635"/>
              </a:xfrm>
            </p:grpSpPr>
            <p:pic>
              <p:nvPicPr>
                <p:cNvPr id="53" name="Picture 2" descr="http://thumbs.dreamstime.com/z/human-heart-14951333.jpg"/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625" t="4103" r="4687" b="4949"/>
                <a:stretch/>
              </p:blipFill>
              <p:spPr bwMode="auto">
                <a:xfrm>
                  <a:off x="3657602" y="4238170"/>
                  <a:ext cx="2019300" cy="13922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4" descr="http://www.english-online.at/biology/human-brain/parts-of-the-human-brain.gif"/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5553" t="13448" b="18633"/>
                <a:stretch/>
              </p:blipFill>
              <p:spPr bwMode="auto">
                <a:xfrm>
                  <a:off x="3602803" y="1493772"/>
                  <a:ext cx="2511317" cy="12858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http://www.uptodate.com/contents/images/SURG/54048/Aortic_arch_vars.gif?title=Variations+of+aortic+arch+branching&amp;language=en-US"/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707" t="3756" r="67267" b="52132"/>
                <a:stretch/>
              </p:blipFill>
              <p:spPr bwMode="auto">
                <a:xfrm>
                  <a:off x="3948631" y="2767582"/>
                  <a:ext cx="1348629" cy="1470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Rectangle 19"/>
                <p:cNvSpPr/>
                <p:nvPr/>
              </p:nvSpPr>
              <p:spPr>
                <a:xfrm>
                  <a:off x="3546282" y="2647782"/>
                  <a:ext cx="485029" cy="187512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7144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Curved Up Arrow 21"/>
              <p:cNvSpPr/>
              <p:nvPr/>
            </p:nvSpPr>
            <p:spPr>
              <a:xfrm rot="15873466">
                <a:off x="7555904" y="7400206"/>
                <a:ext cx="2019624" cy="847166"/>
              </a:xfrm>
              <a:prstGeom prst="curvedUp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7144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0" name="Plus 49"/>
              <p:cNvSpPr/>
              <p:nvPr/>
            </p:nvSpPr>
            <p:spPr>
              <a:xfrm>
                <a:off x="8038936" y="7485407"/>
                <a:ext cx="884736" cy="767612"/>
              </a:xfrm>
              <a:prstGeom prst="math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144"/>
              </a:p>
            </p:txBody>
          </p:sp>
          <p:sp>
            <p:nvSpPr>
              <p:cNvPr id="51" name="Curved Up Arrow 27"/>
              <p:cNvSpPr/>
              <p:nvPr/>
            </p:nvSpPr>
            <p:spPr>
              <a:xfrm rot="5400000">
                <a:off x="4634602" y="9348296"/>
                <a:ext cx="2019624" cy="847166"/>
              </a:xfrm>
              <a:prstGeom prst="curvedUp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7144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2" name="Minus 13"/>
              <p:cNvSpPr/>
              <p:nvPr/>
            </p:nvSpPr>
            <p:spPr>
              <a:xfrm>
                <a:off x="5276107" y="9422013"/>
                <a:ext cx="847860" cy="662560"/>
              </a:xfrm>
              <a:prstGeom prst="mathMin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144"/>
              </a:p>
            </p:txBody>
          </p:sp>
        </p:grpSp>
        <p:sp>
          <p:nvSpPr>
            <p:cNvPr id="43" name="Tekstvak 42"/>
            <p:cNvSpPr txBox="1"/>
            <p:nvPr/>
          </p:nvSpPr>
          <p:spPr>
            <a:xfrm>
              <a:off x="4314931" y="13691463"/>
              <a:ext cx="102657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4" name="Curved Up Arrow 21"/>
            <p:cNvSpPr/>
            <p:nvPr/>
          </p:nvSpPr>
          <p:spPr>
            <a:xfrm rot="15873466">
              <a:off x="6684335" y="8626717"/>
              <a:ext cx="2222348" cy="1112018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7144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Plus 44"/>
            <p:cNvSpPr/>
            <p:nvPr/>
          </p:nvSpPr>
          <p:spPr>
            <a:xfrm>
              <a:off x="7083672" y="8687875"/>
              <a:ext cx="1161333" cy="844663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44"/>
            </a:p>
          </p:txBody>
        </p:sp>
      </p:grpSp>
      <p:sp>
        <p:nvSpPr>
          <p:cNvPr id="57" name="Pijl links 56"/>
          <p:cNvSpPr/>
          <p:nvPr/>
        </p:nvSpPr>
        <p:spPr>
          <a:xfrm rot="16200000">
            <a:off x="1847809" y="10676136"/>
            <a:ext cx="1056269" cy="401585"/>
          </a:xfrm>
          <a:prstGeom prst="rightArrow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pSp>
        <p:nvGrpSpPr>
          <p:cNvPr id="46" name="Groeperen 45"/>
          <p:cNvGrpSpPr/>
          <p:nvPr/>
        </p:nvGrpSpPr>
        <p:grpSpPr>
          <a:xfrm>
            <a:off x="9749479" y="4580738"/>
            <a:ext cx="8266116" cy="4812451"/>
            <a:chOff x="208443" y="3532282"/>
            <a:chExt cx="4505726" cy="2663989"/>
          </a:xfrm>
        </p:grpSpPr>
        <p:grpSp>
          <p:nvGrpSpPr>
            <p:cNvPr id="47" name="Groeperen 46"/>
            <p:cNvGrpSpPr/>
            <p:nvPr/>
          </p:nvGrpSpPr>
          <p:grpSpPr>
            <a:xfrm>
              <a:off x="208443" y="3532282"/>
              <a:ext cx="4279817" cy="2663989"/>
              <a:chOff x="208443" y="3532282"/>
              <a:chExt cx="4279817" cy="2663989"/>
            </a:xfrm>
          </p:grpSpPr>
          <p:pic>
            <p:nvPicPr>
              <p:cNvPr id="119" name="Picture 22"/>
              <p:cNvPicPr/>
              <p:nvPr/>
            </p:nvPicPr>
            <p:blipFill rotWithShape="1">
              <a:blip r:embed="rId6" cstate="print"/>
              <a:srcRect l="8907" t="14997" r="2506" b="21502"/>
              <a:stretch/>
            </p:blipFill>
            <p:spPr bwMode="auto">
              <a:xfrm>
                <a:off x="483952" y="3532282"/>
                <a:ext cx="4004308" cy="2480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" name="Tekstvak 119"/>
              <p:cNvSpPr txBox="1"/>
              <p:nvPr/>
            </p:nvSpPr>
            <p:spPr>
              <a:xfrm>
                <a:off x="670203" y="3613341"/>
                <a:ext cx="112160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54" dirty="0">
                    <a:latin typeface="Calibri" charset="0"/>
                    <a:ea typeface="Calibri" charset="0"/>
                    <a:cs typeface="Calibri" charset="0"/>
                  </a:rPr>
                  <a:t>P=0.04</a:t>
                </a:r>
              </a:p>
            </p:txBody>
          </p:sp>
          <p:cxnSp>
            <p:nvCxnSpPr>
              <p:cNvPr id="121" name="Rechte verbindingslijn met pijl 120"/>
              <p:cNvCxnSpPr/>
              <p:nvPr/>
            </p:nvCxnSpPr>
            <p:spPr>
              <a:xfrm>
                <a:off x="1561194" y="3781280"/>
                <a:ext cx="433042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Rechte verbindingslijn met pijl 121"/>
              <p:cNvCxnSpPr/>
              <p:nvPr/>
            </p:nvCxnSpPr>
            <p:spPr>
              <a:xfrm flipH="1">
                <a:off x="541037" y="3781280"/>
                <a:ext cx="33469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kstvak 122"/>
              <p:cNvSpPr txBox="1"/>
              <p:nvPr/>
            </p:nvSpPr>
            <p:spPr>
              <a:xfrm>
                <a:off x="2511833" y="3613341"/>
                <a:ext cx="1121609" cy="273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954" dirty="0">
                    <a:latin typeface="Calibri" charset="0"/>
                    <a:ea typeface="Calibri" charset="0"/>
                    <a:cs typeface="Calibri" charset="0"/>
                  </a:rPr>
                  <a:t>P=0.30</a:t>
                </a:r>
              </a:p>
            </p:txBody>
          </p:sp>
          <p:cxnSp>
            <p:nvCxnSpPr>
              <p:cNvPr id="124" name="Rechte verbindingslijn met pijl 123"/>
              <p:cNvCxnSpPr/>
              <p:nvPr/>
            </p:nvCxnSpPr>
            <p:spPr>
              <a:xfrm>
                <a:off x="3502169" y="3762006"/>
                <a:ext cx="986090" cy="1927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Rechte verbindingslijn met pijl 124"/>
              <p:cNvCxnSpPr/>
              <p:nvPr/>
            </p:nvCxnSpPr>
            <p:spPr>
              <a:xfrm flipH="1">
                <a:off x="1999900" y="3781280"/>
                <a:ext cx="729366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Tekstvak 125"/>
              <p:cNvSpPr txBox="1"/>
              <p:nvPr/>
            </p:nvSpPr>
            <p:spPr>
              <a:xfrm>
                <a:off x="208443" y="3625989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80</a:t>
                </a:r>
              </a:p>
            </p:txBody>
          </p:sp>
          <p:sp>
            <p:nvSpPr>
              <p:cNvPr id="127" name="Tekstvak 126"/>
              <p:cNvSpPr txBox="1"/>
              <p:nvPr/>
            </p:nvSpPr>
            <p:spPr>
              <a:xfrm>
                <a:off x="216777" y="4343864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70</a:t>
                </a:r>
              </a:p>
            </p:txBody>
          </p:sp>
          <p:sp>
            <p:nvSpPr>
              <p:cNvPr id="128" name="Tekstvak 127"/>
              <p:cNvSpPr txBox="1"/>
              <p:nvPr/>
            </p:nvSpPr>
            <p:spPr>
              <a:xfrm>
                <a:off x="219636" y="5036475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60</a:t>
                </a:r>
              </a:p>
            </p:txBody>
          </p:sp>
          <p:sp>
            <p:nvSpPr>
              <p:cNvPr id="129" name="Tekstvak 128"/>
              <p:cNvSpPr txBox="1"/>
              <p:nvPr/>
            </p:nvSpPr>
            <p:spPr>
              <a:xfrm>
                <a:off x="219636" y="5729085"/>
                <a:ext cx="463134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50</a:t>
                </a:r>
              </a:p>
            </p:txBody>
          </p:sp>
          <p:sp>
            <p:nvSpPr>
              <p:cNvPr id="130" name="Tekstvak 129"/>
              <p:cNvSpPr txBox="1"/>
              <p:nvPr/>
            </p:nvSpPr>
            <p:spPr>
              <a:xfrm>
                <a:off x="472890" y="5951268"/>
                <a:ext cx="242191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>
                    <a:latin typeface="Calibri" charset="0"/>
                    <a:ea typeface="Calibri" charset="0"/>
                    <a:cs typeface="Calibri" charset="0"/>
                  </a:rPr>
                  <a:t>0</a:t>
                </a:r>
                <a:endParaRPr lang="nl-NL" sz="2584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  <p:sp>
            <p:nvSpPr>
              <p:cNvPr id="131" name="Tekstvak 130"/>
              <p:cNvSpPr txBox="1"/>
              <p:nvPr/>
            </p:nvSpPr>
            <p:spPr>
              <a:xfrm>
                <a:off x="1478764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10</a:t>
                </a:r>
              </a:p>
            </p:txBody>
          </p:sp>
          <p:sp>
            <p:nvSpPr>
              <p:cNvPr id="132" name="Tekstvak 131"/>
              <p:cNvSpPr txBox="1"/>
              <p:nvPr/>
            </p:nvSpPr>
            <p:spPr>
              <a:xfrm>
                <a:off x="2563826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20</a:t>
                </a:r>
              </a:p>
            </p:txBody>
          </p:sp>
          <p:sp>
            <p:nvSpPr>
              <p:cNvPr id="133" name="Tekstvak 132"/>
              <p:cNvSpPr txBox="1"/>
              <p:nvPr/>
            </p:nvSpPr>
            <p:spPr>
              <a:xfrm>
                <a:off x="3615387" y="5951268"/>
                <a:ext cx="379828" cy="2450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584" dirty="0">
                    <a:latin typeface="Calibri" charset="0"/>
                    <a:ea typeface="Calibri" charset="0"/>
                    <a:cs typeface="Calibri" charset="0"/>
                  </a:rPr>
                  <a:t>30</a:t>
                </a:r>
              </a:p>
            </p:txBody>
          </p:sp>
        </p:grpSp>
        <p:sp>
          <p:nvSpPr>
            <p:cNvPr id="58" name="Tekstvak 57"/>
            <p:cNvSpPr txBox="1"/>
            <p:nvPr/>
          </p:nvSpPr>
          <p:spPr>
            <a:xfrm>
              <a:off x="3373022" y="5654655"/>
              <a:ext cx="1341147" cy="301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algn="ctr">
                <a:defRPr sz="2000" b="1"/>
              </a:lvl1pPr>
            </a:lstStyle>
            <a:p>
              <a:r>
                <a:rPr lang="nl-NL" sz="3324" b="0" dirty="0">
                  <a:latin typeface="Calibri" charset="0"/>
                  <a:ea typeface="Calibri" charset="0"/>
                  <a:cs typeface="Calibri" charset="0"/>
                </a:rPr>
                <a:t>Time 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[</a:t>
              </a:r>
              <a:r>
                <a:rPr lang="nl-NL" sz="2216" b="0" dirty="0" err="1">
                  <a:latin typeface="Calibri" charset="0"/>
                  <a:ea typeface="Calibri" charset="0"/>
                  <a:cs typeface="Calibri" charset="0"/>
                </a:rPr>
                <a:t>hours</a:t>
              </a:r>
              <a:r>
                <a:rPr lang="nl-NL" sz="2216" b="0" dirty="0">
                  <a:latin typeface="Calibri" charset="0"/>
                  <a:ea typeface="Calibri" charset="0"/>
                  <a:cs typeface="Calibri" charset="0"/>
                </a:rPr>
                <a:t>]</a:t>
              </a:r>
            </a:p>
          </p:txBody>
        </p:sp>
        <p:cxnSp>
          <p:nvCxnSpPr>
            <p:cNvPr id="59" name="Rechte verbindingslijn 58"/>
            <p:cNvCxnSpPr/>
            <p:nvPr/>
          </p:nvCxnSpPr>
          <p:spPr>
            <a:xfrm flipV="1">
              <a:off x="1234406" y="4952010"/>
              <a:ext cx="131256" cy="16132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chte verbindingslijn 59"/>
            <p:cNvCxnSpPr/>
            <p:nvPr/>
          </p:nvCxnSpPr>
          <p:spPr>
            <a:xfrm>
              <a:off x="1365662" y="4952010"/>
              <a:ext cx="1131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Rechte verbindingslijn 60"/>
            <p:cNvCxnSpPr/>
            <p:nvPr/>
          </p:nvCxnSpPr>
          <p:spPr>
            <a:xfrm>
              <a:off x="1029122" y="5112345"/>
              <a:ext cx="201190" cy="99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Rechte verbindingslijn 61"/>
            <p:cNvCxnSpPr/>
            <p:nvPr/>
          </p:nvCxnSpPr>
          <p:spPr>
            <a:xfrm flipH="1" flipV="1">
              <a:off x="724049" y="4781621"/>
              <a:ext cx="88153" cy="17038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chte verbindingslijn 62"/>
            <p:cNvCxnSpPr/>
            <p:nvPr/>
          </p:nvCxnSpPr>
          <p:spPr>
            <a:xfrm flipH="1" flipV="1">
              <a:off x="811869" y="4952011"/>
              <a:ext cx="237815" cy="16033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/>
            <p:cNvCxnSpPr/>
            <p:nvPr/>
          </p:nvCxnSpPr>
          <p:spPr>
            <a:xfrm flipV="1">
              <a:off x="1453481" y="4843044"/>
              <a:ext cx="446071" cy="10896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/>
            <p:cNvCxnSpPr/>
            <p:nvPr/>
          </p:nvCxnSpPr>
          <p:spPr>
            <a:xfrm>
              <a:off x="1883798" y="4843044"/>
              <a:ext cx="113102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/>
            <p:cNvCxnSpPr/>
            <p:nvPr/>
          </p:nvCxnSpPr>
          <p:spPr>
            <a:xfrm flipV="1">
              <a:off x="1993675" y="4781621"/>
              <a:ext cx="117523" cy="61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Rechte verbindingslijn 66"/>
            <p:cNvCxnSpPr/>
            <p:nvPr/>
          </p:nvCxnSpPr>
          <p:spPr>
            <a:xfrm flipV="1">
              <a:off x="2102116" y="4773369"/>
              <a:ext cx="126305" cy="92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Rechte verbindingslijn 67"/>
            <p:cNvCxnSpPr/>
            <p:nvPr/>
          </p:nvCxnSpPr>
          <p:spPr>
            <a:xfrm flipV="1">
              <a:off x="2220309" y="4677697"/>
              <a:ext cx="105183" cy="9503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Rechte verbindingslijn 68"/>
            <p:cNvCxnSpPr/>
            <p:nvPr/>
          </p:nvCxnSpPr>
          <p:spPr>
            <a:xfrm flipV="1">
              <a:off x="2325492" y="4672867"/>
              <a:ext cx="112134" cy="483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chte verbindingslijn 69"/>
            <p:cNvCxnSpPr/>
            <p:nvPr/>
          </p:nvCxnSpPr>
          <p:spPr>
            <a:xfrm flipV="1">
              <a:off x="2430366" y="4617451"/>
              <a:ext cx="108177" cy="5541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chte verbindingslijn 70"/>
            <p:cNvCxnSpPr/>
            <p:nvPr/>
          </p:nvCxnSpPr>
          <p:spPr>
            <a:xfrm>
              <a:off x="2523862" y="4617450"/>
              <a:ext cx="119555" cy="55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chte verbindingslijn 71"/>
            <p:cNvCxnSpPr/>
            <p:nvPr/>
          </p:nvCxnSpPr>
          <p:spPr>
            <a:xfrm flipV="1">
              <a:off x="2643417" y="4610383"/>
              <a:ext cx="224664" cy="624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Rechte verbindingslijn 72"/>
            <p:cNvCxnSpPr/>
            <p:nvPr/>
          </p:nvCxnSpPr>
          <p:spPr>
            <a:xfrm>
              <a:off x="2856120" y="4610383"/>
              <a:ext cx="123719" cy="24651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Rechte verbindingslijn 73"/>
            <p:cNvCxnSpPr/>
            <p:nvPr/>
          </p:nvCxnSpPr>
          <p:spPr>
            <a:xfrm flipV="1">
              <a:off x="2977573" y="4572550"/>
              <a:ext cx="199968" cy="62484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echte verbindingslijn 84"/>
            <p:cNvCxnSpPr/>
            <p:nvPr/>
          </p:nvCxnSpPr>
          <p:spPr>
            <a:xfrm flipV="1">
              <a:off x="3375003" y="4375150"/>
              <a:ext cx="430298" cy="142006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echte verbindingslijn 87"/>
            <p:cNvCxnSpPr/>
            <p:nvPr/>
          </p:nvCxnSpPr>
          <p:spPr>
            <a:xfrm flipV="1">
              <a:off x="3159376" y="4513916"/>
              <a:ext cx="117523" cy="6142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Rechte verbindingslijn 88"/>
            <p:cNvCxnSpPr/>
            <p:nvPr/>
          </p:nvCxnSpPr>
          <p:spPr>
            <a:xfrm flipV="1">
              <a:off x="3267817" y="4505664"/>
              <a:ext cx="126305" cy="9245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Rechte verbindingslijn 89"/>
            <p:cNvCxnSpPr/>
            <p:nvPr/>
          </p:nvCxnSpPr>
          <p:spPr>
            <a:xfrm>
              <a:off x="3798700" y="4375150"/>
              <a:ext cx="119555" cy="5541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Rechte verbindingslijn 90"/>
            <p:cNvCxnSpPr/>
            <p:nvPr/>
          </p:nvCxnSpPr>
          <p:spPr>
            <a:xfrm flipV="1">
              <a:off x="3906566" y="4394588"/>
              <a:ext cx="134170" cy="359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Rechte verbindingslijn 91"/>
            <p:cNvCxnSpPr/>
            <p:nvPr/>
          </p:nvCxnSpPr>
          <p:spPr>
            <a:xfrm>
              <a:off x="4025235" y="4394588"/>
              <a:ext cx="116766" cy="3597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Rechte verbindingslijn 92"/>
            <p:cNvCxnSpPr/>
            <p:nvPr/>
          </p:nvCxnSpPr>
          <p:spPr>
            <a:xfrm flipV="1">
              <a:off x="4137330" y="4326280"/>
              <a:ext cx="213452" cy="10428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Rechte verbindingslijn 93"/>
            <p:cNvCxnSpPr/>
            <p:nvPr/>
          </p:nvCxnSpPr>
          <p:spPr>
            <a:xfrm>
              <a:off x="4339425" y="4326280"/>
              <a:ext cx="112954" cy="119873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Rechte verbindingslijn 94"/>
            <p:cNvCxnSpPr/>
            <p:nvPr/>
          </p:nvCxnSpPr>
          <p:spPr>
            <a:xfrm flipV="1">
              <a:off x="2498193" y="4430567"/>
              <a:ext cx="777087" cy="1545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Rechte verbindingslijn 95"/>
            <p:cNvCxnSpPr/>
            <p:nvPr/>
          </p:nvCxnSpPr>
          <p:spPr>
            <a:xfrm flipV="1">
              <a:off x="3885923" y="4242920"/>
              <a:ext cx="136354" cy="5883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Rechte verbindingslijn 96"/>
            <p:cNvCxnSpPr/>
            <p:nvPr/>
          </p:nvCxnSpPr>
          <p:spPr>
            <a:xfrm flipV="1">
              <a:off x="3676219" y="4309035"/>
              <a:ext cx="122146" cy="707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Rechte verbindingslijn 97"/>
            <p:cNvCxnSpPr/>
            <p:nvPr/>
          </p:nvCxnSpPr>
          <p:spPr>
            <a:xfrm flipV="1">
              <a:off x="3466137" y="4388032"/>
              <a:ext cx="122146" cy="707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Rechte verbindingslijn 98"/>
            <p:cNvCxnSpPr/>
            <p:nvPr/>
          </p:nvCxnSpPr>
          <p:spPr>
            <a:xfrm flipV="1">
              <a:off x="3572167" y="4375150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Rechte verbindingslijn 99"/>
            <p:cNvCxnSpPr/>
            <p:nvPr/>
          </p:nvCxnSpPr>
          <p:spPr>
            <a:xfrm flipV="1">
              <a:off x="3792768" y="4299128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Rechte verbindingslijn 100"/>
            <p:cNvCxnSpPr/>
            <p:nvPr/>
          </p:nvCxnSpPr>
          <p:spPr>
            <a:xfrm flipV="1">
              <a:off x="1772177" y="4617450"/>
              <a:ext cx="107874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Rechte verbindingslijn 101"/>
            <p:cNvCxnSpPr/>
            <p:nvPr/>
          </p:nvCxnSpPr>
          <p:spPr>
            <a:xfrm flipV="1">
              <a:off x="1441528" y="4617450"/>
              <a:ext cx="119666" cy="3930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Rechte verbindingslijn 102"/>
            <p:cNvCxnSpPr/>
            <p:nvPr/>
          </p:nvCxnSpPr>
          <p:spPr>
            <a:xfrm>
              <a:off x="1544356" y="4617450"/>
              <a:ext cx="227821" cy="15129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Rechte verbindingslijn 103"/>
            <p:cNvCxnSpPr/>
            <p:nvPr/>
          </p:nvCxnSpPr>
          <p:spPr>
            <a:xfrm flipV="1">
              <a:off x="2074543" y="4585152"/>
              <a:ext cx="236382" cy="19777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Rechte verbindingslijn 104"/>
            <p:cNvCxnSpPr/>
            <p:nvPr/>
          </p:nvCxnSpPr>
          <p:spPr>
            <a:xfrm flipV="1">
              <a:off x="2294693" y="4547556"/>
              <a:ext cx="105607" cy="47484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Rechte verbindingslijn 105"/>
            <p:cNvCxnSpPr/>
            <p:nvPr/>
          </p:nvCxnSpPr>
          <p:spPr>
            <a:xfrm>
              <a:off x="2395217" y="4539009"/>
              <a:ext cx="111400" cy="5968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Rechte verbindingslijn 106"/>
            <p:cNvCxnSpPr/>
            <p:nvPr/>
          </p:nvCxnSpPr>
          <p:spPr>
            <a:xfrm>
              <a:off x="3256025" y="4429791"/>
              <a:ext cx="216679" cy="2496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Rechte verbindingslijn 107"/>
            <p:cNvCxnSpPr/>
            <p:nvPr/>
          </p:nvCxnSpPr>
          <p:spPr>
            <a:xfrm>
              <a:off x="3992373" y="4242410"/>
              <a:ext cx="216679" cy="2496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Rechte verbindingslijn 108"/>
            <p:cNvCxnSpPr/>
            <p:nvPr/>
          </p:nvCxnSpPr>
          <p:spPr>
            <a:xfrm flipV="1">
              <a:off x="4206878" y="4205346"/>
              <a:ext cx="122789" cy="6203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Rechte verbindingslijn 109"/>
            <p:cNvCxnSpPr/>
            <p:nvPr/>
          </p:nvCxnSpPr>
          <p:spPr>
            <a:xfrm>
              <a:off x="4318000" y="4195211"/>
              <a:ext cx="128652" cy="4115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Rechte verbindingslijn 110"/>
            <p:cNvCxnSpPr/>
            <p:nvPr/>
          </p:nvCxnSpPr>
          <p:spPr>
            <a:xfrm flipV="1">
              <a:off x="1861298" y="4568850"/>
              <a:ext cx="119277" cy="49098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Rechte verbindingslijn 111"/>
            <p:cNvCxnSpPr/>
            <p:nvPr/>
          </p:nvCxnSpPr>
          <p:spPr>
            <a:xfrm>
              <a:off x="1975563" y="4568850"/>
              <a:ext cx="110916" cy="3997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Rechte verbindingslijn 112"/>
            <p:cNvCxnSpPr/>
            <p:nvPr/>
          </p:nvCxnSpPr>
          <p:spPr>
            <a:xfrm>
              <a:off x="1322511" y="4640302"/>
              <a:ext cx="134028" cy="246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Rechte verbindingslijn 113"/>
            <p:cNvCxnSpPr/>
            <p:nvPr/>
          </p:nvCxnSpPr>
          <p:spPr>
            <a:xfrm flipH="1">
              <a:off x="1230312" y="4647946"/>
              <a:ext cx="116014" cy="142740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Rechte verbindingslijn 114"/>
            <p:cNvCxnSpPr/>
            <p:nvPr/>
          </p:nvCxnSpPr>
          <p:spPr>
            <a:xfrm flipH="1" flipV="1">
              <a:off x="693905" y="4718079"/>
              <a:ext cx="227669" cy="20701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Rechte verbindingslijn 115"/>
            <p:cNvCxnSpPr/>
            <p:nvPr/>
          </p:nvCxnSpPr>
          <p:spPr>
            <a:xfrm flipH="1" flipV="1">
              <a:off x="1120099" y="4766484"/>
              <a:ext cx="128061" cy="23877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Rechte verbindingslijn 116"/>
            <p:cNvCxnSpPr/>
            <p:nvPr/>
          </p:nvCxnSpPr>
          <p:spPr>
            <a:xfrm flipH="1" flipV="1">
              <a:off x="901357" y="4740184"/>
              <a:ext cx="130430" cy="33185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Rechte verbindingslijn 117"/>
            <p:cNvCxnSpPr/>
            <p:nvPr/>
          </p:nvCxnSpPr>
          <p:spPr>
            <a:xfrm flipH="1">
              <a:off x="1026004" y="4759951"/>
              <a:ext cx="100445" cy="16593"/>
            </a:xfrm>
            <a:prstGeom prst="line">
              <a:avLst/>
            </a:prstGeom>
            <a:ln w="25400">
              <a:solidFill>
                <a:srgbClr val="1F2E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0" name="TextBox 32"/>
          <p:cNvSpPr txBox="1"/>
          <p:nvPr/>
        </p:nvSpPr>
        <p:spPr>
          <a:xfrm>
            <a:off x="4955739" y="5945352"/>
            <a:ext cx="1081280" cy="24006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0" b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X</a:t>
            </a:r>
            <a:endParaRPr lang="en-US" sz="15000" b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336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2">
            <a:extLst>
              <a:ext uri="{FF2B5EF4-FFF2-40B4-BE49-F238E27FC236}">
                <a16:creationId xmlns:a16="http://schemas.microsoft.com/office/drawing/2014/main" xmlns="" id="{B01BD8A9-9D92-644E-8D53-74FE7EB12D58}"/>
              </a:ext>
            </a:extLst>
          </p:cNvPr>
          <p:cNvSpPr txBox="1">
            <a:spLocks/>
          </p:cNvSpPr>
          <p:nvPr/>
        </p:nvSpPr>
        <p:spPr>
          <a:xfrm>
            <a:off x="0" y="233307"/>
            <a:ext cx="24384000" cy="1515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</a:t>
            </a:r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Acknowledgements</a:t>
            </a:r>
            <a:endParaRPr lang="nl-NL" sz="8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pic>
        <p:nvPicPr>
          <p:cNvPr id="23" name="Picture 6">
            <a:extLst>
              <a:ext uri="{FF2B5EF4-FFF2-40B4-BE49-F238E27FC236}">
                <a16:creationId xmlns:a16="http://schemas.microsoft.com/office/drawing/2014/main" xmlns="" id="{0F4D10BF-056C-7F42-A03C-1D2C523A8BC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355177"/>
            <a:ext cx="4656279" cy="1664620"/>
          </a:xfrm>
          <a:prstGeom prst="rect">
            <a:avLst/>
          </a:prstGeom>
        </p:spPr>
      </p:pic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A7332863-B976-8E42-9F82-1296620704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31608"/>
          <a:stretch/>
        </p:blipFill>
        <p:spPr>
          <a:xfrm>
            <a:off x="4775550" y="2355177"/>
            <a:ext cx="3411018" cy="2052248"/>
          </a:xfrm>
          <a:prstGeom prst="rect">
            <a:avLst/>
          </a:prstGeom>
        </p:spPr>
      </p:pic>
      <p:sp>
        <p:nvSpPr>
          <p:cNvPr id="26" name="TextBox 2">
            <a:extLst>
              <a:ext uri="{FF2B5EF4-FFF2-40B4-BE49-F238E27FC236}">
                <a16:creationId xmlns:a16="http://schemas.microsoft.com/office/drawing/2014/main" xmlns="" id="{FEEB3984-E136-264B-AF8D-60A335BAD96F}"/>
              </a:ext>
            </a:extLst>
          </p:cNvPr>
          <p:cNvSpPr txBox="1"/>
          <p:nvPr/>
        </p:nvSpPr>
        <p:spPr>
          <a:xfrm>
            <a:off x="177288" y="1928158"/>
            <a:ext cx="8370364" cy="117878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CCU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attendings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cardiology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S. Janssens,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T.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Adriaenssens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J. Bennett,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W.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Desmet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C. Dubois,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P.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Sinnaeve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marL="742950" lvl="1" indent="-28575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T.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Vanassche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Nursing staff CCU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T. Petit,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P.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Nuyens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 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M.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Vanhaverbeke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R.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Lemmens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PhD, neurology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P.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Demaerel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PhD, radiology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 R.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Peeters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radiology</a:t>
            </a:r>
          </a:p>
        </p:txBody>
      </p:sp>
      <p:sp>
        <p:nvSpPr>
          <p:cNvPr id="27" name="TextBox 2">
            <a:extLst>
              <a:ext uri="{FF2B5EF4-FFF2-40B4-BE49-F238E27FC236}">
                <a16:creationId xmlns:a16="http://schemas.microsoft.com/office/drawing/2014/main" xmlns="" id="{FEEB3984-E136-264B-AF8D-60A335BAD96F}"/>
              </a:ext>
            </a:extLst>
          </p:cNvPr>
          <p:cNvSpPr txBox="1"/>
          <p:nvPr/>
        </p:nvSpPr>
        <p:spPr>
          <a:xfrm>
            <a:off x="8724940" y="1928158"/>
            <a:ext cx="7893288" cy="93256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CCU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attendings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dept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of cardiology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- K. Ameloot,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- J. Dens, MD,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- B.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Ferdinande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- M.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Dupont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	- PJ. Palmers,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C. De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Deyne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W.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Eertmans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J.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Maeremans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PhD 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J.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Vundelinckx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Nursing staff CCU</a:t>
            </a:r>
          </a:p>
        </p:txBody>
      </p:sp>
      <p:pic>
        <p:nvPicPr>
          <p:cNvPr id="28" name="Picture 9">
            <a:extLst>
              <a:ext uri="{FF2B5EF4-FFF2-40B4-BE49-F238E27FC236}">
                <a16:creationId xmlns:a16="http://schemas.microsoft.com/office/drawing/2014/main" xmlns="" id="{0D57ED23-17A6-F843-A4D0-C21003B6C23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41629" y="2070746"/>
            <a:ext cx="3298300" cy="1961349"/>
          </a:xfrm>
          <a:prstGeom prst="rect">
            <a:avLst/>
          </a:prstGeom>
        </p:spPr>
      </p:pic>
      <p:pic>
        <p:nvPicPr>
          <p:cNvPr id="29" name="Picture 2" descr="https://pbs.twimg.com/profile_images/1896103796/ZOL-logo.gif">
            <a:extLst>
              <a:ext uri="{FF2B5EF4-FFF2-40B4-BE49-F238E27FC236}">
                <a16:creationId xmlns:a16="http://schemas.microsoft.com/office/drawing/2014/main" xmlns="" id="{42C20DBC-FF30-1C4B-95AB-044992B1BA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464" b="30368"/>
          <a:stretch/>
        </p:blipFill>
        <p:spPr bwMode="auto">
          <a:xfrm>
            <a:off x="9015998" y="2309598"/>
            <a:ext cx="3530289" cy="13570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xmlns="" id="{CD2EB50F-6CF3-014D-BA58-F4255D813380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33574" y="11432659"/>
            <a:ext cx="2993935" cy="2126632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:a16="http://schemas.microsoft.com/office/drawing/2014/main" xmlns="" id="{59E24FBE-AA40-7140-AC0B-C4ECD4B7DE04}"/>
              </a:ext>
            </a:extLst>
          </p:cNvPr>
          <p:cNvSpPr txBox="1"/>
          <p:nvPr/>
        </p:nvSpPr>
        <p:spPr>
          <a:xfrm>
            <a:off x="16862976" y="1928158"/>
            <a:ext cx="7316006" cy="5324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Leuven Coordinating </a:t>
            </a:r>
          </a:p>
          <a:p>
            <a:r>
              <a: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Center, KU- Leuven, BE</a:t>
            </a:r>
            <a:endParaRPr lang="en-US" b="1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A.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Belmans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K.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Vandenberghe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P. Van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Rompaey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A.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Luyten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, MD, PhD</a:t>
            </a: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M.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Beckx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  <a:p>
            <a:pPr algn="l"/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- K.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Broos</a:t>
            </a:r>
            <a:endParaRPr lang="en-US" sz="4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2" name="TextBox 4">
            <a:extLst>
              <a:ext uri="{FF2B5EF4-FFF2-40B4-BE49-F238E27FC236}">
                <a16:creationId xmlns:a16="http://schemas.microsoft.com/office/drawing/2014/main" xmlns="" id="{59E24FBE-AA40-7140-AC0B-C4ECD4B7DE04}"/>
              </a:ext>
            </a:extLst>
          </p:cNvPr>
          <p:cNvSpPr txBox="1"/>
          <p:nvPr/>
        </p:nvSpPr>
        <p:spPr>
          <a:xfrm>
            <a:off x="16862976" y="7431564"/>
            <a:ext cx="7316006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DSMB</a:t>
            </a:r>
          </a:p>
          <a:p>
            <a:pPr marL="685800" indent="-68580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F. </a:t>
            </a:r>
            <a:r>
              <a:rPr lang="en-US" sz="4000" dirty="0" err="1">
                <a:latin typeface="Calibri" charset="0"/>
                <a:ea typeface="Calibri" charset="0"/>
                <a:cs typeface="Calibri" charset="0"/>
              </a:rPr>
              <a:t>Taccone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 MD, PhD</a:t>
            </a:r>
          </a:p>
          <a:p>
            <a:pPr marL="685800" indent="-68580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K. Hirsch MD, PhD</a:t>
            </a:r>
          </a:p>
          <a:p>
            <a:pPr marL="685800" indent="-685800" algn="l">
              <a:buFontTx/>
              <a:buChar char="-"/>
            </a:pPr>
            <a:r>
              <a:rPr lang="en-US" sz="4000" dirty="0">
                <a:latin typeface="Calibri" charset="0"/>
                <a:ea typeface="Calibri" charset="0"/>
                <a:cs typeface="Calibri" charset="0"/>
              </a:rPr>
              <a:t>N. Nielsen MD, PhD</a:t>
            </a:r>
          </a:p>
        </p:txBody>
      </p:sp>
    </p:spTree>
    <p:extLst>
      <p:ext uri="{BB962C8B-B14F-4D97-AF65-F5344CB8AC3E}">
        <p14:creationId xmlns:p14="http://schemas.microsoft.com/office/powerpoint/2010/main" xmlns="" val="19005951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3025952" y="5261019"/>
            <a:ext cx="18332096" cy="3193962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500" i="1">
                <a:latin typeface="Futura Std Extra Bold Condensed"/>
                <a:ea typeface="Futura Std Extra Bold Condensed"/>
                <a:cs typeface="Futura Std Extra Bold Condensed"/>
                <a:sym typeface="Futura Std Extra Bold Condensed"/>
              </a:defRPr>
            </a:lvl1pPr>
          </a:lstStyle>
          <a:p>
            <a:r>
              <a:t>THANK YOU!</a:t>
            </a:r>
          </a:p>
        </p:txBody>
      </p:sp>
      <p:pic>
        <p:nvPicPr>
          <p:cNvPr id="157" name="AHA_and_SS18_Horizont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73090" y="8088011"/>
            <a:ext cx="6237819" cy="232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1210" t="14923" r="1" b="22587"/>
          <a:stretch/>
        </p:blipFill>
        <p:spPr>
          <a:xfrm>
            <a:off x="10337141" y="2142387"/>
            <a:ext cx="11545206" cy="7159318"/>
          </a:xfrm>
          <a:prstGeom prst="rect">
            <a:avLst/>
          </a:prstGeom>
        </p:spPr>
      </p:pic>
      <p:sp>
        <p:nvSpPr>
          <p:cNvPr id="57" name="TextBox 3"/>
          <p:cNvSpPr txBox="1"/>
          <p:nvPr/>
        </p:nvSpPr>
        <p:spPr>
          <a:xfrm>
            <a:off x="15973520" y="7982996"/>
            <a:ext cx="652625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MAP &gt; 65mmHg (class </a:t>
            </a:r>
            <a:r>
              <a:rPr lang="en-US" sz="4000" b="1" dirty="0" err="1"/>
              <a:t>Ib</a:t>
            </a:r>
            <a:r>
              <a:rPr lang="en-US" sz="4000" b="1" dirty="0"/>
              <a:t>)</a:t>
            </a:r>
          </a:p>
        </p:txBody>
      </p:sp>
      <p:sp>
        <p:nvSpPr>
          <p:cNvPr id="58" name="TextBox 29"/>
          <p:cNvSpPr txBox="1"/>
          <p:nvPr/>
        </p:nvSpPr>
        <p:spPr>
          <a:xfrm>
            <a:off x="2362906" y="9301754"/>
            <a:ext cx="8450914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Pre-hospital</a:t>
            </a:r>
          </a:p>
        </p:txBody>
      </p:sp>
      <p:sp>
        <p:nvSpPr>
          <p:cNvPr id="59" name="TextBox 32"/>
          <p:cNvSpPr txBox="1"/>
          <p:nvPr/>
        </p:nvSpPr>
        <p:spPr>
          <a:xfrm>
            <a:off x="9972729" y="9300985"/>
            <a:ext cx="1143383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ICU</a:t>
            </a:r>
          </a:p>
        </p:txBody>
      </p:sp>
      <p:grpSp>
        <p:nvGrpSpPr>
          <p:cNvPr id="60" name="Group 35"/>
          <p:cNvGrpSpPr/>
          <p:nvPr/>
        </p:nvGrpSpPr>
        <p:grpSpPr>
          <a:xfrm>
            <a:off x="8328654" y="11328431"/>
            <a:ext cx="4711492" cy="2431926"/>
            <a:chOff x="3546282" y="1417534"/>
            <a:chExt cx="2716731" cy="1417760"/>
          </a:xfrm>
        </p:grpSpPr>
        <p:pic>
          <p:nvPicPr>
            <p:cNvPr id="61" name="Picture 4" descr="http://www.english-online.at/biology/human-brain/parts-of-the-human-brain.gif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553" t="13448" b="18633"/>
            <a:stretch/>
          </p:blipFill>
          <p:spPr bwMode="auto">
            <a:xfrm>
              <a:off x="3602803" y="1417534"/>
              <a:ext cx="2660210" cy="13621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" name="Rectangle 42"/>
            <p:cNvSpPr/>
            <p:nvPr/>
          </p:nvSpPr>
          <p:spPr>
            <a:xfrm>
              <a:off x="3546282" y="2647782"/>
              <a:ext cx="485029" cy="1875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144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65" name="TextBox 65"/>
          <p:cNvSpPr txBox="1"/>
          <p:nvPr/>
        </p:nvSpPr>
        <p:spPr>
          <a:xfrm>
            <a:off x="2608972" y="11403895"/>
            <a:ext cx="3527191" cy="16312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b="1" dirty="0"/>
              <a:t>No flow</a:t>
            </a:r>
          </a:p>
          <a:p>
            <a:r>
              <a:rPr lang="en-US" sz="5000" b="1" dirty="0"/>
              <a:t>Low flow</a:t>
            </a:r>
          </a:p>
        </p:txBody>
      </p:sp>
      <p:sp>
        <p:nvSpPr>
          <p:cNvPr id="68" name="TextBox 71"/>
          <p:cNvSpPr txBox="1"/>
          <p:nvPr/>
        </p:nvSpPr>
        <p:spPr>
          <a:xfrm>
            <a:off x="15094482" y="11401216"/>
            <a:ext cx="500230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0" b="1" dirty="0"/>
              <a:t>Hypoperfusion</a:t>
            </a:r>
          </a:p>
          <a:p>
            <a:r>
              <a:rPr lang="en-US" sz="5000" b="1" dirty="0"/>
              <a:t>Reperfusion</a:t>
            </a:r>
          </a:p>
        </p:txBody>
      </p:sp>
      <p:sp>
        <p:nvSpPr>
          <p:cNvPr id="69" name="Down Arrow Callout 73"/>
          <p:cNvSpPr/>
          <p:nvPr/>
        </p:nvSpPr>
        <p:spPr>
          <a:xfrm>
            <a:off x="1774167" y="1853226"/>
            <a:ext cx="5083228" cy="2497982"/>
          </a:xfrm>
          <a:prstGeom prst="downArrowCallout">
            <a:avLst>
              <a:gd name="adj1" fmla="val 10732"/>
              <a:gd name="adj2" fmla="val 5366"/>
              <a:gd name="adj3" fmla="val 11691"/>
              <a:gd name="adj4" fmla="val 84082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chemeClr val="tx1"/>
                </a:solidFill>
              </a:rPr>
              <a:t>Post-ROSC survival 40%</a:t>
            </a:r>
          </a:p>
        </p:txBody>
      </p:sp>
      <p:sp>
        <p:nvSpPr>
          <p:cNvPr id="70" name="TextBox 75"/>
          <p:cNvSpPr txBox="1"/>
          <p:nvPr/>
        </p:nvSpPr>
        <p:spPr>
          <a:xfrm>
            <a:off x="11575284" y="7061389"/>
            <a:ext cx="389249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Guidelines</a:t>
            </a:r>
          </a:p>
        </p:txBody>
      </p:sp>
      <p:sp>
        <p:nvSpPr>
          <p:cNvPr id="71" name="Left Brace 76"/>
          <p:cNvSpPr/>
          <p:nvPr/>
        </p:nvSpPr>
        <p:spPr>
          <a:xfrm>
            <a:off x="14917825" y="6485597"/>
            <a:ext cx="1065908" cy="196387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4000"/>
          </a:p>
        </p:txBody>
      </p:sp>
      <p:sp>
        <p:nvSpPr>
          <p:cNvPr id="72" name="TextBox 77"/>
          <p:cNvSpPr txBox="1"/>
          <p:nvPr/>
        </p:nvSpPr>
        <p:spPr>
          <a:xfrm>
            <a:off x="15981605" y="5982404"/>
            <a:ext cx="58210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TTM 33-36ºC (class </a:t>
            </a:r>
            <a:r>
              <a:rPr lang="en-US" sz="4000" b="1" dirty="0" err="1"/>
              <a:t>Ia</a:t>
            </a:r>
            <a:r>
              <a:rPr lang="en-US" sz="4000" b="1" dirty="0"/>
              <a:t>)</a:t>
            </a:r>
          </a:p>
        </p:txBody>
      </p:sp>
      <p:sp>
        <p:nvSpPr>
          <p:cNvPr id="73" name="TextBox 59"/>
          <p:cNvSpPr txBox="1"/>
          <p:nvPr/>
        </p:nvSpPr>
        <p:spPr>
          <a:xfrm>
            <a:off x="6418082" y="10571721"/>
            <a:ext cx="84187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000" b="1" dirty="0"/>
              <a:t>80% post-anoxic encephalopathy</a:t>
            </a:r>
          </a:p>
        </p:txBody>
      </p:sp>
      <p:pic>
        <p:nvPicPr>
          <p:cNvPr id="74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24305" y="3534478"/>
            <a:ext cx="5700263" cy="5672612"/>
          </a:xfrm>
          <a:prstGeom prst="rect">
            <a:avLst/>
          </a:prstGeom>
        </p:spPr>
      </p:pic>
      <p:sp>
        <p:nvSpPr>
          <p:cNvPr id="75" name="TextBox 75"/>
          <p:cNvSpPr txBox="1"/>
          <p:nvPr/>
        </p:nvSpPr>
        <p:spPr>
          <a:xfrm rot="16200000">
            <a:off x="6317460" y="4717627"/>
            <a:ext cx="6050206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Cerebral saturation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9533093" y="7061389"/>
            <a:ext cx="10697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60</a:t>
            </a:r>
          </a:p>
        </p:txBody>
      </p:sp>
      <p:sp>
        <p:nvSpPr>
          <p:cNvPr id="77" name="TextBox 75"/>
          <p:cNvSpPr txBox="1"/>
          <p:nvPr/>
        </p:nvSpPr>
        <p:spPr>
          <a:xfrm>
            <a:off x="9536283" y="4821025"/>
            <a:ext cx="10697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65</a:t>
            </a:r>
          </a:p>
        </p:txBody>
      </p:sp>
      <p:sp>
        <p:nvSpPr>
          <p:cNvPr id="78" name="TextBox 75"/>
          <p:cNvSpPr txBox="1"/>
          <p:nvPr/>
        </p:nvSpPr>
        <p:spPr>
          <a:xfrm>
            <a:off x="9533093" y="2549167"/>
            <a:ext cx="106974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70</a:t>
            </a:r>
          </a:p>
        </p:txBody>
      </p:sp>
      <p:sp>
        <p:nvSpPr>
          <p:cNvPr id="79" name="Titel 2"/>
          <p:cNvSpPr txBox="1">
            <a:spLocks/>
          </p:cNvSpPr>
          <p:nvPr/>
        </p:nvSpPr>
        <p:spPr>
          <a:xfrm>
            <a:off x="3390103" y="-37290"/>
            <a:ext cx="17556142" cy="2040381"/>
          </a:xfrm>
          <a:prstGeom prst="rect">
            <a:avLst/>
          </a:prstGeom>
        </p:spPr>
        <p:txBody>
          <a:bodyPr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nl-NL" b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Background: 2-hit model</a:t>
            </a:r>
            <a:endParaRPr lang="nl-NL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cxnSp>
        <p:nvCxnSpPr>
          <p:cNvPr id="81" name="Rechte verbindingslijn met pijl 80"/>
          <p:cNvCxnSpPr/>
          <p:nvPr/>
        </p:nvCxnSpPr>
        <p:spPr>
          <a:xfrm flipV="1">
            <a:off x="15109120" y="13340964"/>
            <a:ext cx="127957" cy="516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"/>
          <p:cNvPicPr>
            <a:picLocks noChangeAspect="1"/>
          </p:cNvPicPr>
          <p:nvPr/>
        </p:nvPicPr>
        <p:blipFill rotWithShape="1">
          <a:blip r:embed="rId8" cstate="print"/>
          <a:srcRect b="10825"/>
          <a:stretch/>
        </p:blipFill>
        <p:spPr>
          <a:xfrm>
            <a:off x="6024548" y="11339948"/>
            <a:ext cx="2492987" cy="2130976"/>
          </a:xfrm>
          <a:prstGeom prst="rect">
            <a:avLst/>
          </a:prstGeom>
        </p:spPr>
      </p:pic>
      <p:sp>
        <p:nvSpPr>
          <p:cNvPr id="87" name="Rectangle 10"/>
          <p:cNvSpPr/>
          <p:nvPr/>
        </p:nvSpPr>
        <p:spPr>
          <a:xfrm>
            <a:off x="6723463" y="11764295"/>
            <a:ext cx="798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88" name="Picture 8"/>
          <p:cNvPicPr>
            <a:picLocks noChangeAspect="1"/>
          </p:cNvPicPr>
          <p:nvPr/>
        </p:nvPicPr>
        <p:blipFill rotWithShape="1">
          <a:blip r:embed="rId8" cstate="print"/>
          <a:srcRect b="10825"/>
          <a:stretch/>
        </p:blipFill>
        <p:spPr>
          <a:xfrm flipH="1">
            <a:off x="12850065" y="11339948"/>
            <a:ext cx="2492987" cy="2130976"/>
          </a:xfrm>
          <a:prstGeom prst="rect">
            <a:avLst/>
          </a:prstGeom>
        </p:spPr>
      </p:pic>
      <p:sp>
        <p:nvSpPr>
          <p:cNvPr id="89" name="Rectangle 10"/>
          <p:cNvSpPr/>
          <p:nvPr/>
        </p:nvSpPr>
        <p:spPr>
          <a:xfrm>
            <a:off x="13810337" y="11706015"/>
            <a:ext cx="79805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9336115" y="8717076"/>
            <a:ext cx="663740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 dirty="0" err="1"/>
              <a:t>Meex</a:t>
            </a:r>
            <a:r>
              <a:rPr lang="en-US" sz="2500" i="1" dirty="0"/>
              <a:t>, resuscitation 2013</a:t>
            </a:r>
            <a:endParaRPr lang="nl-NL" sz="25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 animBg="1"/>
      <p:bldP spid="59" grpId="0" animBg="1"/>
      <p:bldP spid="65" grpId="0"/>
      <p:bldP spid="68" grpId="0"/>
      <p:bldP spid="70" grpId="0"/>
      <p:bldP spid="71" grpId="0" animBg="1"/>
      <p:bldP spid="72" grpId="0"/>
      <p:bldP spid="73" grpId="0"/>
      <p:bldP spid="75" grpId="0"/>
      <p:bldP spid="76" grpId="0"/>
      <p:bldP spid="77" grpId="0"/>
      <p:bldP spid="78" grpId="0"/>
      <p:bldP spid="87" grpId="0"/>
      <p:bldP spid="89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5"/>
          <p:cNvGrpSpPr/>
          <p:nvPr/>
        </p:nvGrpSpPr>
        <p:grpSpPr>
          <a:xfrm>
            <a:off x="4017523" y="2973697"/>
            <a:ext cx="4732286" cy="9054686"/>
            <a:chOff x="3546282" y="1417534"/>
            <a:chExt cx="2716731" cy="4212873"/>
          </a:xfrm>
        </p:grpSpPr>
        <p:pic>
          <p:nvPicPr>
            <p:cNvPr id="7" name="Picture 2" descr="http://thumbs.dreamstime.com/z/human-heart-1495133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625" t="4103" r="4687" b="4949"/>
            <a:stretch/>
          </p:blipFill>
          <p:spPr bwMode="auto">
            <a:xfrm>
              <a:off x="3657602" y="4238170"/>
              <a:ext cx="2019300" cy="139223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http://www.english-online.at/biology/human-brain/parts-of-the-human-brain.gif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553" t="13448" b="18633"/>
            <a:stretch/>
          </p:blipFill>
          <p:spPr bwMode="auto">
            <a:xfrm>
              <a:off x="3602803" y="1417534"/>
              <a:ext cx="2660210" cy="136210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6" descr="http://www.uptodate.com/contents/images/SURG/54048/Aortic_arch_vars.gif?title=Variations+of+aortic+arch+branching&amp;language=en-U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07" t="3756" r="67267" b="52132"/>
            <a:stretch/>
          </p:blipFill>
          <p:spPr bwMode="auto">
            <a:xfrm>
              <a:off x="3948631" y="2767582"/>
              <a:ext cx="1348629" cy="147058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9"/>
            <p:cNvSpPr/>
            <p:nvPr/>
          </p:nvSpPr>
          <p:spPr>
            <a:xfrm>
              <a:off x="3546282" y="2647782"/>
              <a:ext cx="485029" cy="187512"/>
            </a:xfrm>
            <a:prstGeom prst="rect">
              <a:avLst/>
            </a:prstGeom>
            <a:solidFill>
              <a:sysClr val="window" lastClr="FFFFFF"/>
            </a:solidFill>
            <a:ln w="9525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sz="7144" kern="0">
                <a:solidFill>
                  <a:sysClr val="window" lastClr="FFFFFF"/>
                </a:solidFill>
                <a:latin typeface="Calibri"/>
              </a:endParaRPr>
            </a:p>
          </p:txBody>
        </p:sp>
      </p:grpSp>
      <p:sp>
        <p:nvSpPr>
          <p:cNvPr id="11" name="Curved Up Arrow 21"/>
          <p:cNvSpPr/>
          <p:nvPr/>
        </p:nvSpPr>
        <p:spPr>
          <a:xfrm rot="15873466">
            <a:off x="6461512" y="6028603"/>
            <a:ext cx="2019624" cy="84716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6860948" y="6113804"/>
            <a:ext cx="884736" cy="767612"/>
          </a:xfrm>
          <a:prstGeom prst="mathPlus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44"/>
          </a:p>
        </p:txBody>
      </p:sp>
      <p:sp>
        <p:nvSpPr>
          <p:cNvPr id="13" name="Curved Up Arrow 27"/>
          <p:cNvSpPr/>
          <p:nvPr/>
        </p:nvSpPr>
        <p:spPr>
          <a:xfrm rot="5400000">
            <a:off x="3168136" y="8017657"/>
            <a:ext cx="2019624" cy="84716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4014526" y="8050410"/>
            <a:ext cx="847860" cy="66256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44"/>
          </a:p>
        </p:txBody>
      </p:sp>
      <p:sp>
        <p:nvSpPr>
          <p:cNvPr id="15" name="TextBox 29"/>
          <p:cNvSpPr txBox="1"/>
          <p:nvPr/>
        </p:nvSpPr>
        <p:spPr>
          <a:xfrm>
            <a:off x="3754364" y="1681879"/>
            <a:ext cx="5212664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</a:t>
            </a:r>
            <a:r>
              <a:rPr lang="en-US" sz="4000" b="1">
                <a:solidFill>
                  <a:schemeClr val="tx1"/>
                </a:solidFill>
              </a:rPr>
              <a:t>utoregulation</a:t>
            </a:r>
            <a:endParaRPr lang="en-US" sz="4000" b="1" dirty="0">
              <a:solidFill>
                <a:schemeClr val="tx1"/>
              </a:solidFill>
            </a:endParaRPr>
          </a:p>
        </p:txBody>
      </p:sp>
      <p:graphicFrame>
        <p:nvGraphicFramePr>
          <p:cNvPr id="16" name="Chart 4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12656427"/>
              </p:ext>
            </p:extLst>
          </p:nvPr>
        </p:nvGraphicFramePr>
        <p:xfrm>
          <a:off x="10435941" y="1642979"/>
          <a:ext cx="10600938" cy="11023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TextBox 26"/>
          <p:cNvSpPr txBox="1"/>
          <p:nvPr/>
        </p:nvSpPr>
        <p:spPr>
          <a:xfrm>
            <a:off x="5002680" y="12266229"/>
            <a:ext cx="2716032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Afterload</a:t>
            </a: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4211420" y="27929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Background: </a:t>
            </a:r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optimal</a:t>
            </a:r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MAP post-CA?</a:t>
            </a:r>
          </a:p>
        </p:txBody>
      </p:sp>
      <p:sp>
        <p:nvSpPr>
          <p:cNvPr id="19" name="TextBox 75"/>
          <p:cNvSpPr txBox="1"/>
          <p:nvPr/>
        </p:nvSpPr>
        <p:spPr>
          <a:xfrm rot="16200000">
            <a:off x="6419043" y="6310224"/>
            <a:ext cx="746584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Cerebral saturation (%)</a:t>
            </a:r>
          </a:p>
        </p:txBody>
      </p:sp>
      <p:sp>
        <p:nvSpPr>
          <p:cNvPr id="20" name="Ovaal 19"/>
          <p:cNvSpPr/>
          <p:nvPr/>
        </p:nvSpPr>
        <p:spPr>
          <a:xfrm>
            <a:off x="17283285" y="10941266"/>
            <a:ext cx="1744396" cy="787790"/>
          </a:xfrm>
          <a:prstGeom prst="ellipse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7144">
              <a:noFill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11360729" y="12915730"/>
            <a:ext cx="825951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i="1"/>
              <a:t>Ameloot et al, Resuscitation </a:t>
            </a:r>
            <a:r>
              <a:rPr lang="en-US" sz="2500" i="1" dirty="0"/>
              <a:t>2015</a:t>
            </a:r>
            <a:endParaRPr lang="nl-NL" sz="2500" i="1" dirty="0"/>
          </a:p>
        </p:txBody>
      </p:sp>
      <p:cxnSp>
        <p:nvCxnSpPr>
          <p:cNvPr id="4" name="Rechte verbindingslijn 3"/>
          <p:cNvCxnSpPr/>
          <p:nvPr/>
        </p:nvCxnSpPr>
        <p:spPr>
          <a:xfrm>
            <a:off x="18255343" y="2383971"/>
            <a:ext cx="65314" cy="7609115"/>
          </a:xfrm>
          <a:prstGeom prst="line">
            <a:avLst/>
          </a:prstGeom>
          <a:noFill/>
          <a:ln w="53975" cap="flat">
            <a:solidFill>
              <a:srgbClr val="0D4FC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Rechte verbindingslijn 23"/>
          <p:cNvCxnSpPr/>
          <p:nvPr/>
        </p:nvCxnSpPr>
        <p:spPr>
          <a:xfrm flipH="1" flipV="1">
            <a:off x="11533632" y="2414016"/>
            <a:ext cx="6642464" cy="435"/>
          </a:xfrm>
          <a:prstGeom prst="line">
            <a:avLst/>
          </a:prstGeom>
          <a:noFill/>
          <a:ln w="53975" cap="flat">
            <a:solidFill>
              <a:srgbClr val="0D4FC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Rechte verbindingslijn 21"/>
          <p:cNvCxnSpPr/>
          <p:nvPr/>
        </p:nvCxnSpPr>
        <p:spPr>
          <a:xfrm>
            <a:off x="14131636" y="6345382"/>
            <a:ext cx="5000" cy="4595884"/>
          </a:xfrm>
          <a:prstGeom prst="line">
            <a:avLst/>
          </a:prstGeom>
          <a:noFill/>
          <a:ln w="53975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" name="Rechte verbindingslijn 22"/>
          <p:cNvCxnSpPr/>
          <p:nvPr/>
        </p:nvCxnSpPr>
        <p:spPr>
          <a:xfrm flipH="1">
            <a:off x="11418816" y="6345382"/>
            <a:ext cx="2672229" cy="1"/>
          </a:xfrm>
          <a:prstGeom prst="line">
            <a:avLst/>
          </a:prstGeom>
          <a:noFill/>
          <a:ln w="53975" cap="flat">
            <a:solidFill>
              <a:srgbClr val="FF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5" name="Curved Up Arrow 21"/>
          <p:cNvSpPr/>
          <p:nvPr/>
        </p:nvSpPr>
        <p:spPr>
          <a:xfrm rot="15873466">
            <a:off x="6559655" y="8357317"/>
            <a:ext cx="2019624" cy="847166"/>
          </a:xfrm>
          <a:prstGeom prst="curvedUpArrow">
            <a:avLst/>
          </a:prstGeom>
          <a:solidFill>
            <a:srgbClr val="FF0000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6" name="Plus 25"/>
          <p:cNvSpPr/>
          <p:nvPr/>
        </p:nvSpPr>
        <p:spPr>
          <a:xfrm>
            <a:off x="6959091" y="8442518"/>
            <a:ext cx="884736" cy="767612"/>
          </a:xfrm>
          <a:prstGeom prst="mathPlus">
            <a:avLst/>
          </a:prstGeom>
          <a:solidFill>
            <a:srgbClr val="FF0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144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9583E-6 3.7037E-7 L 0.3655 0.7459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75" y="3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54381 -0.02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87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Graphic spid="16" grpId="0">
        <p:bldAsOne/>
      </p:bldGraphic>
      <p:bldP spid="17" grpId="0" animBg="1"/>
      <p:bldP spid="19" grpId="0"/>
      <p:bldP spid="20" grpId="0" animBg="1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2"/>
          <p:cNvSpPr txBox="1">
            <a:spLocks/>
          </p:cNvSpPr>
          <p:nvPr/>
        </p:nvSpPr>
        <p:spPr>
          <a:xfrm>
            <a:off x="-326032" y="443994"/>
            <a:ext cx="4582956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Aim</a:t>
            </a:r>
            <a:endParaRPr lang="nl-NL" sz="8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2" name="Pijl links en rechts 1"/>
          <p:cNvSpPr/>
          <p:nvPr/>
        </p:nvSpPr>
        <p:spPr>
          <a:xfrm>
            <a:off x="11244572" y="1624351"/>
            <a:ext cx="1213070" cy="615263"/>
          </a:xfrm>
          <a:prstGeom prst="leftRightArrow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graphicFrame>
        <p:nvGraphicFramePr>
          <p:cNvPr id="37" name="Tabel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9861259"/>
              </p:ext>
            </p:extLst>
          </p:nvPr>
        </p:nvGraphicFramePr>
        <p:xfrm>
          <a:off x="6913269" y="475038"/>
          <a:ext cx="4211955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EGDHO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4F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MAP 85-100mmHg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SVO</a:t>
                      </a:r>
                      <a:r>
                        <a:rPr lang="en-US" sz="4000" b="1" baseline="-25000" dirty="0">
                          <a:latin typeface="Calibri" charset="0"/>
                          <a:ea typeface="Calibri" charset="0"/>
                          <a:cs typeface="Calibri" charset="0"/>
                        </a:rPr>
                        <a:t>2 </a:t>
                      </a:r>
                      <a:r>
                        <a:rPr lang="en-US" sz="4000" b="1" baseline="0" dirty="0">
                          <a:latin typeface="Calibri" charset="0"/>
                          <a:ea typeface="Calibri" charset="0"/>
                          <a:cs typeface="Calibri" charset="0"/>
                        </a:rPr>
                        <a:t>65-75%</a:t>
                      </a:r>
                      <a:endParaRPr lang="en-US" sz="4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8" name="Tabel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8200749"/>
              </p:ext>
            </p:extLst>
          </p:nvPr>
        </p:nvGraphicFramePr>
        <p:xfrm>
          <a:off x="12752835" y="501609"/>
          <a:ext cx="4211955" cy="2255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1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5000" b="1" dirty="0">
                          <a:solidFill>
                            <a:schemeClr val="bg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Control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4000" b="1" dirty="0">
                          <a:latin typeface="Calibri" charset="0"/>
                          <a:ea typeface="Calibri" charset="0"/>
                          <a:cs typeface="Calibri" charset="0"/>
                        </a:rPr>
                        <a:t>MAP 65mmHg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000" b="1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75" name="Tekstvak 74"/>
          <p:cNvSpPr txBox="1"/>
          <p:nvPr/>
        </p:nvSpPr>
        <p:spPr>
          <a:xfrm>
            <a:off x="6751962" y="3128475"/>
            <a:ext cx="15742720" cy="940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Safe?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Improves cerebral oxygenation and perfusion?</a:t>
            </a: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endParaRPr lang="en-US" sz="5500" b="1" dirty="0">
              <a:latin typeface="Calibri" charset="0"/>
              <a:ea typeface="Calibri" charset="0"/>
              <a:cs typeface="Calibri" charset="0"/>
            </a:endParaRPr>
          </a:p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Reduces anoxic brain damage on DW-MRI?</a:t>
            </a:r>
          </a:p>
          <a:p>
            <a:pPr marL="914400" indent="-914400" algn="l">
              <a:buFont typeface="+mj-lt"/>
              <a:buAutoNum type="arabicPeriod"/>
            </a:pPr>
            <a:r>
              <a:rPr lang="en-US" sz="5500" b="1" dirty="0">
                <a:latin typeface="Calibri" charset="0"/>
                <a:ea typeface="Calibri" charset="0"/>
                <a:cs typeface="Calibri" charset="0"/>
              </a:rPr>
              <a:t>Improves functional outcome at 180 days?</a:t>
            </a:r>
            <a:endParaRPr lang="nl-NL" sz="55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6" name="Curved Up Arrow 27"/>
          <p:cNvSpPr/>
          <p:nvPr/>
        </p:nvSpPr>
        <p:spPr>
          <a:xfrm rot="5400000">
            <a:off x="3072318" y="7362604"/>
            <a:ext cx="6178030" cy="1027130"/>
          </a:xfrm>
          <a:prstGeom prst="curved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77" name="Curved Up Arrow 27"/>
          <p:cNvSpPr/>
          <p:nvPr/>
        </p:nvSpPr>
        <p:spPr>
          <a:xfrm rot="5400000">
            <a:off x="5720389" y="11275737"/>
            <a:ext cx="1343772" cy="652226"/>
          </a:xfrm>
          <a:prstGeom prst="curvedUp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en-US" sz="7144" kern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4" name="Groeperen 3"/>
          <p:cNvGrpSpPr/>
          <p:nvPr/>
        </p:nvGrpSpPr>
        <p:grpSpPr>
          <a:xfrm>
            <a:off x="9274294" y="5511602"/>
            <a:ext cx="11016415" cy="4853391"/>
            <a:chOff x="7203448" y="5753648"/>
            <a:chExt cx="11016415" cy="4853391"/>
          </a:xfrm>
        </p:grpSpPr>
        <p:grpSp>
          <p:nvGrpSpPr>
            <p:cNvPr id="84" name="Groeperen 83"/>
            <p:cNvGrpSpPr/>
            <p:nvPr/>
          </p:nvGrpSpPr>
          <p:grpSpPr>
            <a:xfrm>
              <a:off x="7203448" y="5753648"/>
              <a:ext cx="11016415" cy="4853391"/>
              <a:chOff x="8972882" y="2123412"/>
              <a:chExt cx="12909464" cy="7178293"/>
            </a:xfrm>
          </p:grpSpPr>
          <p:pic>
            <p:nvPicPr>
              <p:cNvPr id="78" name="Picture 1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</a:extLst>
              </a:blip>
              <a:srcRect l="13253" t="14923" r="2" b="22587"/>
              <a:stretch/>
            </p:blipFill>
            <p:spPr>
              <a:xfrm>
                <a:off x="10602840" y="2142386"/>
                <a:ext cx="11279506" cy="7159319"/>
              </a:xfrm>
              <a:prstGeom prst="rect">
                <a:avLst/>
              </a:prstGeom>
            </p:spPr>
          </p:pic>
          <p:sp>
            <p:nvSpPr>
              <p:cNvPr id="79" name="TextBox 75"/>
              <p:cNvSpPr txBox="1"/>
              <p:nvPr/>
            </p:nvSpPr>
            <p:spPr>
              <a:xfrm rot="16200000">
                <a:off x="6317460" y="4778834"/>
                <a:ext cx="6050206" cy="739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b="1" dirty="0">
                    <a:latin typeface="Calibri" charset="0"/>
                    <a:ea typeface="Calibri" charset="0"/>
                    <a:cs typeface="Calibri" charset="0"/>
                  </a:rPr>
                  <a:t>Cerebral saturation</a:t>
                </a:r>
              </a:p>
            </p:txBody>
          </p:sp>
          <p:sp>
            <p:nvSpPr>
              <p:cNvPr id="80" name="TextBox 75"/>
              <p:cNvSpPr txBox="1"/>
              <p:nvPr/>
            </p:nvSpPr>
            <p:spPr>
              <a:xfrm>
                <a:off x="9533092" y="7061388"/>
                <a:ext cx="1069748" cy="93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b="1" dirty="0">
                    <a:latin typeface="Calibri" charset="0"/>
                    <a:ea typeface="Calibri" charset="0"/>
                    <a:cs typeface="Calibri" charset="0"/>
                  </a:rPr>
                  <a:t>60</a:t>
                </a:r>
              </a:p>
            </p:txBody>
          </p:sp>
          <p:sp>
            <p:nvSpPr>
              <p:cNvPr id="81" name="TextBox 75"/>
              <p:cNvSpPr txBox="1"/>
              <p:nvPr/>
            </p:nvSpPr>
            <p:spPr>
              <a:xfrm>
                <a:off x="9536283" y="4821024"/>
                <a:ext cx="1069748" cy="93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b="1" dirty="0">
                    <a:latin typeface="Calibri" charset="0"/>
                    <a:ea typeface="Calibri" charset="0"/>
                    <a:cs typeface="Calibri" charset="0"/>
                  </a:rPr>
                  <a:t>65</a:t>
                </a:r>
              </a:p>
            </p:txBody>
          </p:sp>
          <p:sp>
            <p:nvSpPr>
              <p:cNvPr id="82" name="TextBox 75"/>
              <p:cNvSpPr txBox="1"/>
              <p:nvPr/>
            </p:nvSpPr>
            <p:spPr>
              <a:xfrm>
                <a:off x="9533092" y="2549167"/>
                <a:ext cx="1069748" cy="9331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b="1" dirty="0">
                    <a:latin typeface="Calibri" charset="0"/>
                    <a:ea typeface="Calibri" charset="0"/>
                    <a:cs typeface="Calibri" charset="0"/>
                  </a:rPr>
                  <a:t>70</a:t>
                </a:r>
              </a:p>
            </p:txBody>
          </p:sp>
          <p:sp>
            <p:nvSpPr>
              <p:cNvPr id="83" name="Tekstvak 82"/>
              <p:cNvSpPr txBox="1"/>
              <p:nvPr/>
            </p:nvSpPr>
            <p:spPr>
              <a:xfrm>
                <a:off x="9645830" y="8700761"/>
                <a:ext cx="6637406" cy="477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500" i="1" dirty="0" err="1"/>
                  <a:t>Meex</a:t>
                </a:r>
                <a:r>
                  <a:rPr lang="en-US" sz="2500" i="1" dirty="0"/>
                  <a:t>, resuscitation 2013</a:t>
                </a:r>
                <a:endParaRPr lang="nl-NL" sz="2500" i="1" dirty="0"/>
              </a:p>
            </p:txBody>
          </p:sp>
        </p:grpSp>
        <p:cxnSp>
          <p:nvCxnSpPr>
            <p:cNvPr id="86" name="Rechte verbindingslijn 85"/>
            <p:cNvCxnSpPr/>
            <p:nvPr/>
          </p:nvCxnSpPr>
          <p:spPr>
            <a:xfrm>
              <a:off x="8615597" y="5766477"/>
              <a:ext cx="0" cy="4840562"/>
            </a:xfrm>
            <a:prstGeom prst="line">
              <a:avLst/>
            </a:prstGeom>
            <a:noFill/>
            <a:ln w="73025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87" name="Rechte verbindingslijn 86"/>
            <p:cNvCxnSpPr/>
            <p:nvPr/>
          </p:nvCxnSpPr>
          <p:spPr>
            <a:xfrm rot="5400000">
              <a:off x="11012050" y="5004481"/>
              <a:ext cx="0" cy="4840562"/>
            </a:xfrm>
            <a:prstGeom prst="line">
              <a:avLst/>
            </a:prstGeom>
            <a:noFill/>
            <a:ln w="127000" cap="flat">
              <a:solidFill>
                <a:srgbClr val="0D4FC0"/>
              </a:solidFill>
              <a:prstDash val="sysDash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36" name="TextBox 32"/>
          <p:cNvSpPr txBox="1"/>
          <p:nvPr/>
        </p:nvSpPr>
        <p:spPr>
          <a:xfrm>
            <a:off x="572126" y="11405063"/>
            <a:ext cx="4009219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Fluids</a:t>
            </a:r>
          </a:p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Inotropes</a:t>
            </a:r>
          </a:p>
          <a:p>
            <a:pPr algn="ctr"/>
            <a:r>
              <a:rPr lang="en-US" sz="45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Vasopressors</a:t>
            </a:r>
          </a:p>
        </p:txBody>
      </p:sp>
      <p:sp>
        <p:nvSpPr>
          <p:cNvPr id="39" name="TextBox 32"/>
          <p:cNvSpPr txBox="1"/>
          <p:nvPr/>
        </p:nvSpPr>
        <p:spPr>
          <a:xfrm>
            <a:off x="1347829" y="10075403"/>
            <a:ext cx="1081280" cy="16312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b="1">
                <a:latin typeface="Calibri" charset="0"/>
                <a:ea typeface="Calibri" charset="0"/>
                <a:cs typeface="Calibri" charset="0"/>
              </a:rPr>
              <a:t>+</a:t>
            </a:r>
            <a:endParaRPr lang="en-US" sz="100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TextBox 32"/>
          <p:cNvSpPr txBox="1"/>
          <p:nvPr/>
        </p:nvSpPr>
        <p:spPr>
          <a:xfrm>
            <a:off x="2559108" y="10620233"/>
            <a:ext cx="153836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500" b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36hrs</a:t>
            </a:r>
            <a:endParaRPr lang="en-US" sz="45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grpSp>
        <p:nvGrpSpPr>
          <p:cNvPr id="41" name="Groeperen 40"/>
          <p:cNvGrpSpPr/>
          <p:nvPr/>
        </p:nvGrpSpPr>
        <p:grpSpPr>
          <a:xfrm>
            <a:off x="1153783" y="3101235"/>
            <a:ext cx="3452914" cy="7979081"/>
            <a:chOff x="3207518" y="3291839"/>
            <a:chExt cx="5947804" cy="11271658"/>
          </a:xfrm>
        </p:grpSpPr>
        <p:grpSp>
          <p:nvGrpSpPr>
            <p:cNvPr id="42" name="Groeperen 41"/>
            <p:cNvGrpSpPr/>
            <p:nvPr/>
          </p:nvGrpSpPr>
          <p:grpSpPr>
            <a:xfrm>
              <a:off x="3207518" y="3291839"/>
              <a:ext cx="5947804" cy="9783265"/>
              <a:chOff x="5220831" y="4509157"/>
              <a:chExt cx="4531203" cy="8890828"/>
            </a:xfrm>
          </p:grpSpPr>
          <p:grpSp>
            <p:nvGrpSpPr>
              <p:cNvPr id="48" name="Group 15"/>
              <p:cNvGrpSpPr/>
              <p:nvPr/>
            </p:nvGrpSpPr>
            <p:grpSpPr>
              <a:xfrm>
                <a:off x="5279105" y="4509157"/>
                <a:ext cx="4472929" cy="8890828"/>
                <a:chOff x="3546282" y="1493772"/>
                <a:chExt cx="2567838" cy="4136635"/>
              </a:xfrm>
            </p:grpSpPr>
            <p:pic>
              <p:nvPicPr>
                <p:cNvPr id="53" name="Picture 2" descr="http://thumbs.dreamstime.com/z/human-heart-14951333.jpg"/>
                <p:cNvPicPr>
                  <a:picLocks noChangeAspect="1" noChangeArrowheads="1"/>
                </p:cNvPicPr>
                <p:nvPr/>
              </p:nvPicPr>
              <p:blipFill rotWithShape="1">
                <a:blip r:embed="rId6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3625" t="4103" r="4687" b="4949"/>
                <a:stretch/>
              </p:blipFill>
              <p:spPr bwMode="auto">
                <a:xfrm>
                  <a:off x="3657602" y="4238170"/>
                  <a:ext cx="2019300" cy="13922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4" name="Picture 4" descr="http://www.english-online.at/biology/human-brain/parts-of-the-human-brain.gif"/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5553" t="13448" b="18633"/>
                <a:stretch/>
              </p:blipFill>
              <p:spPr bwMode="auto">
                <a:xfrm>
                  <a:off x="3602803" y="1493772"/>
                  <a:ext cx="2511317" cy="128586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5" name="Picture 6" descr="http://www.uptodate.com/contents/images/SURG/54048/Aortic_arch_vars.gif?title=Variations+of+aortic+arch+branching&amp;language=en-US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grayscl/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2707" t="3756" r="67267" b="52132"/>
                <a:stretch/>
              </p:blipFill>
              <p:spPr bwMode="auto">
                <a:xfrm>
                  <a:off x="3948631" y="2767582"/>
                  <a:ext cx="1348629" cy="14705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6" name="Rectangle 19"/>
                <p:cNvSpPr/>
                <p:nvPr/>
              </p:nvSpPr>
              <p:spPr>
                <a:xfrm>
                  <a:off x="3546282" y="2647782"/>
                  <a:ext cx="485029" cy="187512"/>
                </a:xfrm>
                <a:prstGeom prst="rect">
                  <a:avLst/>
                </a:prstGeom>
                <a:solidFill>
                  <a:sysClr val="window" lastClr="FFFFFF"/>
                </a:solidFill>
                <a:ln w="952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lang="en-US" sz="7144" kern="0">
                    <a:solidFill>
                      <a:sysClr val="window" lastClr="FFFFFF"/>
                    </a:solidFill>
                    <a:latin typeface="Calibri"/>
                  </a:endParaRPr>
                </a:p>
              </p:txBody>
            </p:sp>
          </p:grpSp>
          <p:sp>
            <p:nvSpPr>
              <p:cNvPr id="49" name="Curved Up Arrow 21"/>
              <p:cNvSpPr/>
              <p:nvPr/>
            </p:nvSpPr>
            <p:spPr>
              <a:xfrm rot="15873466">
                <a:off x="7555904" y="7400206"/>
                <a:ext cx="2019624" cy="847166"/>
              </a:xfrm>
              <a:prstGeom prst="curvedUp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7144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0" name="Plus 49"/>
              <p:cNvSpPr/>
              <p:nvPr/>
            </p:nvSpPr>
            <p:spPr>
              <a:xfrm>
                <a:off x="8038936" y="7485407"/>
                <a:ext cx="884736" cy="767612"/>
              </a:xfrm>
              <a:prstGeom prst="mathPl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144"/>
              </a:p>
            </p:txBody>
          </p:sp>
          <p:sp>
            <p:nvSpPr>
              <p:cNvPr id="51" name="Curved Up Arrow 27"/>
              <p:cNvSpPr/>
              <p:nvPr/>
            </p:nvSpPr>
            <p:spPr>
              <a:xfrm rot="5400000">
                <a:off x="4634602" y="9348296"/>
                <a:ext cx="2019624" cy="847166"/>
              </a:xfrm>
              <a:prstGeom prst="curvedUpArrow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lang="en-US" sz="7144" kern="0">
                  <a:solidFill>
                    <a:sysClr val="windowText" lastClr="000000"/>
                  </a:solidFill>
                  <a:latin typeface="Calibri"/>
                </a:endParaRPr>
              </a:p>
            </p:txBody>
          </p:sp>
          <p:sp>
            <p:nvSpPr>
              <p:cNvPr id="52" name="Minus 13"/>
              <p:cNvSpPr/>
              <p:nvPr/>
            </p:nvSpPr>
            <p:spPr>
              <a:xfrm>
                <a:off x="5276107" y="9422013"/>
                <a:ext cx="847860" cy="662560"/>
              </a:xfrm>
              <a:prstGeom prst="mathMinus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144"/>
              </a:p>
            </p:txBody>
          </p:sp>
        </p:grpSp>
        <p:sp>
          <p:nvSpPr>
            <p:cNvPr id="43" name="Tekstvak 42"/>
            <p:cNvSpPr txBox="1"/>
            <p:nvPr/>
          </p:nvSpPr>
          <p:spPr>
            <a:xfrm>
              <a:off x="4314931" y="13691463"/>
              <a:ext cx="102657" cy="8720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ctr" defTabSz="8255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5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endParaRPr>
            </a:p>
          </p:txBody>
        </p:sp>
        <p:sp>
          <p:nvSpPr>
            <p:cNvPr id="44" name="Curved Up Arrow 21"/>
            <p:cNvSpPr/>
            <p:nvPr/>
          </p:nvSpPr>
          <p:spPr>
            <a:xfrm rot="15873466">
              <a:off x="6684335" y="8626717"/>
              <a:ext cx="2222348" cy="1112018"/>
            </a:xfrm>
            <a:prstGeom prst="curvedUpArrow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7144" kern="0">
                <a:solidFill>
                  <a:sysClr val="windowText" lastClr="000000"/>
                </a:solidFill>
                <a:latin typeface="Calibri"/>
              </a:endParaRPr>
            </a:p>
          </p:txBody>
        </p:sp>
        <p:sp>
          <p:nvSpPr>
            <p:cNvPr id="45" name="Plus 44"/>
            <p:cNvSpPr/>
            <p:nvPr/>
          </p:nvSpPr>
          <p:spPr>
            <a:xfrm>
              <a:off x="7083672" y="8687875"/>
              <a:ext cx="1161333" cy="844663"/>
            </a:xfrm>
            <a:prstGeom prst="mathPlus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144"/>
            </a:p>
          </p:txBody>
        </p:sp>
      </p:grpSp>
      <p:sp>
        <p:nvSpPr>
          <p:cNvPr id="57" name="Pijl links 56"/>
          <p:cNvSpPr/>
          <p:nvPr/>
        </p:nvSpPr>
        <p:spPr>
          <a:xfrm rot="16200000">
            <a:off x="1847809" y="10676136"/>
            <a:ext cx="1056269" cy="401585"/>
          </a:xfrm>
          <a:prstGeom prst="rightArrow">
            <a:avLst/>
          </a:prstGeom>
          <a:solidFill>
            <a:schemeClr val="tx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98558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2"/>
          <p:cNvSpPr txBox="1">
            <a:spLocks/>
          </p:cNvSpPr>
          <p:nvPr/>
        </p:nvSpPr>
        <p:spPr>
          <a:xfrm>
            <a:off x="4211420" y="403763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Methods</a:t>
            </a:r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trial design</a:t>
            </a:r>
          </a:p>
        </p:txBody>
      </p:sp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3583438"/>
              </p:ext>
            </p:extLst>
          </p:nvPr>
        </p:nvGraphicFramePr>
        <p:xfrm>
          <a:off x="1787236" y="1845029"/>
          <a:ext cx="20906508" cy="10952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848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16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424792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Investigator</a:t>
                      </a:r>
                      <a:r>
                        <a:rPr lang="en-US" sz="4500" b="1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driven</a:t>
                      </a:r>
                    </a:p>
                    <a:p>
                      <a:pPr algn="l"/>
                      <a:endParaRPr lang="en-US" sz="4500" b="1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Ziekenhuis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Oost-Limburg, Genk, Belgium</a:t>
                      </a:r>
                    </a:p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University Hospitals </a:t>
                      </a:r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Gasthuisberg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,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Leuven, Belgium</a:t>
                      </a:r>
                      <a:endParaRPr lang="en-US" sz="45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404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Randomized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Stratified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by presence of shockable rhythm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43098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Parallel group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EGDHO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(MAP 85-100mmHg, SVO</a:t>
                      </a:r>
                      <a:r>
                        <a:rPr lang="en-US" sz="4500" baseline="-250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65-75%)</a:t>
                      </a:r>
                    </a:p>
                    <a:p>
                      <a:pPr algn="l"/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MAP65mmHg</a:t>
                      </a:r>
                      <a:endParaRPr lang="en-US" sz="45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57880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Open Label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Responsible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ICU team</a:t>
                      </a:r>
                      <a:endParaRPr lang="en-US" sz="45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24792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Outcome</a:t>
                      </a:r>
                      <a:r>
                        <a:rPr lang="en-US" sz="4500" b="1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Assessor blinded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Neurologists (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 </a:t>
                      </a:r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neuro</a:t>
                      </a:r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prognostication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at day 5)</a:t>
                      </a:r>
                    </a:p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Radiologist (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  <a:sym typeface="Wingdings"/>
                        </a:rPr>
                        <a:t> 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MRI</a:t>
                      </a:r>
                      <a:r>
                        <a:rPr lang="en-US" sz="4500" baseline="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analysis)</a:t>
                      </a:r>
                      <a:endParaRPr lang="en-US" sz="45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Statisticians 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61404">
                <a:tc>
                  <a:txBody>
                    <a:bodyPr/>
                    <a:lstStyle/>
                    <a:p>
                      <a:pPr algn="l"/>
                      <a:r>
                        <a:rPr lang="en-US" sz="4500" b="1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DSMB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Fabio </a:t>
                      </a:r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Taccone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(Chair), Karen Hirsch, </a:t>
                      </a:r>
                      <a:r>
                        <a:rPr lang="en-US" sz="4500" noProof="0" dirty="0" err="1">
                          <a:latin typeface="Calibri" charset="0"/>
                          <a:ea typeface="Calibri" charset="0"/>
                          <a:cs typeface="Calibri" charset="0"/>
                        </a:rPr>
                        <a:t>Niklas</a:t>
                      </a:r>
                      <a:r>
                        <a:rPr lang="en-US" sz="4500" noProof="0" dirty="0">
                          <a:latin typeface="Calibri" charset="0"/>
                          <a:ea typeface="Calibri" charset="0"/>
                          <a:cs typeface="Calibri" charset="0"/>
                        </a:rPr>
                        <a:t> Nielsen</a:t>
                      </a: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57880">
                <a:tc>
                  <a:txBody>
                    <a:bodyPr/>
                    <a:lstStyle/>
                    <a:p>
                      <a:pPr algn="l"/>
                      <a:r>
                        <a:rPr lang="en-US" sz="4500" b="1" baseline="0" noProof="0" dirty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Sponsored</a:t>
                      </a:r>
                      <a:endParaRPr lang="en-US" sz="4500" b="1" noProof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4500" kern="120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IWT grant Flemish</a:t>
                      </a:r>
                      <a:r>
                        <a:rPr lang="en-US" sz="4500" kern="1200" baseline="0" noProof="0" dirty="0"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</a:rPr>
                        <a:t> government Belgium</a:t>
                      </a:r>
                      <a:endParaRPr lang="en-US" sz="4500" noProof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182880" marR="182880" marT="91440" marB="914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8"/>
          <p:cNvSpPr txBox="1">
            <a:spLocks/>
          </p:cNvSpPr>
          <p:nvPr/>
        </p:nvSpPr>
        <p:spPr>
          <a:xfrm>
            <a:off x="2885843" y="4358083"/>
            <a:ext cx="8077200" cy="8079962"/>
          </a:xfrm>
          <a:prstGeom prst="rect">
            <a:avLst/>
          </a:prstGeom>
        </p:spPr>
        <p:txBody>
          <a:bodyPr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5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>
              <a:buFont typeface="Wingdings" charset="2"/>
              <a:buChar char="q"/>
            </a:pPr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Out-of-hospital CA </a:t>
            </a: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of presumed cardiac cause irrespective of the presenting rhythm</a:t>
            </a:r>
          </a:p>
          <a:p>
            <a:pPr hangingPunct="1">
              <a:buFont typeface="Wingdings" charset="2"/>
              <a:buChar char="q"/>
            </a:pP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Unconsciousness (</a:t>
            </a:r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GCS &lt; 8</a:t>
            </a: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) at hospital admission</a:t>
            </a:r>
          </a:p>
          <a:p>
            <a:pPr hangingPunct="1">
              <a:buFont typeface="Wingdings" charset="2"/>
              <a:buChar char="q"/>
            </a:pP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Age ≥ 18 years</a:t>
            </a:r>
          </a:p>
          <a:p>
            <a:pPr hangingPunct="1">
              <a:buFont typeface="Wingdings" charset="2"/>
              <a:buChar char="q"/>
            </a:pPr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Sustained return of spontaneous circulation </a:t>
            </a: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(ROSC) (=when chest compressions have not been required for 20 consecutive minutes)</a:t>
            </a:r>
          </a:p>
          <a:p>
            <a:pPr hangingPunct="1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11983461" y="4358083"/>
            <a:ext cx="10216412" cy="807996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5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>
              <a:buFont typeface="Wingdings" charset="2"/>
              <a:buChar char="q"/>
            </a:pPr>
            <a:r>
              <a:rPr lang="en-US" sz="3500" b="1" dirty="0">
                <a:latin typeface="Calibri" charset="0"/>
                <a:ea typeface="Calibri" charset="0"/>
                <a:cs typeface="Calibri" charset="0"/>
              </a:rPr>
              <a:t>Systolic blood pressure &lt; 90mmHg </a:t>
            </a:r>
            <a:r>
              <a:rPr lang="en-US" sz="3500" b="1" dirty="0">
                <a:latin typeface="Calibri" charset="0"/>
                <a:ea typeface="Calibri" charset="0"/>
                <a:cs typeface="Calibri" charset="0"/>
                <a:sym typeface="Wingdings"/>
              </a:rPr>
              <a:t> NE &gt; 1 mcg/kg/min</a:t>
            </a:r>
            <a:endParaRPr lang="en-US" sz="3500" b="1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ECMO/ECLS</a:t>
            </a: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Previous major stroke </a:t>
            </a: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r>
              <a:rPr lang="en-US" sz="3500" dirty="0">
                <a:latin typeface="Calibri" charset="0"/>
                <a:ea typeface="Calibri" charset="0"/>
                <a:cs typeface="Calibri" charset="0"/>
              </a:rPr>
              <a:t>MRI incompatible cardiac or neurosurgical device</a:t>
            </a: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  <a:p>
            <a:pPr algn="l">
              <a:buFont typeface="Wingdings" charset="2"/>
              <a:buChar char="q"/>
            </a:pPr>
            <a:endParaRPr lang="en-US" sz="35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211420" y="403763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Methods</a:t>
            </a:r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</a:t>
            </a:r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study</a:t>
            </a:r>
            <a:r>
              <a:rPr lang="nl-NL" sz="8800" b="1" dirty="0"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nl-NL" sz="88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population</a:t>
            </a:r>
            <a:endParaRPr lang="nl-NL" sz="88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3400042" y="2448914"/>
            <a:ext cx="6308034" cy="98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Inclusion</a:t>
            </a:r>
            <a:endParaRPr lang="nl-NL" sz="6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0" name="Titel 2"/>
          <p:cNvSpPr txBox="1">
            <a:spLocks/>
          </p:cNvSpPr>
          <p:nvPr/>
        </p:nvSpPr>
        <p:spPr>
          <a:xfrm>
            <a:off x="12813750" y="2448912"/>
            <a:ext cx="6308034" cy="9837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6000" b="1" dirty="0" err="1">
                <a:latin typeface="Abadi MT Condensed Extra Bold" charset="0"/>
                <a:ea typeface="Abadi MT Condensed Extra Bold" charset="0"/>
                <a:cs typeface="Abadi MT Condensed Extra Bold" charset="0"/>
              </a:rPr>
              <a:t>Exclusion</a:t>
            </a:r>
            <a:endParaRPr lang="nl-NL" sz="6000" b="1" dirty="0"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323964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2"/>
          <p:cNvSpPr txBox="1">
            <a:spLocks/>
          </p:cNvSpPr>
          <p:nvPr/>
        </p:nvSpPr>
        <p:spPr>
          <a:xfrm>
            <a:off x="4211420" y="403763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Methods</a:t>
            </a:r>
            <a:r>
              <a:rPr lang="nl-NL" sz="8800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End-points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04" r="18476"/>
          <a:stretch/>
        </p:blipFill>
        <p:spPr>
          <a:xfrm>
            <a:off x="2055280" y="5619904"/>
            <a:ext cx="4207756" cy="4397268"/>
          </a:xfrm>
          <a:prstGeom prst="rect">
            <a:avLst/>
          </a:prstGeom>
          <a:solidFill>
            <a:sysClr val="window" lastClr="FFFFFF"/>
          </a:solidFill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0785" y="5624211"/>
            <a:ext cx="4284682" cy="4284682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3094421" y="2216690"/>
            <a:ext cx="6308034" cy="98371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Extra Bold" charset="0"/>
                <a:ea typeface="Abadi MT Condensed Extra Bold" charset="0"/>
                <a:cs typeface="Abadi MT Condensed Extra Bold" charset="0"/>
              </a:rPr>
              <a:t>Primary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5" name="Titel 2"/>
          <p:cNvSpPr txBox="1">
            <a:spLocks/>
          </p:cNvSpPr>
          <p:nvPr/>
        </p:nvSpPr>
        <p:spPr>
          <a:xfrm>
            <a:off x="14471409" y="2216688"/>
            <a:ext cx="6308034" cy="983712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Extra Bold" charset="0"/>
                <a:ea typeface="Abadi MT Condensed Extra Bold" charset="0"/>
                <a:cs typeface="Abadi MT Condensed Extra Bold" charset="0"/>
              </a:rPr>
              <a:t>Secondary</a:t>
            </a:r>
            <a:endParaRPr kumimoji="0" lang="nl-NL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16" name="Titel 2"/>
          <p:cNvSpPr txBox="1">
            <a:spLocks/>
          </p:cNvSpPr>
          <p:nvPr/>
        </p:nvSpPr>
        <p:spPr>
          <a:xfrm>
            <a:off x="0" y="3419943"/>
            <a:ext cx="11033461" cy="1903178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DW-MRI at </a:t>
            </a:r>
            <a:r>
              <a:rPr lang="nl-NL" sz="4600" b="1" dirty="0" err="1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day</a:t>
            </a:r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5: </a:t>
            </a:r>
          </a:p>
          <a:p>
            <a:pPr algn="ctr"/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% of </a:t>
            </a:r>
            <a:r>
              <a:rPr lang="nl-NL" sz="4600" b="1" dirty="0" err="1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irreversibly</a:t>
            </a:r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nl-NL" sz="4600" b="1" dirty="0" err="1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damaged</a:t>
            </a:r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nl-NL" sz="4600" b="1" dirty="0" err="1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anoxic</a:t>
            </a:r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</a:t>
            </a:r>
            <a:r>
              <a:rPr lang="nl-NL" sz="4600" b="1" dirty="0" err="1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voxels</a:t>
            </a:r>
            <a:r>
              <a:rPr lang="nl-NL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 </a:t>
            </a:r>
          </a:p>
          <a:p>
            <a:pPr algn="ctr"/>
            <a:r>
              <a:rPr lang="nl-NL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(ADC score &lt; 650.10</a:t>
            </a:r>
            <a:r>
              <a:rPr lang="nl-NL" sz="3600" baseline="300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-6</a:t>
            </a:r>
            <a:r>
              <a:rPr lang="nl-NL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mm</a:t>
            </a:r>
            <a:r>
              <a:rPr lang="nl-NL" sz="3600" baseline="300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2</a:t>
            </a:r>
            <a:r>
              <a:rPr lang="nl-NL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/s) </a:t>
            </a:r>
          </a:p>
        </p:txBody>
      </p:sp>
      <p:sp>
        <p:nvSpPr>
          <p:cNvPr id="17" name="Rechthoek 16"/>
          <p:cNvSpPr/>
          <p:nvPr/>
        </p:nvSpPr>
        <p:spPr>
          <a:xfrm>
            <a:off x="2055280" y="9908895"/>
            <a:ext cx="8465052" cy="826790"/>
          </a:xfrm>
          <a:prstGeom prst="rect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    6%		   48%</a:t>
            </a:r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12963611" y="3530517"/>
            <a:ext cx="8621206" cy="969019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56" indent="-685856">
              <a:buFont typeface="Wingdings" charset="2"/>
              <a:buChar char="q"/>
            </a:pPr>
            <a:r>
              <a:rPr lang="en-US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Favorable outcome (CPC 1-2)</a:t>
            </a:r>
          </a:p>
          <a:p>
            <a:pPr marL="685856" indent="-685856">
              <a:buFont typeface="Arial" charset="0"/>
              <a:buChar char="•"/>
            </a:pPr>
            <a:endParaRPr lang="en-US" sz="3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ICU discharge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180 days</a:t>
            </a:r>
          </a:p>
          <a:p>
            <a:pPr marL="685856" indent="-685856">
              <a:buFont typeface="Arial" charset="0"/>
              <a:buChar char="•"/>
            </a:pPr>
            <a:endParaRPr lang="en-US" sz="4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Wingdings" charset="2"/>
              <a:buChar char="q"/>
            </a:pPr>
            <a:r>
              <a:rPr lang="en-US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ICU end-points</a:t>
            </a:r>
          </a:p>
          <a:p>
            <a:pPr marL="685856" indent="-685856">
              <a:buFont typeface="Arial" charset="0"/>
              <a:buChar char="•"/>
            </a:pPr>
            <a:endParaRPr lang="en-US" sz="3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Length of ICU stay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Days on mechanical ventilator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Need for tracheostomy</a:t>
            </a:r>
          </a:p>
          <a:p>
            <a:pPr marL="685856" indent="-685856">
              <a:buFont typeface="Arial" charset="0"/>
              <a:buChar char="•"/>
            </a:pPr>
            <a:endParaRPr lang="en-US" sz="4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Wingdings" charset="2"/>
              <a:buChar char="q"/>
            </a:pPr>
            <a:r>
              <a:rPr lang="en-US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Safety end-points</a:t>
            </a:r>
          </a:p>
          <a:p>
            <a:pPr marL="685856" indent="-685856">
              <a:buFont typeface="Arial" charset="0"/>
              <a:buChar char="•"/>
            </a:pPr>
            <a:endParaRPr lang="en-US" sz="3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Re-arrest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req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ALS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Pulmonary edema </a:t>
            </a:r>
            <a:r>
              <a:rPr lang="en-US" sz="3600" dirty="0" err="1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req</a:t>
            </a: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 diuretics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Limb ischemia</a:t>
            </a:r>
          </a:p>
          <a:p>
            <a:pPr marL="685856" indent="-685856">
              <a:buFont typeface="Arial" charset="0"/>
              <a:buChar char="•"/>
            </a:pPr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New onset atrial fibrillation</a:t>
            </a:r>
          </a:p>
          <a:p>
            <a:pPr marL="685856" indent="-685856">
              <a:buFont typeface="Arial" charset="0"/>
              <a:buChar char="•"/>
            </a:pPr>
            <a:endParaRPr lang="en-US" sz="4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  <a:p>
            <a:pPr marL="685856" indent="-685856">
              <a:buFont typeface="Wingdings" charset="2"/>
              <a:buChar char="q"/>
            </a:pPr>
            <a:endParaRPr lang="en-US" sz="4600" b="1" dirty="0">
              <a:solidFill>
                <a:srgbClr val="FF0000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19" name="Titel 2"/>
          <p:cNvSpPr txBox="1">
            <a:spLocks/>
          </p:cNvSpPr>
          <p:nvPr/>
        </p:nvSpPr>
        <p:spPr>
          <a:xfrm>
            <a:off x="4208582" y="11240782"/>
            <a:ext cx="7946292" cy="2606504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If </a:t>
            </a:r>
            <a:r>
              <a:rPr lang="en-US" sz="3600" dirty="0">
                <a:solidFill>
                  <a:prstClr val="black"/>
                </a:solidFill>
                <a:latin typeface="Symbol" charset="2"/>
                <a:ea typeface="Symbol" charset="2"/>
                <a:cs typeface="Symbol" charset="2"/>
              </a:rPr>
              <a:t>B = 0.80 &amp; a=0.05</a:t>
            </a:r>
          </a:p>
          <a:p>
            <a:r>
              <a:rPr lang="en-US" sz="3600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40% relative reduction</a:t>
            </a:r>
          </a:p>
          <a:p>
            <a:r>
              <a:rPr lang="en-US" sz="4600" b="1" dirty="0">
                <a:solidFill>
                  <a:srgbClr val="FF0000"/>
                </a:solidFill>
                <a:latin typeface="Calibri" panose="020F0502020204030204"/>
                <a:ea typeface=""/>
                <a:cs typeface=""/>
              </a:rPr>
              <a:t>112 patients</a:t>
            </a:r>
            <a:endParaRPr lang="nl-NL" sz="4600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0" name="Pijl links 19"/>
          <p:cNvSpPr/>
          <p:nvPr/>
        </p:nvSpPr>
        <p:spPr>
          <a:xfrm>
            <a:off x="3030759" y="12260504"/>
            <a:ext cx="1206862" cy="68580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421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hoek 44"/>
          <p:cNvSpPr/>
          <p:nvPr/>
        </p:nvSpPr>
        <p:spPr>
          <a:xfrm>
            <a:off x="5513447" y="1718449"/>
            <a:ext cx="9621782" cy="89441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112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patients</a:t>
            </a:r>
            <a:r>
              <a:rPr kumimoji="0" lang="nl-NL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randomized</a:t>
            </a:r>
            <a:endParaRPr kumimoji="0" lang="nl-NL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Rechthoek 45"/>
          <p:cNvSpPr/>
          <p:nvPr/>
        </p:nvSpPr>
        <p:spPr>
          <a:xfrm>
            <a:off x="2641053" y="3625087"/>
            <a:ext cx="7794882" cy="89441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56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Extra Bold" charset="0"/>
                <a:ea typeface="Abadi MT Condensed Extra Bold" charset="0"/>
                <a:cs typeface="Abadi MT Condensed Extra Bold" charset="0"/>
              </a:rPr>
              <a:t>EGDHO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47" name="Rechthoek 46"/>
          <p:cNvSpPr/>
          <p:nvPr/>
        </p:nvSpPr>
        <p:spPr>
          <a:xfrm>
            <a:off x="11040541" y="3625087"/>
            <a:ext cx="7794882" cy="894414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56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to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 MT Condensed Extra Bold" charset="0"/>
                <a:ea typeface="Abadi MT Condensed Extra Bold" charset="0"/>
                <a:cs typeface="Abadi MT Condensed Extra Bold" charset="0"/>
              </a:rPr>
              <a:t>MAP65mmHg</a:t>
            </a:r>
          </a:p>
        </p:txBody>
      </p:sp>
      <p:sp>
        <p:nvSpPr>
          <p:cNvPr id="48" name="Rechthoek 47"/>
          <p:cNvSpPr/>
          <p:nvPr/>
        </p:nvSpPr>
        <p:spPr>
          <a:xfrm>
            <a:off x="3390548" y="5044153"/>
            <a:ext cx="7045376" cy="130914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were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excluded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2 next of kin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refused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informed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consent</a:t>
            </a: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2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asphyxia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9" name="Rechthoek 48"/>
          <p:cNvSpPr/>
          <p:nvPr/>
        </p:nvSpPr>
        <p:spPr>
          <a:xfrm>
            <a:off x="2641053" y="6877938"/>
            <a:ext cx="7794882" cy="14796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52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patients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(42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MRI)</a:t>
            </a:r>
          </a:p>
        </p:txBody>
      </p:sp>
      <p:sp>
        <p:nvSpPr>
          <p:cNvPr id="50" name="Rechthoek 49"/>
          <p:cNvSpPr/>
          <p:nvPr/>
        </p:nvSpPr>
        <p:spPr>
          <a:xfrm>
            <a:off x="11040541" y="6877938"/>
            <a:ext cx="7794882" cy="14796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55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patients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(40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MRI)</a:t>
            </a:r>
          </a:p>
        </p:txBody>
      </p:sp>
      <p:sp>
        <p:nvSpPr>
          <p:cNvPr id="51" name="Rechthoek 50"/>
          <p:cNvSpPr/>
          <p:nvPr/>
        </p:nvSpPr>
        <p:spPr>
          <a:xfrm>
            <a:off x="11790038" y="5044153"/>
            <a:ext cx="7045376" cy="1309142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 was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excluded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asphyxia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2" name="Rechthoek 51"/>
          <p:cNvSpPr/>
          <p:nvPr/>
        </p:nvSpPr>
        <p:spPr>
          <a:xfrm>
            <a:off x="3390548" y="8932186"/>
            <a:ext cx="7045376" cy="16339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1 was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excluded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Aortic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dissection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3" name="Rechthoek 52"/>
          <p:cNvSpPr/>
          <p:nvPr/>
        </p:nvSpPr>
        <p:spPr>
          <a:xfrm>
            <a:off x="11790038" y="8932186"/>
            <a:ext cx="7045376" cy="16339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were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excluded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 3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GCS 15/15 at ICU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admission</a:t>
            </a:r>
            <a:endParaRPr kumimoji="0" lang="nl-NL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marL="0" marR="0" lvl="0" indent="0" algn="l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      1 </a:t>
            </a:r>
            <a:r>
              <a:rPr kumimoji="0" lang="nl-NL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pacemaker</a:t>
            </a:r>
          </a:p>
        </p:txBody>
      </p:sp>
      <p:sp>
        <p:nvSpPr>
          <p:cNvPr id="54" name="Rechthoek 53"/>
          <p:cNvSpPr/>
          <p:nvPr/>
        </p:nvSpPr>
        <p:spPr>
          <a:xfrm>
            <a:off x="2641053" y="11140732"/>
            <a:ext cx="7794882" cy="14796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51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patients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(42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MRI)</a:t>
            </a:r>
          </a:p>
        </p:txBody>
      </p:sp>
      <p:sp>
        <p:nvSpPr>
          <p:cNvPr id="55" name="Rechthoek 54"/>
          <p:cNvSpPr/>
          <p:nvPr/>
        </p:nvSpPr>
        <p:spPr>
          <a:xfrm>
            <a:off x="11040541" y="11140732"/>
            <a:ext cx="7794882" cy="1479628"/>
          </a:xfrm>
          <a:prstGeom prst="rect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51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patients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(37 </a:t>
            </a:r>
            <a:r>
              <a:rPr kumimoji="0" lang="nl-NL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with</a:t>
            </a: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MRI)</a:t>
            </a:r>
          </a:p>
        </p:txBody>
      </p:sp>
      <p:cxnSp>
        <p:nvCxnSpPr>
          <p:cNvPr id="56" name="Rechte verbindingslijn 55"/>
          <p:cNvCxnSpPr/>
          <p:nvPr/>
        </p:nvCxnSpPr>
        <p:spPr>
          <a:xfrm flipV="1">
            <a:off x="5729014" y="3128108"/>
            <a:ext cx="9173980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Rechte verbindingslijn 56"/>
          <p:cNvCxnSpPr/>
          <p:nvPr/>
        </p:nvCxnSpPr>
        <p:spPr>
          <a:xfrm flipH="1">
            <a:off x="5719595" y="3109820"/>
            <a:ext cx="3142" cy="511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Rechte verbindingslijn 57"/>
          <p:cNvCxnSpPr/>
          <p:nvPr/>
        </p:nvCxnSpPr>
        <p:spPr>
          <a:xfrm flipH="1">
            <a:off x="14902994" y="3126993"/>
            <a:ext cx="0" cy="51345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Rechte verbindingslijn 58"/>
          <p:cNvCxnSpPr/>
          <p:nvPr/>
        </p:nvCxnSpPr>
        <p:spPr>
          <a:xfrm flipH="1">
            <a:off x="10524827" y="2601648"/>
            <a:ext cx="3142" cy="5112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Rechte verbindingslijn 59"/>
          <p:cNvCxnSpPr/>
          <p:nvPr/>
        </p:nvCxnSpPr>
        <p:spPr>
          <a:xfrm flipH="1">
            <a:off x="3086685" y="4519490"/>
            <a:ext cx="2" cy="235844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Rechte verbindingslijn 60"/>
          <p:cNvCxnSpPr/>
          <p:nvPr/>
        </p:nvCxnSpPr>
        <p:spPr>
          <a:xfrm flipH="1">
            <a:off x="11469489" y="4519490"/>
            <a:ext cx="2" cy="2358448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Rechte verbindingslijn 61"/>
          <p:cNvCxnSpPr/>
          <p:nvPr/>
        </p:nvCxnSpPr>
        <p:spPr>
          <a:xfrm flipH="1">
            <a:off x="3086674" y="8357577"/>
            <a:ext cx="4" cy="27831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Rechte verbindingslijn 62"/>
          <p:cNvCxnSpPr/>
          <p:nvPr/>
        </p:nvCxnSpPr>
        <p:spPr>
          <a:xfrm flipH="1">
            <a:off x="11487732" y="8357577"/>
            <a:ext cx="4" cy="278316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6" name="Rechthoek 65"/>
          <p:cNvSpPr/>
          <p:nvPr/>
        </p:nvSpPr>
        <p:spPr>
          <a:xfrm>
            <a:off x="969022" y="6877938"/>
            <a:ext cx="1896532" cy="14796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FAS</a:t>
            </a:r>
          </a:p>
        </p:txBody>
      </p:sp>
      <p:sp>
        <p:nvSpPr>
          <p:cNvPr id="67" name="Rechthoek 66"/>
          <p:cNvSpPr/>
          <p:nvPr/>
        </p:nvSpPr>
        <p:spPr>
          <a:xfrm>
            <a:off x="958432" y="11140732"/>
            <a:ext cx="1896532" cy="1479628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PPS</a:t>
            </a:r>
          </a:p>
        </p:txBody>
      </p:sp>
      <p:sp>
        <p:nvSpPr>
          <p:cNvPr id="68" name="Titel 2"/>
          <p:cNvSpPr txBox="1">
            <a:spLocks/>
          </p:cNvSpPr>
          <p:nvPr/>
        </p:nvSpPr>
        <p:spPr>
          <a:xfrm>
            <a:off x="2162262" y="-45887"/>
            <a:ext cx="1577340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Consort</a:t>
            </a:r>
            <a:r>
              <a:rPr lang="nl-NL" sz="8800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diagram</a:t>
            </a:r>
          </a:p>
        </p:txBody>
      </p:sp>
    </p:spTree>
    <p:extLst>
      <p:ext uri="{BB962C8B-B14F-4D97-AF65-F5344CB8AC3E}">
        <p14:creationId xmlns:p14="http://schemas.microsoft.com/office/powerpoint/2010/main" xmlns="" val="4287177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66" grpId="0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abel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6519226"/>
              </p:ext>
            </p:extLst>
          </p:nvPr>
        </p:nvGraphicFramePr>
        <p:xfrm>
          <a:off x="3475585" y="1393376"/>
          <a:ext cx="11874466" cy="12327416"/>
        </p:xfrm>
        <a:graphic>
          <a:graphicData uri="http://schemas.openxmlformats.org/drawingml/2006/table">
            <a:tbl>
              <a:tblPr/>
              <a:tblGrid>
                <a:gridCol w="57830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45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445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2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348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endParaRPr lang="nl-NL" sz="32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l-NL" sz="5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EGDHO</a:t>
                      </a:r>
                      <a:endParaRPr lang="nl-NL" sz="50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de-DE" sz="5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MAP65</a:t>
                      </a:r>
                      <a:endParaRPr lang="de-DE" sz="50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l-NL" sz="5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nl-NL" sz="5000" b="1" i="0" u="none" strike="noStrike" dirty="0">
                        <a:solidFill>
                          <a:schemeClr val="bg1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2E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 err="1">
                          <a:effectLst/>
                        </a:rPr>
                        <a:t>Number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is-IS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52</a:t>
                      </a: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marL="0" algn="ctr" defTabSz="914400" rtl="0" eaLnBrk="1" fontAlgn="b" latinLnBrk="0" hangingPunct="1"/>
                      <a:r>
                        <a:rPr lang="nl-NL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55</a:t>
                      </a: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 err="1">
                          <a:effectLst/>
                        </a:rPr>
                        <a:t>Demographics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Age (</a:t>
                      </a:r>
                      <a:r>
                        <a:rPr lang="nl-NL" sz="3200" u="none" strike="noStrike" dirty="0" err="1">
                          <a:effectLst/>
                        </a:rPr>
                        <a:t>years</a:t>
                      </a:r>
                      <a:r>
                        <a:rPr lang="nl-NL" sz="3200" u="none" strike="noStrike" dirty="0">
                          <a:effectLst/>
                        </a:rPr>
                        <a:t>)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is-IS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64±12</a:t>
                      </a:r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is-IS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65±13</a:t>
                      </a:r>
                      <a:endParaRPr lang="is-IS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0.99</a:t>
                      </a:r>
                      <a:endParaRPr lang="nb-NO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mr-IN" sz="3200" u="none" strike="noStrike" dirty="0" err="1">
                          <a:effectLst/>
                        </a:rPr>
                        <a:t>Male</a:t>
                      </a:r>
                      <a:r>
                        <a:rPr lang="mr-IN" sz="3200" u="none" strike="noStrike" dirty="0">
                          <a:effectLst/>
                        </a:rPr>
                        <a:t> (%)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39 (75%)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42 (76%)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0.75</a:t>
                      </a:r>
                      <a:endParaRPr lang="nb-NO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>
                          <a:effectLst/>
                        </a:rPr>
                        <a:t>Arrest </a:t>
                      </a:r>
                      <a:r>
                        <a:rPr lang="nl-NL" sz="4000" b="1" u="none" strike="noStrike" dirty="0" err="1">
                          <a:effectLst/>
                        </a:rPr>
                        <a:t>characteristics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Basic life support 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31/52 (60%)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29/53 (55%)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0.45</a:t>
                      </a:r>
                      <a:endParaRPr lang="nb-NO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Presenting </a:t>
                      </a:r>
                      <a:r>
                        <a:rPr lang="nl-NL" sz="3200" u="none" strike="noStrike" dirty="0" err="1">
                          <a:effectLst/>
                        </a:rPr>
                        <a:t>rhythm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0.63</a:t>
                      </a:r>
                      <a:endParaRPr lang="nb-NO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      </a:t>
                      </a:r>
                      <a:r>
                        <a:rPr lang="nl-NL" sz="3200" u="none" strike="noStrike" dirty="0" err="1">
                          <a:effectLst/>
                        </a:rPr>
                        <a:t>Shockable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/52 (6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9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5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/54 (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65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      Non-</a:t>
                      </a:r>
                      <a:r>
                        <a:rPr lang="nl-NL" sz="3200" u="none" strike="noStrike" dirty="0" err="1">
                          <a:effectLst/>
                        </a:rPr>
                        <a:t>shockable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16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/52 (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31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19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/54 (</a:t>
                      </a:r>
                      <a:r>
                        <a:rPr lang="nl-NL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35</a:t>
                      </a:r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Time-</a:t>
                      </a:r>
                      <a:r>
                        <a:rPr lang="nl-NL" sz="3200" u="none" strike="noStrike" dirty="0" err="1">
                          <a:effectLst/>
                        </a:rPr>
                        <a:t>to</a:t>
                      </a:r>
                      <a:r>
                        <a:rPr lang="nl-NL" sz="3200" u="none" strike="noStrike" dirty="0">
                          <a:effectLst/>
                        </a:rPr>
                        <a:t>-ROSC (min)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18 (10; 25)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17 (10; 25)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0.42</a:t>
                      </a:r>
                      <a:endParaRPr lang="nb-NO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 err="1">
                          <a:effectLst/>
                        </a:rPr>
                        <a:t>Cause</a:t>
                      </a:r>
                      <a:r>
                        <a:rPr lang="nl-NL" sz="4000" b="1" u="none" strike="noStrike" dirty="0">
                          <a:effectLst/>
                        </a:rPr>
                        <a:t> of arrest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0.65</a:t>
                      </a:r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(n)STEMI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29/52 (56%)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33/54 (61%)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Arrhythmogenic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14/52 (27%)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13/54 (24%)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Hypoxic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7/52 (13%)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4/54 (7%)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Other/unclear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2/52 (4%)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4/54 (7%)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 err="1">
                          <a:effectLst/>
                        </a:rPr>
                        <a:t>Admission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MAP (mmHg)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cs-CZ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88±21</a:t>
                      </a:r>
                      <a:endParaRPr lang="cs-CZ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is-IS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85±25</a:t>
                      </a:r>
                      <a:endParaRPr lang="is-I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0.55</a:t>
                      </a:r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Corneal reflex (presence)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11/41 (27%)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24/49 (49%)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0.02</a:t>
                      </a:r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637748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4000" b="1" u="none" strike="noStrike" dirty="0" err="1">
                          <a:effectLst/>
                        </a:rPr>
                        <a:t>Angiography</a:t>
                      </a:r>
                      <a:endParaRPr lang="nl-NL" sz="40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 dirty="0">
                          <a:effectLst/>
                        </a:rPr>
                        <a:t>Angio </a:t>
                      </a:r>
                      <a:r>
                        <a:rPr lang="nl-NL" sz="3200" u="none" strike="noStrike" dirty="0" err="1">
                          <a:effectLst/>
                        </a:rPr>
                        <a:t>performed</a:t>
                      </a:r>
                      <a:endParaRPr lang="nl-NL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46/52 (88%)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48/53 (91%)</a:t>
                      </a:r>
                      <a:endParaRPr lang="mr-IN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0.73</a:t>
                      </a:r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514496"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l" fontAlgn="b"/>
                      <a:r>
                        <a:rPr lang="nl-NL" sz="3200" u="none" strike="noStrike">
                          <a:effectLst/>
                        </a:rPr>
                        <a:t>PCI performed</a:t>
                      </a:r>
                      <a:endParaRPr lang="nl-NL" sz="32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27/52 (52%)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mr-IN" sz="3200" u="none" strike="noStrike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30/54 (56%)</a:t>
                      </a:r>
                      <a:endParaRPr lang="mr-IN" sz="3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marR="0" indent="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1pPr>
                      <a:lvl2pPr marL="0" marR="0" indent="228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2pPr>
                      <a:lvl3pPr marL="0" marR="0" indent="457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3pPr>
                      <a:lvl4pPr marL="0" marR="0" indent="685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4pPr>
                      <a:lvl5pPr marL="0" marR="0" indent="9144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5pPr>
                      <a:lvl6pPr marL="0" marR="0" indent="11430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6pPr>
                      <a:lvl7pPr marL="0" marR="0" indent="13716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7pPr>
                      <a:lvl8pPr marL="0" marR="0" indent="16002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8pPr>
                      <a:lvl9pPr marL="0" marR="0" indent="1828800" algn="ctr" defTabSz="8255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24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Calibri" panose="020F0502020204030204"/>
                          <a:ea typeface=""/>
                          <a:cs typeface=""/>
                          <a:sym typeface="Helvetica Light"/>
                        </a:defRPr>
                      </a:lvl9pPr>
                    </a:lstStyle>
                    <a:p>
                      <a:pPr algn="ctr" fontAlgn="b"/>
                      <a:r>
                        <a:rPr lang="nb-NO" sz="3200" u="none" strike="noStrike" dirty="0">
                          <a:effectLst/>
                          <a:latin typeface="+mn-lt"/>
                          <a:ea typeface="Calibri" charset="0"/>
                          <a:cs typeface="Calibri" charset="0"/>
                        </a:rPr>
                        <a:t>0.62</a:t>
                      </a:r>
                      <a:endParaRPr lang="nb-NO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charset="0"/>
                        <a:cs typeface="Calibri" charset="0"/>
                      </a:endParaRPr>
                    </a:p>
                  </a:txBody>
                  <a:tcPr marL="21488" marR="21488" marT="2148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27" name="Ovaal 26"/>
          <p:cNvSpPr/>
          <p:nvPr/>
        </p:nvSpPr>
        <p:spPr>
          <a:xfrm>
            <a:off x="14101810" y="11321151"/>
            <a:ext cx="1496296" cy="868410"/>
          </a:xfrm>
          <a:prstGeom prst="ellipse">
            <a:avLst/>
          </a:prstGeom>
          <a:noFill/>
          <a:ln w="6985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7144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28" name="Titel 2"/>
          <p:cNvSpPr txBox="1">
            <a:spLocks/>
          </p:cNvSpPr>
          <p:nvPr/>
        </p:nvSpPr>
        <p:spPr>
          <a:xfrm>
            <a:off x="16252304" y="5080472"/>
            <a:ext cx="4729932" cy="78405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56% received BLS</a:t>
            </a:r>
            <a:endParaRPr lang="en-US" sz="4600" b="1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29" name="Pijl links 28"/>
          <p:cNvSpPr/>
          <p:nvPr/>
        </p:nvSpPr>
        <p:spPr>
          <a:xfrm>
            <a:off x="15474756" y="5080472"/>
            <a:ext cx="652832" cy="6858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0" name="Titel 2"/>
          <p:cNvSpPr txBox="1">
            <a:spLocks/>
          </p:cNvSpPr>
          <p:nvPr/>
        </p:nvSpPr>
        <p:spPr>
          <a:xfrm>
            <a:off x="16252311" y="6224622"/>
            <a:ext cx="5082902" cy="78405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33</a:t>
            </a:r>
            <a:r>
              <a:rPr lang="en-US" sz="4600" b="1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% non-shockable</a:t>
            </a:r>
            <a:endParaRPr lang="en-US" sz="4600" b="1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1" name="Pijl links 30"/>
          <p:cNvSpPr/>
          <p:nvPr/>
        </p:nvSpPr>
        <p:spPr>
          <a:xfrm>
            <a:off x="15474756" y="6224622"/>
            <a:ext cx="652832" cy="6858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14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"/>
              <a:cs typeface=""/>
            </a:endParaRPr>
          </a:p>
        </p:txBody>
      </p:sp>
      <p:sp>
        <p:nvSpPr>
          <p:cNvPr id="32" name="Titel 2"/>
          <p:cNvSpPr txBox="1">
            <a:spLocks/>
          </p:cNvSpPr>
          <p:nvPr/>
        </p:nvSpPr>
        <p:spPr>
          <a:xfrm>
            <a:off x="16252313" y="8254008"/>
            <a:ext cx="5082902" cy="784052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600" b="1" dirty="0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58</a:t>
            </a:r>
            <a:r>
              <a:rPr lang="en-US" sz="4600" b="1">
                <a:solidFill>
                  <a:prstClr val="black"/>
                </a:solidFill>
                <a:latin typeface="Calibri" panose="020F0502020204030204"/>
                <a:ea typeface=""/>
                <a:cs typeface=""/>
              </a:rPr>
              <a:t>% (n)STEMI</a:t>
            </a:r>
            <a:endParaRPr lang="en-US" sz="4600" b="1" dirty="0">
              <a:solidFill>
                <a:prstClr val="black"/>
              </a:solidFill>
              <a:latin typeface="Calibri" panose="020F0502020204030204"/>
              <a:ea typeface=""/>
              <a:cs typeface=""/>
            </a:endParaRPr>
          </a:p>
        </p:txBody>
      </p:sp>
      <p:sp>
        <p:nvSpPr>
          <p:cNvPr id="33" name="Pijl links 32"/>
          <p:cNvSpPr/>
          <p:nvPr/>
        </p:nvSpPr>
        <p:spPr>
          <a:xfrm>
            <a:off x="15474758" y="8254008"/>
            <a:ext cx="652832" cy="685800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defTabSz="217665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14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"/>
                <a:cs typeface=""/>
              </a:rPr>
              <a:t> </a:t>
            </a:r>
          </a:p>
        </p:txBody>
      </p:sp>
      <p:sp>
        <p:nvSpPr>
          <p:cNvPr id="34" name="Titel 2"/>
          <p:cNvSpPr txBox="1">
            <a:spLocks/>
          </p:cNvSpPr>
          <p:nvPr/>
        </p:nvSpPr>
        <p:spPr>
          <a:xfrm>
            <a:off x="3475585" y="78788"/>
            <a:ext cx="18182230" cy="14828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Neuroprotect</a:t>
            </a:r>
            <a:r>
              <a:rPr lang="nl-NL" sz="8800" b="1" dirty="0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: Baseline </a:t>
            </a:r>
            <a:r>
              <a:rPr lang="nl-NL" sz="8800" b="1" dirty="0" err="1">
                <a:solidFill>
                  <a:prstClr val="black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Characteristics</a:t>
            </a:r>
            <a:endParaRPr lang="nl-NL" sz="8800" b="1" dirty="0">
              <a:solidFill>
                <a:prstClr val="black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7139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-them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-thema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-them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E89647-E601-4FDA-8155-E33E6C389C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5E0E687-9FD6-449A-9F95-7BBB86B52271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2943B3-0BD0-48B0-90B4-B1F942F00B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12286</TotalTime>
  <Words>2036</Words>
  <Application>Microsoft Office PowerPoint</Application>
  <PresentationFormat>Custom</PresentationFormat>
  <Paragraphs>480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White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TITILE</dc:title>
  <dc:creator>Marissa Alanis</dc:creator>
  <cp:lastModifiedBy>JPW112</cp:lastModifiedBy>
  <cp:revision>91</cp:revision>
  <dcterms:modified xsi:type="dcterms:W3CDTF">2018-11-12T15:10:06Z</dcterms:modified>
</cp:coreProperties>
</file>