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0760" y="19624"/>
            <a:ext cx="27305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160" y="1020507"/>
            <a:ext cx="8013679" cy="304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9867" y="267763"/>
            <a:ext cx="7607300" cy="2159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Randomized </a:t>
            </a:r>
            <a:r>
              <a:rPr dirty="0" sz="2800" spc="-5"/>
              <a:t>comparison of an ultrathin </a:t>
            </a:r>
            <a:r>
              <a:rPr dirty="0" sz="2800" spc="-10"/>
              <a:t>strut  </a:t>
            </a:r>
            <a:r>
              <a:rPr dirty="0" sz="2800" spc="-5"/>
              <a:t>cobalt-chromium biodegradable polymer</a:t>
            </a:r>
            <a:r>
              <a:rPr dirty="0" sz="2800" spc="-90"/>
              <a:t> </a:t>
            </a:r>
            <a:r>
              <a:rPr dirty="0" sz="2800" spc="-5"/>
              <a:t>sirolimus-  eluting </a:t>
            </a:r>
            <a:r>
              <a:rPr dirty="0" sz="2800" spc="-10"/>
              <a:t>stent </a:t>
            </a:r>
            <a:r>
              <a:rPr dirty="0" sz="2800" spc="-5"/>
              <a:t>with </a:t>
            </a:r>
            <a:r>
              <a:rPr dirty="0" sz="2800"/>
              <a:t>a </a:t>
            </a:r>
            <a:r>
              <a:rPr dirty="0" sz="2800" spc="-5"/>
              <a:t>thin </a:t>
            </a:r>
            <a:r>
              <a:rPr dirty="0" sz="2800" spc="-10"/>
              <a:t>strut </a:t>
            </a:r>
            <a:r>
              <a:rPr dirty="0" sz="2800" spc="-5"/>
              <a:t>durable polymer  everolimus-eluting </a:t>
            </a:r>
            <a:r>
              <a:rPr dirty="0" sz="2800" spc="-10"/>
              <a:t>stent </a:t>
            </a:r>
            <a:r>
              <a:rPr dirty="0" sz="2800" spc="-5"/>
              <a:t>for PCI</a:t>
            </a:r>
            <a:r>
              <a:rPr dirty="0" sz="2800" spc="-20"/>
              <a:t> </a:t>
            </a:r>
            <a:r>
              <a:rPr dirty="0" sz="2800"/>
              <a:t>–</a:t>
            </a:r>
            <a:endParaRPr sz="2800"/>
          </a:p>
          <a:p>
            <a:pPr algn="ctr" marL="635">
              <a:lnSpc>
                <a:spcPct val="100000"/>
              </a:lnSpc>
            </a:pPr>
            <a:r>
              <a:rPr dirty="0" sz="2800" spc="-5"/>
              <a:t>final 5-year outcomes of the BIOSCIENCE</a:t>
            </a:r>
            <a:r>
              <a:rPr dirty="0" sz="2800" spc="-40"/>
              <a:t> </a:t>
            </a:r>
            <a:r>
              <a:rPr dirty="0" sz="2800" spc="-5"/>
              <a:t>trial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16483" y="2512558"/>
            <a:ext cx="8311515" cy="21005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962660">
              <a:lnSpc>
                <a:spcPct val="100000"/>
              </a:lnSpc>
              <a:spcBef>
                <a:spcPts val="580"/>
              </a:spcBef>
            </a:pPr>
            <a:r>
              <a:rPr dirty="0" u="heavy" sz="2000" spc="-5">
                <a:solidFill>
                  <a:srgbClr val="898989"/>
                </a:solidFill>
                <a:uFill>
                  <a:solidFill>
                    <a:srgbClr val="898989"/>
                  </a:solidFill>
                </a:uFill>
                <a:latin typeface="Calibri"/>
                <a:cs typeface="Calibri"/>
              </a:rPr>
              <a:t>Thomas Pilgrim, </a:t>
            </a:r>
            <a:r>
              <a:rPr dirty="0" u="heavy" sz="2000" spc="0">
                <a:solidFill>
                  <a:srgbClr val="898989"/>
                </a:solidFill>
                <a:uFill>
                  <a:solidFill>
                    <a:srgbClr val="898989"/>
                  </a:solidFill>
                </a:uFill>
                <a:latin typeface="Calibri"/>
                <a:cs typeface="Calibri"/>
              </a:rPr>
              <a:t>MD</a:t>
            </a:r>
            <a:r>
              <a:rPr dirty="0" sz="2000" spc="0">
                <a:solidFill>
                  <a:srgbClr val="898989"/>
                </a:solidFill>
                <a:latin typeface="Calibri"/>
                <a:cs typeface="Calibri"/>
              </a:rPr>
              <a:t>; </a:t>
            </a:r>
            <a:r>
              <a:rPr dirty="0" sz="2000" spc="-5">
                <a:solidFill>
                  <a:srgbClr val="898989"/>
                </a:solidFill>
                <a:latin typeface="Calibri"/>
                <a:cs typeface="Calibri"/>
              </a:rPr>
              <a:t>Raffaele Piccolo, MD, PhD; Dik Heg,</a:t>
            </a:r>
            <a:r>
              <a:rPr dirty="0" sz="2000" spc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898989"/>
                </a:solidFill>
                <a:latin typeface="Calibri"/>
                <a:cs typeface="Calibri"/>
              </a:rPr>
              <a:t>PhD;</a:t>
            </a:r>
            <a:endParaRPr sz="20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898989"/>
                </a:solidFill>
                <a:latin typeface="Calibri"/>
                <a:cs typeface="Calibri"/>
              </a:rPr>
              <a:t>Marco Roffi, MD; David Tüller, MD; Olivier Muller, MD; Daniel Weilenmann, MD;  Christoph Kaiser, MD; Peter Jüni, MD; Stephan Windecker,</a:t>
            </a:r>
            <a:r>
              <a:rPr dirty="0" sz="2000" spc="-25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898989"/>
                </a:solidFill>
                <a:latin typeface="Calibri"/>
                <a:cs typeface="Calibri"/>
              </a:rPr>
              <a:t>MD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343660" marR="1229995" indent="327660">
              <a:lnSpc>
                <a:spcPct val="120000"/>
              </a:lnSpc>
            </a:pPr>
            <a:r>
              <a:rPr dirty="0" sz="2000" spc="-5" i="1">
                <a:solidFill>
                  <a:srgbClr val="898989"/>
                </a:solidFill>
                <a:latin typeface="Calibri"/>
                <a:cs typeface="Calibri"/>
              </a:rPr>
              <a:t>Department of Cardiology and Clinical Trials Unit,  </a:t>
            </a:r>
            <a:r>
              <a:rPr dirty="0" sz="2000" spc="-5" i="1">
                <a:solidFill>
                  <a:srgbClr val="898989"/>
                </a:solidFill>
                <a:latin typeface="Calibri"/>
                <a:cs typeface="Calibri"/>
              </a:rPr>
              <a:t>Bern University Hospital, University of Bern,</a:t>
            </a:r>
            <a:r>
              <a:rPr dirty="0" sz="2000" spc="-70" i="1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2000" spc="-5" i="1">
                <a:solidFill>
                  <a:srgbClr val="898989"/>
                </a:solidFill>
                <a:latin typeface="Calibri"/>
                <a:cs typeface="Calibri"/>
              </a:rPr>
              <a:t>Switzerland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1300" y="698500"/>
            <a:ext cx="6399763" cy="4351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08617" y="4174460"/>
            <a:ext cx="13912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latin typeface="Calibri"/>
                <a:cs typeface="Calibri"/>
              </a:rPr>
              <a:t>Years since</a:t>
            </a:r>
            <a:r>
              <a:rPr dirty="0" sz="1800" spc="-8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PCI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2236" y="1230209"/>
            <a:ext cx="254000" cy="23037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5" i="1">
                <a:latin typeface="Calibri"/>
                <a:cs typeface="Calibri"/>
              </a:rPr>
              <a:t>Target Lesion Failure</a:t>
            </a:r>
            <a:r>
              <a:rPr dirty="0" sz="1800" spc="-8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(%)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86855" y="6115"/>
            <a:ext cx="350266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T</a:t>
            </a:r>
            <a:r>
              <a:rPr dirty="0"/>
              <a:t>ARGET </a:t>
            </a:r>
            <a:r>
              <a:rPr dirty="0" sz="3200"/>
              <a:t>L</a:t>
            </a:r>
            <a:r>
              <a:rPr dirty="0"/>
              <a:t>ESION</a:t>
            </a:r>
            <a:r>
              <a:rPr dirty="0" spc="-254"/>
              <a:t> </a:t>
            </a:r>
            <a:r>
              <a:rPr dirty="0" sz="3200"/>
              <a:t>F</a:t>
            </a:r>
            <a:r>
              <a:rPr dirty="0"/>
              <a:t>AILURE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1861698" y="473536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355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61698" y="492178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355" y="0"/>
                </a:lnTo>
              </a:path>
            </a:pathLst>
          </a:custGeom>
          <a:ln w="285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34908" y="1056201"/>
            <a:ext cx="3973195" cy="982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spc="-5">
                <a:latin typeface="Calibri"/>
                <a:cs typeface="Calibri"/>
              </a:rPr>
              <a:t>RR (95% CI)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1.07 (0.88-1.31)</a:t>
            </a:r>
            <a:endParaRPr sz="1400">
              <a:latin typeface="Calibri"/>
              <a:cs typeface="Calibri"/>
            </a:endParaRPr>
          </a:p>
          <a:p>
            <a:pPr marL="88773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P =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0.49</a:t>
            </a:r>
            <a:endParaRPr sz="1400">
              <a:latin typeface="Calibri"/>
              <a:cs typeface="Calibri"/>
            </a:endParaRPr>
          </a:p>
          <a:p>
            <a:pPr algn="r" marR="13335">
              <a:lnSpc>
                <a:spcPct val="100000"/>
              </a:lnSpc>
              <a:spcBef>
                <a:spcPts val="770"/>
              </a:spcBef>
            </a:pP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20.2% </a:t>
            </a:r>
            <a:r>
              <a:rPr dirty="0" sz="1600">
                <a:solidFill>
                  <a:srgbClr val="0000FF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BP</a:t>
            </a:r>
            <a:r>
              <a:rPr dirty="0" sz="1600" spc="-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SES</a:t>
            </a:r>
            <a:endParaRPr sz="1600">
              <a:latin typeface="Calibri"/>
              <a:cs typeface="Calibri"/>
            </a:endParaRPr>
          </a:p>
          <a:p>
            <a:pPr algn="r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18.8% 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sz="1600" spc="-1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25433" y="833026"/>
            <a:ext cx="4495165" cy="2950210"/>
          </a:xfrm>
          <a:custGeom>
            <a:avLst/>
            <a:gdLst/>
            <a:ahLst/>
            <a:cxnLst/>
            <a:rect l="l" t="t" r="r" b="b"/>
            <a:pathLst>
              <a:path w="4495165" h="2950210">
                <a:moveTo>
                  <a:pt x="0" y="0"/>
                </a:moveTo>
                <a:lnTo>
                  <a:pt x="4494969" y="0"/>
                </a:lnTo>
                <a:lnTo>
                  <a:pt x="4494969" y="2949804"/>
                </a:lnTo>
                <a:lnTo>
                  <a:pt x="0" y="29498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25433" y="833026"/>
            <a:ext cx="4495165" cy="2950210"/>
          </a:xfrm>
          <a:custGeom>
            <a:avLst/>
            <a:gdLst/>
            <a:ahLst/>
            <a:cxnLst/>
            <a:rect l="l" t="t" r="r" b="b"/>
            <a:pathLst>
              <a:path w="4495165" h="2950210">
                <a:moveTo>
                  <a:pt x="0" y="0"/>
                </a:moveTo>
                <a:lnTo>
                  <a:pt x="4494969" y="0"/>
                </a:lnTo>
                <a:lnTo>
                  <a:pt x="4494969" y="2949804"/>
                </a:lnTo>
                <a:lnTo>
                  <a:pt x="0" y="29498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04759" y="2337822"/>
            <a:ext cx="1021080" cy="1471930"/>
          </a:xfrm>
          <a:custGeom>
            <a:avLst/>
            <a:gdLst/>
            <a:ahLst/>
            <a:cxnLst/>
            <a:rect l="l" t="t" r="r" b="b"/>
            <a:pathLst>
              <a:path w="1021079" h="1471929">
                <a:moveTo>
                  <a:pt x="0" y="0"/>
                </a:moveTo>
                <a:lnTo>
                  <a:pt x="1020674" y="0"/>
                </a:lnTo>
                <a:lnTo>
                  <a:pt x="1020674" y="1471705"/>
                </a:lnTo>
                <a:lnTo>
                  <a:pt x="0" y="14717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04759" y="2337822"/>
            <a:ext cx="1021080" cy="1471930"/>
          </a:xfrm>
          <a:custGeom>
            <a:avLst/>
            <a:gdLst/>
            <a:ahLst/>
            <a:cxnLst/>
            <a:rect l="l" t="t" r="r" b="b"/>
            <a:pathLst>
              <a:path w="1021079" h="1471929">
                <a:moveTo>
                  <a:pt x="0" y="0"/>
                </a:moveTo>
                <a:lnTo>
                  <a:pt x="1020674" y="0"/>
                </a:lnTo>
                <a:lnTo>
                  <a:pt x="1020674" y="1471705"/>
                </a:lnTo>
                <a:lnTo>
                  <a:pt x="0" y="147170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11433" y="1186841"/>
            <a:ext cx="2169160" cy="563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0375">
              <a:lnSpc>
                <a:spcPts val="1505"/>
              </a:lnSpc>
              <a:spcBef>
                <a:spcPts val="100"/>
              </a:spcBef>
            </a:pPr>
            <a:r>
              <a:rPr dirty="0" baseline="13888" sz="2100">
                <a:latin typeface="Calibri"/>
                <a:cs typeface="Calibri"/>
              </a:rPr>
              <a:t>P </a:t>
            </a:r>
            <a:r>
              <a:rPr dirty="0" sz="900">
                <a:latin typeface="Calibri"/>
                <a:cs typeface="Calibri"/>
              </a:rPr>
              <a:t>noninferiority </a:t>
            </a:r>
            <a:r>
              <a:rPr dirty="0" baseline="13888" sz="2100">
                <a:latin typeface="Calibri"/>
                <a:cs typeface="Calibri"/>
              </a:rPr>
              <a:t>=</a:t>
            </a:r>
            <a:r>
              <a:rPr dirty="0" baseline="13888" sz="2100" spc="-127">
                <a:latin typeface="Calibri"/>
                <a:cs typeface="Calibri"/>
              </a:rPr>
              <a:t> </a:t>
            </a:r>
            <a:r>
              <a:rPr dirty="0" baseline="13888" sz="2100" spc="-7">
                <a:latin typeface="Calibri"/>
                <a:cs typeface="Calibri"/>
              </a:rPr>
              <a:t>0.0004</a:t>
            </a:r>
            <a:endParaRPr baseline="13888" sz="2100">
              <a:latin typeface="Calibri"/>
              <a:cs typeface="Calibri"/>
            </a:endParaRPr>
          </a:p>
          <a:p>
            <a:pPr marL="12700">
              <a:lnSpc>
                <a:spcPts val="1505"/>
              </a:lnSpc>
            </a:pPr>
            <a:r>
              <a:rPr dirty="0" sz="1400" spc="-5">
                <a:latin typeface="Calibri"/>
                <a:cs typeface="Calibri"/>
              </a:rPr>
              <a:t>RR (95% CI)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0.99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(0.71-1.38)</a:t>
            </a:r>
            <a:endParaRPr sz="1400">
              <a:latin typeface="Calibri"/>
              <a:cs typeface="Calibri"/>
            </a:endParaRPr>
          </a:p>
          <a:p>
            <a:pPr marL="493395">
              <a:lnSpc>
                <a:spcPct val="100000"/>
              </a:lnSpc>
              <a:spcBef>
                <a:spcPts val="25"/>
              </a:spcBef>
            </a:pPr>
            <a:r>
              <a:rPr dirty="0" sz="1000" spc="-5">
                <a:solidFill>
                  <a:srgbClr val="808080"/>
                </a:solidFill>
                <a:latin typeface="Calibri"/>
                <a:cs typeface="Calibri"/>
              </a:rPr>
              <a:t>Pilgrim </a:t>
            </a:r>
            <a:r>
              <a:rPr dirty="0" sz="1000">
                <a:solidFill>
                  <a:srgbClr val="808080"/>
                </a:solidFill>
                <a:latin typeface="Calibri"/>
                <a:cs typeface="Calibri"/>
              </a:rPr>
              <a:t>T </a:t>
            </a:r>
            <a:r>
              <a:rPr dirty="0" sz="1000" spc="-5">
                <a:solidFill>
                  <a:srgbClr val="808080"/>
                </a:solidFill>
                <a:latin typeface="Calibri"/>
                <a:cs typeface="Calibri"/>
              </a:rPr>
              <a:t>et </a:t>
            </a:r>
            <a:r>
              <a:rPr dirty="0" sz="1000">
                <a:solidFill>
                  <a:srgbClr val="808080"/>
                </a:solidFill>
                <a:latin typeface="Calibri"/>
                <a:cs typeface="Calibri"/>
              </a:rPr>
              <a:t>al, </a:t>
            </a:r>
            <a:r>
              <a:rPr dirty="0" sz="1000" spc="-5">
                <a:solidFill>
                  <a:srgbClr val="808080"/>
                </a:solidFill>
                <a:latin typeface="Calibri"/>
                <a:cs typeface="Calibri"/>
              </a:rPr>
              <a:t>Lancet</a:t>
            </a:r>
            <a:r>
              <a:rPr dirty="0" sz="1000" spc="-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808080"/>
                </a:solidFill>
                <a:latin typeface="Calibri"/>
                <a:cs typeface="Calibri"/>
              </a:rPr>
              <a:t>2014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4561" y="2505678"/>
            <a:ext cx="1148715" cy="517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6.7% </a:t>
            </a:r>
            <a:r>
              <a:rPr dirty="0" sz="1600">
                <a:solidFill>
                  <a:srgbClr val="0000FF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BP</a:t>
            </a:r>
            <a:r>
              <a:rPr dirty="0" sz="1600" spc="-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SES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6.7% 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sz="1600" spc="-1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558800"/>
            <a:ext cx="3334430" cy="2454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0" y="558800"/>
            <a:ext cx="3303458" cy="2403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52500" y="2857500"/>
            <a:ext cx="3345193" cy="2285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0" y="2705100"/>
            <a:ext cx="3419775" cy="2403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9253" y="6115"/>
            <a:ext cx="61245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C</a:t>
            </a:r>
            <a:r>
              <a:rPr dirty="0"/>
              <a:t>OMPONENTS OF THE </a:t>
            </a:r>
            <a:r>
              <a:rPr dirty="0" sz="3200"/>
              <a:t>P</a:t>
            </a:r>
            <a:r>
              <a:rPr dirty="0"/>
              <a:t>RIMARY</a:t>
            </a:r>
            <a:r>
              <a:rPr dirty="0" spc="-185"/>
              <a:t> </a:t>
            </a:r>
            <a:r>
              <a:rPr dirty="0" sz="3200"/>
              <a:t>E</a:t>
            </a:r>
            <a:r>
              <a:rPr dirty="0"/>
              <a:t>NDPOINT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1158751" y="672293"/>
            <a:ext cx="177800" cy="15443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i="1">
                <a:latin typeface="Calibri"/>
                <a:cs typeface="Calibri"/>
              </a:rPr>
              <a:t>Target Lesion Failure</a:t>
            </a:r>
            <a:r>
              <a:rPr dirty="0" sz="1200" spc="-7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5980" y="908960"/>
            <a:ext cx="177800" cy="11341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i="1">
                <a:latin typeface="Calibri"/>
                <a:cs typeface="Calibri"/>
              </a:rPr>
              <a:t>Cardiac Death</a:t>
            </a:r>
            <a:r>
              <a:rPr dirty="0" sz="1200" spc="-7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6075" y="2999320"/>
            <a:ext cx="177800" cy="12896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i="1">
                <a:latin typeface="Calibri"/>
                <a:cs typeface="Calibri"/>
              </a:rPr>
              <a:t>Target Vessel MI</a:t>
            </a:r>
            <a:r>
              <a:rPr dirty="0" sz="1200" spc="-7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31933" y="2872763"/>
            <a:ext cx="177800" cy="14770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i="1">
                <a:latin typeface="Calibri"/>
                <a:cs typeface="Calibri"/>
              </a:rPr>
              <a:t>Clinically dirven TLR</a:t>
            </a:r>
            <a:r>
              <a:rPr dirty="0" sz="1200" spc="-7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619" y="4546803"/>
            <a:ext cx="1033144" cy="563245"/>
          </a:xfrm>
          <a:custGeom>
            <a:avLst/>
            <a:gdLst/>
            <a:ahLst/>
            <a:cxnLst/>
            <a:rect l="l" t="t" r="r" b="b"/>
            <a:pathLst>
              <a:path w="1033144" h="563245">
                <a:moveTo>
                  <a:pt x="0" y="0"/>
                </a:moveTo>
                <a:lnTo>
                  <a:pt x="1033087" y="0"/>
                </a:lnTo>
                <a:lnTo>
                  <a:pt x="1033087" y="562681"/>
                </a:lnTo>
                <a:lnTo>
                  <a:pt x="0" y="5626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619" y="4546803"/>
            <a:ext cx="1033144" cy="563245"/>
          </a:xfrm>
          <a:custGeom>
            <a:avLst/>
            <a:gdLst/>
            <a:ahLst/>
            <a:cxnLst/>
            <a:rect l="l" t="t" r="r" b="b"/>
            <a:pathLst>
              <a:path w="1033144" h="563245">
                <a:moveTo>
                  <a:pt x="0" y="0"/>
                </a:moveTo>
                <a:lnTo>
                  <a:pt x="1033087" y="0"/>
                </a:lnTo>
                <a:lnTo>
                  <a:pt x="1033087" y="562681"/>
                </a:lnTo>
                <a:lnTo>
                  <a:pt x="0" y="56268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084484" y="1867788"/>
            <a:ext cx="1861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RR (95% CI) </a:t>
            </a:r>
            <a:r>
              <a:rPr dirty="0" sz="1200">
                <a:latin typeface="Calibri"/>
                <a:cs typeface="Calibri"/>
              </a:rPr>
              <a:t>= </a:t>
            </a:r>
            <a:r>
              <a:rPr dirty="0" sz="1200" spc="-5">
                <a:latin typeface="Calibri"/>
                <a:cs typeface="Calibri"/>
              </a:rPr>
              <a:t>1.07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(0.88-1.31)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0123" y="769108"/>
            <a:ext cx="593090" cy="51752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 indent="-635">
              <a:lnSpc>
                <a:spcPct val="101800"/>
              </a:lnSpc>
              <a:spcBef>
                <a:spcPts val="65"/>
              </a:spcBef>
            </a:pP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BP SES 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sz="1600" spc="-9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20722" y="556907"/>
            <a:ext cx="48679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75050" algn="l"/>
              </a:tabLst>
            </a:pP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450" spc="-5">
                <a:latin typeface="Calibri"/>
                <a:cs typeface="Calibri"/>
              </a:rPr>
              <a:t>ARGET</a:t>
            </a:r>
            <a:r>
              <a:rPr dirty="0" sz="145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450" spc="-5">
                <a:latin typeface="Calibri"/>
                <a:cs typeface="Calibri"/>
              </a:rPr>
              <a:t>ESION</a:t>
            </a:r>
            <a:r>
              <a:rPr dirty="0" sz="1450" spc="-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</a:t>
            </a:r>
            <a:r>
              <a:rPr dirty="0" sz="1450" spc="-5">
                <a:latin typeface="Calibri"/>
                <a:cs typeface="Calibri"/>
              </a:rPr>
              <a:t>AILURE	</a:t>
            </a:r>
            <a:r>
              <a:rPr dirty="0" sz="1800" spc="-5">
                <a:latin typeface="Calibri"/>
                <a:cs typeface="Calibri"/>
              </a:rPr>
              <a:t>C</a:t>
            </a:r>
            <a:r>
              <a:rPr dirty="0" sz="1450" spc="-5">
                <a:latin typeface="Calibri"/>
                <a:cs typeface="Calibri"/>
              </a:rPr>
              <a:t>ARDIAC</a:t>
            </a:r>
            <a:r>
              <a:rPr dirty="0" sz="1450" spc="-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450" spc="-5">
                <a:latin typeface="Calibri"/>
                <a:cs typeface="Calibri"/>
              </a:rPr>
              <a:t>EATH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20722" y="2819164"/>
            <a:ext cx="1881505" cy="55054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450" spc="-5">
                <a:latin typeface="Calibri"/>
                <a:cs typeface="Calibri"/>
              </a:rPr>
              <a:t>ARGET </a:t>
            </a:r>
            <a:r>
              <a:rPr dirty="0" sz="1800" spc="-5">
                <a:latin typeface="Calibri"/>
                <a:cs typeface="Calibri"/>
              </a:rPr>
              <a:t>V</a:t>
            </a:r>
            <a:r>
              <a:rPr dirty="0" sz="1450" spc="-5">
                <a:latin typeface="Calibri"/>
                <a:cs typeface="Calibri"/>
              </a:rPr>
              <a:t>ESSEL</a:t>
            </a:r>
            <a:r>
              <a:rPr dirty="0" sz="1450" spc="-1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MI</a:t>
            </a:r>
            <a:endParaRPr sz="180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spcBef>
                <a:spcPts val="210"/>
              </a:spcBef>
            </a:pPr>
            <a:r>
              <a:rPr dirty="0" sz="1200" spc="-5">
                <a:latin typeface="Calibri"/>
                <a:cs typeface="Calibri"/>
              </a:rPr>
              <a:t>RR (95% CI) </a:t>
            </a:r>
            <a:r>
              <a:rPr dirty="0" sz="1200">
                <a:latin typeface="Calibri"/>
                <a:cs typeface="Calibri"/>
              </a:rPr>
              <a:t>= </a:t>
            </a:r>
            <a:r>
              <a:rPr dirty="0" sz="1200" spc="-5">
                <a:latin typeface="Calibri"/>
                <a:cs typeface="Calibri"/>
              </a:rPr>
              <a:t>0.91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(0.65-1.28)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99365" y="1049792"/>
            <a:ext cx="46735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18.8%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08197" y="845620"/>
            <a:ext cx="46735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00FF"/>
                </a:solidFill>
                <a:latin typeface="Calibri"/>
                <a:cs typeface="Calibri"/>
              </a:rPr>
              <a:t>20.2%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79335" y="1110913"/>
            <a:ext cx="2437130" cy="688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RR (95% CI) </a:t>
            </a:r>
            <a:r>
              <a:rPr dirty="0" sz="1200">
                <a:latin typeface="Calibri"/>
                <a:cs typeface="Calibri"/>
              </a:rPr>
              <a:t>= </a:t>
            </a:r>
            <a:r>
              <a:rPr dirty="0" sz="1200" spc="-5">
                <a:latin typeface="Calibri"/>
                <a:cs typeface="Calibri"/>
              </a:rPr>
              <a:t>1.10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(0.80-1.50)</a:t>
            </a:r>
            <a:endParaRPr sz="1200">
              <a:latin typeface="Calibri"/>
              <a:cs typeface="Calibri"/>
            </a:endParaRPr>
          </a:p>
          <a:p>
            <a:pPr algn="r" marR="254000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solidFill>
                  <a:srgbClr val="0000FF"/>
                </a:solidFill>
                <a:latin typeface="Calibri"/>
                <a:cs typeface="Calibri"/>
              </a:rPr>
              <a:t>8.6%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05"/>
              </a:spcBef>
            </a:pP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7.5%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19412" y="3600624"/>
            <a:ext cx="3771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7.1%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81298" y="3928423"/>
            <a:ext cx="3771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0000FF"/>
                </a:solidFill>
                <a:latin typeface="Calibri"/>
                <a:cs typeface="Calibri"/>
              </a:rPr>
              <a:t>6.3%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83438" y="2819164"/>
            <a:ext cx="2518410" cy="106235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Calibri"/>
                <a:cs typeface="Calibri"/>
              </a:rPr>
              <a:t>C</a:t>
            </a:r>
            <a:r>
              <a:rPr dirty="0" sz="1450" spc="-5">
                <a:latin typeface="Calibri"/>
                <a:cs typeface="Calibri"/>
              </a:rPr>
              <a:t>LINICALLY DRIVEN</a:t>
            </a:r>
            <a:r>
              <a:rPr dirty="0" sz="1450" spc="-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TLR</a:t>
            </a:r>
            <a:endParaRPr sz="1800">
              <a:latin typeface="Calibri"/>
              <a:cs typeface="Calibri"/>
            </a:endParaRPr>
          </a:p>
          <a:p>
            <a:pPr marL="26670">
              <a:lnSpc>
                <a:spcPts val="1075"/>
              </a:lnSpc>
              <a:spcBef>
                <a:spcPts val="210"/>
              </a:spcBef>
            </a:pPr>
            <a:r>
              <a:rPr dirty="0" sz="1200" spc="-5">
                <a:latin typeface="Calibri"/>
                <a:cs typeface="Calibri"/>
              </a:rPr>
              <a:t>RR (95% CI) </a:t>
            </a:r>
            <a:r>
              <a:rPr dirty="0" sz="1200">
                <a:latin typeface="Calibri"/>
                <a:cs typeface="Calibri"/>
              </a:rPr>
              <a:t>= </a:t>
            </a:r>
            <a:r>
              <a:rPr dirty="0" sz="1200" spc="-5">
                <a:latin typeface="Calibri"/>
                <a:cs typeface="Calibri"/>
              </a:rPr>
              <a:t>1.10</a:t>
            </a:r>
            <a:r>
              <a:rPr dirty="0" sz="1200" spc="-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(0.83-1.45)</a:t>
            </a:r>
            <a:endParaRPr sz="1200">
              <a:latin typeface="Calibri"/>
              <a:cs typeface="Calibri"/>
            </a:endParaRPr>
          </a:p>
          <a:p>
            <a:pPr algn="r" marR="128270">
              <a:lnSpc>
                <a:spcPts val="1315"/>
              </a:lnSpc>
            </a:pPr>
            <a:r>
              <a:rPr dirty="0" sz="1400" spc="-5">
                <a:solidFill>
                  <a:srgbClr val="0000FF"/>
                </a:solidFill>
                <a:latin typeface="Calibri"/>
                <a:cs typeface="Calibri"/>
              </a:rPr>
              <a:t>10.8%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10.0%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67836" y="2549992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 h="0">
                <a:moveTo>
                  <a:pt x="0" y="0"/>
                </a:moveTo>
                <a:lnTo>
                  <a:pt x="15621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67836" y="264881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 h="0">
                <a:moveTo>
                  <a:pt x="0" y="0"/>
                </a:moveTo>
                <a:lnTo>
                  <a:pt x="156215" y="0"/>
                </a:lnTo>
              </a:path>
            </a:pathLst>
          </a:custGeom>
          <a:ln w="1905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85404" y="2575392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214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85404" y="2674215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214" y="0"/>
                </a:lnTo>
              </a:path>
            </a:pathLst>
          </a:custGeom>
          <a:ln w="1905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67836" y="4789425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 h="0">
                <a:moveTo>
                  <a:pt x="0" y="0"/>
                </a:moveTo>
                <a:lnTo>
                  <a:pt x="15621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67836" y="4888246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 h="0">
                <a:moveTo>
                  <a:pt x="0" y="0"/>
                </a:moveTo>
                <a:lnTo>
                  <a:pt x="156215" y="0"/>
                </a:lnTo>
              </a:path>
            </a:pathLst>
          </a:custGeom>
          <a:ln w="1905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70566" y="4792405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214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70566" y="4891227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214" y="0"/>
                </a:lnTo>
              </a:path>
            </a:pathLst>
          </a:custGeom>
          <a:ln w="1905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619" y="4546803"/>
            <a:ext cx="1033144" cy="563245"/>
          </a:xfrm>
          <a:custGeom>
            <a:avLst/>
            <a:gdLst/>
            <a:ahLst/>
            <a:cxnLst/>
            <a:rect l="l" t="t" r="r" b="b"/>
            <a:pathLst>
              <a:path w="1033144" h="563245">
                <a:moveTo>
                  <a:pt x="0" y="0"/>
                </a:moveTo>
                <a:lnTo>
                  <a:pt x="1033087" y="0"/>
                </a:lnTo>
                <a:lnTo>
                  <a:pt x="1033087" y="562681"/>
                </a:lnTo>
                <a:lnTo>
                  <a:pt x="0" y="5626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619" y="4546803"/>
            <a:ext cx="1033144" cy="563245"/>
          </a:xfrm>
          <a:custGeom>
            <a:avLst/>
            <a:gdLst/>
            <a:ahLst/>
            <a:cxnLst/>
            <a:rect l="l" t="t" r="r" b="b"/>
            <a:pathLst>
              <a:path w="1033144" h="563245">
                <a:moveTo>
                  <a:pt x="0" y="0"/>
                </a:moveTo>
                <a:lnTo>
                  <a:pt x="1033087" y="0"/>
                </a:lnTo>
                <a:lnTo>
                  <a:pt x="1033087" y="562681"/>
                </a:lnTo>
                <a:lnTo>
                  <a:pt x="0" y="56268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749300"/>
            <a:ext cx="7513625" cy="4308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93496" y="6115"/>
            <a:ext cx="428879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D</a:t>
            </a:r>
            <a:r>
              <a:rPr dirty="0"/>
              <a:t>EFINITE </a:t>
            </a:r>
            <a:r>
              <a:rPr dirty="0" sz="3200"/>
              <a:t>S</a:t>
            </a:r>
            <a:r>
              <a:rPr dirty="0"/>
              <a:t>TENT</a:t>
            </a:r>
            <a:r>
              <a:rPr dirty="0" spc="-265"/>
              <a:t> </a:t>
            </a:r>
            <a:r>
              <a:rPr dirty="0" sz="3200"/>
              <a:t>T</a:t>
            </a:r>
            <a:r>
              <a:rPr dirty="0"/>
              <a:t>HROMBOSIS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1230322" y="1105116"/>
            <a:ext cx="254000" cy="27616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5" i="1">
                <a:latin typeface="Calibri"/>
                <a:cs typeface="Calibri"/>
              </a:rPr>
              <a:t>Definite Stent Thrombosis</a:t>
            </a:r>
            <a:r>
              <a:rPr dirty="0" sz="1800" spc="-8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(%)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38516" y="4231155"/>
            <a:ext cx="13912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latin typeface="Calibri"/>
                <a:cs typeface="Calibri"/>
              </a:rPr>
              <a:t>Years since</a:t>
            </a:r>
            <a:r>
              <a:rPr dirty="0" sz="1800" spc="-8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PCI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9623" y="4731177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355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9623" y="491759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355" y="0"/>
                </a:lnTo>
              </a:path>
            </a:pathLst>
          </a:custGeom>
          <a:ln w="285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71810" y="957725"/>
            <a:ext cx="2919095" cy="969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0-1 year: RR (95% CI)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2.25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(0.69-7.32)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>
                <a:latin typeface="Calibri"/>
                <a:cs typeface="Calibri"/>
              </a:rPr>
              <a:t>1-5 </a:t>
            </a:r>
            <a:r>
              <a:rPr dirty="0" sz="1400" spc="-5">
                <a:latin typeface="Calibri"/>
                <a:cs typeface="Calibri"/>
              </a:rPr>
              <a:t>years: RR (95% CI)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0.61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(0.24-1.54)</a:t>
            </a:r>
            <a:endParaRPr sz="14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1170"/>
              </a:spcBef>
            </a:pPr>
            <a:r>
              <a:rPr dirty="0" sz="1400">
                <a:latin typeface="Calibri"/>
                <a:cs typeface="Calibri"/>
              </a:rPr>
              <a:t>P </a:t>
            </a:r>
            <a:r>
              <a:rPr dirty="0" sz="1400" spc="-5">
                <a:latin typeface="Calibri"/>
                <a:cs typeface="Calibri"/>
              </a:rPr>
              <a:t>for interaction 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0.08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5026" y="2659522"/>
            <a:ext cx="1123315" cy="451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20"/>
              </a:lnSpc>
            </a:pP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0.9% </a:t>
            </a:r>
            <a:r>
              <a:rPr dirty="0" sz="1600">
                <a:solidFill>
                  <a:srgbClr val="0000FF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BP</a:t>
            </a:r>
            <a:r>
              <a:rPr dirty="0" sz="1600" spc="-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SES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0.4% 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sz="1600" spc="-1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84770" y="2461510"/>
            <a:ext cx="1228725" cy="1471930"/>
          </a:xfrm>
          <a:custGeom>
            <a:avLst/>
            <a:gdLst/>
            <a:ahLst/>
            <a:cxnLst/>
            <a:rect l="l" t="t" r="r" b="b"/>
            <a:pathLst>
              <a:path w="1228725" h="1471929">
                <a:moveTo>
                  <a:pt x="0" y="0"/>
                </a:moveTo>
                <a:lnTo>
                  <a:pt x="1228249" y="0"/>
                </a:lnTo>
                <a:lnTo>
                  <a:pt x="1228249" y="1471705"/>
                </a:lnTo>
                <a:lnTo>
                  <a:pt x="0" y="14717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84770" y="2461510"/>
            <a:ext cx="1228725" cy="1471930"/>
          </a:xfrm>
          <a:custGeom>
            <a:avLst/>
            <a:gdLst/>
            <a:ahLst/>
            <a:cxnLst/>
            <a:rect l="l" t="t" r="r" b="b"/>
            <a:pathLst>
              <a:path w="1228725" h="1471929">
                <a:moveTo>
                  <a:pt x="0" y="0"/>
                </a:moveTo>
                <a:lnTo>
                  <a:pt x="1228249" y="0"/>
                </a:lnTo>
                <a:lnTo>
                  <a:pt x="1228249" y="1471705"/>
                </a:lnTo>
                <a:lnTo>
                  <a:pt x="0" y="147170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983657" y="2490245"/>
            <a:ext cx="1123315" cy="451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20"/>
              </a:lnSpc>
            </a:pP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0.7% </a:t>
            </a:r>
            <a:r>
              <a:rPr dirty="0" sz="1600">
                <a:solidFill>
                  <a:srgbClr val="0000FF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BP</a:t>
            </a:r>
            <a:r>
              <a:rPr dirty="0" sz="1600" spc="-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00FF"/>
                </a:solidFill>
                <a:latin typeface="Calibri"/>
                <a:cs typeface="Calibri"/>
              </a:rPr>
              <a:t>SES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1.2% </a:t>
            </a:r>
            <a:r>
              <a:rPr dirty="0" sz="160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sz="1600" spc="-1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53701" y="2447309"/>
            <a:ext cx="4959350" cy="1471930"/>
          </a:xfrm>
          <a:custGeom>
            <a:avLst/>
            <a:gdLst/>
            <a:ahLst/>
            <a:cxnLst/>
            <a:rect l="l" t="t" r="r" b="b"/>
            <a:pathLst>
              <a:path w="4959350" h="1471929">
                <a:moveTo>
                  <a:pt x="0" y="0"/>
                </a:moveTo>
                <a:lnTo>
                  <a:pt x="4958740" y="0"/>
                </a:lnTo>
                <a:lnTo>
                  <a:pt x="4958740" y="1471705"/>
                </a:lnTo>
                <a:lnTo>
                  <a:pt x="0" y="14717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53701" y="2447309"/>
            <a:ext cx="4959350" cy="1471930"/>
          </a:xfrm>
          <a:custGeom>
            <a:avLst/>
            <a:gdLst/>
            <a:ahLst/>
            <a:cxnLst/>
            <a:rect l="l" t="t" r="r" b="b"/>
            <a:pathLst>
              <a:path w="4959350" h="1471929">
                <a:moveTo>
                  <a:pt x="0" y="0"/>
                </a:moveTo>
                <a:lnTo>
                  <a:pt x="4958740" y="0"/>
                </a:lnTo>
                <a:lnTo>
                  <a:pt x="4958740" y="1471705"/>
                </a:lnTo>
                <a:lnTo>
                  <a:pt x="0" y="147170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33248" y="4651898"/>
            <a:ext cx="637540" cy="328930"/>
          </a:xfrm>
          <a:custGeom>
            <a:avLst/>
            <a:gdLst/>
            <a:ahLst/>
            <a:cxnLst/>
            <a:rect l="l" t="t" r="r" b="b"/>
            <a:pathLst>
              <a:path w="637540" h="328929">
                <a:moveTo>
                  <a:pt x="0" y="0"/>
                </a:moveTo>
                <a:lnTo>
                  <a:pt x="636920" y="0"/>
                </a:lnTo>
                <a:lnTo>
                  <a:pt x="636920" y="328467"/>
                </a:lnTo>
                <a:lnTo>
                  <a:pt x="0" y="3284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33248" y="4651898"/>
            <a:ext cx="637540" cy="328930"/>
          </a:xfrm>
          <a:custGeom>
            <a:avLst/>
            <a:gdLst/>
            <a:ahLst/>
            <a:cxnLst/>
            <a:rect l="l" t="t" r="r" b="b"/>
            <a:pathLst>
              <a:path w="637540" h="328929">
                <a:moveTo>
                  <a:pt x="0" y="0"/>
                </a:moveTo>
                <a:lnTo>
                  <a:pt x="636920" y="0"/>
                </a:lnTo>
                <a:lnTo>
                  <a:pt x="636920" y="328467"/>
                </a:lnTo>
                <a:lnTo>
                  <a:pt x="0" y="32846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2633" y="1285356"/>
            <a:ext cx="556895" cy="1169035"/>
          </a:xfrm>
          <a:custGeom>
            <a:avLst/>
            <a:gdLst/>
            <a:ahLst/>
            <a:cxnLst/>
            <a:rect l="l" t="t" r="r" b="b"/>
            <a:pathLst>
              <a:path w="556894" h="1169035">
                <a:moveTo>
                  <a:pt x="0" y="1168800"/>
                </a:moveTo>
                <a:lnTo>
                  <a:pt x="556302" y="1168800"/>
                </a:lnTo>
                <a:lnTo>
                  <a:pt x="556302" y="0"/>
                </a:lnTo>
                <a:lnTo>
                  <a:pt x="0" y="0"/>
                </a:lnTo>
                <a:lnTo>
                  <a:pt x="0" y="11688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12633" y="3285154"/>
            <a:ext cx="556895" cy="508634"/>
          </a:xfrm>
          <a:custGeom>
            <a:avLst/>
            <a:gdLst/>
            <a:ahLst/>
            <a:cxnLst/>
            <a:rect l="l" t="t" r="r" b="b"/>
            <a:pathLst>
              <a:path w="556894" h="508635">
                <a:moveTo>
                  <a:pt x="0" y="508048"/>
                </a:moveTo>
                <a:lnTo>
                  <a:pt x="556302" y="508048"/>
                </a:lnTo>
                <a:lnTo>
                  <a:pt x="556302" y="0"/>
                </a:lnTo>
                <a:lnTo>
                  <a:pt x="0" y="0"/>
                </a:lnTo>
                <a:lnTo>
                  <a:pt x="0" y="50804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12633" y="1285356"/>
            <a:ext cx="556895" cy="2508250"/>
          </a:xfrm>
          <a:custGeom>
            <a:avLst/>
            <a:gdLst/>
            <a:ahLst/>
            <a:cxnLst/>
            <a:rect l="l" t="t" r="r" b="b"/>
            <a:pathLst>
              <a:path w="556894" h="2508250">
                <a:moveTo>
                  <a:pt x="0" y="0"/>
                </a:moveTo>
                <a:lnTo>
                  <a:pt x="556302" y="0"/>
                </a:lnTo>
                <a:lnTo>
                  <a:pt x="556302" y="2507845"/>
                </a:lnTo>
                <a:lnTo>
                  <a:pt x="0" y="250784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59691" y="2263594"/>
            <a:ext cx="556895" cy="1529715"/>
          </a:xfrm>
          <a:custGeom>
            <a:avLst/>
            <a:gdLst/>
            <a:ahLst/>
            <a:cxnLst/>
            <a:rect l="l" t="t" r="r" b="b"/>
            <a:pathLst>
              <a:path w="556895" h="1529714">
                <a:moveTo>
                  <a:pt x="0" y="0"/>
                </a:moveTo>
                <a:lnTo>
                  <a:pt x="556302" y="0"/>
                </a:lnTo>
                <a:lnTo>
                  <a:pt x="556302" y="1529608"/>
                </a:lnTo>
                <a:lnTo>
                  <a:pt x="0" y="15296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59691" y="2263594"/>
            <a:ext cx="556895" cy="1529715"/>
          </a:xfrm>
          <a:custGeom>
            <a:avLst/>
            <a:gdLst/>
            <a:ahLst/>
            <a:cxnLst/>
            <a:rect l="l" t="t" r="r" b="b"/>
            <a:pathLst>
              <a:path w="556895" h="1529714">
                <a:moveTo>
                  <a:pt x="0" y="0"/>
                </a:moveTo>
                <a:lnTo>
                  <a:pt x="556302" y="0"/>
                </a:lnTo>
                <a:lnTo>
                  <a:pt x="556302" y="1529608"/>
                </a:lnTo>
                <a:lnTo>
                  <a:pt x="0" y="152960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06748" y="3704272"/>
            <a:ext cx="556895" cy="89535"/>
          </a:xfrm>
          <a:custGeom>
            <a:avLst/>
            <a:gdLst/>
            <a:ahLst/>
            <a:cxnLst/>
            <a:rect l="l" t="t" r="r" b="b"/>
            <a:pathLst>
              <a:path w="556895" h="89535">
                <a:moveTo>
                  <a:pt x="0" y="0"/>
                </a:moveTo>
                <a:lnTo>
                  <a:pt x="556302" y="0"/>
                </a:lnTo>
                <a:lnTo>
                  <a:pt x="556302" y="88930"/>
                </a:lnTo>
                <a:lnTo>
                  <a:pt x="0" y="8893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06748" y="3704272"/>
            <a:ext cx="556895" cy="89535"/>
          </a:xfrm>
          <a:custGeom>
            <a:avLst/>
            <a:gdLst/>
            <a:ahLst/>
            <a:cxnLst/>
            <a:rect l="l" t="t" r="r" b="b"/>
            <a:pathLst>
              <a:path w="556895" h="89535">
                <a:moveTo>
                  <a:pt x="0" y="0"/>
                </a:moveTo>
                <a:lnTo>
                  <a:pt x="556302" y="0"/>
                </a:lnTo>
                <a:lnTo>
                  <a:pt x="556302" y="88930"/>
                </a:lnTo>
                <a:lnTo>
                  <a:pt x="0" y="8893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153806" y="2850537"/>
            <a:ext cx="556895" cy="942975"/>
          </a:xfrm>
          <a:custGeom>
            <a:avLst/>
            <a:gdLst/>
            <a:ahLst/>
            <a:cxnLst/>
            <a:rect l="l" t="t" r="r" b="b"/>
            <a:pathLst>
              <a:path w="556895" h="942975">
                <a:moveTo>
                  <a:pt x="0" y="0"/>
                </a:moveTo>
                <a:lnTo>
                  <a:pt x="556301" y="0"/>
                </a:lnTo>
                <a:lnTo>
                  <a:pt x="556301" y="942665"/>
                </a:lnTo>
                <a:lnTo>
                  <a:pt x="0" y="942665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53806" y="2850537"/>
            <a:ext cx="556895" cy="942975"/>
          </a:xfrm>
          <a:custGeom>
            <a:avLst/>
            <a:gdLst/>
            <a:ahLst/>
            <a:cxnLst/>
            <a:rect l="l" t="t" r="r" b="b"/>
            <a:pathLst>
              <a:path w="556895" h="942975">
                <a:moveTo>
                  <a:pt x="0" y="0"/>
                </a:moveTo>
                <a:lnTo>
                  <a:pt x="556301" y="0"/>
                </a:lnTo>
                <a:lnTo>
                  <a:pt x="556301" y="942665"/>
                </a:lnTo>
                <a:lnTo>
                  <a:pt x="0" y="94266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68935" y="1961230"/>
            <a:ext cx="556895" cy="493395"/>
          </a:xfrm>
          <a:custGeom>
            <a:avLst/>
            <a:gdLst/>
            <a:ahLst/>
            <a:cxnLst/>
            <a:rect l="l" t="t" r="r" b="b"/>
            <a:pathLst>
              <a:path w="556894" h="493394">
                <a:moveTo>
                  <a:pt x="0" y="492926"/>
                </a:moveTo>
                <a:lnTo>
                  <a:pt x="556302" y="492926"/>
                </a:lnTo>
                <a:lnTo>
                  <a:pt x="556302" y="0"/>
                </a:lnTo>
                <a:lnTo>
                  <a:pt x="0" y="0"/>
                </a:lnTo>
                <a:lnTo>
                  <a:pt x="0" y="49292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68935" y="3285154"/>
            <a:ext cx="556895" cy="508634"/>
          </a:xfrm>
          <a:custGeom>
            <a:avLst/>
            <a:gdLst/>
            <a:ahLst/>
            <a:cxnLst/>
            <a:rect l="l" t="t" r="r" b="b"/>
            <a:pathLst>
              <a:path w="556894" h="508635">
                <a:moveTo>
                  <a:pt x="0" y="508048"/>
                </a:moveTo>
                <a:lnTo>
                  <a:pt x="556302" y="508048"/>
                </a:lnTo>
                <a:lnTo>
                  <a:pt x="556302" y="0"/>
                </a:lnTo>
                <a:lnTo>
                  <a:pt x="0" y="0"/>
                </a:lnTo>
                <a:lnTo>
                  <a:pt x="0" y="5080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68935" y="1961230"/>
            <a:ext cx="556895" cy="1831975"/>
          </a:xfrm>
          <a:custGeom>
            <a:avLst/>
            <a:gdLst/>
            <a:ahLst/>
            <a:cxnLst/>
            <a:rect l="l" t="t" r="r" b="b"/>
            <a:pathLst>
              <a:path w="556894" h="1831975">
                <a:moveTo>
                  <a:pt x="0" y="0"/>
                </a:moveTo>
                <a:lnTo>
                  <a:pt x="556302" y="0"/>
                </a:lnTo>
                <a:lnTo>
                  <a:pt x="556302" y="1831972"/>
                </a:lnTo>
                <a:lnTo>
                  <a:pt x="0" y="183197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15993" y="2459242"/>
            <a:ext cx="556895" cy="1334135"/>
          </a:xfrm>
          <a:custGeom>
            <a:avLst/>
            <a:gdLst/>
            <a:ahLst/>
            <a:cxnLst/>
            <a:rect l="l" t="t" r="r" b="b"/>
            <a:pathLst>
              <a:path w="556895" h="1334135">
                <a:moveTo>
                  <a:pt x="0" y="0"/>
                </a:moveTo>
                <a:lnTo>
                  <a:pt x="556302" y="0"/>
                </a:lnTo>
                <a:lnTo>
                  <a:pt x="556302" y="1333960"/>
                </a:lnTo>
                <a:lnTo>
                  <a:pt x="0" y="13339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15993" y="2459242"/>
            <a:ext cx="556895" cy="1334135"/>
          </a:xfrm>
          <a:custGeom>
            <a:avLst/>
            <a:gdLst/>
            <a:ahLst/>
            <a:cxnLst/>
            <a:rect l="l" t="t" r="r" b="b"/>
            <a:pathLst>
              <a:path w="556895" h="1334135">
                <a:moveTo>
                  <a:pt x="0" y="0"/>
                </a:moveTo>
                <a:lnTo>
                  <a:pt x="556302" y="0"/>
                </a:lnTo>
                <a:lnTo>
                  <a:pt x="556302" y="1333960"/>
                </a:lnTo>
                <a:lnTo>
                  <a:pt x="0" y="133396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63051" y="3784309"/>
            <a:ext cx="556895" cy="0"/>
          </a:xfrm>
          <a:custGeom>
            <a:avLst/>
            <a:gdLst/>
            <a:ahLst/>
            <a:cxnLst/>
            <a:rect l="l" t="t" r="r" b="b"/>
            <a:pathLst>
              <a:path w="556895" h="0">
                <a:moveTo>
                  <a:pt x="0" y="0"/>
                </a:moveTo>
                <a:lnTo>
                  <a:pt x="556302" y="0"/>
                </a:lnTo>
              </a:path>
            </a:pathLst>
          </a:custGeom>
          <a:ln w="1778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63051" y="3775416"/>
            <a:ext cx="556895" cy="18415"/>
          </a:xfrm>
          <a:custGeom>
            <a:avLst/>
            <a:gdLst/>
            <a:ahLst/>
            <a:cxnLst/>
            <a:rect l="l" t="t" r="r" b="b"/>
            <a:pathLst>
              <a:path w="556895" h="18414">
                <a:moveTo>
                  <a:pt x="0" y="0"/>
                </a:moveTo>
                <a:lnTo>
                  <a:pt x="556302" y="0"/>
                </a:lnTo>
                <a:lnTo>
                  <a:pt x="556302" y="17786"/>
                </a:lnTo>
                <a:lnTo>
                  <a:pt x="0" y="1778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10109" y="3295190"/>
            <a:ext cx="556895" cy="498475"/>
          </a:xfrm>
          <a:custGeom>
            <a:avLst/>
            <a:gdLst/>
            <a:ahLst/>
            <a:cxnLst/>
            <a:rect l="l" t="t" r="r" b="b"/>
            <a:pathLst>
              <a:path w="556895" h="498475">
                <a:moveTo>
                  <a:pt x="0" y="0"/>
                </a:moveTo>
                <a:lnTo>
                  <a:pt x="556301" y="0"/>
                </a:lnTo>
                <a:lnTo>
                  <a:pt x="556301" y="498011"/>
                </a:lnTo>
                <a:lnTo>
                  <a:pt x="0" y="49801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710109" y="3295190"/>
            <a:ext cx="556895" cy="498475"/>
          </a:xfrm>
          <a:custGeom>
            <a:avLst/>
            <a:gdLst/>
            <a:ahLst/>
            <a:cxnLst/>
            <a:rect l="l" t="t" r="r" b="b"/>
            <a:pathLst>
              <a:path w="556895" h="498475">
                <a:moveTo>
                  <a:pt x="0" y="0"/>
                </a:moveTo>
                <a:lnTo>
                  <a:pt x="556301" y="0"/>
                </a:lnTo>
                <a:lnTo>
                  <a:pt x="556301" y="498011"/>
                </a:lnTo>
                <a:lnTo>
                  <a:pt x="0" y="4980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95406" y="3793202"/>
            <a:ext cx="7788275" cy="0"/>
          </a:xfrm>
          <a:custGeom>
            <a:avLst/>
            <a:gdLst/>
            <a:ahLst/>
            <a:cxnLst/>
            <a:rect l="l" t="t" r="r" b="b"/>
            <a:pathLst>
              <a:path w="7788275" h="0">
                <a:moveTo>
                  <a:pt x="0" y="0"/>
                </a:moveTo>
                <a:lnTo>
                  <a:pt x="77882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95406" y="3793202"/>
            <a:ext cx="7788275" cy="0"/>
          </a:xfrm>
          <a:custGeom>
            <a:avLst/>
            <a:gdLst/>
            <a:ahLst/>
            <a:cxnLst/>
            <a:rect l="l" t="t" r="r" b="b"/>
            <a:pathLst>
              <a:path w="7788275" h="0">
                <a:moveTo>
                  <a:pt x="0" y="0"/>
                </a:moveTo>
                <a:lnTo>
                  <a:pt x="778823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95406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95406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42464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42464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89522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89522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736580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736580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683638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683638" y="379320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95406" y="947419"/>
            <a:ext cx="0" cy="2846070"/>
          </a:xfrm>
          <a:custGeom>
            <a:avLst/>
            <a:gdLst/>
            <a:ahLst/>
            <a:cxnLst/>
            <a:rect l="l" t="t" r="r" b="b"/>
            <a:pathLst>
              <a:path w="0" h="2846070">
                <a:moveTo>
                  <a:pt x="0" y="0"/>
                </a:moveTo>
                <a:lnTo>
                  <a:pt x="0" y="28457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95406" y="947419"/>
            <a:ext cx="0" cy="2846070"/>
          </a:xfrm>
          <a:custGeom>
            <a:avLst/>
            <a:gdLst/>
            <a:ahLst/>
            <a:cxnLst/>
            <a:rect l="l" t="t" r="r" b="b"/>
            <a:pathLst>
              <a:path w="0" h="2846070">
                <a:moveTo>
                  <a:pt x="0" y="0"/>
                </a:moveTo>
                <a:lnTo>
                  <a:pt x="0" y="2845782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34446" y="3793202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34446" y="3793202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34446" y="343748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34446" y="343748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34446" y="3081757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34446" y="3081757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34446" y="2726034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34446" y="2726034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34446" y="2370311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34446" y="2370311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34446" y="2014588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34446" y="2014588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34446" y="1658865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34446" y="1658865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34446" y="1303142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34446" y="1303142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34446" y="94741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34446" y="94741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082329" y="3894497"/>
            <a:ext cx="15703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All-cause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mortality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35662" y="3894497"/>
            <a:ext cx="11639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Cardiac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death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99492" y="3894497"/>
            <a:ext cx="161988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1500" marR="5080" indent="-55943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Non-cardiovascular  death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0260" y="687912"/>
            <a:ext cx="232410" cy="3227070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80"/>
              </a:spcBef>
            </a:pPr>
            <a:r>
              <a:rPr dirty="0" sz="1600" spc="-5">
                <a:latin typeface="Calibri"/>
                <a:cs typeface="Calibri"/>
              </a:rPr>
              <a:t>16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dirty="0" sz="1600" spc="-5">
                <a:latin typeface="Calibri"/>
                <a:cs typeface="Calibri"/>
              </a:rPr>
              <a:t>14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dirty="0" sz="1600" spc="-5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dirty="0" sz="1600" spc="-5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  <a:p>
            <a:pPr algn="ctr" marL="103505">
              <a:lnSpc>
                <a:spcPct val="100000"/>
              </a:lnSpc>
              <a:spcBef>
                <a:spcPts val="885"/>
              </a:spcBef>
            </a:pPr>
            <a:r>
              <a:rPr dirty="0" sz="1600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  <a:p>
            <a:pPr algn="ctr" marL="103505">
              <a:lnSpc>
                <a:spcPct val="100000"/>
              </a:lnSpc>
              <a:spcBef>
                <a:spcPts val="880"/>
              </a:spcBef>
            </a:pPr>
            <a:r>
              <a:rPr dirty="0" sz="1600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  <a:p>
            <a:pPr algn="ctr" marL="103505">
              <a:lnSpc>
                <a:spcPct val="100000"/>
              </a:lnSpc>
              <a:spcBef>
                <a:spcPts val="880"/>
              </a:spcBef>
            </a:pPr>
            <a:r>
              <a:rPr dirty="0" sz="1600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  <a:p>
            <a:pPr algn="ctr" marL="103505">
              <a:lnSpc>
                <a:spcPct val="100000"/>
              </a:lnSpc>
              <a:spcBef>
                <a:spcPts val="880"/>
              </a:spcBef>
            </a:pPr>
            <a:r>
              <a:rPr dirty="0" sz="160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  <a:p>
            <a:pPr algn="ctr" marL="103505">
              <a:lnSpc>
                <a:spcPct val="100000"/>
              </a:lnSpc>
              <a:spcBef>
                <a:spcPts val="88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98994" y="945962"/>
            <a:ext cx="3879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14.1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98241" y="1924199"/>
            <a:ext cx="285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8.6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45299" y="3364877"/>
            <a:ext cx="285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0.5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92357" y="2511142"/>
            <a:ext cx="285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5.3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55296" y="1621835"/>
            <a:ext cx="3879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10.3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54543" y="2119847"/>
            <a:ext cx="285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7.5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01601" y="3436022"/>
            <a:ext cx="285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0.1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848659" y="2955796"/>
            <a:ext cx="285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2.8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90699" y="4494852"/>
            <a:ext cx="672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BP-SES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718233" y="4597620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718233" y="4597620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718233" y="4597620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869487" y="3894497"/>
            <a:ext cx="1792605" cy="900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7225" marR="5080" indent="-64516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Vascular,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non-cardiac  death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800" spc="-5" b="1">
                <a:latin typeface="Calibri"/>
                <a:cs typeface="Calibri"/>
              </a:rPr>
              <a:t>DP-EES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697614" y="4597620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697614" y="4597620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697614" y="4597620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07952" y="2454156"/>
            <a:ext cx="1510030" cy="831215"/>
          </a:xfrm>
          <a:custGeom>
            <a:avLst/>
            <a:gdLst/>
            <a:ahLst/>
            <a:cxnLst/>
            <a:rect l="l" t="t" r="r" b="b"/>
            <a:pathLst>
              <a:path w="1510030" h="831214">
                <a:moveTo>
                  <a:pt x="0" y="0"/>
                </a:moveTo>
                <a:lnTo>
                  <a:pt x="1509647" y="0"/>
                </a:lnTo>
                <a:lnTo>
                  <a:pt x="1509647" y="830997"/>
                </a:lnTo>
                <a:lnTo>
                  <a:pt x="0" y="8309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107952" y="2454156"/>
            <a:ext cx="1510030" cy="831215"/>
          </a:xfrm>
          <a:custGeom>
            <a:avLst/>
            <a:gdLst/>
            <a:ahLst/>
            <a:cxnLst/>
            <a:rect l="l" t="t" r="r" b="b"/>
            <a:pathLst>
              <a:path w="1510030" h="831214">
                <a:moveTo>
                  <a:pt x="0" y="0"/>
                </a:moveTo>
                <a:lnTo>
                  <a:pt x="1509647" y="0"/>
                </a:lnTo>
                <a:lnTo>
                  <a:pt x="1509647" y="830997"/>
                </a:lnTo>
                <a:lnTo>
                  <a:pt x="0" y="83099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338653" y="2474172"/>
            <a:ext cx="10007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HR (95%</a:t>
            </a:r>
            <a:r>
              <a:rPr dirty="0" sz="1600" spc="-8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CI)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87840" y="2718012"/>
            <a:ext cx="13474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1.36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(1.06-1.75)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512285" y="2961852"/>
            <a:ext cx="7010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P=0.017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005140" y="1648118"/>
            <a:ext cx="1510030" cy="831215"/>
          </a:xfrm>
          <a:custGeom>
            <a:avLst/>
            <a:gdLst/>
            <a:ahLst/>
            <a:cxnLst/>
            <a:rect l="l" t="t" r="r" b="b"/>
            <a:pathLst>
              <a:path w="1510029" h="831214">
                <a:moveTo>
                  <a:pt x="0" y="0"/>
                </a:moveTo>
                <a:lnTo>
                  <a:pt x="1509648" y="0"/>
                </a:lnTo>
                <a:lnTo>
                  <a:pt x="1509648" y="830997"/>
                </a:lnTo>
                <a:lnTo>
                  <a:pt x="0" y="83099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7235842" y="1668134"/>
            <a:ext cx="10007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HR (95%</a:t>
            </a:r>
            <a:r>
              <a:rPr dirty="0" sz="1600" spc="-8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CI)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085029" y="1911974"/>
            <a:ext cx="134747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0" marR="5080" indent="-32448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1.93</a:t>
            </a:r>
            <a:r>
              <a:rPr dirty="0" sz="1600" spc="-8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(1.22-3.06)  P=0.005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title"/>
          </p:nvPr>
        </p:nvSpPr>
        <p:spPr>
          <a:xfrm>
            <a:off x="896176" y="7019"/>
            <a:ext cx="716978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0"/>
              <a:t>A</a:t>
            </a:r>
            <a:r>
              <a:rPr dirty="0" spc="-20"/>
              <a:t>LL</a:t>
            </a:r>
            <a:r>
              <a:rPr dirty="0" sz="3200" spc="-20"/>
              <a:t>-C</a:t>
            </a:r>
            <a:r>
              <a:rPr dirty="0" spc="-20"/>
              <a:t>AUSE </a:t>
            </a:r>
            <a:r>
              <a:rPr dirty="0" sz="3200" spc="-10"/>
              <a:t>&amp;N</a:t>
            </a:r>
            <a:r>
              <a:rPr dirty="0" spc="-10"/>
              <a:t>ON</a:t>
            </a:r>
            <a:r>
              <a:rPr dirty="0" sz="3200" spc="-10"/>
              <a:t>-C</a:t>
            </a:r>
            <a:r>
              <a:rPr dirty="0" spc="-10"/>
              <a:t>ARDIOVASCULAR</a:t>
            </a:r>
            <a:r>
              <a:rPr dirty="0" spc="-65"/>
              <a:t> </a:t>
            </a:r>
            <a:r>
              <a:rPr dirty="0" sz="3200"/>
              <a:t>M</a:t>
            </a:r>
            <a:r>
              <a:rPr dirty="0"/>
              <a:t>ORTALITY</a:t>
            </a:r>
            <a:endParaRPr sz="3200"/>
          </a:p>
        </p:txBody>
      </p:sp>
      <p:sp>
        <p:nvSpPr>
          <p:cNvPr id="81" name="object 81"/>
          <p:cNvSpPr txBox="1"/>
          <p:nvPr/>
        </p:nvSpPr>
        <p:spPr>
          <a:xfrm>
            <a:off x="3268818" y="1355647"/>
            <a:ext cx="133604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683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HR (95%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CI)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1.10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(0.80-1.50)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61879" y="2696825"/>
            <a:ext cx="9880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HR (95%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CI)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58680" y="2940665"/>
            <a:ext cx="14389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5.05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(0.59-42.97)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00336" y="1114229"/>
            <a:ext cx="1708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0900" y="622300"/>
            <a:ext cx="7400542" cy="4066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826" y="6115"/>
            <a:ext cx="817181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S</a:t>
            </a:r>
            <a:r>
              <a:rPr dirty="0"/>
              <a:t>TRATIFIED </a:t>
            </a:r>
            <a:r>
              <a:rPr dirty="0" sz="3200"/>
              <a:t>A</a:t>
            </a:r>
            <a:r>
              <a:rPr dirty="0"/>
              <a:t>NALYSIS OF </a:t>
            </a:r>
            <a:r>
              <a:rPr dirty="0" sz="3200" spc="-50"/>
              <a:t>1°EP </a:t>
            </a:r>
            <a:r>
              <a:rPr dirty="0" sz="3200"/>
              <a:t>- T</a:t>
            </a:r>
            <a:r>
              <a:rPr dirty="0"/>
              <a:t>ARGET </a:t>
            </a:r>
            <a:r>
              <a:rPr dirty="0" sz="3200"/>
              <a:t>L</a:t>
            </a:r>
            <a:r>
              <a:rPr dirty="0"/>
              <a:t>ESION</a:t>
            </a:r>
            <a:r>
              <a:rPr dirty="0" spc="-140"/>
              <a:t> </a:t>
            </a:r>
            <a:r>
              <a:rPr dirty="0" sz="3200"/>
              <a:t>F</a:t>
            </a:r>
            <a:r>
              <a:rPr dirty="0"/>
              <a:t>AILURE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2638558" y="625207"/>
            <a:ext cx="702945" cy="4066540"/>
          </a:xfrm>
          <a:custGeom>
            <a:avLst/>
            <a:gdLst/>
            <a:ahLst/>
            <a:cxnLst/>
            <a:rect l="l" t="t" r="r" b="b"/>
            <a:pathLst>
              <a:path w="702945" h="4066540">
                <a:moveTo>
                  <a:pt x="0" y="0"/>
                </a:moveTo>
                <a:lnTo>
                  <a:pt x="702605" y="0"/>
                </a:lnTo>
                <a:lnTo>
                  <a:pt x="702605" y="4066168"/>
                </a:lnTo>
                <a:lnTo>
                  <a:pt x="0" y="4066168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98428" y="625207"/>
            <a:ext cx="871855" cy="4066540"/>
          </a:xfrm>
          <a:custGeom>
            <a:avLst/>
            <a:gdLst/>
            <a:ahLst/>
            <a:cxnLst/>
            <a:rect l="l" t="t" r="r" b="b"/>
            <a:pathLst>
              <a:path w="871854" h="4066540">
                <a:moveTo>
                  <a:pt x="0" y="0"/>
                </a:moveTo>
                <a:lnTo>
                  <a:pt x="871290" y="0"/>
                </a:lnTo>
                <a:lnTo>
                  <a:pt x="871290" y="4066168"/>
                </a:lnTo>
                <a:lnTo>
                  <a:pt x="0" y="4066168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9153" y="1328192"/>
            <a:ext cx="851535" cy="307975"/>
          </a:xfrm>
          <a:custGeom>
            <a:avLst/>
            <a:gdLst/>
            <a:ahLst/>
            <a:cxnLst/>
            <a:rect l="l" t="t" r="r" b="b"/>
            <a:pathLst>
              <a:path w="851535" h="307975">
                <a:moveTo>
                  <a:pt x="0" y="0"/>
                </a:moveTo>
                <a:lnTo>
                  <a:pt x="851515" y="0"/>
                </a:lnTo>
                <a:lnTo>
                  <a:pt x="851515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4771" y="2009662"/>
            <a:ext cx="759460" cy="307975"/>
          </a:xfrm>
          <a:custGeom>
            <a:avLst/>
            <a:gdLst/>
            <a:ahLst/>
            <a:cxnLst/>
            <a:rect l="l" t="t" r="r" b="b"/>
            <a:pathLst>
              <a:path w="759460" h="307975">
                <a:moveTo>
                  <a:pt x="0" y="0"/>
                </a:moveTo>
                <a:lnTo>
                  <a:pt x="758872" y="0"/>
                </a:lnTo>
                <a:lnTo>
                  <a:pt x="758872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77747" y="2656683"/>
            <a:ext cx="691515" cy="307975"/>
          </a:xfrm>
          <a:custGeom>
            <a:avLst/>
            <a:gdLst/>
            <a:ahLst/>
            <a:cxnLst/>
            <a:rect l="l" t="t" r="r" b="b"/>
            <a:pathLst>
              <a:path w="691515" h="307975">
                <a:moveTo>
                  <a:pt x="0" y="0"/>
                </a:moveTo>
                <a:lnTo>
                  <a:pt x="691364" y="0"/>
                </a:lnTo>
                <a:lnTo>
                  <a:pt x="691364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55664" y="3308911"/>
            <a:ext cx="889635" cy="307975"/>
          </a:xfrm>
          <a:custGeom>
            <a:avLst/>
            <a:gdLst/>
            <a:ahLst/>
            <a:cxnLst/>
            <a:rect l="l" t="t" r="r" b="b"/>
            <a:pathLst>
              <a:path w="889635" h="307975">
                <a:moveTo>
                  <a:pt x="0" y="0"/>
                </a:moveTo>
                <a:lnTo>
                  <a:pt x="889052" y="0"/>
                </a:lnTo>
                <a:lnTo>
                  <a:pt x="889052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33122" y="615056"/>
          <a:ext cx="190627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4910"/>
                <a:gridCol w="702945"/>
              </a:tblGrid>
              <a:tr h="3339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297180" marR="229235">
                        <a:lnSpc>
                          <a:spcPct val="311300"/>
                        </a:lnSpc>
                      </a:pPr>
                      <a:r>
                        <a:rPr dirty="0" sz="1400" spc="-5" b="1">
                          <a:solidFill>
                            <a:srgbClr val="17375E"/>
                          </a:solidFill>
                          <a:latin typeface="Calibri"/>
                          <a:cs typeface="Calibri"/>
                        </a:rPr>
                        <a:t>Diabetes  ACS  STEMI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solidFill>
                            <a:srgbClr val="17375E"/>
                          </a:solidFill>
                          <a:latin typeface="Calibri"/>
                          <a:cs typeface="Calibri"/>
                        </a:rPr>
                        <a:t>Off-label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12700">
                      <a:solidFill>
                        <a:srgbClr val="0000FF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FF"/>
                      </a:solidFill>
                      <a:prstDash val="solid"/>
                    </a:lnL>
                    <a:lnR w="12700">
                      <a:solidFill>
                        <a:srgbClr val="0000FF"/>
                      </a:solidFill>
                      <a:prstDash val="solid"/>
                    </a:lnR>
                    <a:lnT w="12700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0000FF"/>
                      </a:solidFill>
                      <a:prstDash val="soli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5" b="1">
                          <a:solidFill>
                            <a:srgbClr val="17375E"/>
                          </a:solidFill>
                          <a:latin typeface="Calibri"/>
                          <a:cs typeface="Calibri"/>
                        </a:rPr>
                        <a:t>Small</a:t>
                      </a:r>
                      <a:r>
                        <a:rPr dirty="0" sz="1400" spc="-30" b="1">
                          <a:solidFill>
                            <a:srgbClr val="17375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17375E"/>
                          </a:solidFill>
                          <a:latin typeface="Calibri"/>
                          <a:cs typeface="Calibri"/>
                        </a:rPr>
                        <a:t>vessels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R w="12700">
                      <a:solidFill>
                        <a:srgbClr val="0000FF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FF"/>
                      </a:solidFill>
                      <a:prstDash val="solid"/>
                    </a:lnL>
                    <a:lnR w="12700">
                      <a:solidFill>
                        <a:srgbClr val="0000FF"/>
                      </a:solidFill>
                      <a:prstDash val="solid"/>
                    </a:lnR>
                    <a:lnT w="12700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0000FF"/>
                      </a:solidFill>
                      <a:prstDash val="soli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FF"/>
                      </a:solidFill>
                      <a:prstDash val="solid"/>
                    </a:lnL>
                    <a:lnR w="12700">
                      <a:solidFill>
                        <a:srgbClr val="0000FF"/>
                      </a:solidFill>
                      <a:prstDash val="solid"/>
                    </a:lnR>
                    <a:lnT w="12700">
                      <a:solidFill>
                        <a:srgbClr val="0000FF"/>
                      </a:solidFill>
                      <a:prstDash val="solid"/>
                    </a:lnT>
                    <a:lnB w="12700">
                      <a:solidFill>
                        <a:srgbClr val="0000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59" y="13521"/>
            <a:ext cx="358902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15"/>
              <a:t>M</a:t>
            </a:r>
            <a:r>
              <a:rPr dirty="0" sz="1950" spc="-15"/>
              <a:t>ETA</a:t>
            </a:r>
            <a:r>
              <a:rPr dirty="0" sz="2400" spc="-15"/>
              <a:t>-A</a:t>
            </a:r>
            <a:r>
              <a:rPr dirty="0" sz="1950" spc="-15"/>
              <a:t>NALYSIS </a:t>
            </a:r>
            <a:r>
              <a:rPr dirty="0" sz="1950"/>
              <a:t>OF </a:t>
            </a:r>
            <a:r>
              <a:rPr dirty="0" sz="2400"/>
              <a:t>F</a:t>
            </a:r>
            <a:r>
              <a:rPr dirty="0" sz="1950"/>
              <a:t>IVE </a:t>
            </a:r>
            <a:r>
              <a:rPr dirty="0" sz="2400" spc="-5"/>
              <a:t>RCT</a:t>
            </a:r>
            <a:r>
              <a:rPr dirty="0" sz="1950" spc="-5"/>
              <a:t>S  </a:t>
            </a:r>
            <a:r>
              <a:rPr dirty="0" sz="2400"/>
              <a:t>C</a:t>
            </a:r>
            <a:r>
              <a:rPr dirty="0" sz="1950"/>
              <a:t>OMPARING </a:t>
            </a:r>
            <a:r>
              <a:rPr dirty="0" sz="2400"/>
              <a:t>O</a:t>
            </a:r>
            <a:r>
              <a:rPr dirty="0" sz="1950"/>
              <a:t>RSIRO </a:t>
            </a:r>
            <a:r>
              <a:rPr dirty="0" sz="2400" spc="-5"/>
              <a:t>BP SES </a:t>
            </a:r>
            <a:r>
              <a:rPr dirty="0" sz="1950"/>
              <a:t>VS</a:t>
            </a:r>
            <a:r>
              <a:rPr dirty="0" sz="2400"/>
              <a:t>.  X</a:t>
            </a:r>
            <a:r>
              <a:rPr dirty="0" sz="1950"/>
              <a:t>IENCE </a:t>
            </a:r>
            <a:r>
              <a:rPr dirty="0" sz="2400" spc="-5"/>
              <a:t>DP</a:t>
            </a:r>
            <a:r>
              <a:rPr dirty="0" sz="2400" spc="-90"/>
              <a:t> </a:t>
            </a:r>
            <a:r>
              <a:rPr dirty="0" sz="2400" spc="-5"/>
              <a:t>EES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41746" y="1907732"/>
            <a:ext cx="3261360" cy="1631314"/>
          </a:xfrm>
          <a:prstGeom prst="rect">
            <a:avLst/>
          </a:prstGeom>
          <a:solidFill>
            <a:srgbClr val="FFFFFF"/>
          </a:solidFill>
          <a:ln w="19050">
            <a:solidFill>
              <a:srgbClr val="C60B25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90805" marR="102870">
              <a:lnSpc>
                <a:spcPct val="100000"/>
              </a:lnSpc>
              <a:spcBef>
                <a:spcPts val="229"/>
              </a:spcBef>
            </a:pPr>
            <a:r>
              <a:rPr dirty="0" sz="2000" spc="-5" b="1">
                <a:latin typeface="Calibri"/>
                <a:cs typeface="Calibri"/>
              </a:rPr>
              <a:t>23% reduction of myocardial  infarction in patients treated  with BP SES compared with  DP EES (RR=0.77; 95% CI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0.63</a:t>
            </a:r>
            <a:endParaRPr sz="20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2000" spc="-5" b="1">
                <a:latin typeface="Calibri"/>
                <a:cs typeface="Calibri"/>
              </a:rPr>
              <a:t>-0.95).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59200" y="0"/>
            <a:ext cx="5208929" cy="5143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67801" y="2805458"/>
            <a:ext cx="5121910" cy="839469"/>
          </a:xfrm>
          <a:custGeom>
            <a:avLst/>
            <a:gdLst/>
            <a:ahLst/>
            <a:cxnLst/>
            <a:rect l="l" t="t" r="r" b="b"/>
            <a:pathLst>
              <a:path w="5121909" h="839470">
                <a:moveTo>
                  <a:pt x="0" y="0"/>
                </a:moveTo>
                <a:lnTo>
                  <a:pt x="5121688" y="0"/>
                </a:lnTo>
                <a:lnTo>
                  <a:pt x="5121688" y="839454"/>
                </a:lnTo>
                <a:lnTo>
                  <a:pt x="0" y="839454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C60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7516" y="1227103"/>
            <a:ext cx="16338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 = </a:t>
            </a:r>
            <a:r>
              <a:rPr dirty="0" sz="1800" spc="-5">
                <a:latin typeface="Calibri"/>
                <a:cs typeface="Calibri"/>
              </a:rPr>
              <a:t>4765</a:t>
            </a:r>
            <a:r>
              <a:rPr dirty="0" sz="1800" spc="-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516" y="4001169"/>
            <a:ext cx="29095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latin typeface="Calibri"/>
                <a:cs typeface="Calibri"/>
              </a:rPr>
              <a:t>PRISON </a:t>
            </a:r>
            <a:r>
              <a:rPr dirty="0" sz="1000" spc="-10" i="1">
                <a:latin typeface="Calibri"/>
                <a:cs typeface="Calibri"/>
              </a:rPr>
              <a:t>IV</a:t>
            </a:r>
            <a:r>
              <a:rPr dirty="0" sz="1000" spc="-10">
                <a:latin typeface="Calibri"/>
                <a:cs typeface="Calibri"/>
              </a:rPr>
              <a:t>. </a:t>
            </a:r>
            <a:r>
              <a:rPr dirty="0" sz="1000" spc="-5">
                <a:latin typeface="Calibri"/>
                <a:cs typeface="Calibri"/>
              </a:rPr>
              <a:t>Teeuven </a:t>
            </a:r>
            <a:r>
              <a:rPr dirty="0" sz="1000">
                <a:latin typeface="Calibri"/>
                <a:cs typeface="Calibri"/>
              </a:rPr>
              <a:t>K </a:t>
            </a:r>
            <a:r>
              <a:rPr dirty="0" sz="1000" spc="-5">
                <a:latin typeface="Calibri"/>
                <a:cs typeface="Calibri"/>
              </a:rPr>
              <a:t>et </a:t>
            </a:r>
            <a:r>
              <a:rPr dirty="0" sz="1000">
                <a:latin typeface="Calibri"/>
                <a:cs typeface="Calibri"/>
              </a:rPr>
              <a:t>al, </a:t>
            </a:r>
            <a:r>
              <a:rPr dirty="0" sz="1000" spc="-5">
                <a:latin typeface="Calibri"/>
                <a:cs typeface="Calibri"/>
              </a:rPr>
              <a:t>JACC Cardiovasc Interv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2017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 i="1">
                <a:latin typeface="Calibri"/>
                <a:cs typeface="Calibri"/>
              </a:rPr>
              <a:t>BIOFLOW IV/V. </a:t>
            </a:r>
            <a:r>
              <a:rPr dirty="0" sz="1000" spc="-5">
                <a:latin typeface="Calibri"/>
                <a:cs typeface="Calibri"/>
              </a:rPr>
              <a:t>Kandzari DE et </a:t>
            </a:r>
            <a:r>
              <a:rPr dirty="0" sz="1000">
                <a:latin typeface="Calibri"/>
                <a:cs typeface="Calibri"/>
              </a:rPr>
              <a:t>al, </a:t>
            </a:r>
            <a:r>
              <a:rPr dirty="0" sz="1000" spc="-5">
                <a:latin typeface="Calibri"/>
                <a:cs typeface="Calibri"/>
              </a:rPr>
              <a:t>Lancet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2017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 i="1">
                <a:latin typeface="Calibri"/>
                <a:cs typeface="Calibri"/>
              </a:rPr>
              <a:t>BIOFLOW II. </a:t>
            </a:r>
            <a:r>
              <a:rPr dirty="0" sz="1000" spc="-5">
                <a:latin typeface="Calibri"/>
                <a:cs typeface="Calibri"/>
              </a:rPr>
              <a:t>Lefèvre </a:t>
            </a:r>
            <a:r>
              <a:rPr dirty="0" sz="1000">
                <a:latin typeface="Calibri"/>
                <a:cs typeface="Calibri"/>
              </a:rPr>
              <a:t>T </a:t>
            </a:r>
            <a:r>
              <a:rPr dirty="0" sz="1000" spc="-5">
                <a:latin typeface="Calibri"/>
                <a:cs typeface="Calibri"/>
              </a:rPr>
              <a:t>et </a:t>
            </a:r>
            <a:r>
              <a:rPr dirty="0" sz="1000">
                <a:latin typeface="Calibri"/>
                <a:cs typeface="Calibri"/>
              </a:rPr>
              <a:t>al, </a:t>
            </a:r>
            <a:r>
              <a:rPr dirty="0" sz="1000" spc="-5">
                <a:latin typeface="Calibri"/>
                <a:cs typeface="Calibri"/>
              </a:rPr>
              <a:t>JACC Cardiovasc Interv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2018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3705" y="114187"/>
            <a:ext cx="20872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C</a:t>
            </a:r>
            <a:r>
              <a:rPr dirty="0"/>
              <a:t>ONCLUSION</a:t>
            </a:r>
            <a:r>
              <a:rPr dirty="0" spc="-160"/>
              <a:t> </a:t>
            </a:r>
            <a:r>
              <a:rPr dirty="0" sz="3200"/>
              <a:t>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65160" y="1020507"/>
            <a:ext cx="7860030" cy="170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 b="1">
                <a:latin typeface="Calibri"/>
                <a:cs typeface="Calibri"/>
              </a:rPr>
              <a:t>The final five-year outcomes of the randomized controlled  BIOSCIENCE trial demonstrate comparable outcomes of ultrathin  strut biodegradable polymer sirolimus-eluting stents and thin  strut durable polymer everolimus-eluting stents with regards to  the composite of target lesion</a:t>
            </a:r>
            <a:r>
              <a:rPr dirty="0" sz="2200" spc="-1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failure.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532" y="114187"/>
            <a:ext cx="219519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C</a:t>
            </a:r>
            <a:r>
              <a:rPr dirty="0"/>
              <a:t>ONCLUSION</a:t>
            </a:r>
            <a:r>
              <a:rPr dirty="0" spc="-160"/>
              <a:t> </a:t>
            </a:r>
            <a:r>
              <a:rPr dirty="0" sz="3200" spc="-5"/>
              <a:t>II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65160" y="1020507"/>
            <a:ext cx="7847330" cy="3042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258445" indent="-342900">
              <a:lnSpc>
                <a:spcPct val="100000"/>
              </a:lnSpc>
              <a:spcBef>
                <a:spcPts val="100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 b="1">
                <a:latin typeface="Calibri"/>
                <a:cs typeface="Calibri"/>
              </a:rPr>
              <a:t>Higher rates of all-cause and non-cardiovascular mortality in  patients treated with biodegradable polymer sirolimus-eluting  stents warrant careful observation in ongoing</a:t>
            </a:r>
            <a:r>
              <a:rPr dirty="0" sz="2200" spc="-2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studies.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marR="125095" indent="-342900">
              <a:lnSpc>
                <a:spcPct val="100000"/>
              </a:lnSpc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b="1">
                <a:latin typeface="Calibri"/>
                <a:cs typeface="Calibri"/>
              </a:rPr>
              <a:t>A </a:t>
            </a:r>
            <a:r>
              <a:rPr dirty="0" sz="2200" spc="-5" b="1">
                <a:latin typeface="Calibri"/>
                <a:cs typeface="Calibri"/>
              </a:rPr>
              <a:t>trend towards </a:t>
            </a:r>
            <a:r>
              <a:rPr dirty="0" sz="2200" b="1">
                <a:latin typeface="Calibri"/>
                <a:cs typeface="Calibri"/>
              </a:rPr>
              <a:t>a </a:t>
            </a:r>
            <a:r>
              <a:rPr dirty="0" sz="2200" spc="-5" b="1">
                <a:latin typeface="Calibri"/>
                <a:cs typeface="Calibri"/>
              </a:rPr>
              <a:t>differential in timing of definite stent  thrombosis may reflect an effect of the biodegradable</a:t>
            </a:r>
            <a:r>
              <a:rPr dirty="0" sz="2200" spc="-6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polymer.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 b="1">
                <a:latin typeface="Calibri"/>
                <a:cs typeface="Calibri"/>
              </a:rPr>
              <a:t>Lower rates of myocardial infarction in </a:t>
            </a:r>
            <a:r>
              <a:rPr dirty="0" sz="2200" b="1">
                <a:latin typeface="Calibri"/>
                <a:cs typeface="Calibri"/>
              </a:rPr>
              <a:t>a </a:t>
            </a:r>
            <a:r>
              <a:rPr dirty="0" sz="2200" spc="-5" b="1">
                <a:latin typeface="Calibri"/>
                <a:cs typeface="Calibri"/>
              </a:rPr>
              <a:t>meta-analysis of BP SES  versus DP EES may be related to the ultrathin strut</a:t>
            </a:r>
            <a:r>
              <a:rPr dirty="0" sz="2200" spc="-3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thickness.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" y="406400"/>
            <a:ext cx="6600793" cy="29346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35382" y="3493363"/>
            <a:ext cx="2618740" cy="58483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1440" marR="112395">
              <a:lnSpc>
                <a:spcPct val="100000"/>
              </a:lnSpc>
              <a:spcBef>
                <a:spcPts val="254"/>
              </a:spcBef>
            </a:pPr>
            <a:r>
              <a:rPr dirty="0" sz="1600" spc="-5" b="1" i="1">
                <a:latin typeface="Calibri"/>
                <a:cs typeface="Calibri"/>
              </a:rPr>
              <a:t>The Lancet</a:t>
            </a:r>
            <a:r>
              <a:rPr dirty="0" sz="1600" spc="-5" b="1">
                <a:latin typeface="Calibri"/>
                <a:cs typeface="Calibri"/>
              </a:rPr>
              <a:t>, published online  August 28,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2018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595" y="211196"/>
            <a:ext cx="4301490" cy="49403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050" spc="40">
                <a:solidFill>
                  <a:srgbClr val="AA1F31"/>
                </a:solidFill>
                <a:latin typeface="Arial"/>
                <a:cs typeface="Arial"/>
              </a:rPr>
              <a:t>Declaration </a:t>
            </a:r>
            <a:r>
              <a:rPr dirty="0" sz="3050" spc="125">
                <a:solidFill>
                  <a:srgbClr val="AA1F31"/>
                </a:solidFill>
                <a:latin typeface="Arial"/>
                <a:cs typeface="Arial"/>
              </a:rPr>
              <a:t>of</a:t>
            </a:r>
            <a:r>
              <a:rPr dirty="0" sz="3050" spc="114">
                <a:solidFill>
                  <a:srgbClr val="AA1F31"/>
                </a:solidFill>
                <a:latin typeface="Arial"/>
                <a:cs typeface="Arial"/>
              </a:rPr>
              <a:t> </a:t>
            </a:r>
            <a:r>
              <a:rPr dirty="0" sz="3050" spc="35">
                <a:solidFill>
                  <a:srgbClr val="AA1F31"/>
                </a:solidFill>
                <a:latin typeface="Arial"/>
                <a:cs typeface="Arial"/>
              </a:rPr>
              <a:t>interest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142" y="1460538"/>
            <a:ext cx="7378065" cy="190627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  <a:buClr>
                <a:srgbClr val="4B4B4B"/>
              </a:buClr>
              <a:buChar char="-"/>
              <a:tabLst>
                <a:tab pos="200660" algn="l"/>
              </a:tabLst>
            </a:pP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Others </a:t>
            </a:r>
            <a:r>
              <a:rPr dirty="0" sz="1700" spc="-5">
                <a:solidFill>
                  <a:srgbClr val="1C1A1C"/>
                </a:solidFill>
                <a:latin typeface="Arial"/>
                <a:cs typeface="Arial"/>
              </a:rPr>
              <a:t>(Speaker </a:t>
            </a:r>
            <a:r>
              <a:rPr dirty="0" sz="1700" spc="15">
                <a:solidFill>
                  <a:srgbClr val="1C1A1C"/>
                </a:solidFill>
                <a:latin typeface="Arial"/>
                <a:cs typeface="Arial"/>
              </a:rPr>
              <a:t>fees </a:t>
            </a:r>
            <a:r>
              <a:rPr dirty="0" sz="1700" spc="125">
                <a:solidFill>
                  <a:srgbClr val="1C1A1C"/>
                </a:solidFill>
                <a:latin typeface="Arial"/>
                <a:cs typeface="Arial"/>
              </a:rPr>
              <a:t>from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Biotronik </a:t>
            </a: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and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Boston</a:t>
            </a:r>
            <a:r>
              <a:rPr dirty="0" sz="1700" spc="-275">
                <a:solidFill>
                  <a:srgbClr val="1C1A1C"/>
                </a:solidFill>
                <a:latin typeface="Arial"/>
                <a:cs typeface="Arial"/>
              </a:rPr>
              <a:t> </a:t>
            </a:r>
            <a:r>
              <a:rPr dirty="0" sz="1700" spc="25">
                <a:solidFill>
                  <a:srgbClr val="1C1A1C"/>
                </a:solidFill>
                <a:latin typeface="Arial"/>
                <a:cs typeface="Arial"/>
              </a:rPr>
              <a:t>Scientific)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ct val="118500"/>
              </a:lnSpc>
              <a:spcBef>
                <a:spcPts val="75"/>
              </a:spcBef>
              <a:buChar char="-"/>
              <a:tabLst>
                <a:tab pos="203200" algn="l"/>
              </a:tabLst>
            </a:pPr>
            <a:r>
              <a:rPr dirty="0" sz="1700" spc="0">
                <a:solidFill>
                  <a:srgbClr val="1C1A1C"/>
                </a:solidFill>
                <a:latin typeface="Arial"/>
                <a:cs typeface="Arial"/>
              </a:rPr>
              <a:t>Research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contracts </a:t>
            </a:r>
            <a:r>
              <a:rPr dirty="0" sz="1700" spc="-5">
                <a:solidFill>
                  <a:srgbClr val="1C1A1C"/>
                </a:solidFill>
                <a:latin typeface="Arial"/>
                <a:cs typeface="Arial"/>
              </a:rPr>
              <a:t>(Research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grants </a:t>
            </a:r>
            <a:r>
              <a:rPr dirty="0" sz="1700" spc="55">
                <a:solidFill>
                  <a:srgbClr val="1C1A1C"/>
                </a:solidFill>
                <a:latin typeface="Arial"/>
                <a:cs typeface="Arial"/>
              </a:rPr>
              <a:t>to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the </a:t>
            </a:r>
            <a:r>
              <a:rPr dirty="0" sz="1700" spc="100">
                <a:solidFill>
                  <a:srgbClr val="1C1A1C"/>
                </a:solidFill>
                <a:latin typeface="Arial"/>
                <a:cs typeface="Arial"/>
              </a:rPr>
              <a:t>institution </a:t>
            </a:r>
            <a:r>
              <a:rPr dirty="0" sz="1700" spc="125">
                <a:solidFill>
                  <a:srgbClr val="1C1A1C"/>
                </a:solidFill>
                <a:latin typeface="Arial"/>
                <a:cs typeface="Arial"/>
              </a:rPr>
              <a:t>from </a:t>
            </a: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Biotronik, 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Boston </a:t>
            </a:r>
            <a:r>
              <a:rPr dirty="0" sz="1700" spc="25">
                <a:solidFill>
                  <a:srgbClr val="1C1A1C"/>
                </a:solidFill>
                <a:latin typeface="Arial"/>
                <a:cs typeface="Arial"/>
              </a:rPr>
              <a:t>Scientific </a:t>
            </a: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and </a:t>
            </a:r>
            <a:r>
              <a:rPr dirty="0" sz="1700" spc="25">
                <a:solidFill>
                  <a:srgbClr val="1C1A1C"/>
                </a:solidFill>
                <a:latin typeface="Arial"/>
                <a:cs typeface="Arial"/>
              </a:rPr>
              <a:t>Edwards</a:t>
            </a:r>
            <a:r>
              <a:rPr dirty="0" sz="1700" spc="-105">
                <a:solidFill>
                  <a:srgbClr val="1C1A1C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1C1A1C"/>
                </a:solidFill>
                <a:latin typeface="Arial"/>
                <a:cs typeface="Arial"/>
              </a:rPr>
              <a:t>Lifesciences)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ct val="118500"/>
              </a:lnSpc>
              <a:spcBef>
                <a:spcPts val="75"/>
              </a:spcBef>
              <a:buChar char="-"/>
              <a:tabLst>
                <a:tab pos="203200" algn="l"/>
              </a:tabLst>
            </a:pPr>
            <a:r>
              <a:rPr dirty="0" sz="1700" spc="0">
                <a:solidFill>
                  <a:srgbClr val="1C1A1C"/>
                </a:solidFill>
                <a:latin typeface="Arial"/>
                <a:cs typeface="Arial"/>
              </a:rPr>
              <a:t>Research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contracts </a:t>
            </a:r>
            <a:r>
              <a:rPr dirty="0" sz="1700" spc="-5">
                <a:solidFill>
                  <a:srgbClr val="1C1A1C"/>
                </a:solidFill>
                <a:latin typeface="Arial"/>
                <a:cs typeface="Arial"/>
              </a:rPr>
              <a:t>(Research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grants </a:t>
            </a:r>
            <a:r>
              <a:rPr dirty="0" sz="1700" spc="55">
                <a:solidFill>
                  <a:srgbClr val="1C1A1C"/>
                </a:solidFill>
                <a:latin typeface="Arial"/>
                <a:cs typeface="Arial"/>
              </a:rPr>
              <a:t>to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the </a:t>
            </a:r>
            <a:r>
              <a:rPr dirty="0" sz="1700" spc="100">
                <a:solidFill>
                  <a:srgbClr val="1C1A1C"/>
                </a:solidFill>
                <a:latin typeface="Arial"/>
                <a:cs typeface="Arial"/>
              </a:rPr>
              <a:t>institution </a:t>
            </a:r>
            <a:r>
              <a:rPr dirty="0" sz="1700" spc="125">
                <a:solidFill>
                  <a:srgbClr val="1C1A1C"/>
                </a:solidFill>
                <a:latin typeface="Arial"/>
                <a:cs typeface="Arial"/>
              </a:rPr>
              <a:t>from </a:t>
            </a: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Biotronik, 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Boston </a:t>
            </a:r>
            <a:r>
              <a:rPr dirty="0" sz="1700" spc="25">
                <a:solidFill>
                  <a:srgbClr val="1C1A1C"/>
                </a:solidFill>
                <a:latin typeface="Arial"/>
                <a:cs typeface="Arial"/>
              </a:rPr>
              <a:t>Scientific </a:t>
            </a: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and </a:t>
            </a:r>
            <a:r>
              <a:rPr dirty="0" sz="1700" spc="25">
                <a:solidFill>
                  <a:srgbClr val="1C1A1C"/>
                </a:solidFill>
                <a:latin typeface="Arial"/>
                <a:cs typeface="Arial"/>
              </a:rPr>
              <a:t>Edwards</a:t>
            </a:r>
            <a:r>
              <a:rPr dirty="0" sz="1700" spc="-105">
                <a:solidFill>
                  <a:srgbClr val="1C1A1C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1C1A1C"/>
                </a:solidFill>
                <a:latin typeface="Arial"/>
                <a:cs typeface="Arial"/>
              </a:rPr>
              <a:t>Lifesciences)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buChar char="-"/>
              <a:tabLst>
                <a:tab pos="200660" algn="l"/>
              </a:tabLst>
            </a:pP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Others </a:t>
            </a:r>
            <a:r>
              <a:rPr dirty="0" sz="1700" spc="-5">
                <a:solidFill>
                  <a:srgbClr val="1C1A1C"/>
                </a:solidFill>
                <a:latin typeface="Arial"/>
                <a:cs typeface="Arial"/>
              </a:rPr>
              <a:t>(Speaker </a:t>
            </a:r>
            <a:r>
              <a:rPr dirty="0" sz="1700" spc="15">
                <a:solidFill>
                  <a:srgbClr val="1C1A1C"/>
                </a:solidFill>
                <a:latin typeface="Arial"/>
                <a:cs typeface="Arial"/>
              </a:rPr>
              <a:t>fees </a:t>
            </a:r>
            <a:r>
              <a:rPr dirty="0" sz="1700" spc="125">
                <a:solidFill>
                  <a:srgbClr val="1C1A1C"/>
                </a:solidFill>
                <a:latin typeface="Arial"/>
                <a:cs typeface="Arial"/>
              </a:rPr>
              <a:t>from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Biotronik </a:t>
            </a:r>
            <a:r>
              <a:rPr dirty="0" sz="1700" spc="75">
                <a:solidFill>
                  <a:srgbClr val="1C1A1C"/>
                </a:solidFill>
                <a:latin typeface="Arial"/>
                <a:cs typeface="Arial"/>
              </a:rPr>
              <a:t>and </a:t>
            </a:r>
            <a:r>
              <a:rPr dirty="0" sz="1700" spc="65">
                <a:solidFill>
                  <a:srgbClr val="1C1A1C"/>
                </a:solidFill>
                <a:latin typeface="Arial"/>
                <a:cs typeface="Arial"/>
              </a:rPr>
              <a:t>Boston</a:t>
            </a:r>
            <a:r>
              <a:rPr dirty="0" sz="1700" spc="-275">
                <a:solidFill>
                  <a:srgbClr val="1C1A1C"/>
                </a:solidFill>
                <a:latin typeface="Arial"/>
                <a:cs typeface="Arial"/>
              </a:rPr>
              <a:t> </a:t>
            </a:r>
            <a:r>
              <a:rPr dirty="0" sz="1700" spc="25">
                <a:solidFill>
                  <a:srgbClr val="1C1A1C"/>
                </a:solidFill>
                <a:latin typeface="Arial"/>
                <a:cs typeface="Arial"/>
              </a:rPr>
              <a:t>Scientific)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429" y="4609159"/>
            <a:ext cx="1428750" cy="4622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10"/>
              </a:spcBef>
            </a:pPr>
            <a:r>
              <a:rPr dirty="0" sz="1450" spc="50" b="1">
                <a:solidFill>
                  <a:srgbClr val="050505"/>
                </a:solidFill>
                <a:latin typeface="Arial"/>
                <a:cs typeface="Arial"/>
              </a:rPr>
              <a:t>ESC</a:t>
            </a:r>
            <a:r>
              <a:rPr dirty="0" sz="1450" b="1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450" spc="0" b="1">
                <a:solidFill>
                  <a:srgbClr val="050505"/>
                </a:solidFill>
                <a:latin typeface="Arial"/>
                <a:cs typeface="Arial"/>
              </a:rPr>
              <a:t>Congress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70"/>
              </a:lnSpc>
            </a:pPr>
            <a:r>
              <a:rPr dirty="0" sz="1550" spc="-10" b="1">
                <a:solidFill>
                  <a:srgbClr val="90232F"/>
                </a:solidFill>
                <a:latin typeface="Arial"/>
                <a:cs typeface="Arial"/>
              </a:rPr>
              <a:t>Munich </a:t>
            </a:r>
            <a:r>
              <a:rPr dirty="0" sz="1550" spc="105" b="1">
                <a:solidFill>
                  <a:srgbClr val="90232F"/>
                </a:solidFill>
                <a:latin typeface="Arial"/>
                <a:cs typeface="Arial"/>
              </a:rPr>
              <a:t>2018</a:t>
            </a:r>
            <a:r>
              <a:rPr dirty="0" sz="1550" spc="135" b="1">
                <a:solidFill>
                  <a:srgbClr val="90232F"/>
                </a:solidFill>
                <a:latin typeface="Arial"/>
                <a:cs typeface="Arial"/>
              </a:rPr>
              <a:t> </a:t>
            </a:r>
            <a:r>
              <a:rPr dirty="0" sz="1550" spc="65">
                <a:solidFill>
                  <a:srgbClr val="AA1F31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6687" y="4346881"/>
            <a:ext cx="709295" cy="885190"/>
          </a:xfrm>
          <a:prstGeom prst="rect">
            <a:avLst/>
          </a:prstGeom>
        </p:spPr>
        <p:txBody>
          <a:bodyPr wrap="square" lIns="0" tIns="2463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dirty="0" sz="5650" spc="240">
                <a:solidFill>
                  <a:srgbClr val="D1D1D1"/>
                </a:solidFill>
                <a:latin typeface="Times New Roman"/>
                <a:cs typeface="Times New Roman"/>
              </a:rPr>
              <a:t>•</a:t>
            </a:r>
            <a:r>
              <a:rPr dirty="0" sz="5650" spc="140">
                <a:solidFill>
                  <a:srgbClr val="D1D1D1"/>
                </a:solidFill>
                <a:latin typeface="Times New Roman"/>
                <a:cs typeface="Times New Roman"/>
              </a:rPr>
              <a:t> </a:t>
            </a:r>
            <a:r>
              <a:rPr dirty="0" sz="3800" spc="175">
                <a:solidFill>
                  <a:srgbClr val="878787"/>
                </a:solidFill>
                <a:latin typeface="Arial"/>
                <a:cs typeface="Arial"/>
              </a:rPr>
              <a:t>•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4914" y="1279258"/>
            <a:ext cx="369570" cy="2485390"/>
          </a:xfrm>
          <a:custGeom>
            <a:avLst/>
            <a:gdLst/>
            <a:ahLst/>
            <a:cxnLst/>
            <a:rect l="l" t="t" r="r" b="b"/>
            <a:pathLst>
              <a:path w="369569" h="2485390">
                <a:moveTo>
                  <a:pt x="0" y="2484894"/>
                </a:moveTo>
                <a:lnTo>
                  <a:pt x="0" y="0"/>
                </a:lnTo>
                <a:lnTo>
                  <a:pt x="369332" y="0"/>
                </a:lnTo>
                <a:lnTo>
                  <a:pt x="369332" y="2484894"/>
                </a:lnTo>
                <a:lnTo>
                  <a:pt x="0" y="24848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972" y="6115"/>
            <a:ext cx="835723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B</a:t>
            </a:r>
            <a:r>
              <a:rPr dirty="0"/>
              <a:t>IODEGRADABLE </a:t>
            </a:r>
            <a:r>
              <a:rPr dirty="0" sz="3200"/>
              <a:t>P</a:t>
            </a:r>
            <a:r>
              <a:rPr dirty="0"/>
              <a:t>OLYMERS IN </a:t>
            </a:r>
            <a:r>
              <a:rPr dirty="0" sz="3200"/>
              <a:t>E</a:t>
            </a:r>
            <a:r>
              <a:rPr dirty="0"/>
              <a:t>ARLIER </a:t>
            </a:r>
            <a:r>
              <a:rPr dirty="0" sz="3200"/>
              <a:t>G</a:t>
            </a:r>
            <a:r>
              <a:rPr dirty="0"/>
              <a:t>ENERATION</a:t>
            </a:r>
            <a:r>
              <a:rPr dirty="0" spc="-400"/>
              <a:t> </a:t>
            </a:r>
            <a:r>
              <a:rPr dirty="0" sz="3200" spc="-5"/>
              <a:t>DES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177800" y="660400"/>
            <a:ext cx="6078754" cy="3941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1169" y="502766"/>
            <a:ext cx="7666990" cy="462280"/>
          </a:xfrm>
          <a:custGeom>
            <a:avLst/>
            <a:gdLst/>
            <a:ahLst/>
            <a:cxnLst/>
            <a:rect l="l" t="t" r="r" b="b"/>
            <a:pathLst>
              <a:path w="7666990" h="462280">
                <a:moveTo>
                  <a:pt x="0" y="0"/>
                </a:moveTo>
                <a:lnTo>
                  <a:pt x="7666384" y="0"/>
                </a:lnTo>
                <a:lnTo>
                  <a:pt x="7666384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1169" y="516279"/>
            <a:ext cx="76669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485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BC4443"/>
                </a:solidFill>
                <a:latin typeface="Calibri"/>
                <a:cs typeface="Calibri"/>
              </a:rPr>
              <a:t>Landmark Analysis for Definite Stent</a:t>
            </a:r>
            <a:r>
              <a:rPr dirty="0" sz="2400" spc="-30" b="1">
                <a:solidFill>
                  <a:srgbClr val="BC4443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BC4443"/>
                </a:solidFill>
                <a:latin typeface="Calibri"/>
                <a:cs typeface="Calibri"/>
              </a:rPr>
              <a:t>Thrombosis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3023" y="3635502"/>
            <a:ext cx="2328545" cy="5314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114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44"/>
              </a:spcBef>
            </a:pPr>
            <a:r>
              <a:rPr dirty="0" sz="1800" spc="-5" b="1" i="1">
                <a:latin typeface="Calibri"/>
                <a:cs typeface="Calibri"/>
              </a:rPr>
              <a:t>LEADERS</a:t>
            </a:r>
            <a:r>
              <a:rPr dirty="0" sz="1800" spc="-10" b="1" i="1">
                <a:latin typeface="Calibri"/>
                <a:cs typeface="Calibri"/>
              </a:rPr>
              <a:t> </a:t>
            </a:r>
            <a:r>
              <a:rPr dirty="0" sz="1800" spc="-5" b="1" i="1">
                <a:latin typeface="Calibri"/>
                <a:cs typeface="Calibri"/>
              </a:rPr>
              <a:t>trial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45"/>
              </a:spcBef>
            </a:pPr>
            <a:r>
              <a:rPr dirty="0" sz="1050" spc="-5" b="1">
                <a:solidFill>
                  <a:srgbClr val="808080"/>
                </a:solidFill>
                <a:latin typeface="Calibri"/>
                <a:cs typeface="Calibri"/>
              </a:rPr>
              <a:t>Serruys PW et al, JACC Interv</a:t>
            </a:r>
            <a:r>
              <a:rPr dirty="0" sz="1050" spc="-30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050" spc="-5" b="1">
                <a:solidFill>
                  <a:srgbClr val="808080"/>
                </a:solidFill>
                <a:latin typeface="Calibri"/>
                <a:cs typeface="Calibri"/>
              </a:rPr>
              <a:t>2013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96415" y="964430"/>
            <a:ext cx="1951355" cy="922655"/>
          </a:xfrm>
          <a:custGeom>
            <a:avLst/>
            <a:gdLst/>
            <a:ahLst/>
            <a:cxnLst/>
            <a:rect l="l" t="t" r="r" b="b"/>
            <a:pathLst>
              <a:path w="1951354" h="922655">
                <a:moveTo>
                  <a:pt x="0" y="0"/>
                </a:moveTo>
                <a:lnTo>
                  <a:pt x="1950966" y="0"/>
                </a:lnTo>
                <a:lnTo>
                  <a:pt x="1950966" y="922248"/>
                </a:lnTo>
                <a:lnTo>
                  <a:pt x="0" y="9222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96415" y="964430"/>
            <a:ext cx="1951355" cy="922655"/>
          </a:xfrm>
          <a:custGeom>
            <a:avLst/>
            <a:gdLst/>
            <a:ahLst/>
            <a:cxnLst/>
            <a:rect l="l" t="t" r="r" b="b"/>
            <a:pathLst>
              <a:path w="1951354" h="922655">
                <a:moveTo>
                  <a:pt x="0" y="0"/>
                </a:moveTo>
                <a:lnTo>
                  <a:pt x="1950966" y="0"/>
                </a:lnTo>
                <a:lnTo>
                  <a:pt x="1950966" y="922248"/>
                </a:lnTo>
                <a:lnTo>
                  <a:pt x="0" y="92224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05785" y="1204750"/>
            <a:ext cx="3448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5519" algn="l"/>
              </a:tabLst>
            </a:pPr>
            <a:r>
              <a:rPr dirty="0" sz="1800" spc="-5">
                <a:latin typeface="Calibri"/>
                <a:cs typeface="Calibri"/>
              </a:rPr>
              <a:t>0-1 year:	RR 0.99 (95% CI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0.51-1.95)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5785" y="1479070"/>
            <a:ext cx="343407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1-5 years: RR 0.26 (95% CI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0.10-0.68)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5785" y="1753390"/>
            <a:ext cx="22720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p </a:t>
            </a:r>
            <a:r>
              <a:rPr dirty="0" sz="1800" spc="-5">
                <a:latin typeface="Calibri"/>
                <a:cs typeface="Calibri"/>
              </a:rPr>
              <a:t>for interaction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-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7383" y="1066012"/>
            <a:ext cx="2814955" cy="1262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0805" marR="219075">
              <a:lnSpc>
                <a:spcPct val="100000"/>
              </a:lnSpc>
              <a:spcBef>
                <a:spcPts val="235"/>
              </a:spcBef>
            </a:pPr>
            <a:r>
              <a:rPr dirty="0" sz="1900" spc="-5" b="1">
                <a:latin typeface="Calibri"/>
                <a:cs typeface="Calibri"/>
              </a:rPr>
              <a:t>Safety benefit of BP BES  vs DP SES related to re-  duction in very late</a:t>
            </a:r>
            <a:r>
              <a:rPr dirty="0" sz="1900" spc="-85" b="1">
                <a:latin typeface="Calibri"/>
                <a:cs typeface="Calibri"/>
              </a:rPr>
              <a:t> </a:t>
            </a:r>
            <a:r>
              <a:rPr dirty="0" sz="1900" spc="-5" b="1">
                <a:latin typeface="Calibri"/>
                <a:cs typeface="Calibri"/>
              </a:rPr>
              <a:t>stent  thrombosis (1-5</a:t>
            </a:r>
            <a:r>
              <a:rPr dirty="0" sz="1900" spc="-40" b="1">
                <a:latin typeface="Calibri"/>
                <a:cs typeface="Calibri"/>
              </a:rPr>
              <a:t> </a:t>
            </a:r>
            <a:r>
              <a:rPr dirty="0" sz="1900" spc="-5" b="1">
                <a:latin typeface="Calibri"/>
                <a:cs typeface="Calibri"/>
              </a:rPr>
              <a:t>years).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0439" y="7019"/>
            <a:ext cx="731774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B</a:t>
            </a:r>
            <a:r>
              <a:rPr dirty="0"/>
              <a:t>IODEGRADABLE </a:t>
            </a:r>
            <a:r>
              <a:rPr dirty="0" sz="3200"/>
              <a:t>P</a:t>
            </a:r>
            <a:r>
              <a:rPr dirty="0"/>
              <a:t>OLYMER </a:t>
            </a:r>
            <a:r>
              <a:rPr dirty="0" sz="3200" spc="-15"/>
              <a:t>D</a:t>
            </a:r>
            <a:r>
              <a:rPr dirty="0" spc="-15"/>
              <a:t>RUG</a:t>
            </a:r>
            <a:r>
              <a:rPr dirty="0" sz="3200" spc="-15"/>
              <a:t>-E</a:t>
            </a:r>
            <a:r>
              <a:rPr dirty="0" spc="-15"/>
              <a:t>LUTING</a:t>
            </a:r>
            <a:r>
              <a:rPr dirty="0" spc="-335"/>
              <a:t> </a:t>
            </a:r>
            <a:r>
              <a:rPr dirty="0" sz="3200"/>
              <a:t>S</a:t>
            </a:r>
            <a:r>
              <a:rPr dirty="0"/>
              <a:t>TENTS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894463" y="533150"/>
            <a:ext cx="9105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P</a:t>
            </a:r>
            <a:r>
              <a:rPr dirty="0" sz="1450" spc="0" b="1">
                <a:latin typeface="Calibri"/>
                <a:cs typeface="Calibri"/>
              </a:rPr>
              <a:t>LATFORM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4069" y="893035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90">
                <a:moveTo>
                  <a:pt x="84001" y="504000"/>
                </a:moveTo>
                <a:lnTo>
                  <a:pt x="51304" y="497398"/>
                </a:lnTo>
                <a:lnTo>
                  <a:pt x="24603" y="479396"/>
                </a:lnTo>
                <a:lnTo>
                  <a:pt x="6601" y="452695"/>
                </a:lnTo>
                <a:lnTo>
                  <a:pt x="0" y="419998"/>
                </a:lnTo>
                <a:lnTo>
                  <a:pt x="0" y="84001"/>
                </a:lnTo>
                <a:lnTo>
                  <a:pt x="6601" y="51304"/>
                </a:lnTo>
                <a:lnTo>
                  <a:pt x="24603" y="24603"/>
                </a:lnTo>
                <a:lnTo>
                  <a:pt x="51304" y="6601"/>
                </a:lnTo>
                <a:lnTo>
                  <a:pt x="84001" y="0"/>
                </a:lnTo>
                <a:lnTo>
                  <a:pt x="419998" y="0"/>
                </a:lnTo>
                <a:lnTo>
                  <a:pt x="452695" y="6601"/>
                </a:lnTo>
                <a:lnTo>
                  <a:pt x="479396" y="24603"/>
                </a:lnTo>
                <a:lnTo>
                  <a:pt x="497398" y="51304"/>
                </a:lnTo>
                <a:lnTo>
                  <a:pt x="504000" y="84001"/>
                </a:lnTo>
                <a:lnTo>
                  <a:pt x="504000" y="419998"/>
                </a:lnTo>
                <a:lnTo>
                  <a:pt x="479396" y="479396"/>
                </a:lnTo>
                <a:lnTo>
                  <a:pt x="419998" y="504000"/>
                </a:lnTo>
                <a:lnTo>
                  <a:pt x="84001" y="50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44069" y="1532634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29998" y="395999"/>
                </a:moveTo>
                <a:lnTo>
                  <a:pt x="66001" y="395999"/>
                </a:lnTo>
                <a:lnTo>
                  <a:pt x="40310" y="390812"/>
                </a:lnTo>
                <a:lnTo>
                  <a:pt x="19331" y="376668"/>
                </a:lnTo>
                <a:lnTo>
                  <a:pt x="5186" y="355689"/>
                </a:lnTo>
                <a:lnTo>
                  <a:pt x="0" y="329998"/>
                </a:lnTo>
                <a:lnTo>
                  <a:pt x="0" y="66001"/>
                </a:lnTo>
                <a:lnTo>
                  <a:pt x="5186" y="40310"/>
                </a:lnTo>
                <a:lnTo>
                  <a:pt x="19331" y="19331"/>
                </a:lnTo>
                <a:lnTo>
                  <a:pt x="40310" y="5186"/>
                </a:lnTo>
                <a:lnTo>
                  <a:pt x="66001" y="0"/>
                </a:lnTo>
                <a:lnTo>
                  <a:pt x="329998" y="0"/>
                </a:lnTo>
                <a:lnTo>
                  <a:pt x="355689" y="5186"/>
                </a:lnTo>
                <a:lnTo>
                  <a:pt x="376668" y="19331"/>
                </a:lnTo>
                <a:lnTo>
                  <a:pt x="390813" y="40310"/>
                </a:lnTo>
                <a:lnTo>
                  <a:pt x="395999" y="66001"/>
                </a:lnTo>
                <a:lnTo>
                  <a:pt x="395999" y="329998"/>
                </a:lnTo>
                <a:lnTo>
                  <a:pt x="390813" y="355689"/>
                </a:lnTo>
                <a:lnTo>
                  <a:pt x="376668" y="376668"/>
                </a:lnTo>
                <a:lnTo>
                  <a:pt x="355689" y="390812"/>
                </a:lnTo>
                <a:lnTo>
                  <a:pt x="329998" y="39599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88888" y="1616741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675" y="868337"/>
            <a:ext cx="85026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b="1" i="1">
                <a:latin typeface="Calibri"/>
                <a:cs typeface="Calibri"/>
              </a:rPr>
              <a:t>B</a:t>
            </a:r>
            <a:r>
              <a:rPr dirty="0" sz="1300" spc="-5" b="1" i="1">
                <a:latin typeface="Calibri"/>
                <a:cs typeface="Calibri"/>
              </a:rPr>
              <a:t>IOMATRIX </a:t>
            </a:r>
            <a:r>
              <a:rPr dirty="0" sz="1300" spc="-5" b="1" i="1">
                <a:latin typeface="Calibri"/>
                <a:cs typeface="Calibri"/>
              </a:rPr>
              <a:t> </a:t>
            </a:r>
            <a:r>
              <a:rPr dirty="0" sz="1600" spc="-5" b="1" i="1">
                <a:latin typeface="Calibri"/>
                <a:cs typeface="Calibri"/>
              </a:rPr>
              <a:t>N</a:t>
            </a:r>
            <a:r>
              <a:rPr dirty="0" sz="1300" spc="-5" b="1" i="1">
                <a:latin typeface="Calibri"/>
                <a:cs typeface="Calibri"/>
              </a:rPr>
              <a:t>OBORI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6028" y="1531664"/>
            <a:ext cx="9036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Calibri"/>
                <a:cs typeface="Calibri"/>
              </a:rPr>
              <a:t>DES</a:t>
            </a:r>
            <a:r>
              <a:rPr dirty="0" sz="1300" spc="-5" b="1" i="1">
                <a:latin typeface="Calibri"/>
                <a:cs typeface="Calibri"/>
              </a:rPr>
              <a:t>YNE</a:t>
            </a:r>
            <a:r>
              <a:rPr dirty="0" sz="1300" spc="-100" b="1" i="1">
                <a:latin typeface="Calibri"/>
                <a:cs typeface="Calibri"/>
              </a:rPr>
              <a:t> </a:t>
            </a:r>
            <a:r>
              <a:rPr dirty="0" sz="1600" spc="-5" b="1" i="1">
                <a:latin typeface="Calibri"/>
                <a:cs typeface="Calibri"/>
              </a:rPr>
              <a:t>BD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7192" y="2071034"/>
            <a:ext cx="9321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Calibri"/>
                <a:cs typeface="Calibri"/>
              </a:rPr>
              <a:t>U</a:t>
            </a:r>
            <a:r>
              <a:rPr dirty="0" sz="1300" spc="-5" b="1" i="1">
                <a:latin typeface="Calibri"/>
                <a:cs typeface="Calibri"/>
              </a:rPr>
              <a:t>LTIMASTER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6493" y="2682877"/>
            <a:ext cx="4933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Calibri"/>
                <a:cs typeface="Calibri"/>
              </a:rPr>
              <a:t>T</a:t>
            </a:r>
            <a:r>
              <a:rPr dirty="0" sz="1300" spc="-5" b="1" i="1">
                <a:latin typeface="Calibri"/>
                <a:cs typeface="Calibri"/>
              </a:rPr>
              <a:t>IVOLI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6573" y="3195418"/>
            <a:ext cx="68072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Calibri"/>
                <a:cs typeface="Calibri"/>
              </a:rPr>
              <a:t>S</a:t>
            </a:r>
            <a:r>
              <a:rPr dirty="0" sz="1300" spc="-5" b="1" i="1">
                <a:latin typeface="Calibri"/>
                <a:cs typeface="Calibri"/>
              </a:rPr>
              <a:t>YNERGY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4069" y="2069583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29998" y="395999"/>
                </a:moveTo>
                <a:lnTo>
                  <a:pt x="66001" y="395999"/>
                </a:lnTo>
                <a:lnTo>
                  <a:pt x="40310" y="390813"/>
                </a:lnTo>
                <a:lnTo>
                  <a:pt x="19331" y="376668"/>
                </a:lnTo>
                <a:lnTo>
                  <a:pt x="5186" y="355689"/>
                </a:lnTo>
                <a:lnTo>
                  <a:pt x="0" y="329998"/>
                </a:lnTo>
                <a:lnTo>
                  <a:pt x="0" y="66001"/>
                </a:lnTo>
                <a:lnTo>
                  <a:pt x="5186" y="40310"/>
                </a:lnTo>
                <a:lnTo>
                  <a:pt x="19331" y="19331"/>
                </a:lnTo>
                <a:lnTo>
                  <a:pt x="40310" y="5186"/>
                </a:lnTo>
                <a:lnTo>
                  <a:pt x="66001" y="0"/>
                </a:lnTo>
                <a:lnTo>
                  <a:pt x="329998" y="0"/>
                </a:lnTo>
                <a:lnTo>
                  <a:pt x="355689" y="5186"/>
                </a:lnTo>
                <a:lnTo>
                  <a:pt x="376668" y="19331"/>
                </a:lnTo>
                <a:lnTo>
                  <a:pt x="390813" y="40310"/>
                </a:lnTo>
                <a:lnTo>
                  <a:pt x="395999" y="66001"/>
                </a:lnTo>
                <a:lnTo>
                  <a:pt x="395999" y="329998"/>
                </a:lnTo>
                <a:lnTo>
                  <a:pt x="390813" y="355689"/>
                </a:lnTo>
                <a:lnTo>
                  <a:pt x="376668" y="376668"/>
                </a:lnTo>
                <a:lnTo>
                  <a:pt x="355689" y="390813"/>
                </a:lnTo>
                <a:lnTo>
                  <a:pt x="329998" y="39599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888888" y="2153690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44069" y="2618146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29998" y="395999"/>
                </a:moveTo>
                <a:lnTo>
                  <a:pt x="66001" y="395999"/>
                </a:lnTo>
                <a:lnTo>
                  <a:pt x="40310" y="390813"/>
                </a:lnTo>
                <a:lnTo>
                  <a:pt x="19331" y="376668"/>
                </a:lnTo>
                <a:lnTo>
                  <a:pt x="5186" y="355689"/>
                </a:lnTo>
                <a:lnTo>
                  <a:pt x="0" y="329998"/>
                </a:lnTo>
                <a:lnTo>
                  <a:pt x="0" y="66001"/>
                </a:lnTo>
                <a:lnTo>
                  <a:pt x="5186" y="40310"/>
                </a:lnTo>
                <a:lnTo>
                  <a:pt x="19331" y="19331"/>
                </a:lnTo>
                <a:lnTo>
                  <a:pt x="40310" y="5186"/>
                </a:lnTo>
                <a:lnTo>
                  <a:pt x="66001" y="0"/>
                </a:lnTo>
                <a:lnTo>
                  <a:pt x="329998" y="0"/>
                </a:lnTo>
                <a:lnTo>
                  <a:pt x="355689" y="5186"/>
                </a:lnTo>
                <a:lnTo>
                  <a:pt x="376668" y="19331"/>
                </a:lnTo>
                <a:lnTo>
                  <a:pt x="390813" y="40310"/>
                </a:lnTo>
                <a:lnTo>
                  <a:pt x="395999" y="66001"/>
                </a:lnTo>
                <a:lnTo>
                  <a:pt x="395999" y="329998"/>
                </a:lnTo>
                <a:lnTo>
                  <a:pt x="390813" y="355689"/>
                </a:lnTo>
                <a:lnTo>
                  <a:pt x="376668" y="376668"/>
                </a:lnTo>
                <a:lnTo>
                  <a:pt x="355689" y="390813"/>
                </a:lnTo>
                <a:lnTo>
                  <a:pt x="329998" y="39599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888888" y="2702253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44069" y="3167001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29998" y="395999"/>
                </a:moveTo>
                <a:lnTo>
                  <a:pt x="66001" y="395999"/>
                </a:lnTo>
                <a:lnTo>
                  <a:pt x="40310" y="390812"/>
                </a:lnTo>
                <a:lnTo>
                  <a:pt x="19331" y="376668"/>
                </a:lnTo>
                <a:lnTo>
                  <a:pt x="5186" y="355688"/>
                </a:lnTo>
                <a:lnTo>
                  <a:pt x="0" y="329998"/>
                </a:lnTo>
                <a:lnTo>
                  <a:pt x="0" y="66001"/>
                </a:lnTo>
                <a:lnTo>
                  <a:pt x="5186" y="40310"/>
                </a:lnTo>
                <a:lnTo>
                  <a:pt x="19331" y="19331"/>
                </a:lnTo>
                <a:lnTo>
                  <a:pt x="40310" y="5186"/>
                </a:lnTo>
                <a:lnTo>
                  <a:pt x="66001" y="0"/>
                </a:lnTo>
                <a:lnTo>
                  <a:pt x="329998" y="0"/>
                </a:lnTo>
                <a:lnTo>
                  <a:pt x="355689" y="5186"/>
                </a:lnTo>
                <a:lnTo>
                  <a:pt x="376668" y="19331"/>
                </a:lnTo>
                <a:lnTo>
                  <a:pt x="390813" y="40310"/>
                </a:lnTo>
                <a:lnTo>
                  <a:pt x="395999" y="66001"/>
                </a:lnTo>
                <a:lnTo>
                  <a:pt x="395999" y="329998"/>
                </a:lnTo>
                <a:lnTo>
                  <a:pt x="390813" y="355688"/>
                </a:lnTo>
                <a:lnTo>
                  <a:pt x="376668" y="376668"/>
                </a:lnTo>
                <a:lnTo>
                  <a:pt x="355689" y="390812"/>
                </a:lnTo>
                <a:lnTo>
                  <a:pt x="329998" y="39599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88888" y="3251108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25177" y="917082"/>
            <a:ext cx="349250" cy="167005"/>
          </a:xfrm>
          <a:custGeom>
            <a:avLst/>
            <a:gdLst/>
            <a:ahLst/>
            <a:cxnLst/>
            <a:rect l="l" t="t" r="r" b="b"/>
            <a:pathLst>
              <a:path w="349250" h="167005">
                <a:moveTo>
                  <a:pt x="27743" y="166458"/>
                </a:moveTo>
                <a:lnTo>
                  <a:pt x="0" y="138714"/>
                </a:lnTo>
                <a:lnTo>
                  <a:pt x="0" y="27743"/>
                </a:lnTo>
                <a:lnTo>
                  <a:pt x="2180" y="16944"/>
                </a:lnTo>
                <a:lnTo>
                  <a:pt x="8125" y="8125"/>
                </a:lnTo>
                <a:lnTo>
                  <a:pt x="16944" y="2180"/>
                </a:lnTo>
                <a:lnTo>
                  <a:pt x="27743" y="0"/>
                </a:lnTo>
                <a:lnTo>
                  <a:pt x="321067" y="0"/>
                </a:lnTo>
                <a:lnTo>
                  <a:pt x="331865" y="2180"/>
                </a:lnTo>
                <a:lnTo>
                  <a:pt x="340684" y="8125"/>
                </a:lnTo>
                <a:lnTo>
                  <a:pt x="346630" y="16944"/>
                </a:lnTo>
                <a:lnTo>
                  <a:pt x="348810" y="27743"/>
                </a:lnTo>
                <a:lnTo>
                  <a:pt x="348810" y="138714"/>
                </a:lnTo>
                <a:lnTo>
                  <a:pt x="321067" y="166457"/>
                </a:lnTo>
                <a:lnTo>
                  <a:pt x="27743" y="166458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25176" y="1559894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1061999" y="107999"/>
                </a:moveTo>
                <a:lnTo>
                  <a:pt x="18000" y="107999"/>
                </a:lnTo>
                <a:lnTo>
                  <a:pt x="10993" y="106585"/>
                </a:lnTo>
                <a:lnTo>
                  <a:pt x="5272" y="102727"/>
                </a:lnTo>
                <a:lnTo>
                  <a:pt x="1414" y="97005"/>
                </a:lnTo>
                <a:lnTo>
                  <a:pt x="0" y="89999"/>
                </a:lnTo>
                <a:lnTo>
                  <a:pt x="0" y="18000"/>
                </a:lnTo>
                <a:lnTo>
                  <a:pt x="1414" y="10993"/>
                </a:lnTo>
                <a:lnTo>
                  <a:pt x="5272" y="5272"/>
                </a:lnTo>
                <a:lnTo>
                  <a:pt x="10994" y="1414"/>
                </a:lnTo>
                <a:lnTo>
                  <a:pt x="18000" y="0"/>
                </a:lnTo>
                <a:lnTo>
                  <a:pt x="1061999" y="0"/>
                </a:lnTo>
                <a:lnTo>
                  <a:pt x="1069005" y="1414"/>
                </a:lnTo>
                <a:lnTo>
                  <a:pt x="1074727" y="5272"/>
                </a:lnTo>
                <a:lnTo>
                  <a:pt x="1078585" y="10993"/>
                </a:lnTo>
                <a:lnTo>
                  <a:pt x="1079999" y="18000"/>
                </a:lnTo>
                <a:lnTo>
                  <a:pt x="1079999" y="89999"/>
                </a:lnTo>
                <a:lnTo>
                  <a:pt x="1078584" y="97006"/>
                </a:lnTo>
                <a:lnTo>
                  <a:pt x="1074727" y="102727"/>
                </a:lnTo>
                <a:lnTo>
                  <a:pt x="1069005" y="106585"/>
                </a:lnTo>
                <a:lnTo>
                  <a:pt x="1061999" y="10799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25173" y="2026355"/>
            <a:ext cx="1440180" cy="108585"/>
          </a:xfrm>
          <a:custGeom>
            <a:avLst/>
            <a:gdLst/>
            <a:ahLst/>
            <a:cxnLst/>
            <a:rect l="l" t="t" r="r" b="b"/>
            <a:pathLst>
              <a:path w="1440179" h="108585">
                <a:moveTo>
                  <a:pt x="1421990" y="107999"/>
                </a:moveTo>
                <a:lnTo>
                  <a:pt x="18000" y="107999"/>
                </a:lnTo>
                <a:lnTo>
                  <a:pt x="0" y="18000"/>
                </a:lnTo>
                <a:lnTo>
                  <a:pt x="1414" y="10993"/>
                </a:lnTo>
                <a:lnTo>
                  <a:pt x="5272" y="5272"/>
                </a:lnTo>
                <a:lnTo>
                  <a:pt x="10993" y="1414"/>
                </a:lnTo>
                <a:lnTo>
                  <a:pt x="18000" y="0"/>
                </a:lnTo>
                <a:lnTo>
                  <a:pt x="1421990" y="0"/>
                </a:lnTo>
                <a:lnTo>
                  <a:pt x="1428996" y="1414"/>
                </a:lnTo>
                <a:lnTo>
                  <a:pt x="1434718" y="5272"/>
                </a:lnTo>
                <a:lnTo>
                  <a:pt x="1438576" y="10993"/>
                </a:lnTo>
                <a:lnTo>
                  <a:pt x="1439990" y="18000"/>
                </a:lnTo>
                <a:lnTo>
                  <a:pt x="1439990" y="89999"/>
                </a:lnTo>
                <a:lnTo>
                  <a:pt x="1438576" y="97006"/>
                </a:lnTo>
                <a:lnTo>
                  <a:pt x="1434718" y="102727"/>
                </a:lnTo>
                <a:lnTo>
                  <a:pt x="1428996" y="106585"/>
                </a:lnTo>
                <a:lnTo>
                  <a:pt x="1421990" y="10799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25177" y="2617543"/>
            <a:ext cx="720090" cy="144145"/>
          </a:xfrm>
          <a:custGeom>
            <a:avLst/>
            <a:gdLst/>
            <a:ahLst/>
            <a:cxnLst/>
            <a:rect l="l" t="t" r="r" b="b"/>
            <a:pathLst>
              <a:path w="720089" h="144144">
                <a:moveTo>
                  <a:pt x="695998" y="144000"/>
                </a:moveTo>
                <a:lnTo>
                  <a:pt x="24000" y="144000"/>
                </a:lnTo>
                <a:lnTo>
                  <a:pt x="14658" y="142114"/>
                </a:lnTo>
                <a:lnTo>
                  <a:pt x="7029" y="136970"/>
                </a:lnTo>
                <a:lnTo>
                  <a:pt x="1886" y="129341"/>
                </a:lnTo>
                <a:lnTo>
                  <a:pt x="0" y="119999"/>
                </a:lnTo>
                <a:lnTo>
                  <a:pt x="0" y="24000"/>
                </a:lnTo>
                <a:lnTo>
                  <a:pt x="1886" y="14658"/>
                </a:lnTo>
                <a:lnTo>
                  <a:pt x="7030" y="7029"/>
                </a:lnTo>
                <a:lnTo>
                  <a:pt x="14659" y="1886"/>
                </a:lnTo>
                <a:lnTo>
                  <a:pt x="24000" y="0"/>
                </a:lnTo>
                <a:lnTo>
                  <a:pt x="695998" y="0"/>
                </a:lnTo>
                <a:lnTo>
                  <a:pt x="705340" y="1886"/>
                </a:lnTo>
                <a:lnTo>
                  <a:pt x="712969" y="7029"/>
                </a:lnTo>
                <a:lnTo>
                  <a:pt x="718112" y="14658"/>
                </a:lnTo>
                <a:lnTo>
                  <a:pt x="719999" y="24000"/>
                </a:lnTo>
                <a:lnTo>
                  <a:pt x="719999" y="119999"/>
                </a:lnTo>
                <a:lnTo>
                  <a:pt x="718112" y="129341"/>
                </a:lnTo>
                <a:lnTo>
                  <a:pt x="712969" y="136970"/>
                </a:lnTo>
                <a:lnTo>
                  <a:pt x="705340" y="142114"/>
                </a:lnTo>
                <a:lnTo>
                  <a:pt x="695998" y="14400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25170" y="3213652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1061999" y="107999"/>
                </a:moveTo>
                <a:lnTo>
                  <a:pt x="18000" y="107999"/>
                </a:lnTo>
                <a:lnTo>
                  <a:pt x="0" y="18000"/>
                </a:lnTo>
                <a:lnTo>
                  <a:pt x="1414" y="10993"/>
                </a:lnTo>
                <a:lnTo>
                  <a:pt x="5272" y="5272"/>
                </a:lnTo>
                <a:lnTo>
                  <a:pt x="10993" y="1414"/>
                </a:lnTo>
                <a:lnTo>
                  <a:pt x="18000" y="0"/>
                </a:lnTo>
                <a:lnTo>
                  <a:pt x="1061999" y="0"/>
                </a:lnTo>
                <a:lnTo>
                  <a:pt x="1069005" y="1414"/>
                </a:lnTo>
                <a:lnTo>
                  <a:pt x="1074727" y="5272"/>
                </a:lnTo>
                <a:lnTo>
                  <a:pt x="1078585" y="10993"/>
                </a:lnTo>
                <a:lnTo>
                  <a:pt x="1079999" y="18000"/>
                </a:lnTo>
                <a:lnTo>
                  <a:pt x="1079999" y="90000"/>
                </a:lnTo>
                <a:lnTo>
                  <a:pt x="1078585" y="97006"/>
                </a:lnTo>
                <a:lnTo>
                  <a:pt x="1074727" y="102727"/>
                </a:lnTo>
                <a:lnTo>
                  <a:pt x="1069005" y="106585"/>
                </a:lnTo>
                <a:lnTo>
                  <a:pt x="1061999" y="10799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11932" y="1015094"/>
            <a:ext cx="9899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355" algn="l"/>
              </a:tabLst>
            </a:pPr>
            <a:r>
              <a:rPr dirty="0" baseline="2314" sz="1800" spc="-7" b="1">
                <a:solidFill>
                  <a:srgbClr val="FFFFFF"/>
                </a:solidFill>
                <a:latin typeface="Calibri"/>
                <a:cs typeface="Calibri"/>
              </a:rPr>
              <a:t>SS	</a:t>
            </a:r>
            <a:r>
              <a:rPr dirty="0" sz="1400" spc="-5">
                <a:latin typeface="Calibri"/>
                <a:cs typeface="Calibri"/>
              </a:rPr>
              <a:t>112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36107" y="1578661"/>
            <a:ext cx="4851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81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18572" y="2088781"/>
            <a:ext cx="4851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80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27867" y="2670445"/>
            <a:ext cx="4851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80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68312" y="3232150"/>
            <a:ext cx="718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74-81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43526" y="416427"/>
            <a:ext cx="1680845" cy="654685"/>
          </a:xfrm>
          <a:prstGeom prst="rect">
            <a:avLst/>
          </a:prstGeom>
        </p:spPr>
        <p:txBody>
          <a:bodyPr wrap="square" lIns="0" tIns="1155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 sz="1800" spc="0" b="1">
                <a:solidFill>
                  <a:srgbClr val="C60B25"/>
                </a:solidFill>
                <a:latin typeface="Calibri"/>
                <a:cs typeface="Calibri"/>
              </a:rPr>
              <a:t>P</a:t>
            </a:r>
            <a:r>
              <a:rPr dirty="0" sz="1450" spc="0" b="1">
                <a:solidFill>
                  <a:srgbClr val="C60B25"/>
                </a:solidFill>
                <a:latin typeface="Calibri"/>
                <a:cs typeface="Calibri"/>
              </a:rPr>
              <a:t>OLYMER</a:t>
            </a:r>
            <a:r>
              <a:rPr dirty="0" sz="1800" spc="0">
                <a:latin typeface="Calibri"/>
                <a:cs typeface="Calibri"/>
              </a:rPr>
              <a:t>/</a:t>
            </a:r>
            <a:r>
              <a:rPr dirty="0" sz="1800" spc="0" b="1">
                <a:solidFill>
                  <a:srgbClr val="1F497D"/>
                </a:solidFill>
                <a:latin typeface="Calibri"/>
                <a:cs typeface="Calibri"/>
              </a:rPr>
              <a:t>D</a:t>
            </a:r>
            <a:r>
              <a:rPr dirty="0" sz="1450" spc="0" b="1">
                <a:solidFill>
                  <a:srgbClr val="1F497D"/>
                </a:solidFill>
                <a:latin typeface="Calibri"/>
                <a:cs typeface="Calibri"/>
              </a:rPr>
              <a:t>RUG</a:t>
            </a:r>
            <a:endParaRPr sz="14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Biolimus A9 (15.6</a:t>
            </a:r>
            <a:r>
              <a:rPr dirty="0" sz="1200" spc="-80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μg/mm)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64349" y="1469871"/>
            <a:ext cx="1644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Novolimus (65</a:t>
            </a:r>
            <a:r>
              <a:rPr dirty="0" sz="1200" spc="-7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μg/14mm)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3685" y="1860138"/>
            <a:ext cx="1440815" cy="524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4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Sirolimus (3.9</a:t>
            </a:r>
            <a:r>
              <a:rPr dirty="0" sz="1200" spc="-8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μg/mm)  </a:t>
            </a: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PDLLA/PCL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95001" y="2542800"/>
            <a:ext cx="1322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Sirolimus (8</a:t>
            </a:r>
            <a:r>
              <a:rPr dirty="0" sz="1200" spc="-7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μg/mm)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43900" y="1114216"/>
            <a:ext cx="26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63785" y="1608370"/>
            <a:ext cx="26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72363" y="2747553"/>
            <a:ext cx="360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PLGA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8228" y="4161165"/>
            <a:ext cx="5797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Calibri"/>
                <a:cs typeface="Calibri"/>
              </a:rPr>
              <a:t>O</a:t>
            </a:r>
            <a:r>
              <a:rPr dirty="0" sz="1300" spc="-5" b="1" i="1">
                <a:latin typeface="Calibri"/>
                <a:cs typeface="Calibri"/>
              </a:rPr>
              <a:t>RSIRO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44069" y="417692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269999" y="324000"/>
                </a:moveTo>
                <a:lnTo>
                  <a:pt x="54001" y="324000"/>
                </a:lnTo>
                <a:lnTo>
                  <a:pt x="32981" y="319756"/>
                </a:lnTo>
                <a:lnTo>
                  <a:pt x="15816" y="308183"/>
                </a:lnTo>
                <a:lnTo>
                  <a:pt x="4243" y="291018"/>
                </a:lnTo>
                <a:lnTo>
                  <a:pt x="0" y="269999"/>
                </a:lnTo>
                <a:lnTo>
                  <a:pt x="0" y="54000"/>
                </a:lnTo>
                <a:lnTo>
                  <a:pt x="4243" y="32981"/>
                </a:lnTo>
                <a:lnTo>
                  <a:pt x="15816" y="15816"/>
                </a:lnTo>
                <a:lnTo>
                  <a:pt x="32981" y="4243"/>
                </a:lnTo>
                <a:lnTo>
                  <a:pt x="54001" y="0"/>
                </a:lnTo>
                <a:lnTo>
                  <a:pt x="269999" y="0"/>
                </a:lnTo>
                <a:lnTo>
                  <a:pt x="291018" y="4243"/>
                </a:lnTo>
                <a:lnTo>
                  <a:pt x="308183" y="15816"/>
                </a:lnTo>
                <a:lnTo>
                  <a:pt x="319756" y="32981"/>
                </a:lnTo>
                <a:lnTo>
                  <a:pt x="323999" y="54000"/>
                </a:lnTo>
                <a:lnTo>
                  <a:pt x="323999" y="269999"/>
                </a:lnTo>
                <a:lnTo>
                  <a:pt x="319756" y="291018"/>
                </a:lnTo>
                <a:lnTo>
                  <a:pt x="308183" y="308183"/>
                </a:lnTo>
                <a:lnTo>
                  <a:pt x="291018" y="319756"/>
                </a:lnTo>
                <a:lnTo>
                  <a:pt x="269999" y="32400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838626" y="4225028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25159" y="4173983"/>
            <a:ext cx="1440180" cy="108585"/>
          </a:xfrm>
          <a:custGeom>
            <a:avLst/>
            <a:gdLst/>
            <a:ahLst/>
            <a:cxnLst/>
            <a:rect l="l" t="t" r="r" b="b"/>
            <a:pathLst>
              <a:path w="1440179" h="108585">
                <a:moveTo>
                  <a:pt x="1421999" y="107999"/>
                </a:moveTo>
                <a:lnTo>
                  <a:pt x="18000" y="107999"/>
                </a:lnTo>
                <a:lnTo>
                  <a:pt x="10993" y="106585"/>
                </a:lnTo>
                <a:lnTo>
                  <a:pt x="5272" y="102727"/>
                </a:lnTo>
                <a:lnTo>
                  <a:pt x="1414" y="97005"/>
                </a:lnTo>
                <a:lnTo>
                  <a:pt x="0" y="89999"/>
                </a:lnTo>
                <a:lnTo>
                  <a:pt x="0" y="18000"/>
                </a:lnTo>
                <a:lnTo>
                  <a:pt x="1414" y="10993"/>
                </a:lnTo>
                <a:lnTo>
                  <a:pt x="5272" y="5272"/>
                </a:lnTo>
                <a:lnTo>
                  <a:pt x="10993" y="1414"/>
                </a:lnTo>
                <a:lnTo>
                  <a:pt x="18000" y="0"/>
                </a:lnTo>
                <a:lnTo>
                  <a:pt x="1421999" y="0"/>
                </a:lnTo>
                <a:lnTo>
                  <a:pt x="1429005" y="1414"/>
                </a:lnTo>
                <a:lnTo>
                  <a:pt x="1434727" y="5272"/>
                </a:lnTo>
                <a:lnTo>
                  <a:pt x="1438584" y="10993"/>
                </a:lnTo>
                <a:lnTo>
                  <a:pt x="1439999" y="18000"/>
                </a:lnTo>
                <a:lnTo>
                  <a:pt x="1439999" y="89999"/>
                </a:lnTo>
                <a:lnTo>
                  <a:pt x="1438584" y="97006"/>
                </a:lnTo>
                <a:lnTo>
                  <a:pt x="1434727" y="102727"/>
                </a:lnTo>
                <a:lnTo>
                  <a:pt x="1429005" y="106585"/>
                </a:lnTo>
                <a:lnTo>
                  <a:pt x="1421999" y="10799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283060" y="4224673"/>
            <a:ext cx="718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60-80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86431" y="4143987"/>
            <a:ext cx="3276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PLLA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47472" y="3693486"/>
            <a:ext cx="6959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Calibri"/>
                <a:cs typeface="Calibri"/>
              </a:rPr>
              <a:t>M</a:t>
            </a:r>
            <a:r>
              <a:rPr dirty="0" sz="1300" spc="-5" b="1" i="1">
                <a:latin typeface="Calibri"/>
                <a:cs typeface="Calibri"/>
              </a:rPr>
              <a:t>I</a:t>
            </a:r>
            <a:r>
              <a:rPr dirty="0" sz="1600" spc="-5" b="1" i="1">
                <a:latin typeface="Calibri"/>
                <a:cs typeface="Calibri"/>
              </a:rPr>
              <a:t>S</a:t>
            </a:r>
            <a:r>
              <a:rPr dirty="0" sz="1300" spc="-5" b="1" i="1">
                <a:latin typeface="Calibri"/>
                <a:cs typeface="Calibri"/>
              </a:rPr>
              <a:t>TENT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743807" y="370029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269998" y="324000"/>
                </a:moveTo>
                <a:lnTo>
                  <a:pt x="54001" y="324000"/>
                </a:lnTo>
                <a:lnTo>
                  <a:pt x="32981" y="319756"/>
                </a:lnTo>
                <a:lnTo>
                  <a:pt x="15816" y="308183"/>
                </a:lnTo>
                <a:lnTo>
                  <a:pt x="4243" y="291018"/>
                </a:lnTo>
                <a:lnTo>
                  <a:pt x="0" y="269999"/>
                </a:lnTo>
                <a:lnTo>
                  <a:pt x="0" y="54000"/>
                </a:lnTo>
                <a:lnTo>
                  <a:pt x="4243" y="32981"/>
                </a:lnTo>
                <a:lnTo>
                  <a:pt x="15816" y="15816"/>
                </a:lnTo>
                <a:lnTo>
                  <a:pt x="32981" y="4243"/>
                </a:lnTo>
                <a:lnTo>
                  <a:pt x="54000" y="0"/>
                </a:lnTo>
                <a:lnTo>
                  <a:pt x="269999" y="0"/>
                </a:lnTo>
                <a:lnTo>
                  <a:pt x="291018" y="4243"/>
                </a:lnTo>
                <a:lnTo>
                  <a:pt x="308183" y="15816"/>
                </a:lnTo>
                <a:lnTo>
                  <a:pt x="319756" y="32981"/>
                </a:lnTo>
                <a:lnTo>
                  <a:pt x="323999" y="54000"/>
                </a:lnTo>
                <a:lnTo>
                  <a:pt x="323999" y="269999"/>
                </a:lnTo>
                <a:lnTo>
                  <a:pt x="319756" y="291018"/>
                </a:lnTo>
                <a:lnTo>
                  <a:pt x="308183" y="308183"/>
                </a:lnTo>
                <a:lnTo>
                  <a:pt x="291018" y="319756"/>
                </a:lnTo>
                <a:lnTo>
                  <a:pt x="269998" y="32400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838364" y="3748406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24892" y="3699118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1061999" y="107999"/>
                </a:moveTo>
                <a:lnTo>
                  <a:pt x="18000" y="107999"/>
                </a:lnTo>
                <a:lnTo>
                  <a:pt x="10993" y="106585"/>
                </a:lnTo>
                <a:lnTo>
                  <a:pt x="5272" y="102727"/>
                </a:lnTo>
                <a:lnTo>
                  <a:pt x="1414" y="97005"/>
                </a:lnTo>
                <a:lnTo>
                  <a:pt x="0" y="89999"/>
                </a:lnTo>
                <a:lnTo>
                  <a:pt x="0" y="18000"/>
                </a:lnTo>
                <a:lnTo>
                  <a:pt x="1414" y="10993"/>
                </a:lnTo>
                <a:lnTo>
                  <a:pt x="5272" y="5272"/>
                </a:lnTo>
                <a:lnTo>
                  <a:pt x="10993" y="1414"/>
                </a:lnTo>
                <a:lnTo>
                  <a:pt x="18000" y="0"/>
                </a:lnTo>
                <a:lnTo>
                  <a:pt x="1061999" y="0"/>
                </a:lnTo>
                <a:lnTo>
                  <a:pt x="1069005" y="1414"/>
                </a:lnTo>
                <a:lnTo>
                  <a:pt x="1074727" y="5272"/>
                </a:lnTo>
                <a:lnTo>
                  <a:pt x="1078584" y="10993"/>
                </a:lnTo>
                <a:lnTo>
                  <a:pt x="1079999" y="18000"/>
                </a:lnTo>
                <a:lnTo>
                  <a:pt x="1079999" y="89999"/>
                </a:lnTo>
                <a:lnTo>
                  <a:pt x="1078584" y="97006"/>
                </a:lnTo>
                <a:lnTo>
                  <a:pt x="1074727" y="102727"/>
                </a:lnTo>
                <a:lnTo>
                  <a:pt x="1069005" y="106585"/>
                </a:lnTo>
                <a:lnTo>
                  <a:pt x="1061999" y="10799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318310" y="3742601"/>
            <a:ext cx="4851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64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μm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64087" y="3093451"/>
            <a:ext cx="2771140" cy="948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690" marR="5080" indent="-427990">
              <a:lnSpc>
                <a:spcPct val="1188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Everolimus (113 μg/ 20 mm; 56 μg/ 20 mm)  </a:t>
            </a: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PLGA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Sirolimus</a:t>
            </a:r>
            <a:endParaRPr sz="1200">
              <a:latin typeface="Calibri"/>
              <a:cs typeface="Calibri"/>
            </a:endParaRPr>
          </a:p>
          <a:p>
            <a:pPr algn="r" marR="233045">
              <a:lnSpc>
                <a:spcPct val="100000"/>
              </a:lnSpc>
              <a:spcBef>
                <a:spcPts val="330"/>
              </a:spcBef>
            </a:pPr>
            <a:r>
              <a:rPr dirty="0" sz="1200" spc="-5" b="1">
                <a:solidFill>
                  <a:srgbClr val="DE0B28"/>
                </a:solidFill>
                <a:latin typeface="Calibri"/>
                <a:cs typeface="Calibri"/>
              </a:rPr>
              <a:t>PLGA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125116" y="4774581"/>
            <a:ext cx="5945505" cy="127000"/>
          </a:xfrm>
          <a:custGeom>
            <a:avLst/>
            <a:gdLst/>
            <a:ahLst/>
            <a:cxnLst/>
            <a:rect l="l" t="t" r="r" b="b"/>
            <a:pathLst>
              <a:path w="5945505" h="127000">
                <a:moveTo>
                  <a:pt x="5929969" y="76222"/>
                </a:moveTo>
                <a:lnTo>
                  <a:pt x="5876484" y="76222"/>
                </a:lnTo>
                <a:lnTo>
                  <a:pt x="5876560" y="50822"/>
                </a:lnTo>
                <a:lnTo>
                  <a:pt x="5868891" y="50799"/>
                </a:lnTo>
                <a:lnTo>
                  <a:pt x="5869045" y="0"/>
                </a:lnTo>
                <a:lnTo>
                  <a:pt x="5945053" y="63729"/>
                </a:lnTo>
                <a:lnTo>
                  <a:pt x="5929969" y="76222"/>
                </a:lnTo>
                <a:close/>
              </a:path>
              <a:path w="5945505" h="127000">
                <a:moveTo>
                  <a:pt x="5868815" y="76199"/>
                </a:moveTo>
                <a:lnTo>
                  <a:pt x="0" y="58542"/>
                </a:lnTo>
                <a:lnTo>
                  <a:pt x="76" y="33142"/>
                </a:lnTo>
                <a:lnTo>
                  <a:pt x="5868891" y="50799"/>
                </a:lnTo>
                <a:lnTo>
                  <a:pt x="5868815" y="76199"/>
                </a:lnTo>
                <a:close/>
              </a:path>
              <a:path w="5945505" h="127000">
                <a:moveTo>
                  <a:pt x="5876484" y="76222"/>
                </a:moveTo>
                <a:lnTo>
                  <a:pt x="5868815" y="76199"/>
                </a:lnTo>
                <a:lnTo>
                  <a:pt x="5868891" y="50799"/>
                </a:lnTo>
                <a:lnTo>
                  <a:pt x="5876560" y="50822"/>
                </a:lnTo>
                <a:lnTo>
                  <a:pt x="5876484" y="76222"/>
                </a:lnTo>
                <a:close/>
              </a:path>
              <a:path w="5945505" h="127000">
                <a:moveTo>
                  <a:pt x="5868662" y="126999"/>
                </a:moveTo>
                <a:lnTo>
                  <a:pt x="5868815" y="76199"/>
                </a:lnTo>
                <a:lnTo>
                  <a:pt x="5929969" y="76222"/>
                </a:lnTo>
                <a:lnTo>
                  <a:pt x="5868662" y="12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391699" y="4081353"/>
            <a:ext cx="4481195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7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F497D"/>
                </a:solidFill>
                <a:latin typeface="Calibri"/>
                <a:cs typeface="Calibri"/>
              </a:rPr>
              <a:t>Sirolimus (1.4</a:t>
            </a:r>
            <a:r>
              <a:rPr dirty="0" sz="1200" spc="-10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1F497D"/>
                </a:solidFill>
                <a:latin typeface="Calibri"/>
                <a:cs typeface="Calibri"/>
              </a:rPr>
              <a:t>μg/mm</a:t>
            </a:r>
            <a:r>
              <a:rPr dirty="0" baseline="24305" sz="1200" b="1">
                <a:solidFill>
                  <a:srgbClr val="1F497D"/>
                </a:solidFill>
                <a:latin typeface="Calibri"/>
                <a:cs typeface="Calibri"/>
              </a:rPr>
              <a:t>2</a:t>
            </a:r>
            <a:r>
              <a:rPr dirty="0" sz="1200" b="1">
                <a:solidFill>
                  <a:srgbClr val="1F497D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57300">
              <a:lnSpc>
                <a:spcPct val="100000"/>
              </a:lnSpc>
              <a:spcBef>
                <a:spcPts val="1045"/>
              </a:spcBef>
              <a:tabLst>
                <a:tab pos="2905760" algn="l"/>
              </a:tabLst>
            </a:pPr>
            <a:r>
              <a:rPr dirty="0" baseline="1984" sz="2100">
                <a:latin typeface="Calibri"/>
                <a:cs typeface="Calibri"/>
              </a:rPr>
              <a:t>3</a:t>
            </a:r>
            <a:r>
              <a:rPr dirty="0" baseline="1984" sz="2100" spc="-7">
                <a:latin typeface="Calibri"/>
                <a:cs typeface="Calibri"/>
              </a:rPr>
              <a:t> months	</a:t>
            </a:r>
            <a:r>
              <a:rPr dirty="0" sz="1400">
                <a:latin typeface="Calibri"/>
                <a:cs typeface="Calibri"/>
              </a:rPr>
              <a:t>9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600" spc="-5" i="1">
                <a:latin typeface="Calibri"/>
                <a:cs typeface="Calibri"/>
              </a:rPr>
              <a:t>Time: drug relase kinetics </a:t>
            </a:r>
            <a:r>
              <a:rPr dirty="0" sz="1600" i="1">
                <a:latin typeface="Calibri"/>
                <a:cs typeface="Calibri"/>
              </a:rPr>
              <a:t>/ </a:t>
            </a:r>
            <a:r>
              <a:rPr dirty="0" sz="1600" spc="-5" i="1">
                <a:latin typeface="Calibri"/>
                <a:cs typeface="Calibri"/>
              </a:rPr>
              <a:t>biodegradation of</a:t>
            </a:r>
            <a:r>
              <a:rPr dirty="0" sz="1600" spc="-75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polymer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324051" y="521033"/>
            <a:ext cx="1765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latin typeface="Calibri"/>
                <a:cs typeface="Calibri"/>
              </a:rPr>
              <a:t>*List not</a:t>
            </a:r>
            <a:r>
              <a:rPr dirty="0" sz="1400" spc="-7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comprehensive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806173" y="942619"/>
            <a:ext cx="2041525" cy="1214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080" indent="19050">
              <a:lnSpc>
                <a:spcPct val="100000"/>
              </a:lnSpc>
              <a:spcBef>
                <a:spcPts val="100"/>
              </a:spcBef>
            </a:pPr>
            <a:r>
              <a:rPr dirty="0" sz="1300" spc="-5" i="1">
                <a:latin typeface="Calibri"/>
                <a:cs typeface="Calibri"/>
              </a:rPr>
              <a:t>Length of the</a:t>
            </a:r>
            <a:r>
              <a:rPr dirty="0" sz="1300" spc="-6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bars</a:t>
            </a:r>
            <a:r>
              <a:rPr dirty="0" sz="1300" spc="-2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represents </a:t>
            </a:r>
            <a:r>
              <a:rPr dirty="0" sz="1300" spc="-5" i="1">
                <a:latin typeface="Calibri"/>
                <a:cs typeface="Calibri"/>
              </a:rPr>
              <a:t> time to biodegradation</a:t>
            </a:r>
            <a:r>
              <a:rPr dirty="0" sz="1300" spc="-6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of</a:t>
            </a:r>
            <a:r>
              <a:rPr dirty="0" sz="1300" spc="-2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the  polymer/elution of</a:t>
            </a:r>
            <a:r>
              <a:rPr dirty="0" sz="1300" spc="-6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the</a:t>
            </a:r>
            <a:r>
              <a:rPr dirty="0" sz="1300" spc="-3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drug;  bar</a:t>
            </a:r>
            <a:r>
              <a:rPr dirty="0" sz="1300" spc="-50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thickness</a:t>
            </a:r>
            <a:r>
              <a:rPr dirty="0" sz="1300" spc="-50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represents  polymer thickness</a:t>
            </a:r>
            <a:r>
              <a:rPr dirty="0" sz="1300" spc="-65" i="1">
                <a:latin typeface="Calibri"/>
                <a:cs typeface="Calibri"/>
              </a:rPr>
              <a:t> </a:t>
            </a:r>
            <a:r>
              <a:rPr dirty="0" sz="1300" i="1">
                <a:latin typeface="Calibri"/>
                <a:cs typeface="Calibri"/>
              </a:rPr>
              <a:t>&amp;</a:t>
            </a:r>
            <a:r>
              <a:rPr dirty="0" sz="1300" spc="-35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drug  dosage,</a:t>
            </a:r>
            <a:r>
              <a:rPr dirty="0" sz="1300" spc="-100" i="1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respectively.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78" y="6115"/>
            <a:ext cx="7471409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U</a:t>
            </a:r>
            <a:r>
              <a:rPr dirty="0"/>
              <a:t>LTRATHIN</a:t>
            </a:r>
            <a:r>
              <a:rPr dirty="0" spc="-100"/>
              <a:t> </a:t>
            </a:r>
            <a:r>
              <a:rPr dirty="0" sz="3200"/>
              <a:t>S</a:t>
            </a:r>
            <a:r>
              <a:rPr dirty="0"/>
              <a:t>TRUT</a:t>
            </a:r>
            <a:r>
              <a:rPr dirty="0" spc="-114"/>
              <a:t> </a:t>
            </a:r>
            <a:r>
              <a:rPr dirty="0" sz="2400" spc="-5"/>
              <a:t>(≤65</a:t>
            </a:r>
            <a:r>
              <a:rPr dirty="0" sz="2400"/>
              <a:t> μ</a:t>
            </a:r>
            <a:r>
              <a:rPr dirty="0" sz="1950"/>
              <a:t>M</a:t>
            </a:r>
            <a:r>
              <a:rPr dirty="0" sz="2400"/>
              <a:t>)</a:t>
            </a:r>
            <a:r>
              <a:rPr dirty="0" sz="2400" spc="-245"/>
              <a:t> </a:t>
            </a:r>
            <a:r>
              <a:rPr dirty="0"/>
              <a:t>VERSUS</a:t>
            </a:r>
            <a:r>
              <a:rPr dirty="0" spc="-110"/>
              <a:t> </a:t>
            </a:r>
            <a:r>
              <a:rPr dirty="0" sz="3200"/>
              <a:t>T</a:t>
            </a:r>
            <a:r>
              <a:rPr dirty="0"/>
              <a:t>HIN</a:t>
            </a:r>
            <a:r>
              <a:rPr dirty="0" spc="-110"/>
              <a:t> </a:t>
            </a:r>
            <a:r>
              <a:rPr dirty="0" sz="3200"/>
              <a:t>S</a:t>
            </a:r>
            <a:r>
              <a:rPr dirty="0"/>
              <a:t>TRUT</a:t>
            </a:r>
            <a:r>
              <a:rPr dirty="0" spc="-114"/>
              <a:t> </a:t>
            </a:r>
            <a:r>
              <a:rPr dirty="0" sz="3200" spc="-5"/>
              <a:t>DES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21169" y="502766"/>
            <a:ext cx="7666990" cy="462280"/>
          </a:xfrm>
          <a:custGeom>
            <a:avLst/>
            <a:gdLst/>
            <a:ahLst/>
            <a:cxnLst/>
            <a:rect l="l" t="t" r="r" b="b"/>
            <a:pathLst>
              <a:path w="7666990" h="462280">
                <a:moveTo>
                  <a:pt x="0" y="0"/>
                </a:moveTo>
                <a:lnTo>
                  <a:pt x="7666384" y="0"/>
                </a:lnTo>
                <a:lnTo>
                  <a:pt x="7666384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1169" y="502766"/>
            <a:ext cx="7666990" cy="4044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6034" rIns="0" bIns="0" rtlCol="0" vert="horz">
            <a:spAutoFit/>
          </a:bodyPr>
          <a:lstStyle/>
          <a:p>
            <a:pPr marL="615950">
              <a:lnSpc>
                <a:spcPct val="100000"/>
              </a:lnSpc>
              <a:spcBef>
                <a:spcPts val="204"/>
              </a:spcBef>
            </a:pPr>
            <a:r>
              <a:rPr dirty="0" sz="2400" spc="-5" b="1">
                <a:solidFill>
                  <a:srgbClr val="BC4443"/>
                </a:solidFill>
                <a:latin typeface="Calibri"/>
                <a:cs typeface="Calibri"/>
              </a:rPr>
              <a:t>Meta-Analysis of 10 RCTs including 11,658</a:t>
            </a:r>
            <a:r>
              <a:rPr dirty="0" sz="2400" spc="-35" b="1">
                <a:solidFill>
                  <a:srgbClr val="BC4443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BC4443"/>
                </a:solidFill>
                <a:latin typeface="Calibri"/>
                <a:cs typeface="Calibri"/>
              </a:rPr>
              <a:t>patients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271" y="1215348"/>
            <a:ext cx="2366010" cy="1477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90805" marR="142240">
              <a:lnSpc>
                <a:spcPct val="100000"/>
              </a:lnSpc>
              <a:spcBef>
                <a:spcPts val="244"/>
              </a:spcBef>
            </a:pPr>
            <a:r>
              <a:rPr dirty="0" sz="1800" spc="-5" b="1">
                <a:latin typeface="Calibri"/>
                <a:cs typeface="Calibri"/>
              </a:rPr>
              <a:t>16% reduction of TLF  (RR=0.84; 95% CI</a:t>
            </a:r>
            <a:r>
              <a:rPr dirty="0" sz="1800" spc="-8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0.72-</a:t>
            </a:r>
            <a:endParaRPr sz="1800">
              <a:latin typeface="Calibri"/>
              <a:cs typeface="Calibri"/>
            </a:endParaRPr>
          </a:p>
          <a:p>
            <a:pPr marL="90805" marR="2540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0.99) driven by</a:t>
            </a:r>
            <a:r>
              <a:rPr dirty="0" sz="1800" spc="-9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lower  rate of MI (RR=0.80;  95% CI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0.65-0.99).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44800" y="901700"/>
            <a:ext cx="6130904" cy="4236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83390" y="907011"/>
            <a:ext cx="365125" cy="308610"/>
          </a:xfrm>
          <a:custGeom>
            <a:avLst/>
            <a:gdLst/>
            <a:ahLst/>
            <a:cxnLst/>
            <a:rect l="l" t="t" r="r" b="b"/>
            <a:pathLst>
              <a:path w="365125" h="308609">
                <a:moveTo>
                  <a:pt x="0" y="0"/>
                </a:moveTo>
                <a:lnTo>
                  <a:pt x="364819" y="0"/>
                </a:lnTo>
                <a:lnTo>
                  <a:pt x="364819" y="308336"/>
                </a:lnTo>
                <a:lnTo>
                  <a:pt x="0" y="3083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83390" y="907011"/>
            <a:ext cx="365125" cy="308610"/>
          </a:xfrm>
          <a:custGeom>
            <a:avLst/>
            <a:gdLst/>
            <a:ahLst/>
            <a:cxnLst/>
            <a:rect l="l" t="t" r="r" b="b"/>
            <a:pathLst>
              <a:path w="365125" h="308609">
                <a:moveTo>
                  <a:pt x="0" y="0"/>
                </a:moveTo>
                <a:lnTo>
                  <a:pt x="364819" y="0"/>
                </a:lnTo>
                <a:lnTo>
                  <a:pt x="364819" y="308336"/>
                </a:lnTo>
                <a:lnTo>
                  <a:pt x="0" y="30833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9614" y="1388173"/>
            <a:ext cx="448309" cy="133350"/>
          </a:xfrm>
          <a:custGeom>
            <a:avLst/>
            <a:gdLst/>
            <a:ahLst/>
            <a:cxnLst/>
            <a:rect l="l" t="t" r="r" b="b"/>
            <a:pathLst>
              <a:path w="448310" h="133350">
                <a:moveTo>
                  <a:pt x="0" y="0"/>
                </a:moveTo>
                <a:lnTo>
                  <a:pt x="447940" y="0"/>
                </a:lnTo>
                <a:lnTo>
                  <a:pt x="447940" y="132910"/>
                </a:lnTo>
                <a:lnTo>
                  <a:pt x="0" y="13291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BF0B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79616" y="2909054"/>
            <a:ext cx="507365" cy="133350"/>
          </a:xfrm>
          <a:custGeom>
            <a:avLst/>
            <a:gdLst/>
            <a:ahLst/>
            <a:cxnLst/>
            <a:rect l="l" t="t" r="r" b="b"/>
            <a:pathLst>
              <a:path w="507364" h="133350">
                <a:moveTo>
                  <a:pt x="0" y="0"/>
                </a:moveTo>
                <a:lnTo>
                  <a:pt x="507005" y="0"/>
                </a:lnTo>
                <a:lnTo>
                  <a:pt x="507005" y="132909"/>
                </a:lnTo>
                <a:lnTo>
                  <a:pt x="0" y="132909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BF0B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94708" y="3563560"/>
            <a:ext cx="546100" cy="133350"/>
          </a:xfrm>
          <a:custGeom>
            <a:avLst/>
            <a:gdLst/>
            <a:ahLst/>
            <a:cxnLst/>
            <a:rect l="l" t="t" r="r" b="b"/>
            <a:pathLst>
              <a:path w="546100" h="133350">
                <a:moveTo>
                  <a:pt x="0" y="0"/>
                </a:moveTo>
                <a:lnTo>
                  <a:pt x="546059" y="0"/>
                </a:lnTo>
                <a:lnTo>
                  <a:pt x="546059" y="132910"/>
                </a:lnTo>
                <a:lnTo>
                  <a:pt x="0" y="13291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BF0B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94708" y="4083537"/>
            <a:ext cx="5975985" cy="381000"/>
          </a:xfrm>
          <a:custGeom>
            <a:avLst/>
            <a:gdLst/>
            <a:ahLst/>
            <a:cxnLst/>
            <a:rect l="l" t="t" r="r" b="b"/>
            <a:pathLst>
              <a:path w="5975984" h="381000">
                <a:moveTo>
                  <a:pt x="0" y="0"/>
                </a:moveTo>
                <a:lnTo>
                  <a:pt x="5975754" y="0"/>
                </a:lnTo>
                <a:lnTo>
                  <a:pt x="5975754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C60B25">
              <a:alpha val="3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94708" y="4083537"/>
            <a:ext cx="5975985" cy="381000"/>
          </a:xfrm>
          <a:custGeom>
            <a:avLst/>
            <a:gdLst/>
            <a:ahLst/>
            <a:cxnLst/>
            <a:rect l="l" t="t" r="r" b="b"/>
            <a:pathLst>
              <a:path w="5975984" h="381000">
                <a:moveTo>
                  <a:pt x="0" y="0"/>
                </a:moveTo>
                <a:lnTo>
                  <a:pt x="5975754" y="0"/>
                </a:lnTo>
                <a:lnTo>
                  <a:pt x="5975754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BF0B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6978" y="2718159"/>
            <a:ext cx="178688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Bangalore </a:t>
            </a:r>
            <a:r>
              <a:rPr dirty="0" sz="1000">
                <a:latin typeface="Calibri"/>
                <a:cs typeface="Calibri"/>
              </a:rPr>
              <a:t>S </a:t>
            </a:r>
            <a:r>
              <a:rPr dirty="0" sz="1000" spc="-5">
                <a:latin typeface="Calibri"/>
                <a:cs typeface="Calibri"/>
              </a:rPr>
              <a:t>et </a:t>
            </a:r>
            <a:r>
              <a:rPr dirty="0" sz="1000">
                <a:latin typeface="Calibri"/>
                <a:cs typeface="Calibri"/>
              </a:rPr>
              <a:t>al, </a:t>
            </a:r>
            <a:r>
              <a:rPr dirty="0" sz="1000" spc="-5">
                <a:latin typeface="Calibri"/>
                <a:cs typeface="Calibri"/>
              </a:rPr>
              <a:t>Circulation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2018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1086" y="1620267"/>
            <a:ext cx="710565" cy="720090"/>
          </a:xfrm>
          <a:custGeom>
            <a:avLst/>
            <a:gdLst/>
            <a:ahLst/>
            <a:cxnLst/>
            <a:rect l="l" t="t" r="r" b="b"/>
            <a:pathLst>
              <a:path w="710564" h="720089">
                <a:moveTo>
                  <a:pt x="202021" y="719999"/>
                </a:moveTo>
                <a:lnTo>
                  <a:pt x="155699" y="714664"/>
                </a:lnTo>
                <a:lnTo>
                  <a:pt x="113177" y="699466"/>
                </a:lnTo>
                <a:lnTo>
                  <a:pt x="75667" y="675617"/>
                </a:lnTo>
                <a:lnTo>
                  <a:pt x="44381" y="644332"/>
                </a:lnTo>
                <a:lnTo>
                  <a:pt x="20533" y="606822"/>
                </a:lnTo>
                <a:lnTo>
                  <a:pt x="5335" y="564299"/>
                </a:lnTo>
                <a:lnTo>
                  <a:pt x="0" y="517978"/>
                </a:lnTo>
                <a:lnTo>
                  <a:pt x="0" y="202021"/>
                </a:lnTo>
                <a:lnTo>
                  <a:pt x="5335" y="155699"/>
                </a:lnTo>
                <a:lnTo>
                  <a:pt x="20533" y="113177"/>
                </a:lnTo>
                <a:lnTo>
                  <a:pt x="44382" y="75667"/>
                </a:lnTo>
                <a:lnTo>
                  <a:pt x="75667" y="44381"/>
                </a:lnTo>
                <a:lnTo>
                  <a:pt x="113177" y="20533"/>
                </a:lnTo>
                <a:lnTo>
                  <a:pt x="155700" y="5335"/>
                </a:lnTo>
                <a:lnTo>
                  <a:pt x="202021" y="0"/>
                </a:lnTo>
                <a:lnTo>
                  <a:pt x="508446" y="0"/>
                </a:lnTo>
                <a:lnTo>
                  <a:pt x="554768" y="5335"/>
                </a:lnTo>
                <a:lnTo>
                  <a:pt x="597290" y="20533"/>
                </a:lnTo>
                <a:lnTo>
                  <a:pt x="634800" y="44381"/>
                </a:lnTo>
                <a:lnTo>
                  <a:pt x="666086" y="75667"/>
                </a:lnTo>
                <a:lnTo>
                  <a:pt x="689934" y="113177"/>
                </a:lnTo>
                <a:lnTo>
                  <a:pt x="705132" y="155699"/>
                </a:lnTo>
                <a:lnTo>
                  <a:pt x="710468" y="202021"/>
                </a:lnTo>
                <a:lnTo>
                  <a:pt x="710468" y="517978"/>
                </a:lnTo>
                <a:lnTo>
                  <a:pt x="705132" y="564300"/>
                </a:lnTo>
                <a:lnTo>
                  <a:pt x="689934" y="606822"/>
                </a:lnTo>
                <a:lnTo>
                  <a:pt x="666086" y="644332"/>
                </a:lnTo>
                <a:lnTo>
                  <a:pt x="634800" y="675618"/>
                </a:lnTo>
                <a:lnTo>
                  <a:pt x="597290" y="699466"/>
                </a:lnTo>
                <a:lnTo>
                  <a:pt x="554767" y="714664"/>
                </a:lnTo>
                <a:lnTo>
                  <a:pt x="508446" y="719999"/>
                </a:lnTo>
                <a:lnTo>
                  <a:pt x="202021" y="719999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22301" y="1342260"/>
            <a:ext cx="304800" cy="11068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90"/>
              </a:lnSpc>
            </a:pPr>
            <a:r>
              <a:rPr dirty="0" sz="2200" spc="-10" b="1">
                <a:solidFill>
                  <a:srgbClr val="262626"/>
                </a:solidFill>
                <a:latin typeface="Calibri"/>
                <a:cs typeface="Calibri"/>
              </a:rPr>
              <a:t>P</a:t>
            </a: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LATFORM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518" y="505547"/>
            <a:ext cx="5169535" cy="941069"/>
          </a:xfrm>
          <a:prstGeom prst="rect">
            <a:avLst/>
          </a:prstGeom>
        </p:spPr>
        <p:txBody>
          <a:bodyPr wrap="square" lIns="0" tIns="169545" rIns="0" bIns="0" rtlCol="0" vert="horz">
            <a:spAutoFit/>
          </a:bodyPr>
          <a:lstStyle/>
          <a:p>
            <a:pPr algn="ctr" marR="13335">
              <a:lnSpc>
                <a:spcPct val="100000"/>
              </a:lnSpc>
              <a:spcBef>
                <a:spcPts val="1335"/>
              </a:spcBef>
              <a:tabLst>
                <a:tab pos="2849880" algn="l"/>
              </a:tabLst>
            </a:pPr>
            <a:r>
              <a:rPr dirty="0" sz="2400" b="1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dirty="0" sz="1950" b="1">
                <a:solidFill>
                  <a:srgbClr val="0000FF"/>
                </a:solidFill>
                <a:latin typeface="Calibri"/>
                <a:cs typeface="Calibri"/>
              </a:rPr>
              <a:t>RSIRO </a:t>
            </a:r>
            <a:r>
              <a:rPr dirty="0" sz="2400" b="1">
                <a:solidFill>
                  <a:srgbClr val="0000FF"/>
                </a:solidFill>
                <a:latin typeface="Calibri"/>
                <a:cs typeface="Calibri"/>
              </a:rPr>
              <a:t>–</a:t>
            </a:r>
            <a:r>
              <a:rPr dirty="0" sz="2400" spc="-7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00FF"/>
                </a:solidFill>
                <a:latin typeface="Calibri"/>
                <a:cs typeface="Calibri"/>
              </a:rPr>
              <a:t>BP</a:t>
            </a:r>
            <a:r>
              <a:rPr dirty="0" sz="240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00FF"/>
                </a:solidFill>
                <a:latin typeface="Calibri"/>
                <a:cs typeface="Calibri"/>
              </a:rPr>
              <a:t>SES	</a:t>
            </a:r>
            <a:r>
              <a:rPr dirty="0" baseline="1157" sz="3600" b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baseline="1424" sz="2925" b="1">
                <a:solidFill>
                  <a:srgbClr val="FF0000"/>
                </a:solidFill>
                <a:latin typeface="Calibri"/>
                <a:cs typeface="Calibri"/>
              </a:rPr>
              <a:t>IENCE </a:t>
            </a:r>
            <a:r>
              <a:rPr dirty="0" baseline="1157" sz="3600" b="1">
                <a:solidFill>
                  <a:srgbClr val="FF0000"/>
                </a:solidFill>
                <a:latin typeface="Calibri"/>
                <a:cs typeface="Calibri"/>
              </a:rPr>
              <a:t>– </a:t>
            </a:r>
            <a:r>
              <a:rPr dirty="0" baseline="1157" sz="3600" spc="-7" b="1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baseline="1157" sz="3600" spc="-187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baseline="1157" sz="3600" spc="-7" b="1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baseline="1157"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30"/>
              </a:spcBef>
              <a:tabLst>
                <a:tab pos="2872105" algn="l"/>
              </a:tabLst>
            </a:pPr>
            <a:r>
              <a:rPr dirty="0" sz="1800" spc="-5">
                <a:latin typeface="Calibri"/>
                <a:cs typeface="Calibri"/>
              </a:rPr>
              <a:t>Cobalt-Chromium, L-605	Cobalt-Chromium,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L-605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2301" y="2849580"/>
            <a:ext cx="304800" cy="9817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90"/>
              </a:lnSpc>
            </a:pPr>
            <a:r>
              <a:rPr dirty="0" sz="2200" spc="-10" b="1">
                <a:solidFill>
                  <a:srgbClr val="BF0B24"/>
                </a:solidFill>
                <a:latin typeface="Calibri"/>
                <a:cs typeface="Calibri"/>
              </a:rPr>
              <a:t>P</a:t>
            </a:r>
            <a:r>
              <a:rPr dirty="0" sz="1800" spc="-10" b="1">
                <a:solidFill>
                  <a:srgbClr val="BF0B24"/>
                </a:solidFill>
                <a:latin typeface="Calibri"/>
                <a:cs typeface="Calibri"/>
              </a:rPr>
              <a:t>OLYMER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2301" y="3997415"/>
            <a:ext cx="304800" cy="6235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90"/>
              </a:lnSpc>
            </a:pPr>
            <a:r>
              <a:rPr dirty="0" sz="2200" b="1">
                <a:solidFill>
                  <a:srgbClr val="000090"/>
                </a:solidFill>
                <a:latin typeface="Calibri"/>
                <a:cs typeface="Calibri"/>
              </a:rPr>
              <a:t>D</a:t>
            </a:r>
            <a:r>
              <a:rPr dirty="0" sz="1800" spc="-5" b="1">
                <a:solidFill>
                  <a:srgbClr val="000090"/>
                </a:solidFill>
                <a:latin typeface="Calibri"/>
                <a:cs typeface="Calibri"/>
              </a:rPr>
              <a:t>RUG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1744" y="3957656"/>
            <a:ext cx="101346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0090"/>
                </a:solidFill>
                <a:latin typeface="Calibri"/>
                <a:cs typeface="Calibri"/>
              </a:rPr>
              <a:t>Sirolimus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400" spc="-5" b="1">
                <a:solidFill>
                  <a:srgbClr val="000090"/>
                </a:solidFill>
                <a:latin typeface="Calibri"/>
                <a:cs typeface="Calibri"/>
              </a:rPr>
              <a:t>(1.4</a:t>
            </a:r>
            <a:r>
              <a:rPr dirty="0" sz="1400" spc="-75" b="1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0090"/>
                </a:solidFill>
                <a:latin typeface="Calibri"/>
                <a:cs typeface="Calibri"/>
              </a:rPr>
              <a:t>μg/mm</a:t>
            </a:r>
            <a:r>
              <a:rPr dirty="0" baseline="24691" sz="1350" spc="-7" b="1">
                <a:solidFill>
                  <a:srgbClr val="000090"/>
                </a:solidFill>
                <a:latin typeface="Calibri"/>
                <a:cs typeface="Calibri"/>
              </a:rPr>
              <a:t>2</a:t>
            </a:r>
            <a:r>
              <a:rPr dirty="0" sz="1400" spc="-5" b="1">
                <a:solidFill>
                  <a:srgbClr val="000090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4038" y="3957656"/>
            <a:ext cx="107315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0090"/>
                </a:solidFill>
                <a:latin typeface="Calibri"/>
                <a:cs typeface="Calibri"/>
              </a:rPr>
              <a:t>Everolimus</a:t>
            </a:r>
            <a:endParaRPr sz="1800">
              <a:latin typeface="Calibri"/>
              <a:cs typeface="Calibri"/>
            </a:endParaRPr>
          </a:p>
          <a:p>
            <a:pPr marL="43815">
              <a:lnSpc>
                <a:spcPct val="100000"/>
              </a:lnSpc>
              <a:spcBef>
                <a:spcPts val="25"/>
              </a:spcBef>
            </a:pPr>
            <a:r>
              <a:rPr dirty="0" sz="1400" spc="-5" b="1">
                <a:solidFill>
                  <a:srgbClr val="000090"/>
                </a:solidFill>
                <a:latin typeface="Calibri"/>
                <a:cs typeface="Calibri"/>
              </a:rPr>
              <a:t>(1.0</a:t>
            </a:r>
            <a:r>
              <a:rPr dirty="0" sz="1400" spc="-75" b="1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0090"/>
                </a:solidFill>
                <a:latin typeface="Calibri"/>
                <a:cs typeface="Calibri"/>
              </a:rPr>
              <a:t>μg/mm</a:t>
            </a:r>
            <a:r>
              <a:rPr dirty="0" baseline="24691" sz="1350" spc="-7" b="1">
                <a:solidFill>
                  <a:srgbClr val="000090"/>
                </a:solidFill>
                <a:latin typeface="Calibri"/>
                <a:cs typeface="Calibri"/>
              </a:rPr>
              <a:t>2</a:t>
            </a:r>
            <a:r>
              <a:rPr dirty="0" sz="1400" spc="-5" b="1">
                <a:solidFill>
                  <a:srgbClr val="000090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2315" y="3144714"/>
            <a:ext cx="1295400" cy="63690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algn="ctr" marR="52705">
              <a:lnSpc>
                <a:spcPct val="100000"/>
              </a:lnSpc>
              <a:spcBef>
                <a:spcPts val="645"/>
              </a:spcBef>
            </a:pPr>
            <a:r>
              <a:rPr dirty="0" sz="1800" spc="-5" b="1">
                <a:solidFill>
                  <a:srgbClr val="C60B25"/>
                </a:solidFill>
                <a:latin typeface="Calibri"/>
                <a:cs typeface="Calibri"/>
              </a:rPr>
              <a:t>Durable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1400" spc="-5" b="1">
                <a:solidFill>
                  <a:srgbClr val="C60B25"/>
                </a:solidFill>
                <a:latin typeface="Calibri"/>
                <a:cs typeface="Calibri"/>
              </a:rPr>
              <a:t>PBMA/PVDF-HFP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S</a:t>
            </a:r>
            <a:r>
              <a:rPr dirty="0"/>
              <a:t>TENT</a:t>
            </a:r>
            <a:r>
              <a:rPr dirty="0" spc="-165"/>
              <a:t> </a:t>
            </a:r>
            <a:r>
              <a:rPr dirty="0" sz="3200"/>
              <a:t>P</a:t>
            </a:r>
            <a:r>
              <a:rPr dirty="0"/>
              <a:t>LATFORMS</a:t>
            </a:r>
            <a:endParaRPr sz="3200"/>
          </a:p>
        </p:txBody>
      </p:sp>
      <p:sp>
        <p:nvSpPr>
          <p:cNvPr id="11" name="object 11"/>
          <p:cNvSpPr/>
          <p:nvPr/>
        </p:nvSpPr>
        <p:spPr>
          <a:xfrm>
            <a:off x="3564908" y="1528357"/>
            <a:ext cx="883919" cy="864235"/>
          </a:xfrm>
          <a:custGeom>
            <a:avLst/>
            <a:gdLst/>
            <a:ahLst/>
            <a:cxnLst/>
            <a:rect l="l" t="t" r="r" b="b"/>
            <a:pathLst>
              <a:path w="883920" h="864235">
                <a:moveTo>
                  <a:pt x="245678" y="863999"/>
                </a:moveTo>
                <a:lnTo>
                  <a:pt x="196165" y="859007"/>
                </a:lnTo>
                <a:lnTo>
                  <a:pt x="150048" y="844692"/>
                </a:lnTo>
                <a:lnTo>
                  <a:pt x="108317" y="822041"/>
                </a:lnTo>
                <a:lnTo>
                  <a:pt x="71957" y="792041"/>
                </a:lnTo>
                <a:lnTo>
                  <a:pt x="41957" y="755681"/>
                </a:lnTo>
                <a:lnTo>
                  <a:pt x="19306" y="713949"/>
                </a:lnTo>
                <a:lnTo>
                  <a:pt x="4991" y="667833"/>
                </a:lnTo>
                <a:lnTo>
                  <a:pt x="0" y="618321"/>
                </a:lnTo>
                <a:lnTo>
                  <a:pt x="0" y="245677"/>
                </a:lnTo>
                <a:lnTo>
                  <a:pt x="4991" y="196165"/>
                </a:lnTo>
                <a:lnTo>
                  <a:pt x="19306" y="150048"/>
                </a:lnTo>
                <a:lnTo>
                  <a:pt x="41958" y="108316"/>
                </a:lnTo>
                <a:lnTo>
                  <a:pt x="71957" y="71957"/>
                </a:lnTo>
                <a:lnTo>
                  <a:pt x="108317" y="41957"/>
                </a:lnTo>
                <a:lnTo>
                  <a:pt x="150049" y="19306"/>
                </a:lnTo>
                <a:lnTo>
                  <a:pt x="196166" y="4991"/>
                </a:lnTo>
                <a:lnTo>
                  <a:pt x="245678" y="0"/>
                </a:lnTo>
                <a:lnTo>
                  <a:pt x="638129" y="0"/>
                </a:lnTo>
                <a:lnTo>
                  <a:pt x="687641" y="4991"/>
                </a:lnTo>
                <a:lnTo>
                  <a:pt x="733758" y="19306"/>
                </a:lnTo>
                <a:lnTo>
                  <a:pt x="775490" y="41958"/>
                </a:lnTo>
                <a:lnTo>
                  <a:pt x="811849" y="71957"/>
                </a:lnTo>
                <a:lnTo>
                  <a:pt x="841849" y="108317"/>
                </a:lnTo>
                <a:lnTo>
                  <a:pt x="864500" y="150049"/>
                </a:lnTo>
                <a:lnTo>
                  <a:pt x="878815" y="196165"/>
                </a:lnTo>
                <a:lnTo>
                  <a:pt x="883807" y="245677"/>
                </a:lnTo>
                <a:lnTo>
                  <a:pt x="883807" y="618321"/>
                </a:lnTo>
                <a:lnTo>
                  <a:pt x="878816" y="667833"/>
                </a:lnTo>
                <a:lnTo>
                  <a:pt x="864500" y="713950"/>
                </a:lnTo>
                <a:lnTo>
                  <a:pt x="841849" y="755682"/>
                </a:lnTo>
                <a:lnTo>
                  <a:pt x="811849" y="792041"/>
                </a:lnTo>
                <a:lnTo>
                  <a:pt x="775489" y="822041"/>
                </a:lnTo>
                <a:lnTo>
                  <a:pt x="733757" y="844692"/>
                </a:lnTo>
                <a:lnTo>
                  <a:pt x="687640" y="859007"/>
                </a:lnTo>
                <a:lnTo>
                  <a:pt x="638129" y="863999"/>
                </a:lnTo>
                <a:lnTo>
                  <a:pt x="245678" y="863999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04396" y="1765320"/>
            <a:ext cx="6242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80</a:t>
            </a:r>
            <a:r>
              <a:rPr dirty="0" sz="1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μm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15047" y="1549981"/>
            <a:ext cx="883919" cy="864235"/>
          </a:xfrm>
          <a:custGeom>
            <a:avLst/>
            <a:gdLst/>
            <a:ahLst/>
            <a:cxnLst/>
            <a:rect l="l" t="t" r="r" b="b"/>
            <a:pathLst>
              <a:path w="883920" h="864235">
                <a:moveTo>
                  <a:pt x="638128" y="863999"/>
                </a:moveTo>
                <a:lnTo>
                  <a:pt x="245678" y="863999"/>
                </a:lnTo>
                <a:lnTo>
                  <a:pt x="196165" y="859007"/>
                </a:lnTo>
                <a:lnTo>
                  <a:pt x="150049" y="844692"/>
                </a:lnTo>
                <a:lnTo>
                  <a:pt x="108317" y="822041"/>
                </a:lnTo>
                <a:lnTo>
                  <a:pt x="71957" y="792041"/>
                </a:lnTo>
                <a:lnTo>
                  <a:pt x="41957" y="755681"/>
                </a:lnTo>
                <a:lnTo>
                  <a:pt x="19306" y="713949"/>
                </a:lnTo>
                <a:lnTo>
                  <a:pt x="4991" y="667833"/>
                </a:lnTo>
                <a:lnTo>
                  <a:pt x="0" y="618321"/>
                </a:lnTo>
                <a:lnTo>
                  <a:pt x="0" y="245677"/>
                </a:lnTo>
                <a:lnTo>
                  <a:pt x="4991" y="196165"/>
                </a:lnTo>
                <a:lnTo>
                  <a:pt x="19306" y="150048"/>
                </a:lnTo>
                <a:lnTo>
                  <a:pt x="41958" y="108316"/>
                </a:lnTo>
                <a:lnTo>
                  <a:pt x="71957" y="71957"/>
                </a:lnTo>
                <a:lnTo>
                  <a:pt x="108317" y="41957"/>
                </a:lnTo>
                <a:lnTo>
                  <a:pt x="150049" y="19306"/>
                </a:lnTo>
                <a:lnTo>
                  <a:pt x="196166" y="4991"/>
                </a:lnTo>
                <a:lnTo>
                  <a:pt x="245678" y="0"/>
                </a:lnTo>
                <a:lnTo>
                  <a:pt x="638129" y="0"/>
                </a:lnTo>
                <a:lnTo>
                  <a:pt x="687641" y="4991"/>
                </a:lnTo>
                <a:lnTo>
                  <a:pt x="733758" y="19306"/>
                </a:lnTo>
                <a:lnTo>
                  <a:pt x="775489" y="41958"/>
                </a:lnTo>
                <a:lnTo>
                  <a:pt x="811849" y="71957"/>
                </a:lnTo>
                <a:lnTo>
                  <a:pt x="841849" y="108317"/>
                </a:lnTo>
                <a:lnTo>
                  <a:pt x="864500" y="150049"/>
                </a:lnTo>
                <a:lnTo>
                  <a:pt x="878815" y="196165"/>
                </a:lnTo>
                <a:lnTo>
                  <a:pt x="883806" y="245677"/>
                </a:lnTo>
                <a:lnTo>
                  <a:pt x="883806" y="618321"/>
                </a:lnTo>
                <a:lnTo>
                  <a:pt x="878815" y="667833"/>
                </a:lnTo>
                <a:lnTo>
                  <a:pt x="864500" y="713950"/>
                </a:lnTo>
                <a:lnTo>
                  <a:pt x="841848" y="755682"/>
                </a:lnTo>
                <a:lnTo>
                  <a:pt x="811849" y="792041"/>
                </a:lnTo>
                <a:lnTo>
                  <a:pt x="775489" y="822041"/>
                </a:lnTo>
                <a:lnTo>
                  <a:pt x="733757" y="844692"/>
                </a:lnTo>
                <a:lnTo>
                  <a:pt x="687641" y="859007"/>
                </a:lnTo>
                <a:lnTo>
                  <a:pt x="638128" y="863999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516717" y="1786944"/>
            <a:ext cx="4061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49954" algn="l"/>
              </a:tabLst>
            </a:pPr>
            <a:r>
              <a:rPr dirty="0" baseline="1543" sz="2700" spc="-7" b="1">
                <a:solidFill>
                  <a:srgbClr val="FFFFFF"/>
                </a:solidFill>
                <a:latin typeface="Calibri"/>
                <a:cs typeface="Calibri"/>
              </a:rPr>
              <a:t>60</a:t>
            </a:r>
            <a:r>
              <a:rPr dirty="0" baseline="1543" sz="2700" b="1">
                <a:solidFill>
                  <a:srgbClr val="FFFFFF"/>
                </a:solidFill>
                <a:latin typeface="Calibri"/>
                <a:cs typeface="Calibri"/>
              </a:rPr>
              <a:t> μm	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81</a:t>
            </a:r>
            <a:r>
              <a:rPr dirty="0" sz="1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μm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13269" y="2415747"/>
            <a:ext cx="1978025" cy="1351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  <a:tabLst>
                <a:tab pos="1236980" algn="l"/>
              </a:tabLst>
            </a:pPr>
            <a:r>
              <a:rPr dirty="0" sz="1600" spc="-5">
                <a:latin typeface="Calibri"/>
                <a:cs typeface="Calibri"/>
              </a:rPr>
              <a:t>≤3.0 mm	&gt;3.0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mm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3366FF"/>
                </a:solidFill>
                <a:latin typeface="Calibri"/>
                <a:cs typeface="Calibri"/>
              </a:rPr>
              <a:t>Silicon carbide</a:t>
            </a:r>
            <a:r>
              <a:rPr dirty="0" sz="1800" spc="-5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3366FF"/>
                </a:solidFill>
                <a:latin typeface="Calibri"/>
                <a:cs typeface="Calibri"/>
              </a:rPr>
              <a:t>layer</a:t>
            </a:r>
            <a:endParaRPr sz="1800">
              <a:latin typeface="Calibri"/>
              <a:cs typeface="Calibri"/>
            </a:endParaRPr>
          </a:p>
          <a:p>
            <a:pPr algn="ctr" marR="296545">
              <a:lnSpc>
                <a:spcPct val="100000"/>
              </a:lnSpc>
              <a:spcBef>
                <a:spcPts val="680"/>
              </a:spcBef>
            </a:pPr>
            <a:r>
              <a:rPr dirty="0" sz="1800" spc="-5" b="1">
                <a:solidFill>
                  <a:srgbClr val="C60B25"/>
                </a:solidFill>
                <a:latin typeface="Calibri"/>
                <a:cs typeface="Calibri"/>
              </a:rPr>
              <a:t>Biodegradable</a:t>
            </a:r>
            <a:endParaRPr sz="1800">
              <a:latin typeface="Calibri"/>
              <a:cs typeface="Calibri"/>
            </a:endParaRPr>
          </a:p>
          <a:p>
            <a:pPr marL="40005">
              <a:lnSpc>
                <a:spcPct val="100000"/>
              </a:lnSpc>
              <a:spcBef>
                <a:spcPts val="320"/>
              </a:spcBef>
            </a:pPr>
            <a:r>
              <a:rPr dirty="0" sz="1400" spc="-5" b="1">
                <a:solidFill>
                  <a:srgbClr val="C60B25"/>
                </a:solidFill>
                <a:latin typeface="Calibri"/>
                <a:cs typeface="Calibri"/>
              </a:rPr>
              <a:t>PLLA: poly-L-lactic</a:t>
            </a:r>
            <a:r>
              <a:rPr dirty="0" sz="1400" spc="-25" b="1">
                <a:solidFill>
                  <a:srgbClr val="C60B25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C60B25"/>
                </a:solidFill>
                <a:latin typeface="Calibri"/>
                <a:cs typeface="Calibri"/>
              </a:rPr>
              <a:t>acid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04688" y="1107322"/>
            <a:ext cx="5561330" cy="0"/>
          </a:xfrm>
          <a:custGeom>
            <a:avLst/>
            <a:gdLst/>
            <a:ahLst/>
            <a:cxnLst/>
            <a:rect l="l" t="t" r="r" b="b"/>
            <a:pathLst>
              <a:path w="5561330" h="0">
                <a:moveTo>
                  <a:pt x="0" y="0"/>
                </a:moveTo>
                <a:lnTo>
                  <a:pt x="556123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04688" y="3929155"/>
            <a:ext cx="5561330" cy="0"/>
          </a:xfrm>
          <a:custGeom>
            <a:avLst/>
            <a:gdLst/>
            <a:ahLst/>
            <a:cxnLst/>
            <a:rect l="l" t="t" r="r" b="b"/>
            <a:pathLst>
              <a:path w="5561330" h="0">
                <a:moveTo>
                  <a:pt x="0" y="0"/>
                </a:moveTo>
                <a:lnTo>
                  <a:pt x="556123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04688" y="2823234"/>
            <a:ext cx="5561330" cy="0"/>
          </a:xfrm>
          <a:custGeom>
            <a:avLst/>
            <a:gdLst/>
            <a:ahLst/>
            <a:cxnLst/>
            <a:rect l="l" t="t" r="r" b="b"/>
            <a:pathLst>
              <a:path w="5561330" h="0">
                <a:moveTo>
                  <a:pt x="0" y="0"/>
                </a:moveTo>
                <a:lnTo>
                  <a:pt x="556123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7631" y="1258384"/>
            <a:ext cx="3648075" cy="36957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425"/>
              </a:spcBef>
            </a:pP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1056 patients </a:t>
            </a:r>
            <a:r>
              <a:rPr dirty="0" sz="1400" spc="-5">
                <a:latin typeface="Calibri"/>
                <a:cs typeface="Calibri"/>
              </a:rPr>
              <a:t>allocated to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DP EES </a:t>
            </a:r>
            <a:r>
              <a:rPr dirty="0" sz="1400" spc="-5">
                <a:latin typeface="Calibri"/>
                <a:cs typeface="Calibri"/>
              </a:rPr>
              <a:t>(1545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lesions)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4178" y="1801129"/>
            <a:ext cx="1689100" cy="58039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65405" marR="116205">
              <a:lnSpc>
                <a:spcPct val="100000"/>
              </a:lnSpc>
              <a:spcBef>
                <a:spcPts val="425"/>
              </a:spcBef>
            </a:pPr>
            <a:r>
              <a:rPr dirty="0" sz="1400" spc="-5">
                <a:latin typeface="Calibri"/>
                <a:cs typeface="Calibri"/>
              </a:rPr>
              <a:t>27 lost to follow up  15 refused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follow-up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7500" y="1638643"/>
            <a:ext cx="76200" cy="915669"/>
          </a:xfrm>
          <a:custGeom>
            <a:avLst/>
            <a:gdLst/>
            <a:ahLst/>
            <a:cxnLst/>
            <a:rect l="l" t="t" r="r" b="b"/>
            <a:pathLst>
              <a:path w="76200" h="915669">
                <a:moveTo>
                  <a:pt x="47625" y="864015"/>
                </a:moveTo>
                <a:lnTo>
                  <a:pt x="28575" y="864015"/>
                </a:lnTo>
                <a:lnTo>
                  <a:pt x="28575" y="0"/>
                </a:lnTo>
                <a:lnTo>
                  <a:pt x="47625" y="0"/>
                </a:lnTo>
                <a:lnTo>
                  <a:pt x="47625" y="864015"/>
                </a:lnTo>
                <a:close/>
              </a:path>
              <a:path w="76200" h="915669">
                <a:moveTo>
                  <a:pt x="38100" y="915450"/>
                </a:moveTo>
                <a:lnTo>
                  <a:pt x="0" y="839249"/>
                </a:lnTo>
                <a:lnTo>
                  <a:pt x="28575" y="839249"/>
                </a:lnTo>
                <a:lnTo>
                  <a:pt x="28575" y="864015"/>
                </a:lnTo>
                <a:lnTo>
                  <a:pt x="63817" y="864015"/>
                </a:lnTo>
                <a:lnTo>
                  <a:pt x="38100" y="915450"/>
                </a:lnTo>
                <a:close/>
              </a:path>
              <a:path w="76200" h="915669">
                <a:moveTo>
                  <a:pt x="63817" y="864015"/>
                </a:moveTo>
                <a:lnTo>
                  <a:pt x="47625" y="864015"/>
                </a:lnTo>
                <a:lnTo>
                  <a:pt x="47625" y="839249"/>
                </a:lnTo>
                <a:lnTo>
                  <a:pt x="76200" y="839249"/>
                </a:lnTo>
                <a:lnTo>
                  <a:pt x="63817" y="864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99925" y="2554095"/>
            <a:ext cx="3653154" cy="96710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194945" marR="141605" indent="-130175">
              <a:lnSpc>
                <a:spcPct val="100000"/>
              </a:lnSpc>
              <a:spcBef>
                <a:spcPts val="425"/>
              </a:spcBef>
            </a:pP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1014 follow up information for clinical primary  endpoint available up to 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dirty="0" sz="1400" spc="-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years</a:t>
            </a:r>
            <a:endParaRPr sz="1400">
              <a:latin typeface="Calibri"/>
              <a:cs typeface="Calibri"/>
            </a:endParaRPr>
          </a:p>
          <a:p>
            <a:pPr marL="194945" marR="1859280">
              <a:lnSpc>
                <a:spcPct val="103699"/>
              </a:lnSpc>
              <a:spcBef>
                <a:spcPts val="145"/>
              </a:spcBef>
            </a:pPr>
            <a:r>
              <a:rPr dirty="0" sz="1200" spc="-5">
                <a:latin typeface="Calibri"/>
                <a:cs typeface="Calibri"/>
              </a:rPr>
              <a:t>909 followed up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alive  </a:t>
            </a:r>
            <a:r>
              <a:rPr dirty="0" sz="1200" spc="-5">
                <a:latin typeface="Calibri"/>
                <a:cs typeface="Calibri"/>
              </a:rPr>
              <a:t>105 followed up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022" y="1258384"/>
            <a:ext cx="3641090" cy="36957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FF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425"/>
              </a:spcBef>
            </a:pPr>
            <a:r>
              <a:rPr dirty="0" sz="1400" spc="-5" b="1">
                <a:solidFill>
                  <a:srgbClr val="0000FF"/>
                </a:solidFill>
                <a:latin typeface="Calibri"/>
                <a:cs typeface="Calibri"/>
              </a:rPr>
              <a:t>1063 patients </a:t>
            </a:r>
            <a:r>
              <a:rPr dirty="0" sz="1400" spc="-5">
                <a:latin typeface="Calibri"/>
                <a:cs typeface="Calibri"/>
              </a:rPr>
              <a:t>allocated to </a:t>
            </a:r>
            <a:r>
              <a:rPr dirty="0" sz="1400" spc="-5" b="1">
                <a:solidFill>
                  <a:srgbClr val="0000FF"/>
                </a:solidFill>
                <a:latin typeface="Calibri"/>
                <a:cs typeface="Calibri"/>
              </a:rPr>
              <a:t>BP SES </a:t>
            </a:r>
            <a:r>
              <a:rPr dirty="0" sz="1400" spc="-5">
                <a:latin typeface="Calibri"/>
                <a:cs typeface="Calibri"/>
              </a:rPr>
              <a:t>(1594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lesions)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72" y="1801129"/>
            <a:ext cx="1689100" cy="57594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65405" marR="116205">
              <a:lnSpc>
                <a:spcPct val="100000"/>
              </a:lnSpc>
              <a:spcBef>
                <a:spcPts val="425"/>
              </a:spcBef>
            </a:pPr>
            <a:r>
              <a:rPr dirty="0" sz="1400" spc="-5">
                <a:latin typeface="Calibri"/>
                <a:cs typeface="Calibri"/>
              </a:rPr>
              <a:t>44 lost to follow up  25 refused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follow-up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662" y="2563960"/>
            <a:ext cx="3648075" cy="96583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marL="194945" marR="226060" indent="-130175">
              <a:lnSpc>
                <a:spcPct val="100000"/>
              </a:lnSpc>
              <a:spcBef>
                <a:spcPts val="425"/>
              </a:spcBef>
            </a:pPr>
            <a:r>
              <a:rPr dirty="0" sz="1400" spc="-5" b="1">
                <a:solidFill>
                  <a:srgbClr val="0000FF"/>
                </a:solidFill>
                <a:latin typeface="Calibri"/>
                <a:cs typeface="Calibri"/>
              </a:rPr>
              <a:t>994 follow up information for clinical primary  endpoint available up to </a:t>
            </a:r>
            <a:r>
              <a:rPr dirty="0" sz="1400" b="1">
                <a:solidFill>
                  <a:srgbClr val="0000FF"/>
                </a:solidFill>
                <a:latin typeface="Calibri"/>
                <a:cs typeface="Calibri"/>
              </a:rPr>
              <a:t>5</a:t>
            </a:r>
            <a:r>
              <a:rPr dirty="0" sz="1400" spc="-2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00FF"/>
                </a:solidFill>
                <a:latin typeface="Calibri"/>
                <a:cs typeface="Calibri"/>
              </a:rPr>
              <a:t>years</a:t>
            </a:r>
            <a:endParaRPr sz="1400">
              <a:latin typeface="Calibri"/>
              <a:cs typeface="Calibri"/>
            </a:endParaRPr>
          </a:p>
          <a:p>
            <a:pPr marL="194945" marR="1853564">
              <a:lnSpc>
                <a:spcPct val="103699"/>
              </a:lnSpc>
              <a:spcBef>
                <a:spcPts val="145"/>
              </a:spcBef>
            </a:pPr>
            <a:r>
              <a:rPr dirty="0" sz="1200" spc="-5">
                <a:latin typeface="Calibri"/>
                <a:cs typeface="Calibri"/>
              </a:rPr>
              <a:t>855 followed up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alive  </a:t>
            </a:r>
            <a:r>
              <a:rPr dirty="0" sz="1200" spc="-5">
                <a:latin typeface="Calibri"/>
                <a:cs typeface="Calibri"/>
              </a:rPr>
              <a:t>139 followed up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18117" y="1104061"/>
            <a:ext cx="76199" cy="151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54546" y="1107017"/>
            <a:ext cx="4601845" cy="0"/>
          </a:xfrm>
          <a:custGeom>
            <a:avLst/>
            <a:gdLst/>
            <a:ahLst/>
            <a:cxnLst/>
            <a:rect l="l" t="t" r="r" b="b"/>
            <a:pathLst>
              <a:path w="4601845" h="0">
                <a:moveTo>
                  <a:pt x="4601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97388" y="3529593"/>
            <a:ext cx="76200" cy="215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01043" y="3529593"/>
            <a:ext cx="76200" cy="215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73661" y="3736432"/>
            <a:ext cx="3640454" cy="7048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FF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94945" marR="450215" indent="-130175">
              <a:lnSpc>
                <a:spcPct val="107800"/>
              </a:lnSpc>
              <a:spcBef>
                <a:spcPts val="295"/>
              </a:spcBef>
            </a:pPr>
            <a:r>
              <a:rPr dirty="0" sz="1400" spc="-5">
                <a:latin typeface="Calibri"/>
                <a:cs typeface="Calibri"/>
              </a:rPr>
              <a:t>1063 analysed for primary clinical endpoint  </a:t>
            </a:r>
            <a:r>
              <a:rPr dirty="0" sz="1200" spc="-5">
                <a:latin typeface="Calibri"/>
                <a:cs typeface="Calibri"/>
              </a:rPr>
              <a:t>69 censored </a:t>
            </a:r>
            <a:r>
              <a:rPr dirty="0" sz="120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time-point of refusal or loss to  follow-up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99925" y="3736433"/>
            <a:ext cx="3653154" cy="70485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229235" marR="462915" indent="-164465">
              <a:lnSpc>
                <a:spcPct val="107800"/>
              </a:lnSpc>
              <a:spcBef>
                <a:spcPts val="295"/>
              </a:spcBef>
            </a:pPr>
            <a:r>
              <a:rPr dirty="0" sz="1400" spc="-5">
                <a:latin typeface="Calibri"/>
                <a:cs typeface="Calibri"/>
              </a:rPr>
              <a:t>1056 analysed for primary clinical endpoint  </a:t>
            </a:r>
            <a:r>
              <a:rPr dirty="0" sz="1200" spc="-5">
                <a:latin typeface="Calibri"/>
                <a:cs typeface="Calibri"/>
              </a:rPr>
              <a:t>42 censored </a:t>
            </a:r>
            <a:r>
              <a:rPr dirty="0" sz="120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time-point of refusal or loss to  follow-up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14370" y="1106720"/>
            <a:ext cx="76200" cy="1488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262543" y="665747"/>
            <a:ext cx="2593340" cy="30226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33019" rIns="0" bIns="0" rtlCol="0" vert="horz">
            <a:spAutoFit/>
          </a:bodyPr>
          <a:lstStyle/>
          <a:p>
            <a:pPr marL="456565">
              <a:lnSpc>
                <a:spcPct val="100000"/>
              </a:lnSpc>
              <a:spcBef>
                <a:spcPts val="259"/>
              </a:spcBef>
            </a:pPr>
            <a:r>
              <a:rPr dirty="0" sz="1400" spc="-5" b="1">
                <a:latin typeface="Calibri"/>
                <a:cs typeface="Calibri"/>
              </a:rPr>
              <a:t>2119 patients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included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930232" y="6115"/>
            <a:ext cx="321691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P</a:t>
            </a:r>
            <a:r>
              <a:rPr dirty="0"/>
              <a:t>ATIENT </a:t>
            </a:r>
            <a:r>
              <a:rPr dirty="0" sz="3200"/>
              <a:t>F</a:t>
            </a:r>
            <a:r>
              <a:rPr dirty="0"/>
              <a:t>LOW</a:t>
            </a:r>
            <a:r>
              <a:rPr dirty="0" spc="-260"/>
              <a:t> </a:t>
            </a:r>
            <a:r>
              <a:rPr dirty="0" sz="3200"/>
              <a:t>C</a:t>
            </a:r>
            <a:r>
              <a:rPr dirty="0"/>
              <a:t>HART</a:t>
            </a:r>
            <a:endParaRPr sz="3200"/>
          </a:p>
        </p:txBody>
      </p:sp>
      <p:sp>
        <p:nvSpPr>
          <p:cNvPr id="18" name="object 18"/>
          <p:cNvSpPr/>
          <p:nvPr/>
        </p:nvSpPr>
        <p:spPr>
          <a:xfrm>
            <a:off x="6797388" y="1648510"/>
            <a:ext cx="76200" cy="915669"/>
          </a:xfrm>
          <a:custGeom>
            <a:avLst/>
            <a:gdLst/>
            <a:ahLst/>
            <a:cxnLst/>
            <a:rect l="l" t="t" r="r" b="b"/>
            <a:pathLst>
              <a:path w="76200" h="915669">
                <a:moveTo>
                  <a:pt x="47625" y="864016"/>
                </a:moveTo>
                <a:lnTo>
                  <a:pt x="28575" y="864016"/>
                </a:lnTo>
                <a:lnTo>
                  <a:pt x="28575" y="0"/>
                </a:lnTo>
                <a:lnTo>
                  <a:pt x="47625" y="0"/>
                </a:lnTo>
                <a:lnTo>
                  <a:pt x="47625" y="864016"/>
                </a:lnTo>
                <a:close/>
              </a:path>
              <a:path w="76200" h="915669">
                <a:moveTo>
                  <a:pt x="38100" y="915449"/>
                </a:moveTo>
                <a:lnTo>
                  <a:pt x="0" y="839249"/>
                </a:lnTo>
                <a:lnTo>
                  <a:pt x="28575" y="839249"/>
                </a:lnTo>
                <a:lnTo>
                  <a:pt x="28575" y="864016"/>
                </a:lnTo>
                <a:lnTo>
                  <a:pt x="63817" y="864016"/>
                </a:lnTo>
                <a:lnTo>
                  <a:pt x="38100" y="915449"/>
                </a:lnTo>
                <a:close/>
              </a:path>
              <a:path w="76200" h="915669">
                <a:moveTo>
                  <a:pt x="63817" y="864016"/>
                </a:moveTo>
                <a:lnTo>
                  <a:pt x="47625" y="864016"/>
                </a:lnTo>
                <a:lnTo>
                  <a:pt x="47625" y="839249"/>
                </a:lnTo>
                <a:lnTo>
                  <a:pt x="76200" y="839249"/>
                </a:lnTo>
                <a:lnTo>
                  <a:pt x="63817" y="864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59148" y="967847"/>
            <a:ext cx="0" cy="139700"/>
          </a:xfrm>
          <a:custGeom>
            <a:avLst/>
            <a:gdLst/>
            <a:ahLst/>
            <a:cxnLst/>
            <a:rect l="l" t="t" r="r" b="b"/>
            <a:pathLst>
              <a:path w="0" h="139700">
                <a:moveTo>
                  <a:pt x="0" y="0"/>
                </a:moveTo>
                <a:lnTo>
                  <a:pt x="0" y="13916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27226" y="2055367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 h="0">
                <a:moveTo>
                  <a:pt x="0" y="0"/>
                </a:moveTo>
                <a:lnTo>
                  <a:pt x="11320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845071" y="206055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526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81435" y="121319"/>
          <a:ext cx="7240270" cy="4293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6740"/>
                <a:gridCol w="1573530"/>
              </a:tblGrid>
              <a:tr h="520700">
                <a:tc>
                  <a:txBody>
                    <a:bodyPr/>
                    <a:lstStyle/>
                    <a:p>
                      <a:pPr algn="r" marR="115570">
                        <a:lnSpc>
                          <a:spcPts val="3040"/>
                        </a:lnSpc>
                      </a:pPr>
                      <a:r>
                        <a:rPr dirty="0" sz="3200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2600" b="1">
                          <a:latin typeface="Calibri"/>
                          <a:cs typeface="Calibri"/>
                        </a:rPr>
                        <a:t>ASELINE</a:t>
                      </a:r>
                      <a:r>
                        <a:rPr dirty="0" sz="2600" spc="-1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600" b="1">
                          <a:latin typeface="Calibri"/>
                          <a:cs typeface="Calibri"/>
                        </a:rPr>
                        <a:t>HARACTERISTICS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1480">
                <a:tc>
                  <a:txBody>
                    <a:bodyPr/>
                    <a:lstStyle/>
                    <a:p>
                      <a:pPr algn="r" marR="16002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5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BP SES</a:t>
                      </a:r>
                      <a:r>
                        <a:rPr dirty="0" sz="1500" spc="-9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(n=1,063)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5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DP EES</a:t>
                      </a:r>
                      <a:r>
                        <a:rPr dirty="0" sz="1500" spc="-4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(n=1,056)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960"/>
                        </a:spcBef>
                        <a:tabLst>
                          <a:tab pos="4493895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Age (years)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SD	</a:t>
                      </a:r>
                      <a:r>
                        <a:rPr dirty="0" baseline="11574" sz="1800" spc="-7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66.1 </a:t>
                      </a:r>
                      <a:r>
                        <a:rPr dirty="0" baseline="11574" sz="180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baseline="11574" sz="1800" spc="-3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1574" sz="1800" spc="-7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11.6</a:t>
                      </a:r>
                      <a:endParaRPr baseline="11574" sz="1800">
                        <a:latin typeface="Calibri"/>
                        <a:cs typeface="Calibri"/>
                      </a:endParaRPr>
                    </a:p>
                  </a:txBody>
                  <a:tcPr marL="0" marR="0" marB="0" marT="12192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65.9 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2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763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Male gender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 n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(%)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818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(77%)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816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(77%)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Diabetes mellitus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 n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(%)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257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(24%)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229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(22%)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</a:tr>
              <a:tr h="27432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Hypertension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(%)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728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(69%)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706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(67%)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Hypercholesterolemia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(%)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712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(67%)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716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(68%)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</a:tr>
              <a:tr h="27432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Renal failure (GFR&lt;60 ml/min)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2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(%)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151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(15%)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(13%)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493895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Left ventricular ejection fraction (%)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 SD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55.7 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200" spc="-2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12.1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55.9 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2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</a:tr>
              <a:tr h="27432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Indication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— n</a:t>
                      </a:r>
                      <a:r>
                        <a:rPr dirty="0" sz="12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604385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Unstable angina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78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74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</a:tr>
              <a:tr h="27432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Non ST-segment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elevation MI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288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(27%)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284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(27%)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ST-segment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elevation MI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(20%)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196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(19%)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/>
                </a:tc>
              </a:tr>
              <a:tr h="27432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4526280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Stable angina	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325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(31%)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332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(31%)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131" y="7019"/>
            <a:ext cx="47631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D</a:t>
            </a:r>
            <a:r>
              <a:rPr dirty="0"/>
              <a:t>UAL </a:t>
            </a:r>
            <a:r>
              <a:rPr dirty="0" sz="3200"/>
              <a:t>A</a:t>
            </a:r>
            <a:r>
              <a:rPr dirty="0"/>
              <a:t>NTIPLATELET</a:t>
            </a:r>
            <a:r>
              <a:rPr dirty="0" spc="-250"/>
              <a:t> </a:t>
            </a:r>
            <a:r>
              <a:rPr dirty="0" sz="3200"/>
              <a:t>T</a:t>
            </a:r>
            <a:r>
              <a:rPr dirty="0"/>
              <a:t>REATMENT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419970" y="1320190"/>
            <a:ext cx="439420" cy="2957195"/>
          </a:xfrm>
          <a:custGeom>
            <a:avLst/>
            <a:gdLst/>
            <a:ahLst/>
            <a:cxnLst/>
            <a:rect l="l" t="t" r="r" b="b"/>
            <a:pathLst>
              <a:path w="439419" h="2957195">
                <a:moveTo>
                  <a:pt x="0" y="0"/>
                </a:moveTo>
                <a:lnTo>
                  <a:pt x="439166" y="0"/>
                </a:lnTo>
                <a:lnTo>
                  <a:pt x="439166" y="2957169"/>
                </a:lnTo>
                <a:lnTo>
                  <a:pt x="0" y="295716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19970" y="1320190"/>
            <a:ext cx="439420" cy="2957195"/>
          </a:xfrm>
          <a:custGeom>
            <a:avLst/>
            <a:gdLst/>
            <a:ahLst/>
            <a:cxnLst/>
            <a:rect l="l" t="t" r="r" b="b"/>
            <a:pathLst>
              <a:path w="439419" h="2957195">
                <a:moveTo>
                  <a:pt x="0" y="0"/>
                </a:moveTo>
                <a:lnTo>
                  <a:pt x="439166" y="0"/>
                </a:lnTo>
                <a:lnTo>
                  <a:pt x="439166" y="2957169"/>
                </a:lnTo>
                <a:lnTo>
                  <a:pt x="0" y="29571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57054" y="1742643"/>
            <a:ext cx="439420" cy="2534920"/>
          </a:xfrm>
          <a:custGeom>
            <a:avLst/>
            <a:gdLst/>
            <a:ahLst/>
            <a:cxnLst/>
            <a:rect l="l" t="t" r="r" b="b"/>
            <a:pathLst>
              <a:path w="439420" h="2534920">
                <a:moveTo>
                  <a:pt x="0" y="0"/>
                </a:moveTo>
                <a:lnTo>
                  <a:pt x="439166" y="0"/>
                </a:lnTo>
                <a:lnTo>
                  <a:pt x="439166" y="2534716"/>
                </a:lnTo>
                <a:lnTo>
                  <a:pt x="0" y="253471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57054" y="1742643"/>
            <a:ext cx="439420" cy="2534920"/>
          </a:xfrm>
          <a:custGeom>
            <a:avLst/>
            <a:gdLst/>
            <a:ahLst/>
            <a:cxnLst/>
            <a:rect l="l" t="t" r="r" b="b"/>
            <a:pathLst>
              <a:path w="439420" h="2534920">
                <a:moveTo>
                  <a:pt x="0" y="0"/>
                </a:moveTo>
                <a:lnTo>
                  <a:pt x="439166" y="0"/>
                </a:lnTo>
                <a:lnTo>
                  <a:pt x="439166" y="2534716"/>
                </a:lnTo>
                <a:lnTo>
                  <a:pt x="0" y="253471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94139" y="3824731"/>
            <a:ext cx="439420" cy="452755"/>
          </a:xfrm>
          <a:custGeom>
            <a:avLst/>
            <a:gdLst/>
            <a:ahLst/>
            <a:cxnLst/>
            <a:rect l="l" t="t" r="r" b="b"/>
            <a:pathLst>
              <a:path w="439420" h="452754">
                <a:moveTo>
                  <a:pt x="0" y="0"/>
                </a:moveTo>
                <a:lnTo>
                  <a:pt x="439166" y="0"/>
                </a:lnTo>
                <a:lnTo>
                  <a:pt x="439166" y="452627"/>
                </a:lnTo>
                <a:lnTo>
                  <a:pt x="0" y="45262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94139" y="3824731"/>
            <a:ext cx="439420" cy="452755"/>
          </a:xfrm>
          <a:custGeom>
            <a:avLst/>
            <a:gdLst/>
            <a:ahLst/>
            <a:cxnLst/>
            <a:rect l="l" t="t" r="r" b="b"/>
            <a:pathLst>
              <a:path w="439420" h="452754">
                <a:moveTo>
                  <a:pt x="0" y="0"/>
                </a:moveTo>
                <a:lnTo>
                  <a:pt x="439166" y="0"/>
                </a:lnTo>
                <a:lnTo>
                  <a:pt x="439166" y="452627"/>
                </a:lnTo>
                <a:lnTo>
                  <a:pt x="0" y="4526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31223" y="4035958"/>
            <a:ext cx="439420" cy="241935"/>
          </a:xfrm>
          <a:custGeom>
            <a:avLst/>
            <a:gdLst/>
            <a:ahLst/>
            <a:cxnLst/>
            <a:rect l="l" t="t" r="r" b="b"/>
            <a:pathLst>
              <a:path w="439420" h="241935">
                <a:moveTo>
                  <a:pt x="0" y="0"/>
                </a:moveTo>
                <a:lnTo>
                  <a:pt x="439166" y="0"/>
                </a:lnTo>
                <a:lnTo>
                  <a:pt x="439166" y="241401"/>
                </a:lnTo>
                <a:lnTo>
                  <a:pt x="0" y="24140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31223" y="4035958"/>
            <a:ext cx="439420" cy="241935"/>
          </a:xfrm>
          <a:custGeom>
            <a:avLst/>
            <a:gdLst/>
            <a:ahLst/>
            <a:cxnLst/>
            <a:rect l="l" t="t" r="r" b="b"/>
            <a:pathLst>
              <a:path w="439420" h="241935">
                <a:moveTo>
                  <a:pt x="0" y="0"/>
                </a:moveTo>
                <a:lnTo>
                  <a:pt x="439166" y="0"/>
                </a:lnTo>
                <a:lnTo>
                  <a:pt x="439166" y="241401"/>
                </a:lnTo>
                <a:lnTo>
                  <a:pt x="0" y="24140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59137" y="1290015"/>
            <a:ext cx="439420" cy="2987675"/>
          </a:xfrm>
          <a:custGeom>
            <a:avLst/>
            <a:gdLst/>
            <a:ahLst/>
            <a:cxnLst/>
            <a:rect l="l" t="t" r="r" b="b"/>
            <a:pathLst>
              <a:path w="439420" h="2987675">
                <a:moveTo>
                  <a:pt x="0" y="0"/>
                </a:moveTo>
                <a:lnTo>
                  <a:pt x="439166" y="0"/>
                </a:lnTo>
                <a:lnTo>
                  <a:pt x="439166" y="2987344"/>
                </a:lnTo>
                <a:lnTo>
                  <a:pt x="0" y="298734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59137" y="1290015"/>
            <a:ext cx="439420" cy="2987675"/>
          </a:xfrm>
          <a:custGeom>
            <a:avLst/>
            <a:gdLst/>
            <a:ahLst/>
            <a:cxnLst/>
            <a:rect l="l" t="t" r="r" b="b"/>
            <a:pathLst>
              <a:path w="439420" h="2987675">
                <a:moveTo>
                  <a:pt x="0" y="0"/>
                </a:moveTo>
                <a:lnTo>
                  <a:pt x="439166" y="0"/>
                </a:lnTo>
                <a:lnTo>
                  <a:pt x="439166" y="2987344"/>
                </a:lnTo>
                <a:lnTo>
                  <a:pt x="0" y="29873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96221" y="1802993"/>
            <a:ext cx="439420" cy="2474595"/>
          </a:xfrm>
          <a:custGeom>
            <a:avLst/>
            <a:gdLst/>
            <a:ahLst/>
            <a:cxnLst/>
            <a:rect l="l" t="t" r="r" b="b"/>
            <a:pathLst>
              <a:path w="439420" h="2474595">
                <a:moveTo>
                  <a:pt x="0" y="0"/>
                </a:moveTo>
                <a:lnTo>
                  <a:pt x="439166" y="0"/>
                </a:lnTo>
                <a:lnTo>
                  <a:pt x="439166" y="2474366"/>
                </a:lnTo>
                <a:lnTo>
                  <a:pt x="0" y="247436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96221" y="1802993"/>
            <a:ext cx="439420" cy="2474595"/>
          </a:xfrm>
          <a:custGeom>
            <a:avLst/>
            <a:gdLst/>
            <a:ahLst/>
            <a:cxnLst/>
            <a:rect l="l" t="t" r="r" b="b"/>
            <a:pathLst>
              <a:path w="439420" h="2474595">
                <a:moveTo>
                  <a:pt x="0" y="0"/>
                </a:moveTo>
                <a:lnTo>
                  <a:pt x="439166" y="0"/>
                </a:lnTo>
                <a:lnTo>
                  <a:pt x="439166" y="2474366"/>
                </a:lnTo>
                <a:lnTo>
                  <a:pt x="0" y="24743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33306" y="3824731"/>
            <a:ext cx="439420" cy="452755"/>
          </a:xfrm>
          <a:custGeom>
            <a:avLst/>
            <a:gdLst/>
            <a:ahLst/>
            <a:cxnLst/>
            <a:rect l="l" t="t" r="r" b="b"/>
            <a:pathLst>
              <a:path w="439420" h="452754">
                <a:moveTo>
                  <a:pt x="0" y="0"/>
                </a:moveTo>
                <a:lnTo>
                  <a:pt x="439166" y="0"/>
                </a:lnTo>
                <a:lnTo>
                  <a:pt x="439166" y="452627"/>
                </a:lnTo>
                <a:lnTo>
                  <a:pt x="0" y="45262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33306" y="3824731"/>
            <a:ext cx="439420" cy="452755"/>
          </a:xfrm>
          <a:custGeom>
            <a:avLst/>
            <a:gdLst/>
            <a:ahLst/>
            <a:cxnLst/>
            <a:rect l="l" t="t" r="r" b="b"/>
            <a:pathLst>
              <a:path w="439420" h="452754">
                <a:moveTo>
                  <a:pt x="0" y="0"/>
                </a:moveTo>
                <a:lnTo>
                  <a:pt x="439166" y="0"/>
                </a:lnTo>
                <a:lnTo>
                  <a:pt x="439166" y="452627"/>
                </a:lnTo>
                <a:lnTo>
                  <a:pt x="0" y="4526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70390" y="4035958"/>
            <a:ext cx="439420" cy="241935"/>
          </a:xfrm>
          <a:custGeom>
            <a:avLst/>
            <a:gdLst/>
            <a:ahLst/>
            <a:cxnLst/>
            <a:rect l="l" t="t" r="r" b="b"/>
            <a:pathLst>
              <a:path w="439420" h="241935">
                <a:moveTo>
                  <a:pt x="0" y="0"/>
                </a:moveTo>
                <a:lnTo>
                  <a:pt x="439166" y="0"/>
                </a:lnTo>
                <a:lnTo>
                  <a:pt x="439166" y="241401"/>
                </a:lnTo>
                <a:lnTo>
                  <a:pt x="0" y="24140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470390" y="4035958"/>
            <a:ext cx="439420" cy="241935"/>
          </a:xfrm>
          <a:custGeom>
            <a:avLst/>
            <a:gdLst/>
            <a:ahLst/>
            <a:cxnLst/>
            <a:rect l="l" t="t" r="r" b="b"/>
            <a:pathLst>
              <a:path w="439420" h="241935">
                <a:moveTo>
                  <a:pt x="0" y="0"/>
                </a:moveTo>
                <a:lnTo>
                  <a:pt x="439166" y="0"/>
                </a:lnTo>
                <a:lnTo>
                  <a:pt x="439166" y="241401"/>
                </a:lnTo>
                <a:lnTo>
                  <a:pt x="0" y="24140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90595" y="4277359"/>
            <a:ext cx="6148705" cy="0"/>
          </a:xfrm>
          <a:custGeom>
            <a:avLst/>
            <a:gdLst/>
            <a:ahLst/>
            <a:cxnLst/>
            <a:rect l="l" t="t" r="r" b="b"/>
            <a:pathLst>
              <a:path w="6148705" h="0">
                <a:moveTo>
                  <a:pt x="0" y="0"/>
                </a:moveTo>
                <a:lnTo>
                  <a:pt x="61483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90595" y="4277359"/>
            <a:ext cx="6148705" cy="0"/>
          </a:xfrm>
          <a:custGeom>
            <a:avLst/>
            <a:gdLst/>
            <a:ahLst/>
            <a:cxnLst/>
            <a:rect l="l" t="t" r="r" b="b"/>
            <a:pathLst>
              <a:path w="6148705" h="0">
                <a:moveTo>
                  <a:pt x="0" y="0"/>
                </a:moveTo>
                <a:lnTo>
                  <a:pt x="6148336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90595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90595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27679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27679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64763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64763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701848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701848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238931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238931" y="4277359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090595" y="1259839"/>
            <a:ext cx="0" cy="3017520"/>
          </a:xfrm>
          <a:custGeom>
            <a:avLst/>
            <a:gdLst/>
            <a:ahLst/>
            <a:cxnLst/>
            <a:rect l="l" t="t" r="r" b="b"/>
            <a:pathLst>
              <a:path w="0" h="3017520">
                <a:moveTo>
                  <a:pt x="0" y="0"/>
                </a:moveTo>
                <a:lnTo>
                  <a:pt x="0" y="30175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90595" y="1259839"/>
            <a:ext cx="0" cy="3017520"/>
          </a:xfrm>
          <a:custGeom>
            <a:avLst/>
            <a:gdLst/>
            <a:ahLst/>
            <a:cxnLst/>
            <a:rect l="l" t="t" r="r" b="b"/>
            <a:pathLst>
              <a:path w="0" h="3017520">
                <a:moveTo>
                  <a:pt x="0" y="0"/>
                </a:moveTo>
                <a:lnTo>
                  <a:pt x="0" y="30175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29635" y="427735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29635" y="427735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029635" y="3673855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029635" y="3673855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029635" y="307035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29635" y="307035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29635" y="2466847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29635" y="2466847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29635" y="186334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29635" y="186334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029635" y="125983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029635" y="125983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316014" y="4378655"/>
            <a:ext cx="10877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At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Discharge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02025" y="4378655"/>
            <a:ext cx="7931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At </a:t>
            </a:r>
            <a:r>
              <a:rPr dirty="0" sz="1600" b="1">
                <a:latin typeface="Calibri"/>
                <a:cs typeface="Calibri"/>
              </a:rPr>
              <a:t>1</a:t>
            </a:r>
            <a:r>
              <a:rPr dirty="0" sz="1600" spc="-9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96148" y="4378655"/>
            <a:ext cx="8737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At </a:t>
            </a:r>
            <a:r>
              <a:rPr dirty="0" sz="1600" b="1">
                <a:latin typeface="Calibri"/>
                <a:cs typeface="Calibri"/>
              </a:rPr>
              <a:t>2</a:t>
            </a:r>
            <a:r>
              <a:rPr dirty="0" sz="1600" spc="-9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Years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33232" y="4378655"/>
            <a:ext cx="8737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At </a:t>
            </a:r>
            <a:r>
              <a:rPr dirty="0" sz="1600" b="1">
                <a:latin typeface="Calibri"/>
                <a:cs typeface="Calibri"/>
              </a:rPr>
              <a:t>5</a:t>
            </a:r>
            <a:r>
              <a:rPr dirty="0" sz="1600" spc="-9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Years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91766" y="1112215"/>
            <a:ext cx="3340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100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95450" y="1715719"/>
            <a:ext cx="2311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80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95450" y="2319223"/>
            <a:ext cx="2311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95450" y="2922727"/>
            <a:ext cx="2311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95450" y="3526231"/>
            <a:ext cx="2311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99133" y="4129735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15778" y="94869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98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52863" y="1371142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84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54945" y="918514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Calibri"/>
                <a:cs typeface="Calibri"/>
              </a:rPr>
              <a:t>99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92030" y="1431493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Calibri"/>
                <a:cs typeface="Calibri"/>
              </a:rPr>
              <a:t>82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89947" y="3453231"/>
            <a:ext cx="695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</a:tabLst>
            </a:pP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r>
              <a:rPr dirty="0" sz="1800">
                <a:solidFill>
                  <a:srgbClr val="0000FF"/>
                </a:solidFill>
                <a:latin typeface="Calibri"/>
                <a:cs typeface="Calibri"/>
              </a:rPr>
              <a:t>5	</a:t>
            </a:r>
            <a:r>
              <a:rPr dirty="0" sz="1800" spc="-5">
                <a:solidFill>
                  <a:srgbClr val="FF0000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185744" y="3664457"/>
            <a:ext cx="581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</a:tabLst>
            </a:pPr>
            <a:r>
              <a:rPr dirty="0" sz="1800">
                <a:solidFill>
                  <a:srgbClr val="0000FF"/>
                </a:solidFill>
                <a:latin typeface="Calibri"/>
                <a:cs typeface="Calibri"/>
              </a:rPr>
              <a:t>8	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060286" y="85013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060286" y="85013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060286" y="85013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232752" y="747369"/>
            <a:ext cx="163448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3455" algn="l"/>
              </a:tabLst>
            </a:pPr>
            <a:r>
              <a:rPr dirty="0" sz="1800" spc="-5" b="1">
                <a:solidFill>
                  <a:srgbClr val="0000FF"/>
                </a:solidFill>
                <a:latin typeface="Calibri"/>
                <a:cs typeface="Calibri"/>
              </a:rPr>
              <a:t>BP SES	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DP</a:t>
            </a:r>
            <a:r>
              <a:rPr dirty="0" sz="18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EES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21360" y="85013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21360" y="85013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021360" y="85013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359967" y="1440565"/>
            <a:ext cx="189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02372" y="1718347"/>
            <a:ext cx="240157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5" i="1">
                <a:latin typeface="Calibri"/>
                <a:cs typeface="Calibri"/>
              </a:rPr>
              <a:t>*differences between groups  </a:t>
            </a:r>
            <a:r>
              <a:rPr dirty="0" sz="1600" spc="-5" i="1">
                <a:latin typeface="Calibri"/>
                <a:cs typeface="Calibri"/>
              </a:rPr>
              <a:t>statistically not</a:t>
            </a:r>
            <a:r>
              <a:rPr dirty="0" sz="1600" spc="-3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significant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BIOSCIENCE - Randomized comparison of an ultrathin cobalt-chromium biodegradable polymer sirolimus-eluting stent with a thin strut durable polymer everolimus-eluting stent for PCI</dc:subject>
  <dc:title>BIOSCIENCE - Randomized comparison of an ultrathin cobalt-chromium biodegradable polymer sirolimus-eluting stent with a thin strut durable polymer everolimus-eluting stent for PCI</dc:title>
  <dcterms:created xsi:type="dcterms:W3CDTF">2018-09-05T13:36:23Z</dcterms:created>
  <dcterms:modified xsi:type="dcterms:W3CDTF">2018-09-05T13:36:23Z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2018-08-28T00:00:00Z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