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7" r:id="rId2"/>
  </p:sldMasterIdLst>
  <p:notesMasterIdLst>
    <p:notesMasterId r:id="rId15"/>
  </p:notesMasterIdLst>
  <p:sldIdLst>
    <p:sldId id="2145707195" r:id="rId3"/>
    <p:sldId id="2145707196" r:id="rId4"/>
    <p:sldId id="258" r:id="rId5"/>
    <p:sldId id="259" r:id="rId6"/>
    <p:sldId id="2145707194" r:id="rId7"/>
    <p:sldId id="284" r:id="rId8"/>
    <p:sldId id="2145707193" r:id="rId9"/>
    <p:sldId id="2145707189" r:id="rId10"/>
    <p:sldId id="274" r:id="rId11"/>
    <p:sldId id="275" r:id="rId12"/>
    <p:sldId id="2145707191" r:id="rId13"/>
    <p:sldId id="2145707192" r:id="rId14"/>
  </p:sldIdLst>
  <p:sldSz cx="12192000" cy="6858000"/>
  <p:notesSz cx="6797675" cy="987425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79" userDrawn="1">
          <p15:clr>
            <a:srgbClr val="A4A3A4"/>
          </p15:clr>
        </p15:guide>
        <p15:guide id="3" orient="horz" pos="3362" userDrawn="1">
          <p15:clr>
            <a:srgbClr val="A4A3A4"/>
          </p15:clr>
        </p15:guide>
        <p15:guide id="4" orient="horz" pos="2999" userDrawn="1">
          <p15:clr>
            <a:srgbClr val="A4A3A4"/>
          </p15:clr>
        </p15:guide>
        <p15:guide id="5" pos="7537"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m/yA9OnK/+KhFHMy94NFBnmG2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hriar Gohari" initials="" lastIdx="4" clrIdx="0"/>
  <p:cmAuthor id="7" name="Oxford Pharmagenesis" initials="PG" lastIdx="2" clrIdx="7">
    <p:extLst>
      <p:ext uri="{19B8F6BF-5375-455C-9EA6-DF929625EA0E}">
        <p15:presenceInfo xmlns:p15="http://schemas.microsoft.com/office/powerpoint/2012/main" userId="Oxford Pharmagenesis" providerId="None"/>
      </p:ext>
    </p:extLst>
  </p:cmAuthor>
  <p:cmAuthor id="1" name="PharmaGenesis" initials="PG" lastIdx="121" clrIdx="1">
    <p:extLst>
      <p:ext uri="{19B8F6BF-5375-455C-9EA6-DF929625EA0E}">
        <p15:presenceInfo xmlns:p15="http://schemas.microsoft.com/office/powerpoint/2012/main" userId="PharmaGenesis" providerId="None"/>
      </p:ext>
    </p:extLst>
  </p:cmAuthor>
  <p:cmAuthor id="8" name="Claire Raison" initials="CR" lastIdx="26" clrIdx="8">
    <p:extLst>
      <p:ext uri="{19B8F6BF-5375-455C-9EA6-DF929625EA0E}">
        <p15:presenceInfo xmlns:p15="http://schemas.microsoft.com/office/powerpoint/2012/main" userId="S::Claire.Raison@pharmagenesis.com::099c18ef-b0e5-494d-905d-8b70e97dd62c" providerId="AD"/>
      </p:ext>
    </p:extLst>
  </p:cmAuthor>
  <p:cmAuthor id="2" name="Valentina Bart" initials="VB" lastIdx="43" clrIdx="2">
    <p:extLst>
      <p:ext uri="{19B8F6BF-5375-455C-9EA6-DF929625EA0E}">
        <p15:presenceInfo xmlns:p15="http://schemas.microsoft.com/office/powerpoint/2012/main" userId="Valentina Bart" providerId="None"/>
      </p:ext>
    </p:extLst>
  </p:cmAuthor>
  <p:cmAuthor id="9" name="Bhavna Jois" initials="BJ [3]" lastIdx="4" clrIdx="9">
    <p:extLst>
      <p:ext uri="{19B8F6BF-5375-455C-9EA6-DF929625EA0E}">
        <p15:presenceInfo xmlns:p15="http://schemas.microsoft.com/office/powerpoint/2012/main" userId="Bhavna Jois" providerId="None"/>
      </p:ext>
    </p:extLst>
  </p:cmAuthor>
  <p:cmAuthor id="3" name="Karis Vaughan" initials="KV" lastIdx="74" clrIdx="3">
    <p:extLst>
      <p:ext uri="{19B8F6BF-5375-455C-9EA6-DF929625EA0E}">
        <p15:presenceInfo xmlns:p15="http://schemas.microsoft.com/office/powerpoint/2012/main" userId="S::Karis.Vaughan@pharmagenesis.com::e2f2e222-c7ef-487c-832d-c18008eb7cd6" providerId="AD"/>
      </p:ext>
    </p:extLst>
  </p:cmAuthor>
  <p:cmAuthor id="4" name="Alba Ilia" initials="AI" lastIdx="3" clrIdx="4">
    <p:extLst>
      <p:ext uri="{19B8F6BF-5375-455C-9EA6-DF929625EA0E}">
        <p15:presenceInfo xmlns:p15="http://schemas.microsoft.com/office/powerpoint/2012/main" userId="GJZxO9RAiaisbrViIxpIuH4u5uNZVoPoH6htbcWcShI=" providerId="None"/>
      </p:ext>
    </p:extLst>
  </p:cmAuthor>
  <p:cmAuthor id="5" name="Bhavna Jois" initials="BJ" lastIdx="45" clrIdx="5">
    <p:extLst>
      <p:ext uri="{19B8F6BF-5375-455C-9EA6-DF929625EA0E}">
        <p15:presenceInfo xmlns:p15="http://schemas.microsoft.com/office/powerpoint/2012/main" userId="S::bjois@alnylam.com::6d643892-f40e-4d36-808c-99c9e703f586" providerId="AD"/>
      </p:ext>
    </p:extLst>
  </p:cmAuthor>
  <p:cmAuthor id="6" name="Bhavna Jois" initials="BJ [2]" lastIdx="5" clrIdx="6">
    <p:extLst>
      <p:ext uri="{19B8F6BF-5375-455C-9EA6-DF929625EA0E}">
        <p15:presenceInfo xmlns:p15="http://schemas.microsoft.com/office/powerpoint/2012/main" userId="rswZEqZbmH9KJY86lzX8OksUvYErsaTxBBnPQCGVpC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264C"/>
    <a:srgbClr val="EDAA00"/>
    <a:srgbClr val="8A8C8C"/>
    <a:srgbClr val="682666"/>
    <a:srgbClr val="0099DC"/>
    <a:srgbClr val="0A3254"/>
    <a:srgbClr val="000000"/>
    <a:srgbClr val="AF1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90D8D0-1ACC-453B-B8CB-025EB30B3607}">
  <a:tblStyle styleId="{EC90D8D0-1ACC-453B-B8CB-025EB30B360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8"/>
          </a:solidFill>
        </a:fill>
      </a:tcStyle>
    </a:wholeTbl>
    <a:band1H>
      <a:tcTxStyle/>
      <a:tcStyle>
        <a:tcBdr/>
        <a:fill>
          <a:solidFill>
            <a:srgbClr val="CADDF2"/>
          </a:solidFill>
        </a:fill>
      </a:tcStyle>
    </a:band1H>
    <a:band2H>
      <a:tcTxStyle/>
      <a:tcStyle>
        <a:tcBdr/>
      </a:tcStyle>
    </a:band2H>
    <a:band1V>
      <a:tcTxStyle/>
      <a:tcStyle>
        <a:tcBdr/>
        <a:fill>
          <a:solidFill>
            <a:srgbClr val="CADD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724" autoAdjust="0"/>
  </p:normalViewPr>
  <p:slideViewPr>
    <p:cSldViewPr snapToGrid="0">
      <p:cViewPr varScale="1">
        <p:scale>
          <a:sx n="77" d="100"/>
          <a:sy n="77" d="100"/>
        </p:scale>
        <p:origin x="624" y="72"/>
      </p:cViewPr>
      <p:guideLst>
        <p:guide orient="horz" pos="777"/>
        <p:guide pos="279"/>
        <p:guide orient="horz" pos="3362"/>
        <p:guide orient="horz" pos="2999"/>
        <p:guide pos="753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0" d="100"/>
          <a:sy n="100"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275" cy="4955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49862" y="0"/>
            <a:ext cx="2946275" cy="49557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671"/>
            <a:ext cx="2946275" cy="49557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62" name="Google Shape;162;p3: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419100" y="1239838"/>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0383" y="4778873"/>
            <a:ext cx="5436909" cy="39101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56" name="Google Shape;356;p11:notes"/>
          <p:cNvSpPr txBox="1">
            <a:spLocks noGrp="1"/>
          </p:cNvSpPr>
          <p:nvPr>
            <p:ph type="sldNum" idx="12"/>
          </p:nvPr>
        </p:nvSpPr>
        <p:spPr>
          <a:xfrm>
            <a:off x="3849863" y="9431446"/>
            <a:ext cx="2946275" cy="49836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dirty="0">
                <a:latin typeface="Quattrocento Sans"/>
                <a:ea typeface="Quattrocento Sans"/>
                <a:cs typeface="Quattrocento Sans"/>
                <a:sym typeface="Quattrocento Sans"/>
              </a:rPr>
              <a:t>Notes for data check: </a:t>
            </a:r>
            <a:endParaRPr lang="en-US"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CSR </a:t>
            </a:r>
            <a:endParaRPr lang="en-US" dirty="0"/>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p 20, part D</a:t>
            </a:r>
            <a:endParaRPr lang="en-US" dirty="0"/>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P 22, 9.3.1 and p23 9.3.2</a:t>
            </a:r>
            <a:endParaRPr lang="en-US" sz="1800" dirty="0">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For endpoints: p 36</a:t>
            </a:r>
            <a:endParaRPr lang="en-US" sz="1800" dirty="0">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For placebo/dummy: p26/27</a:t>
            </a:r>
            <a:endParaRPr lang="en-US" sz="1800" dirty="0">
              <a:latin typeface="Arial"/>
              <a:ea typeface="Arial"/>
              <a:cs typeface="Arial"/>
              <a:sym typeface="Arial"/>
            </a:endParaRPr>
          </a:p>
          <a:p>
            <a:pPr marL="0" lvl="0" indent="0" algn="l" rtl="0">
              <a:spcBef>
                <a:spcPts val="0"/>
              </a:spcBef>
              <a:spcAft>
                <a:spcPts val="0"/>
              </a:spcAft>
              <a:buNone/>
            </a:pPr>
            <a:endParaRPr lang="en-US" dirty="0"/>
          </a:p>
        </p:txBody>
      </p:sp>
      <p:sp>
        <p:nvSpPr>
          <p:cNvPr id="193" name="Google Shape;193;p4: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18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1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 for data check:</a:t>
            </a:r>
          </a:p>
          <a:p>
            <a:pPr marL="171450" lvl="0" indent="-171450" algn="l" rtl="0">
              <a:spcBef>
                <a:spcPts val="0"/>
              </a:spcBef>
              <a:spcAft>
                <a:spcPts val="0"/>
              </a:spcAft>
              <a:buClr>
                <a:schemeClr val="dk1"/>
              </a:buClr>
              <a:buSzPts val="1200"/>
              <a:buFont typeface="Arial"/>
              <a:buChar char="•"/>
            </a:pPr>
            <a:r>
              <a:rPr lang="en-US" dirty="0"/>
              <a:t>DBP: table 14.2.4.1</a:t>
            </a:r>
          </a:p>
          <a:p>
            <a:pPr marL="171450" lvl="0" indent="-171450" algn="l" rtl="0">
              <a:spcBef>
                <a:spcPts val="0"/>
              </a:spcBef>
              <a:spcAft>
                <a:spcPts val="0"/>
              </a:spcAft>
              <a:buClr>
                <a:schemeClr val="dk1"/>
              </a:buClr>
              <a:buSzPts val="1200"/>
              <a:buFont typeface="Arial"/>
              <a:buChar char="•"/>
            </a:pPr>
            <a:r>
              <a:rPr lang="en-US" dirty="0"/>
              <a:t>Office sbp</a:t>
            </a:r>
          </a:p>
          <a:p>
            <a:pPr marL="171450" lvl="0" indent="-171450" algn="l" rtl="0">
              <a:spcBef>
                <a:spcPts val="0"/>
              </a:spcBef>
              <a:spcAft>
                <a:spcPts val="0"/>
              </a:spcAft>
              <a:buClr>
                <a:schemeClr val="dk1"/>
              </a:buClr>
              <a:buSzPts val="1200"/>
              <a:buFont typeface="Arial"/>
              <a:buChar char="•"/>
            </a:pPr>
            <a:r>
              <a:rPr lang="en-US" dirty="0"/>
              <a:t>Office dbp t14.2.4.3</a:t>
            </a:r>
          </a:p>
        </p:txBody>
      </p:sp>
      <p:sp>
        <p:nvSpPr>
          <p:cNvPr id="260" name="Google Shape;260;p7: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413657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 for data check:</a:t>
            </a:r>
          </a:p>
          <a:p>
            <a:pPr marL="171450" lvl="0" indent="-171450" algn="l" rtl="0">
              <a:spcBef>
                <a:spcPts val="0"/>
              </a:spcBef>
              <a:spcAft>
                <a:spcPts val="0"/>
              </a:spcAft>
              <a:buClr>
                <a:schemeClr val="dk1"/>
              </a:buClr>
              <a:buSzPts val="1200"/>
              <a:buFont typeface="Arial"/>
              <a:buChar char="•"/>
            </a:pPr>
            <a:r>
              <a:rPr lang="en-US" dirty="0"/>
              <a:t>DBP: table 14.2.4.4</a:t>
            </a:r>
          </a:p>
          <a:p>
            <a:pPr marL="628650" lvl="1" indent="-95250" algn="l" rtl="0">
              <a:spcBef>
                <a:spcPts val="0"/>
              </a:spcBef>
              <a:spcAft>
                <a:spcPts val="0"/>
              </a:spcAft>
              <a:buClr>
                <a:schemeClr val="dk1"/>
              </a:buClr>
              <a:buSzPts val="1200"/>
              <a:buFont typeface="Arial"/>
              <a:buNone/>
            </a:pPr>
            <a:endParaRPr lang="en-US" dirty="0"/>
          </a:p>
        </p:txBody>
      </p:sp>
      <p:sp>
        <p:nvSpPr>
          <p:cNvPr id="260" name="Google Shape;260;p7: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299271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DC: Table 14.2.1.5</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26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36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included: AKI</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93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 Bullets">
  <p:cSld name="Text + Bullets">
    <p:spTree>
      <p:nvGrpSpPr>
        <p:cNvPr id="1" name="Shape 18"/>
        <p:cNvGrpSpPr/>
        <p:nvPr/>
      </p:nvGrpSpPr>
      <p:grpSpPr>
        <a:xfrm>
          <a:off x="0" y="0"/>
          <a:ext cx="0" cy="0"/>
          <a:chOff x="0" y="0"/>
          <a:chExt cx="0" cy="0"/>
        </a:xfrm>
      </p:grpSpPr>
      <p:sp>
        <p:nvSpPr>
          <p:cNvPr id="19" name="Google Shape;19;p18"/>
          <p:cNvSpPr txBox="1">
            <a:spLocks noGrp="1"/>
          </p:cNvSpPr>
          <p:nvPr>
            <p:ph type="body" idx="1"/>
          </p:nvPr>
        </p:nvSpPr>
        <p:spPr>
          <a:xfrm>
            <a:off x="457200" y="1376921"/>
            <a:ext cx="11430000" cy="499494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20" name="Google Shape;20;p18"/>
          <p:cNvSpPr txBox="1">
            <a:spLocks noGrp="1"/>
          </p:cNvSpPr>
          <p:nvPr>
            <p:ph type="body" idx="2"/>
          </p:nvPr>
        </p:nvSpPr>
        <p:spPr>
          <a:xfrm>
            <a:off x="457200" y="758831"/>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21" name="Google Shape;21;p18"/>
          <p:cNvSpPr txBox="1">
            <a:spLocks noGrp="1"/>
          </p:cNvSpPr>
          <p:nvPr>
            <p:ph type="title"/>
          </p:nvPr>
        </p:nvSpPr>
        <p:spPr>
          <a:xfrm>
            <a:off x="457200" y="245972"/>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22" name="Google Shape;22;p18"/>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23" name="Google Shape;23;p18"/>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Numbers">
  <p:cSld name="Text + Numbers">
    <p:spTree>
      <p:nvGrpSpPr>
        <p:cNvPr id="1" name="Shape 87"/>
        <p:cNvGrpSpPr/>
        <p:nvPr/>
      </p:nvGrpSpPr>
      <p:grpSpPr>
        <a:xfrm>
          <a:off x="0" y="0"/>
          <a:ext cx="0" cy="0"/>
          <a:chOff x="0" y="0"/>
          <a:chExt cx="0" cy="0"/>
        </a:xfrm>
      </p:grpSpPr>
      <p:sp>
        <p:nvSpPr>
          <p:cNvPr id="88" name="Google Shape;88;p30"/>
          <p:cNvSpPr txBox="1">
            <a:spLocks noGrp="1"/>
          </p:cNvSpPr>
          <p:nvPr>
            <p:ph type="body" idx="1"/>
          </p:nvPr>
        </p:nvSpPr>
        <p:spPr>
          <a:xfrm>
            <a:off x="457200" y="1305535"/>
            <a:ext cx="11430000" cy="508369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89" name="Google Shape;89;p30"/>
          <p:cNvSpPr txBox="1">
            <a:spLocks noGrp="1"/>
          </p:cNvSpPr>
          <p:nvPr>
            <p:ph type="body" idx="2"/>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90" name="Google Shape;90;p30"/>
          <p:cNvSpPr txBox="1">
            <a:spLocks noGrp="1"/>
          </p:cNvSpPr>
          <p:nvPr>
            <p:ph type="title"/>
          </p:nvPr>
        </p:nvSpPr>
        <p:spPr>
          <a:xfrm>
            <a:off x="457200" y="24762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91" name="Google Shape;91;p30"/>
          <p:cNvSpPr txBox="1">
            <a:spLocks noGrp="1"/>
          </p:cNvSpPr>
          <p:nvPr>
            <p:ph type="body" idx="3"/>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92" name="Google Shape;92;p30"/>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Numbers + Double Header">
  <p:cSld name="Text + Numbers + Double Header">
    <p:spTree>
      <p:nvGrpSpPr>
        <p:cNvPr id="1" name="Shape 93"/>
        <p:cNvGrpSpPr/>
        <p:nvPr/>
      </p:nvGrpSpPr>
      <p:grpSpPr>
        <a:xfrm>
          <a:off x="0" y="0"/>
          <a:ext cx="0" cy="0"/>
          <a:chOff x="0" y="0"/>
          <a:chExt cx="0" cy="0"/>
        </a:xfrm>
      </p:grpSpPr>
      <p:sp>
        <p:nvSpPr>
          <p:cNvPr id="94" name="Google Shape;94;p31"/>
          <p:cNvSpPr txBox="1">
            <a:spLocks noGrp="1"/>
          </p:cNvSpPr>
          <p:nvPr>
            <p:ph type="body" idx="1"/>
          </p:nvPr>
        </p:nvSpPr>
        <p:spPr>
          <a:xfrm>
            <a:off x="457200" y="1729984"/>
            <a:ext cx="11430000" cy="464766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95" name="Google Shape;95;p31"/>
          <p:cNvSpPr txBox="1">
            <a:spLocks noGrp="1"/>
          </p:cNvSpPr>
          <p:nvPr>
            <p:ph type="body" idx="2"/>
          </p:nvPr>
        </p:nvSpPr>
        <p:spPr>
          <a:xfrm>
            <a:off x="457200" y="1215214"/>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96" name="Google Shape;96;p31"/>
          <p:cNvSpPr txBox="1">
            <a:spLocks noGrp="1"/>
          </p:cNvSpPr>
          <p:nvPr>
            <p:ph type="title"/>
          </p:nvPr>
        </p:nvSpPr>
        <p:spPr>
          <a:xfrm>
            <a:off x="457200" y="199217"/>
            <a:ext cx="11430000" cy="109952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97" name="Google Shape;97;p31"/>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98" name="Google Shape;98;p31"/>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Numbers+ 2 Columns">
  <p:cSld name="Text + Numbers+ 2 Columns">
    <p:spTree>
      <p:nvGrpSpPr>
        <p:cNvPr id="1" name="Shape 99"/>
        <p:cNvGrpSpPr/>
        <p:nvPr/>
      </p:nvGrpSpPr>
      <p:grpSpPr>
        <a:xfrm>
          <a:off x="0" y="0"/>
          <a:ext cx="0" cy="0"/>
          <a:chOff x="0" y="0"/>
          <a:chExt cx="0" cy="0"/>
        </a:xfrm>
      </p:grpSpPr>
      <p:sp>
        <p:nvSpPr>
          <p:cNvPr id="100" name="Google Shape;100;p32"/>
          <p:cNvSpPr txBox="1">
            <a:spLocks noGrp="1"/>
          </p:cNvSpPr>
          <p:nvPr>
            <p:ph type="body" idx="1"/>
          </p:nvPr>
        </p:nvSpPr>
        <p:spPr>
          <a:xfrm>
            <a:off x="6400800" y="1305535"/>
            <a:ext cx="5486400" cy="46736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101" name="Google Shape;101;p32"/>
          <p:cNvSpPr txBox="1">
            <a:spLocks noGrp="1"/>
          </p:cNvSpPr>
          <p:nvPr>
            <p:ph type="body" idx="2"/>
          </p:nvPr>
        </p:nvSpPr>
        <p:spPr>
          <a:xfrm>
            <a:off x="457200" y="1305535"/>
            <a:ext cx="5486400" cy="46736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102" name="Google Shape;102;p32"/>
          <p:cNvSpPr txBox="1">
            <a:spLocks noGrp="1"/>
          </p:cNvSpPr>
          <p:nvPr>
            <p:ph type="body" idx="3"/>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03" name="Google Shape;103;p32"/>
          <p:cNvSpPr txBox="1">
            <a:spLocks noGrp="1"/>
          </p:cNvSpPr>
          <p:nvPr>
            <p:ph type="title"/>
          </p:nvPr>
        </p:nvSpPr>
        <p:spPr>
          <a:xfrm>
            <a:off x="457200" y="244450"/>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cxnSp>
        <p:nvCxnSpPr>
          <p:cNvPr id="104" name="Google Shape;104;p32"/>
          <p:cNvCxnSpPr/>
          <p:nvPr/>
        </p:nvCxnSpPr>
        <p:spPr>
          <a:xfrm>
            <a:off x="6170791" y="1509026"/>
            <a:ext cx="1401" cy="4470172"/>
          </a:xfrm>
          <a:prstGeom prst="straightConnector1">
            <a:avLst/>
          </a:prstGeom>
          <a:noFill/>
          <a:ln w="9525" cap="flat" cmpd="sng">
            <a:solidFill>
              <a:srgbClr val="D8DAD9"/>
            </a:solidFill>
            <a:prstDash val="solid"/>
            <a:round/>
            <a:headEnd type="none" w="sm" len="sm"/>
            <a:tailEnd type="none" w="sm" len="sm"/>
          </a:ln>
        </p:spPr>
      </p:cxnSp>
      <p:sp>
        <p:nvSpPr>
          <p:cNvPr id="105" name="Google Shape;105;p32"/>
          <p:cNvSpPr txBox="1">
            <a:spLocks noGrp="1"/>
          </p:cNvSpPr>
          <p:nvPr>
            <p:ph type="body" idx="4"/>
          </p:nvPr>
        </p:nvSpPr>
        <p:spPr>
          <a:xfrm>
            <a:off x="457199" y="6452976"/>
            <a:ext cx="11428597"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106" name="Google Shape;106;p32"/>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ont Cover 2">
  <p:cSld name="Front Cover 2">
    <p:spTree>
      <p:nvGrpSpPr>
        <p:cNvPr id="1" name="Shape 107"/>
        <p:cNvGrpSpPr/>
        <p:nvPr/>
      </p:nvGrpSpPr>
      <p:grpSpPr>
        <a:xfrm>
          <a:off x="0" y="0"/>
          <a:ext cx="0" cy="0"/>
          <a:chOff x="0" y="0"/>
          <a:chExt cx="0" cy="0"/>
        </a:xfrm>
      </p:grpSpPr>
      <p:pic>
        <p:nvPicPr>
          <p:cNvPr id="108" name="Google Shape;108;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33"/>
          <p:cNvSpPr txBox="1">
            <a:spLocks noGrp="1"/>
          </p:cNvSpPr>
          <p:nvPr>
            <p:ph type="body" idx="1"/>
          </p:nvPr>
        </p:nvSpPr>
        <p:spPr>
          <a:xfrm>
            <a:off x="5159206" y="5854878"/>
            <a:ext cx="1957461" cy="218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10" name="Google Shape;110;p33"/>
          <p:cNvSpPr txBox="1">
            <a:spLocks noGrp="1"/>
          </p:cNvSpPr>
          <p:nvPr>
            <p:ph type="subTitle" idx="2"/>
          </p:nvPr>
        </p:nvSpPr>
        <p:spPr>
          <a:xfrm>
            <a:off x="5159206" y="5473140"/>
            <a:ext cx="6773165" cy="271175"/>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D97"/>
              </a:buClr>
              <a:buSzPts val="1350"/>
              <a:buFont typeface="Arial"/>
              <a:buNone/>
              <a:defRPr sz="1350" b="0" i="0" u="none" strike="noStrike" cap="none">
                <a:solidFill>
                  <a:srgbClr val="888D97"/>
                </a:solidFill>
                <a:latin typeface="Arial"/>
                <a:ea typeface="Arial"/>
                <a:cs typeface="Arial"/>
                <a:sym typeface="Arial"/>
              </a:defRPr>
            </a:lvl2pPr>
            <a:lvl3pPr marR="0" lvl="2" algn="ctr" rtl="0">
              <a:spcBef>
                <a:spcPts val="240"/>
              </a:spcBef>
              <a:spcAft>
                <a:spcPts val="0"/>
              </a:spcAft>
              <a:buClr>
                <a:srgbClr val="888D97"/>
              </a:buClr>
              <a:buSzPts val="1440"/>
              <a:buFont typeface="Verdana"/>
              <a:buNone/>
              <a:defRPr sz="1200" b="0" i="0" u="none" strike="noStrike" cap="none">
                <a:solidFill>
                  <a:srgbClr val="888D97"/>
                </a:solidFill>
                <a:latin typeface="Arial"/>
                <a:ea typeface="Arial"/>
                <a:cs typeface="Arial"/>
                <a:sym typeface="Arial"/>
              </a:defRPr>
            </a:lvl3pPr>
            <a:lvl4pPr marR="0" lvl="3"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4pPr>
            <a:lvl5pPr marR="0" lvl="4"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80"/>
              </a:spcBef>
              <a:spcAft>
                <a:spcPts val="0"/>
              </a:spcAft>
              <a:buClr>
                <a:srgbClr val="888D97"/>
              </a:buClr>
              <a:buSzPts val="900"/>
              <a:buFont typeface="Arial"/>
              <a:buNone/>
              <a:defRPr sz="900" b="0" i="0" u="none" strike="noStrike" cap="none">
                <a:solidFill>
                  <a:srgbClr val="888D97"/>
                </a:solidFill>
                <a:latin typeface="Arial"/>
                <a:ea typeface="Arial"/>
                <a:cs typeface="Arial"/>
                <a:sym typeface="Arial"/>
              </a:defRPr>
            </a:lvl6pPr>
            <a:lvl7pPr marR="0" lvl="6" algn="ctr" rtl="0">
              <a:spcBef>
                <a:spcPts val="150"/>
              </a:spcBef>
              <a:spcAft>
                <a:spcPts val="0"/>
              </a:spcAft>
              <a:buClr>
                <a:srgbClr val="888D97"/>
              </a:buClr>
              <a:buSzPts val="638"/>
              <a:buFont typeface="Courier New"/>
              <a:buNone/>
              <a:defRPr sz="750" b="0" i="0" u="none" strike="noStrike" cap="none">
                <a:solidFill>
                  <a:srgbClr val="888D97"/>
                </a:solidFill>
                <a:latin typeface="Arial"/>
                <a:ea typeface="Arial"/>
                <a:cs typeface="Arial"/>
                <a:sym typeface="Arial"/>
              </a:defRPr>
            </a:lvl7pPr>
            <a:lvl8pPr marR="0" lvl="7" algn="ctr" rtl="0">
              <a:spcBef>
                <a:spcPts val="135"/>
              </a:spcBef>
              <a:spcAft>
                <a:spcPts val="0"/>
              </a:spcAft>
              <a:buClr>
                <a:srgbClr val="888D97"/>
              </a:buClr>
              <a:buSzPts val="675"/>
              <a:buFont typeface="Arial"/>
              <a:buNone/>
              <a:defRPr sz="675" b="0" i="0" u="none" strike="noStrike" cap="none">
                <a:solidFill>
                  <a:srgbClr val="888D97"/>
                </a:solidFill>
                <a:latin typeface="Arial"/>
                <a:ea typeface="Arial"/>
                <a:cs typeface="Arial"/>
                <a:sym typeface="Arial"/>
              </a:defRPr>
            </a:lvl8pPr>
            <a:lvl9pPr marR="0" lvl="8" algn="ctr" rtl="0">
              <a:spcBef>
                <a:spcPts val="120"/>
              </a:spcBef>
              <a:spcAft>
                <a:spcPts val="0"/>
              </a:spcAft>
              <a:buClr>
                <a:srgbClr val="888D97"/>
              </a:buClr>
              <a:buSzPts val="600"/>
              <a:buFont typeface="Courier New"/>
              <a:buNone/>
              <a:defRPr sz="600" b="0" i="0" u="none" strike="noStrike" cap="none">
                <a:solidFill>
                  <a:srgbClr val="888D97"/>
                </a:solidFill>
                <a:latin typeface="Arial"/>
                <a:ea typeface="Arial"/>
                <a:cs typeface="Arial"/>
                <a:sym typeface="Arial"/>
              </a:defRPr>
            </a:lvl9pPr>
          </a:lstStyle>
          <a:p>
            <a:endParaRPr lang="en-US" dirty="0"/>
          </a:p>
        </p:txBody>
      </p:sp>
      <p:sp>
        <p:nvSpPr>
          <p:cNvPr id="111" name="Google Shape;111;p33"/>
          <p:cNvSpPr txBox="1">
            <a:spLocks noGrp="1"/>
          </p:cNvSpPr>
          <p:nvPr>
            <p:ph type="ctrTitle"/>
          </p:nvPr>
        </p:nvSpPr>
        <p:spPr>
          <a:xfrm>
            <a:off x="5161935" y="4963967"/>
            <a:ext cx="6750957" cy="541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12" name="Google Shape;112;p33"/>
          <p:cNvPicPr preferRelativeResize="0"/>
          <p:nvPr/>
        </p:nvPicPr>
        <p:blipFill rotWithShape="1">
          <a:blip r:embed="rId3">
            <a:alphaModFix/>
          </a:blip>
          <a:srcRect l="2963"/>
          <a:stretch/>
        </p:blipFill>
        <p:spPr>
          <a:xfrm>
            <a:off x="67981" y="6475689"/>
            <a:ext cx="10479217" cy="313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ront Cover 3">
  <p:cSld name="Front Cover 3">
    <p:spTree>
      <p:nvGrpSpPr>
        <p:cNvPr id="1" name="Shape 113"/>
        <p:cNvGrpSpPr/>
        <p:nvPr/>
      </p:nvGrpSpPr>
      <p:grpSpPr>
        <a:xfrm>
          <a:off x="0" y="0"/>
          <a:ext cx="0" cy="0"/>
          <a:chOff x="0" y="0"/>
          <a:chExt cx="0" cy="0"/>
        </a:xfrm>
      </p:grpSpPr>
      <p:pic>
        <p:nvPicPr>
          <p:cNvPr id="114" name="Google Shape;114;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34"/>
          <p:cNvSpPr txBox="1">
            <a:spLocks noGrp="1"/>
          </p:cNvSpPr>
          <p:nvPr>
            <p:ph type="body" idx="1"/>
          </p:nvPr>
        </p:nvSpPr>
        <p:spPr>
          <a:xfrm>
            <a:off x="5159206" y="5854878"/>
            <a:ext cx="1957461" cy="218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16" name="Google Shape;116;p34"/>
          <p:cNvSpPr txBox="1">
            <a:spLocks noGrp="1"/>
          </p:cNvSpPr>
          <p:nvPr>
            <p:ph type="subTitle" idx="2"/>
          </p:nvPr>
        </p:nvSpPr>
        <p:spPr>
          <a:xfrm>
            <a:off x="5159206" y="5473140"/>
            <a:ext cx="6773165" cy="271175"/>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D97"/>
              </a:buClr>
              <a:buSzPts val="1350"/>
              <a:buFont typeface="Arial"/>
              <a:buNone/>
              <a:defRPr sz="1350" b="0" i="0" u="none" strike="noStrike" cap="none">
                <a:solidFill>
                  <a:srgbClr val="888D97"/>
                </a:solidFill>
                <a:latin typeface="Arial"/>
                <a:ea typeface="Arial"/>
                <a:cs typeface="Arial"/>
                <a:sym typeface="Arial"/>
              </a:defRPr>
            </a:lvl2pPr>
            <a:lvl3pPr marR="0" lvl="2" algn="ctr" rtl="0">
              <a:spcBef>
                <a:spcPts val="240"/>
              </a:spcBef>
              <a:spcAft>
                <a:spcPts val="0"/>
              </a:spcAft>
              <a:buClr>
                <a:srgbClr val="888D97"/>
              </a:buClr>
              <a:buSzPts val="1440"/>
              <a:buFont typeface="Verdana"/>
              <a:buNone/>
              <a:defRPr sz="1200" b="0" i="0" u="none" strike="noStrike" cap="none">
                <a:solidFill>
                  <a:srgbClr val="888D97"/>
                </a:solidFill>
                <a:latin typeface="Arial"/>
                <a:ea typeface="Arial"/>
                <a:cs typeface="Arial"/>
                <a:sym typeface="Arial"/>
              </a:defRPr>
            </a:lvl3pPr>
            <a:lvl4pPr marR="0" lvl="3"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4pPr>
            <a:lvl5pPr marR="0" lvl="4"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80"/>
              </a:spcBef>
              <a:spcAft>
                <a:spcPts val="0"/>
              </a:spcAft>
              <a:buClr>
                <a:srgbClr val="888D97"/>
              </a:buClr>
              <a:buSzPts val="900"/>
              <a:buFont typeface="Arial"/>
              <a:buNone/>
              <a:defRPr sz="900" b="0" i="0" u="none" strike="noStrike" cap="none">
                <a:solidFill>
                  <a:srgbClr val="888D97"/>
                </a:solidFill>
                <a:latin typeface="Arial"/>
                <a:ea typeface="Arial"/>
                <a:cs typeface="Arial"/>
                <a:sym typeface="Arial"/>
              </a:defRPr>
            </a:lvl6pPr>
            <a:lvl7pPr marR="0" lvl="6" algn="ctr" rtl="0">
              <a:spcBef>
                <a:spcPts val="150"/>
              </a:spcBef>
              <a:spcAft>
                <a:spcPts val="0"/>
              </a:spcAft>
              <a:buClr>
                <a:srgbClr val="888D97"/>
              </a:buClr>
              <a:buSzPts val="638"/>
              <a:buFont typeface="Courier New"/>
              <a:buNone/>
              <a:defRPr sz="750" b="0" i="0" u="none" strike="noStrike" cap="none">
                <a:solidFill>
                  <a:srgbClr val="888D97"/>
                </a:solidFill>
                <a:latin typeface="Arial"/>
                <a:ea typeface="Arial"/>
                <a:cs typeface="Arial"/>
                <a:sym typeface="Arial"/>
              </a:defRPr>
            </a:lvl7pPr>
            <a:lvl8pPr marR="0" lvl="7" algn="ctr" rtl="0">
              <a:spcBef>
                <a:spcPts val="135"/>
              </a:spcBef>
              <a:spcAft>
                <a:spcPts val="0"/>
              </a:spcAft>
              <a:buClr>
                <a:srgbClr val="888D97"/>
              </a:buClr>
              <a:buSzPts val="675"/>
              <a:buFont typeface="Arial"/>
              <a:buNone/>
              <a:defRPr sz="675" b="0" i="0" u="none" strike="noStrike" cap="none">
                <a:solidFill>
                  <a:srgbClr val="888D97"/>
                </a:solidFill>
                <a:latin typeface="Arial"/>
                <a:ea typeface="Arial"/>
                <a:cs typeface="Arial"/>
                <a:sym typeface="Arial"/>
              </a:defRPr>
            </a:lvl8pPr>
            <a:lvl9pPr marR="0" lvl="8" algn="ctr" rtl="0">
              <a:spcBef>
                <a:spcPts val="120"/>
              </a:spcBef>
              <a:spcAft>
                <a:spcPts val="0"/>
              </a:spcAft>
              <a:buClr>
                <a:srgbClr val="888D97"/>
              </a:buClr>
              <a:buSzPts val="600"/>
              <a:buFont typeface="Courier New"/>
              <a:buNone/>
              <a:defRPr sz="600" b="0" i="0" u="none" strike="noStrike" cap="none">
                <a:solidFill>
                  <a:srgbClr val="888D97"/>
                </a:solidFill>
                <a:latin typeface="Arial"/>
                <a:ea typeface="Arial"/>
                <a:cs typeface="Arial"/>
                <a:sym typeface="Arial"/>
              </a:defRPr>
            </a:lvl9pPr>
          </a:lstStyle>
          <a:p>
            <a:endParaRPr lang="en-US" dirty="0"/>
          </a:p>
        </p:txBody>
      </p:sp>
      <p:sp>
        <p:nvSpPr>
          <p:cNvPr id="117" name="Google Shape;117;p34"/>
          <p:cNvSpPr txBox="1">
            <a:spLocks noGrp="1"/>
          </p:cNvSpPr>
          <p:nvPr>
            <p:ph type="ctrTitle"/>
          </p:nvPr>
        </p:nvSpPr>
        <p:spPr>
          <a:xfrm>
            <a:off x="5161935" y="4963967"/>
            <a:ext cx="6750957" cy="541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18" name="Google Shape;118;p34"/>
          <p:cNvPicPr preferRelativeResize="0"/>
          <p:nvPr/>
        </p:nvPicPr>
        <p:blipFill rotWithShape="1">
          <a:blip r:embed="rId3">
            <a:alphaModFix/>
          </a:blip>
          <a:srcRect l="2963"/>
          <a:stretch/>
        </p:blipFill>
        <p:spPr>
          <a:xfrm>
            <a:off x="67981" y="6475689"/>
            <a:ext cx="10479217" cy="313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Divider 2">
  <p:cSld name="Image Divider 2">
    <p:spTree>
      <p:nvGrpSpPr>
        <p:cNvPr id="1" name="Shape 119"/>
        <p:cNvGrpSpPr/>
        <p:nvPr/>
      </p:nvGrpSpPr>
      <p:grpSpPr>
        <a:xfrm>
          <a:off x="0" y="0"/>
          <a:ext cx="0" cy="0"/>
          <a:chOff x="0" y="0"/>
          <a:chExt cx="0" cy="0"/>
        </a:xfrm>
      </p:grpSpPr>
      <p:pic>
        <p:nvPicPr>
          <p:cNvPr id="120" name="Google Shape;120;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35"/>
          <p:cNvSpPr txBox="1">
            <a:spLocks noGrp="1"/>
          </p:cNvSpPr>
          <p:nvPr>
            <p:ph type="ctrTitle"/>
          </p:nvPr>
        </p:nvSpPr>
        <p:spPr>
          <a:xfrm>
            <a:off x="6619008" y="3364712"/>
            <a:ext cx="5288974"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22" name="Google Shape;122;p35"/>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Divider 3">
  <p:cSld name="Image Divider 3">
    <p:spTree>
      <p:nvGrpSpPr>
        <p:cNvPr id="1" name="Shape 123"/>
        <p:cNvGrpSpPr/>
        <p:nvPr/>
      </p:nvGrpSpPr>
      <p:grpSpPr>
        <a:xfrm>
          <a:off x="0" y="0"/>
          <a:ext cx="0" cy="0"/>
          <a:chOff x="0" y="0"/>
          <a:chExt cx="0" cy="0"/>
        </a:xfrm>
      </p:grpSpPr>
      <p:pic>
        <p:nvPicPr>
          <p:cNvPr id="124" name="Google Shape;124;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36"/>
          <p:cNvSpPr txBox="1">
            <a:spLocks noGrp="1"/>
          </p:cNvSpPr>
          <p:nvPr>
            <p:ph type="ctrTitle"/>
          </p:nvPr>
        </p:nvSpPr>
        <p:spPr>
          <a:xfrm>
            <a:off x="6619009" y="3364712"/>
            <a:ext cx="5288974"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26" name="Google Shape;126;p36"/>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Divider 4">
  <p:cSld name="Image Divider 4">
    <p:spTree>
      <p:nvGrpSpPr>
        <p:cNvPr id="1" name="Shape 127"/>
        <p:cNvGrpSpPr/>
        <p:nvPr/>
      </p:nvGrpSpPr>
      <p:grpSpPr>
        <a:xfrm>
          <a:off x="0" y="0"/>
          <a:ext cx="0" cy="0"/>
          <a:chOff x="0" y="0"/>
          <a:chExt cx="0" cy="0"/>
        </a:xfrm>
      </p:grpSpPr>
      <p:pic>
        <p:nvPicPr>
          <p:cNvPr id="128" name="Google Shape;128;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37"/>
          <p:cNvSpPr txBox="1">
            <a:spLocks noGrp="1"/>
          </p:cNvSpPr>
          <p:nvPr>
            <p:ph type="ctrTitle"/>
          </p:nvPr>
        </p:nvSpPr>
        <p:spPr>
          <a:xfrm>
            <a:off x="6619008" y="3364712"/>
            <a:ext cx="5185065"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0" name="Google Shape;130;p37"/>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Divider 5">
  <p:cSld name="Image Divider 5">
    <p:spTree>
      <p:nvGrpSpPr>
        <p:cNvPr id="1" name="Shape 131"/>
        <p:cNvGrpSpPr/>
        <p:nvPr/>
      </p:nvGrpSpPr>
      <p:grpSpPr>
        <a:xfrm>
          <a:off x="0" y="0"/>
          <a:ext cx="0" cy="0"/>
          <a:chOff x="0" y="0"/>
          <a:chExt cx="0" cy="0"/>
        </a:xfrm>
      </p:grpSpPr>
      <p:pic>
        <p:nvPicPr>
          <p:cNvPr id="132" name="Google Shape;132;p38"/>
          <p:cNvPicPr preferRelativeResize="0"/>
          <p:nvPr/>
        </p:nvPicPr>
        <p:blipFill rotWithShape="1">
          <a:blip r:embed="rId2">
            <a:alphaModFix/>
          </a:blip>
          <a:srcRect/>
          <a:stretch/>
        </p:blipFill>
        <p:spPr>
          <a:xfrm>
            <a:off x="0" y="-81023"/>
            <a:ext cx="12192000" cy="6939023"/>
          </a:xfrm>
          <a:prstGeom prst="rect">
            <a:avLst/>
          </a:prstGeom>
          <a:noFill/>
          <a:ln>
            <a:noFill/>
          </a:ln>
        </p:spPr>
      </p:pic>
      <p:sp>
        <p:nvSpPr>
          <p:cNvPr id="133" name="Google Shape;133;p38"/>
          <p:cNvSpPr txBox="1">
            <a:spLocks noGrp="1"/>
          </p:cNvSpPr>
          <p:nvPr>
            <p:ph type="ctrTitle"/>
          </p:nvPr>
        </p:nvSpPr>
        <p:spPr>
          <a:xfrm>
            <a:off x="6619008" y="3364712"/>
            <a:ext cx="5278583"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4" name="Google Shape;134;p38"/>
          <p:cNvPicPr preferRelativeResize="0"/>
          <p:nvPr/>
        </p:nvPicPr>
        <p:blipFill rotWithShape="1">
          <a:blip r:embed="rId3">
            <a:alphaModFix/>
          </a:blip>
          <a:srcRect/>
          <a:stretch/>
        </p:blipFill>
        <p:spPr>
          <a:xfrm>
            <a:off x="6091623" y="3498850"/>
            <a:ext cx="467927" cy="3111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Divider 6">
  <p:cSld name="Image Divider 6">
    <p:spTree>
      <p:nvGrpSpPr>
        <p:cNvPr id="1" name="Shape 135"/>
        <p:cNvGrpSpPr/>
        <p:nvPr/>
      </p:nvGrpSpPr>
      <p:grpSpPr>
        <a:xfrm>
          <a:off x="0" y="0"/>
          <a:ext cx="0" cy="0"/>
          <a:chOff x="0" y="0"/>
          <a:chExt cx="0" cy="0"/>
        </a:xfrm>
      </p:grpSpPr>
      <p:pic>
        <p:nvPicPr>
          <p:cNvPr id="136" name="Google Shape;136;p39"/>
          <p:cNvPicPr preferRelativeResize="0"/>
          <p:nvPr/>
        </p:nvPicPr>
        <p:blipFill rotWithShape="1">
          <a:blip r:embed="rId2">
            <a:alphaModFix/>
          </a:blip>
          <a:srcRect/>
          <a:stretch/>
        </p:blipFill>
        <p:spPr>
          <a:xfrm>
            <a:off x="0" y="-81023"/>
            <a:ext cx="12192000" cy="6939023"/>
          </a:xfrm>
          <a:prstGeom prst="rect">
            <a:avLst/>
          </a:prstGeom>
          <a:noFill/>
          <a:ln>
            <a:noFill/>
          </a:ln>
        </p:spPr>
      </p:pic>
      <p:sp>
        <p:nvSpPr>
          <p:cNvPr id="137" name="Google Shape;137;p39"/>
          <p:cNvSpPr txBox="1">
            <a:spLocks noGrp="1"/>
          </p:cNvSpPr>
          <p:nvPr>
            <p:ph type="ctrTitle"/>
          </p:nvPr>
        </p:nvSpPr>
        <p:spPr>
          <a:xfrm>
            <a:off x="6619008" y="3364712"/>
            <a:ext cx="5216237"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8" name="Google Shape;138;p39"/>
          <p:cNvPicPr preferRelativeResize="0"/>
          <p:nvPr/>
        </p:nvPicPr>
        <p:blipFill rotWithShape="1">
          <a:blip r:embed="rId3">
            <a:alphaModFix/>
          </a:blip>
          <a:srcRect/>
          <a:stretch/>
        </p:blipFill>
        <p:spPr>
          <a:xfrm>
            <a:off x="6091623" y="3498850"/>
            <a:ext cx="467927" cy="311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 Bullets - No Subhead">
  <p:cSld name="Text + Bullets - No Subhead">
    <p:spTree>
      <p:nvGrpSpPr>
        <p:cNvPr id="1" name="Shape 24"/>
        <p:cNvGrpSpPr/>
        <p:nvPr/>
      </p:nvGrpSpPr>
      <p:grpSpPr>
        <a:xfrm>
          <a:off x="0" y="0"/>
          <a:ext cx="0" cy="0"/>
          <a:chOff x="0" y="0"/>
          <a:chExt cx="0" cy="0"/>
        </a:xfrm>
      </p:grpSpPr>
      <p:sp>
        <p:nvSpPr>
          <p:cNvPr id="25" name="Google Shape;25;p19"/>
          <p:cNvSpPr txBox="1">
            <a:spLocks noGrp="1"/>
          </p:cNvSpPr>
          <p:nvPr>
            <p:ph type="body" idx="1"/>
          </p:nvPr>
        </p:nvSpPr>
        <p:spPr>
          <a:xfrm>
            <a:off x="457200" y="848332"/>
            <a:ext cx="11430000" cy="5520575"/>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26" name="Google Shape;26;p19"/>
          <p:cNvSpPr txBox="1">
            <a:spLocks noGrp="1"/>
          </p:cNvSpPr>
          <p:nvPr>
            <p:ph type="title"/>
          </p:nvPr>
        </p:nvSpPr>
        <p:spPr>
          <a:xfrm>
            <a:off x="457200" y="244447"/>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27" name="Google Shape;27;p19"/>
          <p:cNvSpPr txBox="1">
            <a:spLocks noGrp="1"/>
          </p:cNvSpPr>
          <p:nvPr>
            <p:ph type="body" idx="2"/>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28" name="Google Shape;28;p19"/>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 1">
  <p:cSld name="Thank you 1">
    <p:spTree>
      <p:nvGrpSpPr>
        <p:cNvPr id="1" name="Shape 139"/>
        <p:cNvGrpSpPr/>
        <p:nvPr/>
      </p:nvGrpSpPr>
      <p:grpSpPr>
        <a:xfrm>
          <a:off x="0" y="0"/>
          <a:ext cx="0" cy="0"/>
          <a:chOff x="0" y="0"/>
          <a:chExt cx="0" cy="0"/>
        </a:xfrm>
      </p:grpSpPr>
      <p:pic>
        <p:nvPicPr>
          <p:cNvPr id="140" name="Google Shape;140;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1" name="Google Shape;141;p40"/>
          <p:cNvSpPr txBox="1">
            <a:spLocks noGrp="1"/>
          </p:cNvSpPr>
          <p:nvPr>
            <p:ph type="ctrTitle"/>
          </p:nvPr>
        </p:nvSpPr>
        <p:spPr>
          <a:xfrm>
            <a:off x="6619009" y="3364711"/>
            <a:ext cx="5403274" cy="24022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42" name="Google Shape;142;p40"/>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 Bullets - No Subhead">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848332"/>
            <a:ext cx="11430000" cy="5520575"/>
          </a:xfrm>
          <a:prstGeom prst="rect">
            <a:avLst/>
          </a:prstGeom>
        </p:spPr>
        <p:txBody>
          <a:bodyPr vert="horz" lIns="91440" tIns="45720" rIns="91440" bIns="45720" rtlCol="0">
            <a:normAutofit/>
          </a:bodyPr>
          <a:lstStyle>
            <a:lvl1pPr marL="230188" indent="-230188">
              <a:spcBef>
                <a:spcPts val="200"/>
              </a:spcBef>
              <a:spcAft>
                <a:spcPts val="100"/>
              </a:spcAft>
              <a:buClr>
                <a:srgbClr val="682666"/>
              </a:buClr>
              <a:buFont typeface="Arial" panose="020B0604020202020204" pitchFamily="34" charset="0"/>
              <a:buChar char="•"/>
              <a:tabLst/>
              <a:defRPr sz="2000" b="0">
                <a:solidFill>
                  <a:srgbClr val="404040"/>
                </a:solidFill>
                <a:latin typeface="Arial" panose="020B0604020202020204" pitchFamily="34" charset="0"/>
                <a:cs typeface="Arial" panose="020B0604020202020204" pitchFamily="34" charset="0"/>
              </a:defRPr>
            </a:lvl1pPr>
            <a:lvl2pPr marL="688975" indent="-344488">
              <a:spcBef>
                <a:spcPts val="200"/>
              </a:spcBef>
              <a:spcAft>
                <a:spcPts val="100"/>
              </a:spcAft>
              <a:buClr>
                <a:srgbClr val="682666"/>
              </a:buClr>
              <a:buFont typeface="Arial" panose="020B0604020202020204" pitchFamily="34" charset="0"/>
              <a:buChar char="–"/>
              <a:defRPr sz="1800">
                <a:solidFill>
                  <a:srgbClr val="404040"/>
                </a:solidFill>
                <a:latin typeface="Arial" panose="020B0604020202020204" pitchFamily="34" charset="0"/>
                <a:cs typeface="Arial" panose="020B0604020202020204" pitchFamily="34" charset="0"/>
              </a:defRPr>
            </a:lvl2pPr>
            <a:lvl3pPr marL="914400" indent="-225425">
              <a:spcBef>
                <a:spcPts val="200"/>
              </a:spcBef>
              <a:spcAft>
                <a:spcPts val="100"/>
              </a:spcAft>
              <a:buClr>
                <a:srgbClr val="682666"/>
              </a:buClr>
              <a:buFont typeface="Arial" panose="020B0604020202020204" pitchFamily="34" charset="0"/>
              <a:buChar char="◦"/>
              <a:defRPr sz="1600">
                <a:solidFill>
                  <a:srgbClr val="404040"/>
                </a:solidFill>
                <a:latin typeface="Arial" panose="020B0604020202020204" pitchFamily="34" charset="0"/>
                <a:cs typeface="Arial" panose="020B0604020202020204" pitchFamily="34" charset="0"/>
              </a:defRPr>
            </a:lvl3pPr>
            <a:lvl4pPr marL="1139825" indent="-225425">
              <a:spcBef>
                <a:spcPts val="200"/>
              </a:spcBef>
              <a:spcAft>
                <a:spcPts val="100"/>
              </a:spcAft>
              <a:buClr>
                <a:srgbClr val="682666"/>
              </a:buClr>
              <a:buFont typeface="Wingdings" panose="05000000000000000000" pitchFamily="2" charset="2"/>
              <a:buChar char="§"/>
              <a:defRPr sz="1600">
                <a:solidFill>
                  <a:srgbClr val="404040"/>
                </a:solidFill>
                <a:latin typeface="Arial" panose="020B0604020202020204" pitchFamily="34" charset="0"/>
                <a:cs typeface="Arial" panose="020B0604020202020204" pitchFamily="34" charset="0"/>
              </a:defRPr>
            </a:lvl4pPr>
            <a:lvl5pPr marL="1376363" indent="-236538">
              <a:spcBef>
                <a:spcPts val="200"/>
              </a:spcBef>
              <a:spcAft>
                <a:spcPts val="100"/>
              </a:spcAft>
              <a:buClr>
                <a:srgbClr val="682666"/>
              </a:buClr>
              <a:buFont typeface="Verdana" panose="020B0604030504040204" pitchFamily="34" charset="0"/>
              <a:buChar char="»"/>
              <a:defRPr sz="1600">
                <a:solidFill>
                  <a:srgbClr val="404040"/>
                </a:solidFill>
                <a:latin typeface="Arial" panose="020B0604020202020204" pitchFamily="34" charset="0"/>
                <a:cs typeface="Arial" panose="020B0604020202020204" pitchFamily="34" charset="0"/>
              </a:defRPr>
            </a:lvl5pPr>
            <a:lvl6pPr marL="1600200" indent="-237744">
              <a:buClr>
                <a:schemeClr val="accent3"/>
              </a:buClr>
              <a:buFont typeface="Wingdings" pitchFamily="2" charset="2"/>
              <a:buChar char="ü"/>
              <a:defRPr sz="1400">
                <a:solidFill>
                  <a:schemeClr val="tx2"/>
                </a:solidFill>
              </a:defRPr>
            </a:lvl6pPr>
            <a:lvl7pPr marL="1828800" indent="-237744">
              <a:buClr>
                <a:schemeClr val="accent3"/>
              </a:buClr>
              <a:buFont typeface="Wingdings" pitchFamily="2" charset="2"/>
              <a:buChar char="Ø"/>
              <a:defRPr sz="1400">
                <a:solidFill>
                  <a:schemeClr val="tx2"/>
                </a:solidFill>
              </a:defRPr>
            </a:lvl7pPr>
            <a:lvl8pPr marL="2057400" indent="-237744">
              <a:buClr>
                <a:schemeClr val="accent3"/>
              </a:buClr>
              <a:defRPr sz="1400">
                <a:solidFill>
                  <a:schemeClr val="tx2"/>
                </a:solidFill>
              </a:defRPr>
            </a:lvl8pPr>
            <a:lvl9pPr marL="2286000" indent="-237744">
              <a:buClr>
                <a:schemeClr val="accent3"/>
              </a:buClr>
              <a:buSzPct val="75000"/>
              <a:buFont typeface="Wingdings" pitchFamily="2" charset="2"/>
              <a:buChar char="v"/>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5" name="Title 1">
            <a:extLst>
              <a:ext uri="{FF2B5EF4-FFF2-40B4-BE49-F238E27FC236}">
                <a16:creationId xmlns:a16="http://schemas.microsoft.com/office/drawing/2014/main" id="{0A8D1876-6BA7-1B43-AB61-8DCD2F1C5508}"/>
              </a:ext>
            </a:extLst>
          </p:cNvPr>
          <p:cNvSpPr>
            <a:spLocks noGrp="1"/>
          </p:cNvSpPr>
          <p:nvPr>
            <p:ph type="title"/>
          </p:nvPr>
        </p:nvSpPr>
        <p:spPr>
          <a:xfrm>
            <a:off x="457200" y="244447"/>
            <a:ext cx="11430000" cy="457200"/>
          </a:xfrm>
          <a:prstGeom prst="rect">
            <a:avLst/>
          </a:prstGeom>
        </p:spPr>
        <p:txBody>
          <a:bodyPr anchor="ctr" anchorCtr="0"/>
          <a:lstStyle>
            <a:lvl1pPr>
              <a:defRPr sz="3000" b="1">
                <a:solidFill>
                  <a:srgbClr val="00264C"/>
                </a:solidFill>
                <a:latin typeface="+mn-lt"/>
              </a:defRPr>
            </a:lvl1pPr>
          </a:lstStyle>
          <a:p>
            <a:pPr lvl="0"/>
            <a:r>
              <a:rPr lang="en-US" dirty="0"/>
              <a:t>Click to edit Master title style</a:t>
            </a:r>
          </a:p>
        </p:txBody>
      </p:sp>
      <p:sp>
        <p:nvSpPr>
          <p:cNvPr id="7" name="Text Placeholder 8">
            <a:extLst>
              <a:ext uri="{FF2B5EF4-FFF2-40B4-BE49-F238E27FC236}">
                <a16:creationId xmlns:a16="http://schemas.microsoft.com/office/drawing/2014/main" id="{3DB9356D-AD1B-ADF8-50EE-CD377C0C7D5C}"/>
              </a:ext>
            </a:extLst>
          </p:cNvPr>
          <p:cNvSpPr>
            <a:spLocks noGrp="1"/>
          </p:cNvSpPr>
          <p:nvPr>
            <p:ph type="body" sz="quarter" idx="12" hasCustomPrompt="1"/>
          </p:nvPr>
        </p:nvSpPr>
        <p:spPr>
          <a:xfrm>
            <a:off x="457199" y="6452976"/>
            <a:ext cx="11429999" cy="361579"/>
          </a:xfrm>
          <a:prstGeom prst="rect">
            <a:avLst/>
          </a:prstGeom>
          <a:noFill/>
        </p:spPr>
        <p:txBody>
          <a:bodyPr anchor="b" anchorCtr="0">
            <a:noAutofit/>
          </a:bodyPr>
          <a:lstStyle>
            <a:lvl1pPr>
              <a:lnSpc>
                <a:spcPct val="100000"/>
              </a:lnSpc>
              <a:defRPr sz="800" b="0" baseline="0">
                <a:solidFill>
                  <a:srgbClr val="404040"/>
                </a:solidFill>
                <a:latin typeface="+mn-lt"/>
              </a:defRPr>
            </a:lvl1pPr>
            <a:lvl2pPr>
              <a:defRPr sz="1650" b="0">
                <a:solidFill>
                  <a:schemeClr val="tx2"/>
                </a:solidFill>
              </a:defRPr>
            </a:lvl2pPr>
            <a:lvl3pPr>
              <a:defRPr sz="1650" b="0">
                <a:solidFill>
                  <a:schemeClr val="tx2"/>
                </a:solidFill>
              </a:defRPr>
            </a:lvl3pPr>
            <a:lvl4pPr>
              <a:defRPr sz="1650" b="0">
                <a:solidFill>
                  <a:schemeClr val="tx2"/>
                </a:solidFill>
              </a:defRPr>
            </a:lvl4pPr>
            <a:lvl5pPr>
              <a:defRPr sz="1650" b="0">
                <a:solidFill>
                  <a:schemeClr val="tx2"/>
                </a:solidFill>
              </a:defRPr>
            </a:lvl5pPr>
          </a:lstStyle>
          <a:p>
            <a:pPr lvl="0"/>
            <a:r>
              <a:rPr lang="en-US" dirty="0"/>
              <a:t>Notes/Footnotes/References</a:t>
            </a:r>
          </a:p>
        </p:txBody>
      </p:sp>
      <p:pic>
        <p:nvPicPr>
          <p:cNvPr id="12" name="Picture 11">
            <a:extLst>
              <a:ext uri="{FF2B5EF4-FFF2-40B4-BE49-F238E27FC236}">
                <a16:creationId xmlns:a16="http://schemas.microsoft.com/office/drawing/2014/main" id="{A8AC977D-5B4B-EF4D-BEF8-D72F8815FC70}"/>
              </a:ext>
            </a:extLst>
          </p:cNvPr>
          <p:cNvPicPr>
            <a:picLocks noChangeAspect="1"/>
          </p:cNvPicPr>
          <p:nvPr userDrawn="1"/>
        </p:nvPicPr>
        <p:blipFill rotWithShape="1">
          <a:blip r:embed="rId2"/>
          <a:srcRect t="8308" b="11384"/>
          <a:stretch/>
        </p:blipFill>
        <p:spPr>
          <a:xfrm>
            <a:off x="158858" y="342900"/>
            <a:ext cx="353445" cy="276226"/>
          </a:xfrm>
          <a:prstGeom prst="rect">
            <a:avLst/>
          </a:prstGeom>
        </p:spPr>
      </p:pic>
    </p:spTree>
    <p:extLst>
      <p:ext uri="{BB962C8B-B14F-4D97-AF65-F5344CB8AC3E}">
        <p14:creationId xmlns:p14="http://schemas.microsoft.com/office/powerpoint/2010/main" val="245304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 Bullets + Double Header">
  <p:cSld name="Text + Bullets + Double Header">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457200" y="1738457"/>
            <a:ext cx="11430000" cy="4639194"/>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39" name="Google Shape;39;p22"/>
          <p:cNvSpPr txBox="1">
            <a:spLocks noGrp="1"/>
          </p:cNvSpPr>
          <p:nvPr>
            <p:ph type="body" idx="2"/>
          </p:nvPr>
        </p:nvSpPr>
        <p:spPr>
          <a:xfrm>
            <a:off x="457200" y="1215212"/>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0" name="Google Shape;40;p22"/>
          <p:cNvSpPr txBox="1">
            <a:spLocks noGrp="1"/>
          </p:cNvSpPr>
          <p:nvPr>
            <p:ph type="title"/>
          </p:nvPr>
        </p:nvSpPr>
        <p:spPr>
          <a:xfrm>
            <a:off x="457200" y="199216"/>
            <a:ext cx="11430000" cy="10972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41" name="Google Shape;41;p22"/>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42" name="Google Shape;42;p22"/>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extLst>
      <p:ext uri="{BB962C8B-B14F-4D97-AF65-F5344CB8AC3E}">
        <p14:creationId xmlns:p14="http://schemas.microsoft.com/office/powerpoint/2010/main" val="3036444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27889950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13187005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72461B-CE35-6429-D58B-4FCB3B8414A9}"/>
              </a:ext>
            </a:extLst>
          </p:cNvPr>
          <p:cNvPicPr>
            <a:picLocks noChangeAspect="1"/>
          </p:cNvPicPr>
          <p:nvPr userDrawn="1"/>
        </p:nvPicPr>
        <p:blipFill>
          <a:blip r:embed="rId2"/>
          <a:srcRect/>
          <a:stretch/>
        </p:blipFill>
        <p:spPr>
          <a:xfrm>
            <a:off x="-81963" y="-46104"/>
            <a:ext cx="12273963" cy="6904104"/>
          </a:xfrm>
          <a:prstGeom prst="rect">
            <a:avLst/>
          </a:prstGeom>
        </p:spPr>
      </p:pic>
      <p:sp>
        <p:nvSpPr>
          <p:cNvPr id="10" name="Title 1">
            <a:extLst>
              <a:ext uri="{FF2B5EF4-FFF2-40B4-BE49-F238E27FC236}">
                <a16:creationId xmlns:a16="http://schemas.microsoft.com/office/drawing/2014/main" id="{32E25705-2FC4-22F1-F785-FC2A324362C7}"/>
              </a:ext>
            </a:extLst>
          </p:cNvPr>
          <p:cNvSpPr>
            <a:spLocks noGrp="1"/>
          </p:cNvSpPr>
          <p:nvPr>
            <p:ph type="ctrTitle" hasCustomPrompt="1"/>
          </p:nvPr>
        </p:nvSpPr>
        <p:spPr>
          <a:xfrm>
            <a:off x="980305" y="1412221"/>
            <a:ext cx="5431784" cy="3568011"/>
          </a:xfrm>
        </p:spPr>
        <p:txBody>
          <a:bodyPr anchor="t">
            <a:normAutofit/>
          </a:bodyPr>
          <a:lstStyle>
            <a:lvl1pPr algn="l">
              <a:lnSpc>
                <a:spcPct val="110000"/>
              </a:lnSpc>
              <a:defRPr sz="4000" b="1" i="0">
                <a:solidFill>
                  <a:schemeClr val="bg1"/>
                </a:solidFill>
                <a:latin typeface="+mj-lt"/>
              </a:defRPr>
            </a:lvl1pPr>
          </a:lstStyle>
          <a:p>
            <a:r>
              <a:rPr lang="en-US" dirty="0"/>
              <a:t>SECTION TITLE, Arial black, ALL CAPS 25 – 30 PTS</a:t>
            </a:r>
          </a:p>
        </p:txBody>
      </p:sp>
      <p:sp>
        <p:nvSpPr>
          <p:cNvPr id="13" name="Title 1">
            <a:extLst>
              <a:ext uri="{FF2B5EF4-FFF2-40B4-BE49-F238E27FC236}">
                <a16:creationId xmlns:a16="http://schemas.microsoft.com/office/drawing/2014/main" id="{91AE4E72-D6CE-B9DA-2CE2-14D35DA3D062}"/>
              </a:ext>
            </a:extLst>
          </p:cNvPr>
          <p:cNvSpPr txBox="1">
            <a:spLocks/>
          </p:cNvSpPr>
          <p:nvPr userDrawn="1"/>
        </p:nvSpPr>
        <p:spPr>
          <a:xfrm>
            <a:off x="820999" y="608285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667" b="0" i="0" dirty="0">
                <a:solidFill>
                  <a:schemeClr val="bg1"/>
                </a:solidFill>
                <a:latin typeface="Arial" panose="020B0604020202020204" pitchFamily="34" charset="0"/>
              </a:rPr>
              <a:t>#</a:t>
            </a:r>
            <a:r>
              <a:rPr lang="en-US" sz="2133" b="0" i="0" dirty="0">
                <a:solidFill>
                  <a:schemeClr val="bg1"/>
                </a:solidFill>
                <a:latin typeface="Arial" panose="020B0604020202020204" pitchFamily="34" charset="0"/>
              </a:rPr>
              <a:t>AHA23</a:t>
            </a:r>
          </a:p>
        </p:txBody>
      </p:sp>
      <p:sp>
        <p:nvSpPr>
          <p:cNvPr id="14" name="Text Placeholder 10">
            <a:extLst>
              <a:ext uri="{FF2B5EF4-FFF2-40B4-BE49-F238E27FC236}">
                <a16:creationId xmlns:a16="http://schemas.microsoft.com/office/drawing/2014/main" id="{90709BA5-E2C2-3A30-47A1-A8DF3A499C37}"/>
              </a:ext>
            </a:extLst>
          </p:cNvPr>
          <p:cNvSpPr>
            <a:spLocks noGrp="1"/>
          </p:cNvSpPr>
          <p:nvPr>
            <p:ph type="body" sz="quarter" idx="11" hasCustomPrompt="1"/>
          </p:nvPr>
        </p:nvSpPr>
        <p:spPr>
          <a:xfrm>
            <a:off x="8070218" y="1268787"/>
            <a:ext cx="3570785" cy="3107368"/>
          </a:xfrm>
        </p:spPr>
        <p:txBody>
          <a:bodyPr lIns="0" tIns="0" rIns="0" bIns="0" anchor="t">
            <a:noAutofit/>
          </a:bodyPr>
          <a:lstStyle>
            <a:lvl1pPr algn="r">
              <a:defRPr sz="9600" b="0" i="1">
                <a:solidFill>
                  <a:schemeClr val="bg1">
                    <a:alpha val="70000"/>
                  </a:schemeClr>
                </a:solidFill>
                <a:latin typeface="Arial" panose="020B0604020202020204" pitchFamily="34" charset="0"/>
                <a:cs typeface="Arial" panose="020B0604020202020204" pitchFamily="34" charset="0"/>
              </a:defRPr>
            </a:lvl1pPr>
          </a:lstStyle>
          <a:p>
            <a:pPr lvl="0"/>
            <a:r>
              <a:rPr lang="en-US" dirty="0"/>
              <a:t>01</a:t>
            </a:r>
          </a:p>
        </p:txBody>
      </p:sp>
      <p:pic>
        <p:nvPicPr>
          <p:cNvPr id="16" name="Picture 15">
            <a:extLst>
              <a:ext uri="{FF2B5EF4-FFF2-40B4-BE49-F238E27FC236}">
                <a16:creationId xmlns:a16="http://schemas.microsoft.com/office/drawing/2014/main" id="{6EE9859F-F03E-9A74-9CBA-A6FF8DB5D794}"/>
              </a:ext>
            </a:extLst>
          </p:cNvPr>
          <p:cNvPicPr>
            <a:picLocks noChangeAspect="1"/>
          </p:cNvPicPr>
          <p:nvPr userDrawn="1"/>
        </p:nvPicPr>
        <p:blipFill>
          <a:blip r:embed="rId3"/>
          <a:srcRect/>
          <a:stretch/>
        </p:blipFill>
        <p:spPr>
          <a:xfrm>
            <a:off x="10184334" y="5836151"/>
            <a:ext cx="1300433" cy="780261"/>
          </a:xfrm>
          <a:prstGeom prst="rect">
            <a:avLst/>
          </a:prstGeom>
        </p:spPr>
      </p:pic>
    </p:spTree>
    <p:extLst>
      <p:ext uri="{BB962C8B-B14F-4D97-AF65-F5344CB8AC3E}">
        <p14:creationId xmlns:p14="http://schemas.microsoft.com/office/powerpoint/2010/main" val="374115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11311940" y="1"/>
            <a:ext cx="876219" cy="657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p:ph type="title" hasCustomPrompt="1"/>
          </p:nvPr>
        </p:nvSpPr>
        <p:spPr>
          <a:xfrm>
            <a:off x="967806" y="819631"/>
            <a:ext cx="5512013" cy="574516"/>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969287" y="4186333"/>
            <a:ext cx="2740888" cy="574516"/>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969287" y="4995802"/>
            <a:ext cx="2740888" cy="574516"/>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4325601" y="4186333"/>
            <a:ext cx="2740888" cy="574516"/>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4325601" y="1760441"/>
            <a:ext cx="2740888" cy="574516"/>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4325601" y="2569910"/>
            <a:ext cx="2740888" cy="574516"/>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4325601" y="3379379"/>
            <a:ext cx="2740888" cy="574516"/>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967805" y="1760441"/>
            <a:ext cx="2740888" cy="574516"/>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967805" y="2569910"/>
            <a:ext cx="2740888" cy="574516"/>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967805" y="3379379"/>
            <a:ext cx="2740888" cy="574516"/>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4325601" y="4988299"/>
            <a:ext cx="2740888" cy="574516"/>
          </a:xfrm>
        </p:spPr>
        <p:txBody>
          <a:bodyPr/>
          <a:lstStyle>
            <a:lvl1pPr>
              <a:defRPr b="1"/>
            </a:lvl1pPr>
          </a:lstStyle>
          <a:p>
            <a:pPr lvl="0"/>
            <a:r>
              <a:rPr lang="en-US" dirty="0"/>
              <a:t>Section Title</a:t>
            </a:r>
            <a:br>
              <a:rPr lang="en-US" dirty="0"/>
            </a:br>
            <a:r>
              <a:rPr lang="en-US" dirty="0"/>
              <a:t>Slide #</a:t>
            </a:r>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11333528" y="123552"/>
            <a:ext cx="715037" cy="385661"/>
          </a:xfrm>
          <a:prstGeom prst="rect">
            <a:avLst/>
          </a:prstGeom>
        </p:spPr>
      </p:pic>
      <p:sp>
        <p:nvSpPr>
          <p:cNvPr id="5" name="Picture Placeholder 4">
            <a:extLst>
              <a:ext uri="{FF2B5EF4-FFF2-40B4-BE49-F238E27FC236}">
                <a16:creationId xmlns:a16="http://schemas.microsoft.com/office/drawing/2014/main" id="{25AE220C-1247-0B10-CC0A-F822B1D7494D}"/>
              </a:ext>
            </a:extLst>
          </p:cNvPr>
          <p:cNvSpPr>
            <a:spLocks noGrp="1" noChangeAspect="1"/>
          </p:cNvSpPr>
          <p:nvPr>
            <p:ph type="pic" idx="1"/>
          </p:nvPr>
        </p:nvSpPr>
        <p:spPr>
          <a:xfrm>
            <a:off x="6096002" y="-8505"/>
            <a:ext cx="6095999" cy="6862324"/>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17655194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0652" y="1252215"/>
            <a:ext cx="4559195" cy="498659"/>
          </a:xfrm>
        </p:spPr>
        <p:txBody>
          <a:bodyPr anchor="t">
            <a:normAutofit/>
          </a:bodyPr>
          <a:lstStyle>
            <a:lvl1pPr>
              <a:defRPr sz="2667">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4760651" y="2288239"/>
            <a:ext cx="6867119" cy="3127823"/>
          </a:xfrm>
        </p:spPr>
        <p:txBody>
          <a:bodyPr>
            <a:normAutofit/>
          </a:bodyPr>
          <a:lstStyle>
            <a:lvl1pPr>
              <a:defRPr sz="1333">
                <a:solidFill>
                  <a:schemeClr val="tx1"/>
                </a:solidFill>
              </a:defRPr>
            </a:lvl1p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760652" y="1805150"/>
            <a:ext cx="5366565" cy="428813"/>
          </a:xfrm>
        </p:spPr>
        <p:txBody>
          <a:bodyPr>
            <a:normAutofit/>
          </a:bodyPr>
          <a:lstStyle>
            <a:lvl1pPr>
              <a:defRPr sz="20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543050" y="333189"/>
            <a:ext cx="5546065" cy="5546064"/>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5393117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peaker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6096000" cy="68580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p:cNvSpPr>
            <a:spLocks noGrp="1"/>
          </p:cNvSpPr>
          <p:nvPr>
            <p:ph type="title" hasCustomPrompt="1"/>
          </p:nvPr>
        </p:nvSpPr>
        <p:spPr>
          <a:xfrm>
            <a:off x="8830857" y="1688983"/>
            <a:ext cx="2968424" cy="428813"/>
          </a:xfrm>
        </p:spPr>
        <p:txBody>
          <a:bodyPr anchor="t">
            <a:noAutofit/>
          </a:bodyPr>
          <a:lstStyle>
            <a:lvl1pPr algn="l">
              <a:lnSpc>
                <a:spcPct val="100000"/>
              </a:lnSpc>
              <a:defRPr sz="2000" cap="all" baseline="0">
                <a:solidFill>
                  <a:schemeClr val="accent1"/>
                </a:solidFill>
                <a:latin typeface="+mj-lt"/>
              </a:defRPr>
            </a:lvl1pPr>
          </a:lstStyle>
          <a:p>
            <a:r>
              <a:rPr lang="en-US" dirty="0"/>
              <a:t>SPEAKER NAME</a:t>
            </a:r>
          </a:p>
        </p:txBody>
      </p:sp>
      <p:sp>
        <p:nvSpPr>
          <p:cNvPr id="4" name="Content Placeholder 3"/>
          <p:cNvSpPr>
            <a:spLocks noGrp="1"/>
          </p:cNvSpPr>
          <p:nvPr>
            <p:ph sz="half" idx="2" hasCustomPrompt="1"/>
          </p:nvPr>
        </p:nvSpPr>
        <p:spPr>
          <a:xfrm>
            <a:off x="6609648" y="2822224"/>
            <a:ext cx="5189633" cy="3211771"/>
          </a:xfrm>
        </p:spPr>
        <p:txBody>
          <a:bodyPr>
            <a:normAutofit/>
          </a:bodyPr>
          <a:lstStyle>
            <a:lvl1pPr>
              <a:defRPr sz="1333">
                <a:solidFill>
                  <a:schemeClr val="tx1"/>
                </a:solidFill>
              </a:defRPr>
            </a:lvl1pPr>
          </a:lstStyle>
          <a:p>
            <a:pPr lvl="0"/>
            <a:r>
              <a:rPr lang="en-US" dirty="0"/>
              <a:t>Bio copy is Arial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8830856" y="2021306"/>
            <a:ext cx="2968424" cy="428813"/>
          </a:xfrm>
        </p:spPr>
        <p:txBody>
          <a:bodyPr>
            <a:normAutofit/>
          </a:bodyPr>
          <a:lstStyle>
            <a:lvl1pPr>
              <a:defRPr sz="16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6696126" y="634074"/>
            <a:ext cx="1729567" cy="1729567"/>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6609648" y="2624081"/>
            <a:ext cx="518963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439613" y="2822224"/>
            <a:ext cx="5189633" cy="3211771"/>
          </a:xfrm>
        </p:spPr>
        <p:txBody>
          <a:bodyPr>
            <a:normAutofit/>
          </a:bodyPr>
          <a:lstStyle>
            <a:lvl1pPr>
              <a:defRPr sz="1333">
                <a:solidFill>
                  <a:schemeClr val="bg1"/>
                </a:solidFill>
              </a:defRPr>
            </a:lvl1pPr>
          </a:lstStyle>
          <a:p>
            <a:pPr lvl="0"/>
            <a:r>
              <a:rPr lang="en-US" dirty="0"/>
              <a:t>Bio copy is Arial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2660821" y="2021306"/>
            <a:ext cx="2968424" cy="428813"/>
          </a:xfrm>
        </p:spPr>
        <p:txBody>
          <a:bodyPr>
            <a:normAutofit/>
          </a:bodyPr>
          <a:lstStyle>
            <a:lvl1pPr>
              <a:defRPr sz="16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526091" y="634074"/>
            <a:ext cx="1729567" cy="1729567"/>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439613" y="2624081"/>
            <a:ext cx="5189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2660821" y="1688982"/>
            <a:ext cx="2968424" cy="449543"/>
          </a:xfrm>
        </p:spPr>
        <p:txBody>
          <a:bodyPr>
            <a:normAutofit/>
          </a:bodyPr>
          <a:lstStyle>
            <a:lvl1pPr>
              <a:defRPr sz="2000" b="1" i="0" cap="all" baseline="0">
                <a:solidFill>
                  <a:schemeClr val="bg1"/>
                </a:solidFill>
                <a:latin typeface="+mj-lt"/>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8599131" y="-1336903"/>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67"/>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8646229" y="-1043394"/>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67"/>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060785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4194691" y="3598044"/>
            <a:ext cx="1537892" cy="153788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10072723" y="3598045"/>
            <a:ext cx="1537892" cy="1537884"/>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6456474" y="736112"/>
            <a:ext cx="1537892" cy="153484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578445" y="736112"/>
            <a:ext cx="1537892" cy="153484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583985" y="3454955"/>
            <a:ext cx="110437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224713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2247135"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2247136"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586249"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586249"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586251" y="3598045"/>
            <a:ext cx="3485448" cy="303028"/>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812516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8125164"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8125165"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6452340"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6452340"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6452341" y="3598045"/>
            <a:ext cx="3485448" cy="303028"/>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6027063" y="593023"/>
            <a:ext cx="0" cy="54897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9902027" y="6356351"/>
            <a:ext cx="1326984" cy="365125"/>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latin typeface="+mn-lt"/>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7401472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Text Block">
  <p:cSld name="Large Text Block">
    <p:spTree>
      <p:nvGrpSpPr>
        <p:cNvPr id="1" name="Shape 43"/>
        <p:cNvGrpSpPr/>
        <p:nvPr/>
      </p:nvGrpSpPr>
      <p:grpSpPr>
        <a:xfrm>
          <a:off x="0" y="0"/>
          <a:ext cx="0" cy="0"/>
          <a:chOff x="0" y="0"/>
          <a:chExt cx="0" cy="0"/>
        </a:xfrm>
      </p:grpSpPr>
      <p:sp>
        <p:nvSpPr>
          <p:cNvPr id="44" name="Google Shape;44;p23"/>
          <p:cNvSpPr txBox="1">
            <a:spLocks noGrp="1"/>
          </p:cNvSpPr>
          <p:nvPr>
            <p:ph type="body" idx="1"/>
          </p:nvPr>
        </p:nvSpPr>
        <p:spPr>
          <a:xfrm>
            <a:off x="457200" y="1305534"/>
            <a:ext cx="11430000" cy="50779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
              </a:spcBef>
              <a:spcAft>
                <a:spcPts val="0"/>
              </a:spcAft>
              <a:buClr>
                <a:srgbClr val="682666"/>
              </a:buClr>
              <a:buSzPts val="2000"/>
              <a:buFont typeface="Arial"/>
              <a:buNone/>
              <a:defRPr sz="2000" b="0" i="0" u="none" strike="noStrike" cap="none">
                <a:solidFill>
                  <a:srgbClr val="404040"/>
                </a:solidFill>
                <a:latin typeface="Arial"/>
                <a:ea typeface="Arial"/>
                <a:cs typeface="Arial"/>
                <a:sym typeface="Arial"/>
              </a:defRPr>
            </a:lvl1pPr>
            <a:lvl2pPr marL="914400" marR="0" lvl="1"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20039" algn="l" rtl="0">
              <a:lnSpc>
                <a:spcPct val="100000"/>
              </a:lnSpc>
              <a:spcBef>
                <a:spcPts val="240"/>
              </a:spcBef>
              <a:spcAft>
                <a:spcPts val="0"/>
              </a:spcAft>
              <a:buClr>
                <a:srgbClr val="404040"/>
              </a:buClr>
              <a:buSzPts val="1440"/>
              <a:buFont typeface="Verdana"/>
              <a:buChar char="◦"/>
              <a:defRPr sz="1200" b="0" i="0" u="none" strike="noStrike" cap="none">
                <a:solidFill>
                  <a:srgbClr val="404040"/>
                </a:solidFill>
                <a:latin typeface="Arial"/>
                <a:ea typeface="Arial"/>
                <a:cs typeface="Arial"/>
                <a:sym typeface="Arial"/>
              </a:defRPr>
            </a:lvl3pPr>
            <a:lvl4pPr marL="1828800" marR="0" lvl="3"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4pPr>
            <a:lvl5pPr marL="2286000" marR="0" lvl="4"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5pPr>
            <a:lvl6pPr marL="2743200" marR="0" lvl="5" indent="-285750" algn="l" rtl="0">
              <a:lnSpc>
                <a:spcPct val="100000"/>
              </a:lnSpc>
              <a:spcBef>
                <a:spcPts val="180"/>
              </a:spcBef>
              <a:spcAft>
                <a:spcPts val="0"/>
              </a:spcAft>
              <a:buClr>
                <a:srgbClr val="404040"/>
              </a:buClr>
              <a:buSzPts val="900"/>
              <a:buFont typeface="Arial"/>
              <a:buChar char="•"/>
              <a:defRPr sz="900" b="0" i="0" u="none" strike="noStrike" cap="none">
                <a:solidFill>
                  <a:srgbClr val="404040"/>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5" name="Google Shape;45;p23"/>
          <p:cNvSpPr txBox="1">
            <a:spLocks noGrp="1"/>
          </p:cNvSpPr>
          <p:nvPr>
            <p:ph type="body" idx="2"/>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6" name="Google Shape;46;p23"/>
          <p:cNvSpPr txBox="1">
            <a:spLocks noGrp="1"/>
          </p:cNvSpPr>
          <p:nvPr>
            <p:ph type="title"/>
          </p:nvPr>
        </p:nvSpPr>
        <p:spPr>
          <a:xfrm>
            <a:off x="457200" y="244036"/>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47" name="Google Shape;47;p23"/>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48" name="Google Shape;48;p23"/>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5" y="819631"/>
            <a:ext cx="9104960" cy="621243"/>
          </a:xfrm>
        </p:spPr>
        <p:txBody>
          <a:bodyPr/>
          <a:lstStyle>
            <a:lvl1pPr>
              <a:defRPr>
                <a:solidFill>
                  <a:schemeClr val="tx1"/>
                </a:solidFill>
              </a:defRPr>
            </a:lvl1pPr>
          </a:lstStyle>
          <a:p>
            <a:r>
              <a:rPr lang="en-US" dirty="0"/>
              <a:t>TITLE IS ALL CAPS AT 25 – 30PTS</a:t>
            </a:r>
          </a:p>
        </p:txBody>
      </p:sp>
      <p:sp>
        <p:nvSpPr>
          <p:cNvPr id="3" name="Content Placeholder 2"/>
          <p:cNvSpPr>
            <a:spLocks noGrp="1"/>
          </p:cNvSpPr>
          <p:nvPr>
            <p:ph idx="1" hasCustomPrompt="1"/>
          </p:nvPr>
        </p:nvSpPr>
        <p:spPr>
          <a:xfrm>
            <a:off x="583987" y="2049077"/>
            <a:ext cx="7950413" cy="3824185"/>
          </a:xfrm>
        </p:spPr>
        <p:txBody>
          <a:bodyPr/>
          <a:lstStyle/>
          <a:p>
            <a:pPr lvl="0"/>
            <a:r>
              <a:rPr lang="en-US" dirty="0"/>
              <a:t>Body copy is Arial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55658754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DEAEA93-D51E-DF22-7A64-AC52BFA21B14}"/>
              </a:ext>
            </a:extLst>
          </p:cNvPr>
          <p:cNvSpPr/>
          <p:nvPr userDrawn="1"/>
        </p:nvSpPr>
        <p:spPr>
          <a:xfrm>
            <a:off x="6752494" y="-1"/>
            <a:ext cx="5439509" cy="7884204"/>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p>
        </p:txBody>
      </p:sp>
      <p:sp>
        <p:nvSpPr>
          <p:cNvPr id="2" name="Title 1"/>
          <p:cNvSpPr>
            <a:spLocks noGrp="1"/>
          </p:cNvSpPr>
          <p:nvPr>
            <p:ph type="title" hasCustomPrompt="1"/>
          </p:nvPr>
        </p:nvSpPr>
        <p:spPr>
          <a:xfrm>
            <a:off x="583987" y="819631"/>
            <a:ext cx="6431409" cy="1229445"/>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583989" y="2049077"/>
            <a:ext cx="6431409" cy="4127887"/>
          </a:xfrm>
        </p:spPr>
        <p:txBody>
          <a:bodyPr/>
          <a:lstStyle/>
          <a:p>
            <a:pPr lvl="0"/>
            <a:r>
              <a:rPr lang="en-US" dirty="0"/>
              <a:t>Body copy is Arial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8420101" y="819630"/>
            <a:ext cx="3187912" cy="5085871"/>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329368808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234944"/>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054577"/>
            <a:ext cx="5346807" cy="4122387"/>
          </a:xfrm>
        </p:spPr>
        <p:txBody>
          <a:bodyPr/>
          <a:lstStyle/>
          <a:p>
            <a:pPr lvl="0"/>
            <a:r>
              <a:rPr lang="en-US" dirty="0"/>
              <a:t>Body copy is Arial at 12pts</a:t>
            </a:r>
          </a:p>
        </p:txBody>
      </p:sp>
      <p:sp>
        <p:nvSpPr>
          <p:cNvPr id="4" name="Content Placeholder 3"/>
          <p:cNvSpPr>
            <a:spLocks noGrp="1"/>
          </p:cNvSpPr>
          <p:nvPr>
            <p:ph sz="half" idx="2" hasCustomPrompt="1"/>
          </p:nvPr>
        </p:nvSpPr>
        <p:spPr>
          <a:xfrm>
            <a:off x="6280963" y="2054575"/>
            <a:ext cx="5346807" cy="4122388"/>
          </a:xfrm>
        </p:spPr>
        <p:txBody>
          <a:body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98323973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866146"/>
            <a:ext cx="5346807" cy="3310817"/>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4" name="Content Placeholder 3"/>
          <p:cNvSpPr>
            <a:spLocks noGrp="1"/>
          </p:cNvSpPr>
          <p:nvPr>
            <p:ph sz="half" idx="2" hasCustomPrompt="1"/>
          </p:nvPr>
        </p:nvSpPr>
        <p:spPr>
          <a:xfrm>
            <a:off x="6280963" y="2866144"/>
            <a:ext cx="5346807" cy="3310819"/>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583987"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6280963"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40347733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51906187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405270617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mn-lt"/>
            </a:endParaRPr>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184742042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673293"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9902025" y="6356351"/>
            <a:ext cx="1326976"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451526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848541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52755937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Arial black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3" name="Content Placeholder 2"/>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82824128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lstStyle>
            <a:lvl1pPr>
              <a:defRPr sz="1333"/>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2144141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Text Block + Double Header">
  <p:cSld name="Large Text Block + Double Header">
    <p:spTree>
      <p:nvGrpSpPr>
        <p:cNvPr id="1" name="Shape 49"/>
        <p:cNvGrpSpPr/>
        <p:nvPr/>
      </p:nvGrpSpPr>
      <p:grpSpPr>
        <a:xfrm>
          <a:off x="0" y="0"/>
          <a:ext cx="0" cy="0"/>
          <a:chOff x="0" y="0"/>
          <a:chExt cx="0" cy="0"/>
        </a:xfrm>
      </p:grpSpPr>
      <p:sp>
        <p:nvSpPr>
          <p:cNvPr id="50" name="Google Shape;50;p24"/>
          <p:cNvSpPr txBox="1">
            <a:spLocks noGrp="1"/>
          </p:cNvSpPr>
          <p:nvPr>
            <p:ph type="body" idx="1"/>
          </p:nvPr>
        </p:nvSpPr>
        <p:spPr>
          <a:xfrm>
            <a:off x="457200" y="1736652"/>
            <a:ext cx="11430000" cy="46294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
              </a:spcBef>
              <a:spcAft>
                <a:spcPts val="0"/>
              </a:spcAft>
              <a:buClr>
                <a:srgbClr val="682666"/>
              </a:buClr>
              <a:buSzPts val="2000"/>
              <a:buFont typeface="Arial"/>
              <a:buNone/>
              <a:defRPr sz="2000" b="0" i="0" u="none" strike="noStrike" cap="none">
                <a:solidFill>
                  <a:srgbClr val="404040"/>
                </a:solidFill>
                <a:latin typeface="Arial"/>
                <a:ea typeface="Arial"/>
                <a:cs typeface="Arial"/>
                <a:sym typeface="Arial"/>
              </a:defRPr>
            </a:lvl1pPr>
            <a:lvl2pPr marL="914400" marR="0" lvl="1"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20039" algn="l" rtl="0">
              <a:lnSpc>
                <a:spcPct val="100000"/>
              </a:lnSpc>
              <a:spcBef>
                <a:spcPts val="240"/>
              </a:spcBef>
              <a:spcAft>
                <a:spcPts val="0"/>
              </a:spcAft>
              <a:buClr>
                <a:srgbClr val="404040"/>
              </a:buClr>
              <a:buSzPts val="1440"/>
              <a:buFont typeface="Verdana"/>
              <a:buChar char="◦"/>
              <a:defRPr sz="1200" b="0" i="0" u="none" strike="noStrike" cap="none">
                <a:solidFill>
                  <a:srgbClr val="404040"/>
                </a:solidFill>
                <a:latin typeface="Arial"/>
                <a:ea typeface="Arial"/>
                <a:cs typeface="Arial"/>
                <a:sym typeface="Arial"/>
              </a:defRPr>
            </a:lvl3pPr>
            <a:lvl4pPr marL="1828800" marR="0" lvl="3"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4pPr>
            <a:lvl5pPr marL="2286000" marR="0" lvl="4"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5pPr>
            <a:lvl6pPr marL="2743200" marR="0" lvl="5" indent="-285750" algn="l" rtl="0">
              <a:lnSpc>
                <a:spcPct val="100000"/>
              </a:lnSpc>
              <a:spcBef>
                <a:spcPts val="180"/>
              </a:spcBef>
              <a:spcAft>
                <a:spcPts val="0"/>
              </a:spcAft>
              <a:buClr>
                <a:srgbClr val="404040"/>
              </a:buClr>
              <a:buSzPts val="900"/>
              <a:buFont typeface="Arial"/>
              <a:buChar char="•"/>
              <a:defRPr sz="900" b="0" i="0" u="none" strike="noStrike" cap="none">
                <a:solidFill>
                  <a:srgbClr val="404040"/>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1" name="Google Shape;51;p24"/>
          <p:cNvSpPr txBox="1">
            <a:spLocks noGrp="1"/>
          </p:cNvSpPr>
          <p:nvPr>
            <p:ph type="body" idx="2"/>
          </p:nvPr>
        </p:nvSpPr>
        <p:spPr>
          <a:xfrm>
            <a:off x="457200" y="1204941"/>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2" name="Google Shape;52;p24"/>
          <p:cNvSpPr txBox="1">
            <a:spLocks noGrp="1"/>
          </p:cNvSpPr>
          <p:nvPr>
            <p:ph type="title"/>
          </p:nvPr>
        </p:nvSpPr>
        <p:spPr>
          <a:xfrm>
            <a:off x="457200" y="199220"/>
            <a:ext cx="11430000" cy="10972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53" name="Google Shape;53;p24"/>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54" name="Google Shape;54;p24"/>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76168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564228" y="4424892"/>
            <a:ext cx="1097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42415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78991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76168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4441860"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4441860"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812203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812203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60300938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7" y="819632"/>
            <a:ext cx="6404324" cy="5219713"/>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83988" y="2054578"/>
            <a:ext cx="3953795" cy="3984767"/>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3825484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3986" y="819631"/>
            <a:ext cx="5816815" cy="5123639"/>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61319344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6981333" cy="6858000"/>
          </a:xfrm>
          <a:prstGeom prst="rect">
            <a:avLst/>
          </a:prstGeom>
          <a:solidFill>
            <a:schemeClr val="bg1">
              <a:lumMod val="85000"/>
            </a:schemeClr>
          </a:solidFill>
          <a:ln>
            <a:noFill/>
          </a:ln>
        </p:spPr>
        <p:txBody>
          <a:bodyPr anchor="t">
            <a:normAutofit/>
          </a:bodyPr>
          <a:lstStyle>
            <a:lvl1pPr algn="l">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20551095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83988" y="2054577"/>
            <a:ext cx="3953795" cy="4122387"/>
          </a:xfrm>
        </p:spPr>
        <p:txBody>
          <a:bodyPr/>
          <a:lstStyle>
            <a:lvl1pPr>
              <a:defRPr/>
            </a:lvl1pPr>
          </a:lstStyle>
          <a:p>
            <a:pPr lvl="0"/>
            <a:r>
              <a:rPr lang="en-US" dirty="0"/>
              <a:t>Body copy is Arial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11333528" y="123552"/>
            <a:ext cx="715037" cy="385661"/>
          </a:xfrm>
          <a:prstGeom prst="rect">
            <a:avLst/>
          </a:prstGeom>
        </p:spPr>
      </p:pic>
      <p:sp>
        <p:nvSpPr>
          <p:cNvPr id="4" name="Picture Placeholder 3">
            <a:extLst>
              <a:ext uri="{FF2B5EF4-FFF2-40B4-BE49-F238E27FC236}">
                <a16:creationId xmlns:a16="http://schemas.microsoft.com/office/drawing/2014/main" id="{8DAC4667-50DA-AC7F-142E-AD67244DAB97}"/>
              </a:ext>
            </a:extLst>
          </p:cNvPr>
          <p:cNvSpPr>
            <a:spLocks noGrp="1"/>
          </p:cNvSpPr>
          <p:nvPr>
            <p:ph type="pic" sz="quarter" idx="15"/>
          </p:nvPr>
        </p:nvSpPr>
        <p:spPr>
          <a:xfrm>
            <a:off x="3263352" y="2"/>
            <a:ext cx="8928649" cy="68580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180497325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3841" y="245533"/>
            <a:ext cx="5066451" cy="6344356"/>
          </a:xfrm>
          <a:solidFill>
            <a:schemeClr val="bg2"/>
          </a:solidFill>
        </p:spPr>
        <p:txBody>
          <a:bodyPr anchor="t">
            <a:normAutofit/>
          </a:bodyPr>
          <a:lstStyle>
            <a:lvl1pPr marL="0" indent="0">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8900159" y="245532"/>
            <a:ext cx="3048000" cy="3048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8900159" y="3541887"/>
            <a:ext cx="3048000" cy="3048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5581225" y="3541887"/>
            <a:ext cx="3048000" cy="3048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5581225" y="245532"/>
            <a:ext cx="3048000" cy="30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799806" y="1200727"/>
            <a:ext cx="2576551" cy="1921164"/>
          </a:xfrm>
        </p:spPr>
        <p:txBody>
          <a:bodyPr>
            <a:normAutofit/>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5799101" y="497417"/>
            <a:ext cx="2576551" cy="563739"/>
          </a:xfrm>
        </p:spPr>
        <p:txBody>
          <a:bodyPr>
            <a:noAutofit/>
          </a:bodyPr>
          <a:lstStyle>
            <a:lvl1pPr>
              <a:defRPr sz="1867" b="1">
                <a:solidFill>
                  <a:schemeClr val="bg1"/>
                </a:solidFill>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1754819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3842" y="245533"/>
            <a:ext cx="11704317" cy="6344356"/>
          </a:xfrm>
          <a:solidFill>
            <a:schemeClr val="bg2"/>
          </a:solidFill>
        </p:spPr>
        <p:txBody>
          <a:bodyPr anchor="t">
            <a:normAutofit/>
          </a:bodyPr>
          <a:lstStyle>
            <a:lvl1pPr marL="0" indent="0" algn="l">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1016000" y="1295400"/>
            <a:ext cx="3048000" cy="42672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1261671" y="2527299"/>
            <a:ext cx="2576551" cy="2796115"/>
          </a:xfrm>
        </p:spPr>
        <p:txBody>
          <a:bodyPr>
            <a:normAutofit/>
          </a:bodyPr>
          <a:lstStyle>
            <a:lvl1pPr>
              <a:lnSpc>
                <a:spcPct val="120000"/>
              </a:lnSpc>
              <a:defRPr sz="1333">
                <a:solidFill>
                  <a:schemeClr val="tx1"/>
                </a:solidFill>
              </a:defRPr>
            </a:lvl1pPr>
            <a:lvl2pPr>
              <a:defRPr sz="1333">
                <a:solidFill>
                  <a:schemeClr val="tx1"/>
                </a:solidFill>
              </a:defRPr>
            </a:lvl2pPr>
            <a:lvl3pPr>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Body copy is Arial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1260966" y="1624896"/>
            <a:ext cx="2576551" cy="902403"/>
          </a:xfrm>
        </p:spPr>
        <p:txBody>
          <a:bodyPr>
            <a:noAutofit/>
          </a:bodyPr>
          <a:lstStyle>
            <a:lvl1pPr>
              <a:defRPr sz="1867" b="1" i="0" cap="all" baseline="0">
                <a:solidFill>
                  <a:schemeClr val="accent1"/>
                </a:solidFill>
                <a:latin typeface="+mn-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Title is Arial bold at 12-14pts</a:t>
            </a:r>
          </a:p>
        </p:txBody>
      </p:sp>
    </p:spTree>
    <p:extLst>
      <p:ext uri="{BB962C8B-B14F-4D97-AF65-F5344CB8AC3E}">
        <p14:creationId xmlns:p14="http://schemas.microsoft.com/office/powerpoint/2010/main" val="3379140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096001" y="-1"/>
            <a:ext cx="6096000" cy="6857999"/>
          </a:xfrm>
          <a:solidFill>
            <a:schemeClr val="bg2"/>
          </a:solidFill>
        </p:spPr>
        <p:txBody>
          <a:bodyPr anchor="t">
            <a:normAutofit/>
          </a:bodyPr>
          <a:lstStyle>
            <a:lvl1pPr marL="0" indent="0" algn="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Picture</a:t>
            </a:r>
          </a:p>
        </p:txBody>
      </p:sp>
      <p:sp>
        <p:nvSpPr>
          <p:cNvPr id="6" name="Freeform 5">
            <a:extLst>
              <a:ext uri="{FF2B5EF4-FFF2-40B4-BE49-F238E27FC236}">
                <a16:creationId xmlns:a16="http://schemas.microsoft.com/office/drawing/2014/main" id="{C336D1C2-4E30-ACF6-F2ED-CA5FA9FB4233}"/>
              </a:ext>
            </a:extLst>
          </p:cNvPr>
          <p:cNvSpPr/>
          <p:nvPr userDrawn="1"/>
        </p:nvSpPr>
        <p:spPr>
          <a:xfrm>
            <a:off x="0" y="-1"/>
            <a:ext cx="9782453" cy="68580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807176" y="2486979"/>
            <a:ext cx="5904709" cy="3546176"/>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807176" y="992958"/>
            <a:ext cx="5904709" cy="1352549"/>
          </a:xfrm>
        </p:spPr>
        <p:txBody>
          <a:bodyPr anchor="t">
            <a:noAutofit/>
          </a:bodyPr>
          <a:lstStyle>
            <a:lvl1pPr algn="l">
              <a:lnSpc>
                <a:spcPct val="110000"/>
              </a:lnSpc>
              <a:defRPr sz="3333" b="1" i="0" cap="all" baseline="0">
                <a:solidFill>
                  <a:schemeClr val="bg1"/>
                </a:solidFill>
                <a:latin typeface="+mj-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ALL CAPS AT 25 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094356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9169613" cy="130268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583987" y="5425947"/>
            <a:ext cx="7340813" cy="365127"/>
          </a:xfrm>
        </p:spPr>
        <p:txBody>
          <a:bodyPr/>
          <a:lstStyle>
            <a:lvl1pPr>
              <a:defRPr b="1">
                <a:solidFill>
                  <a:schemeClr val="accent4"/>
                </a:solidFill>
              </a:defRPr>
            </a:lvl1pPr>
          </a:lstStyle>
          <a:p>
            <a:pPr lvl="0"/>
            <a:r>
              <a:rPr lang="en-US" dirty="0"/>
              <a:t>Caption is </a:t>
            </a:r>
            <a:r>
              <a:rPr lang="en-US" dirty="0" err="1"/>
              <a:t>Arizl</a:t>
            </a:r>
            <a:r>
              <a:rPr lang="en-US" dirty="0"/>
              <a:t>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0249460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8898165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Subheader">
  <p:cSld name="Header + Subheader">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7" name="Google Shape;57;p25"/>
          <p:cNvSpPr txBox="1">
            <a:spLocks noGrp="1"/>
          </p:cNvSpPr>
          <p:nvPr>
            <p:ph type="title"/>
          </p:nvPr>
        </p:nvSpPr>
        <p:spPr>
          <a:xfrm>
            <a:off x="457200" y="24527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58" name="Google Shape;58;p25"/>
          <p:cNvSpPr txBox="1">
            <a:spLocks noGrp="1"/>
          </p:cNvSpPr>
          <p:nvPr>
            <p:ph type="body" idx="2"/>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59" name="Google Shape;59;p25"/>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5993915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30684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5884469" y="4011525"/>
            <a:ext cx="1811964" cy="982084"/>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8292065" y="4415758"/>
            <a:ext cx="1505448" cy="47744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5452534" y="584903"/>
            <a:ext cx="6034017" cy="3139920"/>
          </a:xfrm>
        </p:spPr>
        <p:txBody>
          <a:bodyPr anchor="b">
            <a:noAutofit/>
          </a:bodyPr>
          <a:lstStyle>
            <a:lvl1pPr algn="r">
              <a:lnSpc>
                <a:spcPts val="5333"/>
              </a:lnSpc>
              <a:defRPr sz="64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5892016" y="3815283"/>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7849773" y="8911503"/>
            <a:ext cx="3094827" cy="415639"/>
          </a:xfrm>
          <a:prstGeom prst="rect">
            <a:avLst/>
          </a:prstGeom>
        </p:spPr>
      </p:pic>
    </p:spTree>
    <p:extLst>
      <p:ext uri="{BB962C8B-B14F-4D97-AF65-F5344CB8AC3E}">
        <p14:creationId xmlns:p14="http://schemas.microsoft.com/office/powerpoint/2010/main" val="65041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Footer">
  <p:cSld name="Header + Footer">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457200" y="244451"/>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62" name="Google Shape;62;p26"/>
          <p:cNvSpPr txBox="1">
            <a:spLocks noGrp="1"/>
          </p:cNvSpPr>
          <p:nvPr>
            <p:ph type="body" idx="1"/>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63" name="Google Shape;63;p26"/>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64"/>
        <p:cNvGrpSpPr/>
        <p:nvPr/>
      </p:nvGrpSpPr>
      <p:grpSpPr>
        <a:xfrm>
          <a:off x="0" y="0"/>
          <a:ext cx="0" cy="0"/>
          <a:chOff x="0" y="0"/>
          <a:chExt cx="0" cy="0"/>
        </a:xfrm>
      </p:grpSpPr>
      <p:sp>
        <p:nvSpPr>
          <p:cNvPr id="65" name="Google Shape;65;p27"/>
          <p:cNvSpPr txBox="1">
            <a:spLocks noGrp="1"/>
          </p:cNvSpPr>
          <p:nvPr>
            <p:ph type="body" idx="1"/>
          </p:nvPr>
        </p:nvSpPr>
        <p:spPr>
          <a:xfrm>
            <a:off x="426127" y="6452976"/>
            <a:ext cx="11540971"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Bullets + 2 Columns">
  <p:cSld name="Text + Bullets + 2 Columns">
    <p:spTree>
      <p:nvGrpSpPr>
        <p:cNvPr id="1" name="Shape 66"/>
        <p:cNvGrpSpPr/>
        <p:nvPr/>
      </p:nvGrpSpPr>
      <p:grpSpPr>
        <a:xfrm>
          <a:off x="0" y="0"/>
          <a:ext cx="0" cy="0"/>
          <a:chOff x="0" y="0"/>
          <a:chExt cx="0" cy="0"/>
        </a:xfrm>
      </p:grpSpPr>
      <p:sp>
        <p:nvSpPr>
          <p:cNvPr id="67" name="Google Shape;67;p28"/>
          <p:cNvSpPr txBox="1">
            <a:spLocks noGrp="1"/>
          </p:cNvSpPr>
          <p:nvPr>
            <p:ph type="body" idx="1"/>
          </p:nvPr>
        </p:nvSpPr>
        <p:spPr>
          <a:xfrm>
            <a:off x="6397982" y="1305535"/>
            <a:ext cx="5486400" cy="467366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68" name="Google Shape;68;p28"/>
          <p:cNvSpPr txBox="1">
            <a:spLocks noGrp="1"/>
          </p:cNvSpPr>
          <p:nvPr>
            <p:ph type="body" idx="2"/>
          </p:nvPr>
        </p:nvSpPr>
        <p:spPr>
          <a:xfrm>
            <a:off x="457200" y="1305535"/>
            <a:ext cx="5486400" cy="467366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69" name="Google Shape;69;p28"/>
          <p:cNvSpPr txBox="1">
            <a:spLocks noGrp="1"/>
          </p:cNvSpPr>
          <p:nvPr>
            <p:ph type="body" idx="3"/>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70" name="Google Shape;70;p28"/>
          <p:cNvSpPr txBox="1">
            <a:spLocks noGrp="1"/>
          </p:cNvSpPr>
          <p:nvPr>
            <p:ph type="title"/>
          </p:nvPr>
        </p:nvSpPr>
        <p:spPr>
          <a:xfrm>
            <a:off x="457200" y="24762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cxnSp>
        <p:nvCxnSpPr>
          <p:cNvPr id="71" name="Google Shape;71;p28"/>
          <p:cNvCxnSpPr/>
          <p:nvPr/>
        </p:nvCxnSpPr>
        <p:spPr>
          <a:xfrm>
            <a:off x="6170783" y="1305535"/>
            <a:ext cx="0" cy="4673666"/>
          </a:xfrm>
          <a:prstGeom prst="straightConnector1">
            <a:avLst/>
          </a:prstGeom>
          <a:noFill/>
          <a:ln w="9525" cap="flat" cmpd="sng">
            <a:solidFill>
              <a:srgbClr val="D8DAD9"/>
            </a:solidFill>
            <a:prstDash val="solid"/>
            <a:round/>
            <a:headEnd type="none" w="sm" len="sm"/>
            <a:tailEnd type="none" w="sm" len="sm"/>
          </a:ln>
        </p:spPr>
      </p:cxnSp>
      <p:sp>
        <p:nvSpPr>
          <p:cNvPr id="72" name="Google Shape;72;p28"/>
          <p:cNvSpPr txBox="1">
            <a:spLocks noGrp="1"/>
          </p:cNvSpPr>
          <p:nvPr>
            <p:ph type="body" idx="4"/>
          </p:nvPr>
        </p:nvSpPr>
        <p:spPr>
          <a:xfrm>
            <a:off x="457200" y="6452976"/>
            <a:ext cx="11427182"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73" name="Google Shape;73;p28"/>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Bullets + 3 Columns">
  <p:cSld name="Text + Bullets + 3 Columns">
    <p:spTree>
      <p:nvGrpSpPr>
        <p:cNvPr id="1" name="Shape 74"/>
        <p:cNvGrpSpPr/>
        <p:nvPr/>
      </p:nvGrpSpPr>
      <p:grpSpPr>
        <a:xfrm>
          <a:off x="0" y="0"/>
          <a:ext cx="0" cy="0"/>
          <a:chOff x="0" y="0"/>
          <a:chExt cx="0" cy="0"/>
        </a:xfrm>
      </p:grpSpPr>
      <p:sp>
        <p:nvSpPr>
          <p:cNvPr id="75" name="Google Shape;75;p29"/>
          <p:cNvSpPr txBox="1">
            <a:spLocks noGrp="1"/>
          </p:cNvSpPr>
          <p:nvPr>
            <p:ph type="body" idx="1"/>
          </p:nvPr>
        </p:nvSpPr>
        <p:spPr>
          <a:xfrm>
            <a:off x="84582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76" name="Google Shape;76;p29"/>
          <p:cNvSpPr txBox="1">
            <a:spLocks noGrp="1"/>
          </p:cNvSpPr>
          <p:nvPr>
            <p:ph type="body" idx="2"/>
          </p:nvPr>
        </p:nvSpPr>
        <p:spPr>
          <a:xfrm>
            <a:off x="4572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77" name="Google Shape;77;p29"/>
          <p:cNvSpPr txBox="1">
            <a:spLocks noGrp="1"/>
          </p:cNvSpPr>
          <p:nvPr>
            <p:ph type="body" idx="3"/>
          </p:nvPr>
        </p:nvSpPr>
        <p:spPr>
          <a:xfrm>
            <a:off x="457200" y="756893"/>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78" name="Google Shape;78;p29"/>
          <p:cNvSpPr txBox="1">
            <a:spLocks noGrp="1"/>
          </p:cNvSpPr>
          <p:nvPr>
            <p:ph type="title"/>
          </p:nvPr>
        </p:nvSpPr>
        <p:spPr>
          <a:xfrm>
            <a:off x="457200" y="247623"/>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79" name="Google Shape;79;p29"/>
          <p:cNvSpPr txBox="1">
            <a:spLocks noGrp="1"/>
          </p:cNvSpPr>
          <p:nvPr>
            <p:ph type="body" idx="4"/>
          </p:nvPr>
        </p:nvSpPr>
        <p:spPr>
          <a:xfrm>
            <a:off x="44577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cxnSp>
        <p:nvCxnSpPr>
          <p:cNvPr id="80" name="Google Shape;80;p29"/>
          <p:cNvCxnSpPr/>
          <p:nvPr/>
        </p:nvCxnSpPr>
        <p:spPr>
          <a:xfrm>
            <a:off x="4176487" y="1403751"/>
            <a:ext cx="0" cy="4600848"/>
          </a:xfrm>
          <a:prstGeom prst="straightConnector1">
            <a:avLst/>
          </a:prstGeom>
          <a:noFill/>
          <a:ln w="9525" cap="flat" cmpd="sng">
            <a:solidFill>
              <a:srgbClr val="D8DAD9"/>
            </a:solidFill>
            <a:prstDash val="solid"/>
            <a:round/>
            <a:headEnd type="none" w="sm" len="sm"/>
            <a:tailEnd type="none" w="sm" len="sm"/>
          </a:ln>
        </p:spPr>
      </p:cxnSp>
      <p:cxnSp>
        <p:nvCxnSpPr>
          <p:cNvPr id="81" name="Google Shape;81;p29"/>
          <p:cNvCxnSpPr/>
          <p:nvPr/>
        </p:nvCxnSpPr>
        <p:spPr>
          <a:xfrm>
            <a:off x="8163696" y="1403751"/>
            <a:ext cx="0" cy="4600848"/>
          </a:xfrm>
          <a:prstGeom prst="straightConnector1">
            <a:avLst/>
          </a:prstGeom>
          <a:noFill/>
          <a:ln w="9525" cap="flat" cmpd="sng">
            <a:solidFill>
              <a:srgbClr val="D8DAD9"/>
            </a:solidFill>
            <a:prstDash val="solid"/>
            <a:round/>
            <a:headEnd type="none" w="sm" len="sm"/>
            <a:tailEnd type="none" w="sm" len="sm"/>
          </a:ln>
        </p:spPr>
      </p:cxnSp>
      <p:sp>
        <p:nvSpPr>
          <p:cNvPr id="82" name="Google Shape;82;p29"/>
          <p:cNvSpPr txBox="1">
            <a:spLocks noGrp="1"/>
          </p:cNvSpPr>
          <p:nvPr>
            <p:ph type="body" idx="5"/>
          </p:nvPr>
        </p:nvSpPr>
        <p:spPr>
          <a:xfrm>
            <a:off x="457200" y="1330934"/>
            <a:ext cx="3438074"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3" name="Google Shape;83;p29"/>
          <p:cNvSpPr txBox="1">
            <a:spLocks noGrp="1"/>
          </p:cNvSpPr>
          <p:nvPr>
            <p:ph type="body" idx="6"/>
          </p:nvPr>
        </p:nvSpPr>
        <p:spPr>
          <a:xfrm>
            <a:off x="4466774" y="1330934"/>
            <a:ext cx="3415707"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4" name="Google Shape;84;p29"/>
          <p:cNvSpPr txBox="1">
            <a:spLocks noGrp="1"/>
          </p:cNvSpPr>
          <p:nvPr>
            <p:ph type="body" idx="7"/>
          </p:nvPr>
        </p:nvSpPr>
        <p:spPr>
          <a:xfrm>
            <a:off x="8440694" y="1330934"/>
            <a:ext cx="3439860"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5" name="Google Shape;85;p29"/>
          <p:cNvSpPr txBox="1">
            <a:spLocks noGrp="1"/>
          </p:cNvSpPr>
          <p:nvPr>
            <p:ph type="body" idx="8"/>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86" name="Google Shape;86;p29"/>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25">
            <a:alphaModFix/>
          </a:blip>
          <a:srcRect/>
          <a:stretch/>
        </p:blipFill>
        <p:spPr>
          <a:xfrm>
            <a:off x="0" y="-8152"/>
            <a:ext cx="12192000" cy="139699"/>
          </a:xfrm>
          <a:prstGeom prst="rect">
            <a:avLst/>
          </a:prstGeom>
          <a:noFill/>
          <a:ln>
            <a:noFill/>
          </a:ln>
        </p:spPr>
      </p:pic>
      <p:sp>
        <p:nvSpPr>
          <p:cNvPr id="11" name="Google Shape;11;p16"/>
          <p:cNvSpPr txBox="1"/>
          <p:nvPr/>
        </p:nvSpPr>
        <p:spPr>
          <a:xfrm>
            <a:off x="111635" y="6598484"/>
            <a:ext cx="483653"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800"/>
              <a:buFont typeface="Arial"/>
              <a:buNone/>
            </a:pPr>
            <a:fld id="{00000000-1234-1234-1234-123412341234}" type="slidenum">
              <a:rPr lang="en-US" sz="800" b="0" i="0" u="none" strike="noStrike" cap="none" smtClean="0">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987" y="819632"/>
            <a:ext cx="11024027" cy="107576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583987" y="2049077"/>
            <a:ext cx="11024027" cy="4127887"/>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0915313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hf hdr="0" dt="0"/>
  <p:txStyles>
    <p:titleStyle>
      <a:lvl1pPr algn="l" defTabSz="914377" rtl="0" eaLnBrk="1" latinLnBrk="0" hangingPunct="1">
        <a:lnSpc>
          <a:spcPct val="100000"/>
        </a:lnSpc>
        <a:spcBef>
          <a:spcPct val="0"/>
        </a:spcBef>
        <a:buNone/>
        <a:defRPr sz="3333" b="1" i="0" kern="1200" cap="all" baseline="0">
          <a:solidFill>
            <a:schemeClr val="tx1"/>
          </a:solidFill>
          <a:latin typeface="+mj-lt"/>
          <a:ea typeface="+mj-ea"/>
          <a:cs typeface="+mj-cs"/>
        </a:defRPr>
      </a:lvl1pPr>
    </p:titleStyle>
    <p:bodyStyle>
      <a:lvl1pPr marL="0" indent="0" algn="l" defTabSz="914377" rtl="0" eaLnBrk="1" latinLnBrk="0" hangingPunct="1">
        <a:lnSpc>
          <a:spcPct val="110000"/>
        </a:lnSpc>
        <a:spcBef>
          <a:spcPts val="1000"/>
        </a:spcBef>
        <a:buFontTx/>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illionhearts.hhs.gov/data-reports/hypertension-prevalence.html" TargetMode="External"/><Relationship Id="rId5" Type="http://schemas.openxmlformats.org/officeDocument/2006/relationships/hyperlink" Target="http://www.who.int/news-room/fact-sheets/detail/hypertension"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3480045" y="1509890"/>
            <a:ext cx="8362766" cy="1812985"/>
          </a:xfrm>
        </p:spPr>
        <p:txBody>
          <a:bodyPr>
            <a:normAutofit/>
          </a:bodyPr>
          <a:lstStyle/>
          <a:p>
            <a:r>
              <a:rPr lang="en-US" sz="2400" dirty="0">
                <a:solidFill>
                  <a:schemeClr val="tx2">
                    <a:lumMod val="10000"/>
                  </a:schemeClr>
                </a:solidFill>
              </a:rPr>
              <a:t>Sustained Blood Pressure Reduction with the RNA Interference Therapeutic, Zilebesiran: Primary Results from KARDIA-1, a Phase 2 Study in Patients with Hypertension </a:t>
            </a:r>
          </a:p>
        </p:txBody>
      </p:sp>
      <p:sp>
        <p:nvSpPr>
          <p:cNvPr id="7" name="Google Shape;149;p1">
            <a:extLst>
              <a:ext uri="{FF2B5EF4-FFF2-40B4-BE49-F238E27FC236}">
                <a16:creationId xmlns:a16="http://schemas.microsoft.com/office/drawing/2014/main" id="{336D9D38-4167-D95E-A0EE-778B26456AE2}"/>
              </a:ext>
            </a:extLst>
          </p:cNvPr>
          <p:cNvSpPr txBox="1"/>
          <p:nvPr/>
        </p:nvSpPr>
        <p:spPr>
          <a:xfrm>
            <a:off x="5184559" y="3322875"/>
            <a:ext cx="6658252" cy="163865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lt1"/>
              </a:buClr>
              <a:buSzPts val="1600"/>
              <a:buFont typeface="Arial"/>
              <a:buNone/>
            </a:pPr>
            <a:r>
              <a:rPr lang="en-US" sz="1600" b="1" i="0" u="sng" strike="noStrike" cap="none" dirty="0">
                <a:solidFill>
                  <a:schemeClr val="tx2">
                    <a:lumMod val="10000"/>
                  </a:schemeClr>
                </a:solidFill>
                <a:latin typeface="Arial"/>
                <a:ea typeface="Arial"/>
                <a:cs typeface="Arial"/>
                <a:sym typeface="Arial"/>
              </a:rPr>
              <a:t>George Bakris</a:t>
            </a:r>
            <a:r>
              <a:rPr lang="en-US" sz="1600" b="1" i="0" strike="noStrike" cap="none" baseline="30000" dirty="0">
                <a:solidFill>
                  <a:schemeClr val="tx2">
                    <a:lumMod val="10000"/>
                  </a:schemeClr>
                </a:solidFill>
                <a:latin typeface="Arial"/>
                <a:ea typeface="Arial"/>
                <a:cs typeface="Arial"/>
                <a:sym typeface="Arial"/>
              </a:rPr>
              <a:t>1</a:t>
            </a:r>
            <a:r>
              <a:rPr lang="en-US" sz="1600" b="1" i="0" strike="noStrike" cap="none" dirty="0">
                <a:solidFill>
                  <a:schemeClr val="tx2">
                    <a:lumMod val="10000"/>
                  </a:schemeClr>
                </a:solidFill>
                <a:latin typeface="Arial"/>
                <a:ea typeface="Arial"/>
                <a:cs typeface="Arial"/>
                <a:sym typeface="Arial"/>
              </a:rPr>
              <a:t>, </a:t>
            </a:r>
            <a:r>
              <a:rPr lang="en-US" sz="1600" i="0" strike="noStrike" cap="none" dirty="0">
                <a:solidFill>
                  <a:schemeClr val="tx2">
                    <a:lumMod val="10000"/>
                  </a:schemeClr>
                </a:solidFill>
                <a:latin typeface="Arial"/>
                <a:ea typeface="Arial"/>
                <a:cs typeface="Arial"/>
                <a:sym typeface="Arial"/>
              </a:rPr>
              <a:t>Manish Saxena</a:t>
            </a:r>
            <a:r>
              <a:rPr lang="en-US" sz="1600" i="0" strike="noStrike" cap="none" baseline="30000" dirty="0">
                <a:solidFill>
                  <a:schemeClr val="tx2">
                    <a:lumMod val="10000"/>
                  </a:schemeClr>
                </a:solidFill>
                <a:latin typeface="Arial"/>
                <a:ea typeface="Arial"/>
                <a:cs typeface="Arial"/>
                <a:sym typeface="Arial"/>
              </a:rPr>
              <a:t>2,3</a:t>
            </a:r>
            <a:r>
              <a:rPr lang="en-US" sz="1600" i="0" strike="noStrike" cap="none" dirty="0">
                <a:solidFill>
                  <a:schemeClr val="tx2">
                    <a:lumMod val="10000"/>
                  </a:schemeClr>
                </a:solidFill>
                <a:latin typeface="Arial"/>
                <a:ea typeface="Arial"/>
                <a:cs typeface="Arial"/>
                <a:sym typeface="Arial"/>
              </a:rPr>
              <a:t>, Anil Gupta</a:t>
            </a:r>
            <a:r>
              <a:rPr lang="en-US" sz="1600" i="0" strike="noStrike" cap="none" baseline="30000" dirty="0">
                <a:solidFill>
                  <a:schemeClr val="tx2">
                    <a:lumMod val="10000"/>
                  </a:schemeClr>
                </a:solidFill>
                <a:latin typeface="Arial"/>
                <a:ea typeface="Arial"/>
                <a:cs typeface="Arial"/>
                <a:sym typeface="Arial"/>
              </a:rPr>
              <a:t>4</a:t>
            </a:r>
            <a:r>
              <a:rPr lang="en-US" sz="1600" i="0" strike="noStrike" cap="none" dirty="0">
                <a:solidFill>
                  <a:schemeClr val="tx2">
                    <a:lumMod val="10000"/>
                  </a:schemeClr>
                </a:solidFill>
                <a:latin typeface="Arial"/>
                <a:ea typeface="Arial"/>
                <a:cs typeface="Arial"/>
                <a:sym typeface="Arial"/>
              </a:rPr>
              <a:t>, Fadi Chalhoub</a:t>
            </a:r>
            <a:r>
              <a:rPr lang="en-US" sz="1600" i="0" strike="noStrike" cap="none" baseline="30000" dirty="0">
                <a:solidFill>
                  <a:schemeClr val="tx2">
                    <a:lumMod val="10000"/>
                  </a:schemeClr>
                </a:solidFill>
                <a:latin typeface="Arial"/>
                <a:ea typeface="Arial"/>
                <a:cs typeface="Arial"/>
                <a:sym typeface="Arial"/>
              </a:rPr>
              <a:t>5</a:t>
            </a:r>
            <a:r>
              <a:rPr lang="en-US" sz="1600" i="0" strike="noStrike" cap="none" dirty="0">
                <a:solidFill>
                  <a:schemeClr val="tx2">
                    <a:lumMod val="10000"/>
                  </a:schemeClr>
                </a:solidFill>
                <a:latin typeface="Arial"/>
                <a:ea typeface="Arial"/>
                <a:cs typeface="Arial"/>
                <a:sym typeface="Arial"/>
              </a:rPr>
              <a:t>, Maxwell Lasko</a:t>
            </a:r>
            <a:r>
              <a:rPr lang="en-US" sz="1600" i="0" strike="noStrike" cap="none" baseline="30000" dirty="0">
                <a:solidFill>
                  <a:schemeClr val="tx2">
                    <a:lumMod val="10000"/>
                  </a:schemeClr>
                </a:solidFill>
                <a:latin typeface="Arial"/>
                <a:ea typeface="Arial"/>
                <a:cs typeface="Arial"/>
                <a:sym typeface="Arial"/>
              </a:rPr>
              <a:t>6</a:t>
            </a:r>
            <a:r>
              <a:rPr lang="en-US" sz="1600" i="0" strike="noStrike" cap="none" dirty="0">
                <a:solidFill>
                  <a:schemeClr val="tx2">
                    <a:lumMod val="10000"/>
                  </a:schemeClr>
                </a:solidFill>
                <a:latin typeface="Arial"/>
                <a:ea typeface="Arial"/>
                <a:cs typeface="Arial"/>
                <a:sym typeface="Arial"/>
              </a:rPr>
              <a:t>, Nune Makarova</a:t>
            </a:r>
            <a:r>
              <a:rPr lang="en-US" sz="1600" i="0" strike="noStrike" cap="none" baseline="30000" dirty="0">
                <a:solidFill>
                  <a:schemeClr val="tx2">
                    <a:lumMod val="10000"/>
                  </a:schemeClr>
                </a:solidFill>
                <a:latin typeface="Arial"/>
                <a:ea typeface="Arial"/>
                <a:cs typeface="Arial"/>
                <a:sym typeface="Arial"/>
              </a:rPr>
              <a:t>6</a:t>
            </a:r>
            <a:r>
              <a:rPr lang="en-US" sz="1600" i="0" strike="noStrike" cap="none" dirty="0">
                <a:solidFill>
                  <a:schemeClr val="tx2">
                    <a:lumMod val="10000"/>
                  </a:schemeClr>
                </a:solidFill>
                <a:latin typeface="Arial"/>
                <a:ea typeface="Arial"/>
                <a:cs typeface="Arial"/>
                <a:sym typeface="Arial"/>
              </a:rPr>
              <a:t>, Nitender Goyal</a:t>
            </a:r>
            <a:r>
              <a:rPr lang="en-US" sz="1600" i="0" strike="noStrike" cap="none" baseline="30000" dirty="0">
                <a:solidFill>
                  <a:schemeClr val="tx2">
                    <a:lumMod val="10000"/>
                  </a:schemeClr>
                </a:solidFill>
                <a:latin typeface="Arial"/>
                <a:ea typeface="Arial"/>
                <a:cs typeface="Arial"/>
                <a:sym typeface="Arial"/>
              </a:rPr>
              <a:t>6</a:t>
            </a:r>
            <a:r>
              <a:rPr lang="en-US" sz="1600" i="0" strike="noStrike" cap="none" dirty="0">
                <a:solidFill>
                  <a:schemeClr val="tx2">
                    <a:lumMod val="10000"/>
                  </a:schemeClr>
                </a:solidFill>
                <a:latin typeface="Arial"/>
                <a:ea typeface="Arial"/>
                <a:cs typeface="Arial"/>
                <a:sym typeface="Arial"/>
              </a:rPr>
              <a:t>, Weinong Guo</a:t>
            </a:r>
            <a:r>
              <a:rPr lang="en-US" sz="1600" i="0" strike="noStrike" cap="none" baseline="30000" dirty="0">
                <a:solidFill>
                  <a:schemeClr val="tx2">
                    <a:lumMod val="10000"/>
                  </a:schemeClr>
                </a:solidFill>
                <a:latin typeface="Arial"/>
                <a:ea typeface="Arial"/>
                <a:cs typeface="Arial"/>
                <a:sym typeface="Arial"/>
              </a:rPr>
              <a:t>6</a:t>
            </a:r>
            <a:r>
              <a:rPr lang="en-US" sz="1600" i="0" strike="noStrike" cap="none" dirty="0">
                <a:solidFill>
                  <a:schemeClr val="tx2">
                    <a:lumMod val="10000"/>
                  </a:schemeClr>
                </a:solidFill>
                <a:latin typeface="Arial"/>
                <a:ea typeface="Arial"/>
                <a:cs typeface="Arial"/>
                <a:sym typeface="Arial"/>
              </a:rPr>
              <a:t>, Dion Zappe</a:t>
            </a:r>
            <a:r>
              <a:rPr lang="en-US" sz="1600" i="0" strike="noStrike" cap="none" baseline="30000" dirty="0">
                <a:solidFill>
                  <a:schemeClr val="tx2">
                    <a:lumMod val="10000"/>
                  </a:schemeClr>
                </a:solidFill>
                <a:latin typeface="Arial"/>
                <a:ea typeface="Arial"/>
                <a:cs typeface="Arial"/>
                <a:sym typeface="Arial"/>
              </a:rPr>
              <a:t>6</a:t>
            </a:r>
            <a:r>
              <a:rPr lang="en-US" sz="1600" i="0" strike="noStrike" cap="none" dirty="0">
                <a:solidFill>
                  <a:schemeClr val="tx2">
                    <a:lumMod val="10000"/>
                  </a:schemeClr>
                </a:solidFill>
                <a:latin typeface="Arial"/>
                <a:ea typeface="Arial"/>
                <a:cs typeface="Arial"/>
                <a:sym typeface="Arial"/>
              </a:rPr>
              <a:t>, Akshay S Desai</a:t>
            </a:r>
            <a:r>
              <a:rPr lang="en-US" sz="1600" i="0" strike="noStrike" cap="none" baseline="30000" dirty="0">
                <a:solidFill>
                  <a:schemeClr val="tx2">
                    <a:lumMod val="10000"/>
                  </a:schemeClr>
                </a:solidFill>
                <a:latin typeface="Arial"/>
                <a:ea typeface="Arial"/>
                <a:cs typeface="Arial"/>
                <a:sym typeface="Arial"/>
              </a:rPr>
              <a:t>7</a:t>
            </a:r>
          </a:p>
          <a:p>
            <a:pPr marL="0" marR="0" lvl="0" indent="0" algn="l" rtl="0">
              <a:lnSpc>
                <a:spcPct val="107000"/>
              </a:lnSpc>
              <a:spcBef>
                <a:spcPts val="0"/>
              </a:spcBef>
              <a:spcAft>
                <a:spcPts val="0"/>
              </a:spcAft>
              <a:buClr>
                <a:schemeClr val="lt1"/>
              </a:buClr>
              <a:buSzPts val="1600"/>
              <a:buFont typeface="Arial"/>
              <a:buNone/>
            </a:pPr>
            <a:endParaRPr lang="en-US" sz="1600" i="0" strike="noStrike" cap="none" baseline="30000" dirty="0">
              <a:solidFill>
                <a:schemeClr val="tx2">
                  <a:lumMod val="10000"/>
                </a:schemeClr>
              </a:solidFill>
              <a:latin typeface="Arial"/>
              <a:ea typeface="Arial"/>
              <a:cs typeface="Arial"/>
              <a:sym typeface="Arial"/>
            </a:endParaRPr>
          </a:p>
          <a:p>
            <a:pPr marL="0" marR="0" lvl="0" indent="0" algn="l" rtl="0">
              <a:lnSpc>
                <a:spcPct val="107000"/>
              </a:lnSpc>
              <a:spcBef>
                <a:spcPts val="0"/>
              </a:spcBef>
              <a:spcAft>
                <a:spcPts val="0"/>
              </a:spcAft>
              <a:buClr>
                <a:schemeClr val="lt1"/>
              </a:buClr>
              <a:buSzPts val="1600"/>
              <a:buFont typeface="Arial"/>
              <a:buNone/>
            </a:pPr>
            <a:r>
              <a:rPr lang="en-US" sz="1200" b="0" i="0" u="none" strike="noStrike" cap="none" baseline="30000" dirty="0">
                <a:solidFill>
                  <a:schemeClr val="tx2">
                    <a:lumMod val="10000"/>
                  </a:schemeClr>
                </a:solidFill>
                <a:latin typeface="Arial"/>
                <a:ea typeface="Arial"/>
                <a:cs typeface="Arial"/>
                <a:sym typeface="Arial"/>
              </a:rPr>
              <a:t>1</a:t>
            </a:r>
            <a:r>
              <a:rPr lang="en-US" sz="1200" b="0" i="0" u="none" strike="noStrike" cap="none" dirty="0">
                <a:solidFill>
                  <a:schemeClr val="tx2">
                    <a:lumMod val="10000"/>
                  </a:schemeClr>
                </a:solidFill>
                <a:latin typeface="Arial"/>
                <a:ea typeface="Arial"/>
                <a:cs typeface="Arial"/>
                <a:sym typeface="Arial"/>
              </a:rPr>
              <a:t>University of Chicago Medicine, Chicago, IL, USA; </a:t>
            </a:r>
            <a:r>
              <a:rPr lang="en-US" sz="1200" b="0" i="0" u="none" strike="noStrike" cap="none" baseline="30000" dirty="0">
                <a:solidFill>
                  <a:schemeClr val="tx2">
                    <a:lumMod val="10000"/>
                  </a:schemeClr>
                </a:solidFill>
                <a:latin typeface="Arial"/>
                <a:ea typeface="Arial"/>
                <a:cs typeface="Arial"/>
                <a:sym typeface="Arial"/>
              </a:rPr>
              <a:t>2</a:t>
            </a:r>
            <a:r>
              <a:rPr lang="en-US" sz="1200" b="0" i="0" u="none" strike="noStrike" cap="none" dirty="0">
                <a:solidFill>
                  <a:schemeClr val="tx2">
                    <a:lumMod val="10000"/>
                  </a:schemeClr>
                </a:solidFill>
                <a:latin typeface="Arial"/>
                <a:ea typeface="Arial"/>
                <a:cs typeface="Arial"/>
                <a:sym typeface="Arial"/>
              </a:rPr>
              <a:t>Barts Health NHS Trust, London, UK; </a:t>
            </a:r>
            <a:r>
              <a:rPr lang="en-US" sz="1200" b="0" i="0" u="none" strike="noStrike" cap="none" baseline="30000" dirty="0">
                <a:solidFill>
                  <a:schemeClr val="tx2">
                    <a:lumMod val="10000"/>
                  </a:schemeClr>
                </a:solidFill>
                <a:latin typeface="Arial"/>
                <a:ea typeface="Arial"/>
                <a:cs typeface="Arial"/>
                <a:sym typeface="Arial"/>
              </a:rPr>
              <a:t>3</a:t>
            </a:r>
            <a:r>
              <a:rPr lang="en-US" sz="1200" b="0" i="0" u="none" strike="noStrike" cap="none" dirty="0">
                <a:solidFill>
                  <a:schemeClr val="tx2">
                    <a:lumMod val="10000"/>
                  </a:schemeClr>
                </a:solidFill>
                <a:latin typeface="Arial"/>
                <a:ea typeface="Arial"/>
                <a:cs typeface="Arial"/>
                <a:sym typeface="Arial"/>
              </a:rPr>
              <a:t>Queen Mary University of London, UK; </a:t>
            </a:r>
            <a:r>
              <a:rPr lang="en-US" sz="1200" b="0" i="0" u="none" strike="noStrike" cap="none" baseline="30000" dirty="0">
                <a:solidFill>
                  <a:schemeClr val="tx2">
                    <a:lumMod val="10000"/>
                  </a:schemeClr>
                </a:solidFill>
                <a:latin typeface="Arial"/>
                <a:ea typeface="Arial"/>
                <a:cs typeface="Arial"/>
                <a:sym typeface="Arial"/>
              </a:rPr>
              <a:t>4</a:t>
            </a:r>
            <a:r>
              <a:rPr lang="en-US" sz="1200" b="0" i="0" u="none" strike="noStrike" cap="none" dirty="0">
                <a:solidFill>
                  <a:schemeClr val="tx2">
                    <a:lumMod val="10000"/>
                  </a:schemeClr>
                </a:solidFill>
                <a:latin typeface="Arial"/>
                <a:ea typeface="Arial"/>
                <a:cs typeface="Arial"/>
                <a:sym typeface="Arial"/>
              </a:rPr>
              <a:t>Albion Finch Medical Centre, Toronto, ON, Canada; </a:t>
            </a:r>
            <a:r>
              <a:rPr lang="en-US" sz="1200" b="0" i="0" u="none" strike="noStrike" cap="none" baseline="30000" dirty="0">
                <a:solidFill>
                  <a:schemeClr val="tx2">
                    <a:lumMod val="10000"/>
                  </a:schemeClr>
                </a:solidFill>
                <a:latin typeface="Arial"/>
                <a:ea typeface="Arial"/>
                <a:cs typeface="Arial"/>
                <a:sym typeface="Arial"/>
              </a:rPr>
              <a:t>5</a:t>
            </a:r>
            <a:r>
              <a:rPr lang="en-US" sz="1200" b="0" i="0" u="none" strike="noStrike" cap="none" dirty="0">
                <a:solidFill>
                  <a:schemeClr val="tx2">
                    <a:lumMod val="10000"/>
                  </a:schemeClr>
                </a:solidFill>
                <a:latin typeface="Arial"/>
                <a:ea typeface="Arial"/>
                <a:cs typeface="Arial"/>
                <a:sym typeface="Arial"/>
              </a:rPr>
              <a:t>Clinical Neuroscience Solutions, Jacksonville, FL, USA;</a:t>
            </a:r>
            <a:r>
              <a:rPr lang="en-US" sz="1200" dirty="0">
                <a:solidFill>
                  <a:schemeClr val="tx2">
                    <a:lumMod val="10000"/>
                  </a:schemeClr>
                </a:solidFill>
              </a:rPr>
              <a:t> </a:t>
            </a:r>
            <a:r>
              <a:rPr lang="en-US" sz="1200" baseline="30000" dirty="0">
                <a:solidFill>
                  <a:schemeClr val="tx2">
                    <a:lumMod val="10000"/>
                  </a:schemeClr>
                </a:solidFill>
              </a:rPr>
              <a:t>6</a:t>
            </a:r>
            <a:r>
              <a:rPr lang="en-US" sz="1200" b="0" i="0" u="none" strike="noStrike" cap="none" dirty="0">
                <a:solidFill>
                  <a:schemeClr val="tx2">
                    <a:lumMod val="10000"/>
                  </a:schemeClr>
                </a:solidFill>
                <a:latin typeface="Arial"/>
                <a:ea typeface="Arial"/>
                <a:cs typeface="Arial"/>
                <a:sym typeface="Arial"/>
              </a:rPr>
              <a:t>Alnylam Pharmaceuticals, Cambridge, MA, USA</a:t>
            </a:r>
            <a:r>
              <a:rPr lang="en-US" sz="1200" dirty="0">
                <a:solidFill>
                  <a:schemeClr val="tx2">
                    <a:lumMod val="10000"/>
                  </a:schemeClr>
                </a:solidFill>
              </a:rPr>
              <a:t>; </a:t>
            </a:r>
            <a:r>
              <a:rPr lang="en-US" sz="1200" baseline="30000" dirty="0">
                <a:solidFill>
                  <a:schemeClr val="tx2">
                    <a:lumMod val="10000"/>
                  </a:schemeClr>
                </a:solidFill>
              </a:rPr>
              <a:t>7</a:t>
            </a:r>
            <a:r>
              <a:rPr lang="en-US" sz="1200" b="0" i="0" u="none" strike="noStrike" cap="none" dirty="0">
                <a:solidFill>
                  <a:schemeClr val="tx2">
                    <a:lumMod val="10000"/>
                  </a:schemeClr>
                </a:solidFill>
                <a:latin typeface="Arial"/>
                <a:ea typeface="Arial"/>
                <a:cs typeface="Arial"/>
                <a:sym typeface="Arial"/>
              </a:rPr>
              <a:t>Cardiovascular Division, Brigham &amp; Women’s Hospital, Boston, MA, USA</a:t>
            </a:r>
            <a:endParaRPr lang="en-US" sz="1100" b="1" i="0" u="none" strike="noStrike" cap="none" dirty="0">
              <a:solidFill>
                <a:schemeClr val="tx2">
                  <a:lumMod val="10000"/>
                </a:schemeClr>
              </a:solidFill>
              <a:latin typeface="Arial"/>
              <a:ea typeface="Arial"/>
              <a:cs typeface="Arial"/>
              <a:sym typeface="Arial"/>
            </a:endParaRPr>
          </a:p>
          <a:p>
            <a:pPr marL="0" marR="0" lvl="0" indent="0" algn="l" rtl="0">
              <a:spcBef>
                <a:spcPts val="220"/>
              </a:spcBef>
              <a:spcAft>
                <a:spcPts val="0"/>
              </a:spcAft>
              <a:buClr>
                <a:schemeClr val="lt1"/>
              </a:buClr>
              <a:buSzPts val="1100"/>
              <a:buFont typeface="Arial"/>
              <a:buNone/>
            </a:pPr>
            <a:endParaRPr lang="en-US" sz="1100" b="1" i="0" u="none" strike="noStrike" cap="none" dirty="0">
              <a:solidFill>
                <a:schemeClr val="tx2">
                  <a:lumMod val="10000"/>
                </a:schemeClr>
              </a:solidFill>
              <a:latin typeface="Arial"/>
              <a:ea typeface="Arial"/>
              <a:cs typeface="Arial"/>
              <a:sym typeface="Arial"/>
            </a:endParaRPr>
          </a:p>
          <a:p>
            <a:pPr marL="0" marR="0" lvl="0" indent="0" algn="l" rtl="0">
              <a:spcBef>
                <a:spcPts val="200"/>
              </a:spcBef>
              <a:spcAft>
                <a:spcPts val="0"/>
              </a:spcAft>
              <a:buClr>
                <a:schemeClr val="lt1"/>
              </a:buClr>
              <a:buSzPts val="1000"/>
              <a:buFont typeface="Arial"/>
              <a:buNone/>
            </a:pPr>
            <a:endParaRPr lang="en-US" sz="1000" b="0" i="0" u="none" strike="noStrike" cap="none" dirty="0">
              <a:solidFill>
                <a:schemeClr val="tx2">
                  <a:lumMod val="10000"/>
                </a:schemeClr>
              </a:solidFill>
              <a:latin typeface="Arial"/>
              <a:ea typeface="Arial"/>
              <a:cs typeface="Arial"/>
              <a:sym typeface="Arial"/>
            </a:endParaRPr>
          </a:p>
        </p:txBody>
      </p:sp>
      <p:sp>
        <p:nvSpPr>
          <p:cNvPr id="9" name="TextBox 8">
            <a:extLst>
              <a:ext uri="{FF2B5EF4-FFF2-40B4-BE49-F238E27FC236}">
                <a16:creationId xmlns:a16="http://schemas.microsoft.com/office/drawing/2014/main" id="{A6BCAC93-C37F-DC21-116B-E2735A52CF69}"/>
              </a:ext>
            </a:extLst>
          </p:cNvPr>
          <p:cNvSpPr txBox="1"/>
          <p:nvPr/>
        </p:nvSpPr>
        <p:spPr>
          <a:xfrm>
            <a:off x="5874798" y="5250444"/>
            <a:ext cx="4636363" cy="430887"/>
          </a:xfrm>
          <a:prstGeom prst="rect">
            <a:avLst/>
          </a:prstGeom>
          <a:noFill/>
        </p:spPr>
        <p:txBody>
          <a:bodyPr wrap="square">
            <a:spAutoFit/>
          </a:bodyPr>
          <a:lstStyle/>
          <a:p>
            <a:pPr>
              <a:spcBef>
                <a:spcPts val="220"/>
              </a:spcBef>
              <a:buClr>
                <a:schemeClr val="lt1"/>
              </a:buClr>
              <a:buSzPts val="1100"/>
            </a:pPr>
            <a:r>
              <a:rPr lang="en-US" sz="1100" b="1" i="0" u="none" strike="noStrike" cap="none" dirty="0">
                <a:solidFill>
                  <a:schemeClr val="tx2">
                    <a:lumMod val="10000"/>
                  </a:schemeClr>
                </a:solidFill>
                <a:latin typeface="Arial"/>
                <a:ea typeface="Arial"/>
                <a:cs typeface="Arial"/>
                <a:sym typeface="Arial"/>
              </a:rPr>
              <a:t>Presented at the American Heart Association Scientific Sessions, </a:t>
            </a:r>
            <a:br>
              <a:rPr lang="en-US" sz="1100" b="1" dirty="0">
                <a:solidFill>
                  <a:schemeClr val="tx2">
                    <a:lumMod val="10000"/>
                  </a:schemeClr>
                </a:solidFill>
              </a:rPr>
            </a:br>
            <a:r>
              <a:rPr lang="en-US" sz="1100" b="1" i="0" u="none" strike="noStrike" cap="none" dirty="0">
                <a:solidFill>
                  <a:schemeClr val="tx2">
                    <a:lumMod val="10000"/>
                  </a:schemeClr>
                </a:solidFill>
                <a:latin typeface="Arial"/>
                <a:ea typeface="Arial"/>
                <a:cs typeface="Arial"/>
                <a:sym typeface="Arial"/>
              </a:rPr>
              <a:t>November </a:t>
            </a:r>
            <a:r>
              <a:rPr lang="en-US" sz="1100" b="1" dirty="0">
                <a:solidFill>
                  <a:schemeClr val="tx2">
                    <a:lumMod val="10000"/>
                  </a:schemeClr>
                </a:solidFill>
              </a:rPr>
              <a:t>11</a:t>
            </a:r>
            <a:r>
              <a:rPr lang="en-US" sz="1100" b="1" i="0" u="none" strike="noStrike" cap="none" dirty="0">
                <a:solidFill>
                  <a:schemeClr val="tx2">
                    <a:lumMod val="10000"/>
                  </a:schemeClr>
                </a:solidFill>
                <a:latin typeface="Arial"/>
                <a:ea typeface="Arial"/>
                <a:cs typeface="Arial"/>
                <a:sym typeface="Arial"/>
              </a:rPr>
              <a:t>–13, 2023, Philadelphia, </a:t>
            </a:r>
            <a:r>
              <a:rPr lang="en-US" sz="1100" b="1" dirty="0">
                <a:solidFill>
                  <a:schemeClr val="tx2">
                    <a:lumMod val="10000"/>
                  </a:schemeClr>
                </a:solidFill>
              </a:rPr>
              <a:t>P</a:t>
            </a:r>
            <a:r>
              <a:rPr lang="en-US" sz="1100" b="1" i="0" u="none" strike="noStrike" cap="none" dirty="0">
                <a:solidFill>
                  <a:schemeClr val="tx2">
                    <a:lumMod val="10000"/>
                  </a:schemeClr>
                </a:solidFill>
                <a:latin typeface="Arial"/>
                <a:ea typeface="Arial"/>
                <a:cs typeface="Arial"/>
                <a:sym typeface="Arial"/>
              </a:rPr>
              <a:t>A, USA</a:t>
            </a:r>
            <a:endParaRPr lang="en-US" sz="1100" dirty="0">
              <a:solidFill>
                <a:schemeClr val="tx2">
                  <a:lumMod val="10000"/>
                </a:schemeClr>
              </a:solidFill>
            </a:endParaRPr>
          </a:p>
        </p:txBody>
      </p:sp>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5ECDA-F74D-19E5-EE15-97D2EB4B4510}"/>
              </a:ext>
            </a:extLst>
          </p:cNvPr>
          <p:cNvSpPr>
            <a:spLocks noGrp="1"/>
          </p:cNvSpPr>
          <p:nvPr>
            <p:ph type="title"/>
          </p:nvPr>
        </p:nvSpPr>
        <p:spPr/>
        <p:txBody>
          <a:bodyPr/>
          <a:lstStyle/>
          <a:p>
            <a:r>
              <a:rPr lang="en-US" sz="2800" dirty="0"/>
              <a:t>Consistent 24-Hour SBP Control Observed Through Month 3</a:t>
            </a:r>
          </a:p>
        </p:txBody>
      </p:sp>
      <p:sp>
        <p:nvSpPr>
          <p:cNvPr id="5" name="Text Placeholder 4">
            <a:extLst>
              <a:ext uri="{FF2B5EF4-FFF2-40B4-BE49-F238E27FC236}">
                <a16:creationId xmlns:a16="http://schemas.microsoft.com/office/drawing/2014/main" id="{6ADC27DB-15B0-5798-5EF2-9DD84CA41819}"/>
              </a:ext>
            </a:extLst>
          </p:cNvPr>
          <p:cNvSpPr>
            <a:spLocks noGrp="1"/>
          </p:cNvSpPr>
          <p:nvPr>
            <p:ph type="body" idx="3"/>
          </p:nvPr>
        </p:nvSpPr>
        <p:spPr/>
        <p:txBody>
          <a:bodyPr/>
          <a:lstStyle/>
          <a:p>
            <a:pPr marL="0">
              <a:spcBef>
                <a:spcPts val="0"/>
              </a:spcBef>
            </a:pPr>
            <a:endParaRPr lang="en-US" dirty="0">
              <a:solidFill>
                <a:schemeClr val="bg2"/>
              </a:solidFill>
            </a:endParaRPr>
          </a:p>
          <a:p>
            <a:pPr marL="0">
              <a:spcBef>
                <a:spcPts val="0"/>
              </a:spcBef>
            </a:pPr>
            <a:r>
              <a:rPr lang="en-US" dirty="0">
                <a:solidFill>
                  <a:schemeClr val="bg2"/>
                </a:solidFill>
              </a:rPr>
              <a:t>Daytime is from 6:00 a.m. to 9:59 p.m. Nighttime is from 10:00 p.m. to 5:59 a.m. </a:t>
            </a:r>
            <a:r>
              <a:rPr lang="en-US" dirty="0">
                <a:solidFill>
                  <a:schemeClr val="bg2"/>
                </a:solidFill>
                <a:latin typeface="+mj-lt"/>
              </a:rPr>
              <a:t>BPM, blood pressure monitoring;</a:t>
            </a:r>
            <a:r>
              <a:rPr lang="en-US" dirty="0">
                <a:solidFill>
                  <a:schemeClr val="bg2"/>
                </a:solidFill>
              </a:rPr>
              <a:t> CI, confidence interval; Q3M, every 3 months; Q6M, every 6 months; SBP, systolic blood pressure.</a:t>
            </a:r>
          </a:p>
        </p:txBody>
      </p:sp>
      <p:sp>
        <p:nvSpPr>
          <p:cNvPr id="20" name="Content Placeholder 7">
            <a:extLst>
              <a:ext uri="{FF2B5EF4-FFF2-40B4-BE49-F238E27FC236}">
                <a16:creationId xmlns:a16="http://schemas.microsoft.com/office/drawing/2014/main" id="{040BA028-E60F-63F7-3ACE-19F9AFF7916B}"/>
              </a:ext>
            </a:extLst>
          </p:cNvPr>
          <p:cNvSpPr txBox="1">
            <a:spLocks/>
          </p:cNvSpPr>
          <p:nvPr/>
        </p:nvSpPr>
        <p:spPr>
          <a:xfrm>
            <a:off x="460785" y="788713"/>
            <a:ext cx="10779870" cy="401016"/>
          </a:xfrm>
          <a:prstGeom prst="rect">
            <a:avLst/>
          </a:prstGeom>
        </p:spPr>
        <p:txBody>
          <a:bodyPr/>
          <a:lstStyle>
            <a:lvl1pPr marL="0" indent="0" algn="l" defTabSz="342892" rtl="0" eaLnBrk="1" latinLnBrk="0" hangingPunct="1">
              <a:spcBef>
                <a:spcPct val="20000"/>
              </a:spcBef>
              <a:buFontTx/>
              <a:buNone/>
              <a:defRPr sz="1500" b="1" kern="1200">
                <a:solidFill>
                  <a:srgbClr val="00A3DC"/>
                </a:solidFill>
                <a:latin typeface="Arial"/>
                <a:ea typeface="+mn-ea"/>
                <a:cs typeface="Arial"/>
              </a:defRPr>
            </a:lvl1pPr>
            <a:lvl2pPr marL="175018" indent="-175018" algn="l" defTabSz="342892" rtl="0" eaLnBrk="1" latinLnBrk="0" hangingPunct="1">
              <a:spcBef>
                <a:spcPct val="20000"/>
              </a:spcBef>
              <a:buFont typeface="Arial"/>
              <a:buChar char="•"/>
              <a:defRPr sz="1350" kern="1200">
                <a:solidFill>
                  <a:schemeClr val="tx1"/>
                </a:solidFill>
                <a:latin typeface="Arial"/>
                <a:ea typeface="+mn-ea"/>
                <a:cs typeface="Arial"/>
              </a:defRPr>
            </a:lvl2pPr>
            <a:lvl3pPr marL="394088" indent="-175018" algn="l" defTabSz="342892" rtl="0" eaLnBrk="1" latinLnBrk="0" hangingPunct="1">
              <a:spcBef>
                <a:spcPct val="20000"/>
              </a:spcBef>
              <a:buSzPct val="120000"/>
              <a:buFont typeface="Verdana" panose="020B0604030504040204" pitchFamily="34" charset="0"/>
              <a:buChar char="◦"/>
              <a:defRPr sz="1200" kern="1200">
                <a:solidFill>
                  <a:schemeClr val="tx1"/>
                </a:solidFill>
                <a:latin typeface="Arial"/>
                <a:ea typeface="+mn-ea"/>
                <a:cs typeface="Arial"/>
              </a:defRPr>
            </a:lvl3pPr>
            <a:lvl4pPr marL="603632" indent="-175018" algn="l" defTabSz="342892" rtl="0" eaLnBrk="1" latinLnBrk="0" hangingPunct="1">
              <a:spcBef>
                <a:spcPct val="20000"/>
              </a:spcBef>
              <a:buFont typeface="Arial"/>
              <a:buChar char="–"/>
              <a:defRPr sz="1050" kern="1200">
                <a:solidFill>
                  <a:srgbClr val="737373"/>
                </a:solidFill>
                <a:latin typeface="Arial"/>
                <a:ea typeface="+mn-ea"/>
                <a:cs typeface="Arial"/>
              </a:defRPr>
            </a:lvl4pPr>
            <a:lvl5pPr marL="822701" indent="-175018" algn="l" defTabSz="342892" rtl="0" eaLnBrk="1" latinLnBrk="0" hangingPunct="1">
              <a:spcBef>
                <a:spcPct val="20000"/>
              </a:spcBef>
              <a:buFont typeface="Arial"/>
              <a:buChar char="»"/>
              <a:defRPr sz="1050" kern="1200">
                <a:solidFill>
                  <a:srgbClr val="737373"/>
                </a:solidFill>
                <a:latin typeface="Arial"/>
                <a:ea typeface="+mn-ea"/>
                <a:cs typeface="Arial"/>
              </a:defRPr>
            </a:lvl5pPr>
            <a:lvl6pPr marL="987005" indent="-171446" algn="l" defTabSz="342892" rtl="0" eaLnBrk="1" latinLnBrk="0" hangingPunct="1">
              <a:spcBef>
                <a:spcPct val="20000"/>
              </a:spcBef>
              <a:buFont typeface="Arial"/>
              <a:buChar char="•"/>
              <a:defRPr sz="900" kern="1200">
                <a:solidFill>
                  <a:srgbClr val="8A8C8C"/>
                </a:solidFill>
                <a:latin typeface="+mn-lt"/>
                <a:ea typeface="+mn-ea"/>
                <a:cs typeface="+mn-cs"/>
              </a:defRPr>
            </a:lvl6pPr>
            <a:lvl7pPr marL="1112016" indent="-171446" algn="l" defTabSz="342892" rtl="0" eaLnBrk="1" latinLnBrk="0" hangingPunct="1">
              <a:spcBef>
                <a:spcPct val="20000"/>
              </a:spcBef>
              <a:buSzPct val="85000"/>
              <a:buFont typeface="Courier New"/>
              <a:buChar char="o"/>
              <a:defRPr sz="750" kern="1200">
                <a:solidFill>
                  <a:srgbClr val="8A8C8C"/>
                </a:solidFill>
                <a:latin typeface="+mn-lt"/>
                <a:ea typeface="+mn-ea"/>
                <a:cs typeface="+mn-cs"/>
              </a:defRPr>
            </a:lvl7pPr>
            <a:lvl8pPr marL="1283462" indent="-171446" algn="l" defTabSz="342892" rtl="0" eaLnBrk="1" latinLnBrk="0" hangingPunct="1">
              <a:spcBef>
                <a:spcPct val="20000"/>
              </a:spcBef>
              <a:buFont typeface="Arial"/>
              <a:buChar char="•"/>
              <a:defRPr sz="675" kern="1200">
                <a:solidFill>
                  <a:srgbClr val="8A8C8C"/>
                </a:solidFill>
                <a:latin typeface="+mn-lt"/>
                <a:ea typeface="+mn-ea"/>
                <a:cs typeface="+mn-cs"/>
              </a:defRPr>
            </a:lvl8pPr>
            <a:lvl9pPr marL="1414428" indent="-171446" algn="l" defTabSz="342892" rtl="0" eaLnBrk="1" latinLnBrk="0" hangingPunct="1">
              <a:spcBef>
                <a:spcPct val="20000"/>
              </a:spcBef>
              <a:buFont typeface="Courier New"/>
              <a:buChar char="o"/>
              <a:defRPr sz="600" kern="1200" baseline="0">
                <a:solidFill>
                  <a:srgbClr val="8A8C8C"/>
                </a:solidFill>
                <a:latin typeface="+mn-lt"/>
                <a:ea typeface="+mn-ea"/>
                <a:cs typeface="+mn-cs"/>
              </a:defRPr>
            </a:lvl9pPr>
          </a:lstStyle>
          <a:p>
            <a:r>
              <a:rPr lang="en-US" sz="2000" dirty="0"/>
              <a:t>Hourly Mean SBP and Change from Baseline in Hourly Mean SBP Assessed by Ambulatory BPM over 24 Hours</a:t>
            </a:r>
          </a:p>
        </p:txBody>
      </p:sp>
      <p:grpSp>
        <p:nvGrpSpPr>
          <p:cNvPr id="6" name="Group 5">
            <a:extLst>
              <a:ext uri="{FF2B5EF4-FFF2-40B4-BE49-F238E27FC236}">
                <a16:creationId xmlns:a16="http://schemas.microsoft.com/office/drawing/2014/main" id="{3D9D5B8D-185E-4C1A-36D7-651E5DCEC3DD}"/>
              </a:ext>
            </a:extLst>
          </p:cNvPr>
          <p:cNvGrpSpPr/>
          <p:nvPr/>
        </p:nvGrpSpPr>
        <p:grpSpPr>
          <a:xfrm>
            <a:off x="1915968" y="5226348"/>
            <a:ext cx="9062021" cy="276999"/>
            <a:chOff x="1587510" y="5226348"/>
            <a:chExt cx="9062021" cy="276999"/>
          </a:xfrm>
        </p:grpSpPr>
        <p:grpSp>
          <p:nvGrpSpPr>
            <p:cNvPr id="24" name="Group 23">
              <a:extLst>
                <a:ext uri="{FF2B5EF4-FFF2-40B4-BE49-F238E27FC236}">
                  <a16:creationId xmlns:a16="http://schemas.microsoft.com/office/drawing/2014/main" id="{6A36B667-2D80-68C2-1790-F9CDB39CAB24}"/>
                </a:ext>
              </a:extLst>
            </p:cNvPr>
            <p:cNvGrpSpPr/>
            <p:nvPr/>
          </p:nvGrpSpPr>
          <p:grpSpPr>
            <a:xfrm>
              <a:off x="2958135" y="5226348"/>
              <a:ext cx="2589232" cy="276999"/>
              <a:chOff x="3028290" y="5199902"/>
              <a:chExt cx="2589232" cy="276999"/>
            </a:xfrm>
          </p:grpSpPr>
          <p:sp>
            <p:nvSpPr>
              <p:cNvPr id="43" name="Oval 42">
                <a:extLst>
                  <a:ext uri="{FF2B5EF4-FFF2-40B4-BE49-F238E27FC236}">
                    <a16:creationId xmlns:a16="http://schemas.microsoft.com/office/drawing/2014/main" id="{F96C072E-E32F-79B5-233B-6B7523B22416}"/>
                  </a:ext>
                </a:extLst>
              </p:cNvPr>
              <p:cNvSpPr/>
              <p:nvPr/>
            </p:nvSpPr>
            <p:spPr>
              <a:xfrm>
                <a:off x="3028290" y="5266402"/>
                <a:ext cx="142329"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48" name="TextBox 47">
                <a:extLst>
                  <a:ext uri="{FF2B5EF4-FFF2-40B4-BE49-F238E27FC236}">
                    <a16:creationId xmlns:a16="http://schemas.microsoft.com/office/drawing/2014/main" id="{4C8B671E-C5F8-CC42-4F1A-60895CF98A82}"/>
                  </a:ext>
                </a:extLst>
              </p:cNvPr>
              <p:cNvSpPr txBox="1"/>
              <p:nvPr/>
            </p:nvSpPr>
            <p:spPr>
              <a:xfrm>
                <a:off x="3170619" y="5199902"/>
                <a:ext cx="2446903" cy="276999"/>
              </a:xfrm>
              <a:prstGeom prst="rect">
                <a:avLst/>
              </a:prstGeom>
              <a:noFill/>
            </p:spPr>
            <p:txBody>
              <a:bodyPr wrap="square" rtlCol="0">
                <a:spAutoFit/>
              </a:bodyPr>
              <a:lstStyle/>
              <a:p>
                <a:r>
                  <a:rPr lang="en-US" sz="1200" dirty="0">
                    <a:latin typeface="+mj-lt"/>
                  </a:rPr>
                  <a:t>150 mg Q6M (n=78)</a:t>
                </a:r>
              </a:p>
            </p:txBody>
          </p:sp>
        </p:grpSp>
        <p:grpSp>
          <p:nvGrpSpPr>
            <p:cNvPr id="25" name="Group 24">
              <a:extLst>
                <a:ext uri="{FF2B5EF4-FFF2-40B4-BE49-F238E27FC236}">
                  <a16:creationId xmlns:a16="http://schemas.microsoft.com/office/drawing/2014/main" id="{06E7D12B-403A-CE3D-0CC4-AC0BCF68793F}"/>
                </a:ext>
              </a:extLst>
            </p:cNvPr>
            <p:cNvGrpSpPr/>
            <p:nvPr/>
          </p:nvGrpSpPr>
          <p:grpSpPr>
            <a:xfrm>
              <a:off x="4674404" y="5226348"/>
              <a:ext cx="2569008" cy="276999"/>
              <a:chOff x="5280266" y="5554532"/>
              <a:chExt cx="2569008" cy="276999"/>
            </a:xfrm>
          </p:grpSpPr>
          <p:sp>
            <p:nvSpPr>
              <p:cNvPr id="44" name="Pentagon 43">
                <a:extLst>
                  <a:ext uri="{FF2B5EF4-FFF2-40B4-BE49-F238E27FC236}">
                    <a16:creationId xmlns:a16="http://schemas.microsoft.com/office/drawing/2014/main" id="{3FDD8063-8AB9-915E-2F95-3ED52F9C90C8}"/>
                  </a:ext>
                </a:extLst>
              </p:cNvPr>
              <p:cNvSpPr/>
              <p:nvPr/>
            </p:nvSpPr>
            <p:spPr>
              <a:xfrm rot="10800000">
                <a:off x="5280266" y="5620414"/>
                <a:ext cx="144000" cy="144000"/>
              </a:xfrm>
              <a:prstGeom prst="pentagon">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49" name="TextBox 48">
                <a:extLst>
                  <a:ext uri="{FF2B5EF4-FFF2-40B4-BE49-F238E27FC236}">
                    <a16:creationId xmlns:a16="http://schemas.microsoft.com/office/drawing/2014/main" id="{8B7F31A9-3DDC-54DD-41CB-DECD971925BE}"/>
                  </a:ext>
                </a:extLst>
              </p:cNvPr>
              <p:cNvSpPr txBox="1"/>
              <p:nvPr/>
            </p:nvSpPr>
            <p:spPr>
              <a:xfrm>
                <a:off x="5403947" y="5554532"/>
                <a:ext cx="2445327" cy="276999"/>
              </a:xfrm>
              <a:prstGeom prst="rect">
                <a:avLst/>
              </a:prstGeom>
              <a:noFill/>
            </p:spPr>
            <p:txBody>
              <a:bodyPr wrap="square" rtlCol="0">
                <a:spAutoFit/>
              </a:bodyPr>
              <a:lstStyle/>
              <a:p>
                <a:r>
                  <a:rPr lang="en-US" sz="1200" dirty="0">
                    <a:latin typeface="+mj-lt"/>
                  </a:rPr>
                  <a:t>300 mg Q6M (n=73)</a:t>
                </a:r>
              </a:p>
            </p:txBody>
          </p:sp>
        </p:grpSp>
        <p:grpSp>
          <p:nvGrpSpPr>
            <p:cNvPr id="27" name="Group 26">
              <a:extLst>
                <a:ext uri="{FF2B5EF4-FFF2-40B4-BE49-F238E27FC236}">
                  <a16:creationId xmlns:a16="http://schemas.microsoft.com/office/drawing/2014/main" id="{83DFE138-5968-F14E-5611-CC5191F460B2}"/>
                </a:ext>
              </a:extLst>
            </p:cNvPr>
            <p:cNvGrpSpPr/>
            <p:nvPr/>
          </p:nvGrpSpPr>
          <p:grpSpPr>
            <a:xfrm>
              <a:off x="6366634" y="5226348"/>
              <a:ext cx="2704654" cy="276999"/>
              <a:chOff x="6737495" y="5204286"/>
              <a:chExt cx="2704654" cy="276999"/>
            </a:xfrm>
          </p:grpSpPr>
          <p:sp>
            <p:nvSpPr>
              <p:cNvPr id="45" name="Isosceles Triangle 44">
                <a:extLst>
                  <a:ext uri="{FF2B5EF4-FFF2-40B4-BE49-F238E27FC236}">
                    <a16:creationId xmlns:a16="http://schemas.microsoft.com/office/drawing/2014/main" id="{77085C84-8CF3-6989-5095-E4263555B7F9}"/>
                  </a:ext>
                </a:extLst>
              </p:cNvPr>
              <p:cNvSpPr/>
              <p:nvPr/>
            </p:nvSpPr>
            <p:spPr>
              <a:xfrm>
                <a:off x="6737495" y="5270786"/>
                <a:ext cx="144000" cy="14400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50" name="TextBox 49">
                <a:extLst>
                  <a:ext uri="{FF2B5EF4-FFF2-40B4-BE49-F238E27FC236}">
                    <a16:creationId xmlns:a16="http://schemas.microsoft.com/office/drawing/2014/main" id="{49381C7F-01D9-1372-DF08-2F2BBC275259}"/>
                  </a:ext>
                </a:extLst>
              </p:cNvPr>
              <p:cNvSpPr txBox="1"/>
              <p:nvPr/>
            </p:nvSpPr>
            <p:spPr>
              <a:xfrm>
                <a:off x="6852143" y="5204286"/>
                <a:ext cx="2590006" cy="276999"/>
              </a:xfrm>
              <a:prstGeom prst="rect">
                <a:avLst/>
              </a:prstGeom>
              <a:noFill/>
            </p:spPr>
            <p:txBody>
              <a:bodyPr wrap="square" rtlCol="0">
                <a:spAutoFit/>
              </a:bodyPr>
              <a:lstStyle/>
              <a:p>
                <a:r>
                  <a:rPr lang="en-US" sz="1200" dirty="0">
                    <a:latin typeface="+mj-lt"/>
                  </a:rPr>
                  <a:t>300 mg Q3M (n=75)</a:t>
                </a:r>
              </a:p>
            </p:txBody>
          </p:sp>
        </p:grpSp>
        <p:grpSp>
          <p:nvGrpSpPr>
            <p:cNvPr id="26" name="Group 25">
              <a:extLst>
                <a:ext uri="{FF2B5EF4-FFF2-40B4-BE49-F238E27FC236}">
                  <a16:creationId xmlns:a16="http://schemas.microsoft.com/office/drawing/2014/main" id="{BDB68FAD-68B0-D105-F35E-E17568F9333A}"/>
                </a:ext>
              </a:extLst>
            </p:cNvPr>
            <p:cNvGrpSpPr/>
            <p:nvPr/>
          </p:nvGrpSpPr>
          <p:grpSpPr>
            <a:xfrm>
              <a:off x="8044998" y="5226348"/>
              <a:ext cx="2604533" cy="276999"/>
              <a:chOff x="8159560" y="5188558"/>
              <a:chExt cx="2604533" cy="276999"/>
            </a:xfrm>
          </p:grpSpPr>
          <p:sp>
            <p:nvSpPr>
              <p:cNvPr id="46" name="Diamond 45">
                <a:extLst>
                  <a:ext uri="{FF2B5EF4-FFF2-40B4-BE49-F238E27FC236}">
                    <a16:creationId xmlns:a16="http://schemas.microsoft.com/office/drawing/2014/main" id="{9E5149D0-E940-2923-4774-61952E4F9D6B}"/>
                  </a:ext>
                </a:extLst>
              </p:cNvPr>
              <p:cNvSpPr/>
              <p:nvPr/>
            </p:nvSpPr>
            <p:spPr>
              <a:xfrm>
                <a:off x="8159560" y="5247858"/>
                <a:ext cx="159206" cy="158400"/>
              </a:xfrm>
              <a:prstGeom prst="diamond">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51" name="TextBox 50">
                <a:extLst>
                  <a:ext uri="{FF2B5EF4-FFF2-40B4-BE49-F238E27FC236}">
                    <a16:creationId xmlns:a16="http://schemas.microsoft.com/office/drawing/2014/main" id="{75D2328B-F854-3D9A-245D-EBBA1F0FC63B}"/>
                  </a:ext>
                </a:extLst>
              </p:cNvPr>
              <p:cNvSpPr txBox="1"/>
              <p:nvPr/>
            </p:nvSpPr>
            <p:spPr>
              <a:xfrm>
                <a:off x="8318766" y="5188558"/>
                <a:ext cx="2445327" cy="276999"/>
              </a:xfrm>
              <a:prstGeom prst="rect">
                <a:avLst/>
              </a:prstGeom>
              <a:noFill/>
            </p:spPr>
            <p:txBody>
              <a:bodyPr wrap="square" rtlCol="0">
                <a:spAutoFit/>
              </a:bodyPr>
              <a:lstStyle/>
              <a:p>
                <a:r>
                  <a:rPr lang="en-US" sz="1200" dirty="0">
                    <a:latin typeface="+mj-lt"/>
                  </a:rPr>
                  <a:t>600 mg Q3M (n=76)</a:t>
                </a:r>
              </a:p>
            </p:txBody>
          </p:sp>
        </p:grpSp>
        <p:grpSp>
          <p:nvGrpSpPr>
            <p:cNvPr id="23" name="Group 22">
              <a:extLst>
                <a:ext uri="{FF2B5EF4-FFF2-40B4-BE49-F238E27FC236}">
                  <a16:creationId xmlns:a16="http://schemas.microsoft.com/office/drawing/2014/main" id="{61778963-A353-7BE6-92F8-536CB38629DB}"/>
                </a:ext>
              </a:extLst>
            </p:cNvPr>
            <p:cNvGrpSpPr/>
            <p:nvPr/>
          </p:nvGrpSpPr>
          <p:grpSpPr>
            <a:xfrm>
              <a:off x="1587510" y="5226348"/>
              <a:ext cx="1347531" cy="276999"/>
              <a:chOff x="1620768" y="5187619"/>
              <a:chExt cx="1347531" cy="276999"/>
            </a:xfrm>
          </p:grpSpPr>
          <p:sp>
            <p:nvSpPr>
              <p:cNvPr id="47" name="TextBox 46">
                <a:extLst>
                  <a:ext uri="{FF2B5EF4-FFF2-40B4-BE49-F238E27FC236}">
                    <a16:creationId xmlns:a16="http://schemas.microsoft.com/office/drawing/2014/main" id="{D5F954FE-C8AF-71AD-AB31-7507DD1905B1}"/>
                  </a:ext>
                </a:extLst>
              </p:cNvPr>
              <p:cNvSpPr txBox="1"/>
              <p:nvPr/>
            </p:nvSpPr>
            <p:spPr>
              <a:xfrm>
                <a:off x="1740078" y="5187619"/>
                <a:ext cx="1228221" cy="276999"/>
              </a:xfrm>
              <a:prstGeom prst="rect">
                <a:avLst/>
              </a:prstGeom>
              <a:noFill/>
            </p:spPr>
            <p:txBody>
              <a:bodyPr wrap="none" rtlCol="0">
                <a:spAutoFit/>
              </a:bodyPr>
              <a:lstStyle/>
              <a:p>
                <a:r>
                  <a:rPr lang="en-US" sz="1200" dirty="0">
                    <a:latin typeface="+mj-lt"/>
                  </a:rPr>
                  <a:t>Placebo (n=75)</a:t>
                </a:r>
              </a:p>
            </p:txBody>
          </p:sp>
          <p:sp>
            <p:nvSpPr>
              <p:cNvPr id="2" name="Rectangle 1">
                <a:extLst>
                  <a:ext uri="{FF2B5EF4-FFF2-40B4-BE49-F238E27FC236}">
                    <a16:creationId xmlns:a16="http://schemas.microsoft.com/office/drawing/2014/main" id="{854C92EF-7791-EAF1-00F8-B508ECA35B0D}"/>
                  </a:ext>
                </a:extLst>
              </p:cNvPr>
              <p:cNvSpPr/>
              <p:nvPr/>
            </p:nvSpPr>
            <p:spPr>
              <a:xfrm>
                <a:off x="1620768" y="5255203"/>
                <a:ext cx="124080" cy="12988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grpSp>
      </p:grpSp>
      <p:sp>
        <p:nvSpPr>
          <p:cNvPr id="22" name="Text Placeholder 1">
            <a:extLst>
              <a:ext uri="{FF2B5EF4-FFF2-40B4-BE49-F238E27FC236}">
                <a16:creationId xmlns:a16="http://schemas.microsoft.com/office/drawing/2014/main" id="{9F397D6B-1695-4DA1-68DC-E2C407974E7E}"/>
              </a:ext>
            </a:extLst>
          </p:cNvPr>
          <p:cNvSpPr>
            <a:spLocks noGrp="1"/>
          </p:cNvSpPr>
          <p:nvPr>
            <p:ph type="body" idx="1"/>
          </p:nvPr>
        </p:nvSpPr>
        <p:spPr>
          <a:xfrm>
            <a:off x="457200" y="5791200"/>
            <a:ext cx="11430000" cy="577707"/>
          </a:xfrm>
        </p:spPr>
        <p:txBody>
          <a:bodyPr>
            <a:normAutofit fontScale="85000" lnSpcReduction="20000"/>
          </a:bodyPr>
          <a:lstStyle/>
          <a:p>
            <a:pPr marL="230400" indent="-230400">
              <a:buSzPct val="100000"/>
            </a:pPr>
            <a:r>
              <a:rPr lang="en-US" dirty="0">
                <a:solidFill>
                  <a:schemeClr val="bg2"/>
                </a:solidFill>
              </a:rPr>
              <a:t>SBP data to Month 6 were consistent with SBP data to Month 3</a:t>
            </a:r>
          </a:p>
          <a:p>
            <a:pPr marL="230400" indent="-230400">
              <a:buSzPct val="100000"/>
            </a:pPr>
            <a:r>
              <a:rPr lang="en-US" dirty="0">
                <a:solidFill>
                  <a:schemeClr val="bg2"/>
                </a:solidFill>
              </a:rPr>
              <a:t>DBP data to Month 3 and Month 6 were consistent with SBP data</a:t>
            </a:r>
          </a:p>
        </p:txBody>
      </p:sp>
      <p:pic>
        <p:nvPicPr>
          <p:cNvPr id="3" name="Picture 2" descr="A screenshot of a graph&#10;&#10;Description automatically generated">
            <a:extLst>
              <a:ext uri="{FF2B5EF4-FFF2-40B4-BE49-F238E27FC236}">
                <a16:creationId xmlns:a16="http://schemas.microsoft.com/office/drawing/2014/main" id="{952E0A47-62EE-73F4-A003-CD862A869DE4}"/>
              </a:ext>
            </a:extLst>
          </p:cNvPr>
          <p:cNvPicPr>
            <a:picLocks noChangeAspect="1"/>
          </p:cNvPicPr>
          <p:nvPr/>
        </p:nvPicPr>
        <p:blipFill>
          <a:blip r:embed="rId3"/>
          <a:stretch>
            <a:fillRect/>
          </a:stretch>
        </p:blipFill>
        <p:spPr>
          <a:xfrm>
            <a:off x="95993" y="1672769"/>
            <a:ext cx="12000014" cy="3379522"/>
          </a:xfrm>
          <a:prstGeom prst="rect">
            <a:avLst/>
          </a:prstGeom>
        </p:spPr>
      </p:pic>
    </p:spTree>
    <p:extLst>
      <p:ext uri="{BB962C8B-B14F-4D97-AF65-F5344CB8AC3E}">
        <p14:creationId xmlns:p14="http://schemas.microsoft.com/office/powerpoint/2010/main" val="172347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83609-9668-1FAB-DAFD-A7B667ED4CD5}"/>
              </a:ext>
            </a:extLst>
          </p:cNvPr>
          <p:cNvSpPr>
            <a:spLocks noGrp="1"/>
          </p:cNvSpPr>
          <p:nvPr>
            <p:ph type="title"/>
          </p:nvPr>
        </p:nvSpPr>
        <p:spPr/>
        <p:txBody>
          <a:bodyPr/>
          <a:lstStyle/>
          <a:p>
            <a:r>
              <a:rPr lang="en-US" sz="2800" dirty="0"/>
              <a:t>Zilebesiran Had a Favorable Safety </a:t>
            </a:r>
            <a:r>
              <a:rPr lang="en-US" sz="2800" dirty="0">
                <a:solidFill>
                  <a:schemeClr val="tx1"/>
                </a:solidFill>
              </a:rPr>
              <a:t>Profile Over 6 Months</a:t>
            </a:r>
          </a:p>
        </p:txBody>
      </p:sp>
      <p:sp>
        <p:nvSpPr>
          <p:cNvPr id="5" name="Text Placeholder 4">
            <a:extLst>
              <a:ext uri="{FF2B5EF4-FFF2-40B4-BE49-F238E27FC236}">
                <a16:creationId xmlns:a16="http://schemas.microsoft.com/office/drawing/2014/main" id="{D4D79412-2256-7014-1346-9531341F047D}"/>
              </a:ext>
            </a:extLst>
          </p:cNvPr>
          <p:cNvSpPr>
            <a:spLocks noGrp="1"/>
          </p:cNvSpPr>
          <p:nvPr>
            <p:ph type="body" idx="3"/>
          </p:nvPr>
        </p:nvSpPr>
        <p:spPr>
          <a:xfrm>
            <a:off x="457200" y="6452976"/>
            <a:ext cx="11527654" cy="361579"/>
          </a:xfrm>
        </p:spPr>
        <p:txBody>
          <a:bodyPr/>
          <a:lstStyle/>
          <a:p>
            <a:pPr marL="0" indent="0">
              <a:spcBef>
                <a:spcPts val="0"/>
              </a:spcBef>
            </a:pPr>
            <a:r>
              <a:rPr lang="en-US" dirty="0">
                <a:solidFill>
                  <a:schemeClr val="bg2"/>
                </a:solidFill>
              </a:rPr>
              <a:t>Definitions based on MedDRA terminology. Potential hypotension AEs (including AEs of hypotension plus additional potentially related terms) were observed in 5 patients (7%) in the placebo group, 6 patients (8%) each in the 150 mg and 300 mg Q6M groups, 5 patients (7%) in the 300 mg Q3M group, and 7 patients (9%) in the 600 mg Q6M group (zilebesiran total, 24 patients [8%])</a:t>
            </a:r>
            <a:r>
              <a:rPr lang="en-GB" dirty="0">
                <a:solidFill>
                  <a:schemeClr val="bg2"/>
                </a:solidFill>
              </a:rPr>
              <a:t>.</a:t>
            </a:r>
            <a:r>
              <a:rPr lang="en-US" baseline="30000" dirty="0">
                <a:solidFill>
                  <a:schemeClr val="bg2"/>
                </a:solidFill>
              </a:rPr>
              <a:t> </a:t>
            </a:r>
            <a:r>
              <a:rPr lang="en-US" baseline="30000" dirty="0" err="1">
                <a:solidFill>
                  <a:schemeClr val="bg2"/>
                </a:solidFill>
              </a:rPr>
              <a:t>a</a:t>
            </a:r>
            <a:r>
              <a:rPr lang="en-US" dirty="0" err="1">
                <a:solidFill>
                  <a:schemeClr val="bg2"/>
                </a:solidFill>
              </a:rPr>
              <a:t>Hyperkalemia</a:t>
            </a:r>
            <a:r>
              <a:rPr lang="en-US" dirty="0">
                <a:solidFill>
                  <a:schemeClr val="bg2"/>
                </a:solidFill>
              </a:rPr>
              <a:t> AEs include AEs mapped to the customized query of hyperkalemia, blood potassium increased, and blood potassium abnormal. </a:t>
            </a:r>
            <a:r>
              <a:rPr lang="en-US" baseline="30000" dirty="0" err="1">
                <a:solidFill>
                  <a:schemeClr val="bg2"/>
                </a:solidFill>
              </a:rPr>
              <a:t>b</a:t>
            </a:r>
            <a:r>
              <a:rPr lang="en-US" dirty="0" err="1">
                <a:solidFill>
                  <a:schemeClr val="bg2"/>
                </a:solidFill>
              </a:rPr>
              <a:t>Hepatic</a:t>
            </a:r>
            <a:r>
              <a:rPr lang="en-US" dirty="0">
                <a:solidFill>
                  <a:schemeClr val="bg2"/>
                </a:solidFill>
              </a:rPr>
              <a:t> AEs include AEs mapped to the SMQ drug-related hepatic disorders, both narrow and broad terms. </a:t>
            </a:r>
            <a:r>
              <a:rPr lang="en-US" baseline="30000" dirty="0" err="1">
                <a:solidFill>
                  <a:schemeClr val="bg2"/>
                </a:solidFill>
              </a:rPr>
              <a:t>c</a:t>
            </a:r>
            <a:r>
              <a:rPr lang="en-US" dirty="0" err="1">
                <a:solidFill>
                  <a:schemeClr val="bg2"/>
                </a:solidFill>
              </a:rPr>
              <a:t>Acute</a:t>
            </a:r>
            <a:r>
              <a:rPr lang="en-US" dirty="0">
                <a:solidFill>
                  <a:schemeClr val="bg2"/>
                </a:solidFill>
              </a:rPr>
              <a:t> renal failure AEs include AEs mapped to the SMQ acute renal failure, both narrow and broad terms. </a:t>
            </a:r>
          </a:p>
          <a:p>
            <a:pPr marL="0" indent="0">
              <a:spcBef>
                <a:spcPts val="0"/>
              </a:spcBef>
            </a:pPr>
            <a:r>
              <a:rPr lang="en-US" dirty="0">
                <a:solidFill>
                  <a:schemeClr val="bg2"/>
                </a:solidFill>
              </a:rPr>
              <a:t>AE, adverse event; AKI, acute kidney injury; BP, blood pressure; ISR, injection site reaction; MedDRA, </a:t>
            </a:r>
            <a:r>
              <a:rPr lang="en-GB" dirty="0">
                <a:solidFill>
                  <a:schemeClr val="bg2"/>
                </a:solidFill>
              </a:rPr>
              <a:t>Medical Dictionary for Regulatory Activities; </a:t>
            </a:r>
            <a:r>
              <a:rPr lang="en-US" dirty="0">
                <a:solidFill>
                  <a:schemeClr val="bg2"/>
                </a:solidFill>
              </a:rPr>
              <a:t>Q3M, every 3 months; Q6M, every 6 months; SMQ, </a:t>
            </a:r>
            <a:r>
              <a:rPr lang="en-US" dirty="0" err="1">
                <a:solidFill>
                  <a:schemeClr val="bg2"/>
                </a:solidFill>
              </a:rPr>
              <a:t>Standardised</a:t>
            </a:r>
            <a:r>
              <a:rPr lang="en-US" dirty="0">
                <a:solidFill>
                  <a:schemeClr val="bg2"/>
                </a:solidFill>
              </a:rPr>
              <a:t> MedDRA Query.</a:t>
            </a:r>
          </a:p>
        </p:txBody>
      </p:sp>
      <p:graphicFrame>
        <p:nvGraphicFramePr>
          <p:cNvPr id="7" name="Table 6">
            <a:extLst>
              <a:ext uri="{FF2B5EF4-FFF2-40B4-BE49-F238E27FC236}">
                <a16:creationId xmlns:a16="http://schemas.microsoft.com/office/drawing/2014/main" id="{FCCAFC71-B37E-FBD0-D79D-2535314A2677}"/>
              </a:ext>
            </a:extLst>
          </p:cNvPr>
          <p:cNvGraphicFramePr>
            <a:graphicFrameLocks/>
          </p:cNvGraphicFramePr>
          <p:nvPr>
            <p:extLst>
              <p:ext uri="{D42A27DB-BD31-4B8C-83A1-F6EECF244321}">
                <p14:modId xmlns:p14="http://schemas.microsoft.com/office/powerpoint/2010/main" val="1665963786"/>
              </p:ext>
            </p:extLst>
          </p:nvPr>
        </p:nvGraphicFramePr>
        <p:xfrm>
          <a:off x="457201" y="834201"/>
          <a:ext cx="11277599" cy="3974137"/>
        </p:xfrm>
        <a:graphic>
          <a:graphicData uri="http://schemas.openxmlformats.org/drawingml/2006/table">
            <a:tbl>
              <a:tblPr firstRow="1" bandRow="1">
                <a:tableStyleId>{5C22544A-7EE6-4342-B048-85BDC9FD1C3A}</a:tableStyleId>
              </a:tblPr>
              <a:tblGrid>
                <a:gridCol w="2828459">
                  <a:extLst>
                    <a:ext uri="{9D8B030D-6E8A-4147-A177-3AD203B41FA5}">
                      <a16:colId xmlns:a16="http://schemas.microsoft.com/office/drawing/2014/main" val="3783601986"/>
                    </a:ext>
                  </a:extLst>
                </a:gridCol>
                <a:gridCol w="1225305">
                  <a:extLst>
                    <a:ext uri="{9D8B030D-6E8A-4147-A177-3AD203B41FA5}">
                      <a16:colId xmlns:a16="http://schemas.microsoft.com/office/drawing/2014/main" val="3903428601"/>
                    </a:ext>
                  </a:extLst>
                </a:gridCol>
                <a:gridCol w="1444767">
                  <a:extLst>
                    <a:ext uri="{9D8B030D-6E8A-4147-A177-3AD203B41FA5}">
                      <a16:colId xmlns:a16="http://schemas.microsoft.com/office/drawing/2014/main" val="1450766295"/>
                    </a:ext>
                  </a:extLst>
                </a:gridCol>
                <a:gridCol w="1444767">
                  <a:extLst>
                    <a:ext uri="{9D8B030D-6E8A-4147-A177-3AD203B41FA5}">
                      <a16:colId xmlns:a16="http://schemas.microsoft.com/office/drawing/2014/main" val="225708939"/>
                    </a:ext>
                  </a:extLst>
                </a:gridCol>
                <a:gridCol w="1444767">
                  <a:extLst>
                    <a:ext uri="{9D8B030D-6E8A-4147-A177-3AD203B41FA5}">
                      <a16:colId xmlns:a16="http://schemas.microsoft.com/office/drawing/2014/main" val="1248093744"/>
                    </a:ext>
                  </a:extLst>
                </a:gridCol>
                <a:gridCol w="1444767">
                  <a:extLst>
                    <a:ext uri="{9D8B030D-6E8A-4147-A177-3AD203B41FA5}">
                      <a16:colId xmlns:a16="http://schemas.microsoft.com/office/drawing/2014/main" val="4130912812"/>
                    </a:ext>
                  </a:extLst>
                </a:gridCol>
                <a:gridCol w="1444767">
                  <a:extLst>
                    <a:ext uri="{9D8B030D-6E8A-4147-A177-3AD203B41FA5}">
                      <a16:colId xmlns:a16="http://schemas.microsoft.com/office/drawing/2014/main" val="3987264752"/>
                    </a:ext>
                  </a:extLst>
                </a:gridCol>
              </a:tblGrid>
              <a:tr h="301297">
                <a:tc rowSpan="2">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300" dirty="0">
                          <a:solidFill>
                            <a:schemeClr val="bg1"/>
                          </a:solidFill>
                          <a:effectLst/>
                          <a:latin typeface="+mn-lt"/>
                          <a:cs typeface="Arial" panose="020B0604020202020204" pitchFamily="34" charset="0"/>
                        </a:rPr>
                        <a:t>AE, n (%)</a:t>
                      </a:r>
                    </a:p>
                  </a:txBody>
                  <a:tcPr anchor="ctr"/>
                </a:tc>
                <a:tc rowSpan="2">
                  <a:txBody>
                    <a:bodyPr/>
                    <a:lstStyle/>
                    <a:p>
                      <a:pPr algn="ctr"/>
                      <a:r>
                        <a:rPr lang="en-US" sz="1300" b="1" dirty="0">
                          <a:latin typeface="+mn-lt"/>
                        </a:rPr>
                        <a:t>Placebo</a:t>
                      </a:r>
                    </a:p>
                    <a:p>
                      <a:pPr algn="ctr"/>
                      <a:r>
                        <a:rPr lang="en-US" sz="1300" b="1" dirty="0">
                          <a:latin typeface="+mn-lt"/>
                        </a:rPr>
                        <a:t> (N=75)</a:t>
                      </a:r>
                    </a:p>
                  </a:txBody>
                  <a:tcPr anchor="ctr">
                    <a:lnR w="12700" cap="flat" cmpd="sng" algn="ctr">
                      <a:solidFill>
                        <a:schemeClr val="bg1"/>
                      </a:solidFill>
                      <a:prstDash val="solid"/>
                      <a:round/>
                      <a:headEnd type="none" w="med" len="med"/>
                      <a:tailEnd type="none" w="med" len="med"/>
                    </a:lnR>
                  </a:tcPr>
                </a:tc>
                <a:tc gridSpan="4">
                  <a:txBody>
                    <a:bodyPr/>
                    <a:lstStyle/>
                    <a:p>
                      <a:pPr lvl="0" algn="ctr">
                        <a:lnSpc>
                          <a:spcPct val="100000"/>
                        </a:lnSpc>
                        <a:spcBef>
                          <a:spcPts val="0"/>
                        </a:spcBef>
                        <a:spcAft>
                          <a:spcPts val="0"/>
                        </a:spcAft>
                        <a:buNone/>
                      </a:pPr>
                      <a:r>
                        <a:rPr lang="en-US" sz="1300" b="1" dirty="0">
                          <a:latin typeface="+mn-lt"/>
                        </a:rPr>
                        <a:t>Zilebesiran</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vl="0" algn="l">
                        <a:lnSpc>
                          <a:spcPct val="100000"/>
                        </a:lnSpc>
                        <a:spcBef>
                          <a:spcPts val="0"/>
                        </a:spcBef>
                        <a:spcAft>
                          <a:spcPts val="0"/>
                        </a:spcAft>
                        <a:buNone/>
                      </a:pPr>
                      <a:endParaRPr lang="en-US" sz="1200" dirty="0">
                        <a:latin typeface="+mj-lt"/>
                      </a:endParaRPr>
                    </a:p>
                  </a:txBody>
                  <a:tcPr anchor="ctr"/>
                </a:tc>
                <a:tc hMerge="1">
                  <a:txBody>
                    <a:bodyPr/>
                    <a:lstStyle/>
                    <a:p>
                      <a:pPr lvl="0" algn="l">
                        <a:lnSpc>
                          <a:spcPct val="100000"/>
                        </a:lnSpc>
                        <a:spcBef>
                          <a:spcPts val="0"/>
                        </a:spcBef>
                        <a:spcAft>
                          <a:spcPts val="0"/>
                        </a:spcAft>
                        <a:buNone/>
                      </a:pPr>
                      <a:endParaRPr lang="en-US" sz="1200" dirty="0">
                        <a:latin typeface="+mj-lt"/>
                      </a:endParaRPr>
                    </a:p>
                  </a:txBody>
                  <a:tcPr anchor="ctr"/>
                </a:tc>
                <a:tc hMerge="1">
                  <a:txBody>
                    <a:bodyPr/>
                    <a:lstStyle/>
                    <a:p>
                      <a:pPr lvl="0" algn="l">
                        <a:lnSpc>
                          <a:spcPct val="100000"/>
                        </a:lnSpc>
                        <a:spcBef>
                          <a:spcPts val="0"/>
                        </a:spcBef>
                        <a:spcAft>
                          <a:spcPts val="0"/>
                        </a:spcAft>
                        <a:buNone/>
                      </a:pPr>
                      <a:endParaRPr lang="en-US" sz="1200" dirty="0">
                        <a:latin typeface="+mj-lt"/>
                      </a:endParaRPr>
                    </a:p>
                  </a:txBody>
                  <a:tcPr anchor="ctr"/>
                </a:tc>
                <a:tc rowSpan="2">
                  <a:txBody>
                    <a:bodyPr/>
                    <a:lstStyle/>
                    <a:p>
                      <a:pPr algn="ctr"/>
                      <a:r>
                        <a:rPr lang="en-US" sz="1300" b="1" dirty="0">
                          <a:latin typeface="+mn-lt"/>
                        </a:rPr>
                        <a:t>Zilebesiran </a:t>
                      </a:r>
                    </a:p>
                    <a:p>
                      <a:pPr algn="ctr"/>
                      <a:r>
                        <a:rPr lang="en-US" sz="1300" b="1" dirty="0">
                          <a:latin typeface="+mn-lt"/>
                        </a:rPr>
                        <a:t>total </a:t>
                      </a:r>
                    </a:p>
                    <a:p>
                      <a:pPr algn="ctr"/>
                      <a:r>
                        <a:rPr lang="en-US" sz="1300" b="1" dirty="0">
                          <a:latin typeface="+mn-lt"/>
                        </a:rPr>
                        <a:t>(N=302)</a:t>
                      </a:r>
                    </a:p>
                  </a:txBody>
                  <a:tcPr anchor="ctr">
                    <a:solidFill>
                      <a:schemeClr val="accent1"/>
                    </a:solidFill>
                  </a:tcPr>
                </a:tc>
                <a:extLst>
                  <a:ext uri="{0D108BD9-81ED-4DB2-BD59-A6C34878D82A}">
                    <a16:rowId xmlns:a16="http://schemas.microsoft.com/office/drawing/2014/main" val="2307882142"/>
                  </a:ext>
                </a:extLst>
              </a:tr>
              <a:tr h="482074">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j-lt"/>
                          <a:ea typeface="Times New Roman" panose="02020603050405020304" pitchFamily="18" charset="0"/>
                          <a:cs typeface="Arial" panose="020B0604020202020204" pitchFamily="34" charset="0"/>
                        </a:rPr>
                        <a:t>AE Category</a:t>
                      </a:r>
                    </a:p>
                    <a:p>
                      <a:endParaRPr lang="en-US" sz="1200" dirty="0">
                        <a:latin typeface="+mj-lt"/>
                      </a:endParaRPr>
                    </a:p>
                  </a:txBody>
                  <a:tcPr anchor="ctr"/>
                </a:tc>
                <a:tc vMerge="1">
                  <a:txBody>
                    <a:bodyPr/>
                    <a:lstStyle/>
                    <a:p>
                      <a:endParaRPr lang="en-GB"/>
                    </a:p>
                  </a:txBody>
                  <a:tcPr/>
                </a:tc>
                <a:tc>
                  <a:txBody>
                    <a:bodyPr/>
                    <a:lstStyle/>
                    <a:p>
                      <a:pPr algn="ctr"/>
                      <a:r>
                        <a:rPr lang="en-US" sz="1300" b="1" dirty="0">
                          <a:solidFill>
                            <a:schemeClr val="bg1"/>
                          </a:solidFill>
                          <a:latin typeface="+mn-lt"/>
                        </a:rPr>
                        <a:t>150 mg Q6M (N=78)</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300 mg Q6M (N=73)</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300 mg Q3M </a:t>
                      </a:r>
                    </a:p>
                    <a:p>
                      <a:pPr algn="ctr"/>
                      <a:r>
                        <a:rPr lang="en-US" sz="1300" b="1" dirty="0">
                          <a:solidFill>
                            <a:schemeClr val="bg1"/>
                          </a:solidFill>
                          <a:latin typeface="+mn-lt"/>
                        </a:rPr>
                        <a:t>(N=75)</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600 mg Q6M (N=76)</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r>
                        <a:rPr lang="en-US" sz="1200" dirty="0" err="1">
                          <a:latin typeface="+mj-lt"/>
                        </a:rPr>
                        <a:t>Zilebesiran</a:t>
                      </a:r>
                      <a:r>
                        <a:rPr lang="en-US" sz="1200" dirty="0">
                          <a:latin typeface="+mj-lt"/>
                        </a:rPr>
                        <a:t> Total (N=302)</a:t>
                      </a:r>
                    </a:p>
                    <a:p>
                      <a:pPr lvl="0" algn="l">
                        <a:lnSpc>
                          <a:spcPct val="100000"/>
                        </a:lnSpc>
                        <a:spcBef>
                          <a:spcPts val="0"/>
                        </a:spcBef>
                        <a:spcAft>
                          <a:spcPts val="0"/>
                        </a:spcAft>
                        <a:buNone/>
                      </a:pPr>
                      <a:r>
                        <a:rPr lang="en-US" sz="1200" b="1" i="0" u="none" strike="noStrike" noProof="0" dirty="0">
                          <a:solidFill>
                            <a:srgbClr val="FFFFFF"/>
                          </a:solidFill>
                          <a:latin typeface="+mj-lt"/>
                        </a:rPr>
                        <a:t>n (%) [# events]</a:t>
                      </a:r>
                      <a:endParaRPr lang="en-US" sz="1200" dirty="0">
                        <a:latin typeface="+mj-lt"/>
                      </a:endParaRPr>
                    </a:p>
                  </a:txBody>
                  <a:tcPr anchor="ctr"/>
                </a:tc>
                <a:extLst>
                  <a:ext uri="{0D108BD9-81ED-4DB2-BD59-A6C34878D82A}">
                    <a16:rowId xmlns:a16="http://schemas.microsoft.com/office/drawing/2014/main" val="4175337888"/>
                  </a:ext>
                </a:extLst>
              </a:tr>
              <a:tr h="286232">
                <a:tc>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At least 1 serious AE</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0</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6 (8)</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11 (4)</a:t>
                      </a:r>
                    </a:p>
                  </a:txBody>
                  <a:tcPr anchor="ctr"/>
                </a:tc>
                <a:extLst>
                  <a:ext uri="{0D108BD9-81ED-4DB2-BD59-A6C34878D82A}">
                    <a16:rowId xmlns:a16="http://schemas.microsoft.com/office/drawing/2014/main" val="3598897000"/>
                  </a:ext>
                </a:extLst>
              </a:tr>
              <a:tr h="286232">
                <a:tc>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At least 1 severe AE</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0</a:t>
                      </a:r>
                    </a:p>
                  </a:txBody>
                  <a:tcPr anchor="ctr">
                    <a:lnT w="28575" cap="flat" cmpd="sng" algn="ctr">
                      <a:solidFill>
                        <a:schemeClr val="bg1"/>
                      </a:solidFill>
                      <a:prstDash val="solid"/>
                      <a:round/>
                      <a:headEnd type="none" w="med" len="med"/>
                      <a:tailEnd type="none" w="med" len="med"/>
                    </a:lnT>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lnT w="28575" cap="flat" cmpd="sng" algn="ctr">
                      <a:solidFill>
                        <a:schemeClr val="bg1"/>
                      </a:solidFill>
                      <a:prstDash val="solid"/>
                      <a:round/>
                      <a:headEnd type="none" w="med" len="med"/>
                      <a:tailEnd type="none" w="med" len="med"/>
                    </a:lnT>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lnT w="28575" cap="flat" cmpd="sng" algn="ctr">
                      <a:solidFill>
                        <a:schemeClr val="bg1"/>
                      </a:solidFill>
                      <a:prstDash val="solid"/>
                      <a:round/>
                      <a:headEnd type="none" w="med" len="med"/>
                      <a:tailEnd type="none" w="med" len="med"/>
                    </a:lnT>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lnT w="28575" cap="flat" cmpd="sng" algn="ctr">
                      <a:solidFill>
                        <a:schemeClr val="bg1"/>
                      </a:solidFill>
                      <a:prstDash val="solid"/>
                      <a:round/>
                      <a:headEnd type="none" w="med" len="med"/>
                      <a:tailEnd type="none" w="med" len="med"/>
                    </a:lnT>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10 (3)</a:t>
                      </a:r>
                    </a:p>
                  </a:txBody>
                  <a:tcPr anchor="ctr"/>
                </a:tc>
                <a:extLst>
                  <a:ext uri="{0D108BD9-81ED-4DB2-BD59-A6C34878D82A}">
                    <a16:rowId xmlns:a16="http://schemas.microsoft.com/office/drawing/2014/main" val="3607152874"/>
                  </a:ext>
                </a:extLst>
              </a:tr>
              <a:tr h="286232">
                <a:tc>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At least 1 study drug-related AE</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6 (8)</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12 (15)</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12 (16) </a:t>
                      </a:r>
                    </a:p>
                  </a:txBody>
                  <a:tcPr anchor="ctr">
                    <a:lnB w="12700" cap="flat" cmpd="sng" algn="ctr">
                      <a:solidFill>
                        <a:schemeClr val="tx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14 (19)</a:t>
                      </a:r>
                    </a:p>
                  </a:txBody>
                  <a:tcPr anchor="ctr">
                    <a:lnB w="12700" cap="flat" cmpd="sng" algn="ctr">
                      <a:solidFill>
                        <a:schemeClr val="tx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13 (17)</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51 (17) </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62942"/>
                  </a:ext>
                </a:extLst>
              </a:tr>
              <a:tr h="286232">
                <a:tc gridSpan="7">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Study drug-related AEs occurring in &gt;5% of patients</a:t>
                      </a:r>
                    </a:p>
                  </a:txBody>
                  <a:tcPr anchor="ct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2047885"/>
                  </a:ext>
                </a:extLst>
              </a:tr>
              <a:tr h="286232">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Injection site reaction </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0</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(6)</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8 (11)</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19 (6)</a:t>
                      </a:r>
                    </a:p>
                  </a:txBody>
                  <a:tcPr anchor="ctr"/>
                </a:tc>
                <a:extLst>
                  <a:ext uri="{0D108BD9-81ED-4DB2-BD59-A6C34878D82A}">
                    <a16:rowId xmlns:a16="http://schemas.microsoft.com/office/drawing/2014/main" val="759821867"/>
                  </a:ext>
                </a:extLst>
              </a:tr>
              <a:tr h="286232">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Hyperkalemia</a:t>
                      </a:r>
                      <a:endParaRPr lang="en-US" sz="1300" b="0" baseline="30000" dirty="0">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16 (5)</a:t>
                      </a:r>
                    </a:p>
                  </a:txBody>
                  <a:tcPr anchor="ctr"/>
                </a:tc>
                <a:extLst>
                  <a:ext uri="{0D108BD9-81ED-4DB2-BD59-A6C34878D82A}">
                    <a16:rowId xmlns:a16="http://schemas.microsoft.com/office/drawing/2014/main" val="2250680559"/>
                  </a:ext>
                </a:extLst>
              </a:tr>
              <a:tr h="286232">
                <a:tc gridSpan="7">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Additional AEs of clinical interest (any relatedness)</a:t>
                      </a:r>
                    </a:p>
                  </a:txBody>
                  <a:tcPr anchor="ctr"/>
                </a:tc>
                <a:tc hMerge="1">
                  <a:txBody>
                    <a:bodyPr/>
                    <a:lstStyle/>
                    <a:p>
                      <a:endParaRPr lang="en-GB"/>
                    </a:p>
                  </a:txBody>
                  <a:tcPr/>
                </a:tc>
                <a:tc hMerge="1">
                  <a:txBody>
                    <a:bodyPr/>
                    <a:lstStyle/>
                    <a:p>
                      <a:pPr marL="0" marR="0" algn="ctr" rtl="0" eaLnBrk="1" latinLnBrk="0" hangingPunct="1">
                        <a:lnSpc>
                          <a:spcPct val="107000"/>
                        </a:lnSpc>
                        <a:spcBef>
                          <a:spcPts val="145"/>
                        </a:spcBef>
                        <a:spcAft>
                          <a:spcPts val="145"/>
                        </a:spcAft>
                      </a:pPr>
                      <a:endParaRPr lang="en-US" sz="1300" dirty="0">
                        <a:solidFill>
                          <a:schemeClr val="bg2"/>
                        </a:solidFill>
                        <a:latin typeface="+mn-lt"/>
                      </a:endParaRPr>
                    </a:p>
                  </a:txBody>
                  <a:tcPr anchor="ctr"/>
                </a:tc>
                <a:tc hMerge="1">
                  <a:txBody>
                    <a:bodyPr/>
                    <a:lstStyle/>
                    <a:p>
                      <a:pPr marL="0" marR="0" algn="ctr"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dirty="0">
                        <a:solidFill>
                          <a:schemeClr val="bg2"/>
                        </a:solidFill>
                        <a:latin typeface="+mn-lt"/>
                      </a:endParaRPr>
                    </a:p>
                  </a:txBody>
                  <a:tcPr anchor="ctr"/>
                </a:tc>
                <a:extLst>
                  <a:ext uri="{0D108BD9-81ED-4DB2-BD59-A6C34878D82A}">
                    <a16:rowId xmlns:a16="http://schemas.microsoft.com/office/drawing/2014/main" val="2724453668"/>
                  </a:ext>
                </a:extLst>
              </a:tr>
              <a:tr h="286232">
                <a:tc>
                  <a:txBody>
                    <a:bodyPr/>
                    <a:lstStyle/>
                    <a:p>
                      <a:pPr marL="179705"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err="1">
                          <a:solidFill>
                            <a:schemeClr val="bg2"/>
                          </a:solidFill>
                          <a:effectLst/>
                          <a:latin typeface="+mn-lt"/>
                          <a:ea typeface="Times New Roman" panose="02020603050405020304" pitchFamily="18" charset="0"/>
                          <a:cs typeface="Arial"/>
                        </a:rPr>
                        <a:t>Hyperkalemia</a:t>
                      </a:r>
                      <a:r>
                        <a:rPr lang="en-US" sz="1300" b="0" baseline="30000" dirty="0" err="1">
                          <a:solidFill>
                            <a:schemeClr val="bg2"/>
                          </a:solidFill>
                          <a:effectLst/>
                          <a:latin typeface="+mn-lt"/>
                          <a:ea typeface="Times New Roman" panose="02020603050405020304" pitchFamily="18" charset="0"/>
                          <a:cs typeface="Arial"/>
                        </a:rPr>
                        <a:t>a</a:t>
                      </a:r>
                      <a:endParaRPr lang="en-US" sz="1300" b="0" baseline="30000" dirty="0">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2 (3)</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5 (6)</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(6)</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19 (6)</a:t>
                      </a:r>
                    </a:p>
                  </a:txBody>
                  <a:tcPr anchor="ctr"/>
                </a:tc>
                <a:extLst>
                  <a:ext uri="{0D108BD9-81ED-4DB2-BD59-A6C34878D82A}">
                    <a16:rowId xmlns:a16="http://schemas.microsoft.com/office/drawing/2014/main" val="2511994501"/>
                  </a:ext>
                </a:extLst>
              </a:tr>
              <a:tr h="286232">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Hypotension</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13 (4)</a:t>
                      </a:r>
                    </a:p>
                  </a:txBody>
                  <a:tcPr anchor="ctr"/>
                </a:tc>
                <a:extLst>
                  <a:ext uri="{0D108BD9-81ED-4DB2-BD59-A6C34878D82A}">
                    <a16:rowId xmlns:a16="http://schemas.microsoft.com/office/drawing/2014/main" val="393716490"/>
                  </a:ext>
                </a:extLst>
              </a:tr>
              <a:tr h="286232">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Hepatic </a:t>
                      </a:r>
                      <a:r>
                        <a:rPr lang="en-US" sz="1300" b="0" dirty="0" err="1">
                          <a:solidFill>
                            <a:schemeClr val="bg2"/>
                          </a:solidFill>
                          <a:effectLst/>
                          <a:latin typeface="+mn-lt"/>
                          <a:ea typeface="Times New Roman" panose="02020603050405020304" pitchFamily="18" charset="0"/>
                          <a:cs typeface="Arial" panose="020B0604020202020204" pitchFamily="34" charset="0"/>
                        </a:rPr>
                        <a:t>AE</a:t>
                      </a:r>
                      <a:r>
                        <a:rPr lang="en-US" sz="1300" b="0" baseline="30000" dirty="0" err="1">
                          <a:solidFill>
                            <a:schemeClr val="bg2"/>
                          </a:solidFill>
                          <a:effectLst/>
                          <a:latin typeface="+mn-lt"/>
                          <a:ea typeface="Times New Roman" panose="02020603050405020304" pitchFamily="18" charset="0"/>
                          <a:cs typeface="Arial"/>
                        </a:rPr>
                        <a:t>b</a:t>
                      </a:r>
                      <a:endParaRPr lang="en-US" sz="1300" b="0" dirty="0">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2 (3)</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2 </a:t>
                      </a:r>
                      <a:r>
                        <a:rPr lang="en-US" sz="1300" dirty="0">
                          <a:solidFill>
                            <a:schemeClr val="bg2"/>
                          </a:solidFill>
                          <a:latin typeface="+mn-lt"/>
                        </a:rPr>
                        <a:t>(3)</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a:t>
                      </a:r>
                      <a:r>
                        <a:rPr lang="en-US" sz="1300" dirty="0">
                          <a:solidFill>
                            <a:schemeClr val="bg2"/>
                          </a:solidFill>
                          <a:latin typeface="+mn-lt"/>
                        </a:rPr>
                        <a:t>(5)</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a:t>
                      </a:r>
                      <a:r>
                        <a:rPr lang="en-US" sz="1300" dirty="0">
                          <a:solidFill>
                            <a:schemeClr val="bg2"/>
                          </a:solidFill>
                          <a:latin typeface="+mn-lt"/>
                        </a:rPr>
                        <a:t>(1)</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9 (3)</a:t>
                      </a:r>
                    </a:p>
                  </a:txBody>
                  <a:tcPr anchor="ctr"/>
                </a:tc>
                <a:extLst>
                  <a:ext uri="{0D108BD9-81ED-4DB2-BD59-A6C34878D82A}">
                    <a16:rowId xmlns:a16="http://schemas.microsoft.com/office/drawing/2014/main" val="1458062552"/>
                  </a:ext>
                </a:extLst>
              </a:tr>
              <a:tr h="286232">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Acute renal </a:t>
                      </a:r>
                      <a:r>
                        <a:rPr lang="en-US" sz="1300" b="0" dirty="0" err="1">
                          <a:solidFill>
                            <a:schemeClr val="bg2"/>
                          </a:solidFill>
                          <a:effectLst/>
                          <a:latin typeface="+mn-lt"/>
                          <a:ea typeface="Times New Roman" panose="02020603050405020304" pitchFamily="18" charset="0"/>
                          <a:cs typeface="Arial" panose="020B0604020202020204" pitchFamily="34" charset="0"/>
                        </a:rPr>
                        <a:t>failure</a:t>
                      </a:r>
                      <a:r>
                        <a:rPr lang="en-US" sz="1300" b="0" baseline="30000" dirty="0" err="1">
                          <a:solidFill>
                            <a:schemeClr val="bg2"/>
                          </a:solidFill>
                          <a:effectLst/>
                          <a:latin typeface="+mn-lt"/>
                          <a:ea typeface="Times New Roman" panose="02020603050405020304" pitchFamily="18" charset="0"/>
                          <a:cs typeface="Arial"/>
                        </a:rPr>
                        <a:t>c</a:t>
                      </a:r>
                      <a:endParaRPr lang="en-US" sz="1300" b="0" dirty="0">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algn="ctr">
                        <a:lnSpc>
                          <a:spcPct val="150000"/>
                        </a:lnSpc>
                        <a:spcAft>
                          <a:spcPts val="800"/>
                        </a:spcAft>
                      </a:pPr>
                      <a:r>
                        <a:rPr lang="en-US" sz="1300" dirty="0">
                          <a:solidFill>
                            <a:schemeClr val="bg2"/>
                          </a:solidFill>
                        </a:rPr>
                        <a:t>0 </a:t>
                      </a:r>
                      <a:endParaRPr lang="en-GB" sz="1300" dirty="0">
                        <a:solidFill>
                          <a:schemeClr val="bg2"/>
                        </a:solidFill>
                      </a:endParaRPr>
                    </a:p>
                  </a:txBody>
                  <a:tcPr marL="68580" marR="68580" marT="0" marB="0"/>
                </a:tc>
                <a:tc>
                  <a:txBody>
                    <a:bodyPr/>
                    <a:lstStyle/>
                    <a:p>
                      <a:pPr algn="ctr">
                        <a:lnSpc>
                          <a:spcPct val="150000"/>
                        </a:lnSpc>
                        <a:spcAft>
                          <a:spcPts val="800"/>
                        </a:spcAft>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4 (1)</a:t>
                      </a:r>
                      <a:endParaRPr lang="en-GB" sz="1300" dirty="0">
                        <a:solidFill>
                          <a:schemeClr val="bg2"/>
                        </a:solidFill>
                      </a:endParaRPr>
                    </a:p>
                  </a:txBody>
                  <a:tcPr marL="68580" marR="68580" marT="0" marB="0"/>
                </a:tc>
                <a:extLst>
                  <a:ext uri="{0D108BD9-81ED-4DB2-BD59-A6C34878D82A}">
                    <a16:rowId xmlns:a16="http://schemas.microsoft.com/office/drawing/2014/main" val="176276063"/>
                  </a:ext>
                </a:extLst>
              </a:tr>
            </a:tbl>
          </a:graphicData>
        </a:graphic>
      </p:graphicFrame>
      <p:grpSp>
        <p:nvGrpSpPr>
          <p:cNvPr id="8" name="Group 7">
            <a:extLst>
              <a:ext uri="{FF2B5EF4-FFF2-40B4-BE49-F238E27FC236}">
                <a16:creationId xmlns:a16="http://schemas.microsoft.com/office/drawing/2014/main" id="{E61C9AF4-9EAB-9A3C-6E3F-9DBA3034C733}"/>
              </a:ext>
            </a:extLst>
          </p:cNvPr>
          <p:cNvGrpSpPr/>
          <p:nvPr/>
        </p:nvGrpSpPr>
        <p:grpSpPr>
          <a:xfrm>
            <a:off x="457200" y="4887017"/>
            <a:ext cx="11963400" cy="1345233"/>
            <a:chOff x="434424" y="4760206"/>
            <a:chExt cx="11323152" cy="1345233"/>
          </a:xfrm>
        </p:grpSpPr>
        <p:sp>
          <p:nvSpPr>
            <p:cNvPr id="2" name="TextBox 1">
              <a:extLst>
                <a:ext uri="{FF2B5EF4-FFF2-40B4-BE49-F238E27FC236}">
                  <a16:creationId xmlns:a16="http://schemas.microsoft.com/office/drawing/2014/main" id="{C15ACD59-0EF9-9C34-62AC-EF1962DEA239}"/>
                </a:ext>
              </a:extLst>
            </p:cNvPr>
            <p:cNvSpPr txBox="1"/>
            <p:nvPr/>
          </p:nvSpPr>
          <p:spPr>
            <a:xfrm>
              <a:off x="434424" y="4760206"/>
              <a:ext cx="11323152" cy="738664"/>
            </a:xfrm>
            <a:prstGeom prst="rect">
              <a:avLst/>
            </a:prstGeom>
            <a:noFill/>
          </p:spPr>
          <p:txBody>
            <a:bodyPr wrap="square" rtlCol="0">
              <a:spAutoFit/>
            </a:bodyPr>
            <a:lstStyle/>
            <a:p>
              <a:pPr marL="230400" indent="-230400">
                <a:buClr>
                  <a:srgbClr val="682666"/>
                </a:buClr>
                <a:buFont typeface="Arial" panose="020B0604020202020204" pitchFamily="34" charset="0"/>
                <a:buChar char="•"/>
              </a:pPr>
              <a:r>
                <a:rPr lang="en-US" sz="1350" dirty="0">
                  <a:solidFill>
                    <a:schemeClr val="bg2"/>
                  </a:solidFill>
                </a:rPr>
                <a:t>No drug-related AEs were classified as serious or severe</a:t>
              </a:r>
            </a:p>
            <a:p>
              <a:pPr marL="230400" indent="-230400">
                <a:buClr>
                  <a:srgbClr val="682666"/>
                </a:buClr>
                <a:buFont typeface="Arial" panose="020B0604020202020204" pitchFamily="34" charset="0"/>
                <a:buChar char="•"/>
              </a:pPr>
              <a:r>
                <a:rPr lang="en-US" sz="1350" dirty="0">
                  <a:solidFill>
                    <a:schemeClr val="bg2"/>
                  </a:solidFill>
                </a:rPr>
                <a:t>Drug-related AEs leading to discontinuation of zilebesiran were orthostatic hypotension (n=2), BP elevation (n=1), and ISR (n=1)</a:t>
              </a:r>
            </a:p>
            <a:p>
              <a:pPr marL="230400" indent="-230400">
                <a:buClr>
                  <a:srgbClr val="682666"/>
                </a:buClr>
                <a:buFont typeface="Arial" panose="020B0604020202020204" pitchFamily="34" charset="0"/>
                <a:buChar char="•"/>
              </a:pPr>
              <a:r>
                <a:rPr lang="en-US" sz="1350" dirty="0">
                  <a:solidFill>
                    <a:schemeClr val="bg2"/>
                  </a:solidFill>
                </a:rPr>
                <a:t>Most hyperkalemia AEs were mild and did not require intervention; none were associated with AKI or led to study drug discontinuation</a:t>
              </a:r>
            </a:p>
          </p:txBody>
        </p:sp>
        <p:sp>
          <p:nvSpPr>
            <p:cNvPr id="3" name="TextBox 2">
              <a:extLst>
                <a:ext uri="{FF2B5EF4-FFF2-40B4-BE49-F238E27FC236}">
                  <a16:creationId xmlns:a16="http://schemas.microsoft.com/office/drawing/2014/main" id="{D5B19EBF-7124-8C1C-6F60-4B59E53AF542}"/>
                </a:ext>
              </a:extLst>
            </p:cNvPr>
            <p:cNvSpPr txBox="1"/>
            <p:nvPr/>
          </p:nvSpPr>
          <p:spPr>
            <a:xfrm>
              <a:off x="434424" y="5597608"/>
              <a:ext cx="11323152" cy="507831"/>
            </a:xfrm>
            <a:prstGeom prst="rect">
              <a:avLst/>
            </a:prstGeom>
            <a:noFill/>
          </p:spPr>
          <p:txBody>
            <a:bodyPr wrap="square" rtlCol="0">
              <a:spAutoFit/>
            </a:bodyPr>
            <a:lstStyle/>
            <a:p>
              <a:pPr marL="230400" indent="-230400">
                <a:buClr>
                  <a:srgbClr val="682666"/>
                </a:buClr>
                <a:buFont typeface="Arial" panose="020B0604020202020204" pitchFamily="34" charset="0"/>
                <a:buChar char="•"/>
              </a:pPr>
              <a:r>
                <a:rPr lang="en-US" sz="1350" dirty="0">
                  <a:solidFill>
                    <a:schemeClr val="bg2"/>
                  </a:solidFill>
                </a:rPr>
                <a:t>Hypotension AEs were mild or moderate, non-serious, and transient; a single event with zilebesiran 300 mg Q3M was treated with normal saline</a:t>
              </a:r>
            </a:p>
            <a:p>
              <a:pPr marL="230400" indent="-230400">
                <a:buClr>
                  <a:srgbClr val="682666"/>
                </a:buClr>
                <a:buFont typeface="Arial" panose="020B0604020202020204" pitchFamily="34" charset="0"/>
                <a:buChar char="•"/>
              </a:pPr>
              <a:r>
                <a:rPr lang="en-US" sz="1350" dirty="0">
                  <a:solidFill>
                    <a:schemeClr val="bg2"/>
                  </a:solidFill>
                </a:rPr>
                <a:t>One death due to cardiopulmonary arrest occurred in a patient receiving zilebesiran 300 mg Q3M; it was not classified as drug-related</a:t>
              </a:r>
            </a:p>
          </p:txBody>
        </p:sp>
        <p:sp>
          <p:nvSpPr>
            <p:cNvPr id="6" name="TextBox 5">
              <a:extLst>
                <a:ext uri="{FF2B5EF4-FFF2-40B4-BE49-F238E27FC236}">
                  <a16:creationId xmlns:a16="http://schemas.microsoft.com/office/drawing/2014/main" id="{552F8CAA-4505-5208-311C-8266AD392F1A}"/>
                </a:ext>
              </a:extLst>
            </p:cNvPr>
            <p:cNvSpPr txBox="1"/>
            <p:nvPr/>
          </p:nvSpPr>
          <p:spPr>
            <a:xfrm>
              <a:off x="868848" y="5380820"/>
              <a:ext cx="10512325" cy="307777"/>
            </a:xfrm>
            <a:prstGeom prst="rect">
              <a:avLst/>
            </a:prstGeom>
            <a:noFill/>
          </p:spPr>
          <p:txBody>
            <a:bodyPr wrap="square" rtlCol="0">
              <a:spAutoFit/>
            </a:bodyPr>
            <a:lstStyle/>
            <a:p>
              <a:pPr marL="230400" indent="-230400">
                <a:buClr>
                  <a:srgbClr val="682666"/>
                </a:buClr>
                <a:buFont typeface="Arial" panose="020B0604020202020204" pitchFamily="34" charset="0"/>
                <a:buChar char="•"/>
              </a:pPr>
              <a:r>
                <a:rPr lang="en-US" sz="1350" dirty="0">
                  <a:solidFill>
                    <a:schemeClr val="bg2"/>
                  </a:solidFill>
                  <a:effectLst/>
                  <a:latin typeface="Arial" panose="020B0604020202020204" pitchFamily="34" charset="0"/>
                  <a:ea typeface="Arial" panose="020B0604020202020204" pitchFamily="34" charset="0"/>
                </a:rPr>
                <a:t>Analysis of serial laboratory testing suggested that most instances of hyperkalemia resolved upon repeat measurement</a:t>
              </a:r>
              <a:endParaRPr lang="en-US" sz="1350" dirty="0">
                <a:solidFill>
                  <a:schemeClr val="bg2"/>
                </a:solidFill>
              </a:endParaRPr>
            </a:p>
          </p:txBody>
        </p:sp>
      </p:grpSp>
    </p:spTree>
    <p:extLst>
      <p:ext uri="{BB962C8B-B14F-4D97-AF65-F5344CB8AC3E}">
        <p14:creationId xmlns:p14="http://schemas.microsoft.com/office/powerpoint/2010/main" val="21127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1"/>
          <p:cNvSpPr txBox="1">
            <a:spLocks noGrp="1"/>
          </p:cNvSpPr>
          <p:nvPr>
            <p:ph type="body" idx="1"/>
          </p:nvPr>
        </p:nvSpPr>
        <p:spPr>
          <a:xfrm>
            <a:off x="457200" y="848332"/>
            <a:ext cx="11430000" cy="5520575"/>
          </a:xfrm>
          <a:prstGeom prst="rect">
            <a:avLst/>
          </a:prstGeom>
          <a:noFill/>
          <a:ln>
            <a:noFill/>
          </a:ln>
        </p:spPr>
        <p:txBody>
          <a:bodyPr spcFirstLastPara="1" wrap="square" lIns="91425" tIns="45700" rIns="91425" bIns="45700" anchor="t" anchorCtr="0">
            <a:normAutofit/>
          </a:bodyPr>
          <a:lstStyle/>
          <a:p>
            <a:pPr marL="230400" lvl="0" indent="-230400" algn="l" rtl="0">
              <a:lnSpc>
                <a:spcPct val="124000"/>
              </a:lnSpc>
              <a:spcBef>
                <a:spcPts val="600"/>
              </a:spcBef>
              <a:spcAft>
                <a:spcPts val="600"/>
              </a:spcAft>
              <a:buSzPts val="1800"/>
              <a:buChar char="•"/>
            </a:pPr>
            <a:r>
              <a:rPr lang="en-US" sz="1800" dirty="0">
                <a:solidFill>
                  <a:schemeClr val="dk2"/>
                </a:solidFill>
              </a:rPr>
              <a:t>In KARDIA-1, single subcutaneous doses of zilebesiran resulted in clinically meaningful and significant reductions in SBP compared with placebo at Month 3, that were sustained through Month 6</a:t>
            </a:r>
            <a:endParaRPr lang="en-US" sz="1800" dirty="0">
              <a:solidFill>
                <a:schemeClr val="dk2"/>
              </a:solidFill>
              <a:latin typeface="Arial"/>
              <a:cs typeface="Arial"/>
            </a:endParaRPr>
          </a:p>
          <a:p>
            <a:pPr marL="687070" lvl="1" indent="-229870">
              <a:lnSpc>
                <a:spcPct val="124000"/>
              </a:lnSpc>
              <a:spcBef>
                <a:spcPts val="600"/>
              </a:spcBef>
              <a:spcAft>
                <a:spcPts val="600"/>
              </a:spcAft>
            </a:pPr>
            <a:r>
              <a:rPr lang="en-US" sz="1700" dirty="0">
                <a:latin typeface="Arial"/>
                <a:cs typeface="Arial"/>
              </a:rPr>
              <a:t>Tonic blood pressure control was demonstrated by consistent 24-hour mean SBP reductions throughout the dosing period </a:t>
            </a:r>
            <a:r>
              <a:rPr lang="en-US" altLang="zh-CN" sz="1700" dirty="0">
                <a:latin typeface="Arial"/>
                <a:ea typeface="黑体"/>
                <a:cs typeface="Arial"/>
              </a:rPr>
              <a:t>across all zilebesiran regimens</a:t>
            </a:r>
          </a:p>
          <a:p>
            <a:pPr marL="230400" indent="-230400">
              <a:lnSpc>
                <a:spcPct val="124000"/>
              </a:lnSpc>
              <a:spcBef>
                <a:spcPts val="600"/>
              </a:spcBef>
              <a:spcAft>
                <a:spcPts val="600"/>
              </a:spcAft>
              <a:buSzPts val="1800"/>
            </a:pPr>
            <a:r>
              <a:rPr lang="en-GB" sz="1800" dirty="0">
                <a:ea typeface="黑体"/>
              </a:rPr>
              <a:t>Zilebesiran demonstrated an encouraging safety profile over 6 months; rates of serious or severe AEs were low, and only mild or moderate non-serious drug-related AEs were observed across all zilebesiran regimens</a:t>
            </a:r>
          </a:p>
          <a:p>
            <a:pPr marL="687600" lvl="1" indent="-230400">
              <a:lnSpc>
                <a:spcPct val="124000"/>
              </a:lnSpc>
              <a:spcBef>
                <a:spcPts val="600"/>
              </a:spcBef>
              <a:spcAft>
                <a:spcPts val="600"/>
              </a:spcAft>
            </a:pPr>
            <a:r>
              <a:rPr lang="en-US" sz="1700" dirty="0">
                <a:ea typeface="黑体"/>
              </a:rPr>
              <a:t>Most hyperkalemia AEs </a:t>
            </a:r>
            <a:r>
              <a:rPr lang="en-GB" sz="1700" dirty="0">
                <a:ea typeface="黑体"/>
              </a:rPr>
              <a:t>were mild, transient, and resolved without intervention, incidence of hypotension events was low, and no clinically relevant changes in renal or hepatic function were observed</a:t>
            </a:r>
            <a:endParaRPr lang="en-US" sz="1700" dirty="0">
              <a:ea typeface="黑体"/>
            </a:endParaRPr>
          </a:p>
          <a:p>
            <a:pPr marL="230400" indent="-230400">
              <a:lnSpc>
                <a:spcPct val="124000"/>
              </a:lnSpc>
              <a:spcBef>
                <a:spcPts val="600"/>
              </a:spcBef>
              <a:spcAft>
                <a:spcPts val="600"/>
              </a:spcAft>
              <a:buSzPts val="1800"/>
            </a:pPr>
            <a:r>
              <a:rPr lang="en-GB" sz="1800" dirty="0">
                <a:solidFill>
                  <a:schemeClr val="dk2"/>
                </a:solidFill>
              </a:rPr>
              <a:t>These data further support the potential for quarterly or biannual dosing of subcutaneous zilebesiran in achieving a consistent pharmacodynamic effect and effective blood pressure reduction through 6 months</a:t>
            </a:r>
            <a:endParaRPr lang="en-US" sz="1800" dirty="0">
              <a:solidFill>
                <a:schemeClr val="dk2"/>
              </a:solidFill>
            </a:endParaRPr>
          </a:p>
          <a:p>
            <a:pPr marL="230400" indent="-230400">
              <a:lnSpc>
                <a:spcPct val="124000"/>
              </a:lnSpc>
              <a:spcBef>
                <a:spcPts val="600"/>
              </a:spcBef>
              <a:spcAft>
                <a:spcPts val="600"/>
              </a:spcAft>
              <a:buSzPts val="1800"/>
            </a:pPr>
            <a:r>
              <a:rPr lang="en-US" sz="1800" dirty="0">
                <a:solidFill>
                  <a:schemeClr val="dk2"/>
                </a:solidFill>
              </a:rPr>
              <a:t>Zilebesiran is being further evaluated as an add-on therapy for treatment of hypertension in the ongoing KARDIA-2 (NCT05103332) Phase 2 study</a:t>
            </a:r>
          </a:p>
        </p:txBody>
      </p:sp>
      <p:sp>
        <p:nvSpPr>
          <p:cNvPr id="359" name="Google Shape;359;p11"/>
          <p:cNvSpPr txBox="1">
            <a:spLocks noGrp="1"/>
          </p:cNvSpPr>
          <p:nvPr>
            <p:ph type="title"/>
          </p:nvPr>
        </p:nvSpPr>
        <p:spPr>
          <a:xfrm>
            <a:off x="457200" y="244447"/>
            <a:ext cx="114300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64C"/>
              </a:buClr>
              <a:buSzPts val="3000"/>
              <a:buFont typeface="Arial"/>
              <a:buNone/>
            </a:pPr>
            <a:r>
              <a:rPr lang="en-US" sz="2800" dirty="0"/>
              <a:t>Conclusions</a:t>
            </a:r>
            <a:r>
              <a:rPr lang="en-US" sz="2800" dirty="0">
                <a:solidFill>
                  <a:srgbClr val="FF0000"/>
                </a:solidFill>
              </a:rPr>
              <a:t> </a:t>
            </a:r>
            <a:endParaRPr lang="en-US" sz="2800" dirty="0"/>
          </a:p>
        </p:txBody>
      </p:sp>
      <p:sp>
        <p:nvSpPr>
          <p:cNvPr id="360" name="Google Shape;360;p11"/>
          <p:cNvSpPr txBox="1">
            <a:spLocks noGrp="1"/>
          </p:cNvSpPr>
          <p:nvPr>
            <p:ph type="body" idx="2"/>
          </p:nvPr>
        </p:nvSpPr>
        <p:spPr>
          <a:xfrm>
            <a:off x="457200" y="6452976"/>
            <a:ext cx="9983166" cy="3615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800"/>
              <a:buFont typeface="Arial"/>
              <a:buNone/>
            </a:pPr>
            <a:r>
              <a:rPr lang="en-US" dirty="0">
                <a:solidFill>
                  <a:schemeClr val="bg2"/>
                </a:solidFill>
              </a:rPr>
              <a:t>AE, adverse event; ISR, injection site reaction; SBP, systolic blood pressure.</a:t>
            </a:r>
          </a:p>
        </p:txBody>
      </p:sp>
      <p:sp>
        <p:nvSpPr>
          <p:cNvPr id="2" name="TextBox 1">
            <a:extLst>
              <a:ext uri="{FF2B5EF4-FFF2-40B4-BE49-F238E27FC236}">
                <a16:creationId xmlns:a16="http://schemas.microsoft.com/office/drawing/2014/main" id="{3E17066E-B06E-5D3F-7F6B-FF96D3DDDD02}"/>
              </a:ext>
            </a:extLst>
          </p:cNvPr>
          <p:cNvSpPr txBox="1"/>
          <p:nvPr/>
        </p:nvSpPr>
        <p:spPr>
          <a:xfrm>
            <a:off x="390525" y="5976119"/>
            <a:ext cx="11410949" cy="58477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1"/>
                </a:solidFill>
              </a:rPr>
              <a:t>Thank you to the patients, their families, investigators, study staff, and collaborators </a:t>
            </a:r>
            <a:br>
              <a:rPr lang="en-US" sz="1600" b="1" dirty="0">
                <a:solidFill>
                  <a:schemeClr val="tx1"/>
                </a:solidFill>
              </a:rPr>
            </a:br>
            <a:r>
              <a:rPr lang="en-US" sz="1600" b="1" dirty="0">
                <a:solidFill>
                  <a:schemeClr val="tx1"/>
                </a:solidFill>
              </a:rPr>
              <a:t>for their participation in the zilebesiran KARDIA-1 study</a:t>
            </a:r>
            <a:r>
              <a:rPr lang="en-US" sz="1600" dirty="0">
                <a:solidFill>
                  <a:schemeClr val="tx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p:txBody>
          <a:bodyPr/>
          <a:lstStyle/>
          <a:p>
            <a:r>
              <a:rPr lang="en-US" dirty="0">
                <a:solidFill>
                  <a:schemeClr val="tx2"/>
                </a:solidFill>
              </a:rPr>
              <a:t>Presenter disclosures</a:t>
            </a: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583987" y="2049077"/>
            <a:ext cx="10761675" cy="3824185"/>
          </a:xfrm>
        </p:spPr>
        <p:txBody>
          <a:bodyPr/>
          <a:lstStyle/>
          <a:p>
            <a:pPr marL="0" lvl="0" indent="0" algn="l" rtl="0">
              <a:lnSpc>
                <a:spcPct val="100000"/>
              </a:lnSpc>
              <a:spcBef>
                <a:spcPts val="0"/>
              </a:spcBef>
              <a:spcAft>
                <a:spcPts val="0"/>
              </a:spcAft>
              <a:buSzPts val="2000"/>
              <a:buNone/>
            </a:pPr>
            <a:r>
              <a:rPr lang="en-US" b="1" dirty="0">
                <a:solidFill>
                  <a:schemeClr val="tx2"/>
                </a:solidFill>
              </a:rPr>
              <a:t>FINANCIAL DISCLOSURE:</a:t>
            </a:r>
            <a:endParaRPr lang="en-US" dirty="0">
              <a:solidFill>
                <a:schemeClr val="tx2"/>
              </a:solidFill>
            </a:endParaRPr>
          </a:p>
          <a:p>
            <a:pPr marL="0" lvl="0" indent="0" algn="l" rtl="0">
              <a:spcBef>
                <a:spcPts val="100"/>
              </a:spcBef>
              <a:spcAft>
                <a:spcPts val="0"/>
              </a:spcAft>
              <a:buSzPts val="2000"/>
              <a:buNone/>
            </a:pPr>
            <a:r>
              <a:rPr lang="en-US" dirty="0">
                <a:solidFill>
                  <a:schemeClr val="tx2"/>
                </a:solidFill>
              </a:rPr>
              <a:t>George Bakris</a:t>
            </a:r>
            <a:r>
              <a:rPr lang="en-US" dirty="0">
                <a:solidFill>
                  <a:schemeClr val="tx2"/>
                </a:solidFill>
                <a:latin typeface="Arial"/>
                <a:ea typeface="Arial"/>
                <a:cs typeface="Arial"/>
                <a:sym typeface="Arial"/>
              </a:rPr>
              <a:t> has</a:t>
            </a:r>
            <a:r>
              <a:rPr lang="en-US" dirty="0">
                <a:solidFill>
                  <a:schemeClr val="tx2"/>
                </a:solidFill>
              </a:rPr>
              <a:t> received consulting fees from Alnylam Pharmaceuticals, AstraZeneca, Bayer, GlaxoSmithKline, </a:t>
            </a:r>
            <a:r>
              <a:rPr lang="en-US" dirty="0" err="1">
                <a:solidFill>
                  <a:schemeClr val="tx2"/>
                </a:solidFill>
              </a:rPr>
              <a:t>InREGEN</a:t>
            </a:r>
            <a:r>
              <a:rPr lang="en-US" dirty="0">
                <a:solidFill>
                  <a:schemeClr val="tx2"/>
                </a:solidFill>
              </a:rPr>
              <a:t>, Ionis, Janssen, KBP Biosciences, and Novo Nordisk. </a:t>
            </a:r>
          </a:p>
          <a:p>
            <a:pPr marL="0" indent="0">
              <a:spcBef>
                <a:spcPts val="100"/>
              </a:spcBef>
              <a:buNone/>
            </a:pPr>
            <a:endParaRPr lang="en-US" dirty="0">
              <a:solidFill>
                <a:schemeClr val="tx2"/>
              </a:solidFill>
              <a:highlight>
                <a:srgbClr val="FFFF00"/>
              </a:highlight>
            </a:endParaRPr>
          </a:p>
          <a:p>
            <a:pPr marL="0" lvl="0" indent="0" algn="l" rtl="0">
              <a:lnSpc>
                <a:spcPct val="100000"/>
              </a:lnSpc>
              <a:spcBef>
                <a:spcPts val="100"/>
              </a:spcBef>
              <a:spcAft>
                <a:spcPts val="0"/>
              </a:spcAft>
              <a:buSzPts val="2000"/>
              <a:buNone/>
            </a:pPr>
            <a:r>
              <a:rPr lang="en-US" b="1" dirty="0">
                <a:solidFill>
                  <a:schemeClr val="tx2"/>
                </a:solidFill>
              </a:rPr>
              <a:t>UNLABELED/UNAPPROVED USES DISCLOSURE:</a:t>
            </a:r>
            <a:endParaRPr lang="en-US" dirty="0">
              <a:solidFill>
                <a:schemeClr val="tx2"/>
              </a:solidFill>
            </a:endParaRPr>
          </a:p>
          <a:p>
            <a:pPr marL="0" lvl="0" indent="0" algn="l" rtl="0">
              <a:lnSpc>
                <a:spcPct val="100000"/>
              </a:lnSpc>
              <a:spcBef>
                <a:spcPts val="100"/>
              </a:spcBef>
              <a:spcAft>
                <a:spcPts val="0"/>
              </a:spcAft>
              <a:buSzPts val="2000"/>
              <a:buNone/>
            </a:pPr>
            <a:r>
              <a:rPr lang="en-US" dirty="0">
                <a:solidFill>
                  <a:schemeClr val="tx2"/>
                </a:solidFill>
                <a:latin typeface="Arial"/>
                <a:ea typeface="Arial"/>
                <a:cs typeface="Arial"/>
                <a:sym typeface="Arial"/>
              </a:rPr>
              <a:t>Zilebesiran is an investigational product in development for treatment of patients with hypertension.</a:t>
            </a:r>
          </a:p>
          <a:p>
            <a:pPr marL="0" lvl="0" indent="0" algn="l" rtl="0">
              <a:spcBef>
                <a:spcPts val="300"/>
              </a:spcBef>
              <a:spcAft>
                <a:spcPts val="0"/>
              </a:spcAft>
              <a:buSzPts val="2000"/>
              <a:buNone/>
            </a:pPr>
            <a:endParaRPr lang="en-US" dirty="0">
              <a:solidFill>
                <a:schemeClr val="tx2"/>
              </a:solidFill>
            </a:endParaRPr>
          </a:p>
          <a:p>
            <a:endParaRPr lang="en-US" dirty="0">
              <a:solidFill>
                <a:schemeClr val="tx2"/>
              </a:solidFill>
            </a:endParaRP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p:txBody>
          <a:bodyPr/>
          <a:lstStyle/>
          <a:p>
            <a:r>
              <a:rPr lang="en-US" dirty="0">
                <a:solidFill>
                  <a:schemeClr val="tx2"/>
                </a:solidFill>
              </a:rPr>
              <a:t>George Bakris, MD</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defTabSz="609585">
              <a:buClrTx/>
            </a:pPr>
            <a:fld id="{0E35BBB0-73A1-954D-9854-C6F827AED934}" type="slidenum">
              <a:rPr lang="en-US" kern="1200">
                <a:solidFill>
                  <a:srgbClr val="FFFFFF"/>
                </a:solidFill>
                <a:latin typeface="Arial" panose="020B0604020202020204"/>
                <a:ea typeface="+mn-ea"/>
                <a:cs typeface="+mn-cs"/>
              </a:rPr>
              <a:pPr defTabSz="609585">
                <a:buClrTx/>
              </a:pPr>
              <a:t>2</a:t>
            </a:fld>
            <a:endParaRPr lang="en-US" kern="1200" dirty="0">
              <a:solidFill>
                <a:srgbClr val="FFFFFF"/>
              </a:solidFill>
              <a:latin typeface="Arial" panose="020B0604020202020204"/>
              <a:ea typeface="+mn-ea"/>
              <a:cs typeface="+mn-cs"/>
            </a:endParaRPr>
          </a:p>
        </p:txBody>
      </p:sp>
    </p:spTree>
    <p:extLst>
      <p:ext uri="{BB962C8B-B14F-4D97-AF65-F5344CB8AC3E}">
        <p14:creationId xmlns:p14="http://schemas.microsoft.com/office/powerpoint/2010/main" val="311254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
          <p:cNvPicPr preferRelativeResize="0"/>
          <p:nvPr/>
        </p:nvPicPr>
        <p:blipFill rotWithShape="1">
          <a:blip r:embed="rId3">
            <a:alphaModFix/>
          </a:blip>
          <a:srcRect/>
          <a:stretch/>
        </p:blipFill>
        <p:spPr>
          <a:xfrm>
            <a:off x="8492332" y="3397327"/>
            <a:ext cx="1748785" cy="1336232"/>
          </a:xfrm>
          <a:prstGeom prst="rect">
            <a:avLst/>
          </a:prstGeom>
          <a:noFill/>
          <a:ln>
            <a:noFill/>
          </a:ln>
        </p:spPr>
      </p:pic>
      <p:sp>
        <p:nvSpPr>
          <p:cNvPr id="165" name="Google Shape;165;p3"/>
          <p:cNvSpPr txBox="1">
            <a:spLocks noGrp="1"/>
          </p:cNvSpPr>
          <p:nvPr>
            <p:ph type="title"/>
          </p:nvPr>
        </p:nvSpPr>
        <p:spPr>
          <a:xfrm>
            <a:off x="457200" y="244467"/>
            <a:ext cx="114300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Arial"/>
              <a:buNone/>
            </a:pPr>
            <a:r>
              <a:rPr lang="en-US" sz="2800" dirty="0">
                <a:solidFill>
                  <a:srgbClr val="0A3254"/>
                </a:solidFill>
              </a:rPr>
              <a:t>An Unmet Need for Novel Antihypertensive Therapeutics</a:t>
            </a:r>
          </a:p>
        </p:txBody>
      </p:sp>
      <p:sp>
        <p:nvSpPr>
          <p:cNvPr id="167" name="Google Shape;167;p3"/>
          <p:cNvSpPr txBox="1"/>
          <p:nvPr/>
        </p:nvSpPr>
        <p:spPr>
          <a:xfrm>
            <a:off x="8092224" y="1160333"/>
            <a:ext cx="372917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accent1"/>
                </a:solidFill>
                <a:latin typeface="Arial"/>
                <a:ea typeface="Arial"/>
                <a:cs typeface="Arial"/>
                <a:sym typeface="Arial"/>
              </a:rPr>
              <a:t>Zilebesiran Mediates Hepatic AGT Reduction</a:t>
            </a:r>
            <a:endParaRPr lang="en-US" dirty="0"/>
          </a:p>
        </p:txBody>
      </p:sp>
      <p:sp>
        <p:nvSpPr>
          <p:cNvPr id="168" name="Google Shape;168;p3"/>
          <p:cNvSpPr txBox="1"/>
          <p:nvPr/>
        </p:nvSpPr>
        <p:spPr>
          <a:xfrm>
            <a:off x="457200" y="848332"/>
            <a:ext cx="7051300" cy="558602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Hypertension</a:t>
            </a:r>
            <a:endParaRPr lang="en-US" dirty="0"/>
          </a:p>
          <a:p>
            <a:pPr marL="229870" marR="0" lvl="0" indent="-229870" algn="l" rtl="0">
              <a:spcBef>
                <a:spcPts val="300"/>
              </a:spcBef>
              <a:spcAft>
                <a:spcPts val="0"/>
              </a:spcAft>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Uncontrolled hypertension is a leading cause of morbidity and mortality</a:t>
            </a:r>
            <a:r>
              <a:rPr lang="en-US" sz="1700" b="0" i="0" u="none" strike="noStrike" cap="none" baseline="30000" dirty="0">
                <a:solidFill>
                  <a:schemeClr val="dk2"/>
                </a:solidFill>
                <a:latin typeface="Arial"/>
                <a:ea typeface="Arial"/>
                <a:cs typeface="Arial"/>
                <a:sym typeface="Arial"/>
              </a:rPr>
              <a:t>1</a:t>
            </a:r>
            <a:r>
              <a:rPr lang="en-US" sz="1700" baseline="30000" dirty="0">
                <a:solidFill>
                  <a:schemeClr val="dk2"/>
                </a:solidFill>
              </a:rPr>
              <a:t>,2</a:t>
            </a:r>
            <a:endParaRPr lang="en-US" sz="1700" dirty="0">
              <a:solidFill>
                <a:schemeClr val="dk2"/>
              </a:solidFill>
            </a:endParaRPr>
          </a:p>
          <a:p>
            <a:pPr marL="229870" marR="0" lvl="0" indent="-229870" algn="l" rtl="0">
              <a:spcBef>
                <a:spcPts val="300"/>
              </a:spcBef>
              <a:spcAft>
                <a:spcPts val="0"/>
              </a:spcAft>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Despite availability of effective antihypertensives, many adults with hypertension are untreated and up to 80% have uncontrolled disease, both globally and in the USA</a:t>
            </a:r>
            <a:r>
              <a:rPr lang="en-US" sz="1700" b="0" i="0" u="none" strike="noStrike" cap="none" baseline="30000" dirty="0">
                <a:solidFill>
                  <a:schemeClr val="dk2"/>
                </a:solidFill>
                <a:latin typeface="Arial"/>
                <a:ea typeface="Arial"/>
                <a:cs typeface="Arial"/>
                <a:sym typeface="Arial"/>
              </a:rPr>
              <a:t>3,4</a:t>
            </a:r>
            <a:endParaRPr lang="en-US" sz="1700" b="0" i="0" u="none" strike="noStrike" cap="none" baseline="30000" dirty="0">
              <a:solidFill>
                <a:schemeClr val="dk2"/>
              </a:solidFill>
              <a:latin typeface="Arial"/>
              <a:ea typeface="Arial"/>
              <a:cs typeface="Arial"/>
            </a:endParaRPr>
          </a:p>
          <a:p>
            <a:pPr marL="0" marR="0" lvl="0" indent="0" algn="l" rtl="0">
              <a:spcBef>
                <a:spcPts val="130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Zilebesiran</a:t>
            </a:r>
            <a:endParaRPr lang="en-US" sz="2000" b="0" i="0" u="none" strike="noStrike" cap="none" dirty="0">
              <a:solidFill>
                <a:schemeClr val="accent1"/>
              </a:solidFill>
              <a:latin typeface="Arial"/>
              <a:ea typeface="Arial"/>
              <a:cs typeface="Arial"/>
              <a:sym typeface="Arial"/>
            </a:endParaRPr>
          </a:p>
          <a:p>
            <a:pPr marL="229870" indent="-229870">
              <a:spcBef>
                <a:spcPts val="300"/>
              </a:spcBef>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Zilebesiran is an investigational </a:t>
            </a:r>
            <a:r>
              <a:rPr lang="en-US" sz="1700" dirty="0">
                <a:solidFill>
                  <a:schemeClr val="dk2"/>
                </a:solidFill>
              </a:rPr>
              <a:t>subcutaneous RNA</a:t>
            </a:r>
            <a:r>
              <a:rPr lang="en-US" sz="1700" b="0" i="0" u="none" strike="noStrike" cap="none" dirty="0">
                <a:solidFill>
                  <a:schemeClr val="dk2"/>
                </a:solidFill>
                <a:latin typeface="Arial"/>
                <a:ea typeface="Arial"/>
                <a:cs typeface="Arial"/>
                <a:sym typeface="Arial"/>
              </a:rPr>
              <a:t> interference therapeutic that targets hepatic AGT</a:t>
            </a:r>
            <a:r>
              <a:rPr lang="en-US" sz="1700" dirty="0">
                <a:solidFill>
                  <a:schemeClr val="dk2"/>
                </a:solidFill>
              </a:rPr>
              <a:t> </a:t>
            </a:r>
            <a:r>
              <a:rPr lang="en-US" sz="1700" b="0" i="0" u="none" strike="noStrike" cap="none" dirty="0">
                <a:solidFill>
                  <a:schemeClr val="dk2"/>
                </a:solidFill>
                <a:latin typeface="Arial"/>
                <a:ea typeface="Arial"/>
                <a:cs typeface="Arial"/>
                <a:sym typeface="Arial"/>
              </a:rPr>
              <a:t>synthesis</a:t>
            </a:r>
            <a:endParaRPr lang="en-US" sz="1700" dirty="0">
              <a:solidFill>
                <a:schemeClr val="dk2"/>
              </a:solidFill>
            </a:endParaRPr>
          </a:p>
          <a:p>
            <a:pPr marL="229870" indent="-229870">
              <a:spcBef>
                <a:spcPts val="300"/>
              </a:spcBef>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Phase 1 study data have demonstrated </a:t>
            </a:r>
            <a:r>
              <a:rPr lang="en-US" sz="1700" b="0" i="0" u="none" cap="none" dirty="0">
                <a:solidFill>
                  <a:schemeClr val="dk2"/>
                </a:solidFill>
                <a:latin typeface="Arial"/>
                <a:ea typeface="Arial"/>
                <a:cs typeface="Arial"/>
                <a:sym typeface="Arial"/>
              </a:rPr>
              <a:t>sustained</a:t>
            </a:r>
            <a:r>
              <a:rPr lang="en-US" sz="1700" dirty="0">
                <a:solidFill>
                  <a:schemeClr val="dk2"/>
                </a:solidFill>
              </a:rPr>
              <a:t>,</a:t>
            </a:r>
            <a:r>
              <a:rPr lang="en-US" sz="1700" b="0" i="0" u="none" cap="none" dirty="0">
                <a:solidFill>
                  <a:schemeClr val="dk2"/>
                </a:solidFill>
                <a:latin typeface="Arial"/>
                <a:ea typeface="Arial"/>
                <a:cs typeface="Arial"/>
                <a:sym typeface="Arial"/>
              </a:rPr>
              <a:t> </a:t>
            </a:r>
            <a:r>
              <a:rPr lang="en-US" sz="1700" dirty="0">
                <a:solidFill>
                  <a:schemeClr val="dk2"/>
                </a:solidFill>
              </a:rPr>
              <a:t>dose-dependent reductions</a:t>
            </a:r>
            <a:r>
              <a:rPr lang="en-US" sz="1700" b="0" i="0" u="none" strike="noStrike" cap="none" dirty="0">
                <a:solidFill>
                  <a:schemeClr val="dk2"/>
                </a:solidFill>
                <a:latin typeface="Arial"/>
                <a:ea typeface="Arial"/>
                <a:cs typeface="Arial"/>
                <a:sym typeface="Arial"/>
              </a:rPr>
              <a:t> in serum AGT levels and blood pressure through 24 weeks after a single dose of zilebesiran in patients with </a:t>
            </a:r>
            <a:br>
              <a:rPr lang="en-US" sz="1700" b="0" i="0" u="none" strike="noStrike" cap="none" dirty="0">
                <a:solidFill>
                  <a:schemeClr val="dk2"/>
                </a:solidFill>
                <a:latin typeface="Arial"/>
                <a:ea typeface="Arial"/>
                <a:cs typeface="Arial"/>
                <a:sym typeface="Arial"/>
              </a:rPr>
            </a:br>
            <a:r>
              <a:rPr lang="en-US" sz="1700" dirty="0">
                <a:solidFill>
                  <a:schemeClr val="dk2"/>
                </a:solidFill>
              </a:rPr>
              <a:t>mild-to-moderate</a:t>
            </a:r>
            <a:r>
              <a:rPr lang="en-US" sz="1700" b="0" i="0" u="none" strike="noStrike" cap="none" dirty="0">
                <a:solidFill>
                  <a:schemeClr val="dk2"/>
                </a:solidFill>
                <a:latin typeface="Arial"/>
                <a:ea typeface="Arial"/>
                <a:cs typeface="Arial"/>
                <a:sym typeface="Arial"/>
              </a:rPr>
              <a:t> hypertension</a:t>
            </a:r>
            <a:r>
              <a:rPr lang="en-US" sz="1700" baseline="30000" dirty="0">
                <a:solidFill>
                  <a:schemeClr val="dk2"/>
                </a:solidFill>
              </a:rPr>
              <a:t>5</a:t>
            </a:r>
            <a:endParaRPr lang="en-US" sz="1700" b="1" i="0" u="none" strike="noStrike" cap="none" dirty="0">
              <a:solidFill>
                <a:schemeClr val="dk2"/>
              </a:solidFill>
              <a:latin typeface="Arial"/>
              <a:ea typeface="Arial"/>
              <a:cs typeface="Arial"/>
            </a:endParaRPr>
          </a:p>
          <a:p>
            <a:pPr marL="0" marR="0" lvl="0" indent="0" algn="l" rtl="0">
              <a:spcBef>
                <a:spcPts val="130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Objective</a:t>
            </a:r>
            <a:endParaRPr lang="en-US" sz="2000" b="0" i="0" u="none" strike="noStrike" cap="none" dirty="0">
              <a:solidFill>
                <a:schemeClr val="accent1"/>
              </a:solidFill>
              <a:latin typeface="Arial"/>
              <a:ea typeface="Arial"/>
              <a:cs typeface="Arial"/>
              <a:sym typeface="Arial"/>
            </a:endParaRPr>
          </a:p>
          <a:p>
            <a:pPr marL="229870" indent="-229870">
              <a:spcBef>
                <a:spcPts val="300"/>
              </a:spcBef>
              <a:buClr>
                <a:srgbClr val="682666"/>
              </a:buClr>
              <a:buSzPct val="100000"/>
              <a:buFont typeface="Arial"/>
              <a:buChar char="•"/>
            </a:pPr>
            <a:r>
              <a:rPr lang="en-US" sz="1700" i="0" u="none" strike="noStrike" cap="none" dirty="0">
                <a:solidFill>
                  <a:schemeClr val="bg2"/>
                </a:solidFill>
                <a:latin typeface="Arial"/>
                <a:ea typeface="Arial"/>
                <a:cs typeface="Arial"/>
                <a:sym typeface="Arial"/>
              </a:rPr>
              <a:t>To evaluate</a:t>
            </a:r>
            <a:r>
              <a:rPr lang="en-US" sz="1700" dirty="0">
                <a:solidFill>
                  <a:schemeClr val="bg2"/>
                </a:solidFill>
              </a:rPr>
              <a:t> the efficacy and</a:t>
            </a:r>
            <a:r>
              <a:rPr lang="en-US" sz="1700" i="0" u="none" strike="noStrike" cap="none" dirty="0">
                <a:solidFill>
                  <a:schemeClr val="bg2"/>
                </a:solidFill>
                <a:latin typeface="Arial"/>
                <a:ea typeface="Arial"/>
                <a:cs typeface="Arial"/>
                <a:sym typeface="Arial"/>
              </a:rPr>
              <a:t> safety of different dosing regimens of </a:t>
            </a:r>
            <a:r>
              <a:rPr kumimoji="0" lang="en-US" sz="1700" i="0" u="none" strike="noStrike" kern="0" spc="0" normalizeH="0" baseline="0" noProof="0" dirty="0">
                <a:ln>
                  <a:noFill/>
                </a:ln>
                <a:solidFill>
                  <a:schemeClr val="bg2"/>
                </a:solidFill>
                <a:effectLst/>
                <a:uLnTx/>
                <a:uFillTx/>
                <a:latin typeface="Arial"/>
                <a:cs typeface="Arial"/>
                <a:sym typeface="Arial"/>
              </a:rPr>
              <a:t>zilebesiran monotherapy in patients with </a:t>
            </a:r>
            <a:r>
              <a:rPr lang="en-US" sz="1700" dirty="0">
                <a:solidFill>
                  <a:schemeClr val="bg2"/>
                </a:solidFill>
              </a:rPr>
              <a:t>mild-to-moderate</a:t>
            </a:r>
            <a:r>
              <a:rPr kumimoji="0" lang="en-US" sz="1700" i="0" u="none" strike="noStrike" kern="0" spc="0" normalizeH="0" baseline="0" noProof="0" dirty="0">
                <a:ln>
                  <a:noFill/>
                </a:ln>
                <a:solidFill>
                  <a:schemeClr val="bg2"/>
                </a:solidFill>
                <a:effectLst/>
                <a:uLnTx/>
                <a:uFillTx/>
                <a:latin typeface="Arial"/>
                <a:cs typeface="Arial"/>
                <a:sym typeface="Arial"/>
              </a:rPr>
              <a:t> </a:t>
            </a:r>
            <a:r>
              <a:rPr lang="en-US" sz="1700" dirty="0">
                <a:solidFill>
                  <a:schemeClr val="bg2"/>
                </a:solidFill>
              </a:rPr>
              <a:t>h</a:t>
            </a:r>
            <a:r>
              <a:rPr kumimoji="0" lang="en-US" sz="1700" i="0" u="none" strike="noStrike" kern="0" spc="0" normalizeH="0" baseline="0" noProof="0" dirty="0" err="1">
                <a:ln>
                  <a:noFill/>
                </a:ln>
                <a:solidFill>
                  <a:schemeClr val="bg2"/>
                </a:solidFill>
                <a:effectLst/>
                <a:uLnTx/>
                <a:uFillTx/>
                <a:latin typeface="Arial"/>
                <a:cs typeface="Arial"/>
                <a:sym typeface="Arial"/>
              </a:rPr>
              <a:t>ypertension</a:t>
            </a:r>
            <a:r>
              <a:rPr kumimoji="0" lang="en-US" sz="1700" i="0" u="none" strike="noStrike" kern="0" spc="0" normalizeH="0" baseline="0" noProof="0" dirty="0">
                <a:ln>
                  <a:noFill/>
                </a:ln>
                <a:solidFill>
                  <a:schemeClr val="bg2"/>
                </a:solidFill>
                <a:effectLst/>
                <a:uLnTx/>
                <a:uFillTx/>
                <a:latin typeface="Arial"/>
                <a:cs typeface="Arial"/>
                <a:sym typeface="Arial"/>
              </a:rPr>
              <a:t> </a:t>
            </a:r>
            <a:r>
              <a:rPr kumimoji="0" lang="en-US" sz="1700" i="0" u="none" strike="noStrike" kern="0" spc="0" normalizeH="0" baseline="0" noProof="0" dirty="0" err="1">
                <a:ln>
                  <a:noFill/>
                </a:ln>
                <a:solidFill>
                  <a:schemeClr val="bg2"/>
                </a:solidFill>
                <a:effectLst/>
                <a:uLnTx/>
                <a:uFillTx/>
                <a:latin typeface="Arial"/>
                <a:cs typeface="Arial"/>
                <a:sym typeface="Arial"/>
              </a:rPr>
              <a:t>fro</a:t>
            </a:r>
            <a:r>
              <a:rPr lang="en-US" sz="1700" dirty="0">
                <a:solidFill>
                  <a:schemeClr val="bg2"/>
                </a:solidFill>
              </a:rPr>
              <a:t>m the Phase 2 KARDIA-1 study</a:t>
            </a:r>
          </a:p>
        </p:txBody>
      </p:sp>
      <p:sp>
        <p:nvSpPr>
          <p:cNvPr id="169" name="Google Shape;169;p3"/>
          <p:cNvSpPr/>
          <p:nvPr/>
        </p:nvSpPr>
        <p:spPr>
          <a:xfrm>
            <a:off x="9317614" y="6066320"/>
            <a:ext cx="671341" cy="215444"/>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endParaRPr lang="en-US" sz="800" b="1" i="0" u="none" strike="noStrike" cap="none" dirty="0">
              <a:solidFill>
                <a:schemeClr val="dk1"/>
              </a:solidFill>
              <a:latin typeface="Arial"/>
              <a:ea typeface="Arial"/>
              <a:cs typeface="Arial"/>
              <a:sym typeface="Arial"/>
            </a:endParaRPr>
          </a:p>
        </p:txBody>
      </p:sp>
      <p:sp>
        <p:nvSpPr>
          <p:cNvPr id="170" name="Google Shape;170;p3"/>
          <p:cNvSpPr txBox="1"/>
          <p:nvPr/>
        </p:nvSpPr>
        <p:spPr>
          <a:xfrm>
            <a:off x="9317614" y="4199621"/>
            <a:ext cx="7500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dk1"/>
                </a:solidFill>
                <a:latin typeface="Arial"/>
                <a:ea typeface="Arial"/>
                <a:cs typeface="Arial"/>
                <a:sym typeface="Arial"/>
              </a:rPr>
              <a:t>Renin</a:t>
            </a:r>
            <a:endParaRPr lang="en-US" dirty="0"/>
          </a:p>
        </p:txBody>
      </p:sp>
      <p:grpSp>
        <p:nvGrpSpPr>
          <p:cNvPr id="171" name="Google Shape;171;p3"/>
          <p:cNvGrpSpPr/>
          <p:nvPr/>
        </p:nvGrpSpPr>
        <p:grpSpPr>
          <a:xfrm>
            <a:off x="7692679" y="3750260"/>
            <a:ext cx="3623730" cy="1695530"/>
            <a:chOff x="349153" y="2075008"/>
            <a:chExt cx="4447865" cy="2081139"/>
          </a:xfrm>
        </p:grpSpPr>
        <p:sp>
          <p:nvSpPr>
            <p:cNvPr id="172" name="Google Shape;172;p3"/>
            <p:cNvSpPr/>
            <p:nvPr/>
          </p:nvSpPr>
          <p:spPr>
            <a:xfrm>
              <a:off x="1789544" y="2075008"/>
              <a:ext cx="920666" cy="434250"/>
            </a:xfrm>
            <a:prstGeom prst="roundRect">
              <a:avLst>
                <a:gd name="adj" fmla="val 16667"/>
              </a:avLst>
            </a:prstGeom>
            <a:solidFill>
              <a:srgbClr val="00A3DC"/>
            </a:solidFill>
            <a:ln w="9525" cap="flat" cmpd="sng">
              <a:solidFill>
                <a:srgbClr val="0099DC"/>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AGT</a:t>
              </a:r>
              <a:endParaRPr lang="en-US" dirty="0"/>
            </a:p>
          </p:txBody>
        </p:sp>
        <p:sp>
          <p:nvSpPr>
            <p:cNvPr id="173" name="Google Shape;173;p3"/>
            <p:cNvSpPr txBox="1"/>
            <p:nvPr/>
          </p:nvSpPr>
          <p:spPr>
            <a:xfrm>
              <a:off x="2331287" y="3778373"/>
              <a:ext cx="2465731" cy="377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dk1"/>
                  </a:solidFill>
                  <a:latin typeface="Arial"/>
                  <a:ea typeface="Arial"/>
                  <a:cs typeface="Arial"/>
                  <a:sym typeface="Arial"/>
                </a:rPr>
                <a:t>Angiotensin peptides</a:t>
              </a:r>
              <a:endParaRPr lang="en-US" dirty="0"/>
            </a:p>
          </p:txBody>
        </p:sp>
        <p:sp>
          <p:nvSpPr>
            <p:cNvPr id="174" name="Google Shape;174;p3"/>
            <p:cNvSpPr txBox="1"/>
            <p:nvPr/>
          </p:nvSpPr>
          <p:spPr>
            <a:xfrm>
              <a:off x="349153" y="3778373"/>
              <a:ext cx="1827804" cy="377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dk1"/>
                  </a:solidFill>
                  <a:latin typeface="Arial"/>
                  <a:ea typeface="Arial"/>
                  <a:cs typeface="Arial"/>
                  <a:sym typeface="Arial"/>
                </a:rPr>
                <a:t>Des(Ang1)AGT</a:t>
              </a:r>
              <a:endParaRPr lang="en-US" dirty="0"/>
            </a:p>
          </p:txBody>
        </p:sp>
        <p:grpSp>
          <p:nvGrpSpPr>
            <p:cNvPr id="175" name="Google Shape;175;p3"/>
            <p:cNvGrpSpPr/>
            <p:nvPr/>
          </p:nvGrpSpPr>
          <p:grpSpPr>
            <a:xfrm>
              <a:off x="1762077" y="2507634"/>
              <a:ext cx="939323" cy="1294931"/>
              <a:chOff x="1762077" y="2507634"/>
              <a:chExt cx="939323" cy="1294931"/>
            </a:xfrm>
          </p:grpSpPr>
          <p:cxnSp>
            <p:nvCxnSpPr>
              <p:cNvPr id="176" name="Google Shape;176;p3"/>
              <p:cNvCxnSpPr/>
              <p:nvPr/>
            </p:nvCxnSpPr>
            <p:spPr>
              <a:xfrm flipH="1">
                <a:off x="1762077" y="3436186"/>
                <a:ext cx="474960" cy="360082"/>
              </a:xfrm>
              <a:prstGeom prst="straightConnector1">
                <a:avLst/>
              </a:prstGeom>
              <a:noFill/>
              <a:ln w="38100" cap="flat" cmpd="sng">
                <a:solidFill>
                  <a:srgbClr val="00A3DC"/>
                </a:solidFill>
                <a:prstDash val="solid"/>
                <a:round/>
                <a:headEnd type="none" w="sm" len="sm"/>
                <a:tailEnd type="triangle" w="med" len="med"/>
              </a:ln>
            </p:spPr>
          </p:cxnSp>
          <p:cxnSp>
            <p:nvCxnSpPr>
              <p:cNvPr id="177" name="Google Shape;177;p3"/>
              <p:cNvCxnSpPr/>
              <p:nvPr/>
            </p:nvCxnSpPr>
            <p:spPr>
              <a:xfrm flipH="1">
                <a:off x="2237043" y="2507634"/>
                <a:ext cx="1" cy="928554"/>
              </a:xfrm>
              <a:prstGeom prst="straightConnector1">
                <a:avLst/>
              </a:prstGeom>
              <a:noFill/>
              <a:ln w="38100" cap="flat" cmpd="sng">
                <a:solidFill>
                  <a:srgbClr val="00A3DC"/>
                </a:solidFill>
                <a:prstDash val="solid"/>
                <a:round/>
                <a:headEnd type="none" w="sm" len="sm"/>
                <a:tailEnd type="none" w="sm" len="sm"/>
              </a:ln>
            </p:spPr>
          </p:cxnSp>
          <p:cxnSp>
            <p:nvCxnSpPr>
              <p:cNvPr id="178" name="Google Shape;178;p3"/>
              <p:cNvCxnSpPr/>
              <p:nvPr/>
            </p:nvCxnSpPr>
            <p:spPr>
              <a:xfrm>
                <a:off x="2224203" y="3426307"/>
                <a:ext cx="477197" cy="376258"/>
              </a:xfrm>
              <a:prstGeom prst="straightConnector1">
                <a:avLst/>
              </a:prstGeom>
              <a:noFill/>
              <a:ln w="38100" cap="flat" cmpd="sng">
                <a:solidFill>
                  <a:srgbClr val="00A3DC"/>
                </a:solidFill>
                <a:prstDash val="solid"/>
                <a:round/>
                <a:headEnd type="none" w="sm" len="sm"/>
                <a:tailEnd type="triangle" w="med" len="med"/>
              </a:ln>
            </p:spPr>
          </p:cxnSp>
        </p:grpSp>
      </p:grpSp>
      <p:grpSp>
        <p:nvGrpSpPr>
          <p:cNvPr id="179" name="Google Shape;179;p3"/>
          <p:cNvGrpSpPr/>
          <p:nvPr/>
        </p:nvGrpSpPr>
        <p:grpSpPr>
          <a:xfrm rot="466082">
            <a:off x="9105052" y="2978196"/>
            <a:ext cx="589556" cy="852983"/>
            <a:chOff x="5896905" y="3189322"/>
            <a:chExt cx="723636" cy="1070481"/>
          </a:xfrm>
        </p:grpSpPr>
        <p:cxnSp>
          <p:nvCxnSpPr>
            <p:cNvPr id="180" name="Google Shape;180;p3"/>
            <p:cNvCxnSpPr/>
            <p:nvPr/>
          </p:nvCxnSpPr>
          <p:spPr>
            <a:xfrm rot="9221806" flipH="1">
              <a:off x="6021675" y="3259475"/>
              <a:ext cx="474097" cy="673915"/>
            </a:xfrm>
            <a:prstGeom prst="straightConnector1">
              <a:avLst/>
            </a:prstGeom>
            <a:noFill/>
            <a:ln w="76200" cap="flat" cmpd="sng">
              <a:solidFill>
                <a:srgbClr val="00A3DC"/>
              </a:solidFill>
              <a:prstDash val="solid"/>
              <a:round/>
              <a:headEnd type="none" w="sm" len="sm"/>
              <a:tailEnd type="none" w="sm" len="sm"/>
            </a:ln>
          </p:spPr>
        </p:cxnSp>
        <p:cxnSp>
          <p:nvCxnSpPr>
            <p:cNvPr id="181" name="Google Shape;181;p3"/>
            <p:cNvCxnSpPr/>
            <p:nvPr/>
          </p:nvCxnSpPr>
          <p:spPr>
            <a:xfrm rot="-1578194">
              <a:off x="5975196" y="3915652"/>
              <a:ext cx="425581" cy="263500"/>
            </a:xfrm>
            <a:prstGeom prst="straightConnector1">
              <a:avLst/>
            </a:prstGeom>
            <a:noFill/>
            <a:ln w="76200" cap="flat" cmpd="sng">
              <a:solidFill>
                <a:srgbClr val="00A3DC"/>
              </a:solidFill>
              <a:prstDash val="solid"/>
              <a:round/>
              <a:headEnd type="none" w="sm" len="sm"/>
              <a:tailEnd type="none" w="sm" len="sm"/>
            </a:ln>
          </p:spPr>
        </p:cxnSp>
      </p:grpSp>
      <p:grpSp>
        <p:nvGrpSpPr>
          <p:cNvPr id="182" name="Google Shape;182;p3"/>
          <p:cNvGrpSpPr/>
          <p:nvPr/>
        </p:nvGrpSpPr>
        <p:grpSpPr>
          <a:xfrm>
            <a:off x="8094086" y="1932740"/>
            <a:ext cx="3828063" cy="1055836"/>
            <a:chOff x="8094816" y="3486097"/>
            <a:chExt cx="3828063" cy="1055836"/>
          </a:xfrm>
        </p:grpSpPr>
        <p:grpSp>
          <p:nvGrpSpPr>
            <p:cNvPr id="183" name="Google Shape;183;p3"/>
            <p:cNvGrpSpPr/>
            <p:nvPr/>
          </p:nvGrpSpPr>
          <p:grpSpPr>
            <a:xfrm>
              <a:off x="8094816" y="3486097"/>
              <a:ext cx="3828063" cy="1055836"/>
              <a:chOff x="8094816" y="3486097"/>
              <a:chExt cx="3828063" cy="1055836"/>
            </a:xfrm>
          </p:grpSpPr>
          <p:grpSp>
            <p:nvGrpSpPr>
              <p:cNvPr id="184" name="Google Shape;184;p3"/>
              <p:cNvGrpSpPr/>
              <p:nvPr/>
            </p:nvGrpSpPr>
            <p:grpSpPr>
              <a:xfrm>
                <a:off x="8098192" y="3569140"/>
                <a:ext cx="3824687" cy="790120"/>
                <a:chOff x="8098192" y="3569140"/>
                <a:chExt cx="3824687" cy="790120"/>
              </a:xfrm>
            </p:grpSpPr>
            <p:pic>
              <p:nvPicPr>
                <p:cNvPr id="185" name="Google Shape;185;p3"/>
                <p:cNvPicPr preferRelativeResize="0"/>
                <p:nvPr/>
              </p:nvPicPr>
              <p:blipFill rotWithShape="1">
                <a:blip r:embed="rId4">
                  <a:alphaModFix/>
                </a:blip>
                <a:srcRect/>
                <a:stretch/>
              </p:blipFill>
              <p:spPr>
                <a:xfrm>
                  <a:off x="8098192" y="3569140"/>
                  <a:ext cx="3651936" cy="607451"/>
                </a:xfrm>
                <a:prstGeom prst="rect">
                  <a:avLst/>
                </a:prstGeom>
                <a:noFill/>
                <a:ln>
                  <a:noFill/>
                </a:ln>
              </p:spPr>
            </p:pic>
            <p:sp>
              <p:nvSpPr>
                <p:cNvPr id="186" name="Google Shape;186;p3"/>
                <p:cNvSpPr/>
                <p:nvPr/>
              </p:nvSpPr>
              <p:spPr>
                <a:xfrm>
                  <a:off x="8469857" y="4020809"/>
                  <a:ext cx="3453022" cy="338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dirty="0">
                    <a:solidFill>
                      <a:schemeClr val="dk2"/>
                    </a:solidFill>
                    <a:latin typeface="Arial"/>
                    <a:ea typeface="Arial"/>
                    <a:cs typeface="Arial"/>
                    <a:sym typeface="Arial"/>
                  </a:endParaRPr>
                </a:p>
              </p:txBody>
            </p:sp>
          </p:grpSp>
          <p:sp>
            <p:nvSpPr>
              <p:cNvPr id="187" name="Google Shape;187;p3"/>
              <p:cNvSpPr/>
              <p:nvPr/>
            </p:nvSpPr>
            <p:spPr>
              <a:xfrm>
                <a:off x="8094816" y="3486097"/>
                <a:ext cx="3641583" cy="1055836"/>
              </a:xfrm>
              <a:prstGeom prst="roundRect">
                <a:avLst>
                  <a:gd name="adj" fmla="val 16667"/>
                </a:avLst>
              </a:prstGeom>
              <a:noFill/>
              <a:ln w="19050" cap="flat" cmpd="sng">
                <a:solidFill>
                  <a:srgbClr val="00A3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dirty="0">
                  <a:solidFill>
                    <a:schemeClr val="dk1"/>
                  </a:solidFill>
                  <a:latin typeface="Arial"/>
                  <a:ea typeface="Arial"/>
                  <a:cs typeface="Arial"/>
                  <a:sym typeface="Arial"/>
                </a:endParaRPr>
              </a:p>
            </p:txBody>
          </p:sp>
        </p:grpSp>
        <p:sp>
          <p:nvSpPr>
            <p:cNvPr id="188" name="Google Shape;188;p3"/>
            <p:cNvSpPr txBox="1"/>
            <p:nvPr/>
          </p:nvSpPr>
          <p:spPr>
            <a:xfrm>
              <a:off x="8493062" y="4009544"/>
              <a:ext cx="161014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dirty="0">
                  <a:solidFill>
                    <a:srgbClr val="0A3254"/>
                  </a:solidFill>
                  <a:latin typeface="Arial"/>
                  <a:ea typeface="Arial"/>
                  <a:cs typeface="Arial"/>
                  <a:sym typeface="Arial"/>
                </a:rPr>
                <a:t>Zilebesiran siRNA </a:t>
              </a:r>
              <a:endParaRPr lang="en-US" dirty="0"/>
            </a:p>
          </p:txBody>
        </p:sp>
        <p:sp>
          <p:nvSpPr>
            <p:cNvPr id="189" name="Google Shape;189;p3"/>
            <p:cNvSpPr txBox="1"/>
            <p:nvPr/>
          </p:nvSpPr>
          <p:spPr>
            <a:xfrm>
              <a:off x="10429151" y="3988378"/>
              <a:ext cx="1493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A3254"/>
                  </a:solidFill>
                  <a:latin typeface="Arial"/>
                  <a:ea typeface="Arial"/>
                  <a:cs typeface="Arial"/>
                  <a:sym typeface="Arial"/>
                </a:rPr>
                <a:t>Liver-targeting ligand</a:t>
              </a:r>
              <a:endParaRPr lang="en-US" dirty="0"/>
            </a:p>
          </p:txBody>
        </p:sp>
      </p:grpSp>
      <p:sp>
        <p:nvSpPr>
          <p:cNvPr id="166" name="Google Shape;166;p3"/>
          <p:cNvSpPr txBox="1">
            <a:spLocks noGrp="1"/>
          </p:cNvSpPr>
          <p:nvPr>
            <p:ph type="body" idx="2"/>
          </p:nvPr>
        </p:nvSpPr>
        <p:spPr>
          <a:xfrm>
            <a:off x="457200" y="6452976"/>
            <a:ext cx="11364196" cy="3615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800"/>
              <a:buFont typeface="Arial"/>
              <a:buNone/>
            </a:pPr>
            <a:r>
              <a:rPr lang="en-US" dirty="0">
                <a:solidFill>
                  <a:schemeClr val="bg2"/>
                </a:solidFill>
                <a:latin typeface="+mj-lt"/>
                <a:ea typeface="Arial"/>
                <a:cs typeface="Arial"/>
                <a:sym typeface="Arial"/>
              </a:rPr>
              <a:t>AGT, angiotensinogen; des(Ang1)AGT, des(Ang1)angiotensinogen; GalNAc, </a:t>
            </a:r>
            <a:r>
              <a:rPr lang="en-US" i="1" dirty="0">
                <a:solidFill>
                  <a:schemeClr val="bg2"/>
                </a:solidFill>
                <a:latin typeface="+mj-lt"/>
                <a:ea typeface="Arial"/>
                <a:cs typeface="Arial"/>
                <a:sym typeface="Arial"/>
              </a:rPr>
              <a:t>N</a:t>
            </a:r>
            <a:r>
              <a:rPr lang="en-US" dirty="0">
                <a:solidFill>
                  <a:schemeClr val="bg2"/>
                </a:solidFill>
                <a:latin typeface="+mj-lt"/>
                <a:ea typeface="Arial"/>
                <a:cs typeface="Arial"/>
                <a:sym typeface="Arial"/>
              </a:rPr>
              <a:t>-acetylgalactosamine; RNA, ribonucleic acid; siRNA, small interfering ribonucleic acid. </a:t>
            </a:r>
          </a:p>
          <a:p>
            <a:pPr marL="0" lvl="0" indent="0" algn="l" rtl="0">
              <a:lnSpc>
                <a:spcPct val="100000"/>
              </a:lnSpc>
              <a:spcBef>
                <a:spcPts val="0"/>
              </a:spcBef>
              <a:spcAft>
                <a:spcPts val="0"/>
              </a:spcAft>
              <a:buClr>
                <a:srgbClr val="000000"/>
              </a:buClr>
              <a:buSzPts val="800"/>
              <a:buFont typeface="Arial"/>
              <a:buNone/>
            </a:pPr>
            <a:r>
              <a:rPr lang="en-US" dirty="0">
                <a:solidFill>
                  <a:schemeClr val="bg2"/>
                </a:solidFill>
                <a:latin typeface="+mj-lt"/>
                <a:ea typeface="Arial"/>
                <a:cs typeface="Arial"/>
                <a:sym typeface="Arial"/>
              </a:rPr>
              <a:t>1. Zhou B </a:t>
            </a:r>
            <a:r>
              <a:rPr lang="en-US" i="1" dirty="0">
                <a:solidFill>
                  <a:schemeClr val="bg2"/>
                </a:solidFill>
                <a:latin typeface="+mj-lt"/>
                <a:ea typeface="Arial"/>
                <a:cs typeface="Arial"/>
                <a:sym typeface="Arial"/>
              </a:rPr>
              <a:t>et al</a:t>
            </a:r>
            <a:r>
              <a:rPr lang="en-US" dirty="0">
                <a:solidFill>
                  <a:schemeClr val="bg2"/>
                </a:solidFill>
                <a:latin typeface="+mj-lt"/>
                <a:ea typeface="Arial"/>
                <a:cs typeface="Arial"/>
                <a:sym typeface="Arial"/>
              </a:rPr>
              <a:t>. </a:t>
            </a:r>
            <a:r>
              <a:rPr lang="en-US" i="1" dirty="0">
                <a:solidFill>
                  <a:schemeClr val="bg2"/>
                </a:solidFill>
                <a:latin typeface="+mj-lt"/>
                <a:ea typeface="Arial"/>
                <a:cs typeface="Arial"/>
                <a:sym typeface="Arial"/>
              </a:rPr>
              <a:t>Nat Rev Cardiol </a:t>
            </a:r>
            <a:r>
              <a:rPr lang="en-US" dirty="0">
                <a:solidFill>
                  <a:schemeClr val="bg2"/>
                </a:solidFill>
                <a:latin typeface="+mj-lt"/>
                <a:ea typeface="Arial"/>
                <a:cs typeface="Arial"/>
                <a:sym typeface="Arial"/>
              </a:rPr>
              <a:t>2021;18:785–802; 2. Danaei G </a:t>
            </a:r>
            <a:r>
              <a:rPr lang="en-US" i="1" dirty="0">
                <a:solidFill>
                  <a:schemeClr val="bg2"/>
                </a:solidFill>
                <a:latin typeface="+mj-lt"/>
                <a:ea typeface="Arial"/>
                <a:cs typeface="Arial"/>
                <a:sym typeface="Arial"/>
              </a:rPr>
              <a:t>et al. PLoS Med </a:t>
            </a:r>
            <a:r>
              <a:rPr lang="en-US" dirty="0">
                <a:solidFill>
                  <a:schemeClr val="bg2"/>
                </a:solidFill>
                <a:latin typeface="+mj-lt"/>
                <a:ea typeface="Arial"/>
                <a:cs typeface="Arial"/>
                <a:sym typeface="Arial"/>
              </a:rPr>
              <a:t>2009;6:e1000058; 3. </a:t>
            </a:r>
            <a:r>
              <a:rPr lang="en-US" noProof="0" dirty="0">
                <a:solidFill>
                  <a:schemeClr val="bg2"/>
                </a:solidFill>
                <a:latin typeface="+mj-lt"/>
              </a:rPr>
              <a:t>World Health Organization. Hypertension. 2021. Available from: </a:t>
            </a:r>
            <a:r>
              <a:rPr lang="en-US" noProof="0" dirty="0">
                <a:solidFill>
                  <a:schemeClr val="bg2"/>
                </a:solidFill>
                <a:latin typeface="+mj-lt"/>
                <a:hlinkClick r:id="rId5">
                  <a:extLst>
                    <a:ext uri="{A12FA001-AC4F-418D-AE19-62706E023703}">
                      <ahyp:hlinkClr xmlns:ahyp="http://schemas.microsoft.com/office/drawing/2018/hyperlinkcolor" val="tx"/>
                    </a:ext>
                  </a:extLst>
                </a:hlinkClick>
              </a:rPr>
              <a:t>www.who.int/news-room/fact-sheets/detail/hypertension</a:t>
            </a:r>
            <a:r>
              <a:rPr lang="en-US" noProof="0" dirty="0">
                <a:solidFill>
                  <a:schemeClr val="bg2"/>
                </a:solidFill>
                <a:latin typeface="+mj-lt"/>
              </a:rPr>
              <a:t> (Accessed September 14, 2023); 4. Centers for Disease Control and Prevention. Estimated hypertension prevalence, treatment, and control among U.S. adults. 2022. Available from: </a:t>
            </a:r>
            <a:r>
              <a:rPr lang="en-US" noProof="0" dirty="0">
                <a:solidFill>
                  <a:schemeClr val="bg2"/>
                </a:solidFill>
                <a:latin typeface="+mj-lt"/>
                <a:hlinkClick r:id="rId6">
                  <a:extLst>
                    <a:ext uri="{A12FA001-AC4F-418D-AE19-62706E023703}">
                      <ahyp:hlinkClr xmlns:ahyp="http://schemas.microsoft.com/office/drawing/2018/hyperlinkcolor" val="tx"/>
                    </a:ext>
                  </a:extLst>
                </a:hlinkClick>
              </a:rPr>
              <a:t>https://millionhearts.hhs.gov/data-reports/hypertension-prevalence.html</a:t>
            </a:r>
            <a:r>
              <a:rPr lang="en-US" noProof="0" dirty="0">
                <a:solidFill>
                  <a:schemeClr val="bg2"/>
                </a:solidFill>
                <a:latin typeface="+mj-lt"/>
              </a:rPr>
              <a:t> (Accessed September 14, 2023);</a:t>
            </a:r>
            <a:r>
              <a:rPr lang="en-US" dirty="0">
                <a:solidFill>
                  <a:schemeClr val="bg2"/>
                </a:solidFill>
                <a:latin typeface="+mj-lt"/>
                <a:ea typeface="Arial"/>
                <a:cs typeface="Arial"/>
                <a:sym typeface="Arial"/>
              </a:rPr>
              <a:t> </a:t>
            </a:r>
            <a:r>
              <a:rPr lang="en-US" dirty="0">
                <a:solidFill>
                  <a:schemeClr val="bg2"/>
                </a:solidFill>
                <a:latin typeface="+mj-lt"/>
              </a:rPr>
              <a:t>5</a:t>
            </a:r>
            <a:r>
              <a:rPr lang="en-US" dirty="0">
                <a:solidFill>
                  <a:schemeClr val="bg2"/>
                </a:solidFill>
                <a:latin typeface="+mj-lt"/>
                <a:ea typeface="Arial"/>
                <a:cs typeface="Arial"/>
                <a:sym typeface="Arial"/>
              </a:rPr>
              <a:t>. Desai AS </a:t>
            </a:r>
            <a:r>
              <a:rPr lang="en-US" i="1" dirty="0">
                <a:solidFill>
                  <a:schemeClr val="bg2"/>
                </a:solidFill>
                <a:latin typeface="+mj-lt"/>
                <a:ea typeface="Arial"/>
                <a:cs typeface="Arial"/>
                <a:sym typeface="Arial"/>
              </a:rPr>
              <a:t>et al. N Engl J Med </a:t>
            </a:r>
            <a:r>
              <a:rPr lang="en-US" dirty="0">
                <a:solidFill>
                  <a:schemeClr val="bg2"/>
                </a:solidFill>
                <a:latin typeface="+mj-lt"/>
                <a:ea typeface="Arial"/>
                <a:cs typeface="Arial"/>
                <a:sym typeface="Arial"/>
              </a:rPr>
              <a:t>2023;389:228–38.</a:t>
            </a:r>
            <a:endParaRPr lang="en-US" dirty="0">
              <a:solidFill>
                <a:schemeClr val="bg2"/>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4" name="Text Placeholder 1">
            <a:extLst>
              <a:ext uri="{FF2B5EF4-FFF2-40B4-BE49-F238E27FC236}">
                <a16:creationId xmlns:a16="http://schemas.microsoft.com/office/drawing/2014/main" id="{2C8A5C0B-D143-14F3-E108-091A35751A2B}"/>
              </a:ext>
            </a:extLst>
          </p:cNvPr>
          <p:cNvSpPr>
            <a:spLocks noGrp="1"/>
          </p:cNvSpPr>
          <p:nvPr>
            <p:ph type="body" idx="1"/>
          </p:nvPr>
        </p:nvSpPr>
        <p:spPr>
          <a:xfrm>
            <a:off x="457200" y="5137218"/>
            <a:ext cx="11430000" cy="1159614"/>
          </a:xfrm>
        </p:spPr>
        <p:txBody>
          <a:bodyPr>
            <a:normAutofit/>
          </a:bodyPr>
          <a:lstStyle/>
          <a:p>
            <a:pPr marL="230400" indent="-230400">
              <a:buSzPct val="100000"/>
            </a:pPr>
            <a:r>
              <a:rPr lang="en-US" sz="1600" dirty="0"/>
              <a:t>Rescue antihypertensive</a:t>
            </a:r>
            <a:r>
              <a:rPr lang="en-US" sz="1600" dirty="0">
                <a:solidFill>
                  <a:srgbClr val="404040"/>
                </a:solidFill>
              </a:rPr>
              <a:t> medication was permitted after Month 3 assessments and was discontinued by Month 5 for Month 6 assessments</a:t>
            </a:r>
          </a:p>
          <a:p>
            <a:pPr marL="230400" indent="-230400">
              <a:buSzPct val="100000"/>
              <a:buFont typeface="Arial"/>
              <a:buChar char="•"/>
            </a:pPr>
            <a:r>
              <a:rPr lang="en-US" sz="1600" dirty="0">
                <a:solidFill>
                  <a:srgbClr val="404040"/>
                </a:solidFill>
              </a:rPr>
              <a:t>Assessments of patients </a:t>
            </a:r>
            <a:r>
              <a:rPr lang="en-US" sz="1600" dirty="0"/>
              <a:t>receiving</a:t>
            </a:r>
            <a:r>
              <a:rPr lang="en-US" sz="1600" dirty="0">
                <a:solidFill>
                  <a:srgbClr val="404040"/>
                </a:solidFill>
              </a:rPr>
              <a:t> or within 2 weeks of stopping rescue antihypertensive medication were excluded from analysis to investigate effects of zilebesiran monotherapy</a:t>
            </a:r>
            <a:endParaRPr lang="en-US" sz="1800" dirty="0"/>
          </a:p>
        </p:txBody>
      </p:sp>
      <p:sp>
        <p:nvSpPr>
          <p:cNvPr id="198" name="Google Shape;198;p4"/>
          <p:cNvSpPr txBox="1">
            <a:spLocks noGrp="1"/>
          </p:cNvSpPr>
          <p:nvPr>
            <p:ph type="body" idx="3"/>
          </p:nvPr>
        </p:nvSpPr>
        <p:spPr>
          <a:xfrm>
            <a:off x="457200" y="6452976"/>
            <a:ext cx="11350428" cy="361579"/>
          </a:xfrm>
          <a:prstGeom prst="rect">
            <a:avLst/>
          </a:prstGeom>
          <a:noFill/>
          <a:ln>
            <a:noFill/>
          </a:ln>
        </p:spPr>
        <p:txBody>
          <a:bodyPr spcFirstLastPara="1" wrap="square" lIns="91425" tIns="45700" rIns="91425" bIns="45700" anchor="b" anchorCtr="0">
            <a:noAutofit/>
          </a:bodyPr>
          <a:lstStyle/>
          <a:p>
            <a:pPr marL="0">
              <a:spcBef>
                <a:spcPts val="0"/>
              </a:spcBef>
            </a:pPr>
            <a:r>
              <a:rPr lang="en-US" sz="800" dirty="0">
                <a:solidFill>
                  <a:schemeClr val="bg2"/>
                </a:solidFill>
                <a:latin typeface="+mj-lt"/>
                <a:ea typeface="Arial"/>
                <a:cs typeface="Arial"/>
                <a:sym typeface="Arial"/>
              </a:rPr>
              <a:t>ClinicalTrials.gov registration number:</a:t>
            </a:r>
            <a:r>
              <a:rPr lang="en-US" b="0" i="0" dirty="0">
                <a:solidFill>
                  <a:schemeClr val="bg2"/>
                </a:solidFill>
                <a:latin typeface="+mj-lt"/>
                <a:ea typeface="Arial"/>
                <a:cs typeface="Arial"/>
                <a:sym typeface="Arial"/>
              </a:rPr>
              <a:t> NCT04936035. </a:t>
            </a:r>
            <a:r>
              <a:rPr lang="en-US" b="0" i="0" baseline="30000" dirty="0" err="1">
                <a:solidFill>
                  <a:schemeClr val="bg2"/>
                </a:solidFill>
                <a:latin typeface="+mj-lt"/>
                <a:ea typeface="Arial"/>
                <a:cs typeface="Arial"/>
                <a:sym typeface="Arial"/>
              </a:rPr>
              <a:t>a</a:t>
            </a:r>
            <a:r>
              <a:rPr lang="en-US" b="0" i="0" u="none" strike="noStrike" baseline="0" dirty="0" err="1">
                <a:solidFill>
                  <a:schemeClr val="bg2"/>
                </a:solidFill>
                <a:latin typeface="+mj-lt"/>
              </a:rPr>
              <a:t>Patients</a:t>
            </a:r>
            <a:r>
              <a:rPr lang="en-US" b="0" i="0" u="none" strike="noStrike" baseline="0" dirty="0">
                <a:solidFill>
                  <a:schemeClr val="bg2"/>
                </a:solidFill>
                <a:latin typeface="+mj-lt"/>
              </a:rPr>
              <a:t> previously taking medication for hypertension must have been without antihypertensives for ≥2 weeks before randomization. Four weeks of washout was required for long-acting antihypertensive medications, such as long-acting diuretics (</a:t>
            </a:r>
            <a:r>
              <a:rPr lang="en-US" dirty="0">
                <a:solidFill>
                  <a:schemeClr val="bg2"/>
                </a:solidFill>
                <a:latin typeface="+mj-lt"/>
              </a:rPr>
              <a:t>e.g.</a:t>
            </a:r>
            <a:r>
              <a:rPr lang="en-US" b="0" i="0" u="none" strike="noStrike" baseline="0" dirty="0">
                <a:solidFill>
                  <a:schemeClr val="bg2"/>
                </a:solidFill>
                <a:latin typeface="+mj-lt"/>
              </a:rPr>
              <a:t>, </a:t>
            </a:r>
            <a:r>
              <a:rPr lang="en-US" dirty="0">
                <a:solidFill>
                  <a:schemeClr val="bg2"/>
                </a:solidFill>
                <a:latin typeface="+mj-lt"/>
              </a:rPr>
              <a:t>c</a:t>
            </a:r>
            <a:r>
              <a:rPr lang="en-US" b="0" i="0" u="none" strike="noStrike" baseline="0" dirty="0">
                <a:solidFill>
                  <a:schemeClr val="bg2"/>
                </a:solidFill>
                <a:latin typeface="+mj-lt"/>
              </a:rPr>
              <a:t>hlorthalidone) or CCBs </a:t>
            </a:r>
            <a:r>
              <a:rPr lang="en-US" dirty="0">
                <a:solidFill>
                  <a:schemeClr val="bg2"/>
                </a:solidFill>
                <a:latin typeface="+mj-lt"/>
              </a:rPr>
              <a:t>(e.</a:t>
            </a:r>
            <a:r>
              <a:rPr lang="en-US" b="0" i="0" u="none" strike="noStrike" baseline="0" dirty="0">
                <a:solidFill>
                  <a:schemeClr val="bg2"/>
                </a:solidFill>
                <a:latin typeface="+mj-lt"/>
              </a:rPr>
              <a:t>g., amlodipine).</a:t>
            </a:r>
            <a:r>
              <a:rPr kumimoji="0" lang="en-US" sz="800" b="0" i="0" u="none" strike="noStrike" kern="1200" cap="none" spc="0" normalizeH="0" baseline="0" noProof="0" dirty="0">
                <a:ln>
                  <a:noFill/>
                </a:ln>
                <a:solidFill>
                  <a:schemeClr val="bg2"/>
                </a:solidFill>
                <a:effectLst/>
                <a:uLnTx/>
                <a:uFillTx/>
                <a:latin typeface="+mj-lt"/>
                <a:ea typeface="+mn-ea"/>
                <a:cs typeface="+mn-cs"/>
              </a:rPr>
              <a:t> </a:t>
            </a:r>
            <a:r>
              <a:rPr lang="en-US" baseline="30000" dirty="0">
                <a:solidFill>
                  <a:schemeClr val="bg2"/>
                </a:solidFill>
                <a:latin typeface="+mj-lt"/>
              </a:rPr>
              <a:t>b</a:t>
            </a:r>
            <a:r>
              <a:rPr lang="en-US" dirty="0">
                <a:solidFill>
                  <a:schemeClr val="bg2"/>
                </a:solidFill>
                <a:latin typeface="+mj-lt"/>
              </a:rPr>
              <a:t>For analyses of Month 3 endpoints, zilebesiran 300 mg Q3M and Q6M data were pooled together. </a:t>
            </a:r>
          </a:p>
          <a:p>
            <a:pPr marL="0">
              <a:spcBef>
                <a:spcPts val="0"/>
              </a:spcBef>
            </a:pPr>
            <a:r>
              <a:rPr lang="en-US" dirty="0">
                <a:solidFill>
                  <a:schemeClr val="bg2"/>
                </a:solidFill>
                <a:latin typeface="+mj-lt"/>
              </a:rPr>
              <a:t>AE, adverse event; BP, blood pressure; BPM, blood pressure monitoring; </a:t>
            </a:r>
            <a:r>
              <a:rPr lang="en-US" b="0" i="0" u="none" strike="noStrike" baseline="0" dirty="0">
                <a:solidFill>
                  <a:schemeClr val="bg2"/>
                </a:solidFill>
                <a:latin typeface="+mj-lt"/>
              </a:rPr>
              <a:t>CCB, calcium channel blocker; </a:t>
            </a:r>
            <a:r>
              <a:rPr lang="en-US" dirty="0">
                <a:solidFill>
                  <a:schemeClr val="bg2"/>
                </a:solidFill>
                <a:latin typeface="+mj-lt"/>
              </a:rPr>
              <a:t>Q3M, every 3 months; Q6M, every 6 months; SBP, systolic blood pressure; SC, subcutaneous.</a:t>
            </a:r>
          </a:p>
        </p:txBody>
      </p:sp>
      <p:sp>
        <p:nvSpPr>
          <p:cNvPr id="7" name="Google Shape;165;p3">
            <a:extLst>
              <a:ext uri="{FF2B5EF4-FFF2-40B4-BE49-F238E27FC236}">
                <a16:creationId xmlns:a16="http://schemas.microsoft.com/office/drawing/2014/main" id="{98B0EEFE-CF07-43B4-400A-AC135A0E0722}"/>
              </a:ext>
            </a:extLst>
          </p:cNvPr>
          <p:cNvSpPr txBox="1">
            <a:spLocks/>
          </p:cNvSpPr>
          <p:nvPr/>
        </p:nvSpPr>
        <p:spPr>
          <a:xfrm>
            <a:off x="531845" y="434434"/>
            <a:ext cx="11430000"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pPr>
            <a:r>
              <a:rPr lang="en-US" sz="2800" dirty="0">
                <a:solidFill>
                  <a:srgbClr val="0A3254"/>
                </a:solidFill>
              </a:rPr>
              <a:t>                : A Randomized, Double-Blind, Dose-Ranging Study of Zilebesiran in Patients with Mild-to-Moderate Hypertension</a:t>
            </a:r>
          </a:p>
        </p:txBody>
      </p:sp>
      <p:pic>
        <p:nvPicPr>
          <p:cNvPr id="6" name="Picture 5">
            <a:extLst>
              <a:ext uri="{FF2B5EF4-FFF2-40B4-BE49-F238E27FC236}">
                <a16:creationId xmlns:a16="http://schemas.microsoft.com/office/drawing/2014/main" id="{8FFDEB8C-EA53-69EE-374A-ED8B783BD3CF}"/>
              </a:ext>
            </a:extLst>
          </p:cNvPr>
          <p:cNvPicPr>
            <a:picLocks noChangeAspect="1"/>
          </p:cNvPicPr>
          <p:nvPr/>
        </p:nvPicPr>
        <p:blipFill>
          <a:blip r:embed="rId3"/>
          <a:stretch>
            <a:fillRect/>
          </a:stretch>
        </p:blipFill>
        <p:spPr>
          <a:xfrm>
            <a:off x="584440" y="265335"/>
            <a:ext cx="1621550" cy="369347"/>
          </a:xfrm>
          <a:prstGeom prst="rect">
            <a:avLst/>
          </a:prstGeom>
        </p:spPr>
      </p:pic>
      <p:grpSp>
        <p:nvGrpSpPr>
          <p:cNvPr id="2" name="Group 1">
            <a:extLst>
              <a:ext uri="{FF2B5EF4-FFF2-40B4-BE49-F238E27FC236}">
                <a16:creationId xmlns:a16="http://schemas.microsoft.com/office/drawing/2014/main" id="{7CC3FE82-C91E-88C6-D934-836BED0DE28C}"/>
              </a:ext>
            </a:extLst>
          </p:cNvPr>
          <p:cNvGrpSpPr/>
          <p:nvPr/>
        </p:nvGrpSpPr>
        <p:grpSpPr>
          <a:xfrm>
            <a:off x="456063" y="1418955"/>
            <a:ext cx="11279874" cy="3461311"/>
            <a:chOff x="584440" y="1616527"/>
            <a:chExt cx="11279874" cy="3461311"/>
          </a:xfrm>
        </p:grpSpPr>
        <p:sp>
          <p:nvSpPr>
            <p:cNvPr id="31" name="Rounded Rectangle 29">
              <a:extLst>
                <a:ext uri="{FF2B5EF4-FFF2-40B4-BE49-F238E27FC236}">
                  <a16:creationId xmlns:a16="http://schemas.microsoft.com/office/drawing/2014/main" id="{F40FDA41-6EB1-9A18-D3BE-D37E9AC3F625}"/>
                </a:ext>
              </a:extLst>
            </p:cNvPr>
            <p:cNvSpPr/>
            <p:nvPr/>
          </p:nvSpPr>
          <p:spPr>
            <a:xfrm>
              <a:off x="7528606" y="1616527"/>
              <a:ext cx="4335708" cy="3461311"/>
            </a:xfrm>
            <a:prstGeom prst="roundRect">
              <a:avLst>
                <a:gd name="adj" fmla="val 8547"/>
              </a:avLst>
            </a:prstGeom>
            <a:solidFill>
              <a:srgbClr val="404040">
                <a:lumMod val="20000"/>
                <a:lumOff val="80000"/>
              </a:srgbClr>
            </a:solidFill>
            <a:ln w="9525" cap="flat" cmpd="sng" algn="ctr">
              <a:noFill/>
              <a:prstDash val="solid"/>
            </a:ln>
            <a:effectLst/>
          </p:spPr>
          <p:txBody>
            <a:bodyPr lIns="91440" tIns="45720" rIns="91440" bIns="45720" rtlCol="0" anchor="ctr">
              <a:normAutofit fontScale="85000" lnSpcReduction="10000"/>
            </a:bodyPr>
            <a:lstStyle/>
            <a:p>
              <a:pPr marL="227013" marR="0" lvl="0" indent="-227013" defTabSz="45720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Arial"/>
                  <a:ea typeface="+mn-ea"/>
                  <a:cs typeface="+mn-cs"/>
                </a:rPr>
                <a:t>Primary Endpoint </a:t>
              </a:r>
            </a:p>
            <a:p>
              <a:pPr marL="169545" marR="0" lvl="0" indent="-169545" defTabSz="4572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Change from baseline at Month 3 in 24-hour mean ambulatory SBP</a:t>
              </a:r>
              <a:r>
                <a:rPr lang="en-US" sz="1600" kern="1200" baseline="30000" dirty="0">
                  <a:solidFill>
                    <a:srgbClr val="404040"/>
                  </a:solidFill>
                  <a:ea typeface="+mn-ea"/>
                  <a:cs typeface="+mn-cs"/>
                </a:rPr>
                <a:t>b</a:t>
              </a:r>
              <a:endParaRPr lang="en-US" sz="1600" b="0" i="0" u="none" strike="noStrike" kern="1200" cap="none" spc="0" normalizeH="0" baseline="0" noProof="0" dirty="0">
                <a:ln>
                  <a:noFill/>
                </a:ln>
                <a:solidFill>
                  <a:srgbClr val="404040"/>
                </a:solidFill>
                <a:effectLst/>
                <a:uLnTx/>
                <a:uFillTx/>
                <a:latin typeface="Arial"/>
                <a:ea typeface="+mn-ea"/>
              </a:endParaRPr>
            </a:p>
            <a:p>
              <a:pPr marL="0" marR="0" lvl="0" indent="0" defTabSz="45720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Arial"/>
                  <a:ea typeface="+mn-ea"/>
                  <a:cs typeface="+mn-cs"/>
                </a:rPr>
                <a:t>Key Secondary Endpoints</a:t>
              </a:r>
            </a:p>
            <a:p>
              <a:pPr marL="169863" marR="0" lvl="0" indent="-169863"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Change from baseline at Month 6 in 24-hour mean ambulatory SBP</a:t>
              </a:r>
            </a:p>
            <a:p>
              <a:pPr marL="169863" indent="-169863" defTabSz="457200">
                <a:spcAft>
                  <a:spcPts val="200"/>
                </a:spcAft>
                <a:buClrTx/>
                <a:buFont typeface="Arial" panose="020B0604020202020204" pitchFamily="34" charset="0"/>
                <a:buChar char="•"/>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Change from baseline at Month 3 in office </a:t>
              </a:r>
              <a:r>
                <a:rPr lang="en-US" sz="1600" kern="1200" dirty="0" err="1">
                  <a:solidFill>
                    <a:srgbClr val="404040"/>
                  </a:solidFill>
                  <a:ea typeface="+mn-ea"/>
                  <a:cs typeface="+mn-cs"/>
                </a:rPr>
                <a:t>SBP</a:t>
              </a:r>
              <a:r>
                <a:rPr lang="en-US" sz="1600" kern="1200" baseline="30000" dirty="0" err="1">
                  <a:solidFill>
                    <a:srgbClr val="404040"/>
                  </a:solidFill>
                  <a:ea typeface="+mn-ea"/>
                  <a:cs typeface="+mn-cs"/>
                </a:rPr>
                <a:t>b</a:t>
              </a:r>
              <a:endParaRPr lang="en-US" sz="1600" b="0" i="0" u="none" strike="noStrike" kern="1200" cap="none" spc="0" normalizeH="0" baseline="30000" noProof="0" dirty="0">
                <a:ln>
                  <a:noFill/>
                </a:ln>
                <a:solidFill>
                  <a:srgbClr val="404040"/>
                </a:solidFill>
                <a:effectLst/>
                <a:uLnTx/>
                <a:uFillTx/>
                <a:latin typeface="Arial"/>
                <a:ea typeface="+mn-ea"/>
              </a:endParaRPr>
            </a:p>
            <a:p>
              <a:pPr marL="169863" marR="0" lvl="0" indent="-169863"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Change from baseline at Month 6 in office SBP</a:t>
              </a:r>
            </a:p>
            <a:p>
              <a:pPr marL="169863" marR="0" lvl="0" indent="-169863" defTabSz="4572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Proportion of patients with 24-hour mean</a:t>
              </a:r>
              <a:r>
                <a:rPr lang="en-US" sz="1600" kern="1200" dirty="0">
                  <a:solidFill>
                    <a:srgbClr val="404040"/>
                  </a:solidFill>
                  <a:ea typeface="+mn-ea"/>
                  <a:cs typeface="+mn-cs"/>
                </a:rPr>
                <a:t> ambulatory</a:t>
              </a:r>
              <a:r>
                <a:rPr kumimoji="0" lang="en-US" sz="1600" b="0" i="0" u="none" strike="noStrike" kern="1200" cap="none" spc="0" normalizeH="0" baseline="0" noProof="0" dirty="0">
                  <a:ln>
                    <a:noFill/>
                  </a:ln>
                  <a:solidFill>
                    <a:srgbClr val="404040"/>
                  </a:solidFill>
                  <a:effectLst/>
                  <a:uLnTx/>
                  <a:uFillTx/>
                  <a:latin typeface="Arial"/>
                  <a:ea typeface="+mn-ea"/>
                  <a:cs typeface="+mn-cs"/>
                </a:rPr>
                <a:t> SBP &lt;130 mmHg and/or reduction ≥20 mmHg without additional antihypertensive medications at Month 6</a:t>
              </a:r>
              <a:endParaRPr kumimoji="0" lang="en-US" sz="1600" b="1" i="0" u="none" strike="noStrike" kern="1200" cap="none" spc="0" normalizeH="0" baseline="0" noProof="0" dirty="0">
                <a:ln>
                  <a:noFill/>
                </a:ln>
                <a:solidFill>
                  <a:srgbClr val="404040"/>
                </a:solidFill>
                <a:effectLst/>
                <a:uLnTx/>
                <a:uFillTx/>
                <a:latin typeface="Arial"/>
                <a:ea typeface="+mn-ea"/>
                <a:cs typeface="+mn-cs"/>
              </a:endParaRPr>
            </a:p>
            <a:p>
              <a:pPr marR="0" lvl="0" indent="0" defTabSz="45720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Arial"/>
                  <a:ea typeface="+mn-ea"/>
                  <a:cs typeface="+mn-cs"/>
                </a:rPr>
                <a:t>Safety Endpoint</a:t>
              </a:r>
            </a:p>
            <a:p>
              <a:pPr marL="169200" marR="0" lvl="0" indent="-16920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Arial"/>
                  <a:ea typeface="+mn-ea"/>
                  <a:cs typeface="+mn-cs"/>
                </a:rPr>
                <a:t>Frequency of AEs</a:t>
              </a:r>
            </a:p>
          </p:txBody>
        </p:sp>
        <p:sp>
          <p:nvSpPr>
            <p:cNvPr id="35" name="Rounded Rectangle 25">
              <a:extLst>
                <a:ext uri="{FF2B5EF4-FFF2-40B4-BE49-F238E27FC236}">
                  <a16:creationId xmlns:a16="http://schemas.microsoft.com/office/drawing/2014/main" id="{9481A80D-7E50-8A90-AD54-C1A16BCB19D6}"/>
                </a:ext>
              </a:extLst>
            </p:cNvPr>
            <p:cNvSpPr/>
            <p:nvPr/>
          </p:nvSpPr>
          <p:spPr>
            <a:xfrm>
              <a:off x="584440" y="2485043"/>
              <a:ext cx="2839892" cy="1724278"/>
            </a:xfrm>
            <a:prstGeom prst="roundRect">
              <a:avLst>
                <a:gd name="adj" fmla="val 9035"/>
              </a:avLst>
            </a:prstGeom>
            <a:solidFill>
              <a:srgbClr val="FFFFFF"/>
            </a:solidFill>
            <a:ln w="28575" cap="flat" cmpd="sng" algn="ctr">
              <a:solidFill>
                <a:srgbClr val="404040"/>
              </a:solidFill>
              <a:prstDash val="solid"/>
            </a:ln>
            <a:effectLst/>
          </p:spPr>
          <p:txBody>
            <a:bodyPr lIns="91440" tIns="45720" rIns="91440" bIns="45720" rtlCol="0" anchor="ctr"/>
            <a:lstStyle/>
            <a:p>
              <a:pPr marL="227013" marR="0" lvl="0" indent="-227013" algn="ctr" defTabSz="457200" eaLnBrk="1" fontAlgn="auto" latinLnBrk="0" hangingPunct="1">
                <a:lnSpc>
                  <a:spcPct val="100000"/>
                </a:lnSpc>
                <a:spcBef>
                  <a:spcPts val="0"/>
                </a:spcBef>
                <a:spcAft>
                  <a:spcPts val="800"/>
                </a:spcAft>
                <a:buClrTx/>
                <a:buSzTx/>
                <a:buFontTx/>
                <a:buNone/>
                <a:tabLst/>
                <a:defRPr/>
              </a:pPr>
              <a:r>
                <a:rPr kumimoji="0" lang="en-US" sz="1300" b="1" i="0" u="none" strike="noStrike" kern="1200" cap="none" spc="0" normalizeH="0" baseline="0" noProof="0" dirty="0">
                  <a:ln>
                    <a:noFill/>
                  </a:ln>
                  <a:solidFill>
                    <a:schemeClr val="bg2"/>
                  </a:solidFill>
                  <a:effectLst/>
                  <a:uLnTx/>
                  <a:uFillTx/>
                  <a:latin typeface="Arial"/>
                  <a:ea typeface="+mn-ea"/>
                  <a:cs typeface="+mn-cs"/>
                </a:rPr>
                <a:t>Patient Population (N=394)</a:t>
              </a:r>
            </a:p>
            <a:p>
              <a:pPr marR="0" lvl="0" algn="ctr" defTabSz="457200" eaLnBrk="1" fontAlgn="auto" latinLnBrk="0" hangingPunct="1">
                <a:lnSpc>
                  <a:spcPct val="100000"/>
                </a:lnSpc>
                <a:spcBef>
                  <a:spcPts val="0"/>
                </a:spcBef>
                <a:spcAft>
                  <a:spcPts val="600"/>
                </a:spcAft>
                <a:buClrTx/>
                <a:buSzTx/>
                <a:tabLst>
                  <a:tab pos="169863" algn="l"/>
                </a:tabLst>
                <a:defRPr/>
              </a:pPr>
              <a:r>
                <a:rPr kumimoji="0" lang="en-US" sz="1300" b="0" i="0" u="none" strike="noStrike" kern="1200" cap="none" spc="0" normalizeH="0" baseline="0" noProof="0" dirty="0">
                  <a:ln>
                    <a:noFill/>
                  </a:ln>
                  <a:solidFill>
                    <a:schemeClr val="bg2"/>
                  </a:solidFill>
                  <a:effectLst/>
                  <a:uLnTx/>
                  <a:uFillTx/>
                  <a:latin typeface="Arial"/>
                  <a:ea typeface="+mn-ea"/>
                  <a:cs typeface="+mn-cs"/>
                </a:rPr>
                <a:t>Adults 18–75 years of age with </a:t>
              </a:r>
              <a:r>
                <a:rPr kumimoji="0" lang="en-US" sz="1300" b="0" i="0" u="none" strike="noStrike" kern="1200" cap="none" spc="0" normalizeH="0" baseline="0" noProof="0" dirty="0" err="1">
                  <a:ln>
                    <a:noFill/>
                  </a:ln>
                  <a:solidFill>
                    <a:schemeClr val="bg2"/>
                  </a:solidFill>
                  <a:effectLst/>
                  <a:uLnTx/>
                  <a:uFillTx/>
                  <a:latin typeface="Arial"/>
                  <a:ea typeface="+mn-ea"/>
                  <a:cs typeface="+mn-cs"/>
                </a:rPr>
                <a:t>daytim</a:t>
              </a:r>
              <a:r>
                <a:rPr kumimoji="0" lang="en-GB" sz="1300" b="0" i="0" u="none" strike="noStrike" kern="1200" cap="none" spc="0" normalizeH="0" baseline="0" noProof="0" dirty="0">
                  <a:ln>
                    <a:noFill/>
                  </a:ln>
                  <a:solidFill>
                    <a:schemeClr val="bg2"/>
                  </a:solidFill>
                  <a:effectLst/>
                  <a:uLnTx/>
                  <a:uFillTx/>
                  <a:latin typeface="Arial"/>
                  <a:ea typeface="+mn-ea"/>
                  <a:cs typeface="+mn-cs"/>
                </a:rPr>
                <a:t>e mean SBP ≥135 mmHg and ≤160 mmHg by ambulatory BPM, </a:t>
              </a:r>
              <a:r>
                <a:rPr kumimoji="0" lang="en-US" sz="1300" b="0" i="0" u="none" strike="noStrike" kern="1200" cap="none" spc="0" normalizeH="0" baseline="0" noProof="0" dirty="0">
                  <a:ln>
                    <a:noFill/>
                  </a:ln>
                  <a:solidFill>
                    <a:schemeClr val="bg2"/>
                  </a:solidFill>
                  <a:effectLst/>
                  <a:uLnTx/>
                  <a:uFillTx/>
                  <a:latin typeface="Arial"/>
                  <a:ea typeface="+mn-ea"/>
                  <a:cs typeface="+mn-cs"/>
                </a:rPr>
                <a:t>after washout of </a:t>
              </a:r>
              <a:r>
                <a:rPr lang="en-US" sz="1300" kern="1200" dirty="0">
                  <a:solidFill>
                    <a:schemeClr val="bg2"/>
                  </a:solidFill>
                  <a:ea typeface="+mn-ea"/>
                  <a:cs typeface="+mn-cs"/>
                </a:rPr>
                <a:t>previous antihypertensive medication </a:t>
              </a:r>
              <a:br>
                <a:rPr lang="en-US" sz="1300" kern="1200" dirty="0">
                  <a:solidFill>
                    <a:schemeClr val="bg2"/>
                  </a:solidFill>
                  <a:ea typeface="+mn-ea"/>
                  <a:cs typeface="+mn-cs"/>
                </a:rPr>
              </a:br>
              <a:r>
                <a:rPr lang="en-US" sz="1300" kern="1200" dirty="0">
                  <a:solidFill>
                    <a:schemeClr val="bg2"/>
                  </a:solidFill>
                  <a:ea typeface="+mn-ea"/>
                  <a:cs typeface="+mn-cs"/>
                </a:rPr>
                <a:t>for 2–4 weeks</a:t>
              </a:r>
              <a:r>
                <a:rPr kumimoji="0" lang="en-US" sz="1300" b="0" i="0" u="none" strike="noStrike" kern="1200" cap="none" spc="0" normalizeH="0" baseline="30000" noProof="0" dirty="0">
                  <a:ln>
                    <a:noFill/>
                  </a:ln>
                  <a:solidFill>
                    <a:schemeClr val="bg2"/>
                  </a:solidFill>
                  <a:effectLst/>
                  <a:uLnTx/>
                  <a:uFillTx/>
                  <a:latin typeface="Arial"/>
                  <a:ea typeface="+mn-ea"/>
                  <a:cs typeface="+mn-cs"/>
                </a:rPr>
                <a:t>a</a:t>
              </a:r>
            </a:p>
          </p:txBody>
        </p:sp>
        <p:sp>
          <p:nvSpPr>
            <p:cNvPr id="36" name="Isosceles Triangle 35">
              <a:extLst>
                <a:ext uri="{FF2B5EF4-FFF2-40B4-BE49-F238E27FC236}">
                  <a16:creationId xmlns:a16="http://schemas.microsoft.com/office/drawing/2014/main" id="{B5ADC636-211D-764A-49CD-551B2DF14BB6}"/>
                </a:ext>
              </a:extLst>
            </p:cNvPr>
            <p:cNvSpPr/>
            <p:nvPr/>
          </p:nvSpPr>
          <p:spPr>
            <a:xfrm rot="5400000">
              <a:off x="3534283" y="3293449"/>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ounded Rectangle 26">
              <a:extLst>
                <a:ext uri="{FF2B5EF4-FFF2-40B4-BE49-F238E27FC236}">
                  <a16:creationId xmlns:a16="http://schemas.microsoft.com/office/drawing/2014/main" id="{7F1AE5B5-D6FE-4790-7D19-8F99110BA497}"/>
                </a:ext>
              </a:extLst>
            </p:cNvPr>
            <p:cNvSpPr/>
            <p:nvPr/>
          </p:nvSpPr>
          <p:spPr>
            <a:xfrm rot="16200000">
              <a:off x="2764975" y="3125127"/>
              <a:ext cx="2433149" cy="444112"/>
            </a:xfrm>
            <a:prstGeom prst="roundRect">
              <a:avLst/>
            </a:prstGeom>
            <a:solidFill>
              <a:srgbClr val="D8DAD9">
                <a:lumMod val="5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1:1:1:1:1 RANDOMIZATION</a:t>
              </a:r>
            </a:p>
          </p:txBody>
        </p:sp>
        <p:sp>
          <p:nvSpPr>
            <p:cNvPr id="34" name="Rectangle: Rounded Corners 33">
              <a:extLst>
                <a:ext uri="{FF2B5EF4-FFF2-40B4-BE49-F238E27FC236}">
                  <a16:creationId xmlns:a16="http://schemas.microsoft.com/office/drawing/2014/main" id="{66D0221B-786A-3770-BAA9-9B58A01B6860}"/>
                </a:ext>
              </a:extLst>
            </p:cNvPr>
            <p:cNvSpPr/>
            <p:nvPr/>
          </p:nvSpPr>
          <p:spPr>
            <a:xfrm>
              <a:off x="4706032" y="2121678"/>
              <a:ext cx="2305551" cy="287731"/>
            </a:xfrm>
            <a:prstGeom prst="roundRect">
              <a:avLst/>
            </a:prstGeom>
            <a:solidFill>
              <a:srgbClr val="AF1F6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a:buClrTx/>
                <a:defRPr/>
              </a:pPr>
              <a:r>
                <a:rPr kumimoji="0" lang="en-US" sz="1300" b="0" i="0" u="none" strike="noStrike" kern="1200" cap="none" spc="0" normalizeH="0" baseline="0" noProof="0" dirty="0">
                  <a:ln>
                    <a:noFill/>
                  </a:ln>
                  <a:solidFill>
                    <a:srgbClr val="FFFFFF"/>
                  </a:solidFill>
                  <a:effectLst/>
                  <a:uLnTx/>
                  <a:uFillTx/>
                  <a:latin typeface="Arial"/>
                  <a:ea typeface="+mn-ea"/>
                  <a:cs typeface="+mn-cs"/>
                </a:rPr>
                <a:t>Placebo Q3M </a:t>
              </a:r>
              <a:r>
                <a:rPr lang="en-US" sz="1300" kern="1200" dirty="0">
                  <a:solidFill>
                    <a:srgbClr val="FFFFFF"/>
                  </a:solidFill>
                  <a:ea typeface="+mn-ea"/>
                  <a:cs typeface="+mn-cs"/>
                </a:rPr>
                <a:t>SC</a:t>
              </a: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ounded Rectangle 28">
              <a:extLst>
                <a:ext uri="{FF2B5EF4-FFF2-40B4-BE49-F238E27FC236}">
                  <a16:creationId xmlns:a16="http://schemas.microsoft.com/office/drawing/2014/main" id="{ED14E0DE-7396-FD6A-50D6-1DE3BAB7661F}"/>
                </a:ext>
              </a:extLst>
            </p:cNvPr>
            <p:cNvSpPr/>
            <p:nvPr/>
          </p:nvSpPr>
          <p:spPr>
            <a:xfrm>
              <a:off x="4720691" y="2662498"/>
              <a:ext cx="2305551" cy="287730"/>
            </a:xfrm>
            <a:prstGeom prst="roundRect">
              <a:avLst/>
            </a:prstGeom>
            <a:solidFill>
              <a:srgbClr val="0099DC"/>
            </a:solidFill>
            <a:ln w="9525" cap="flat" cmpd="sng" algn="ctr">
              <a:noFill/>
              <a:prstDash val="solid"/>
            </a:ln>
            <a:effectLst/>
          </p:spPr>
          <p:txBody>
            <a:bodyPr rtlCol="0" anchor="ctr">
              <a:noAutofit/>
            </a:bodyPr>
            <a:lstStyle/>
            <a:p>
              <a:pPr lvl="0" algn="ctr" defTabSz="457200">
                <a:buClrTx/>
                <a:defRPr/>
              </a:pPr>
              <a:r>
                <a:rPr kumimoji="0" lang="en-US" sz="1300" b="0" i="0" u="none" strike="noStrike" kern="1200" cap="none" spc="0" normalizeH="0" baseline="0" noProof="0" dirty="0">
                  <a:ln>
                    <a:noFill/>
                  </a:ln>
                  <a:solidFill>
                    <a:srgbClr val="FFFFFF"/>
                  </a:solidFill>
                  <a:effectLst/>
                  <a:uLnTx/>
                  <a:uFillTx/>
                  <a:latin typeface="Arial"/>
                  <a:ea typeface="+mn-ea"/>
                  <a:cs typeface="+mn-cs"/>
                </a:rPr>
                <a:t>Zilebesiran 150 mg Q6M </a:t>
              </a:r>
              <a:r>
                <a:rPr lang="en-US" sz="1300" kern="1200" dirty="0">
                  <a:solidFill>
                    <a:srgbClr val="FFFFFF"/>
                  </a:solidFill>
                  <a:ea typeface="+mn-ea"/>
                  <a:cs typeface="+mn-cs"/>
                </a:rPr>
                <a:t>SC</a:t>
              </a: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Content Placeholder 2">
              <a:extLst>
                <a:ext uri="{FF2B5EF4-FFF2-40B4-BE49-F238E27FC236}">
                  <a16:creationId xmlns:a16="http://schemas.microsoft.com/office/drawing/2014/main" id="{3140AB8C-BA11-C200-0EA7-34FADF42058C}"/>
                </a:ext>
              </a:extLst>
            </p:cNvPr>
            <p:cNvSpPr txBox="1">
              <a:spLocks/>
            </p:cNvSpPr>
            <p:nvPr/>
          </p:nvSpPr>
          <p:spPr>
            <a:xfrm>
              <a:off x="5585675" y="2391466"/>
              <a:ext cx="546263"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sp>
          <p:nvSpPr>
            <p:cNvPr id="40" name="Content Placeholder 2">
              <a:extLst>
                <a:ext uri="{FF2B5EF4-FFF2-40B4-BE49-F238E27FC236}">
                  <a16:creationId xmlns:a16="http://schemas.microsoft.com/office/drawing/2014/main" id="{CADC5A9A-9791-2B06-1824-A3BDDF931EF8}"/>
                </a:ext>
              </a:extLst>
            </p:cNvPr>
            <p:cNvSpPr txBox="1">
              <a:spLocks/>
            </p:cNvSpPr>
            <p:nvPr/>
          </p:nvSpPr>
          <p:spPr>
            <a:xfrm>
              <a:off x="5606573" y="2932285"/>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grpSp>
          <p:nvGrpSpPr>
            <p:cNvPr id="3" name="Group 2">
              <a:extLst>
                <a:ext uri="{FF2B5EF4-FFF2-40B4-BE49-F238E27FC236}">
                  <a16:creationId xmlns:a16="http://schemas.microsoft.com/office/drawing/2014/main" id="{5A78AF62-E265-418A-7BCC-E28A66D887D6}"/>
                </a:ext>
              </a:extLst>
            </p:cNvPr>
            <p:cNvGrpSpPr/>
            <p:nvPr/>
          </p:nvGrpSpPr>
          <p:grpSpPr>
            <a:xfrm>
              <a:off x="4408415" y="2207913"/>
              <a:ext cx="107467" cy="2278540"/>
              <a:chOff x="4373828" y="3147604"/>
              <a:chExt cx="107467" cy="2278540"/>
            </a:xfrm>
          </p:grpSpPr>
          <p:sp>
            <p:nvSpPr>
              <p:cNvPr id="53" name="Isosceles Triangle 52">
                <a:extLst>
                  <a:ext uri="{FF2B5EF4-FFF2-40B4-BE49-F238E27FC236}">
                    <a16:creationId xmlns:a16="http://schemas.microsoft.com/office/drawing/2014/main" id="{CAD0946C-C849-B48E-1699-A16F990A0C86}"/>
                  </a:ext>
                </a:extLst>
              </p:cNvPr>
              <p:cNvSpPr/>
              <p:nvPr/>
            </p:nvSpPr>
            <p:spPr>
              <a:xfrm rot="5400000">
                <a:off x="4369931" y="3151501"/>
                <a:ext cx="115262" cy="107467"/>
              </a:xfrm>
              <a:prstGeom prst="triangle">
                <a:avLst/>
              </a:prstGeom>
              <a:solidFill>
                <a:srgbClr val="AF1F6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Isosceles Triangle 53">
                <a:extLst>
                  <a:ext uri="{FF2B5EF4-FFF2-40B4-BE49-F238E27FC236}">
                    <a16:creationId xmlns:a16="http://schemas.microsoft.com/office/drawing/2014/main" id="{4FCD3856-B6E3-2B19-8DC1-411C0A8A1D66}"/>
                  </a:ext>
                </a:extLst>
              </p:cNvPr>
              <p:cNvSpPr/>
              <p:nvPr/>
            </p:nvSpPr>
            <p:spPr>
              <a:xfrm rot="5400000">
                <a:off x="4369931" y="3692321"/>
                <a:ext cx="115262" cy="107467"/>
              </a:xfrm>
              <a:prstGeom prst="triangle">
                <a:avLst/>
              </a:prstGeom>
              <a:solidFill>
                <a:srgbClr val="0099D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Isosceles Triangle 54">
                <a:extLst>
                  <a:ext uri="{FF2B5EF4-FFF2-40B4-BE49-F238E27FC236}">
                    <a16:creationId xmlns:a16="http://schemas.microsoft.com/office/drawing/2014/main" id="{98A1FF6D-5B42-F117-E514-8B16864CCCCD}"/>
                  </a:ext>
                </a:extLst>
              </p:cNvPr>
              <p:cNvSpPr/>
              <p:nvPr/>
            </p:nvSpPr>
            <p:spPr>
              <a:xfrm rot="5400000">
                <a:off x="4369931" y="4233141"/>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Isosceles Triangle 55">
                <a:extLst>
                  <a:ext uri="{FF2B5EF4-FFF2-40B4-BE49-F238E27FC236}">
                    <a16:creationId xmlns:a16="http://schemas.microsoft.com/office/drawing/2014/main" id="{BE859119-C881-7B89-2EF2-06D80B608266}"/>
                  </a:ext>
                </a:extLst>
              </p:cNvPr>
              <p:cNvSpPr/>
              <p:nvPr/>
            </p:nvSpPr>
            <p:spPr>
              <a:xfrm rot="5400000">
                <a:off x="4369931" y="4773960"/>
                <a:ext cx="115262" cy="107467"/>
              </a:xfrm>
              <a:prstGeom prst="triangle">
                <a:avLst/>
              </a:prstGeom>
              <a:solidFill>
                <a:srgbClr val="EDA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Isosceles Triangle 56">
                <a:extLst>
                  <a:ext uri="{FF2B5EF4-FFF2-40B4-BE49-F238E27FC236}">
                    <a16:creationId xmlns:a16="http://schemas.microsoft.com/office/drawing/2014/main" id="{58EAF7AE-950C-4FB0-9494-63451B79C222}"/>
                  </a:ext>
                </a:extLst>
              </p:cNvPr>
              <p:cNvSpPr/>
              <p:nvPr/>
            </p:nvSpPr>
            <p:spPr>
              <a:xfrm rot="5400000">
                <a:off x="4369931" y="5314779"/>
                <a:ext cx="115262" cy="107467"/>
              </a:xfrm>
              <a:prstGeom prst="triangle">
                <a:avLst/>
              </a:prstGeom>
              <a:solidFill>
                <a:srgbClr val="8A8C8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2" name="Rounded Rectangle 28">
              <a:extLst>
                <a:ext uri="{FF2B5EF4-FFF2-40B4-BE49-F238E27FC236}">
                  <a16:creationId xmlns:a16="http://schemas.microsoft.com/office/drawing/2014/main" id="{DE3CD612-AE11-F183-4B36-5A451836AC56}"/>
                </a:ext>
              </a:extLst>
            </p:cNvPr>
            <p:cNvSpPr/>
            <p:nvPr/>
          </p:nvSpPr>
          <p:spPr>
            <a:xfrm>
              <a:off x="4706033" y="3744137"/>
              <a:ext cx="2305551" cy="287730"/>
            </a:xfrm>
            <a:prstGeom prst="roundRect">
              <a:avLst/>
            </a:prstGeom>
            <a:solidFill>
              <a:srgbClr val="EDAA00"/>
            </a:solidFill>
            <a:ln w="9525" cap="flat" cmpd="sng" algn="ctr">
              <a:noFill/>
              <a:prstDash val="solid"/>
            </a:ln>
            <a:effectLst/>
          </p:spPr>
          <p:txBody>
            <a:bodyPr rtlCol="0" anchor="ctr">
              <a:noAutofit/>
            </a:bodyPr>
            <a:lstStyle/>
            <a:p>
              <a:pPr lvl="0" algn="ctr" defTabSz="457200">
                <a:buClrTx/>
                <a:defRPr/>
              </a:pPr>
              <a:r>
                <a:rPr kumimoji="0" lang="en-US" sz="1300" b="0" i="0" u="none" strike="noStrike" kern="1200" cap="none" spc="0" normalizeH="0" baseline="0" noProof="0" dirty="0">
                  <a:ln>
                    <a:noFill/>
                  </a:ln>
                  <a:solidFill>
                    <a:schemeClr val="tx1"/>
                  </a:solidFill>
                  <a:effectLst/>
                  <a:uLnTx/>
                  <a:uFillTx/>
                  <a:latin typeface="Arial"/>
                  <a:ea typeface="+mn-ea"/>
                  <a:cs typeface="+mn-cs"/>
                </a:rPr>
                <a:t>Zilebesiran 300 mg Q3M </a:t>
              </a:r>
              <a:r>
                <a:rPr lang="en-US" sz="1300" kern="1200" dirty="0">
                  <a:solidFill>
                    <a:schemeClr val="tx1"/>
                  </a:solidFill>
                  <a:ea typeface="+mn-ea"/>
                  <a:cs typeface="+mn-cs"/>
                </a:rPr>
                <a:t>SC</a:t>
              </a:r>
              <a:endParaRPr kumimoji="0" lang="en-US" sz="1300" b="0" i="0" u="none" strike="noStrike" kern="1200" cap="none" spc="0" normalizeH="0" baseline="0" noProof="0" dirty="0">
                <a:ln>
                  <a:noFill/>
                </a:ln>
                <a:solidFill>
                  <a:schemeClr val="tx1"/>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C1A9F935-6C97-5269-6EFF-A0C12885624E}"/>
                </a:ext>
              </a:extLst>
            </p:cNvPr>
            <p:cNvSpPr/>
            <p:nvPr/>
          </p:nvSpPr>
          <p:spPr>
            <a:xfrm>
              <a:off x="4735414" y="3203317"/>
              <a:ext cx="2305551" cy="287731"/>
            </a:xfrm>
            <a:prstGeom prst="roundRect">
              <a:avLst/>
            </a:prstGeom>
            <a:solidFill>
              <a:srgbClr val="0A325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a:buClrTx/>
                <a:defRPr/>
              </a:pPr>
              <a:r>
                <a:rPr kumimoji="0" lang="en-US" sz="1300" b="0" i="0" u="none" strike="noStrike" kern="1200" cap="none" spc="0" normalizeH="0" baseline="0" noProof="0" dirty="0">
                  <a:ln>
                    <a:noFill/>
                  </a:ln>
                  <a:solidFill>
                    <a:srgbClr val="FFFFFF"/>
                  </a:solidFill>
                  <a:effectLst/>
                  <a:uLnTx/>
                  <a:uFillTx/>
                  <a:latin typeface="Arial"/>
                  <a:ea typeface="+mn-ea"/>
                  <a:cs typeface="+mn-cs"/>
                </a:rPr>
                <a:t>Zilebesiran 300 mg Q6M </a:t>
              </a:r>
              <a:r>
                <a:rPr lang="en-US" sz="1300" kern="1200" dirty="0">
                  <a:solidFill>
                    <a:srgbClr val="FFFFFF"/>
                  </a:solidFill>
                  <a:ea typeface="+mn-ea"/>
                  <a:cs typeface="+mn-cs"/>
                </a:rPr>
                <a:t>SC</a:t>
              </a: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DE5218AB-F0A4-7223-96EA-366BD79E2EC9}"/>
                </a:ext>
              </a:extLst>
            </p:cNvPr>
            <p:cNvSpPr/>
            <p:nvPr/>
          </p:nvSpPr>
          <p:spPr>
            <a:xfrm>
              <a:off x="4706033" y="4284956"/>
              <a:ext cx="2305551" cy="287731"/>
            </a:xfrm>
            <a:prstGeom prst="roundRect">
              <a:avLst/>
            </a:prstGeom>
            <a:solidFill>
              <a:srgbClr val="8A8C8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a:buClrTx/>
                <a:defRPr/>
              </a:pPr>
              <a:r>
                <a:rPr kumimoji="0" lang="en-US" sz="1300" b="0" i="0" u="none" strike="noStrike" kern="1200" cap="none" spc="0" normalizeH="0" baseline="0" noProof="0" dirty="0">
                  <a:ln>
                    <a:noFill/>
                  </a:ln>
                  <a:solidFill>
                    <a:srgbClr val="FFFFFF"/>
                  </a:solidFill>
                  <a:effectLst/>
                  <a:uLnTx/>
                  <a:uFillTx/>
                  <a:latin typeface="Arial"/>
                  <a:ea typeface="+mn-ea"/>
                  <a:cs typeface="+mn-cs"/>
                </a:rPr>
                <a:t>Zilebesiran 600 mg Q6M </a:t>
              </a:r>
              <a:r>
                <a:rPr lang="en-US" sz="1300" kern="1200" dirty="0">
                  <a:solidFill>
                    <a:srgbClr val="FFFFFF"/>
                  </a:solidFill>
                  <a:ea typeface="+mn-ea"/>
                  <a:cs typeface="+mn-cs"/>
                </a:rPr>
                <a:t>SC</a:t>
              </a: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Content Placeholder 2">
              <a:extLst>
                <a:ext uri="{FF2B5EF4-FFF2-40B4-BE49-F238E27FC236}">
                  <a16:creationId xmlns:a16="http://schemas.microsoft.com/office/drawing/2014/main" id="{3F279C50-9D12-CA52-EA66-1DC78061817F}"/>
                </a:ext>
              </a:extLst>
            </p:cNvPr>
            <p:cNvSpPr txBox="1">
              <a:spLocks/>
            </p:cNvSpPr>
            <p:nvPr/>
          </p:nvSpPr>
          <p:spPr>
            <a:xfrm>
              <a:off x="5612491" y="3473105"/>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sp>
          <p:nvSpPr>
            <p:cNvPr id="46" name="Content Placeholder 2">
              <a:extLst>
                <a:ext uri="{FF2B5EF4-FFF2-40B4-BE49-F238E27FC236}">
                  <a16:creationId xmlns:a16="http://schemas.microsoft.com/office/drawing/2014/main" id="{9B15BEF4-A0B2-C5E0-EE73-3D0E11DBA43C}"/>
                </a:ext>
              </a:extLst>
            </p:cNvPr>
            <p:cNvSpPr txBox="1">
              <a:spLocks/>
            </p:cNvSpPr>
            <p:nvPr/>
          </p:nvSpPr>
          <p:spPr>
            <a:xfrm>
              <a:off x="5612680" y="4013924"/>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grpSp>
          <p:nvGrpSpPr>
            <p:cNvPr id="5" name="Group 4">
              <a:extLst>
                <a:ext uri="{FF2B5EF4-FFF2-40B4-BE49-F238E27FC236}">
                  <a16:creationId xmlns:a16="http://schemas.microsoft.com/office/drawing/2014/main" id="{380AA32C-B9E0-F078-5D50-4E5F45C35F42}"/>
                </a:ext>
              </a:extLst>
            </p:cNvPr>
            <p:cNvGrpSpPr/>
            <p:nvPr/>
          </p:nvGrpSpPr>
          <p:grpSpPr>
            <a:xfrm>
              <a:off x="7231052" y="2207913"/>
              <a:ext cx="107467" cy="2278540"/>
              <a:chOff x="4373828" y="3147604"/>
              <a:chExt cx="107467" cy="2278540"/>
            </a:xfrm>
          </p:grpSpPr>
          <p:sp>
            <p:nvSpPr>
              <p:cNvPr id="8" name="Isosceles Triangle 7">
                <a:extLst>
                  <a:ext uri="{FF2B5EF4-FFF2-40B4-BE49-F238E27FC236}">
                    <a16:creationId xmlns:a16="http://schemas.microsoft.com/office/drawing/2014/main" id="{26375836-4CC4-95A0-1C25-6D22F0272E94}"/>
                  </a:ext>
                </a:extLst>
              </p:cNvPr>
              <p:cNvSpPr/>
              <p:nvPr/>
            </p:nvSpPr>
            <p:spPr>
              <a:xfrm rot="5400000">
                <a:off x="4369931" y="3151501"/>
                <a:ext cx="115262" cy="107467"/>
              </a:xfrm>
              <a:prstGeom prst="triangle">
                <a:avLst/>
              </a:prstGeom>
              <a:solidFill>
                <a:srgbClr val="AF1F6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Isosceles Triangle 8">
                <a:extLst>
                  <a:ext uri="{FF2B5EF4-FFF2-40B4-BE49-F238E27FC236}">
                    <a16:creationId xmlns:a16="http://schemas.microsoft.com/office/drawing/2014/main" id="{146A065A-6278-1107-1286-8AFD3CD46A00}"/>
                  </a:ext>
                </a:extLst>
              </p:cNvPr>
              <p:cNvSpPr/>
              <p:nvPr/>
            </p:nvSpPr>
            <p:spPr>
              <a:xfrm rot="5400000">
                <a:off x="4369931" y="3692321"/>
                <a:ext cx="115262" cy="107467"/>
              </a:xfrm>
              <a:prstGeom prst="triangle">
                <a:avLst/>
              </a:prstGeom>
              <a:solidFill>
                <a:srgbClr val="0099D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Isosceles Triangle 9">
                <a:extLst>
                  <a:ext uri="{FF2B5EF4-FFF2-40B4-BE49-F238E27FC236}">
                    <a16:creationId xmlns:a16="http://schemas.microsoft.com/office/drawing/2014/main" id="{1DB14D89-DCF9-58FC-7028-5FAA31C7E0A8}"/>
                  </a:ext>
                </a:extLst>
              </p:cNvPr>
              <p:cNvSpPr/>
              <p:nvPr/>
            </p:nvSpPr>
            <p:spPr>
              <a:xfrm rot="5400000">
                <a:off x="4369931" y="4233141"/>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Isosceles Triangle 10">
                <a:extLst>
                  <a:ext uri="{FF2B5EF4-FFF2-40B4-BE49-F238E27FC236}">
                    <a16:creationId xmlns:a16="http://schemas.microsoft.com/office/drawing/2014/main" id="{4FF96A1A-9971-D546-BCF7-D69CFA80068A}"/>
                  </a:ext>
                </a:extLst>
              </p:cNvPr>
              <p:cNvSpPr/>
              <p:nvPr/>
            </p:nvSpPr>
            <p:spPr>
              <a:xfrm rot="5400000">
                <a:off x="4369931" y="4773960"/>
                <a:ext cx="115262" cy="107467"/>
              </a:xfrm>
              <a:prstGeom prst="triangle">
                <a:avLst/>
              </a:prstGeom>
              <a:solidFill>
                <a:srgbClr val="EDA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EC27082E-5F1D-05CF-D850-E4529C114232}"/>
                  </a:ext>
                </a:extLst>
              </p:cNvPr>
              <p:cNvSpPr/>
              <p:nvPr/>
            </p:nvSpPr>
            <p:spPr>
              <a:xfrm rot="5400000">
                <a:off x="4369931" y="5314779"/>
                <a:ext cx="115262" cy="107467"/>
              </a:xfrm>
              <a:prstGeom prst="triangle">
                <a:avLst/>
              </a:prstGeom>
              <a:solidFill>
                <a:srgbClr val="8A8C8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1CFD10-6A9C-723D-081F-C91F30E07FEC}"/>
              </a:ext>
            </a:extLst>
          </p:cNvPr>
          <p:cNvSpPr>
            <a:spLocks noGrp="1"/>
          </p:cNvSpPr>
          <p:nvPr>
            <p:ph type="title"/>
          </p:nvPr>
        </p:nvSpPr>
        <p:spPr/>
        <p:txBody>
          <a:bodyPr lIns="91440" tIns="45720" rIns="91440" bIns="45720" anchor="ctr" anchorCtr="0"/>
          <a:lstStyle/>
          <a:p>
            <a:r>
              <a:rPr lang="en-US" sz="2800" dirty="0"/>
              <a:t>Baseline Demographics Were Balanced Across Groups</a:t>
            </a:r>
          </a:p>
        </p:txBody>
      </p:sp>
      <p:sp>
        <p:nvSpPr>
          <p:cNvPr id="3" name="Text Placeholder 2">
            <a:extLst>
              <a:ext uri="{FF2B5EF4-FFF2-40B4-BE49-F238E27FC236}">
                <a16:creationId xmlns:a16="http://schemas.microsoft.com/office/drawing/2014/main" id="{675129F3-96DD-6897-F8DC-365752CAD1EE}"/>
              </a:ext>
            </a:extLst>
          </p:cNvPr>
          <p:cNvSpPr>
            <a:spLocks noGrp="1"/>
          </p:cNvSpPr>
          <p:nvPr>
            <p:ph type="body" idx="2"/>
          </p:nvPr>
        </p:nvSpPr>
        <p:spPr/>
        <p:txBody>
          <a:bodyPr/>
          <a:lstStyle/>
          <a:p>
            <a:pPr marL="285750" indent="-285750">
              <a:spcBef>
                <a:spcPts val="200"/>
              </a:spcBef>
              <a:buChar char="•"/>
            </a:pPr>
            <a:endParaRPr lang="en-US" dirty="0">
              <a:solidFill>
                <a:schemeClr val="bg2"/>
              </a:solidFill>
              <a:latin typeface="+mj-lt"/>
            </a:endParaRPr>
          </a:p>
          <a:p>
            <a:pPr marL="0" indent="0">
              <a:spcBef>
                <a:spcPts val="200"/>
              </a:spcBef>
            </a:pPr>
            <a:r>
              <a:rPr lang="en-US" baseline="30000" dirty="0" err="1">
                <a:solidFill>
                  <a:schemeClr val="bg2"/>
                </a:solidFill>
                <a:latin typeface="+mj-lt"/>
              </a:rPr>
              <a:t>a</a:t>
            </a:r>
            <a:r>
              <a:rPr lang="en-US" dirty="0" err="1">
                <a:solidFill>
                  <a:schemeClr val="bg2"/>
                </a:solidFill>
                <a:latin typeface="+mj-lt"/>
              </a:rPr>
              <a:t>During</a:t>
            </a:r>
            <a:r>
              <a:rPr lang="en-US" dirty="0">
                <a:solidFill>
                  <a:schemeClr val="bg2"/>
                </a:solidFill>
                <a:latin typeface="+mj-lt"/>
              </a:rPr>
              <a:t> the study, 16 patients were randomized from Ukraine in January–February 2022 before geographic conflict started. Owing to the challenge of data collection and cleaning, these patients were excluded from the analyses. One patient in the placebo group was not dosed and was also excluded from analysis. </a:t>
            </a:r>
            <a:r>
              <a:rPr lang="en-US" baseline="30000" dirty="0" err="1">
                <a:solidFill>
                  <a:schemeClr val="bg2"/>
                </a:solidFill>
                <a:latin typeface="+mj-lt"/>
              </a:rPr>
              <a:t>b</a:t>
            </a:r>
            <a:r>
              <a:rPr lang="en-US" dirty="0" err="1">
                <a:solidFill>
                  <a:schemeClr val="bg2"/>
                </a:solidFill>
                <a:latin typeface="+mj-lt"/>
              </a:rPr>
              <a:t>Two</a:t>
            </a:r>
            <a:r>
              <a:rPr lang="en-US" dirty="0">
                <a:solidFill>
                  <a:schemeClr val="bg2"/>
                </a:solidFill>
                <a:latin typeface="+mj-lt"/>
              </a:rPr>
              <a:t> patients in the 300 mg Q3M group and two patients in the 600 mg Q6M group who discontinued from study treatment during the 6-month DB period are in the safety follow-up period at the time of data cut. These four patients do not have a Month 6 visit and are not considered to have completed the 6-month DB period. </a:t>
            </a:r>
            <a:r>
              <a:rPr lang="en-US" baseline="30000" dirty="0" err="1">
                <a:solidFill>
                  <a:schemeClr val="bg2"/>
                </a:solidFill>
                <a:latin typeface="+mj-lt"/>
              </a:rPr>
              <a:t>c</a:t>
            </a:r>
            <a:r>
              <a:rPr lang="en-US" dirty="0" err="1">
                <a:solidFill>
                  <a:schemeClr val="bg2"/>
                </a:solidFill>
                <a:latin typeface="+mj-lt"/>
              </a:rPr>
              <a:t>One</a:t>
            </a:r>
            <a:r>
              <a:rPr lang="en-US" dirty="0">
                <a:solidFill>
                  <a:schemeClr val="bg2"/>
                </a:solidFill>
                <a:latin typeface="+mj-lt"/>
              </a:rPr>
              <a:t> patient in the 150 mg Q6M group was American Indian or Alaska Native; one patient in the 300 mg Q3M group was Native Hawaiian or Other Pacific Islander. </a:t>
            </a:r>
          </a:p>
          <a:p>
            <a:pPr marL="0" indent="0">
              <a:spcBef>
                <a:spcPts val="200"/>
              </a:spcBef>
            </a:pPr>
            <a:r>
              <a:rPr lang="en-US" dirty="0">
                <a:solidFill>
                  <a:schemeClr val="bg2"/>
                </a:solidFill>
                <a:latin typeface="+mj-lt"/>
              </a:rPr>
              <a:t>AE, adverse event; BMI, body mass index; DB, double-blind; DBP, diastolic blood pressure; eGFR, estimated glomerular filtration rate; Q3M, every 3 months; Q6M, every 6 months; SBP, systolic blood pressure; SD, standard deviation.</a:t>
            </a:r>
          </a:p>
        </p:txBody>
      </p:sp>
      <p:graphicFrame>
        <p:nvGraphicFramePr>
          <p:cNvPr id="5" name="Table 5">
            <a:extLst>
              <a:ext uri="{FF2B5EF4-FFF2-40B4-BE49-F238E27FC236}">
                <a16:creationId xmlns:a16="http://schemas.microsoft.com/office/drawing/2014/main" id="{E5CB8949-4077-7C7C-0A49-A9177F99DB8F}"/>
              </a:ext>
            </a:extLst>
          </p:cNvPr>
          <p:cNvGraphicFramePr>
            <a:graphicFrameLocks noGrp="1"/>
          </p:cNvGraphicFramePr>
          <p:nvPr>
            <p:extLst>
              <p:ext uri="{D42A27DB-BD31-4B8C-83A1-F6EECF244321}">
                <p14:modId xmlns:p14="http://schemas.microsoft.com/office/powerpoint/2010/main" val="4164338007"/>
              </p:ext>
            </p:extLst>
          </p:nvPr>
        </p:nvGraphicFramePr>
        <p:xfrm>
          <a:off x="165371" y="757360"/>
          <a:ext cx="11848288" cy="5334000"/>
        </p:xfrm>
        <a:graphic>
          <a:graphicData uri="http://schemas.openxmlformats.org/drawingml/2006/table">
            <a:tbl>
              <a:tblPr firstRow="1" bandRow="1">
                <a:tableStyleId>{5C22544A-7EE6-4342-B048-85BDC9FD1C3A}</a:tableStyleId>
              </a:tblPr>
              <a:tblGrid>
                <a:gridCol w="319746">
                  <a:extLst>
                    <a:ext uri="{9D8B030D-6E8A-4147-A177-3AD203B41FA5}">
                      <a16:colId xmlns:a16="http://schemas.microsoft.com/office/drawing/2014/main" val="2250155898"/>
                    </a:ext>
                  </a:extLst>
                </a:gridCol>
                <a:gridCol w="4009062">
                  <a:extLst>
                    <a:ext uri="{9D8B030D-6E8A-4147-A177-3AD203B41FA5}">
                      <a16:colId xmlns:a16="http://schemas.microsoft.com/office/drawing/2014/main" val="3217820008"/>
                    </a:ext>
                  </a:extLst>
                </a:gridCol>
                <a:gridCol w="1001949">
                  <a:extLst>
                    <a:ext uri="{9D8B030D-6E8A-4147-A177-3AD203B41FA5}">
                      <a16:colId xmlns:a16="http://schemas.microsoft.com/office/drawing/2014/main" val="1299683827"/>
                    </a:ext>
                  </a:extLst>
                </a:gridCol>
                <a:gridCol w="1332689">
                  <a:extLst>
                    <a:ext uri="{9D8B030D-6E8A-4147-A177-3AD203B41FA5}">
                      <a16:colId xmlns:a16="http://schemas.microsoft.com/office/drawing/2014/main" val="3237173651"/>
                    </a:ext>
                  </a:extLst>
                </a:gridCol>
                <a:gridCol w="1322962">
                  <a:extLst>
                    <a:ext uri="{9D8B030D-6E8A-4147-A177-3AD203B41FA5}">
                      <a16:colId xmlns:a16="http://schemas.microsoft.com/office/drawing/2014/main" val="3668806786"/>
                    </a:ext>
                  </a:extLst>
                </a:gridCol>
                <a:gridCol w="1342417">
                  <a:extLst>
                    <a:ext uri="{9D8B030D-6E8A-4147-A177-3AD203B41FA5}">
                      <a16:colId xmlns:a16="http://schemas.microsoft.com/office/drawing/2014/main" val="3556074050"/>
                    </a:ext>
                  </a:extLst>
                </a:gridCol>
                <a:gridCol w="1332689">
                  <a:extLst>
                    <a:ext uri="{9D8B030D-6E8A-4147-A177-3AD203B41FA5}">
                      <a16:colId xmlns:a16="http://schemas.microsoft.com/office/drawing/2014/main" val="973941954"/>
                    </a:ext>
                  </a:extLst>
                </a:gridCol>
                <a:gridCol w="1186774">
                  <a:extLst>
                    <a:ext uri="{9D8B030D-6E8A-4147-A177-3AD203B41FA5}">
                      <a16:colId xmlns:a16="http://schemas.microsoft.com/office/drawing/2014/main" val="1917659399"/>
                    </a:ext>
                  </a:extLst>
                </a:gridCol>
              </a:tblGrid>
              <a:tr h="177236">
                <a:tc rowSpan="2" gridSpan="2">
                  <a:txBody>
                    <a:bodyPr/>
                    <a:lstStyle/>
                    <a:p>
                      <a:endParaRPr lang="en-US" sz="1300" dirty="0"/>
                    </a:p>
                  </a:txBody>
                  <a:tcPr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endParaRPr lang="en-US" dirty="0"/>
                    </a:p>
                  </a:txBody>
                  <a:tcPr anchor="ctr"/>
                </a:tc>
                <a:tc rowSpan="2">
                  <a:txBody>
                    <a:bodyPr/>
                    <a:lstStyle/>
                    <a:p>
                      <a:pPr algn="ctr"/>
                      <a:r>
                        <a:rPr lang="en-US" sz="1300" b="1" dirty="0">
                          <a:solidFill>
                            <a:schemeClr val="bg1"/>
                          </a:solidFill>
                        </a:rPr>
                        <a:t>Placebo</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300" dirty="0"/>
                        <a:t>Zilebesiran</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a:p>
                  </a:txBody>
                  <a:tcPr>
                    <a:lnL w="12700" cap="flat" cmpd="sng" algn="ctr">
                      <a:solidFill>
                        <a:schemeClr val="bg1"/>
                      </a:solidFill>
                      <a:prstDash val="solid"/>
                      <a:round/>
                      <a:headEnd type="none" w="med" len="med"/>
                      <a:tailEnd type="none" w="med" len="med"/>
                    </a:lnL>
                  </a:tcPr>
                </a:tc>
                <a:tc hMerge="1">
                  <a:txBody>
                    <a:bodyPr/>
                    <a:lstStyle/>
                    <a:p>
                      <a:endParaRPr lang="en-GB"/>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lang="en-US" sz="1300" b="1">
                          <a:latin typeface="+mn-lt"/>
                        </a:rPr>
                        <a:t>Zilebesiran </a:t>
                      </a:r>
                    </a:p>
                    <a:p>
                      <a:pPr algn="ctr"/>
                      <a:r>
                        <a:rPr lang="en-US" sz="1300" b="1">
                          <a:latin typeface="+mn-lt"/>
                        </a:rPr>
                        <a:t>total </a:t>
                      </a:r>
                      <a:endParaRPr lang="en-US" sz="1300" b="1" dirty="0">
                        <a:latin typeface="+mn-lt"/>
                      </a:endParaRP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64565"/>
                  </a:ext>
                </a:extLst>
              </a:tr>
              <a:tr h="177236">
                <a:tc gridSpan="2" vMerge="1">
                  <a:txBody>
                    <a:bodyPr/>
                    <a:lstStyle/>
                    <a:p>
                      <a:endParaRPr lang="en-US"/>
                    </a:p>
                  </a:txBody>
                  <a:tcPr/>
                </a:tc>
                <a:tc hMerge="1" vMerge="1">
                  <a:txBody>
                    <a:bodyPr/>
                    <a:lstStyle/>
                    <a:p>
                      <a:endParaRPr lang="en-US" b="1" dirty="0">
                        <a:solidFill>
                          <a:schemeClr val="bg1"/>
                        </a:solidFill>
                      </a:endParaRPr>
                    </a:p>
                  </a:txBody>
                  <a:tcPr>
                    <a:solidFill>
                      <a:schemeClr val="accent1"/>
                    </a:solidFill>
                  </a:tcPr>
                </a:tc>
                <a:tc vMerge="1">
                  <a:txBody>
                    <a:bodyPr/>
                    <a:lstStyle/>
                    <a:p>
                      <a:endParaRPr lang="en-GB"/>
                    </a:p>
                  </a:txBody>
                  <a:tcPr/>
                </a:tc>
                <a:tc>
                  <a:txBody>
                    <a:bodyPr/>
                    <a:lstStyle/>
                    <a:p>
                      <a:r>
                        <a:rPr lang="en-US" sz="1300" b="1" dirty="0">
                          <a:solidFill>
                            <a:schemeClr val="bg1"/>
                          </a:solidFill>
                        </a:rPr>
                        <a:t>150 mg Q6M</a:t>
                      </a:r>
                      <a:endParaRPr lang="en-GB" sz="13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300" b="1" dirty="0">
                          <a:solidFill>
                            <a:schemeClr val="bg1"/>
                          </a:solidFill>
                        </a:rPr>
                        <a:t>300 mg Q6M</a:t>
                      </a:r>
                      <a:endParaRPr lang="en-GB" sz="1300" dirty="0"/>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rPr>
                        <a:t>300 mg Q3M</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rPr>
                        <a:t>600 mg Q6M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extLst>
                  <a:ext uri="{0D108BD9-81ED-4DB2-BD59-A6C34878D82A}">
                    <a16:rowId xmlns:a16="http://schemas.microsoft.com/office/drawing/2014/main" val="2292864920"/>
                  </a:ext>
                </a:extLst>
              </a:tr>
              <a:tr h="159512">
                <a:tc rowSpan="5">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Disposition</a:t>
                      </a:r>
                      <a:r>
                        <a:rPr lang="en-US" sz="1200" dirty="0">
                          <a:solidFill>
                            <a:schemeClr val="bg2"/>
                          </a:solidFill>
                        </a:rPr>
                        <a:t> </a:t>
                      </a:r>
                    </a:p>
                  </a:txBody>
                  <a:tcPr vert="vert270" anchor="ct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Randomized,</a:t>
                      </a:r>
                      <a:r>
                        <a:rPr lang="en-US" sz="1200" baseline="30000" dirty="0">
                          <a:solidFill>
                            <a:schemeClr val="bg2"/>
                          </a:solidFill>
                          <a:latin typeface="+mj-lt"/>
                        </a:rPr>
                        <a:t> </a:t>
                      </a:r>
                      <a:r>
                        <a:rPr lang="en-US" sz="1200" baseline="0" dirty="0" err="1">
                          <a:solidFill>
                            <a:schemeClr val="bg2"/>
                          </a:solidFill>
                          <a:latin typeface="+mj-lt"/>
                        </a:rPr>
                        <a:t>n</a:t>
                      </a:r>
                      <a:r>
                        <a:rPr lang="en-US" sz="1200" baseline="30000" dirty="0" err="1">
                          <a:solidFill>
                            <a:schemeClr val="bg2"/>
                          </a:solidFill>
                          <a:latin typeface="+mj-lt"/>
                        </a:rPr>
                        <a:t>a</a:t>
                      </a:r>
                      <a:endParaRPr lang="en-US" sz="1200" baseline="0" dirty="0">
                        <a:solidFill>
                          <a:schemeClr val="bg2"/>
                        </a:solidFill>
                        <a:latin typeface="+mj-lt"/>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sz="1200" dirty="0">
                          <a:solidFill>
                            <a:schemeClr val="bg2"/>
                          </a:solidFill>
                          <a:latin typeface="+mj-lt"/>
                        </a:rPr>
                        <a:t>79</a:t>
                      </a:r>
                      <a:endParaRPr lang="en-GB" dirty="0">
                        <a:solidFill>
                          <a:schemeClr val="bg2"/>
                        </a:solidFill>
                        <a:latin typeface="+mj-lt"/>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sz="1200">
                          <a:solidFill>
                            <a:schemeClr val="bg2"/>
                          </a:solidFill>
                          <a:latin typeface="+mj-lt"/>
                        </a:rPr>
                        <a:t>79</a:t>
                      </a:r>
                      <a:endParaRPr lang="en-GB">
                        <a:solidFill>
                          <a:schemeClr val="bg2"/>
                        </a:solidFill>
                        <a:latin typeface="+mj-lt"/>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78</a:t>
                      </a:r>
                      <a:endParaRPr lang="en-GB" dirty="0">
                        <a:solidFill>
                          <a:schemeClr val="bg2"/>
                        </a:solidFill>
                        <a:latin typeface="+mj-lt"/>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79</a:t>
                      </a:r>
                      <a:endParaRPr lang="en-US" sz="1200" dirty="0">
                        <a:solidFill>
                          <a:schemeClr val="bg2"/>
                        </a:solidFill>
                        <a:latin typeface="+mj-lt"/>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79</a:t>
                      </a:r>
                      <a:endParaRPr lang="en-US" sz="1200" dirty="0">
                        <a:solidFill>
                          <a:schemeClr val="bg2"/>
                        </a:solidFill>
                        <a:latin typeface="+mj-lt"/>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315</a:t>
                      </a:r>
                      <a:endParaRPr lang="en-US" sz="1200" dirty="0">
                        <a:solidFill>
                          <a:schemeClr val="bg2"/>
                        </a:solidFill>
                        <a:latin typeface="+mj-lt"/>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1002221"/>
                  </a:ext>
                </a:extLst>
              </a:tr>
              <a:tr h="159512">
                <a:tc vMerge="1">
                  <a:txBody>
                    <a:bodyPr/>
                    <a:lstStyle/>
                    <a:p>
                      <a:endParaRPr lang="en-GB"/>
                    </a:p>
                  </a:txBody>
                  <a:tcPr/>
                </a:tc>
                <a:tc>
                  <a:txBody>
                    <a:bodyPr/>
                    <a:lstStyle/>
                    <a:p>
                      <a:pPr marL="18000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Included in analysis set, </a:t>
                      </a:r>
                      <a:r>
                        <a:rPr lang="en-US" sz="1200" dirty="0" err="1">
                          <a:solidFill>
                            <a:schemeClr val="bg2"/>
                          </a:solidFill>
                          <a:latin typeface="+mj-lt"/>
                        </a:rPr>
                        <a:t>n</a:t>
                      </a:r>
                      <a:r>
                        <a:rPr lang="en-US" sz="1200" baseline="30000" dirty="0" err="1">
                          <a:solidFill>
                            <a:schemeClr val="bg2"/>
                          </a:solidFill>
                          <a:latin typeface="+mj-lt"/>
                        </a:rPr>
                        <a:t>a</a:t>
                      </a:r>
                      <a:endParaRPr lang="en-US" sz="1200" baseline="30000" dirty="0">
                        <a:solidFill>
                          <a:schemeClr val="bg2"/>
                        </a:solidFill>
                        <a:latin typeface="+mj-lt"/>
                      </a:endParaRPr>
                    </a:p>
                  </a:txBody>
                  <a:tcPr anchor="ctr"/>
                </a:tc>
                <a:tc>
                  <a:txBody>
                    <a:bodyPr/>
                    <a:lstStyle/>
                    <a:p>
                      <a:pPr algn="ctr"/>
                      <a:r>
                        <a:rPr lang="en-US" sz="1200">
                          <a:solidFill>
                            <a:schemeClr val="bg2"/>
                          </a:solidFill>
                          <a:latin typeface="+mj-lt"/>
                        </a:rPr>
                        <a:t>75</a:t>
                      </a:r>
                      <a:endParaRPr lang="en-GB">
                        <a:solidFill>
                          <a:schemeClr val="bg2"/>
                        </a:solidFill>
                        <a:latin typeface="+mj-lt"/>
                      </a:endParaRPr>
                    </a:p>
                  </a:txBody>
                  <a:tcPr anchor="ctr">
                    <a:lnR w="12700" cap="flat" cmpd="sng" algn="ctr">
                      <a:solidFill>
                        <a:schemeClr val="bg1"/>
                      </a:solidFill>
                      <a:prstDash val="solid"/>
                      <a:round/>
                      <a:headEnd type="none" w="med" len="med"/>
                      <a:tailEnd type="none" w="med" len="med"/>
                    </a:lnR>
                  </a:tcPr>
                </a:tc>
                <a:tc>
                  <a:txBody>
                    <a:bodyPr/>
                    <a:lstStyle/>
                    <a:p>
                      <a:pPr algn="ctr"/>
                      <a:r>
                        <a:rPr lang="en-US" sz="1200">
                          <a:solidFill>
                            <a:schemeClr val="bg2"/>
                          </a:solidFill>
                          <a:latin typeface="+mj-lt"/>
                        </a:rPr>
                        <a:t>78</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73</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75</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76</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302</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919999"/>
                  </a:ext>
                </a:extLst>
              </a:tr>
              <a:tr h="159512">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pPr marL="18000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Completed 6-month DB period, n (%)</a:t>
                      </a:r>
                    </a:p>
                  </a:txBody>
                  <a:tcPr anchor="ctr"/>
                </a:tc>
                <a:tc>
                  <a:txBody>
                    <a:bodyPr/>
                    <a:lstStyle/>
                    <a:p>
                      <a:pPr algn="ctr"/>
                      <a:r>
                        <a:rPr lang="en-US" sz="1200" dirty="0">
                          <a:solidFill>
                            <a:schemeClr val="bg2"/>
                          </a:solidFill>
                          <a:latin typeface="+mj-lt"/>
                        </a:rPr>
                        <a:t>70 </a:t>
                      </a:r>
                      <a:r>
                        <a:rPr lang="en-US" sz="1200" kern="1200" dirty="0">
                          <a:solidFill>
                            <a:schemeClr val="bg2"/>
                          </a:solidFill>
                          <a:effectLst/>
                          <a:latin typeface="+mj-lt"/>
                          <a:ea typeface="+mn-ea"/>
                          <a:cs typeface="+mn-cs"/>
                        </a:rPr>
                        <a:t>(92)</a:t>
                      </a:r>
                      <a:endParaRPr lang="en-GB" dirty="0">
                        <a:solidFill>
                          <a:schemeClr val="bg2"/>
                        </a:solidFill>
                        <a:latin typeface="+mj-lt"/>
                      </a:endParaRPr>
                    </a:p>
                  </a:txBody>
                  <a:tcPr anchor="ctr">
                    <a:lnR w="12700" cap="flat" cmpd="sng" algn="ctr">
                      <a:solidFill>
                        <a:schemeClr val="bg1"/>
                      </a:solidFill>
                      <a:prstDash val="solid"/>
                      <a:round/>
                      <a:headEnd type="none" w="med" len="med"/>
                      <a:tailEnd type="none" w="med" len="med"/>
                    </a:lnR>
                  </a:tcPr>
                </a:tc>
                <a:tc>
                  <a:txBody>
                    <a:bodyPr/>
                    <a:lstStyle/>
                    <a:p>
                      <a:pPr algn="ctr"/>
                      <a:r>
                        <a:rPr lang="en-US" sz="1200">
                          <a:solidFill>
                            <a:schemeClr val="bg2"/>
                          </a:solidFill>
                          <a:latin typeface="+mj-lt"/>
                        </a:rPr>
                        <a:t>70 </a:t>
                      </a:r>
                      <a:r>
                        <a:rPr lang="en-US" sz="1200" kern="1200">
                          <a:solidFill>
                            <a:schemeClr val="bg2"/>
                          </a:solidFill>
                          <a:effectLst/>
                          <a:latin typeface="+mj-lt"/>
                          <a:ea typeface="+mn-ea"/>
                          <a:cs typeface="+mn-cs"/>
                        </a:rPr>
                        <a:t>(90)</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70 </a:t>
                      </a:r>
                      <a:r>
                        <a:rPr lang="en-US" sz="1200" kern="1200" dirty="0">
                          <a:solidFill>
                            <a:schemeClr val="bg2"/>
                          </a:solidFill>
                          <a:effectLst/>
                          <a:latin typeface="+mj-lt"/>
                          <a:ea typeface="+mn-ea"/>
                          <a:cs typeface="+mn-cs"/>
                        </a:rPr>
                        <a:t>(96)</a:t>
                      </a:r>
                      <a:endParaRPr lang="en-GB"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68 </a:t>
                      </a:r>
                      <a:r>
                        <a:rPr lang="en-US" sz="1200" kern="1200">
                          <a:solidFill>
                            <a:schemeClr val="bg2"/>
                          </a:solidFill>
                          <a:effectLst/>
                          <a:latin typeface="+mj-lt"/>
                          <a:ea typeface="+mn-ea"/>
                          <a:cs typeface="+mn-cs"/>
                        </a:rPr>
                        <a:t>(91)</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69 </a:t>
                      </a:r>
                      <a:r>
                        <a:rPr lang="en-US" sz="1200" kern="1200">
                          <a:solidFill>
                            <a:schemeClr val="bg2"/>
                          </a:solidFill>
                          <a:effectLst/>
                          <a:latin typeface="+mj-lt"/>
                          <a:ea typeface="+mn-ea"/>
                          <a:cs typeface="+mn-cs"/>
                        </a:rPr>
                        <a:t>(91)</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277 (92)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6103607"/>
                  </a:ext>
                </a:extLst>
              </a:tr>
              <a:tr h="159512">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    Discontinued study during 6-month DB period, n (%)</a:t>
                      </a:r>
                    </a:p>
                  </a:txBody>
                  <a:tcPr anchor="ctr"/>
                </a:tc>
                <a:tc>
                  <a:txBody>
                    <a:bodyPr/>
                    <a:lstStyle/>
                    <a:p>
                      <a:pPr algn="ctr"/>
                      <a:r>
                        <a:rPr lang="en-US" sz="1200">
                          <a:solidFill>
                            <a:schemeClr val="bg2"/>
                          </a:solidFill>
                          <a:latin typeface="+mj-lt"/>
                        </a:rPr>
                        <a:t>5 (7)</a:t>
                      </a:r>
                      <a:endParaRPr lang="en-GB">
                        <a:solidFill>
                          <a:schemeClr val="bg2"/>
                        </a:solidFill>
                        <a:latin typeface="+mj-lt"/>
                      </a:endParaRPr>
                    </a:p>
                  </a:txBody>
                  <a:tcPr anchor="ctr">
                    <a:lnR w="12700" cap="flat" cmpd="sng" algn="ctr">
                      <a:solidFill>
                        <a:schemeClr val="bg1"/>
                      </a:solidFill>
                      <a:prstDash val="solid"/>
                      <a:round/>
                      <a:headEnd type="none" w="med" len="med"/>
                      <a:tailEnd type="none" w="med" len="med"/>
                    </a:lnR>
                  </a:tcPr>
                </a:tc>
                <a:tc>
                  <a:txBody>
                    <a:bodyPr/>
                    <a:lstStyle/>
                    <a:p>
                      <a:pPr algn="ctr"/>
                      <a:r>
                        <a:rPr lang="en-US" sz="1200">
                          <a:solidFill>
                            <a:schemeClr val="bg2"/>
                          </a:solidFill>
                          <a:latin typeface="+mj-lt"/>
                        </a:rPr>
                        <a:t>8 (10)</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3 (4)</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5 (7)</a:t>
                      </a:r>
                      <a:r>
                        <a:rPr lang="en-US" sz="1200" baseline="30000">
                          <a:solidFill>
                            <a:schemeClr val="bg2"/>
                          </a:solidFill>
                          <a:latin typeface="+mj-lt"/>
                        </a:rPr>
                        <a:t>b</a:t>
                      </a:r>
                      <a:endParaRPr lang="en-US" sz="1200" baseline="300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5 (7)</a:t>
                      </a:r>
                      <a:r>
                        <a:rPr lang="en-US" sz="1200" baseline="30000" dirty="0">
                          <a:solidFill>
                            <a:schemeClr val="bg2"/>
                          </a:solidFill>
                          <a:latin typeface="+mj-lt"/>
                        </a:rPr>
                        <a:t>b</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21 (7)</a:t>
                      </a:r>
                      <a:r>
                        <a:rPr lang="en-US" sz="1200" baseline="30000" dirty="0">
                          <a:solidFill>
                            <a:schemeClr val="bg2"/>
                          </a:solidFill>
                          <a:latin typeface="+mj-lt"/>
                        </a:rPr>
                        <a:t>b</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40881"/>
                  </a:ext>
                </a:extLst>
              </a:tr>
              <a:tr h="159512">
                <a:tc vMerge="1">
                  <a:txBody>
                    <a:bodyPr/>
                    <a:lstStyle/>
                    <a:p>
                      <a:pPr lvl="1"/>
                      <a:endParaRPr lang="en-US" sz="12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marL="288000" lvl="1"/>
                      <a:r>
                        <a:rPr lang="en-US" sz="1200" dirty="0">
                          <a:solidFill>
                            <a:schemeClr val="bg2"/>
                          </a:solidFill>
                          <a:latin typeface="+mj-lt"/>
                        </a:rPr>
                        <a:t>Discontinued study owing to AE, n</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a:solidFill>
                            <a:schemeClr val="bg2"/>
                          </a:solidFill>
                          <a:latin typeface="+mj-lt"/>
                        </a:rPr>
                        <a:t>0</a:t>
                      </a:r>
                      <a:endParaRPr lang="en-GB">
                        <a:solidFill>
                          <a:schemeClr val="bg2"/>
                        </a:solidFill>
                        <a:latin typeface="+mj-lt"/>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latin typeface="+mj-lt"/>
                        </a:rPr>
                        <a:t>1</a:t>
                      </a:r>
                      <a:endParaRPr lang="en-GB" dirty="0">
                        <a:solidFill>
                          <a:schemeClr val="bg2"/>
                        </a:solidFill>
                        <a:latin typeface="+mj-lt"/>
                      </a:endParaRP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a:solidFill>
                            <a:schemeClr val="bg2"/>
                          </a:solidFill>
                          <a:latin typeface="+mj-lt"/>
                        </a:rPr>
                        <a:t>0</a:t>
                      </a:r>
                      <a:endParaRPr lang="en-GB">
                        <a:solidFill>
                          <a:schemeClr val="bg2"/>
                        </a:solidFill>
                        <a:latin typeface="+mj-lt"/>
                      </a:endParaRP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latin typeface="+mj-lt"/>
                        </a:rPr>
                        <a:t>0</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latin typeface="+mj-lt"/>
                        </a:rPr>
                        <a:t>0</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a:solidFill>
                            <a:schemeClr val="bg2"/>
                          </a:solidFill>
                          <a:latin typeface="+mj-lt"/>
                        </a:rPr>
                        <a:t>1</a:t>
                      </a:r>
                      <a:endParaRPr lang="en-US" sz="1200" dirty="0">
                        <a:solidFill>
                          <a:schemeClr val="bg2"/>
                        </a:solidFill>
                        <a:latin typeface="+mj-lt"/>
                      </a:endParaRP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1139107"/>
                  </a:ext>
                </a:extLst>
              </a:tr>
              <a:tr h="0">
                <a:tc rowSpan="11">
                  <a:txBody>
                    <a:bodyPr/>
                    <a:lstStyle/>
                    <a:p>
                      <a:pPr lvl="2" algn="ctr"/>
                      <a:r>
                        <a:rPr lang="en-US" sz="1200" b="1" dirty="0">
                          <a:solidFill>
                            <a:schemeClr val="bg2"/>
                          </a:solidFill>
                        </a:rPr>
                        <a:t>Demographics and clinical characteristics</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TlToBr w="12700" cmpd="sng">
                      <a:noFill/>
                      <a:prstDash val="solid"/>
                    </a:lnTlToBr>
                    <a:lnBlToTr w="12700" cmpd="sng">
                      <a:noFill/>
                      <a:prstDash val="solid"/>
                    </a:lnBlToTr>
                  </a:tcPr>
                </a:tc>
                <a:tc>
                  <a:txBody>
                    <a:bodyPr/>
                    <a:lstStyle/>
                    <a:p>
                      <a:pPr lvl="2" algn="l"/>
                      <a:r>
                        <a:rPr lang="en-US" sz="1200" dirty="0">
                          <a:solidFill>
                            <a:schemeClr val="bg2"/>
                          </a:solidFill>
                          <a:latin typeface="+mj-lt"/>
                        </a:rPr>
                        <a:t>Analysis set,</a:t>
                      </a:r>
                      <a:r>
                        <a:rPr lang="en-US" sz="1200" baseline="30000" dirty="0">
                          <a:solidFill>
                            <a:schemeClr val="bg2"/>
                          </a:solidFill>
                          <a:latin typeface="+mj-lt"/>
                        </a:rPr>
                        <a:t> </a:t>
                      </a:r>
                      <a:r>
                        <a:rPr lang="en-US" sz="1200" baseline="0" dirty="0" err="1">
                          <a:solidFill>
                            <a:schemeClr val="bg2"/>
                          </a:solidFill>
                          <a:latin typeface="+mj-lt"/>
                        </a:rPr>
                        <a:t>n</a:t>
                      </a:r>
                      <a:r>
                        <a:rPr lang="en-US" sz="1200" baseline="30000" dirty="0" err="1">
                          <a:solidFill>
                            <a:schemeClr val="bg2"/>
                          </a:solidFill>
                          <a:latin typeface="+mj-lt"/>
                        </a:rPr>
                        <a:t>a</a:t>
                      </a:r>
                      <a:endParaRPr lang="en-US" sz="1200" baseline="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2"/>
                          </a:solidFill>
                          <a:latin typeface="+mj-lt"/>
                        </a:rPr>
                        <a:t>75</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latin typeface="+mj-lt"/>
                        </a:rPr>
                        <a:t>78</a:t>
                      </a:r>
                      <a:endParaRPr lang="en-GB"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2"/>
                          </a:solidFill>
                          <a:latin typeface="+mj-lt"/>
                        </a:rPr>
                        <a:t>73</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2"/>
                          </a:solidFill>
                          <a:latin typeface="+mj-lt"/>
                        </a:rPr>
                        <a:t>75</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2"/>
                          </a:solidFill>
                          <a:latin typeface="+mj-lt"/>
                        </a:rPr>
                        <a:t>76</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2"/>
                          </a:solidFill>
                          <a:latin typeface="+mj-lt"/>
                        </a:rPr>
                        <a:t>302</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925998"/>
                  </a:ext>
                </a:extLst>
              </a:tr>
              <a:tr h="207940">
                <a:tc vMerge="1">
                  <a:txBody>
                    <a:bodyPr/>
                    <a:lstStyle/>
                    <a:p>
                      <a:pPr lvl="2" algn="l"/>
                      <a:endParaRPr lang="en-US" sz="1200" dirty="0">
                        <a:solidFill>
                          <a:schemeClr val="tx1"/>
                        </a:solidFill>
                      </a:endParaRPr>
                    </a:p>
                  </a:txBody>
                  <a:tcPr anchor="ctr">
                    <a:lnT w="12700" cmpd="sng">
                      <a:noFill/>
                    </a:lnT>
                  </a:tcPr>
                </a:tc>
                <a:tc>
                  <a:txBody>
                    <a:bodyPr/>
                    <a:lstStyle/>
                    <a:p>
                      <a:pPr marL="176213" lvl="2" indent="0" algn="l"/>
                      <a:r>
                        <a:rPr lang="en-US" sz="1200" dirty="0">
                          <a:solidFill>
                            <a:schemeClr val="bg2"/>
                          </a:solidFill>
                          <a:latin typeface="+mj-lt"/>
                        </a:rPr>
                        <a:t>Mean age, years (SD)</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a:solidFill>
                            <a:schemeClr val="bg2"/>
                          </a:solidFill>
                          <a:latin typeface="+mj-lt"/>
                        </a:rPr>
                        <a:t>57 (11)</a:t>
                      </a:r>
                      <a:endParaRPr lang="en-GB">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56 (11)</a:t>
                      </a:r>
                      <a:endParaRPr lang="en-GB"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latin typeface="+mj-lt"/>
                        </a:rPr>
                        <a:t>56 (10)</a:t>
                      </a:r>
                      <a:endParaRPr lang="en-GB"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58 (11)</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57 (10)</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a:solidFill>
                            <a:schemeClr val="bg2"/>
                          </a:solidFill>
                          <a:latin typeface="+mj-lt"/>
                        </a:rPr>
                        <a:t>57 (10)</a:t>
                      </a:r>
                      <a:endParaRPr lang="en-US" sz="1200" dirty="0">
                        <a:solidFill>
                          <a:schemeClr val="bg2"/>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3814182"/>
                  </a:ext>
                </a:extLst>
              </a:tr>
              <a:tr h="159512">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latin typeface="+mj-lt"/>
                        </a:rPr>
                        <a:t>Male sex, n (%)</a:t>
                      </a:r>
                    </a:p>
                  </a:txBody>
                  <a:tcPr anchor="ctr"/>
                </a:tc>
                <a:tc>
                  <a:txBody>
                    <a:bodyPr/>
                    <a:lstStyle/>
                    <a:p>
                      <a:pPr algn="ctr"/>
                      <a:r>
                        <a:rPr lang="en-US" sz="1200" b="0" i="0" u="none" strike="noStrike" kern="1200" baseline="0" dirty="0">
                          <a:solidFill>
                            <a:schemeClr val="bg2"/>
                          </a:solidFill>
                          <a:latin typeface="+mj-lt"/>
                          <a:ea typeface="+mn-ea"/>
                          <a:cs typeface="+mn-cs"/>
                        </a:rPr>
                        <a:t>37 (49)</a:t>
                      </a:r>
                      <a:endParaRPr lang="en-GB" dirty="0">
                        <a:solidFill>
                          <a:schemeClr val="bg2"/>
                        </a:solidFill>
                        <a:latin typeface="+mj-lt"/>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j-lt"/>
                          <a:ea typeface="+mn-ea"/>
                          <a:cs typeface="+mn-cs"/>
                        </a:rPr>
                        <a:t>39 (50) </a:t>
                      </a:r>
                      <a:endParaRPr lang="en-GB" dirty="0">
                        <a:solidFill>
                          <a:schemeClr val="bg2"/>
                        </a:solidFill>
                        <a:latin typeface="+mj-lt"/>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a:solidFill>
                            <a:schemeClr val="bg2"/>
                          </a:solidFill>
                          <a:latin typeface="+mj-lt"/>
                          <a:ea typeface="+mn-ea"/>
                          <a:cs typeface="+mn-cs"/>
                        </a:rPr>
                        <a:t>44 (60)</a:t>
                      </a:r>
                      <a:endParaRPr lang="en-GB">
                        <a:solidFill>
                          <a:schemeClr val="bg2"/>
                        </a:solidFill>
                        <a:latin typeface="+mj-lt"/>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a:solidFill>
                            <a:schemeClr val="bg2"/>
                          </a:solidFill>
                          <a:latin typeface="+mj-lt"/>
                          <a:ea typeface="+mn-ea"/>
                          <a:cs typeface="+mn-cs"/>
                        </a:rPr>
                        <a:t>45 (60)</a:t>
                      </a:r>
                      <a:endParaRPr lang="en-US" sz="1200" dirty="0">
                        <a:solidFill>
                          <a:schemeClr val="bg2"/>
                        </a:solidFill>
                        <a:latin typeface="+mj-lt"/>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a:solidFill>
                            <a:schemeClr val="bg2"/>
                          </a:solidFill>
                          <a:latin typeface="+mj-lt"/>
                          <a:ea typeface="+mn-ea"/>
                          <a:cs typeface="+mn-cs"/>
                        </a:rPr>
                        <a:t>45 (59)</a:t>
                      </a:r>
                      <a:endParaRPr lang="en-US" sz="1200" dirty="0">
                        <a:solidFill>
                          <a:schemeClr val="bg2"/>
                        </a:solidFill>
                        <a:latin typeface="+mj-lt"/>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a:solidFill>
                            <a:schemeClr val="bg2"/>
                          </a:solidFill>
                          <a:latin typeface="+mj-lt"/>
                        </a:rPr>
                        <a:t>173 (57)</a:t>
                      </a:r>
                      <a:endParaRPr lang="en-US" sz="1200" dirty="0">
                        <a:solidFill>
                          <a:schemeClr val="bg2"/>
                        </a:solidFill>
                        <a:latin typeface="+mj-lt"/>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66300026"/>
                  </a:ext>
                </a:extLst>
              </a:tr>
              <a:tr h="159512">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latin typeface="+mj-lt"/>
                        </a:rPr>
                        <a:t>BMI, ≥30 kg/m</a:t>
                      </a:r>
                      <a:r>
                        <a:rPr lang="en-US" sz="1200" baseline="30000" dirty="0">
                          <a:solidFill>
                            <a:schemeClr val="bg2"/>
                          </a:solidFill>
                          <a:latin typeface="+mj-lt"/>
                        </a:rPr>
                        <a:t>2</a:t>
                      </a:r>
                      <a:r>
                        <a:rPr lang="en-US" sz="1200" dirty="0">
                          <a:solidFill>
                            <a:schemeClr val="bg2"/>
                          </a:solidFill>
                          <a:latin typeface="+mj-lt"/>
                        </a:rPr>
                        <a:t>, n (%)</a:t>
                      </a:r>
                    </a:p>
                  </a:txBody>
                  <a:tcPr anchor="ctr"/>
                </a:tc>
                <a:tc>
                  <a:txBody>
                    <a:bodyPr/>
                    <a:lstStyle/>
                    <a:p>
                      <a:pPr algn="ctr"/>
                      <a:r>
                        <a:rPr lang="en-US" sz="1200" dirty="0">
                          <a:solidFill>
                            <a:schemeClr val="bg2"/>
                          </a:solidFill>
                          <a:effectLst/>
                          <a:latin typeface="+mj-lt"/>
                          <a:ea typeface="DengXian" panose="02010600030101010101" pitchFamily="2" charset="-122"/>
                          <a:cs typeface="Times New Roman" panose="02020603050405020304" pitchFamily="18" charset="0"/>
                        </a:rPr>
                        <a:t>37 (49)</a:t>
                      </a:r>
                      <a:endParaRPr lang="en-GB" dirty="0">
                        <a:solidFill>
                          <a:schemeClr val="bg2"/>
                        </a:solidFill>
                        <a:latin typeface="+mj-lt"/>
                      </a:endParaRPr>
                    </a:p>
                  </a:txBody>
                  <a:tcPr marL="18415" marR="18415" marT="0" marB="0" anchor="ctr"/>
                </a:tc>
                <a:tc>
                  <a:txBody>
                    <a:bodyPr/>
                    <a:lstStyle/>
                    <a:p>
                      <a:pPr algn="ctr"/>
                      <a:r>
                        <a:rPr lang="en-US" sz="1200" dirty="0">
                          <a:solidFill>
                            <a:schemeClr val="bg2"/>
                          </a:solidFill>
                          <a:effectLst/>
                          <a:latin typeface="+mj-lt"/>
                          <a:ea typeface="DengXian" panose="02010600030101010101" pitchFamily="2" charset="-122"/>
                          <a:cs typeface="Times New Roman" panose="02020603050405020304" pitchFamily="18" charset="0"/>
                        </a:rPr>
                        <a:t>46 (59)</a:t>
                      </a:r>
                      <a:endParaRPr lang="en-GB" dirty="0">
                        <a:solidFill>
                          <a:schemeClr val="bg2"/>
                        </a:solidFill>
                        <a:latin typeface="+mj-lt"/>
                      </a:endParaRPr>
                    </a:p>
                  </a:txBody>
                  <a:tcPr marL="18415" marR="18415" marT="0" marB="0" anchor="ctr"/>
                </a:tc>
                <a:tc>
                  <a:txBody>
                    <a:bodyPr/>
                    <a:lstStyle/>
                    <a:p>
                      <a:pPr algn="ctr"/>
                      <a:r>
                        <a:rPr lang="en-US" sz="1200" dirty="0">
                          <a:solidFill>
                            <a:schemeClr val="bg2"/>
                          </a:solidFill>
                          <a:effectLst/>
                          <a:latin typeface="+mj-lt"/>
                          <a:ea typeface="DengXian" panose="02010600030101010101" pitchFamily="2" charset="-122"/>
                          <a:cs typeface="Times New Roman" panose="02020603050405020304" pitchFamily="18" charset="0"/>
                        </a:rPr>
                        <a:t>46 (63)</a:t>
                      </a:r>
                      <a:endParaRPr lang="en-GB" dirty="0">
                        <a:solidFill>
                          <a:schemeClr val="bg2"/>
                        </a:solidFill>
                        <a:latin typeface="+mj-lt"/>
                      </a:endParaRP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j-lt"/>
                          <a:ea typeface="DengXian" panose="02010600030101010101" pitchFamily="2" charset="-122"/>
                          <a:cs typeface="Times New Roman" panose="02020603050405020304" pitchFamily="18" charset="0"/>
                        </a:rPr>
                        <a:t>40 (53)</a:t>
                      </a: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j-lt"/>
                          <a:ea typeface="DengXian" panose="02010600030101010101" pitchFamily="2" charset="-122"/>
                          <a:cs typeface="Times New Roman" panose="02020603050405020304" pitchFamily="18" charset="0"/>
                        </a:rPr>
                        <a:t>45 (59)</a:t>
                      </a:r>
                    </a:p>
                  </a:txBody>
                  <a:tcPr marL="18415" marR="18415" marT="0" marB="0" anchor="ctr"/>
                </a:tc>
                <a:tc>
                  <a:txBody>
                    <a:bodyPr/>
                    <a:lstStyle/>
                    <a:p>
                      <a:pPr algn="ctr"/>
                      <a:r>
                        <a:rPr lang="en-US" sz="1200" dirty="0">
                          <a:solidFill>
                            <a:schemeClr val="bg2"/>
                          </a:solidFill>
                          <a:latin typeface="+mj-lt"/>
                        </a:rPr>
                        <a:t>177 (59)</a:t>
                      </a:r>
                    </a:p>
                  </a:txBody>
                  <a:tcPr anchor="ctr"/>
                </a:tc>
                <a:extLst>
                  <a:ext uri="{0D108BD9-81ED-4DB2-BD59-A6C34878D82A}">
                    <a16:rowId xmlns:a16="http://schemas.microsoft.com/office/drawing/2014/main" val="3222416619"/>
                  </a:ext>
                </a:extLst>
              </a:tr>
              <a:tr h="159512">
                <a:tc vMerge="1">
                  <a:txBody>
                    <a:bodyPr/>
                    <a:lstStyle/>
                    <a:p>
                      <a:pPr algn="l"/>
                      <a:endParaRPr lang="en-US" sz="1200" dirty="0">
                        <a:solidFill>
                          <a:schemeClr val="tx1"/>
                        </a:solidFill>
                      </a:endParaRPr>
                    </a:p>
                  </a:txBody>
                  <a:tcPr anchor="ctr"/>
                </a:tc>
                <a:tc gridSpan="7">
                  <a:txBody>
                    <a:bodyPr/>
                    <a:lstStyle/>
                    <a:p>
                      <a:pPr marL="176213" indent="0" algn="l"/>
                      <a:r>
                        <a:rPr lang="en-US" sz="1200" dirty="0">
                          <a:solidFill>
                            <a:schemeClr val="bg2"/>
                          </a:solidFill>
                          <a:latin typeface="+mj-lt"/>
                        </a:rPr>
                        <a:t>Race, n (%)</a:t>
                      </a:r>
                      <a:r>
                        <a:rPr lang="en-US" sz="1200" baseline="30000" dirty="0">
                          <a:solidFill>
                            <a:schemeClr val="bg2"/>
                          </a:solidFill>
                          <a:latin typeface="+mj-lt"/>
                        </a:rPr>
                        <a:t>c</a:t>
                      </a:r>
                      <a:endParaRPr lang="en-US" sz="1200" dirty="0">
                        <a:solidFill>
                          <a:schemeClr val="bg2"/>
                        </a:solidFill>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176213" indent="0" algn="l"/>
                      <a:endParaRPr lang="en-US" sz="1200" dirty="0">
                        <a:solidFill>
                          <a:schemeClr val="bg2"/>
                        </a:solidFill>
                      </a:endParaRPr>
                    </a:p>
                  </a:txBody>
                  <a:tcPr anchor="ctr"/>
                </a:tc>
                <a:extLst>
                  <a:ext uri="{0D108BD9-81ED-4DB2-BD59-A6C34878D82A}">
                    <a16:rowId xmlns:a16="http://schemas.microsoft.com/office/drawing/2014/main" val="3016806743"/>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latin typeface="+mj-lt"/>
                        </a:rPr>
                        <a:t>Asian</a:t>
                      </a:r>
                    </a:p>
                  </a:txBody>
                  <a:tcPr anchor="ctr"/>
                </a:tc>
                <a:tc>
                  <a:txBody>
                    <a:bodyPr/>
                    <a:lstStyle/>
                    <a:p>
                      <a:pPr algn="ctr"/>
                      <a:r>
                        <a:rPr lang="en-US" sz="1200" b="0" i="0" u="none" strike="noStrike" kern="1200" baseline="0">
                          <a:solidFill>
                            <a:schemeClr val="bg2"/>
                          </a:solidFill>
                          <a:latin typeface="+mj-lt"/>
                          <a:ea typeface="+mn-ea"/>
                          <a:cs typeface="+mn-cs"/>
                        </a:rPr>
                        <a:t>5 (7)</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4 (5)</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2 (3)</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7 (9)</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5 (7)</a:t>
                      </a:r>
                      <a:endParaRPr lang="en-US" sz="1200" dirty="0">
                        <a:solidFill>
                          <a:schemeClr val="bg2"/>
                        </a:solidFill>
                        <a:latin typeface="+mj-lt"/>
                      </a:endParaRPr>
                    </a:p>
                  </a:txBody>
                  <a:tcPr anchor="ctr"/>
                </a:tc>
                <a:tc>
                  <a:txBody>
                    <a:bodyPr/>
                    <a:lstStyle/>
                    <a:p>
                      <a:pPr algn="ctr"/>
                      <a:r>
                        <a:rPr lang="en-US" sz="1200">
                          <a:solidFill>
                            <a:schemeClr val="bg2"/>
                          </a:solidFill>
                          <a:latin typeface="+mj-lt"/>
                        </a:rPr>
                        <a:t>18 (6)</a:t>
                      </a:r>
                      <a:endParaRPr lang="en-US" sz="1200" dirty="0">
                        <a:solidFill>
                          <a:schemeClr val="bg2"/>
                        </a:solidFill>
                        <a:latin typeface="+mj-lt"/>
                      </a:endParaRPr>
                    </a:p>
                  </a:txBody>
                  <a:tcPr anchor="ctr"/>
                </a:tc>
                <a:extLst>
                  <a:ext uri="{0D108BD9-81ED-4DB2-BD59-A6C34878D82A}">
                    <a16:rowId xmlns:a16="http://schemas.microsoft.com/office/drawing/2014/main" val="2448581905"/>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latin typeface="+mj-lt"/>
                        </a:rPr>
                        <a:t>Black or African American</a:t>
                      </a:r>
                    </a:p>
                  </a:txBody>
                  <a:tcPr anchor="ctr"/>
                </a:tc>
                <a:tc>
                  <a:txBody>
                    <a:bodyPr/>
                    <a:lstStyle/>
                    <a:p>
                      <a:pPr algn="ctr"/>
                      <a:r>
                        <a:rPr lang="en-US" sz="1200" b="0" i="0" u="none" strike="noStrike" kern="1200" baseline="0">
                          <a:solidFill>
                            <a:schemeClr val="bg2"/>
                          </a:solidFill>
                          <a:latin typeface="+mj-lt"/>
                          <a:ea typeface="+mn-ea"/>
                          <a:cs typeface="+mn-cs"/>
                        </a:rPr>
                        <a:t>18 (24)</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20 (26)</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17 (23)</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19 (25)</a:t>
                      </a:r>
                      <a:endParaRPr lang="en-US" sz="1200" dirty="0">
                        <a:solidFill>
                          <a:schemeClr val="bg2"/>
                        </a:solidFill>
                        <a:latin typeface="+mj-lt"/>
                      </a:endParaRPr>
                    </a:p>
                  </a:txBody>
                  <a:tcPr anchor="ctr"/>
                </a:tc>
                <a:tc>
                  <a:txBody>
                    <a:bodyPr/>
                    <a:lstStyle/>
                    <a:p>
                      <a:pPr algn="ctr"/>
                      <a:r>
                        <a:rPr lang="en-US" sz="1200" b="0" i="0" u="none" strike="noStrike" kern="1200" baseline="0">
                          <a:solidFill>
                            <a:schemeClr val="bg2"/>
                          </a:solidFill>
                          <a:latin typeface="+mj-lt"/>
                          <a:ea typeface="+mn-ea"/>
                          <a:cs typeface="+mn-cs"/>
                        </a:rPr>
                        <a:t>19 (25)</a:t>
                      </a:r>
                      <a:endParaRPr lang="en-US" sz="1200" dirty="0">
                        <a:solidFill>
                          <a:schemeClr val="bg2"/>
                        </a:solidFill>
                        <a:latin typeface="+mj-lt"/>
                      </a:endParaRPr>
                    </a:p>
                  </a:txBody>
                  <a:tcPr anchor="ctr"/>
                </a:tc>
                <a:tc>
                  <a:txBody>
                    <a:bodyPr/>
                    <a:lstStyle/>
                    <a:p>
                      <a:pPr algn="ctr"/>
                      <a:r>
                        <a:rPr lang="en-US" sz="1200">
                          <a:solidFill>
                            <a:schemeClr val="bg2"/>
                          </a:solidFill>
                          <a:latin typeface="+mj-lt"/>
                        </a:rPr>
                        <a:t>75 (25)</a:t>
                      </a:r>
                      <a:endParaRPr lang="en-US" sz="1200" dirty="0">
                        <a:solidFill>
                          <a:schemeClr val="bg2"/>
                        </a:solidFill>
                        <a:latin typeface="+mj-lt"/>
                      </a:endParaRPr>
                    </a:p>
                  </a:txBody>
                  <a:tcPr anchor="ctr"/>
                </a:tc>
                <a:extLst>
                  <a:ext uri="{0D108BD9-81ED-4DB2-BD59-A6C34878D82A}">
                    <a16:rowId xmlns:a16="http://schemas.microsoft.com/office/drawing/2014/main" val="2063607126"/>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latin typeface="+mj-lt"/>
                        </a:rPr>
                        <a:t>White</a:t>
                      </a:r>
                    </a:p>
                  </a:txBody>
                  <a:tcPr anchor="ctr"/>
                </a:tc>
                <a:tc>
                  <a:txBody>
                    <a:bodyPr/>
                    <a:lstStyle/>
                    <a:p>
                      <a:pPr algn="ctr"/>
                      <a:r>
                        <a:rPr lang="en-US" sz="1200" b="0" i="0" u="none" strike="noStrike" kern="1200" baseline="0">
                          <a:solidFill>
                            <a:schemeClr val="bg2"/>
                          </a:solidFill>
                          <a:latin typeface="+mj-lt"/>
                          <a:ea typeface="+mn-ea"/>
                          <a:cs typeface="+mn-cs"/>
                        </a:rPr>
                        <a:t>52 (69)</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53 (68)</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54 (74)</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48 (64)</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52 (68)</a:t>
                      </a:r>
                      <a:endParaRPr lang="en-US" sz="1200" dirty="0">
                        <a:solidFill>
                          <a:schemeClr val="bg2"/>
                        </a:solidFill>
                        <a:latin typeface="+mj-lt"/>
                      </a:endParaRPr>
                    </a:p>
                  </a:txBody>
                  <a:tcPr anchor="ctr"/>
                </a:tc>
                <a:tc>
                  <a:txBody>
                    <a:bodyPr/>
                    <a:lstStyle/>
                    <a:p>
                      <a:pPr algn="ctr"/>
                      <a:r>
                        <a:rPr lang="en-US" sz="1200">
                          <a:solidFill>
                            <a:schemeClr val="bg2"/>
                          </a:solidFill>
                          <a:latin typeface="+mj-lt"/>
                        </a:rPr>
                        <a:t>207 (69)</a:t>
                      </a:r>
                      <a:endParaRPr lang="en-US" sz="1200" dirty="0">
                        <a:solidFill>
                          <a:schemeClr val="bg2"/>
                        </a:solidFill>
                        <a:latin typeface="+mj-lt"/>
                      </a:endParaRPr>
                    </a:p>
                  </a:txBody>
                  <a:tcPr anchor="ctr"/>
                </a:tc>
                <a:extLst>
                  <a:ext uri="{0D108BD9-81ED-4DB2-BD59-A6C34878D82A}">
                    <a16:rowId xmlns:a16="http://schemas.microsoft.com/office/drawing/2014/main" val="3381930681"/>
                  </a:ext>
                </a:extLst>
              </a:tr>
              <a:tr h="365760">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latin typeface="+mj-lt"/>
                        </a:rPr>
                        <a:t>24-hour mean ambulatory SBP/DBP, mmHg (SD)</a:t>
                      </a:r>
                    </a:p>
                  </a:txBody>
                  <a:tcPr anchor="ctr"/>
                </a:tc>
                <a:tc>
                  <a:txBody>
                    <a:bodyPr/>
                    <a:lstStyle/>
                    <a:p>
                      <a:pPr algn="ctr"/>
                      <a:r>
                        <a:rPr lang="en-US" sz="1200">
                          <a:solidFill>
                            <a:schemeClr val="bg2"/>
                          </a:solidFill>
                          <a:latin typeface="+mj-lt"/>
                        </a:rPr>
                        <a:t>141 (8)/</a:t>
                      </a:r>
                      <a:r>
                        <a:rPr lang="en-US" sz="1200" b="0" i="0" u="none" strike="noStrike" kern="1200" baseline="0">
                          <a:solidFill>
                            <a:schemeClr val="bg2"/>
                          </a:solidFill>
                          <a:latin typeface="+mj-lt"/>
                          <a:ea typeface="+mn-ea"/>
                          <a:cs typeface="+mn-cs"/>
                        </a:rPr>
                        <a:t> </a:t>
                      </a:r>
                    </a:p>
                    <a:p>
                      <a:pPr algn="ctr"/>
                      <a:r>
                        <a:rPr lang="en-US" sz="1200" b="0" i="0" u="none" strike="noStrike" kern="1200" baseline="0">
                          <a:solidFill>
                            <a:schemeClr val="bg2"/>
                          </a:solidFill>
                          <a:latin typeface="+mj-lt"/>
                          <a:ea typeface="+mn-ea"/>
                          <a:cs typeface="+mn-cs"/>
                        </a:rPr>
                        <a:t>82 (8)</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141 (9)/</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82 (8)</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143 (9)/</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82 (9)</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142 (8)/</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82 (9)</a:t>
                      </a:r>
                      <a:endParaRPr lang="en-US" sz="1200" dirty="0">
                        <a:solidFill>
                          <a:schemeClr val="bg2"/>
                        </a:solidFill>
                        <a:latin typeface="+mj-lt"/>
                      </a:endParaRPr>
                    </a:p>
                  </a:txBody>
                  <a:tcPr anchor="ctr"/>
                </a:tc>
                <a:tc>
                  <a:txBody>
                    <a:bodyPr/>
                    <a:lstStyle/>
                    <a:p>
                      <a:pPr algn="ctr"/>
                      <a:r>
                        <a:rPr lang="en-US" sz="1200" b="0" i="0" u="none" strike="noStrike" kern="1200" baseline="0" dirty="0">
                          <a:solidFill>
                            <a:schemeClr val="bg2"/>
                          </a:solidFill>
                          <a:latin typeface="+mj-lt"/>
                          <a:ea typeface="+mn-ea"/>
                          <a:cs typeface="+mn-cs"/>
                        </a:rPr>
                        <a:t>143 (9)/</a:t>
                      </a:r>
                    </a:p>
                    <a:p>
                      <a:pPr algn="ctr"/>
                      <a:r>
                        <a:rPr lang="en-US" sz="1200" b="0" i="0" u="none" strike="noStrike" kern="1200" baseline="0" dirty="0">
                          <a:solidFill>
                            <a:schemeClr val="bg2"/>
                          </a:solidFill>
                          <a:latin typeface="+mj-lt"/>
                          <a:ea typeface="+mn-ea"/>
                          <a:cs typeface="+mn-cs"/>
                        </a:rPr>
                        <a:t>81 (8)</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142 (9)/ </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82 (8)</a:t>
                      </a:r>
                    </a:p>
                  </a:txBody>
                  <a:tcPr anchor="ctr"/>
                </a:tc>
                <a:extLst>
                  <a:ext uri="{0D108BD9-81ED-4DB2-BD59-A6C34878D82A}">
                    <a16:rowId xmlns:a16="http://schemas.microsoft.com/office/drawing/2014/main" val="897256239"/>
                  </a:ext>
                </a:extLst>
              </a:tr>
              <a:tr h="365760">
                <a:tc vMerge="1">
                  <a:txBody>
                    <a:bodyPr/>
                    <a:lstStyle/>
                    <a:p>
                      <a:pPr algn="l"/>
                      <a:endParaRPr lang="en-US" sz="1200" dirty="0">
                        <a:solidFill>
                          <a:schemeClr val="tx1"/>
                        </a:solidFill>
                      </a:endParaRPr>
                    </a:p>
                  </a:txBody>
                  <a:tcPr/>
                </a:tc>
                <a:tc>
                  <a:txBody>
                    <a:bodyPr/>
                    <a:lstStyle/>
                    <a:p>
                      <a:pPr marL="176400" indent="0" algn="l"/>
                      <a:r>
                        <a:rPr lang="en-US" sz="1200" dirty="0">
                          <a:solidFill>
                            <a:schemeClr val="bg2"/>
                          </a:solidFill>
                          <a:latin typeface="+mj-lt"/>
                        </a:rPr>
                        <a:t>Office SBP/DBP, mmHg (SD)</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143 (13)/</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88 (11)</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142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87 (10)</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143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bg2"/>
                          </a:solidFill>
                          <a:latin typeface="+mj-lt"/>
                          <a:ea typeface="+mn-ea"/>
                          <a:cs typeface="+mn-cs"/>
                        </a:rPr>
                        <a:t>89 (9)</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140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85 (9)</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141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86 (9)</a:t>
                      </a:r>
                      <a:endParaRPr lang="en-US" sz="12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141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mj-lt"/>
                        </a:rPr>
                        <a:t>87 (9)</a:t>
                      </a:r>
                    </a:p>
                  </a:txBody>
                  <a:tcPr anchor="ctr"/>
                </a:tc>
                <a:extLst>
                  <a:ext uri="{0D108BD9-81ED-4DB2-BD59-A6C34878D82A}">
                    <a16:rowId xmlns:a16="http://schemas.microsoft.com/office/drawing/2014/main" val="3861233423"/>
                  </a:ext>
                </a:extLst>
              </a:tr>
              <a:tr h="274320">
                <a:tc vMerge="1">
                  <a:txBody>
                    <a:bodyPr/>
                    <a:lstStyle/>
                    <a:p>
                      <a:pPr lvl="2" algn="ctr"/>
                      <a:endParaRPr lang="en-US" sz="1200" b="1" dirty="0">
                        <a:solidFill>
                          <a:schemeClr val="bg2"/>
                        </a:solidFill>
                      </a:endParaRPr>
                    </a:p>
                  </a:txBody>
                  <a:tcPr vert="vert270" anchor="ctr">
                    <a:lnL w="12700" cmpd="sng">
                      <a:noFill/>
                    </a:lnL>
                    <a:lnT w="12700" cap="flat" cmpd="sng" algn="ctr">
                      <a:solidFill>
                        <a:schemeClr val="accent1"/>
                      </a:solidFill>
                      <a:prstDash val="solid"/>
                      <a:round/>
                      <a:headEnd type="none" w="med" len="med"/>
                      <a:tailEnd type="none" w="med" len="med"/>
                    </a:lnT>
                    <a:lnTlToBr w="12700" cmpd="sng">
                      <a:noFill/>
                      <a:prstDash val="solid"/>
                    </a:lnTlToBr>
                    <a:lnBlToTr w="12700" cmpd="sng">
                      <a:noFill/>
                      <a:prstDash val="solid"/>
                    </a:lnBlToTr>
                  </a:tcPr>
                </a:tc>
                <a:tc>
                  <a:txBody>
                    <a:bodyPr/>
                    <a:lstStyle/>
                    <a:p>
                      <a:pPr marL="176400" indent="0" algn="l">
                        <a:lnSpc>
                          <a:spcPct val="150000"/>
                        </a:lnSpc>
                      </a:pPr>
                      <a:r>
                        <a:rPr lang="en-US" sz="1200" b="0" kern="100" dirty="0">
                          <a:solidFill>
                            <a:schemeClr val="bg2"/>
                          </a:solidFill>
                          <a:effectLst/>
                          <a:latin typeface="+mj-lt"/>
                          <a:ea typeface="Times New Roman" panose="02020603050405020304" pitchFamily="18" charset="0"/>
                          <a:cs typeface="Arial" panose="020B0604020202020204" pitchFamily="34" charset="0"/>
                        </a:rPr>
                        <a:t>eGFR ≥60 mL/min/1.73 m</a:t>
                      </a:r>
                      <a:r>
                        <a:rPr lang="en-US" sz="1200" b="0" kern="100" baseline="30000" dirty="0">
                          <a:solidFill>
                            <a:schemeClr val="bg2"/>
                          </a:solidFill>
                          <a:effectLst/>
                          <a:latin typeface="+mj-lt"/>
                          <a:ea typeface="Times New Roman" panose="02020603050405020304" pitchFamily="18" charset="0"/>
                          <a:cs typeface="Arial" panose="020B0604020202020204" pitchFamily="34" charset="0"/>
                        </a:rPr>
                        <a:t>2</a:t>
                      </a:r>
                      <a:r>
                        <a:rPr lang="en-US" sz="1200" b="0" kern="100" dirty="0">
                          <a:solidFill>
                            <a:schemeClr val="bg2"/>
                          </a:solidFill>
                          <a:effectLst/>
                          <a:latin typeface="+mj-lt"/>
                          <a:ea typeface="Times New Roman" panose="02020603050405020304" pitchFamily="18" charset="0"/>
                          <a:cs typeface="Arial" panose="020B0604020202020204" pitchFamily="34" charset="0"/>
                        </a:rPr>
                        <a:t>, n (%)</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Arial" panose="020B0604020202020204" pitchFamily="34" charset="0"/>
                        </a:rPr>
                        <a:t>64 (85)</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Arial" panose="020B0604020202020204" pitchFamily="34" charset="0"/>
                        </a:rPr>
                        <a:t>68 (87)</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Arial" panose="020B0604020202020204" pitchFamily="34" charset="0"/>
                        </a:rPr>
                        <a:t>70 (96)</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Arial" panose="020B0604020202020204" pitchFamily="34" charset="0"/>
                        </a:rPr>
                        <a:t>69 (92)</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Arial" panose="020B0604020202020204" pitchFamily="34" charset="0"/>
                        </a:rPr>
                        <a:t>68 (90)</a:t>
                      </a:r>
                      <a:endParaRPr lang="en-US" sz="1200" b="0" kern="100" dirty="0">
                        <a:solidFill>
                          <a:schemeClr val="bg2"/>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mj-lt"/>
                          <a:ea typeface="Times New Roman" panose="02020603050405020304" pitchFamily="18" charset="0"/>
                          <a:cs typeface="Times New Roman" panose="02020603050405020304" pitchFamily="18" charset="0"/>
                        </a:rPr>
                        <a:t>275 (91)</a:t>
                      </a:r>
                    </a:p>
                  </a:txBody>
                  <a:tcPr marL="68580" marR="68580" marT="0" marB="0"/>
                </a:tc>
                <a:extLst>
                  <a:ext uri="{0D108BD9-81ED-4DB2-BD59-A6C34878D82A}">
                    <a16:rowId xmlns:a16="http://schemas.microsoft.com/office/drawing/2014/main" val="439219993"/>
                  </a:ext>
                </a:extLst>
              </a:tr>
            </a:tbl>
          </a:graphicData>
        </a:graphic>
      </p:graphicFrame>
    </p:spTree>
    <p:extLst>
      <p:ext uri="{BB962C8B-B14F-4D97-AF65-F5344CB8AC3E}">
        <p14:creationId xmlns:p14="http://schemas.microsoft.com/office/powerpoint/2010/main" val="210339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595BE-0A4E-DB55-21E6-EF1A11F3F5C4}"/>
              </a:ext>
            </a:extLst>
          </p:cNvPr>
          <p:cNvSpPr>
            <a:spLocks noGrp="1"/>
          </p:cNvSpPr>
          <p:nvPr>
            <p:ph type="title"/>
          </p:nvPr>
        </p:nvSpPr>
        <p:spPr>
          <a:xfrm>
            <a:off x="457199" y="245972"/>
            <a:ext cx="11597951" cy="457200"/>
          </a:xfrm>
        </p:spPr>
        <p:txBody>
          <a:bodyPr/>
          <a:lstStyle/>
          <a:p>
            <a:r>
              <a:rPr lang="en-US" sz="2800" dirty="0"/>
              <a:t>Dose-Dependent Reductions in AGT Observed Through 6 Months</a:t>
            </a:r>
          </a:p>
        </p:txBody>
      </p:sp>
      <p:sp>
        <p:nvSpPr>
          <p:cNvPr id="5" name="Text Placeholder 4">
            <a:extLst>
              <a:ext uri="{FF2B5EF4-FFF2-40B4-BE49-F238E27FC236}">
                <a16:creationId xmlns:a16="http://schemas.microsoft.com/office/drawing/2014/main" id="{9D1832D9-5696-3B87-A636-9E5EBC39E1F9}"/>
              </a:ext>
            </a:extLst>
          </p:cNvPr>
          <p:cNvSpPr>
            <a:spLocks noGrp="1"/>
          </p:cNvSpPr>
          <p:nvPr>
            <p:ph type="body" idx="3"/>
          </p:nvPr>
        </p:nvSpPr>
        <p:spPr/>
        <p:txBody>
          <a:bodyPr/>
          <a:lstStyle/>
          <a:p>
            <a:pPr marL="0"/>
            <a:r>
              <a:rPr lang="en-US" dirty="0">
                <a:solidFill>
                  <a:schemeClr val="bg2"/>
                </a:solidFill>
              </a:rPr>
              <a:t>Data points are staggered for visualization. AGT, angiotensinogen; BL, baseline; CI, confidence interval; </a:t>
            </a:r>
            <a:r>
              <a:rPr lang="en-US" dirty="0">
                <a:solidFill>
                  <a:schemeClr val="bg2"/>
                </a:solidFill>
                <a:latin typeface="+mj-lt"/>
              </a:rPr>
              <a:t>Q3M, every 3 months; Q6M, every 6 months; SBP, systolic blood pressure.</a:t>
            </a:r>
            <a:endParaRPr lang="en-US" dirty="0">
              <a:solidFill>
                <a:schemeClr val="bg2"/>
              </a:solidFill>
            </a:endParaRPr>
          </a:p>
        </p:txBody>
      </p:sp>
      <p:pic>
        <p:nvPicPr>
          <p:cNvPr id="6" name="Picture 5" descr="A graph with different colored lines&#10;&#10;Description automatically generated">
            <a:extLst>
              <a:ext uri="{FF2B5EF4-FFF2-40B4-BE49-F238E27FC236}">
                <a16:creationId xmlns:a16="http://schemas.microsoft.com/office/drawing/2014/main" id="{8AD0BC4D-5840-941B-38AA-DFEAB0F9B5FF}"/>
              </a:ext>
            </a:extLst>
          </p:cNvPr>
          <p:cNvPicPr>
            <a:picLocks noChangeAspect="1"/>
          </p:cNvPicPr>
          <p:nvPr/>
        </p:nvPicPr>
        <p:blipFill>
          <a:blip r:embed="rId3"/>
          <a:stretch>
            <a:fillRect/>
          </a:stretch>
        </p:blipFill>
        <p:spPr>
          <a:xfrm>
            <a:off x="1120823" y="867395"/>
            <a:ext cx="9498071" cy="4905347"/>
          </a:xfrm>
          <a:prstGeom prst="rect">
            <a:avLst/>
          </a:prstGeom>
        </p:spPr>
      </p:pic>
      <p:sp>
        <p:nvSpPr>
          <p:cNvPr id="7" name="Rectangle 6">
            <a:extLst>
              <a:ext uri="{FF2B5EF4-FFF2-40B4-BE49-F238E27FC236}">
                <a16:creationId xmlns:a16="http://schemas.microsoft.com/office/drawing/2014/main" id="{BC005F57-DBDE-42D9-A52C-BE8B5F0B6C64}"/>
              </a:ext>
            </a:extLst>
          </p:cNvPr>
          <p:cNvSpPr/>
          <p:nvPr/>
        </p:nvSpPr>
        <p:spPr>
          <a:xfrm>
            <a:off x="2046515" y="3429000"/>
            <a:ext cx="8482566" cy="896257"/>
          </a:xfrm>
          <a:prstGeom prst="rect">
            <a:avLst/>
          </a:prstGeom>
          <a:noFill/>
          <a:ln w="19050">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45C73AB-392E-674A-C555-A2DD27366703}"/>
              </a:ext>
            </a:extLst>
          </p:cNvPr>
          <p:cNvGrpSpPr/>
          <p:nvPr/>
        </p:nvGrpSpPr>
        <p:grpSpPr>
          <a:xfrm>
            <a:off x="1120823" y="724560"/>
            <a:ext cx="9614486" cy="5090930"/>
            <a:chOff x="1120823" y="724560"/>
            <a:chExt cx="9614486" cy="5090930"/>
          </a:xfrm>
        </p:grpSpPr>
        <p:pic>
          <p:nvPicPr>
            <p:cNvPr id="8" name="Picture 7" descr="A graph with numbers and lines&#10;&#10;Description automatically generated">
              <a:extLst>
                <a:ext uri="{FF2B5EF4-FFF2-40B4-BE49-F238E27FC236}">
                  <a16:creationId xmlns:a16="http://schemas.microsoft.com/office/drawing/2014/main" id="{DE2BF028-3095-F2AB-C07A-1C9FB13947E1}"/>
                </a:ext>
              </a:extLst>
            </p:cNvPr>
            <p:cNvPicPr>
              <a:picLocks noChangeAspect="1"/>
            </p:cNvPicPr>
            <p:nvPr/>
          </p:nvPicPr>
          <p:blipFill>
            <a:blip r:embed="rId4"/>
            <a:stretch>
              <a:fillRect/>
            </a:stretch>
          </p:blipFill>
          <p:spPr>
            <a:xfrm>
              <a:off x="1120823" y="782977"/>
              <a:ext cx="9524673" cy="5032513"/>
            </a:xfrm>
            <a:prstGeom prst="rect">
              <a:avLst/>
            </a:prstGeom>
            <a:solidFill>
              <a:schemeClr val="bg1"/>
            </a:solidFill>
            <a:ln>
              <a:noFill/>
              <a:prstDash val="dash"/>
            </a:ln>
          </p:spPr>
        </p:pic>
        <p:sp>
          <p:nvSpPr>
            <p:cNvPr id="10" name="Rectangle 9">
              <a:extLst>
                <a:ext uri="{FF2B5EF4-FFF2-40B4-BE49-F238E27FC236}">
                  <a16:creationId xmlns:a16="http://schemas.microsoft.com/office/drawing/2014/main" id="{6FEC98FF-D159-91AE-D12E-164858CBFA85}"/>
                </a:ext>
              </a:extLst>
            </p:cNvPr>
            <p:cNvSpPr/>
            <p:nvPr/>
          </p:nvSpPr>
          <p:spPr>
            <a:xfrm>
              <a:off x="1456690" y="724560"/>
              <a:ext cx="9278619" cy="4079669"/>
            </a:xfrm>
            <a:prstGeom prst="rect">
              <a:avLst/>
            </a:prstGeom>
            <a:noFill/>
            <a:ln w="19050">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0EB8005E-F9DC-0A4B-2882-0DB4A45D1915}"/>
              </a:ext>
            </a:extLst>
          </p:cNvPr>
          <p:cNvSpPr>
            <a:spLocks noGrp="1"/>
          </p:cNvSpPr>
          <p:nvPr>
            <p:ph type="body" idx="1"/>
          </p:nvPr>
        </p:nvSpPr>
        <p:spPr>
          <a:xfrm>
            <a:off x="457200" y="5834444"/>
            <a:ext cx="11430000" cy="651645"/>
          </a:xfrm>
        </p:spPr>
        <p:txBody>
          <a:bodyPr>
            <a:noAutofit/>
          </a:bodyPr>
          <a:lstStyle/>
          <a:p>
            <a:pPr marL="229870" indent="-229870">
              <a:buSzPct val="100000"/>
            </a:pPr>
            <a:r>
              <a:rPr lang="en-US" sz="1400" dirty="0">
                <a:solidFill>
                  <a:schemeClr val="bg2"/>
                </a:solidFill>
                <a:latin typeface="+mj-lt"/>
                <a:ea typeface="Times New Roman" panose="02020603050405020304" pitchFamily="18" charset="0"/>
              </a:rPr>
              <a:t>M</a:t>
            </a:r>
            <a:r>
              <a:rPr lang="en-US" sz="1400" dirty="0">
                <a:solidFill>
                  <a:schemeClr val="bg2"/>
                </a:solidFill>
                <a:effectLst/>
                <a:latin typeface="+mj-lt"/>
                <a:ea typeface="Times New Roman" panose="02020603050405020304" pitchFamily="18" charset="0"/>
              </a:rPr>
              <a:t>ean reductions in serum AGT were sustained, with reductions of 88% for 150 mg Q6M, 93% for 300 mg Q6M, 98% for 300 mg Q3M, and 96% for 600 mg doses</a:t>
            </a:r>
            <a:r>
              <a:rPr lang="en-US" sz="1400" dirty="0">
                <a:solidFill>
                  <a:schemeClr val="bg2"/>
                </a:solidFill>
                <a:latin typeface="+mj-lt"/>
                <a:ea typeface="Times New Roman" panose="02020603050405020304" pitchFamily="18" charset="0"/>
              </a:rPr>
              <a:t> of zilebesiran at Month 6</a:t>
            </a:r>
            <a:endParaRPr lang="en-US" dirty="0">
              <a:solidFill>
                <a:schemeClr val="bg2"/>
              </a:solidFill>
            </a:endParaRPr>
          </a:p>
          <a:p>
            <a:pPr marL="230400" indent="-230400">
              <a:buSzPct val="100000"/>
            </a:pPr>
            <a:r>
              <a:rPr lang="en-US" sz="1400" dirty="0">
                <a:solidFill>
                  <a:schemeClr val="bg2"/>
                </a:solidFill>
                <a:effectLst/>
                <a:latin typeface="+mj-lt"/>
                <a:ea typeface="Times New Roman" panose="02020603050405020304" pitchFamily="18" charset="0"/>
              </a:rPr>
              <a:t>Through </a:t>
            </a:r>
            <a:r>
              <a:rPr lang="en-US" sz="1400" dirty="0">
                <a:solidFill>
                  <a:schemeClr val="bg2"/>
                </a:solidFill>
                <a:latin typeface="+mj-lt"/>
                <a:ea typeface="Times New Roman" panose="02020603050405020304" pitchFamily="18" charset="0"/>
              </a:rPr>
              <a:t>M</a:t>
            </a:r>
            <a:r>
              <a:rPr lang="en-US" sz="1400" dirty="0">
                <a:solidFill>
                  <a:schemeClr val="bg2"/>
                </a:solidFill>
                <a:effectLst/>
                <a:latin typeface="+mj-lt"/>
                <a:ea typeface="Times New Roman" panose="02020603050405020304" pitchFamily="18" charset="0"/>
              </a:rPr>
              <a:t>onth 6, AGT reduction was correlated with SBP change (</a:t>
            </a:r>
            <a:r>
              <a:rPr lang="en-US" sz="1400" i="1" dirty="0">
                <a:solidFill>
                  <a:schemeClr val="bg2"/>
                </a:solidFill>
                <a:effectLst/>
                <a:latin typeface="+mj-lt"/>
                <a:ea typeface="Times New Roman" panose="02020603050405020304" pitchFamily="18" charset="0"/>
              </a:rPr>
              <a:t>r</a:t>
            </a:r>
            <a:r>
              <a:rPr lang="en-US" sz="1400" dirty="0">
                <a:solidFill>
                  <a:schemeClr val="bg2"/>
                </a:solidFill>
                <a:effectLst/>
                <a:latin typeface="+mj-lt"/>
                <a:ea typeface="Times New Roman" panose="02020603050405020304" pitchFamily="18" charset="0"/>
              </a:rPr>
              <a:t> [95% CI]: 0.354 </a:t>
            </a:r>
            <a:r>
              <a:rPr lang="en-US" sz="1400" dirty="0">
                <a:solidFill>
                  <a:schemeClr val="bg2"/>
                </a:solidFill>
                <a:latin typeface="+mj-lt"/>
                <a:ea typeface="Times New Roman" panose="02020603050405020304" pitchFamily="18" charset="0"/>
              </a:rPr>
              <a:t>[</a:t>
            </a:r>
            <a:r>
              <a:rPr lang="en-US" sz="1400" dirty="0">
                <a:solidFill>
                  <a:schemeClr val="bg2"/>
                </a:solidFill>
                <a:effectLst/>
                <a:latin typeface="+mj-lt"/>
                <a:ea typeface="Times New Roman" panose="02020603050405020304" pitchFamily="18" charset="0"/>
              </a:rPr>
              <a:t>0.298, 0.408]); data on file</a:t>
            </a:r>
            <a:endParaRPr lang="en-US" sz="1400" dirty="0">
              <a:solidFill>
                <a:schemeClr val="bg2"/>
              </a:solidFill>
              <a:latin typeface="+mj-lt"/>
            </a:endParaRPr>
          </a:p>
        </p:txBody>
      </p:sp>
    </p:spTree>
    <p:extLst>
      <p:ext uri="{BB962C8B-B14F-4D97-AF65-F5344CB8AC3E}">
        <p14:creationId xmlns:p14="http://schemas.microsoft.com/office/powerpoint/2010/main" val="1391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7"/>
          <p:cNvSpPr txBox="1">
            <a:spLocks noGrp="1"/>
          </p:cNvSpPr>
          <p:nvPr>
            <p:ph type="body" idx="2"/>
          </p:nvPr>
        </p:nvSpPr>
        <p:spPr>
          <a:xfrm>
            <a:off x="466814" y="726816"/>
            <a:ext cx="11478036" cy="457200"/>
          </a:xfrm>
          <a:prstGeom prst="rect">
            <a:avLst/>
          </a:prstGeom>
          <a:noFill/>
          <a:ln>
            <a:noFill/>
          </a:ln>
        </p:spPr>
        <p:txBody>
          <a:bodyPr spcFirstLastPara="1" wrap="square" lIns="91425" tIns="45700" rIns="91425" bIns="45700" anchor="b" anchorCtr="0">
            <a:noAutofit/>
          </a:bodyPr>
          <a:lstStyle/>
          <a:p>
            <a:pPr marL="0">
              <a:spcBef>
                <a:spcPts val="0"/>
              </a:spcBef>
            </a:pPr>
            <a:r>
              <a:rPr lang="en-US" dirty="0">
                <a:solidFill>
                  <a:schemeClr val="accent1"/>
                </a:solidFill>
                <a:latin typeface="+mj-lt"/>
              </a:rPr>
              <a:t>Change from Baseline to Month 3 in 24-Hour Mean Ambulatory SBP</a:t>
            </a:r>
          </a:p>
        </p:txBody>
      </p:sp>
      <p:sp>
        <p:nvSpPr>
          <p:cNvPr id="284" name="Google Shape;284;p7"/>
          <p:cNvSpPr txBox="1">
            <a:spLocks noGrp="1"/>
          </p:cNvSpPr>
          <p:nvPr>
            <p:ph type="title"/>
          </p:nvPr>
        </p:nvSpPr>
        <p:spPr>
          <a:xfrm>
            <a:off x="457199" y="245972"/>
            <a:ext cx="12418291" cy="457200"/>
          </a:xfrm>
          <a:prstGeom prst="rect">
            <a:avLst/>
          </a:prstGeom>
          <a:noFill/>
          <a:ln>
            <a:noFill/>
          </a:ln>
        </p:spPr>
        <p:txBody>
          <a:bodyPr spcFirstLastPara="1" wrap="square" lIns="91425" tIns="45700" rIns="91425" bIns="45700" anchor="ctr" anchorCtr="0">
            <a:noAutofit/>
          </a:bodyPr>
          <a:lstStyle/>
          <a:p>
            <a:pPr lvl="0">
              <a:buClr>
                <a:schemeClr val="dk1"/>
              </a:buClr>
            </a:pPr>
            <a:r>
              <a:rPr lang="en-US" sz="2800" dirty="0"/>
              <a:t>Significant Decreases in ABPM SBP with All Zilebesiran Regimens</a:t>
            </a:r>
            <a:endParaRPr lang="en-US" sz="2800" dirty="0">
              <a:solidFill>
                <a:schemeClr val="dk1"/>
              </a:solidFill>
            </a:endParaRPr>
          </a:p>
        </p:txBody>
      </p:sp>
      <p:sp>
        <p:nvSpPr>
          <p:cNvPr id="6" name="Text Placeholder 5">
            <a:extLst>
              <a:ext uri="{FF2B5EF4-FFF2-40B4-BE49-F238E27FC236}">
                <a16:creationId xmlns:a16="http://schemas.microsoft.com/office/drawing/2014/main" id="{DAC38107-0F96-6D32-10DF-F952AC337DB4}"/>
              </a:ext>
            </a:extLst>
          </p:cNvPr>
          <p:cNvSpPr>
            <a:spLocks noGrp="1"/>
          </p:cNvSpPr>
          <p:nvPr>
            <p:ph type="body" idx="3"/>
          </p:nvPr>
        </p:nvSpPr>
        <p:spPr>
          <a:xfrm>
            <a:off x="457200" y="6452976"/>
            <a:ext cx="11478036" cy="361579"/>
          </a:xfrm>
        </p:spPr>
        <p:txBody>
          <a:bodyPr/>
          <a:lstStyle/>
          <a:p>
            <a:pPr marL="0">
              <a:spcBef>
                <a:spcPts val="0"/>
              </a:spcBef>
            </a:pPr>
            <a:r>
              <a:rPr lang="en-GB" dirty="0">
                <a:solidFill>
                  <a:schemeClr val="bg2"/>
                </a:solidFill>
              </a:rPr>
              <a:t>Blood pressure assessments were censored if taken while patients were receiving or within 2 weeks after stopping </a:t>
            </a:r>
            <a:r>
              <a:rPr lang="en-US" dirty="0">
                <a:solidFill>
                  <a:schemeClr val="bg2"/>
                </a:solidFill>
              </a:rPr>
              <a:t>any rescue medication. Data points are staggered for visualization. </a:t>
            </a:r>
            <a:r>
              <a:rPr lang="en-US" sz="800" b="0" baseline="30000" dirty="0" err="1">
                <a:solidFill>
                  <a:schemeClr val="bg2"/>
                </a:solidFill>
              </a:rPr>
              <a:t>a</a:t>
            </a:r>
            <a:r>
              <a:rPr lang="en-US" sz="800" b="0" dirty="0" err="1">
                <a:solidFill>
                  <a:schemeClr val="bg2"/>
                </a:solidFill>
              </a:rPr>
              <a:t>Adjusted</a:t>
            </a:r>
            <a:r>
              <a:rPr lang="en-US" sz="800" b="0" dirty="0">
                <a:solidFill>
                  <a:schemeClr val="bg2"/>
                </a:solidFill>
              </a:rPr>
              <a:t> 95% CIs and </a:t>
            </a:r>
            <a:r>
              <a:rPr lang="en-US" sz="800" b="0" i="1" dirty="0">
                <a:solidFill>
                  <a:schemeClr val="bg2"/>
                </a:solidFill>
              </a:rPr>
              <a:t>p</a:t>
            </a:r>
            <a:r>
              <a:rPr lang="en-US" sz="800" b="0" dirty="0">
                <a:solidFill>
                  <a:schemeClr val="bg2"/>
                </a:solidFill>
              </a:rPr>
              <a:t> values for the Month 3 primary analysis are based on Dunnett's test. ABPM, ambulatory blood pressure monitoring; </a:t>
            </a:r>
            <a:r>
              <a:rPr lang="en-US" sz="800" b="0" dirty="0">
                <a:solidFill>
                  <a:schemeClr val="bg2"/>
                </a:solidFill>
                <a:latin typeface="+mj-lt"/>
              </a:rPr>
              <a:t>BL, </a:t>
            </a:r>
            <a:r>
              <a:rPr lang="en-US" dirty="0">
                <a:solidFill>
                  <a:schemeClr val="bg2"/>
                </a:solidFill>
                <a:latin typeface="+mj-lt"/>
              </a:rPr>
              <a:t>baseline; </a:t>
            </a:r>
            <a:r>
              <a:rPr lang="en-US" sz="800" b="0" dirty="0">
                <a:solidFill>
                  <a:schemeClr val="bg2"/>
                </a:solidFill>
                <a:latin typeface="+mj-lt"/>
              </a:rPr>
              <a:t>CI, confidence interval; LSM, least-squares mean; LSMD, LSM difference; Q3M, every 3 months; Q6M, every 6 months; SBP, systolic blood pressure</a:t>
            </a:r>
            <a:r>
              <a:rPr lang="en-US" dirty="0">
                <a:solidFill>
                  <a:schemeClr val="bg2"/>
                </a:solidFill>
                <a:latin typeface="+mj-lt"/>
              </a:rPr>
              <a:t>.</a:t>
            </a:r>
            <a:endParaRPr lang="en-US" sz="800" b="0" dirty="0">
              <a:solidFill>
                <a:schemeClr val="bg2"/>
              </a:solidFill>
              <a:latin typeface="+mj-lt"/>
            </a:endParaRPr>
          </a:p>
        </p:txBody>
      </p:sp>
      <p:graphicFrame>
        <p:nvGraphicFramePr>
          <p:cNvPr id="3" name="3 months table">
            <a:extLst>
              <a:ext uri="{FF2B5EF4-FFF2-40B4-BE49-F238E27FC236}">
                <a16:creationId xmlns:a16="http://schemas.microsoft.com/office/drawing/2014/main" id="{BD49E8FA-A669-06CA-462E-E4D4BE268F0C}"/>
              </a:ext>
            </a:extLst>
          </p:cNvPr>
          <p:cNvGraphicFramePr>
            <a:graphicFrameLocks noGrp="1"/>
          </p:cNvGraphicFramePr>
          <p:nvPr>
            <p:extLst>
              <p:ext uri="{D42A27DB-BD31-4B8C-83A1-F6EECF244321}">
                <p14:modId xmlns:p14="http://schemas.microsoft.com/office/powerpoint/2010/main" val="2675207815"/>
              </p:ext>
            </p:extLst>
          </p:nvPr>
        </p:nvGraphicFramePr>
        <p:xfrm>
          <a:off x="256762" y="5714504"/>
          <a:ext cx="11688088" cy="719328"/>
        </p:xfrm>
        <a:graphic>
          <a:graphicData uri="http://schemas.openxmlformats.org/drawingml/2006/table">
            <a:tbl>
              <a:tblPr firstRow="1" bandRow="1">
                <a:tableStyleId>{5C22544A-7EE6-4342-B048-85BDC9FD1C3A}</a:tableStyleId>
              </a:tblPr>
              <a:tblGrid>
                <a:gridCol w="3338892">
                  <a:extLst>
                    <a:ext uri="{9D8B030D-6E8A-4147-A177-3AD203B41FA5}">
                      <a16:colId xmlns:a16="http://schemas.microsoft.com/office/drawing/2014/main" val="3217820008"/>
                    </a:ext>
                  </a:extLst>
                </a:gridCol>
                <a:gridCol w="2862241">
                  <a:extLst>
                    <a:ext uri="{9D8B030D-6E8A-4147-A177-3AD203B41FA5}">
                      <a16:colId xmlns:a16="http://schemas.microsoft.com/office/drawing/2014/main" val="514984177"/>
                    </a:ext>
                  </a:extLst>
                </a:gridCol>
                <a:gridCol w="2675574">
                  <a:extLst>
                    <a:ext uri="{9D8B030D-6E8A-4147-A177-3AD203B41FA5}">
                      <a16:colId xmlns:a16="http://schemas.microsoft.com/office/drawing/2014/main" val="978614500"/>
                    </a:ext>
                  </a:extLst>
                </a:gridCol>
                <a:gridCol w="2811381">
                  <a:extLst>
                    <a:ext uri="{9D8B030D-6E8A-4147-A177-3AD203B41FA5}">
                      <a16:colId xmlns:a16="http://schemas.microsoft.com/office/drawing/2014/main" val="4086504624"/>
                    </a:ext>
                  </a:extLst>
                </a:gridCol>
              </a:tblGrid>
              <a:tr h="292608">
                <a:tc>
                  <a:txBody>
                    <a:bodyPr/>
                    <a:lstStyle/>
                    <a:p>
                      <a:r>
                        <a:rPr lang="en-US" sz="1200" b="1" dirty="0">
                          <a:solidFill>
                            <a:schemeClr val="bg1"/>
                          </a:solidFill>
                          <a:latin typeface="+mj-lt"/>
                        </a:rPr>
                        <a:t>Month 3 (Primary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Q3M and Q6M </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5200">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r>
                        <a:rPr lang="en-US" sz="1100" baseline="30000" dirty="0">
                          <a:solidFill>
                            <a:schemeClr val="bg2"/>
                          </a:solidFill>
                          <a:latin typeface="+mj-lt"/>
                        </a:rPr>
                        <a:t>a</a:t>
                      </a:r>
                      <a:endParaRPr lang="en-US" sz="1100" i="1" baseline="30000" dirty="0">
                        <a:solidFill>
                          <a:schemeClr val="bg2"/>
                        </a:solidFill>
                        <a:latin typeface="+mj-lt"/>
                      </a:endParaRPr>
                    </a:p>
                  </a:txBody>
                  <a:tcPr anchor="ctr"/>
                </a:tc>
                <a:tc>
                  <a:txBody>
                    <a:bodyPr/>
                    <a:lstStyle/>
                    <a:p>
                      <a:pPr algn="ct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14.1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19.2,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9.0),</a:t>
                      </a:r>
                      <a:r>
                        <a:rPr lang="en-US" sz="1100" b="0" i="1" u="none" strike="noStrike" kern="1200" baseline="0" dirty="0">
                          <a:solidFill>
                            <a:schemeClr val="bg2"/>
                          </a:solidFill>
                          <a:latin typeface="+mj-lt"/>
                          <a:ea typeface="+mn-ea"/>
                          <a:cs typeface="+mn-cs"/>
                        </a:rPr>
                        <a:t> </a:t>
                      </a:r>
                    </a:p>
                    <a:p>
                      <a:pPr algn="ctr"/>
                      <a:r>
                        <a:rPr lang="en-US" sz="1100" b="0" i="0" u="none" strike="noStrike" kern="1200" cap="none" baseline="0" dirty="0">
                          <a:solidFill>
                            <a:schemeClr val="bg2"/>
                          </a:solidFill>
                          <a:latin typeface="+mn-lt"/>
                          <a:ea typeface="+mn-ea"/>
                          <a:cs typeface="+mn-cs"/>
                          <a:sym typeface="Arial"/>
                        </a:rPr>
                        <a:t>p</a:t>
                      </a:r>
                      <a:r>
                        <a:rPr lang="en-US" sz="1100" b="0" i="1" u="none" strike="noStrike" kern="1200" cap="none" baseline="0" dirty="0">
                          <a:solidFill>
                            <a:schemeClr val="bg2"/>
                          </a:solidFill>
                          <a:latin typeface="+mn-lt"/>
                          <a:ea typeface="+mn-ea"/>
                          <a:cs typeface="+mn-cs"/>
                          <a:sym typeface="Arial"/>
                        </a:rPr>
                        <a:t>=</a:t>
                      </a:r>
                      <a:r>
                        <a:rPr lang="en-US" sz="1100" b="0" i="0" u="none" strike="noStrike" kern="1200" cap="none" baseline="0" dirty="0">
                          <a:solidFill>
                            <a:schemeClr val="bg2"/>
                          </a:solidFill>
                          <a:latin typeface="+mn-lt"/>
                          <a:ea typeface="+mn-ea"/>
                          <a:cs typeface="+mn-cs"/>
                          <a:sym typeface="Arial"/>
                        </a:rPr>
                        <a:t>4.2E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10</a:t>
                      </a:r>
                      <a:endParaRPr lang="en-US" sz="11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16.7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21.2,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12.3), </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p=1.0E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12</a:t>
                      </a:r>
                      <a:endParaRPr lang="en-US" sz="1100" u="none" strike="noStrike" kern="1200" baseline="0" dirty="0">
                        <a:solidFill>
                          <a:schemeClr val="bg2"/>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15.7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20.8,</a:t>
                      </a:r>
                      <a:r>
                        <a:rPr lang="en-US" sz="1100" dirty="0">
                          <a:solidFill>
                            <a:schemeClr val="bg2"/>
                          </a:solidFill>
                          <a:latin typeface="+mj-lt"/>
                          <a:sym typeface="Symbol" panose="05050102010706020507" pitchFamily="18" charset="2"/>
                        </a:rPr>
                        <a:t> </a:t>
                      </a:r>
                      <a:r>
                        <a:rPr lang="en-US" sz="1100" i="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10.6),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p=1.0E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12</a:t>
                      </a:r>
                      <a:endParaRPr lang="en-US" sz="1100" i="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
        <p:nvSpPr>
          <p:cNvPr id="292" name="Google Shape;264;p7">
            <a:extLst>
              <a:ext uri="{FF2B5EF4-FFF2-40B4-BE49-F238E27FC236}">
                <a16:creationId xmlns:a16="http://schemas.microsoft.com/office/drawing/2014/main" id="{A3747D7A-C4F9-487C-7D9E-0FB7A279C99E}"/>
              </a:ext>
            </a:extLst>
          </p:cNvPr>
          <p:cNvSpPr txBox="1">
            <a:spLocks/>
          </p:cNvSpPr>
          <p:nvPr/>
        </p:nvSpPr>
        <p:spPr>
          <a:xfrm>
            <a:off x="466814" y="726816"/>
            <a:ext cx="11478036" cy="457200"/>
          </a:xfrm>
          <a:prstGeom prst="rect">
            <a:avLst/>
          </a:prstGeom>
          <a:solidFill>
            <a:schemeClr val="bg1"/>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lnSpc>
                <a:spcPct val="100000"/>
              </a:lnSpc>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lnSpc>
                <a:spcPct val="100000"/>
              </a:lnSpc>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lnSpc>
                <a:spcPct val="100000"/>
              </a:lnSpc>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lnSpc>
                <a:spcPct val="100000"/>
              </a:lnSpc>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pPr marL="0">
              <a:spcBef>
                <a:spcPts val="0"/>
              </a:spcBef>
            </a:pPr>
            <a:r>
              <a:rPr lang="en-US" dirty="0">
                <a:solidFill>
                  <a:schemeClr val="accent1"/>
                </a:solidFill>
                <a:latin typeface="+mj-lt"/>
              </a:rPr>
              <a:t>Change from Baseline to Month 6 in 24-Hour Mean Ambulatory SBP</a:t>
            </a:r>
          </a:p>
        </p:txBody>
      </p:sp>
      <p:grpSp>
        <p:nvGrpSpPr>
          <p:cNvPr id="47" name="3 months">
            <a:extLst>
              <a:ext uri="{FF2B5EF4-FFF2-40B4-BE49-F238E27FC236}">
                <a16:creationId xmlns:a16="http://schemas.microsoft.com/office/drawing/2014/main" id="{7E15FECC-9433-1022-8452-3E5F7FD8425A}"/>
              </a:ext>
            </a:extLst>
          </p:cNvPr>
          <p:cNvGrpSpPr/>
          <p:nvPr/>
        </p:nvGrpSpPr>
        <p:grpSpPr>
          <a:xfrm>
            <a:off x="955937" y="1200120"/>
            <a:ext cx="10181804" cy="4221489"/>
            <a:chOff x="1013449" y="1318255"/>
            <a:chExt cx="10181804" cy="4221489"/>
          </a:xfrm>
        </p:grpSpPr>
        <p:pic>
          <p:nvPicPr>
            <p:cNvPr id="46" name="3 months graph" descr="A screen shot of a computer game&#10;&#10;Description automatically generated">
              <a:extLst>
                <a:ext uri="{FF2B5EF4-FFF2-40B4-BE49-F238E27FC236}">
                  <a16:creationId xmlns:a16="http://schemas.microsoft.com/office/drawing/2014/main" id="{AB55F94F-0C0B-AC43-6D0B-4933F7FFCCD0}"/>
                </a:ext>
              </a:extLst>
            </p:cNvPr>
            <p:cNvPicPr>
              <a:picLocks noChangeAspect="1"/>
            </p:cNvPicPr>
            <p:nvPr/>
          </p:nvPicPr>
          <p:blipFill>
            <a:blip r:embed="rId3"/>
            <a:stretch>
              <a:fillRect/>
            </a:stretch>
          </p:blipFill>
          <p:spPr>
            <a:xfrm>
              <a:off x="1013449" y="1318255"/>
              <a:ext cx="10165101" cy="4221489"/>
            </a:xfrm>
            <a:prstGeom prst="rect">
              <a:avLst/>
            </a:prstGeom>
          </p:spPr>
        </p:pic>
        <p:grpSp>
          <p:nvGrpSpPr>
            <p:cNvPr id="295" name="3 months key">
              <a:extLst>
                <a:ext uri="{FF2B5EF4-FFF2-40B4-BE49-F238E27FC236}">
                  <a16:creationId xmlns:a16="http://schemas.microsoft.com/office/drawing/2014/main" id="{2D85796F-F331-62AE-E1ED-C8317BDAC729}"/>
                </a:ext>
              </a:extLst>
            </p:cNvPr>
            <p:cNvGrpSpPr/>
            <p:nvPr/>
          </p:nvGrpSpPr>
          <p:grpSpPr>
            <a:xfrm>
              <a:off x="5229523" y="1405441"/>
              <a:ext cx="5965730" cy="276999"/>
              <a:chOff x="5382887" y="1859982"/>
              <a:chExt cx="5965730" cy="276999"/>
            </a:xfrm>
          </p:grpSpPr>
          <p:grpSp>
            <p:nvGrpSpPr>
              <p:cNvPr id="20" name="Group 19">
                <a:extLst>
                  <a:ext uri="{FF2B5EF4-FFF2-40B4-BE49-F238E27FC236}">
                    <a16:creationId xmlns:a16="http://schemas.microsoft.com/office/drawing/2014/main" id="{347AE3AF-492A-0D05-CEF7-73AECF85648F}"/>
                  </a:ext>
                </a:extLst>
              </p:cNvPr>
              <p:cNvGrpSpPr/>
              <p:nvPr/>
            </p:nvGrpSpPr>
            <p:grpSpPr>
              <a:xfrm>
                <a:off x="5382887" y="1859982"/>
                <a:ext cx="906214" cy="276999"/>
                <a:chOff x="7236167" y="4353064"/>
                <a:chExt cx="906214" cy="276999"/>
              </a:xfrm>
            </p:grpSpPr>
            <p:sp>
              <p:nvSpPr>
                <p:cNvPr id="4" name="Rectangle 3">
                  <a:extLst>
                    <a:ext uri="{FF2B5EF4-FFF2-40B4-BE49-F238E27FC236}">
                      <a16:creationId xmlns:a16="http://schemas.microsoft.com/office/drawing/2014/main" id="{C363C2A5-A430-515A-D759-FD70E7EB94A1}"/>
                    </a:ext>
                  </a:extLst>
                </p:cNvPr>
                <p:cNvSpPr/>
                <p:nvPr/>
              </p:nvSpPr>
              <p:spPr>
                <a:xfrm>
                  <a:off x="7236167" y="4421295"/>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a:extLst>
                    <a:ext uri="{FF2B5EF4-FFF2-40B4-BE49-F238E27FC236}">
                      <a16:creationId xmlns:a16="http://schemas.microsoft.com/office/drawing/2014/main" id="{DABF4FDF-4979-7057-7223-7737464450CB}"/>
                    </a:ext>
                  </a:extLst>
                </p:cNvPr>
                <p:cNvSpPr txBox="1"/>
                <p:nvPr/>
              </p:nvSpPr>
              <p:spPr>
                <a:xfrm>
                  <a:off x="7404679" y="4353064"/>
                  <a:ext cx="737702" cy="276999"/>
                </a:xfrm>
                <a:prstGeom prst="rect">
                  <a:avLst/>
                </a:prstGeom>
                <a:noFill/>
              </p:spPr>
              <p:txBody>
                <a:bodyPr wrap="none" rtlCol="0">
                  <a:spAutoFit/>
                </a:bodyPr>
                <a:lstStyle/>
                <a:p>
                  <a:r>
                    <a:rPr lang="en-US" sz="1200" dirty="0"/>
                    <a:t>Placebo</a:t>
                  </a:r>
                </a:p>
              </p:txBody>
            </p:sp>
          </p:grpSp>
          <p:grpSp>
            <p:nvGrpSpPr>
              <p:cNvPr id="16" name="Group 15">
                <a:extLst>
                  <a:ext uri="{FF2B5EF4-FFF2-40B4-BE49-F238E27FC236}">
                    <a16:creationId xmlns:a16="http://schemas.microsoft.com/office/drawing/2014/main" id="{F03BA1E6-D493-6C9B-553B-D416552B5AEE}"/>
                  </a:ext>
                </a:extLst>
              </p:cNvPr>
              <p:cNvGrpSpPr/>
              <p:nvPr/>
            </p:nvGrpSpPr>
            <p:grpSpPr>
              <a:xfrm>
                <a:off x="6311961" y="1859982"/>
                <a:ext cx="1180679" cy="276999"/>
                <a:chOff x="613408" y="4353064"/>
                <a:chExt cx="1180679" cy="276999"/>
              </a:xfrm>
            </p:grpSpPr>
            <p:sp>
              <p:nvSpPr>
                <p:cNvPr id="5" name="Oval 4">
                  <a:extLst>
                    <a:ext uri="{FF2B5EF4-FFF2-40B4-BE49-F238E27FC236}">
                      <a16:creationId xmlns:a16="http://schemas.microsoft.com/office/drawing/2014/main" id="{36BAD63C-4C99-6F29-AA40-C8C0C1F67D05}"/>
                    </a:ext>
                  </a:extLst>
                </p:cNvPr>
                <p:cNvSpPr/>
                <p:nvPr/>
              </p:nvSpPr>
              <p:spPr>
                <a:xfrm>
                  <a:off x="613408" y="4421295"/>
                  <a:ext cx="140537" cy="140537"/>
                </a:xfrm>
                <a:prstGeom prst="ellipse">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a:extLst>
                    <a:ext uri="{FF2B5EF4-FFF2-40B4-BE49-F238E27FC236}">
                      <a16:creationId xmlns:a16="http://schemas.microsoft.com/office/drawing/2014/main" id="{A9A91C20-AC5D-C0A5-A01B-94ADE9E070D7}"/>
                    </a:ext>
                  </a:extLst>
                </p:cNvPr>
                <p:cNvSpPr txBox="1"/>
                <p:nvPr/>
              </p:nvSpPr>
              <p:spPr>
                <a:xfrm>
                  <a:off x="721357" y="4353064"/>
                  <a:ext cx="1072730" cy="276999"/>
                </a:xfrm>
                <a:prstGeom prst="rect">
                  <a:avLst/>
                </a:prstGeom>
                <a:noFill/>
              </p:spPr>
              <p:txBody>
                <a:bodyPr wrap="none" rtlCol="0">
                  <a:spAutoFit/>
                </a:bodyPr>
                <a:lstStyle/>
                <a:p>
                  <a:r>
                    <a:rPr lang="en-US" sz="1200" dirty="0"/>
                    <a:t>150 mg Q6M</a:t>
                  </a:r>
                </a:p>
              </p:txBody>
            </p:sp>
          </p:grpSp>
          <p:grpSp>
            <p:nvGrpSpPr>
              <p:cNvPr id="17" name="Group 16">
                <a:extLst>
                  <a:ext uri="{FF2B5EF4-FFF2-40B4-BE49-F238E27FC236}">
                    <a16:creationId xmlns:a16="http://schemas.microsoft.com/office/drawing/2014/main" id="{B256321D-27CE-E644-5CA1-E84FA0146EF3}"/>
                  </a:ext>
                </a:extLst>
              </p:cNvPr>
              <p:cNvGrpSpPr/>
              <p:nvPr/>
            </p:nvGrpSpPr>
            <p:grpSpPr>
              <a:xfrm>
                <a:off x="7568840" y="1859982"/>
                <a:ext cx="2809018" cy="276999"/>
                <a:chOff x="2441217" y="4353064"/>
                <a:chExt cx="2809018" cy="276999"/>
              </a:xfrm>
            </p:grpSpPr>
            <p:sp>
              <p:nvSpPr>
                <p:cNvPr id="7" name="Star: 5 Points 6">
                  <a:extLst>
                    <a:ext uri="{FF2B5EF4-FFF2-40B4-BE49-F238E27FC236}">
                      <a16:creationId xmlns:a16="http://schemas.microsoft.com/office/drawing/2014/main" id="{93005E5E-3A19-564D-ADF8-309B4DD2AA5B}"/>
                    </a:ext>
                  </a:extLst>
                </p:cNvPr>
                <p:cNvSpPr/>
                <p:nvPr/>
              </p:nvSpPr>
              <p:spPr>
                <a:xfrm>
                  <a:off x="2441217" y="4421295"/>
                  <a:ext cx="140537" cy="140537"/>
                </a:xfrm>
                <a:prstGeom prst="star5">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a:extLst>
                    <a:ext uri="{FF2B5EF4-FFF2-40B4-BE49-F238E27FC236}">
                      <a16:creationId xmlns:a16="http://schemas.microsoft.com/office/drawing/2014/main" id="{A016276E-9597-94B7-3275-6BE4949F8852}"/>
                    </a:ext>
                  </a:extLst>
                </p:cNvPr>
                <p:cNvSpPr txBox="1"/>
                <p:nvPr/>
              </p:nvSpPr>
              <p:spPr>
                <a:xfrm>
                  <a:off x="2530025" y="4353064"/>
                  <a:ext cx="2720210" cy="276999"/>
                </a:xfrm>
                <a:prstGeom prst="rect">
                  <a:avLst/>
                </a:prstGeom>
                <a:noFill/>
              </p:spPr>
              <p:txBody>
                <a:bodyPr wrap="square" rtlCol="0">
                  <a:spAutoFit/>
                </a:bodyPr>
                <a:lstStyle/>
                <a:p>
                  <a:r>
                    <a:rPr lang="en-US" sz="1200" dirty="0"/>
                    <a:t>300 mg Q6M and Q3M combined</a:t>
                  </a:r>
                </a:p>
              </p:txBody>
            </p:sp>
          </p:grpSp>
          <p:grpSp>
            <p:nvGrpSpPr>
              <p:cNvPr id="18" name="Group 17">
                <a:extLst>
                  <a:ext uri="{FF2B5EF4-FFF2-40B4-BE49-F238E27FC236}">
                    <a16:creationId xmlns:a16="http://schemas.microsoft.com/office/drawing/2014/main" id="{7EAC243C-B270-9BF2-6A95-2BCD53C3D6B0}"/>
                  </a:ext>
                </a:extLst>
              </p:cNvPr>
              <p:cNvGrpSpPr/>
              <p:nvPr/>
            </p:nvGrpSpPr>
            <p:grpSpPr>
              <a:xfrm>
                <a:off x="10159123" y="1859982"/>
                <a:ext cx="1189494" cy="276999"/>
                <a:chOff x="5538455" y="4353064"/>
                <a:chExt cx="1189494" cy="276999"/>
              </a:xfrm>
            </p:grpSpPr>
            <p:sp>
              <p:nvSpPr>
                <p:cNvPr id="8" name="Diamond 7">
                  <a:extLst>
                    <a:ext uri="{FF2B5EF4-FFF2-40B4-BE49-F238E27FC236}">
                      <a16:creationId xmlns:a16="http://schemas.microsoft.com/office/drawing/2014/main" id="{8A9A37DF-11B6-9639-B4DD-8DA2138356F3}"/>
                    </a:ext>
                  </a:extLst>
                </p:cNvPr>
                <p:cNvSpPr/>
                <p:nvPr/>
              </p:nvSpPr>
              <p:spPr>
                <a:xfrm>
                  <a:off x="5538455" y="4421295"/>
                  <a:ext cx="140537" cy="140537"/>
                </a:xfrm>
                <a:prstGeom prst="diamond">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TextBox 11">
                  <a:extLst>
                    <a:ext uri="{FF2B5EF4-FFF2-40B4-BE49-F238E27FC236}">
                      <a16:creationId xmlns:a16="http://schemas.microsoft.com/office/drawing/2014/main" id="{0050E8C0-5937-ADE3-000E-28F9636F5966}"/>
                    </a:ext>
                  </a:extLst>
                </p:cNvPr>
                <p:cNvSpPr txBox="1"/>
                <p:nvPr/>
              </p:nvSpPr>
              <p:spPr>
                <a:xfrm>
                  <a:off x="5655219" y="4353064"/>
                  <a:ext cx="1072730" cy="276999"/>
                </a:xfrm>
                <a:prstGeom prst="rect">
                  <a:avLst/>
                </a:prstGeom>
                <a:noFill/>
              </p:spPr>
              <p:txBody>
                <a:bodyPr wrap="none" rtlCol="0">
                  <a:spAutoFit/>
                </a:bodyPr>
                <a:lstStyle/>
                <a:p>
                  <a:r>
                    <a:rPr lang="en-US" sz="1200" dirty="0"/>
                    <a:t>600 mg Q6M</a:t>
                  </a:r>
                </a:p>
              </p:txBody>
            </p:sp>
          </p:grpSp>
        </p:grpSp>
      </p:grpSp>
      <p:grpSp>
        <p:nvGrpSpPr>
          <p:cNvPr id="49" name="6 months">
            <a:extLst>
              <a:ext uri="{FF2B5EF4-FFF2-40B4-BE49-F238E27FC236}">
                <a16:creationId xmlns:a16="http://schemas.microsoft.com/office/drawing/2014/main" id="{3D3BF1D5-8D0F-2672-70D5-11B80A9A4192}"/>
              </a:ext>
            </a:extLst>
          </p:cNvPr>
          <p:cNvGrpSpPr/>
          <p:nvPr/>
        </p:nvGrpSpPr>
        <p:grpSpPr>
          <a:xfrm>
            <a:off x="786000" y="1185003"/>
            <a:ext cx="10620000" cy="4536000"/>
            <a:chOff x="679937" y="1095919"/>
            <a:chExt cx="10620000" cy="4536000"/>
          </a:xfrm>
        </p:grpSpPr>
        <p:sp>
          <p:nvSpPr>
            <p:cNvPr id="48" name="Rectangle 47">
              <a:extLst>
                <a:ext uri="{FF2B5EF4-FFF2-40B4-BE49-F238E27FC236}">
                  <a16:creationId xmlns:a16="http://schemas.microsoft.com/office/drawing/2014/main" id="{6D8139F8-1802-8749-96D7-DA35540B07F3}"/>
                </a:ext>
              </a:extLst>
            </p:cNvPr>
            <p:cNvSpPr/>
            <p:nvPr/>
          </p:nvSpPr>
          <p:spPr>
            <a:xfrm>
              <a:off x="679937" y="1095919"/>
              <a:ext cx="10620000" cy="45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6 months">
              <a:extLst>
                <a:ext uri="{FF2B5EF4-FFF2-40B4-BE49-F238E27FC236}">
                  <a16:creationId xmlns:a16="http://schemas.microsoft.com/office/drawing/2014/main" id="{C322E0F4-655A-F861-141D-EF5DE23417E6}"/>
                </a:ext>
              </a:extLst>
            </p:cNvPr>
            <p:cNvGrpSpPr/>
            <p:nvPr/>
          </p:nvGrpSpPr>
          <p:grpSpPr>
            <a:xfrm>
              <a:off x="862512" y="1138658"/>
              <a:ext cx="10009775" cy="4472634"/>
              <a:chOff x="841471" y="1169138"/>
              <a:chExt cx="10009775" cy="4472634"/>
            </a:xfrm>
          </p:grpSpPr>
          <p:grpSp>
            <p:nvGrpSpPr>
              <p:cNvPr id="38" name="Group 37">
                <a:extLst>
                  <a:ext uri="{FF2B5EF4-FFF2-40B4-BE49-F238E27FC236}">
                    <a16:creationId xmlns:a16="http://schemas.microsoft.com/office/drawing/2014/main" id="{075BE7DE-826B-A44D-293F-BEDC591BDE93}"/>
                  </a:ext>
                </a:extLst>
              </p:cNvPr>
              <p:cNvGrpSpPr/>
              <p:nvPr/>
            </p:nvGrpSpPr>
            <p:grpSpPr>
              <a:xfrm>
                <a:off x="4904402" y="1299728"/>
                <a:ext cx="5946844" cy="276999"/>
                <a:chOff x="4355762" y="7365248"/>
                <a:chExt cx="5946844" cy="276999"/>
              </a:xfrm>
            </p:grpSpPr>
            <p:sp>
              <p:nvSpPr>
                <p:cNvPr id="28" name="Rectangle 27">
                  <a:extLst>
                    <a:ext uri="{FF2B5EF4-FFF2-40B4-BE49-F238E27FC236}">
                      <a16:creationId xmlns:a16="http://schemas.microsoft.com/office/drawing/2014/main" id="{911BB8E5-96D9-FE82-56AC-A1FEF85B80EA}"/>
                    </a:ext>
                  </a:extLst>
                </p:cNvPr>
                <p:cNvSpPr/>
                <p:nvPr/>
              </p:nvSpPr>
              <p:spPr>
                <a:xfrm>
                  <a:off x="4355762" y="74334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TextBox 28">
                  <a:extLst>
                    <a:ext uri="{FF2B5EF4-FFF2-40B4-BE49-F238E27FC236}">
                      <a16:creationId xmlns:a16="http://schemas.microsoft.com/office/drawing/2014/main" id="{ECB845E8-7064-F4A1-4FD5-150128D88CCE}"/>
                    </a:ext>
                  </a:extLst>
                </p:cNvPr>
                <p:cNvSpPr txBox="1"/>
                <p:nvPr/>
              </p:nvSpPr>
              <p:spPr>
                <a:xfrm>
                  <a:off x="4524274" y="7365248"/>
                  <a:ext cx="737702" cy="276999"/>
                </a:xfrm>
                <a:prstGeom prst="rect">
                  <a:avLst/>
                </a:prstGeom>
                <a:noFill/>
              </p:spPr>
              <p:txBody>
                <a:bodyPr wrap="none" rtlCol="0">
                  <a:spAutoFit/>
                </a:bodyPr>
                <a:lstStyle/>
                <a:p>
                  <a:r>
                    <a:rPr lang="en-US" sz="1200" dirty="0"/>
                    <a:t>Placebo</a:t>
                  </a:r>
                </a:p>
              </p:txBody>
            </p:sp>
            <p:sp>
              <p:nvSpPr>
                <p:cNvPr id="30" name="Oval 29">
                  <a:extLst>
                    <a:ext uri="{FF2B5EF4-FFF2-40B4-BE49-F238E27FC236}">
                      <a16:creationId xmlns:a16="http://schemas.microsoft.com/office/drawing/2014/main" id="{57569E91-C00D-68FE-A83E-1B00D50194C6}"/>
                    </a:ext>
                  </a:extLst>
                </p:cNvPr>
                <p:cNvSpPr/>
                <p:nvPr/>
              </p:nvSpPr>
              <p:spPr>
                <a:xfrm>
                  <a:off x="5326821" y="7433479"/>
                  <a:ext cx="140537" cy="140537"/>
                </a:xfrm>
                <a:prstGeom prst="ellipse">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1" name="TextBox 30">
                  <a:extLst>
                    <a:ext uri="{FF2B5EF4-FFF2-40B4-BE49-F238E27FC236}">
                      <a16:creationId xmlns:a16="http://schemas.microsoft.com/office/drawing/2014/main" id="{2259075B-F771-BED2-2E0C-34F390BC6CF4}"/>
                    </a:ext>
                  </a:extLst>
                </p:cNvPr>
                <p:cNvSpPr txBox="1"/>
                <p:nvPr/>
              </p:nvSpPr>
              <p:spPr>
                <a:xfrm>
                  <a:off x="5457630" y="7365248"/>
                  <a:ext cx="1072730" cy="276999"/>
                </a:xfrm>
                <a:prstGeom prst="rect">
                  <a:avLst/>
                </a:prstGeom>
                <a:noFill/>
              </p:spPr>
              <p:txBody>
                <a:bodyPr wrap="none" rtlCol="0">
                  <a:spAutoFit/>
                </a:bodyPr>
                <a:lstStyle/>
                <a:p>
                  <a:r>
                    <a:rPr lang="en-US" sz="1200" dirty="0"/>
                    <a:t>150 mg Q6M</a:t>
                  </a:r>
                </a:p>
              </p:txBody>
            </p:sp>
            <p:sp>
              <p:nvSpPr>
                <p:cNvPr id="32" name="Hexagon 31">
                  <a:extLst>
                    <a:ext uri="{FF2B5EF4-FFF2-40B4-BE49-F238E27FC236}">
                      <a16:creationId xmlns:a16="http://schemas.microsoft.com/office/drawing/2014/main" id="{60A40986-BCE0-78FB-9871-72F09E870540}"/>
                    </a:ext>
                  </a:extLst>
                </p:cNvPr>
                <p:cNvSpPr/>
                <p:nvPr/>
              </p:nvSpPr>
              <p:spPr>
                <a:xfrm>
                  <a:off x="6554468" y="7433479"/>
                  <a:ext cx="140537" cy="140537"/>
                </a:xfrm>
                <a:prstGeom prst="hexagon">
                  <a:avLst/>
                </a:prstGeom>
                <a:solidFill>
                  <a:srgbClr val="0A3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TextBox 32">
                  <a:extLst>
                    <a:ext uri="{FF2B5EF4-FFF2-40B4-BE49-F238E27FC236}">
                      <a16:creationId xmlns:a16="http://schemas.microsoft.com/office/drawing/2014/main" id="{56C5150F-3A61-6401-0035-B7AF9F58CD6C}"/>
                    </a:ext>
                  </a:extLst>
                </p:cNvPr>
                <p:cNvSpPr txBox="1"/>
                <p:nvPr/>
              </p:nvSpPr>
              <p:spPr>
                <a:xfrm>
                  <a:off x="6719476" y="7365248"/>
                  <a:ext cx="1072730" cy="276999"/>
                </a:xfrm>
                <a:prstGeom prst="rect">
                  <a:avLst/>
                </a:prstGeom>
                <a:noFill/>
              </p:spPr>
              <p:txBody>
                <a:bodyPr wrap="none" rtlCol="0">
                  <a:spAutoFit/>
                </a:bodyPr>
                <a:lstStyle/>
                <a:p>
                  <a:r>
                    <a:rPr lang="en-US" sz="1200" dirty="0"/>
                    <a:t>300 mg Q6M</a:t>
                  </a:r>
                </a:p>
              </p:txBody>
            </p:sp>
            <p:sp>
              <p:nvSpPr>
                <p:cNvPr id="34" name="Diamond 33">
                  <a:extLst>
                    <a:ext uri="{FF2B5EF4-FFF2-40B4-BE49-F238E27FC236}">
                      <a16:creationId xmlns:a16="http://schemas.microsoft.com/office/drawing/2014/main" id="{9F0ABFDE-484E-89D7-6965-028B20149262}"/>
                    </a:ext>
                  </a:extLst>
                </p:cNvPr>
                <p:cNvSpPr/>
                <p:nvPr/>
              </p:nvSpPr>
              <p:spPr>
                <a:xfrm>
                  <a:off x="9116552" y="7433479"/>
                  <a:ext cx="140537" cy="140537"/>
                </a:xfrm>
                <a:prstGeom prst="diamond">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F33277FE-C17C-B84C-BB75-C576EC58F80C}"/>
                    </a:ext>
                  </a:extLst>
                </p:cNvPr>
                <p:cNvSpPr txBox="1"/>
                <p:nvPr/>
              </p:nvSpPr>
              <p:spPr>
                <a:xfrm>
                  <a:off x="9229876" y="7365248"/>
                  <a:ext cx="1072730" cy="276999"/>
                </a:xfrm>
                <a:prstGeom prst="rect">
                  <a:avLst/>
                </a:prstGeom>
                <a:noFill/>
              </p:spPr>
              <p:txBody>
                <a:bodyPr wrap="none" rtlCol="0">
                  <a:spAutoFit/>
                </a:bodyPr>
                <a:lstStyle/>
                <a:p>
                  <a:r>
                    <a:rPr lang="en-US" sz="1200" dirty="0"/>
                    <a:t>600 mg Q6M</a:t>
                  </a:r>
                </a:p>
              </p:txBody>
            </p:sp>
            <p:sp>
              <p:nvSpPr>
                <p:cNvPr id="36" name="Isosceles Triangle 35">
                  <a:extLst>
                    <a:ext uri="{FF2B5EF4-FFF2-40B4-BE49-F238E27FC236}">
                      <a16:creationId xmlns:a16="http://schemas.microsoft.com/office/drawing/2014/main" id="{5255030F-A976-2AAA-A03F-58536C3DD007}"/>
                    </a:ext>
                  </a:extLst>
                </p:cNvPr>
                <p:cNvSpPr/>
                <p:nvPr/>
              </p:nvSpPr>
              <p:spPr>
                <a:xfrm>
                  <a:off x="7855314" y="7433479"/>
                  <a:ext cx="140537" cy="140537"/>
                </a:xfrm>
                <a:prstGeom prst="triangle">
                  <a:avLst/>
                </a:prstGeom>
                <a:solidFill>
                  <a:srgbClr val="ED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EDAA00"/>
                    </a:solidFill>
                  </a:endParaRPr>
                </a:p>
              </p:txBody>
            </p:sp>
            <p:sp>
              <p:nvSpPr>
                <p:cNvPr id="37" name="TextBox 36">
                  <a:extLst>
                    <a:ext uri="{FF2B5EF4-FFF2-40B4-BE49-F238E27FC236}">
                      <a16:creationId xmlns:a16="http://schemas.microsoft.com/office/drawing/2014/main" id="{DC516F94-4E2F-BB07-779C-17802E986795}"/>
                    </a:ext>
                  </a:extLst>
                </p:cNvPr>
                <p:cNvSpPr txBox="1"/>
                <p:nvPr/>
              </p:nvSpPr>
              <p:spPr>
                <a:xfrm>
                  <a:off x="8020322" y="7365248"/>
                  <a:ext cx="1072730" cy="276999"/>
                </a:xfrm>
                <a:prstGeom prst="rect">
                  <a:avLst/>
                </a:prstGeom>
                <a:noFill/>
              </p:spPr>
              <p:txBody>
                <a:bodyPr wrap="none" rtlCol="0">
                  <a:spAutoFit/>
                </a:bodyPr>
                <a:lstStyle/>
                <a:p>
                  <a:r>
                    <a:rPr lang="en-US" sz="1200" dirty="0"/>
                    <a:t>300 mg Q3M</a:t>
                  </a:r>
                </a:p>
              </p:txBody>
            </p:sp>
          </p:grpSp>
          <p:pic>
            <p:nvPicPr>
              <p:cNvPr id="40" name="Picture 39" descr="A screen shot of a computer screen&#10;&#10;Description automatically generated">
                <a:extLst>
                  <a:ext uri="{FF2B5EF4-FFF2-40B4-BE49-F238E27FC236}">
                    <a16:creationId xmlns:a16="http://schemas.microsoft.com/office/drawing/2014/main" id="{8E2CF824-6F68-3CDE-B8A9-080DB596B185}"/>
                  </a:ext>
                </a:extLst>
              </p:cNvPr>
              <p:cNvPicPr>
                <a:picLocks noChangeAspect="1"/>
              </p:cNvPicPr>
              <p:nvPr/>
            </p:nvPicPr>
            <p:blipFill>
              <a:blip r:embed="rId4"/>
              <a:stretch>
                <a:fillRect/>
              </a:stretch>
            </p:blipFill>
            <p:spPr>
              <a:xfrm>
                <a:off x="841471" y="1169138"/>
                <a:ext cx="9917969" cy="4472634"/>
              </a:xfrm>
              <a:prstGeom prst="rect">
                <a:avLst/>
              </a:prstGeom>
            </p:spPr>
          </p:pic>
        </p:grpSp>
      </p:grpSp>
      <p:graphicFrame>
        <p:nvGraphicFramePr>
          <p:cNvPr id="291" name="6 months table">
            <a:extLst>
              <a:ext uri="{FF2B5EF4-FFF2-40B4-BE49-F238E27FC236}">
                <a16:creationId xmlns:a16="http://schemas.microsoft.com/office/drawing/2014/main" id="{1F7D5273-698D-A950-8C59-827A3BA969A0}"/>
              </a:ext>
            </a:extLst>
          </p:cNvPr>
          <p:cNvGraphicFramePr>
            <a:graphicFrameLocks noGrp="1"/>
          </p:cNvGraphicFramePr>
          <p:nvPr>
            <p:extLst>
              <p:ext uri="{D42A27DB-BD31-4B8C-83A1-F6EECF244321}">
                <p14:modId xmlns:p14="http://schemas.microsoft.com/office/powerpoint/2010/main" val="737331915"/>
              </p:ext>
            </p:extLst>
          </p:nvPr>
        </p:nvGraphicFramePr>
        <p:xfrm>
          <a:off x="256762" y="5708408"/>
          <a:ext cx="11678473" cy="719328"/>
        </p:xfrm>
        <a:graphic>
          <a:graphicData uri="http://schemas.openxmlformats.org/drawingml/2006/table">
            <a:tbl>
              <a:tblPr firstRow="1" bandRow="1">
                <a:tableStyleId>{5C22544A-7EE6-4342-B048-85BDC9FD1C3A}</a:tableStyleId>
              </a:tblPr>
              <a:tblGrid>
                <a:gridCol w="2813214">
                  <a:extLst>
                    <a:ext uri="{9D8B030D-6E8A-4147-A177-3AD203B41FA5}">
                      <a16:colId xmlns:a16="http://schemas.microsoft.com/office/drawing/2014/main" val="3217820008"/>
                    </a:ext>
                  </a:extLst>
                </a:gridCol>
                <a:gridCol w="2240201">
                  <a:extLst>
                    <a:ext uri="{9D8B030D-6E8A-4147-A177-3AD203B41FA5}">
                      <a16:colId xmlns:a16="http://schemas.microsoft.com/office/drawing/2014/main" val="514984177"/>
                    </a:ext>
                  </a:extLst>
                </a:gridCol>
                <a:gridCol w="2171610">
                  <a:extLst>
                    <a:ext uri="{9D8B030D-6E8A-4147-A177-3AD203B41FA5}">
                      <a16:colId xmlns:a16="http://schemas.microsoft.com/office/drawing/2014/main" val="978614500"/>
                    </a:ext>
                  </a:extLst>
                </a:gridCol>
                <a:gridCol w="2171610">
                  <a:extLst>
                    <a:ext uri="{9D8B030D-6E8A-4147-A177-3AD203B41FA5}">
                      <a16:colId xmlns:a16="http://schemas.microsoft.com/office/drawing/2014/main" val="3551760642"/>
                    </a:ext>
                  </a:extLst>
                </a:gridCol>
                <a:gridCol w="2281838">
                  <a:extLst>
                    <a:ext uri="{9D8B030D-6E8A-4147-A177-3AD203B41FA5}">
                      <a16:colId xmlns:a16="http://schemas.microsoft.com/office/drawing/2014/main" val="4086504624"/>
                    </a:ext>
                  </a:extLst>
                </a:gridCol>
              </a:tblGrid>
              <a:tr h="292608">
                <a:tc>
                  <a:txBody>
                    <a:bodyPr/>
                    <a:lstStyle/>
                    <a:p>
                      <a:r>
                        <a:rPr lang="en-US" sz="1200" b="1" dirty="0">
                          <a:solidFill>
                            <a:schemeClr val="bg1"/>
                          </a:solidFill>
                          <a:latin typeface="+mj-lt"/>
                        </a:rPr>
                        <a:t>Month 6 (Key Secondary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Q6M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kern="0" cap="none" spc="0" normalizeH="0" baseline="0" dirty="0">
                          <a:solidFill>
                            <a:schemeClr val="bg1"/>
                          </a:solidFill>
                          <a:latin typeface="+mj-lt"/>
                          <a:ea typeface="+mn-ea"/>
                          <a:cs typeface="+mn-cs"/>
                          <a:sym typeface="Arial" panose="020B0604020202020204" pitchFamily="34" charset="0"/>
                        </a:rPr>
                        <a:t>300 mg Q3M</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4026">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marL="0" marR="0" lvl="0" indent="0" algn="ctr" defTabSz="342892" rtl="0" eaLnBrk="1" fontAlgn="auto" hangingPunct="1">
                        <a:lnSpc>
                          <a:spcPct val="100000"/>
                        </a:lnSpc>
                        <a:spcBef>
                          <a:spcPts val="0"/>
                        </a:spcBef>
                        <a:spcAft>
                          <a:spcPts val="0"/>
                        </a:spcAft>
                        <a:buFontTx/>
                        <a:buNone/>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−11.1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(−15.8, −6.4), </a:t>
                      </a:r>
                    </a:p>
                    <a:p>
                      <a:pPr marL="0" marR="0" lvl="0" indent="0" algn="ctr" defTabSz="342892" rtl="0" eaLnBrk="1" fontAlgn="auto" hangingPunct="1">
                        <a:lnSpc>
                          <a:spcPct val="100000"/>
                        </a:lnSpc>
                        <a:spcBef>
                          <a:spcPts val="0"/>
                        </a:spcBef>
                        <a:spcAft>
                          <a:spcPts val="0"/>
                        </a:spcAft>
                        <a:buFontTx/>
                        <a:buNone/>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4.5E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06</a:t>
                      </a:r>
                      <a:endParaRPr lang="en-US" sz="1100" b="0" i="1" u="none" strike="noStrike" kern="0" cap="none" spc="0" normalizeH="0" baseline="0" dirty="0">
                        <a:solidFill>
                          <a:schemeClr val="bg2">
                            <a:lumMod val="100000"/>
                          </a:schemeClr>
                        </a:solidFill>
                        <a:latin typeface="+mn-lt"/>
                        <a:ea typeface="+mn-ea"/>
                        <a:cs typeface="+mn-cs"/>
                        <a:sym typeface="Arial" panose="020B0604020202020204" pitchFamily="34" charset="0"/>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−14.5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(−19.1, −9.9),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1.8E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−14.1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(−18.9, −9.4),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9.1E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cap="none" spc="0" normalizeH="0" baseline="0" dirty="0">
                          <a:solidFill>
                            <a:schemeClr val="bg2">
                              <a:lumMod val="100000"/>
                            </a:schemeClr>
                          </a:solidFill>
                          <a:latin typeface="+mj-lt"/>
                          <a:ea typeface="+mn-ea"/>
                          <a:cs typeface="+mn-cs"/>
                          <a:sym typeface=""/>
                        </a:rPr>
                        <a:t>−</a:t>
                      </a:r>
                      <a:r>
                        <a:rPr lang="en-US" sz="1100" b="1" i="0" u="none" strike="noStrike" kern="1200" cap="none" spc="0" normalizeH="0" baseline="0" dirty="0">
                          <a:solidFill>
                            <a:schemeClr val="bg2">
                              <a:lumMod val="100000"/>
                            </a:schemeClr>
                          </a:solidFill>
                          <a:latin typeface="+mj-lt"/>
                          <a:ea typeface="+mn-ea"/>
                          <a:cs typeface="+mn-cs"/>
                          <a:sym typeface=""/>
                        </a:rPr>
                        <a:t>14.2 </a:t>
                      </a:r>
                      <a:r>
                        <a:rPr lang="en-US" sz="1100" b="0" i="0" u="none" strike="noStrike" kern="1200" cap="none" spc="0" normalizeH="0" baseline="0" dirty="0">
                          <a:solidFill>
                            <a:schemeClr val="bg2">
                              <a:lumMod val="100000"/>
                            </a:schemeClr>
                          </a:solidFill>
                          <a:latin typeface="+mj-lt"/>
                          <a:ea typeface="+mn-ea"/>
                          <a:cs typeface="+mn-cs"/>
                          <a:sym typeface=""/>
                        </a:rPr>
                        <a:t>(</a:t>
                      </a:r>
                      <a:r>
                        <a:rPr lang="en-US" sz="1100" b="0" i="0" u="none" strike="noStrike" cap="none" spc="0" normalizeH="0" baseline="0" dirty="0">
                          <a:solidFill>
                            <a:schemeClr val="bg2">
                              <a:lumMod val="100000"/>
                            </a:schemeClr>
                          </a:solidFill>
                          <a:latin typeface="+mj-lt"/>
                          <a:ea typeface="+mn-ea"/>
                          <a:cs typeface="+mn-cs"/>
                          <a:sym typeface=""/>
                        </a:rPr>
                        <a:t>−</a:t>
                      </a:r>
                      <a:r>
                        <a:rPr lang="en-US" sz="1100" b="0" i="0" u="none" strike="noStrike" kern="1200" cap="none" spc="0" normalizeH="0" baseline="0" dirty="0">
                          <a:solidFill>
                            <a:schemeClr val="bg2">
                              <a:lumMod val="100000"/>
                            </a:schemeClr>
                          </a:solidFill>
                          <a:latin typeface="+mj-lt"/>
                          <a:ea typeface="+mn-ea"/>
                          <a:cs typeface="+mn-cs"/>
                          <a:sym typeface=""/>
                        </a:rPr>
                        <a:t>18.9,</a:t>
                      </a:r>
                      <a:r>
                        <a:rPr lang="en-US" sz="1100" b="0" i="0" u="none" strike="noStrike" cap="none" spc="0" normalizeH="0" baseline="0" dirty="0">
                          <a:solidFill>
                            <a:schemeClr val="bg2">
                              <a:lumMod val="100000"/>
                            </a:schemeClr>
                          </a:solidFill>
                          <a:latin typeface="+mj-lt"/>
                          <a:ea typeface="+mn-ea"/>
                          <a:cs typeface="+mn-cs"/>
                          <a:sym typeface=""/>
                        </a:rPr>
                        <a:t> −</a:t>
                      </a:r>
                      <a:r>
                        <a:rPr lang="en-US" sz="1100" b="0" i="0" u="none" strike="noStrike" kern="1200" cap="none" spc="0" normalizeH="0" baseline="0" dirty="0">
                          <a:solidFill>
                            <a:schemeClr val="bg2">
                              <a:lumMod val="100000"/>
                            </a:schemeClr>
                          </a:solidFill>
                          <a:latin typeface="+mj-lt"/>
                          <a:ea typeface="+mn-ea"/>
                          <a:cs typeface="+mn-cs"/>
                          <a:sym typeface=""/>
                        </a:rPr>
                        <a:t>9.5),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1200" cap="none" spc="0" normalizeH="0" baseline="0" dirty="0">
                          <a:solidFill>
                            <a:schemeClr val="bg2">
                              <a:lumMod val="100000"/>
                            </a:schemeClr>
                          </a:solidFill>
                          <a:latin typeface="+mn-lt"/>
                          <a:ea typeface="+mn-ea"/>
                          <a:cs typeface="+mn-cs"/>
                          <a:sym typeface=""/>
                        </a:rPr>
                        <a:t>p=</a:t>
                      </a:r>
                      <a:r>
                        <a:rPr lang="en-US" sz="1100" b="0" i="0" u="none" strike="noStrike" kern="1200" cap="none" baseline="0" dirty="0">
                          <a:solidFill>
                            <a:schemeClr val="bg2"/>
                          </a:solidFill>
                          <a:latin typeface="+mn-lt"/>
                          <a:ea typeface="+mn-ea"/>
                          <a:cs typeface="+mn-cs"/>
                          <a:sym typeface="Arial"/>
                        </a:rPr>
                        <a:t>5.8E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extLst>
                  <a:ext uri="{0D108BD9-81ED-4DB2-BD59-A6C34878D82A}">
                    <a16:rowId xmlns:a16="http://schemas.microsoft.com/office/drawing/2014/main" val="2713814182"/>
                  </a:ext>
                </a:extLst>
              </a:tr>
            </a:tbl>
          </a:graphicData>
        </a:graphic>
      </p:graphicFrame>
    </p:spTree>
    <p:extLst>
      <p:ext uri="{BB962C8B-B14F-4D97-AF65-F5344CB8AC3E}">
        <p14:creationId xmlns:p14="http://schemas.microsoft.com/office/powerpoint/2010/main" val="18255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a:extLst>
              <a:ext uri="{FF2B5EF4-FFF2-40B4-BE49-F238E27FC236}">
                <a16:creationId xmlns:a16="http://schemas.microsoft.com/office/drawing/2014/main" id="{87575B5A-C99E-A16C-B209-87A17D452CA8}"/>
              </a:ext>
            </a:extLst>
          </p:cNvPr>
          <p:cNvGrpSpPr/>
          <p:nvPr/>
        </p:nvGrpSpPr>
        <p:grpSpPr>
          <a:xfrm>
            <a:off x="5371351" y="1455468"/>
            <a:ext cx="5965730" cy="276999"/>
            <a:chOff x="5382887" y="1542383"/>
            <a:chExt cx="5965730" cy="276999"/>
          </a:xfrm>
        </p:grpSpPr>
        <p:grpSp>
          <p:nvGrpSpPr>
            <p:cNvPr id="10" name="Group 9">
              <a:extLst>
                <a:ext uri="{FF2B5EF4-FFF2-40B4-BE49-F238E27FC236}">
                  <a16:creationId xmlns:a16="http://schemas.microsoft.com/office/drawing/2014/main" id="{39E97C88-63B3-5631-1DD8-FC7B6635BF92}"/>
                </a:ext>
              </a:extLst>
            </p:cNvPr>
            <p:cNvGrpSpPr/>
            <p:nvPr/>
          </p:nvGrpSpPr>
          <p:grpSpPr>
            <a:xfrm>
              <a:off x="5382887" y="1542383"/>
              <a:ext cx="906214" cy="276999"/>
              <a:chOff x="7236167" y="4205148"/>
              <a:chExt cx="906214" cy="276999"/>
            </a:xfrm>
          </p:grpSpPr>
          <p:sp>
            <p:nvSpPr>
              <p:cNvPr id="41" name="Rectangle 40">
                <a:extLst>
                  <a:ext uri="{FF2B5EF4-FFF2-40B4-BE49-F238E27FC236}">
                    <a16:creationId xmlns:a16="http://schemas.microsoft.com/office/drawing/2014/main" id="{F02BCD37-1C88-AE67-FF9F-3560798C8128}"/>
                  </a:ext>
                </a:extLst>
              </p:cNvPr>
              <p:cNvSpPr/>
              <p:nvPr/>
            </p:nvSpPr>
            <p:spPr>
              <a:xfrm>
                <a:off x="7236167" y="42733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8" name="TextBox 47">
                <a:extLst>
                  <a:ext uri="{FF2B5EF4-FFF2-40B4-BE49-F238E27FC236}">
                    <a16:creationId xmlns:a16="http://schemas.microsoft.com/office/drawing/2014/main" id="{E27C2195-E598-BD1B-47AE-3F37A5C1C9EB}"/>
                  </a:ext>
                </a:extLst>
              </p:cNvPr>
              <p:cNvSpPr txBox="1"/>
              <p:nvPr/>
            </p:nvSpPr>
            <p:spPr>
              <a:xfrm>
                <a:off x="7404679" y="4205148"/>
                <a:ext cx="737702" cy="276999"/>
              </a:xfrm>
              <a:prstGeom prst="rect">
                <a:avLst/>
              </a:prstGeom>
              <a:noFill/>
            </p:spPr>
            <p:txBody>
              <a:bodyPr wrap="none" rtlCol="0">
                <a:spAutoFit/>
              </a:bodyPr>
              <a:lstStyle/>
              <a:p>
                <a:r>
                  <a:rPr lang="en-US" sz="1200" dirty="0"/>
                  <a:t>Placebo</a:t>
                </a:r>
              </a:p>
            </p:txBody>
          </p:sp>
        </p:grpSp>
        <p:grpSp>
          <p:nvGrpSpPr>
            <p:cNvPr id="15" name="Group 14">
              <a:extLst>
                <a:ext uri="{FF2B5EF4-FFF2-40B4-BE49-F238E27FC236}">
                  <a16:creationId xmlns:a16="http://schemas.microsoft.com/office/drawing/2014/main" id="{188EA71A-3B73-1AD1-BADE-B755CE8A1521}"/>
                </a:ext>
              </a:extLst>
            </p:cNvPr>
            <p:cNvGrpSpPr/>
            <p:nvPr/>
          </p:nvGrpSpPr>
          <p:grpSpPr>
            <a:xfrm>
              <a:off x="6289101" y="1542383"/>
              <a:ext cx="1203539" cy="276999"/>
              <a:chOff x="590548" y="4205148"/>
              <a:chExt cx="1203539" cy="276999"/>
            </a:xfrm>
          </p:grpSpPr>
          <p:sp>
            <p:nvSpPr>
              <p:cNvPr id="37" name="Rectangle 36">
                <a:extLst>
                  <a:ext uri="{FF2B5EF4-FFF2-40B4-BE49-F238E27FC236}">
                    <a16:creationId xmlns:a16="http://schemas.microsoft.com/office/drawing/2014/main" id="{22084F41-F6F6-4634-4FA4-472DF2F6E11C}"/>
                  </a:ext>
                </a:extLst>
              </p:cNvPr>
              <p:cNvSpPr/>
              <p:nvPr/>
            </p:nvSpPr>
            <p:spPr>
              <a:xfrm>
                <a:off x="590548" y="4273379"/>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TextBox 38">
                <a:extLst>
                  <a:ext uri="{FF2B5EF4-FFF2-40B4-BE49-F238E27FC236}">
                    <a16:creationId xmlns:a16="http://schemas.microsoft.com/office/drawing/2014/main" id="{7639C193-645F-0FBB-0214-C296D0009262}"/>
                  </a:ext>
                </a:extLst>
              </p:cNvPr>
              <p:cNvSpPr txBox="1"/>
              <p:nvPr/>
            </p:nvSpPr>
            <p:spPr>
              <a:xfrm>
                <a:off x="721357" y="4205148"/>
                <a:ext cx="1072730" cy="276999"/>
              </a:xfrm>
              <a:prstGeom prst="rect">
                <a:avLst/>
              </a:prstGeom>
              <a:noFill/>
            </p:spPr>
            <p:txBody>
              <a:bodyPr wrap="none" rtlCol="0">
                <a:spAutoFit/>
              </a:bodyPr>
              <a:lstStyle/>
              <a:p>
                <a:r>
                  <a:rPr lang="en-US" sz="1200" dirty="0"/>
                  <a:t>150 mg Q6M</a:t>
                </a:r>
              </a:p>
            </p:txBody>
          </p:sp>
        </p:grpSp>
        <p:grpSp>
          <p:nvGrpSpPr>
            <p:cNvPr id="16" name="Group 15">
              <a:extLst>
                <a:ext uri="{FF2B5EF4-FFF2-40B4-BE49-F238E27FC236}">
                  <a16:creationId xmlns:a16="http://schemas.microsoft.com/office/drawing/2014/main" id="{EA4E4CC6-B330-54EF-C158-1E598FE1C7EE}"/>
                </a:ext>
              </a:extLst>
            </p:cNvPr>
            <p:cNvGrpSpPr/>
            <p:nvPr/>
          </p:nvGrpSpPr>
          <p:grpSpPr>
            <a:xfrm>
              <a:off x="7492640" y="1542383"/>
              <a:ext cx="2885218" cy="276999"/>
              <a:chOff x="2365017" y="4205148"/>
              <a:chExt cx="2885218" cy="276999"/>
            </a:xfrm>
          </p:grpSpPr>
          <p:sp>
            <p:nvSpPr>
              <p:cNvPr id="20" name="Rectangle 19">
                <a:extLst>
                  <a:ext uri="{FF2B5EF4-FFF2-40B4-BE49-F238E27FC236}">
                    <a16:creationId xmlns:a16="http://schemas.microsoft.com/office/drawing/2014/main" id="{23FD842A-E84D-177C-B757-4D85256A64CB}"/>
                  </a:ext>
                </a:extLst>
              </p:cNvPr>
              <p:cNvSpPr/>
              <p:nvPr/>
            </p:nvSpPr>
            <p:spPr>
              <a:xfrm>
                <a:off x="2365017" y="4273379"/>
                <a:ext cx="140537" cy="140537"/>
              </a:xfrm>
              <a:prstGeom prst="rect">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TextBox 27">
                <a:extLst>
                  <a:ext uri="{FF2B5EF4-FFF2-40B4-BE49-F238E27FC236}">
                    <a16:creationId xmlns:a16="http://schemas.microsoft.com/office/drawing/2014/main" id="{A360C056-B305-75FD-6211-CCCE1D8AECBD}"/>
                  </a:ext>
                </a:extLst>
              </p:cNvPr>
              <p:cNvSpPr txBox="1"/>
              <p:nvPr/>
            </p:nvSpPr>
            <p:spPr>
              <a:xfrm>
                <a:off x="2530025" y="4205148"/>
                <a:ext cx="2720210" cy="276999"/>
              </a:xfrm>
              <a:prstGeom prst="rect">
                <a:avLst/>
              </a:prstGeom>
              <a:noFill/>
            </p:spPr>
            <p:txBody>
              <a:bodyPr wrap="square" rtlCol="0">
                <a:spAutoFit/>
              </a:bodyPr>
              <a:lstStyle/>
              <a:p>
                <a:r>
                  <a:rPr lang="en-US" sz="1200" dirty="0"/>
                  <a:t>300 mg Q6M and Q3M combined</a:t>
                </a:r>
              </a:p>
            </p:txBody>
          </p:sp>
        </p:grpSp>
        <p:grpSp>
          <p:nvGrpSpPr>
            <p:cNvPr id="17" name="Group 16">
              <a:extLst>
                <a:ext uri="{FF2B5EF4-FFF2-40B4-BE49-F238E27FC236}">
                  <a16:creationId xmlns:a16="http://schemas.microsoft.com/office/drawing/2014/main" id="{ACCC5991-4638-3CFE-2880-38B8F9FA2213}"/>
                </a:ext>
              </a:extLst>
            </p:cNvPr>
            <p:cNvGrpSpPr/>
            <p:nvPr/>
          </p:nvGrpSpPr>
          <p:grpSpPr>
            <a:xfrm>
              <a:off x="10113403" y="1542383"/>
              <a:ext cx="1235214" cy="276999"/>
              <a:chOff x="5492735" y="4205148"/>
              <a:chExt cx="1235214" cy="276999"/>
            </a:xfrm>
          </p:grpSpPr>
          <p:sp>
            <p:nvSpPr>
              <p:cNvPr id="18" name="Rectangle 17">
                <a:extLst>
                  <a:ext uri="{FF2B5EF4-FFF2-40B4-BE49-F238E27FC236}">
                    <a16:creationId xmlns:a16="http://schemas.microsoft.com/office/drawing/2014/main" id="{2F6FE25E-4081-0351-F30C-AABD8554B734}"/>
                  </a:ext>
                </a:extLst>
              </p:cNvPr>
              <p:cNvSpPr/>
              <p:nvPr/>
            </p:nvSpPr>
            <p:spPr>
              <a:xfrm>
                <a:off x="5492735" y="4273379"/>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TextBox 18">
                <a:extLst>
                  <a:ext uri="{FF2B5EF4-FFF2-40B4-BE49-F238E27FC236}">
                    <a16:creationId xmlns:a16="http://schemas.microsoft.com/office/drawing/2014/main" id="{EE58B94F-B3B1-32C3-5B8D-E2F3D086E2D7}"/>
                  </a:ext>
                </a:extLst>
              </p:cNvPr>
              <p:cNvSpPr txBox="1"/>
              <p:nvPr/>
            </p:nvSpPr>
            <p:spPr>
              <a:xfrm>
                <a:off x="5655219" y="4205148"/>
                <a:ext cx="1072730" cy="276999"/>
              </a:xfrm>
              <a:prstGeom prst="rect">
                <a:avLst/>
              </a:prstGeom>
              <a:noFill/>
            </p:spPr>
            <p:txBody>
              <a:bodyPr wrap="none" rtlCol="0">
                <a:spAutoFit/>
              </a:bodyPr>
              <a:lstStyle/>
              <a:p>
                <a:r>
                  <a:rPr lang="en-US" sz="1200" dirty="0"/>
                  <a:t>600 mg Q6M</a:t>
                </a:r>
              </a:p>
            </p:txBody>
          </p:sp>
        </p:grpSp>
      </p:grpSp>
      <p:pic>
        <p:nvPicPr>
          <p:cNvPr id="8" name="Picture 7" descr="A blue and purple rectangles&#10;&#10;Description automatically generated">
            <a:extLst>
              <a:ext uri="{FF2B5EF4-FFF2-40B4-BE49-F238E27FC236}">
                <a16:creationId xmlns:a16="http://schemas.microsoft.com/office/drawing/2014/main" id="{AC558413-2B0D-6AD5-ED9C-F5EF039906DA}"/>
              </a:ext>
            </a:extLst>
          </p:cNvPr>
          <p:cNvPicPr>
            <a:picLocks noChangeAspect="1"/>
          </p:cNvPicPr>
          <p:nvPr/>
        </p:nvPicPr>
        <p:blipFill>
          <a:blip r:embed="rId3"/>
          <a:stretch>
            <a:fillRect/>
          </a:stretch>
        </p:blipFill>
        <p:spPr>
          <a:xfrm>
            <a:off x="2019604" y="1501648"/>
            <a:ext cx="8235713" cy="3953264"/>
          </a:xfrm>
          <a:prstGeom prst="rect">
            <a:avLst/>
          </a:prstGeom>
        </p:spPr>
      </p:pic>
      <p:grpSp>
        <p:nvGrpSpPr>
          <p:cNvPr id="6" name="Group 5">
            <a:extLst>
              <a:ext uri="{FF2B5EF4-FFF2-40B4-BE49-F238E27FC236}">
                <a16:creationId xmlns:a16="http://schemas.microsoft.com/office/drawing/2014/main" id="{10E58FAD-871D-300C-747A-AC0C9DDAB5C2}"/>
              </a:ext>
            </a:extLst>
          </p:cNvPr>
          <p:cNvGrpSpPr/>
          <p:nvPr/>
        </p:nvGrpSpPr>
        <p:grpSpPr>
          <a:xfrm>
            <a:off x="1132909" y="1455468"/>
            <a:ext cx="10289311" cy="4003910"/>
            <a:chOff x="1132909" y="1455468"/>
            <a:chExt cx="10289311" cy="4003910"/>
          </a:xfrm>
        </p:grpSpPr>
        <p:grpSp>
          <p:nvGrpSpPr>
            <p:cNvPr id="257" name="Group 256">
              <a:extLst>
                <a:ext uri="{FF2B5EF4-FFF2-40B4-BE49-F238E27FC236}">
                  <a16:creationId xmlns:a16="http://schemas.microsoft.com/office/drawing/2014/main" id="{771E232A-69EB-74BB-D799-9E573FFEB914}"/>
                </a:ext>
              </a:extLst>
            </p:cNvPr>
            <p:cNvGrpSpPr/>
            <p:nvPr/>
          </p:nvGrpSpPr>
          <p:grpSpPr>
            <a:xfrm>
              <a:off x="5371351" y="1455468"/>
              <a:ext cx="5965730" cy="276999"/>
              <a:chOff x="5382887" y="1542383"/>
              <a:chExt cx="5965730" cy="276999"/>
            </a:xfrm>
          </p:grpSpPr>
          <p:grpSp>
            <p:nvGrpSpPr>
              <p:cNvPr id="11" name="Group 10">
                <a:extLst>
                  <a:ext uri="{FF2B5EF4-FFF2-40B4-BE49-F238E27FC236}">
                    <a16:creationId xmlns:a16="http://schemas.microsoft.com/office/drawing/2014/main" id="{33BAC13D-7509-59DB-25A6-797DFE0EB913}"/>
                  </a:ext>
                </a:extLst>
              </p:cNvPr>
              <p:cNvGrpSpPr/>
              <p:nvPr/>
            </p:nvGrpSpPr>
            <p:grpSpPr>
              <a:xfrm>
                <a:off x="5382887" y="1542383"/>
                <a:ext cx="906214" cy="276999"/>
                <a:chOff x="7236167" y="4205148"/>
                <a:chExt cx="906214" cy="276999"/>
              </a:xfrm>
            </p:grpSpPr>
            <p:sp>
              <p:nvSpPr>
                <p:cNvPr id="12" name="Rectangle 11">
                  <a:extLst>
                    <a:ext uri="{FF2B5EF4-FFF2-40B4-BE49-F238E27FC236}">
                      <a16:creationId xmlns:a16="http://schemas.microsoft.com/office/drawing/2014/main" id="{3B373105-B84C-DF3F-5039-87F21DA4A0B1}"/>
                    </a:ext>
                  </a:extLst>
                </p:cNvPr>
                <p:cNvSpPr/>
                <p:nvPr/>
              </p:nvSpPr>
              <p:spPr>
                <a:xfrm>
                  <a:off x="7236167" y="42733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TextBox 12">
                  <a:extLst>
                    <a:ext uri="{FF2B5EF4-FFF2-40B4-BE49-F238E27FC236}">
                      <a16:creationId xmlns:a16="http://schemas.microsoft.com/office/drawing/2014/main" id="{4E9E0535-E82E-AD16-5256-4940C29D3664}"/>
                    </a:ext>
                  </a:extLst>
                </p:cNvPr>
                <p:cNvSpPr txBox="1"/>
                <p:nvPr/>
              </p:nvSpPr>
              <p:spPr>
                <a:xfrm>
                  <a:off x="7404679" y="4205148"/>
                  <a:ext cx="737702" cy="276999"/>
                </a:xfrm>
                <a:prstGeom prst="rect">
                  <a:avLst/>
                </a:prstGeom>
                <a:noFill/>
              </p:spPr>
              <p:txBody>
                <a:bodyPr wrap="none" rtlCol="0">
                  <a:spAutoFit/>
                </a:bodyPr>
                <a:lstStyle/>
                <a:p>
                  <a:r>
                    <a:rPr lang="en-US" sz="1200" dirty="0"/>
                    <a:t>Placebo</a:t>
                  </a:r>
                </a:p>
              </p:txBody>
            </p:sp>
          </p:grpSp>
          <p:grpSp>
            <p:nvGrpSpPr>
              <p:cNvPr id="14" name="Group 13">
                <a:extLst>
                  <a:ext uri="{FF2B5EF4-FFF2-40B4-BE49-F238E27FC236}">
                    <a16:creationId xmlns:a16="http://schemas.microsoft.com/office/drawing/2014/main" id="{E1D69D43-26CD-7138-345C-CEAE7E34C24A}"/>
                  </a:ext>
                </a:extLst>
              </p:cNvPr>
              <p:cNvGrpSpPr/>
              <p:nvPr/>
            </p:nvGrpSpPr>
            <p:grpSpPr>
              <a:xfrm>
                <a:off x="6289101" y="1542383"/>
                <a:ext cx="1203539" cy="276999"/>
                <a:chOff x="590548" y="4205148"/>
                <a:chExt cx="1203539" cy="276999"/>
              </a:xfrm>
            </p:grpSpPr>
            <p:sp>
              <p:nvSpPr>
                <p:cNvPr id="33" name="Rectangle 32">
                  <a:extLst>
                    <a:ext uri="{FF2B5EF4-FFF2-40B4-BE49-F238E27FC236}">
                      <a16:creationId xmlns:a16="http://schemas.microsoft.com/office/drawing/2014/main" id="{1D55D729-1440-4D64-53C4-2C5B2E501275}"/>
                    </a:ext>
                  </a:extLst>
                </p:cNvPr>
                <p:cNvSpPr/>
                <p:nvPr/>
              </p:nvSpPr>
              <p:spPr>
                <a:xfrm>
                  <a:off x="590548" y="4273379"/>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2931EB19-09D5-ED73-9203-C36FED19E267}"/>
                    </a:ext>
                  </a:extLst>
                </p:cNvPr>
                <p:cNvSpPr txBox="1"/>
                <p:nvPr/>
              </p:nvSpPr>
              <p:spPr>
                <a:xfrm>
                  <a:off x="721357" y="4205148"/>
                  <a:ext cx="1072730" cy="276999"/>
                </a:xfrm>
                <a:prstGeom prst="rect">
                  <a:avLst/>
                </a:prstGeom>
                <a:noFill/>
              </p:spPr>
              <p:txBody>
                <a:bodyPr wrap="none" rtlCol="0">
                  <a:spAutoFit/>
                </a:bodyPr>
                <a:lstStyle/>
                <a:p>
                  <a:r>
                    <a:rPr lang="en-US" sz="1200" dirty="0"/>
                    <a:t>150 mg Q6M</a:t>
                  </a:r>
                </a:p>
              </p:txBody>
            </p:sp>
          </p:grpSp>
          <p:grpSp>
            <p:nvGrpSpPr>
              <p:cNvPr id="36" name="Group 35">
                <a:extLst>
                  <a:ext uri="{FF2B5EF4-FFF2-40B4-BE49-F238E27FC236}">
                    <a16:creationId xmlns:a16="http://schemas.microsoft.com/office/drawing/2014/main" id="{03AE26B9-C1A1-223A-A9BE-D50DF547C754}"/>
                  </a:ext>
                </a:extLst>
              </p:cNvPr>
              <p:cNvGrpSpPr/>
              <p:nvPr/>
            </p:nvGrpSpPr>
            <p:grpSpPr>
              <a:xfrm>
                <a:off x="7492640" y="1542383"/>
                <a:ext cx="2885218" cy="276999"/>
                <a:chOff x="2365017" y="4205148"/>
                <a:chExt cx="2885218" cy="276999"/>
              </a:xfrm>
            </p:grpSpPr>
            <p:sp>
              <p:nvSpPr>
                <p:cNvPr id="38" name="Rectangle 37">
                  <a:extLst>
                    <a:ext uri="{FF2B5EF4-FFF2-40B4-BE49-F238E27FC236}">
                      <a16:creationId xmlns:a16="http://schemas.microsoft.com/office/drawing/2014/main" id="{BF8837CF-0416-9FC5-4345-A1031081676F}"/>
                    </a:ext>
                  </a:extLst>
                </p:cNvPr>
                <p:cNvSpPr/>
                <p:nvPr/>
              </p:nvSpPr>
              <p:spPr>
                <a:xfrm>
                  <a:off x="2365017" y="4273379"/>
                  <a:ext cx="140537" cy="140537"/>
                </a:xfrm>
                <a:prstGeom prst="rect">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TextBox 41">
                  <a:extLst>
                    <a:ext uri="{FF2B5EF4-FFF2-40B4-BE49-F238E27FC236}">
                      <a16:creationId xmlns:a16="http://schemas.microsoft.com/office/drawing/2014/main" id="{28C0C2E9-6B90-B3E6-BEF5-94399C679273}"/>
                    </a:ext>
                  </a:extLst>
                </p:cNvPr>
                <p:cNvSpPr txBox="1"/>
                <p:nvPr/>
              </p:nvSpPr>
              <p:spPr>
                <a:xfrm>
                  <a:off x="2530025" y="4205148"/>
                  <a:ext cx="2720210" cy="276999"/>
                </a:xfrm>
                <a:prstGeom prst="rect">
                  <a:avLst/>
                </a:prstGeom>
                <a:noFill/>
              </p:spPr>
              <p:txBody>
                <a:bodyPr wrap="square" rtlCol="0">
                  <a:spAutoFit/>
                </a:bodyPr>
                <a:lstStyle/>
                <a:p>
                  <a:r>
                    <a:rPr lang="en-US" sz="1200" dirty="0"/>
                    <a:t>300 mg Q6M and Q3M combined</a:t>
                  </a:r>
                </a:p>
              </p:txBody>
            </p:sp>
          </p:grpSp>
          <p:grpSp>
            <p:nvGrpSpPr>
              <p:cNvPr id="44" name="Group 43">
                <a:extLst>
                  <a:ext uri="{FF2B5EF4-FFF2-40B4-BE49-F238E27FC236}">
                    <a16:creationId xmlns:a16="http://schemas.microsoft.com/office/drawing/2014/main" id="{9980A006-4E3B-30FF-F1F3-77E4108E1A59}"/>
                  </a:ext>
                </a:extLst>
              </p:cNvPr>
              <p:cNvGrpSpPr/>
              <p:nvPr/>
            </p:nvGrpSpPr>
            <p:grpSpPr>
              <a:xfrm>
                <a:off x="10113403" y="1542383"/>
                <a:ext cx="1235214" cy="276999"/>
                <a:chOff x="5492735" y="4205148"/>
                <a:chExt cx="1235214" cy="276999"/>
              </a:xfrm>
            </p:grpSpPr>
            <p:sp>
              <p:nvSpPr>
                <p:cNvPr id="45" name="Rectangle 44">
                  <a:extLst>
                    <a:ext uri="{FF2B5EF4-FFF2-40B4-BE49-F238E27FC236}">
                      <a16:creationId xmlns:a16="http://schemas.microsoft.com/office/drawing/2014/main" id="{1D5A5459-C5CC-9CD1-F783-B2EBE49B84EE}"/>
                    </a:ext>
                  </a:extLst>
                </p:cNvPr>
                <p:cNvSpPr/>
                <p:nvPr/>
              </p:nvSpPr>
              <p:spPr>
                <a:xfrm>
                  <a:off x="5492735" y="4273379"/>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6" name="TextBox 45">
                  <a:extLst>
                    <a:ext uri="{FF2B5EF4-FFF2-40B4-BE49-F238E27FC236}">
                      <a16:creationId xmlns:a16="http://schemas.microsoft.com/office/drawing/2014/main" id="{FD794698-3188-D1E9-2A53-4943F935799E}"/>
                    </a:ext>
                  </a:extLst>
                </p:cNvPr>
                <p:cNvSpPr txBox="1"/>
                <p:nvPr/>
              </p:nvSpPr>
              <p:spPr>
                <a:xfrm>
                  <a:off x="5655219" y="4205148"/>
                  <a:ext cx="1072730" cy="276999"/>
                </a:xfrm>
                <a:prstGeom prst="rect">
                  <a:avLst/>
                </a:prstGeom>
                <a:noFill/>
              </p:spPr>
              <p:txBody>
                <a:bodyPr wrap="none" rtlCol="0">
                  <a:spAutoFit/>
                </a:bodyPr>
                <a:lstStyle/>
                <a:p>
                  <a:r>
                    <a:rPr lang="en-US" sz="1200" dirty="0"/>
                    <a:t>600 mg Q6M</a:t>
                  </a:r>
                </a:p>
              </p:txBody>
            </p:sp>
          </p:grpSp>
        </p:grpSp>
        <p:sp>
          <p:nvSpPr>
            <p:cNvPr id="286" name="Rectangle 285">
              <a:extLst>
                <a:ext uri="{FF2B5EF4-FFF2-40B4-BE49-F238E27FC236}">
                  <a16:creationId xmlns:a16="http://schemas.microsoft.com/office/drawing/2014/main" id="{0CA18496-AFFE-966E-02A2-0FAFC1157C30}"/>
                </a:ext>
              </a:extLst>
            </p:cNvPr>
            <p:cNvSpPr/>
            <p:nvPr/>
          </p:nvSpPr>
          <p:spPr>
            <a:xfrm>
              <a:off x="1132909" y="1455468"/>
              <a:ext cx="10289311" cy="3984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6" name="Group 255">
              <a:extLst>
                <a:ext uri="{FF2B5EF4-FFF2-40B4-BE49-F238E27FC236}">
                  <a16:creationId xmlns:a16="http://schemas.microsoft.com/office/drawing/2014/main" id="{121FF218-2A37-40D2-EE47-1F6EAC7F9282}"/>
                </a:ext>
              </a:extLst>
            </p:cNvPr>
            <p:cNvGrpSpPr/>
            <p:nvPr/>
          </p:nvGrpSpPr>
          <p:grpSpPr>
            <a:xfrm>
              <a:off x="5377423" y="1457544"/>
              <a:ext cx="5946844" cy="276999"/>
              <a:chOff x="5293609" y="1316140"/>
              <a:chExt cx="5946844" cy="276999"/>
            </a:xfrm>
          </p:grpSpPr>
          <p:sp>
            <p:nvSpPr>
              <p:cNvPr id="53" name="Rectangle 52">
                <a:extLst>
                  <a:ext uri="{FF2B5EF4-FFF2-40B4-BE49-F238E27FC236}">
                    <a16:creationId xmlns:a16="http://schemas.microsoft.com/office/drawing/2014/main" id="{FDE59AA8-9223-EEA9-97F0-915AEAF51BB9}"/>
                  </a:ext>
                </a:extLst>
              </p:cNvPr>
              <p:cNvSpPr/>
              <p:nvPr/>
            </p:nvSpPr>
            <p:spPr>
              <a:xfrm>
                <a:off x="5293609" y="1384371"/>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TextBox 53">
                <a:extLst>
                  <a:ext uri="{FF2B5EF4-FFF2-40B4-BE49-F238E27FC236}">
                    <a16:creationId xmlns:a16="http://schemas.microsoft.com/office/drawing/2014/main" id="{DF81907B-C1DD-AC33-AA1E-6F8C100E8476}"/>
                  </a:ext>
                </a:extLst>
              </p:cNvPr>
              <p:cNvSpPr txBox="1"/>
              <p:nvPr/>
            </p:nvSpPr>
            <p:spPr>
              <a:xfrm>
                <a:off x="5462121" y="1316140"/>
                <a:ext cx="737702" cy="276999"/>
              </a:xfrm>
              <a:prstGeom prst="rect">
                <a:avLst/>
              </a:prstGeom>
              <a:noFill/>
            </p:spPr>
            <p:txBody>
              <a:bodyPr wrap="none" rtlCol="0">
                <a:spAutoFit/>
              </a:bodyPr>
              <a:lstStyle/>
              <a:p>
                <a:r>
                  <a:rPr lang="en-US" sz="1200" dirty="0"/>
                  <a:t>Placebo</a:t>
                </a:r>
              </a:p>
            </p:txBody>
          </p:sp>
          <p:sp>
            <p:nvSpPr>
              <p:cNvPr id="55" name="Rectangle 54">
                <a:extLst>
                  <a:ext uri="{FF2B5EF4-FFF2-40B4-BE49-F238E27FC236}">
                    <a16:creationId xmlns:a16="http://schemas.microsoft.com/office/drawing/2014/main" id="{34B6ABBE-1ADE-8F00-1946-4C0B731238F2}"/>
                  </a:ext>
                </a:extLst>
              </p:cNvPr>
              <p:cNvSpPr/>
              <p:nvPr/>
            </p:nvSpPr>
            <p:spPr>
              <a:xfrm>
                <a:off x="6264668" y="1384371"/>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a:extLst>
                  <a:ext uri="{FF2B5EF4-FFF2-40B4-BE49-F238E27FC236}">
                    <a16:creationId xmlns:a16="http://schemas.microsoft.com/office/drawing/2014/main" id="{CFFB7A85-1B43-45AD-E6E0-A8621D40F2DC}"/>
                  </a:ext>
                </a:extLst>
              </p:cNvPr>
              <p:cNvSpPr txBox="1"/>
              <p:nvPr/>
            </p:nvSpPr>
            <p:spPr>
              <a:xfrm>
                <a:off x="6395477" y="1316140"/>
                <a:ext cx="1072730" cy="276999"/>
              </a:xfrm>
              <a:prstGeom prst="rect">
                <a:avLst/>
              </a:prstGeom>
              <a:noFill/>
            </p:spPr>
            <p:txBody>
              <a:bodyPr wrap="none" rtlCol="0">
                <a:spAutoFit/>
              </a:bodyPr>
              <a:lstStyle/>
              <a:p>
                <a:r>
                  <a:rPr lang="en-US" sz="1200" dirty="0"/>
                  <a:t>150 mg Q6M</a:t>
                </a:r>
              </a:p>
            </p:txBody>
          </p:sp>
          <p:sp>
            <p:nvSpPr>
              <p:cNvPr id="57" name="Rectangle 56">
                <a:extLst>
                  <a:ext uri="{FF2B5EF4-FFF2-40B4-BE49-F238E27FC236}">
                    <a16:creationId xmlns:a16="http://schemas.microsoft.com/office/drawing/2014/main" id="{30DE086B-2369-FEA4-8C7C-476B692BAE09}"/>
                  </a:ext>
                </a:extLst>
              </p:cNvPr>
              <p:cNvSpPr/>
              <p:nvPr/>
            </p:nvSpPr>
            <p:spPr>
              <a:xfrm>
                <a:off x="7492315" y="1384371"/>
                <a:ext cx="140537" cy="140537"/>
              </a:xfrm>
              <a:prstGeom prst="rect">
                <a:avLst/>
              </a:prstGeom>
              <a:solidFill>
                <a:srgbClr val="0A3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8" name="TextBox 57">
                <a:extLst>
                  <a:ext uri="{FF2B5EF4-FFF2-40B4-BE49-F238E27FC236}">
                    <a16:creationId xmlns:a16="http://schemas.microsoft.com/office/drawing/2014/main" id="{CA180D56-2141-E5E9-A2ED-78EF396BE727}"/>
                  </a:ext>
                </a:extLst>
              </p:cNvPr>
              <p:cNvSpPr txBox="1"/>
              <p:nvPr/>
            </p:nvSpPr>
            <p:spPr>
              <a:xfrm>
                <a:off x="7657323" y="1316140"/>
                <a:ext cx="1072730" cy="276999"/>
              </a:xfrm>
              <a:prstGeom prst="rect">
                <a:avLst/>
              </a:prstGeom>
              <a:noFill/>
            </p:spPr>
            <p:txBody>
              <a:bodyPr wrap="none" rtlCol="0">
                <a:spAutoFit/>
              </a:bodyPr>
              <a:lstStyle/>
              <a:p>
                <a:r>
                  <a:rPr lang="en-US" sz="1200" dirty="0"/>
                  <a:t>300 mg Q6M</a:t>
                </a:r>
              </a:p>
            </p:txBody>
          </p:sp>
          <p:sp>
            <p:nvSpPr>
              <p:cNvPr id="59" name="Rectangle 58">
                <a:extLst>
                  <a:ext uri="{FF2B5EF4-FFF2-40B4-BE49-F238E27FC236}">
                    <a16:creationId xmlns:a16="http://schemas.microsoft.com/office/drawing/2014/main" id="{87C4E852-71E1-3637-DB01-B7CEF4239ACF}"/>
                  </a:ext>
                </a:extLst>
              </p:cNvPr>
              <p:cNvSpPr/>
              <p:nvPr/>
            </p:nvSpPr>
            <p:spPr>
              <a:xfrm>
                <a:off x="10005239" y="1384371"/>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0" name="TextBox 59">
                <a:extLst>
                  <a:ext uri="{FF2B5EF4-FFF2-40B4-BE49-F238E27FC236}">
                    <a16:creationId xmlns:a16="http://schemas.microsoft.com/office/drawing/2014/main" id="{DCFC23D3-1628-A637-8CBE-99BB01C3281E}"/>
                  </a:ext>
                </a:extLst>
              </p:cNvPr>
              <p:cNvSpPr txBox="1"/>
              <p:nvPr/>
            </p:nvSpPr>
            <p:spPr>
              <a:xfrm>
                <a:off x="10167723" y="1316140"/>
                <a:ext cx="1072730" cy="276999"/>
              </a:xfrm>
              <a:prstGeom prst="rect">
                <a:avLst/>
              </a:prstGeom>
              <a:noFill/>
            </p:spPr>
            <p:txBody>
              <a:bodyPr wrap="none" rtlCol="0">
                <a:spAutoFit/>
              </a:bodyPr>
              <a:lstStyle/>
              <a:p>
                <a:r>
                  <a:rPr lang="en-US" sz="1200" dirty="0"/>
                  <a:t>600 mg Q6M</a:t>
                </a:r>
              </a:p>
            </p:txBody>
          </p:sp>
          <p:sp>
            <p:nvSpPr>
              <p:cNvPr id="61" name="Rectangle 60">
                <a:extLst>
                  <a:ext uri="{FF2B5EF4-FFF2-40B4-BE49-F238E27FC236}">
                    <a16:creationId xmlns:a16="http://schemas.microsoft.com/office/drawing/2014/main" id="{B92C45D3-4F0F-A8CD-9268-2D4D27CF53C7}"/>
                  </a:ext>
                </a:extLst>
              </p:cNvPr>
              <p:cNvSpPr/>
              <p:nvPr/>
            </p:nvSpPr>
            <p:spPr>
              <a:xfrm>
                <a:off x="8793161" y="1384371"/>
                <a:ext cx="140537" cy="140537"/>
              </a:xfrm>
              <a:prstGeom prst="rect">
                <a:avLst/>
              </a:prstGeom>
              <a:solidFill>
                <a:srgbClr val="ED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EDAA00"/>
                  </a:solidFill>
                </a:endParaRPr>
              </a:p>
            </p:txBody>
          </p:sp>
          <p:sp>
            <p:nvSpPr>
              <p:cNvPr id="62" name="TextBox 61">
                <a:extLst>
                  <a:ext uri="{FF2B5EF4-FFF2-40B4-BE49-F238E27FC236}">
                    <a16:creationId xmlns:a16="http://schemas.microsoft.com/office/drawing/2014/main" id="{49059DBC-3FCF-329C-C623-22FC8070E2DC}"/>
                  </a:ext>
                </a:extLst>
              </p:cNvPr>
              <p:cNvSpPr txBox="1"/>
              <p:nvPr/>
            </p:nvSpPr>
            <p:spPr>
              <a:xfrm>
                <a:off x="8958169" y="1316140"/>
                <a:ext cx="1072730" cy="276999"/>
              </a:xfrm>
              <a:prstGeom prst="rect">
                <a:avLst/>
              </a:prstGeom>
              <a:noFill/>
            </p:spPr>
            <p:txBody>
              <a:bodyPr wrap="none" rtlCol="0">
                <a:spAutoFit/>
              </a:bodyPr>
              <a:lstStyle/>
              <a:p>
                <a:r>
                  <a:rPr lang="en-US" sz="1200" dirty="0"/>
                  <a:t>300 mg Q3M</a:t>
                </a:r>
              </a:p>
            </p:txBody>
          </p:sp>
        </p:grpSp>
        <p:pic>
          <p:nvPicPr>
            <p:cNvPr id="5" name="Picture 4" descr="A screenshot of a computer screen&#10;&#10;Description automatically generated">
              <a:extLst>
                <a:ext uri="{FF2B5EF4-FFF2-40B4-BE49-F238E27FC236}">
                  <a16:creationId xmlns:a16="http://schemas.microsoft.com/office/drawing/2014/main" id="{EA0E54E5-BBA5-BED2-EA24-81311C53601E}"/>
                </a:ext>
              </a:extLst>
            </p:cNvPr>
            <p:cNvPicPr>
              <a:picLocks noChangeAspect="1"/>
            </p:cNvPicPr>
            <p:nvPr/>
          </p:nvPicPr>
          <p:blipFill>
            <a:blip r:embed="rId4"/>
            <a:stretch>
              <a:fillRect/>
            </a:stretch>
          </p:blipFill>
          <p:spPr>
            <a:xfrm>
              <a:off x="2022231" y="1506114"/>
              <a:ext cx="8235713" cy="3953264"/>
            </a:xfrm>
            <a:prstGeom prst="rect">
              <a:avLst/>
            </a:prstGeom>
          </p:spPr>
        </p:pic>
      </p:grpSp>
      <p:sp>
        <p:nvSpPr>
          <p:cNvPr id="3" name="Text Placeholder 2">
            <a:extLst>
              <a:ext uri="{FF2B5EF4-FFF2-40B4-BE49-F238E27FC236}">
                <a16:creationId xmlns:a16="http://schemas.microsoft.com/office/drawing/2014/main" id="{936A7122-650B-7567-5CC0-CE467F6704EE}"/>
              </a:ext>
            </a:extLst>
          </p:cNvPr>
          <p:cNvSpPr>
            <a:spLocks noGrp="1"/>
          </p:cNvSpPr>
          <p:nvPr>
            <p:ph type="body" idx="2"/>
          </p:nvPr>
        </p:nvSpPr>
        <p:spPr>
          <a:xfrm>
            <a:off x="466814" y="726816"/>
            <a:ext cx="11478035" cy="457200"/>
          </a:xfrm>
        </p:spPr>
        <p:txBody>
          <a:bodyPr/>
          <a:lstStyle/>
          <a:p>
            <a:pPr marL="0"/>
            <a:r>
              <a:rPr lang="en-US">
                <a:solidFill>
                  <a:schemeClr val="accent1"/>
                </a:solidFill>
                <a:latin typeface="+mj-lt"/>
              </a:rPr>
              <a:t>Change from Baseline to Month 3 in Office SBP</a:t>
            </a:r>
            <a:endParaRPr lang="en-US" dirty="0">
              <a:solidFill>
                <a:schemeClr val="accent1"/>
              </a:solidFill>
              <a:latin typeface="+mj-lt"/>
            </a:endParaRPr>
          </a:p>
        </p:txBody>
      </p:sp>
      <p:sp>
        <p:nvSpPr>
          <p:cNvPr id="284" name="Google Shape;284;p7"/>
          <p:cNvSpPr txBox="1">
            <a:spLocks noGrp="1"/>
          </p:cNvSpPr>
          <p:nvPr>
            <p:ph type="title"/>
          </p:nvPr>
        </p:nvSpPr>
        <p:spPr>
          <a:xfrm>
            <a:off x="457199" y="245972"/>
            <a:ext cx="117348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Arial"/>
              <a:buNone/>
            </a:pPr>
            <a:r>
              <a:rPr lang="en-US" sz="2800" dirty="0"/>
              <a:t>Significant Decreases in Office SBP with All Zilebesiran Regimens</a:t>
            </a:r>
            <a:endParaRPr lang="en-US" sz="2800" dirty="0">
              <a:solidFill>
                <a:schemeClr val="dk1"/>
              </a:solidFill>
            </a:endParaRPr>
          </a:p>
        </p:txBody>
      </p:sp>
      <p:sp>
        <p:nvSpPr>
          <p:cNvPr id="264" name="Google Shape;264;p7"/>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a:spcBef>
                <a:spcPts val="0"/>
              </a:spcBef>
            </a:pPr>
            <a:r>
              <a:rPr lang="en-GB" dirty="0">
                <a:solidFill>
                  <a:schemeClr val="bg2"/>
                </a:solidFill>
              </a:rPr>
              <a:t>Blood pressure assessments were censored if taken while patients were receiving or within 2 weeks after stopping </a:t>
            </a:r>
            <a:r>
              <a:rPr lang="en-US" dirty="0">
                <a:solidFill>
                  <a:schemeClr val="bg2"/>
                </a:solidFill>
              </a:rPr>
              <a:t>any rescue medication</a:t>
            </a:r>
            <a:r>
              <a:rPr lang="en-US" sz="800" b="0" dirty="0">
                <a:solidFill>
                  <a:schemeClr val="bg2"/>
                </a:solidFill>
                <a:latin typeface="+mj-lt"/>
              </a:rPr>
              <a:t>.</a:t>
            </a:r>
            <a:r>
              <a:rPr lang="en-US" dirty="0">
                <a:solidFill>
                  <a:schemeClr val="bg2"/>
                </a:solidFill>
                <a:latin typeface="+mj-lt"/>
              </a:rPr>
              <a:t> </a:t>
            </a:r>
          </a:p>
          <a:p>
            <a:pPr marL="0">
              <a:spcBef>
                <a:spcPts val="0"/>
              </a:spcBef>
            </a:pPr>
            <a:r>
              <a:rPr lang="en-US" dirty="0">
                <a:solidFill>
                  <a:schemeClr val="bg2"/>
                </a:solidFill>
                <a:latin typeface="+mj-lt"/>
              </a:rPr>
              <a:t>CI, confidence interval; LSM, least-squares mean; LSMD, LSM difference; Q3M, every 3 months; Q6M, every 6 months; SBP, systolic blood pressure.</a:t>
            </a:r>
          </a:p>
        </p:txBody>
      </p:sp>
      <p:graphicFrame>
        <p:nvGraphicFramePr>
          <p:cNvPr id="47" name="Table 5">
            <a:extLst>
              <a:ext uri="{FF2B5EF4-FFF2-40B4-BE49-F238E27FC236}">
                <a16:creationId xmlns:a16="http://schemas.microsoft.com/office/drawing/2014/main" id="{C1EA4FC1-DD0F-8F4D-317F-767122782654}"/>
              </a:ext>
            </a:extLst>
          </p:cNvPr>
          <p:cNvGraphicFramePr>
            <a:graphicFrameLocks noGrp="1"/>
          </p:cNvGraphicFramePr>
          <p:nvPr>
            <p:extLst>
              <p:ext uri="{D42A27DB-BD31-4B8C-83A1-F6EECF244321}">
                <p14:modId xmlns:p14="http://schemas.microsoft.com/office/powerpoint/2010/main" val="130007117"/>
              </p:ext>
            </p:extLst>
          </p:nvPr>
        </p:nvGraphicFramePr>
        <p:xfrm>
          <a:off x="256762" y="5659624"/>
          <a:ext cx="11668864" cy="719328"/>
        </p:xfrm>
        <a:graphic>
          <a:graphicData uri="http://schemas.openxmlformats.org/drawingml/2006/table">
            <a:tbl>
              <a:tblPr firstRow="1" bandRow="1">
                <a:tableStyleId>{5C22544A-7EE6-4342-B048-85BDC9FD1C3A}</a:tableStyleId>
              </a:tblPr>
              <a:tblGrid>
                <a:gridCol w="3333400">
                  <a:extLst>
                    <a:ext uri="{9D8B030D-6E8A-4147-A177-3AD203B41FA5}">
                      <a16:colId xmlns:a16="http://schemas.microsoft.com/office/drawing/2014/main" val="3217820008"/>
                    </a:ext>
                  </a:extLst>
                </a:gridCol>
                <a:gridCol w="2857534">
                  <a:extLst>
                    <a:ext uri="{9D8B030D-6E8A-4147-A177-3AD203B41FA5}">
                      <a16:colId xmlns:a16="http://schemas.microsoft.com/office/drawing/2014/main" val="514984177"/>
                    </a:ext>
                  </a:extLst>
                </a:gridCol>
                <a:gridCol w="2671172">
                  <a:extLst>
                    <a:ext uri="{9D8B030D-6E8A-4147-A177-3AD203B41FA5}">
                      <a16:colId xmlns:a16="http://schemas.microsoft.com/office/drawing/2014/main" val="978614500"/>
                    </a:ext>
                  </a:extLst>
                </a:gridCol>
                <a:gridCol w="2806758">
                  <a:extLst>
                    <a:ext uri="{9D8B030D-6E8A-4147-A177-3AD203B41FA5}">
                      <a16:colId xmlns:a16="http://schemas.microsoft.com/office/drawing/2014/main" val="4086504624"/>
                    </a:ext>
                  </a:extLst>
                </a:gridCol>
              </a:tblGrid>
              <a:tr h="292608">
                <a:tc>
                  <a:txBody>
                    <a:bodyPr/>
                    <a:lstStyle/>
                    <a:p>
                      <a:r>
                        <a:rPr lang="en-US" sz="1200" b="1" dirty="0">
                          <a:solidFill>
                            <a:schemeClr val="bg1"/>
                          </a:solidFill>
                          <a:latin typeface="+mj-lt"/>
                        </a:rPr>
                        <a:t>Month 3 (Key Secondary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Q3M and Q6M </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5200">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algn="ct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9.6</a:t>
                      </a:r>
                      <a:r>
                        <a:rPr lang="en-US" sz="1100" b="1" i="0" u="none" strike="noStrike" kern="1200" baseline="0" dirty="0">
                          <a:solidFill>
                            <a:schemeClr val="bg2"/>
                          </a:solidFill>
                          <a:latin typeface="+mj-lt"/>
                          <a:ea typeface="+mn-ea"/>
                          <a:cs typeface="+mn-cs"/>
                        </a:rPr>
                        <a:t>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13.8,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5</a:t>
                      </a:r>
                      <a:r>
                        <a:rPr lang="en-US" sz="1100" b="0" i="0" u="none" strike="noStrike" kern="1200" baseline="0" dirty="0">
                          <a:solidFill>
                            <a:schemeClr val="bg2"/>
                          </a:solidFill>
                          <a:latin typeface="+mj-lt"/>
                          <a:ea typeface="+mn-ea"/>
                          <a:cs typeface="+mn-cs"/>
                        </a:rPr>
                        <a:t>.3),</a:t>
                      </a:r>
                      <a:r>
                        <a:rPr lang="en-US" sz="1100" b="0" i="1" u="none" strike="noStrike" kern="1200" baseline="0" dirty="0">
                          <a:solidFill>
                            <a:schemeClr val="bg2"/>
                          </a:solidFill>
                          <a:latin typeface="+mj-lt"/>
                          <a:ea typeface="+mn-ea"/>
                          <a:cs typeface="+mn-cs"/>
                        </a:rPr>
                        <a:t> </a:t>
                      </a:r>
                    </a:p>
                    <a:p>
                      <a:pPr algn="ctr"/>
                      <a:r>
                        <a:rPr lang="en-US" sz="1100" b="0" i="0" u="none" strike="noStrike" kern="1200" cap="none" baseline="0" dirty="0">
                          <a:solidFill>
                            <a:schemeClr val="bg2"/>
                          </a:solidFill>
                          <a:latin typeface="+mn-lt"/>
                          <a:ea typeface="+mn-ea"/>
                          <a:cs typeface="+mn-cs"/>
                          <a:sym typeface="Arial"/>
                        </a:rPr>
                        <a:t>p</a:t>
                      </a:r>
                      <a:r>
                        <a:rPr lang="en-US" sz="1100" b="0" i="1" u="none" strike="noStrike" kern="1200" cap="none" baseline="0" dirty="0">
                          <a:solidFill>
                            <a:schemeClr val="bg2"/>
                          </a:solidFill>
                          <a:latin typeface="+mn-lt"/>
                          <a:ea typeface="+mn-ea"/>
                          <a:cs typeface="+mn-cs"/>
                          <a:sym typeface="Arial"/>
                        </a:rPr>
                        <a:t>=</a:t>
                      </a:r>
                      <a:r>
                        <a:rPr lang="en-US" sz="1100" b="0" i="0" u="none" strike="noStrike" kern="1200" cap="none" baseline="0" dirty="0">
                          <a:solidFill>
                            <a:schemeClr val="bg2"/>
                          </a:solidFill>
                          <a:latin typeface="+mn-lt"/>
                          <a:ea typeface="+mn-ea"/>
                          <a:cs typeface="+mn-cs"/>
                          <a:sym typeface="Arial"/>
                        </a:rPr>
                        <a:t>1.3E</a:t>
                      </a:r>
                      <a:r>
                        <a:rPr lang="en-US" sz="1100" b="0" i="0" u="none" strike="noStrike" cap="none" dirty="0">
                          <a:solidFill>
                            <a:schemeClr val="bg2"/>
                          </a:solidFill>
                          <a:latin typeface="+mn-lt"/>
                          <a:ea typeface="+mn-ea"/>
                          <a:cs typeface="+mn-cs"/>
                          <a:sym typeface="Symbol" panose="05050102010706020507" pitchFamily="18" charset="2"/>
                        </a:rPr>
                        <a:t>−0</a:t>
                      </a:r>
                      <a:r>
                        <a:rPr lang="en-US" sz="1100" b="0" i="0" u="none" strike="noStrike" kern="1200" cap="none" baseline="0" dirty="0">
                          <a:solidFill>
                            <a:schemeClr val="bg2"/>
                          </a:solidFill>
                          <a:latin typeface="+mn-lt"/>
                          <a:ea typeface="+mn-ea"/>
                          <a:cs typeface="+mn-cs"/>
                          <a:sym typeface="Symbol" panose="05050102010706020507" pitchFamily="18" charset="2"/>
                        </a:rPr>
                        <a:t>5</a:t>
                      </a:r>
                      <a:endParaRPr lang="en-US" sz="11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12.0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15.7</a:t>
                      </a:r>
                      <a:r>
                        <a:rPr lang="en-US" sz="1100" b="0" i="0" u="none" strike="noStrike" kern="1200" baseline="0" dirty="0">
                          <a:solidFill>
                            <a:schemeClr val="bg2"/>
                          </a:solidFill>
                          <a:latin typeface="+mj-lt"/>
                          <a:ea typeface="+mn-ea"/>
                          <a:cs typeface="+mn-cs"/>
                        </a:rPr>
                        <a:t>,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8.</a:t>
                      </a:r>
                      <a:r>
                        <a:rPr lang="en-US" sz="1100" b="0" i="0" u="none" strike="noStrike" kern="1200" baseline="0" dirty="0">
                          <a:solidFill>
                            <a:schemeClr val="bg2"/>
                          </a:solidFill>
                          <a:latin typeface="+mj-lt"/>
                          <a:ea typeface="+mn-ea"/>
                          <a:cs typeface="+mn-cs"/>
                        </a:rPr>
                        <a:t>3), </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p=8.0E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10</a:t>
                      </a:r>
                      <a:endParaRPr lang="en-US" sz="1100" u="none" strike="noStrike" kern="1200" baseline="0" dirty="0">
                        <a:solidFill>
                          <a:schemeClr val="bg2"/>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9.1</a:t>
                      </a:r>
                      <a:r>
                        <a:rPr lang="en-US" sz="1100" b="1" i="0" u="none" strike="noStrike" kern="1200" baseline="0" dirty="0">
                          <a:solidFill>
                            <a:schemeClr val="bg2"/>
                          </a:solidFill>
                          <a:latin typeface="+mj-lt"/>
                          <a:ea typeface="+mn-ea"/>
                          <a:cs typeface="+mn-cs"/>
                        </a:rPr>
                        <a:t> </a:t>
                      </a:r>
                      <a:r>
                        <a:rPr lang="en-US" sz="1100" b="0" i="0" u="none" strike="noStrike" kern="1200" baseline="0" dirty="0">
                          <a:solidFill>
                            <a:schemeClr val="bg2"/>
                          </a:solidFill>
                          <a:latin typeface="+mj-lt"/>
                          <a:ea typeface="+mn-ea"/>
                          <a:cs typeface="+mn-cs"/>
                        </a:rPr>
                        <a:t>(</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13.4</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 </a:t>
                      </a:r>
                      <a:r>
                        <a:rPr lang="en-US" sz="1100" i="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4.8</a:t>
                      </a:r>
                      <a:r>
                        <a:rPr lang="en-US" sz="1100" b="0" i="0" u="none" strike="noStrike" kern="1200" baseline="0" dirty="0">
                          <a:solidFill>
                            <a:schemeClr val="bg2"/>
                          </a:solidFill>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p=3.8E</a:t>
                      </a:r>
                      <a:r>
                        <a:rPr lang="en-US" sz="1100" b="0" i="0" u="none" strike="noStrike" cap="none" dirty="0">
                          <a:solidFill>
                            <a:schemeClr val="bg2"/>
                          </a:solidFill>
                          <a:latin typeface="+mn-lt"/>
                          <a:ea typeface="+mn-ea"/>
                          <a:cs typeface="+mn-cs"/>
                          <a:sym typeface="Symbol" panose="05050102010706020507" pitchFamily="18" charset="2"/>
                        </a:rPr>
                        <a:t>−0</a:t>
                      </a:r>
                      <a:r>
                        <a:rPr lang="en-US" sz="1100" b="0" i="0" u="none" strike="noStrike" kern="1200" cap="none" baseline="0" dirty="0">
                          <a:solidFill>
                            <a:schemeClr val="bg2"/>
                          </a:solidFill>
                          <a:latin typeface="+mn-lt"/>
                          <a:ea typeface="+mn-ea"/>
                          <a:cs typeface="+mn-cs"/>
                          <a:sym typeface="Symbol" panose="05050102010706020507" pitchFamily="18" charset="2"/>
                        </a:rPr>
                        <a:t>5</a:t>
                      </a:r>
                      <a:endParaRPr lang="en-US" sz="1100" i="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
        <p:nvSpPr>
          <p:cNvPr id="271" name="Text Placeholder 2">
            <a:extLst>
              <a:ext uri="{FF2B5EF4-FFF2-40B4-BE49-F238E27FC236}">
                <a16:creationId xmlns:a16="http://schemas.microsoft.com/office/drawing/2014/main" id="{71720D59-AE09-962E-D5BD-A85A87BADA0D}"/>
              </a:ext>
            </a:extLst>
          </p:cNvPr>
          <p:cNvSpPr txBox="1">
            <a:spLocks/>
          </p:cNvSpPr>
          <p:nvPr/>
        </p:nvSpPr>
        <p:spPr>
          <a:xfrm>
            <a:off x="466814" y="726816"/>
            <a:ext cx="11478035" cy="457200"/>
          </a:xfrm>
          <a:prstGeom prst="rect">
            <a:avLst/>
          </a:pr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lnSpc>
                <a:spcPct val="100000"/>
              </a:lnSpc>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lnSpc>
                <a:spcPct val="100000"/>
              </a:lnSpc>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lnSpc>
                <a:spcPct val="100000"/>
              </a:lnSpc>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lnSpc>
                <a:spcPct val="100000"/>
              </a:lnSpc>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pPr marL="0"/>
            <a:r>
              <a:rPr lang="en-US" dirty="0">
                <a:solidFill>
                  <a:schemeClr val="accent1"/>
                </a:solidFill>
                <a:latin typeface="+mj-lt"/>
              </a:rPr>
              <a:t>Change from Baseline to Month 6 in Office SBP</a:t>
            </a:r>
          </a:p>
        </p:txBody>
      </p:sp>
      <p:graphicFrame>
        <p:nvGraphicFramePr>
          <p:cNvPr id="274" name="Table 5">
            <a:extLst>
              <a:ext uri="{FF2B5EF4-FFF2-40B4-BE49-F238E27FC236}">
                <a16:creationId xmlns:a16="http://schemas.microsoft.com/office/drawing/2014/main" id="{01DDFCA9-37C0-FC8D-F02E-C530067BD3A4}"/>
              </a:ext>
            </a:extLst>
          </p:cNvPr>
          <p:cNvGraphicFramePr>
            <a:graphicFrameLocks noGrp="1"/>
          </p:cNvGraphicFramePr>
          <p:nvPr>
            <p:extLst>
              <p:ext uri="{D42A27DB-BD31-4B8C-83A1-F6EECF244321}">
                <p14:modId xmlns:p14="http://schemas.microsoft.com/office/powerpoint/2010/main" val="927358214"/>
              </p:ext>
            </p:extLst>
          </p:nvPr>
        </p:nvGraphicFramePr>
        <p:xfrm>
          <a:off x="266374" y="5664090"/>
          <a:ext cx="11678475" cy="719302"/>
        </p:xfrm>
        <a:graphic>
          <a:graphicData uri="http://schemas.openxmlformats.org/drawingml/2006/table">
            <a:tbl>
              <a:tblPr firstRow="1" bandRow="1">
                <a:tableStyleId>{5C22544A-7EE6-4342-B048-85BDC9FD1C3A}</a:tableStyleId>
              </a:tblPr>
              <a:tblGrid>
                <a:gridCol w="2956492">
                  <a:extLst>
                    <a:ext uri="{9D8B030D-6E8A-4147-A177-3AD203B41FA5}">
                      <a16:colId xmlns:a16="http://schemas.microsoft.com/office/drawing/2014/main" val="3217820008"/>
                    </a:ext>
                  </a:extLst>
                </a:gridCol>
                <a:gridCol w="2096923">
                  <a:extLst>
                    <a:ext uri="{9D8B030D-6E8A-4147-A177-3AD203B41FA5}">
                      <a16:colId xmlns:a16="http://schemas.microsoft.com/office/drawing/2014/main" val="514984177"/>
                    </a:ext>
                  </a:extLst>
                </a:gridCol>
                <a:gridCol w="2171610">
                  <a:extLst>
                    <a:ext uri="{9D8B030D-6E8A-4147-A177-3AD203B41FA5}">
                      <a16:colId xmlns:a16="http://schemas.microsoft.com/office/drawing/2014/main" val="978614500"/>
                    </a:ext>
                  </a:extLst>
                </a:gridCol>
                <a:gridCol w="2171610">
                  <a:extLst>
                    <a:ext uri="{9D8B030D-6E8A-4147-A177-3AD203B41FA5}">
                      <a16:colId xmlns:a16="http://schemas.microsoft.com/office/drawing/2014/main" val="3551760642"/>
                    </a:ext>
                  </a:extLst>
                </a:gridCol>
                <a:gridCol w="2281840">
                  <a:extLst>
                    <a:ext uri="{9D8B030D-6E8A-4147-A177-3AD203B41FA5}">
                      <a16:colId xmlns:a16="http://schemas.microsoft.com/office/drawing/2014/main" val="4086504624"/>
                    </a:ext>
                  </a:extLst>
                </a:gridCol>
              </a:tblGrid>
              <a:tr h="289534">
                <a:tc>
                  <a:txBody>
                    <a:bodyPr/>
                    <a:lstStyle/>
                    <a:p>
                      <a:r>
                        <a:rPr lang="en-US" sz="1200" b="1" dirty="0">
                          <a:solidFill>
                            <a:schemeClr val="bg1"/>
                          </a:solidFill>
                          <a:latin typeface="+mj-lt"/>
                        </a:rPr>
                        <a:t>Month 6 (Key Secondary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Q6M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kern="0" cap="none" spc="0" normalizeH="0" baseline="0" dirty="0">
                          <a:solidFill>
                            <a:schemeClr val="bg1"/>
                          </a:solidFill>
                          <a:latin typeface="+mj-lt"/>
                          <a:ea typeface="+mn-ea"/>
                          <a:cs typeface="+mn-cs"/>
                          <a:sym typeface="Arial" panose="020B0604020202020204" pitchFamily="34" charset="0"/>
                        </a:rPr>
                        <a:t>300 mg Q3M</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429768">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marL="0" marR="0" lvl="0" indent="0" algn="ctr" defTabSz="342892" rtl="0" eaLnBrk="1" fontAlgn="auto" hangingPunct="1">
                        <a:lnSpc>
                          <a:spcPct val="100000"/>
                        </a:lnSpc>
                        <a:spcBef>
                          <a:spcPts val="0"/>
                        </a:spcBef>
                        <a:spcAft>
                          <a:spcPts val="0"/>
                        </a:spcAft>
                        <a:buFontTx/>
                        <a:buNone/>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−7.5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(−12.4, −2.7), </a:t>
                      </a:r>
                    </a:p>
                    <a:p>
                      <a:pPr marL="0" marR="0" lvl="0" indent="0" algn="ctr" defTabSz="342892" rtl="0" eaLnBrk="1" fontAlgn="auto" hangingPunct="1">
                        <a:lnSpc>
                          <a:spcPct val="100000"/>
                        </a:lnSpc>
                        <a:spcBef>
                          <a:spcPts val="0"/>
                        </a:spcBef>
                        <a:spcAft>
                          <a:spcPts val="0"/>
                        </a:spcAft>
                        <a:buFontTx/>
                        <a:buNone/>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0.0025</a:t>
                      </a:r>
                      <a:endParaRPr lang="en-US" sz="1100" b="0" i="1" u="none" strike="noStrike" kern="0" cap="none" spc="0" normalizeH="0" baseline="0" dirty="0">
                        <a:solidFill>
                          <a:schemeClr val="bg2">
                            <a:lumMod val="100000"/>
                          </a:schemeClr>
                        </a:solidFill>
                        <a:latin typeface="+mj-lt"/>
                        <a:ea typeface="+mn-ea"/>
                        <a:cs typeface="+mn-cs"/>
                        <a:sym typeface="Arial" panose="020B0604020202020204" pitchFamily="34" charset="0"/>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−10.5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(−15.3, −5.7),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2.5</a:t>
                      </a:r>
                      <a:r>
                        <a:rPr lang="en-US" sz="1100" b="0" i="0" u="none" strike="noStrike" kern="1200" cap="none" baseline="0" dirty="0">
                          <a:solidFill>
                            <a:schemeClr val="bg2"/>
                          </a:solidFill>
                          <a:latin typeface="+mn-lt"/>
                          <a:ea typeface="+mn-ea"/>
                          <a:cs typeface="+mn-cs"/>
                          <a:sym typeface="Arial"/>
                        </a:rPr>
                        <a:t>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05</a:t>
                      </a:r>
                      <a:endParaRPr lang="en-US" sz="1100" b="1"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−12.1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(−17.2, −7.1),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2</a:t>
                      </a:r>
                      <a:r>
                        <a:rPr lang="en-US" sz="1100" b="0" i="0" u="none" strike="noStrike" kern="1200" cap="none" baseline="0" dirty="0">
                          <a:solidFill>
                            <a:schemeClr val="bg2"/>
                          </a:solidFill>
                          <a:latin typeface="+mn-lt"/>
                          <a:ea typeface="+mn-ea"/>
                          <a:cs typeface="+mn-cs"/>
                          <a:sym typeface="Arial"/>
                        </a:rPr>
                        <a:t>.8E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06</a:t>
                      </a:r>
                      <a:endParaRPr lang="en-US" sz="1100" b="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cap="none" spc="0" normalizeH="0" baseline="0" dirty="0">
                          <a:solidFill>
                            <a:schemeClr val="bg2">
                              <a:lumMod val="100000"/>
                            </a:schemeClr>
                          </a:solidFill>
                          <a:latin typeface="+mj-lt"/>
                          <a:ea typeface="+mn-ea"/>
                          <a:cs typeface="+mn-cs"/>
                          <a:sym typeface=""/>
                        </a:rPr>
                        <a:t>−</a:t>
                      </a:r>
                      <a:r>
                        <a:rPr lang="en-US" sz="1100" b="1" i="0" u="none" strike="noStrike" kern="1200" cap="none" spc="0" normalizeH="0" baseline="0" dirty="0">
                          <a:solidFill>
                            <a:schemeClr val="bg2">
                              <a:lumMod val="100000"/>
                            </a:schemeClr>
                          </a:solidFill>
                          <a:latin typeface="+mj-lt"/>
                          <a:ea typeface="+mn-ea"/>
                          <a:cs typeface="+mn-cs"/>
                          <a:sym typeface=""/>
                        </a:rPr>
                        <a:t>10.2 </a:t>
                      </a:r>
                      <a:r>
                        <a:rPr lang="en-US" sz="1100" b="0" i="0" u="none" strike="noStrike" kern="1200" cap="none" spc="0" normalizeH="0" baseline="0" dirty="0">
                          <a:solidFill>
                            <a:schemeClr val="bg2">
                              <a:lumMod val="100000"/>
                            </a:schemeClr>
                          </a:solidFill>
                          <a:latin typeface="+mj-lt"/>
                          <a:ea typeface="+mn-ea"/>
                          <a:cs typeface="+mn-cs"/>
                          <a:sym typeface=""/>
                        </a:rPr>
                        <a:t>(</a:t>
                      </a:r>
                      <a:r>
                        <a:rPr lang="en-US" sz="1100" b="0" i="0" u="none" strike="noStrike" cap="none" spc="0" normalizeH="0" baseline="0" dirty="0">
                          <a:solidFill>
                            <a:schemeClr val="bg2">
                              <a:lumMod val="100000"/>
                            </a:schemeClr>
                          </a:solidFill>
                          <a:latin typeface="+mj-lt"/>
                          <a:ea typeface="+mn-ea"/>
                          <a:cs typeface="+mn-cs"/>
                          <a:sym typeface=""/>
                        </a:rPr>
                        <a:t>−</a:t>
                      </a:r>
                      <a:r>
                        <a:rPr lang="en-US" sz="1100" b="0" i="0" u="none" strike="noStrike" kern="1200" cap="none" spc="0" normalizeH="0" baseline="0" dirty="0">
                          <a:solidFill>
                            <a:schemeClr val="bg2">
                              <a:lumMod val="100000"/>
                            </a:schemeClr>
                          </a:solidFill>
                          <a:latin typeface="+mj-lt"/>
                          <a:ea typeface="+mn-ea"/>
                          <a:cs typeface="+mn-cs"/>
                          <a:sym typeface=""/>
                        </a:rPr>
                        <a:t>15.1,</a:t>
                      </a:r>
                      <a:r>
                        <a:rPr lang="en-US" sz="1100" b="0" i="0" u="none" strike="noStrike" cap="none" spc="0" normalizeH="0" baseline="0" dirty="0">
                          <a:solidFill>
                            <a:schemeClr val="bg2">
                              <a:lumMod val="100000"/>
                            </a:schemeClr>
                          </a:solidFill>
                          <a:latin typeface="+mj-lt"/>
                          <a:ea typeface="+mn-ea"/>
                          <a:cs typeface="+mn-cs"/>
                          <a:sym typeface=""/>
                        </a:rPr>
                        <a:t> −</a:t>
                      </a:r>
                      <a:r>
                        <a:rPr lang="en-US" sz="1100" b="0" i="0" u="none" strike="noStrike" kern="1200" cap="none" spc="0" normalizeH="0" baseline="0" dirty="0">
                          <a:solidFill>
                            <a:schemeClr val="bg2">
                              <a:lumMod val="100000"/>
                            </a:schemeClr>
                          </a:solidFill>
                          <a:latin typeface="+mj-lt"/>
                          <a:ea typeface="+mn-ea"/>
                          <a:cs typeface="+mn-cs"/>
                          <a:sym typeface=""/>
                        </a:rPr>
                        <a:t>5.3),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1200" cap="none" spc="0" normalizeH="0" baseline="0" dirty="0">
                          <a:solidFill>
                            <a:schemeClr val="bg2">
                              <a:lumMod val="100000"/>
                            </a:schemeClr>
                          </a:solidFill>
                          <a:latin typeface="+mn-lt"/>
                          <a:ea typeface="+mn-ea"/>
                          <a:cs typeface="+mn-cs"/>
                          <a:sym typeface=""/>
                        </a:rPr>
                        <a:t>p=</a:t>
                      </a:r>
                      <a:r>
                        <a:rPr lang="en-US" sz="1100" b="0" i="0" u="none" strike="noStrike" kern="1200" cap="none" baseline="0" dirty="0">
                          <a:solidFill>
                            <a:schemeClr val="bg2"/>
                          </a:solidFill>
                          <a:latin typeface="+mn-lt"/>
                          <a:ea typeface="+mn-ea"/>
                          <a:cs typeface="+mn-cs"/>
                          <a:sym typeface="Arial"/>
                        </a:rPr>
                        <a:t>5.9E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05</a:t>
                      </a:r>
                      <a:endParaRPr lang="en-US" sz="1100" b="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Tree>
    <p:extLst>
      <p:ext uri="{BB962C8B-B14F-4D97-AF65-F5344CB8AC3E}">
        <p14:creationId xmlns:p14="http://schemas.microsoft.com/office/powerpoint/2010/main" val="18447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0B7358-C467-F997-0366-374B28CE74CE}"/>
              </a:ext>
            </a:extLst>
          </p:cNvPr>
          <p:cNvSpPr>
            <a:spLocks noGrp="1"/>
          </p:cNvSpPr>
          <p:nvPr>
            <p:ph type="title"/>
          </p:nvPr>
        </p:nvSpPr>
        <p:spPr>
          <a:xfrm>
            <a:off x="457200" y="246649"/>
            <a:ext cx="11430000" cy="457200"/>
          </a:xfrm>
        </p:spPr>
        <p:txBody>
          <a:bodyPr/>
          <a:lstStyle/>
          <a:p>
            <a:r>
              <a:rPr lang="en-US" sz="2800" dirty="0"/>
              <a:t>Consistent Treatment Response Observed with Zilebesiran</a:t>
            </a:r>
          </a:p>
        </p:txBody>
      </p:sp>
      <p:sp>
        <p:nvSpPr>
          <p:cNvPr id="11" name="Text Placeholder 10">
            <a:extLst>
              <a:ext uri="{FF2B5EF4-FFF2-40B4-BE49-F238E27FC236}">
                <a16:creationId xmlns:a16="http://schemas.microsoft.com/office/drawing/2014/main" id="{37072F76-9A03-8544-4F20-347B0423C099}"/>
              </a:ext>
            </a:extLst>
          </p:cNvPr>
          <p:cNvSpPr>
            <a:spLocks noGrp="1"/>
          </p:cNvSpPr>
          <p:nvPr>
            <p:ph type="body" idx="3"/>
          </p:nvPr>
        </p:nvSpPr>
        <p:spPr>
          <a:xfrm>
            <a:off x="457200" y="6452976"/>
            <a:ext cx="11563350" cy="361579"/>
          </a:xfrm>
        </p:spPr>
        <p:txBody>
          <a:bodyPr/>
          <a:lstStyle/>
          <a:p>
            <a:pPr marL="0">
              <a:spcBef>
                <a:spcPts val="0"/>
              </a:spcBef>
            </a:pPr>
            <a:endParaRPr lang="en-US" dirty="0">
              <a:solidFill>
                <a:schemeClr val="bg2"/>
              </a:solidFill>
              <a:latin typeface="+mj-lt"/>
            </a:endParaRPr>
          </a:p>
          <a:p>
            <a:pPr marL="0">
              <a:spcBef>
                <a:spcPts val="0"/>
              </a:spcBef>
            </a:pPr>
            <a:r>
              <a:rPr lang="en-US" dirty="0">
                <a:solidFill>
                  <a:schemeClr val="bg2"/>
                </a:solidFill>
              </a:rPr>
              <a:t>Treatment response rate defined as proportion of patients with 24-hour mean SBP assessed by ambulatory &lt;130 mmHg and/or reduction ≥20 mmHg without additional antihypertensive medications at Month 6. </a:t>
            </a:r>
            <a:r>
              <a:rPr lang="en-US" baseline="30000" dirty="0" err="1">
                <a:solidFill>
                  <a:schemeClr val="bg2"/>
                </a:solidFill>
              </a:rPr>
              <a:t>a</a:t>
            </a:r>
            <a:r>
              <a:rPr lang="en-US" dirty="0" err="1">
                <a:solidFill>
                  <a:schemeClr val="bg2"/>
                </a:solidFill>
              </a:rPr>
              <a:t>Assessments</a:t>
            </a:r>
            <a:r>
              <a:rPr lang="en-US" dirty="0">
                <a:solidFill>
                  <a:schemeClr val="bg2"/>
                </a:solidFill>
              </a:rPr>
              <a:t> are missing for 43 patients.</a:t>
            </a:r>
            <a:r>
              <a:rPr lang="en-US" dirty="0">
                <a:solidFill>
                  <a:schemeClr val="bg2"/>
                </a:solidFill>
                <a:latin typeface="+mj-lt"/>
              </a:rPr>
              <a:t> CI, confidence interval; Q3M, every 3 months; Q6M, every 6 months; SBP, systolic blood pressure.</a:t>
            </a:r>
          </a:p>
        </p:txBody>
      </p:sp>
      <p:graphicFrame>
        <p:nvGraphicFramePr>
          <p:cNvPr id="6" name="Table 5">
            <a:extLst>
              <a:ext uri="{FF2B5EF4-FFF2-40B4-BE49-F238E27FC236}">
                <a16:creationId xmlns:a16="http://schemas.microsoft.com/office/drawing/2014/main" id="{7A97CB19-3214-72AD-A27F-7138AC6A4439}"/>
              </a:ext>
            </a:extLst>
          </p:cNvPr>
          <p:cNvGraphicFramePr>
            <a:graphicFrameLocks noGrp="1"/>
          </p:cNvGraphicFramePr>
          <p:nvPr>
            <p:extLst>
              <p:ext uri="{D42A27DB-BD31-4B8C-83A1-F6EECF244321}">
                <p14:modId xmlns:p14="http://schemas.microsoft.com/office/powerpoint/2010/main" val="3302090991"/>
              </p:ext>
            </p:extLst>
          </p:nvPr>
        </p:nvGraphicFramePr>
        <p:xfrm>
          <a:off x="457200" y="2090420"/>
          <a:ext cx="11277599" cy="2677160"/>
        </p:xfrm>
        <a:graphic>
          <a:graphicData uri="http://schemas.openxmlformats.org/drawingml/2006/table">
            <a:tbl>
              <a:tblPr firstRow="1" bandRow="1">
                <a:tableStyleId>{5C22544A-7EE6-4342-B048-85BDC9FD1C3A}</a:tableStyleId>
              </a:tblPr>
              <a:tblGrid>
                <a:gridCol w="4568689">
                  <a:extLst>
                    <a:ext uri="{9D8B030D-6E8A-4147-A177-3AD203B41FA5}">
                      <a16:colId xmlns:a16="http://schemas.microsoft.com/office/drawing/2014/main" val="3217820008"/>
                    </a:ext>
                  </a:extLst>
                </a:gridCol>
                <a:gridCol w="1125571">
                  <a:extLst>
                    <a:ext uri="{9D8B030D-6E8A-4147-A177-3AD203B41FA5}">
                      <a16:colId xmlns:a16="http://schemas.microsoft.com/office/drawing/2014/main" val="839440818"/>
                    </a:ext>
                  </a:extLst>
                </a:gridCol>
                <a:gridCol w="1379937">
                  <a:extLst>
                    <a:ext uri="{9D8B030D-6E8A-4147-A177-3AD203B41FA5}">
                      <a16:colId xmlns:a16="http://schemas.microsoft.com/office/drawing/2014/main" val="1793957741"/>
                    </a:ext>
                  </a:extLst>
                </a:gridCol>
                <a:gridCol w="1401134">
                  <a:extLst>
                    <a:ext uri="{9D8B030D-6E8A-4147-A177-3AD203B41FA5}">
                      <a16:colId xmlns:a16="http://schemas.microsoft.com/office/drawing/2014/main" val="3813969900"/>
                    </a:ext>
                  </a:extLst>
                </a:gridCol>
                <a:gridCol w="1401134">
                  <a:extLst>
                    <a:ext uri="{9D8B030D-6E8A-4147-A177-3AD203B41FA5}">
                      <a16:colId xmlns:a16="http://schemas.microsoft.com/office/drawing/2014/main" val="3040021977"/>
                    </a:ext>
                  </a:extLst>
                </a:gridCol>
                <a:gridCol w="1401134">
                  <a:extLst>
                    <a:ext uri="{9D8B030D-6E8A-4147-A177-3AD203B41FA5}">
                      <a16:colId xmlns:a16="http://schemas.microsoft.com/office/drawing/2014/main" val="2461911524"/>
                    </a:ext>
                  </a:extLst>
                </a:gridCol>
              </a:tblGrid>
              <a:tr h="0">
                <a:tc rowSpan="2">
                  <a:txBody>
                    <a:bodyPr/>
                    <a:lstStyle/>
                    <a:p>
                      <a:endParaRPr lang="en-US" dirty="0"/>
                    </a:p>
                  </a:txBody>
                  <a:tcPr/>
                </a:tc>
                <a:tc rowSpan="2">
                  <a:txBody>
                    <a:bodyPr/>
                    <a:lstStyle/>
                    <a:p>
                      <a:pPr algn="ctr"/>
                      <a:r>
                        <a:rPr lang="en-US" b="1" dirty="0">
                          <a:solidFill>
                            <a:schemeClr val="bg1"/>
                          </a:solidFill>
                        </a:rPr>
                        <a:t>Placebo</a:t>
                      </a:r>
                    </a:p>
                    <a:p>
                      <a:pPr algn="ctr"/>
                      <a:r>
                        <a:rPr lang="en-US" b="1" dirty="0">
                          <a:solidFill>
                            <a:schemeClr val="bg1"/>
                          </a:solidFill>
                        </a:rPr>
                        <a:t>(N=75)</a:t>
                      </a:r>
                    </a:p>
                  </a:txBody>
                  <a:tcPr anchor="ctr"/>
                </a:tc>
                <a:tc gridSpan="4">
                  <a:txBody>
                    <a:bodyPr/>
                    <a:lstStyle/>
                    <a:p>
                      <a:pPr algn="ctr"/>
                      <a:r>
                        <a:rPr lang="en-US" dirty="0"/>
                        <a:t>Zilebesiran</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0152772"/>
                  </a:ext>
                </a:extLst>
              </a:tr>
              <a:tr h="370840">
                <a:tc vMerge="1">
                  <a:txBody>
                    <a:bodyPr/>
                    <a:lstStyle/>
                    <a:p>
                      <a:pPr algn="ctr"/>
                      <a:endParaRPr lang="en-US" b="1" dirty="0">
                        <a:solidFill>
                          <a:schemeClr val="bg1"/>
                        </a:solidFill>
                      </a:endParaRPr>
                    </a:p>
                  </a:txBody>
                  <a:tcPr>
                    <a:solidFill>
                      <a:schemeClr val="accent1"/>
                    </a:solidFill>
                  </a:tcPr>
                </a:tc>
                <a:tc vMerge="1">
                  <a:txBody>
                    <a:bodyPr/>
                    <a:lstStyle/>
                    <a:p>
                      <a:pPr algn="ctr"/>
                      <a:r>
                        <a:rPr lang="en-US" b="1" dirty="0">
                          <a:solidFill>
                            <a:schemeClr val="bg1"/>
                          </a:solidFill>
                        </a:rPr>
                        <a:t>Placebo</a:t>
                      </a:r>
                    </a:p>
                    <a:p>
                      <a:pPr algn="ctr"/>
                      <a:r>
                        <a:rPr lang="en-US" b="1" dirty="0">
                          <a:solidFill>
                            <a:schemeClr val="bg1"/>
                          </a:solidFill>
                        </a:rPr>
                        <a:t>(N=75)</a:t>
                      </a:r>
                    </a:p>
                  </a:txBody>
                  <a:tcPr>
                    <a:solidFill>
                      <a:schemeClr val="accent1"/>
                    </a:solidFill>
                  </a:tcPr>
                </a:tc>
                <a:tc>
                  <a:txBody>
                    <a:bodyPr/>
                    <a:lstStyle/>
                    <a:p>
                      <a:pPr algn="ctr"/>
                      <a:r>
                        <a:rPr lang="en-US" b="1" dirty="0">
                          <a:solidFill>
                            <a:schemeClr val="bg1"/>
                          </a:solidFill>
                        </a:rPr>
                        <a:t>150 mg Q6M</a:t>
                      </a:r>
                    </a:p>
                    <a:p>
                      <a:pPr algn="ctr"/>
                      <a:r>
                        <a:rPr lang="en-US" b="1" dirty="0">
                          <a:solidFill>
                            <a:schemeClr val="bg1"/>
                          </a:solidFill>
                        </a:rPr>
                        <a:t>(N=78)</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Q6M</a:t>
                      </a:r>
                    </a:p>
                    <a:p>
                      <a:pPr algn="ctr"/>
                      <a:r>
                        <a:rPr lang="en-US" b="1" dirty="0">
                          <a:solidFill>
                            <a:schemeClr val="bg1"/>
                          </a:solidFill>
                        </a:rPr>
                        <a:t>(N=73)</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Q3M</a:t>
                      </a:r>
                    </a:p>
                    <a:p>
                      <a:pPr algn="ctr"/>
                      <a:r>
                        <a:rPr lang="en-US" b="1" dirty="0">
                          <a:solidFill>
                            <a:schemeClr val="bg1"/>
                          </a:solidFill>
                        </a:rPr>
                        <a:t>(N=75)</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600 mg Q6M</a:t>
                      </a:r>
                    </a:p>
                    <a:p>
                      <a:pPr algn="ctr"/>
                      <a:r>
                        <a:rPr lang="en-US" b="1" dirty="0">
                          <a:solidFill>
                            <a:schemeClr val="bg1"/>
                          </a:solidFill>
                        </a:rPr>
                        <a:t>(N=76)</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2864920"/>
                  </a:ext>
                </a:extLst>
              </a:tr>
              <a:tr h="370840">
                <a:tc>
                  <a:txBody>
                    <a:bodyPr/>
                    <a:lstStyle/>
                    <a:p>
                      <a:r>
                        <a:rPr lang="en-US" sz="1400" b="0" i="0" u="none" strike="noStrike" kern="1200" baseline="0" dirty="0">
                          <a:solidFill>
                            <a:schemeClr val="bg2"/>
                          </a:solidFill>
                          <a:latin typeface="+mj-lt"/>
                          <a:ea typeface="+mn-ea"/>
                          <a:cs typeface="+mn-cs"/>
                        </a:rPr>
                        <a:t>Response criteria met, n (%)</a:t>
                      </a:r>
                      <a:r>
                        <a:rPr lang="en-US" sz="1400" b="0" i="0" u="none" strike="noStrike" kern="1200" baseline="30000" dirty="0">
                          <a:solidFill>
                            <a:schemeClr val="bg2"/>
                          </a:solidFill>
                          <a:latin typeface="+mj-lt"/>
                          <a:ea typeface="+mn-ea"/>
                          <a:cs typeface="+mn-cs"/>
                        </a:rPr>
                        <a:t>a</a:t>
                      </a:r>
                      <a:endParaRPr lang="en-US" sz="1400" dirty="0">
                        <a:solidFill>
                          <a:schemeClr val="bg2"/>
                        </a:solidFill>
                        <a:latin typeface="+mj-lt"/>
                      </a:endParaRPr>
                    </a:p>
                  </a:txBody>
                  <a:tcPr anchor="ctr"/>
                </a:tc>
                <a:tc>
                  <a:txBody>
                    <a:bodyPr/>
                    <a:lstStyle/>
                    <a:p>
                      <a:pPr algn="ctr"/>
                      <a:r>
                        <a:rPr lang="en-US" sz="1400" b="0" i="0" u="none" strike="noStrike" kern="1200" baseline="0" dirty="0">
                          <a:solidFill>
                            <a:schemeClr val="bg2"/>
                          </a:solidFill>
                          <a:latin typeface="+mj-lt"/>
                          <a:ea typeface="+mn-ea"/>
                          <a:cs typeface="+mn-cs"/>
                        </a:rPr>
                        <a:t>5 (7)</a:t>
                      </a:r>
                      <a:endParaRPr lang="en-US" sz="1400" dirty="0">
                        <a:solidFill>
                          <a:schemeClr val="bg2"/>
                        </a:solidFill>
                        <a:latin typeface="+mj-lt"/>
                      </a:endParaRPr>
                    </a:p>
                  </a:txBody>
                  <a:tcPr anchor="ctr"/>
                </a:tc>
                <a:tc>
                  <a:txBody>
                    <a:bodyPr/>
                    <a:lstStyle/>
                    <a:p>
                      <a:pPr algn="ctr"/>
                      <a:r>
                        <a:rPr lang="en-US" sz="1400" b="0" i="0" u="none" strike="noStrike" kern="1200" baseline="0" dirty="0">
                          <a:solidFill>
                            <a:schemeClr val="bg2"/>
                          </a:solidFill>
                          <a:latin typeface="+mj-lt"/>
                          <a:ea typeface="+mn-ea"/>
                          <a:cs typeface="+mn-cs"/>
                        </a:rPr>
                        <a:t>24 (31)</a:t>
                      </a:r>
                      <a:endParaRPr lang="en-US" sz="1400" dirty="0">
                        <a:solidFill>
                          <a:schemeClr val="bg2"/>
                        </a:solidFill>
                        <a:latin typeface="+mj-lt"/>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400" b="0" i="0" u="none" strike="noStrike" kern="1200" baseline="0" dirty="0">
                          <a:solidFill>
                            <a:schemeClr val="bg2"/>
                          </a:solidFill>
                          <a:latin typeface="+mj-lt"/>
                          <a:ea typeface="+mn-ea"/>
                          <a:cs typeface="+mn-cs"/>
                        </a:rPr>
                        <a:t>37 (51)</a:t>
                      </a:r>
                      <a:endParaRPr lang="en-US" sz="1400" dirty="0">
                        <a:solidFill>
                          <a:schemeClr val="bg2"/>
                        </a:solidFill>
                        <a:latin typeface="+mj-lt"/>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400" b="0" i="0" u="none" strike="noStrike" kern="1200" baseline="0" dirty="0">
                          <a:solidFill>
                            <a:schemeClr val="bg2"/>
                          </a:solidFill>
                          <a:latin typeface="+mj-lt"/>
                          <a:ea typeface="+mn-ea"/>
                          <a:cs typeface="+mn-cs"/>
                        </a:rPr>
                        <a:t>29 (39)</a:t>
                      </a:r>
                      <a:endParaRPr lang="en-US" sz="1400" dirty="0">
                        <a:solidFill>
                          <a:schemeClr val="bg2"/>
                        </a:solidFill>
                        <a:latin typeface="+mj-lt"/>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400" b="0" i="0" u="none" strike="noStrike" kern="1200" baseline="0" dirty="0">
                          <a:solidFill>
                            <a:schemeClr val="bg2"/>
                          </a:solidFill>
                          <a:latin typeface="+mj-lt"/>
                          <a:ea typeface="+mn-ea"/>
                          <a:cs typeface="+mn-cs"/>
                        </a:rPr>
                        <a:t>36 (47)</a:t>
                      </a:r>
                      <a:endParaRPr lang="en-US" sz="1400" dirty="0">
                        <a:solidFill>
                          <a:schemeClr val="bg2"/>
                        </a:solidFill>
                        <a:latin typeface="+mj-lt"/>
                      </a:endParaRP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13814182"/>
                  </a:ext>
                </a:extLst>
              </a:tr>
              <a:tr h="370840">
                <a:tc gridSpan="6">
                  <a:txBody>
                    <a:bodyPr/>
                    <a:lstStyle/>
                    <a:p>
                      <a:r>
                        <a:rPr lang="en-US" sz="1400" dirty="0">
                          <a:solidFill>
                            <a:schemeClr val="bg2"/>
                          </a:solidFill>
                          <a:latin typeface="+mj-lt"/>
                        </a:rPr>
                        <a:t>Zilebesiran vs placebo</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0465736"/>
                  </a:ext>
                </a:extLst>
              </a:tr>
              <a:tr h="370840">
                <a:tc>
                  <a:txBody>
                    <a:bodyPr/>
                    <a:lstStyle/>
                    <a:p>
                      <a:pPr marL="180000"/>
                      <a:r>
                        <a:rPr lang="en-US" sz="1400" dirty="0">
                          <a:solidFill>
                            <a:schemeClr val="bg2"/>
                          </a:solidFill>
                          <a:latin typeface="+mj-lt"/>
                        </a:rPr>
                        <a:t>Odds ratio</a:t>
                      </a:r>
                    </a:p>
                  </a:txBody>
                  <a:tcPr anchor="ctr"/>
                </a:tc>
                <a:tc>
                  <a:txBody>
                    <a:bodyPr/>
                    <a:lstStyle/>
                    <a:p>
                      <a:pPr algn="ctr"/>
                      <a:r>
                        <a:rPr lang="en-US" sz="1400" dirty="0">
                          <a:solidFill>
                            <a:schemeClr val="bg2"/>
                          </a:solidFill>
                          <a:latin typeface="+mj-lt"/>
                        </a:rPr>
                        <a:t>–</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6.75 </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19.73</a:t>
                      </a:r>
                      <a:endParaRPr lang="en-US" sz="14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10.73</a:t>
                      </a:r>
                      <a:endParaRPr lang="en-US" sz="14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 17.93 	</a:t>
                      </a:r>
                      <a:endParaRPr lang="en-US" sz="1400" dirty="0">
                        <a:solidFill>
                          <a:schemeClr val="bg2"/>
                        </a:solidFill>
                        <a:latin typeface="+mj-lt"/>
                      </a:endParaRPr>
                    </a:p>
                  </a:txBody>
                  <a:tcPr anchor="ctr"/>
                </a:tc>
                <a:extLst>
                  <a:ext uri="{0D108BD9-81ED-4DB2-BD59-A6C34878D82A}">
                    <a16:rowId xmlns:a16="http://schemas.microsoft.com/office/drawing/2014/main" val="1265874918"/>
                  </a:ext>
                </a:extLst>
              </a:tr>
              <a:tr h="370840">
                <a:tc>
                  <a:txBody>
                    <a:bodyPr/>
                    <a:lstStyle/>
                    <a:p>
                      <a:pPr marL="180000"/>
                      <a:r>
                        <a:rPr lang="en-US" sz="1400" dirty="0">
                          <a:solidFill>
                            <a:schemeClr val="bg2"/>
                          </a:solidFill>
                          <a:latin typeface="+mj-lt"/>
                        </a:rPr>
                        <a:t>95% CI</a:t>
                      </a:r>
                    </a:p>
                  </a:txBody>
                  <a:tcPr anchor="ctr"/>
                </a:tc>
                <a:tc>
                  <a:txBody>
                    <a:bodyPr/>
                    <a:lstStyle/>
                    <a:p>
                      <a:pPr algn="ctr"/>
                      <a:r>
                        <a:rPr lang="en-US" sz="1400" dirty="0">
                          <a:solidFill>
                            <a:schemeClr val="bg2"/>
                          </a:solidFill>
                          <a:latin typeface="+mj-lt"/>
                        </a:rPr>
                        <a:t>–</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2.35, 19.37</a:t>
                      </a:r>
                      <a:endParaRPr lang="en-US" sz="14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6.84, 56.89</a:t>
                      </a:r>
                      <a:endParaRPr lang="en-US" sz="14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3.76, 30.64</a:t>
                      </a:r>
                      <a:endParaRPr lang="en-US" sz="14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2"/>
                          </a:solidFill>
                          <a:latin typeface="+mj-lt"/>
                          <a:ea typeface="+mn-ea"/>
                          <a:cs typeface="+mn-cs"/>
                        </a:rPr>
                        <a:t>6.24, 51.52</a:t>
                      </a:r>
                      <a:endParaRPr lang="en-US" sz="1400" dirty="0">
                        <a:solidFill>
                          <a:schemeClr val="bg2"/>
                        </a:solidFill>
                        <a:latin typeface="+mj-lt"/>
                      </a:endParaRPr>
                    </a:p>
                  </a:txBody>
                  <a:tcPr anchor="ctr"/>
                </a:tc>
                <a:extLst>
                  <a:ext uri="{0D108BD9-81ED-4DB2-BD59-A6C34878D82A}">
                    <a16:rowId xmlns:a16="http://schemas.microsoft.com/office/drawing/2014/main" val="3016806743"/>
                  </a:ext>
                </a:extLst>
              </a:tr>
              <a:tr h="370840">
                <a:tc>
                  <a:txBody>
                    <a:bodyPr/>
                    <a:lstStyle/>
                    <a:p>
                      <a:pPr marL="180000"/>
                      <a:r>
                        <a:rPr lang="en-US" sz="1400" i="1" dirty="0">
                          <a:solidFill>
                            <a:schemeClr val="bg2"/>
                          </a:solidFill>
                          <a:latin typeface="+mj-lt"/>
                        </a:rPr>
                        <a:t>p</a:t>
                      </a:r>
                      <a:r>
                        <a:rPr lang="en-US" sz="1400" dirty="0">
                          <a:solidFill>
                            <a:schemeClr val="bg2"/>
                          </a:solidFill>
                          <a:latin typeface="+mj-lt"/>
                        </a:rPr>
                        <a:t> value</a:t>
                      </a:r>
                    </a:p>
                  </a:txBody>
                  <a:tcPr anchor="ctr"/>
                </a:tc>
                <a:tc>
                  <a:txBody>
                    <a:bodyPr/>
                    <a:lstStyle/>
                    <a:p>
                      <a:pPr algn="ctr"/>
                      <a:r>
                        <a:rPr lang="en-US" sz="1400" dirty="0">
                          <a:solidFill>
                            <a:schemeClr val="bg2"/>
                          </a:solidFill>
                          <a:latin typeface="+mj-lt"/>
                        </a:rPr>
                        <a:t>–</a:t>
                      </a:r>
                    </a:p>
                  </a:txBody>
                  <a:tcPr anchor="ctr"/>
                </a:tc>
                <a:tc>
                  <a:txBody>
                    <a:bodyPr/>
                    <a:lstStyle/>
                    <a:p>
                      <a:pPr algn="ctr"/>
                      <a:r>
                        <a:rPr lang="en-US" sz="1400" b="0" i="0" u="none" strike="noStrike" kern="1200" baseline="0" dirty="0">
                          <a:solidFill>
                            <a:schemeClr val="bg2"/>
                          </a:solidFill>
                          <a:latin typeface="+mj-lt"/>
                          <a:ea typeface="+mn-ea"/>
                          <a:cs typeface="+mn-cs"/>
                        </a:rPr>
                        <a:t>0.0004</a:t>
                      </a:r>
                      <a:endParaRPr lang="en-US" sz="1400" dirty="0">
                        <a:solidFill>
                          <a:schemeClr val="bg2"/>
                        </a:solidFill>
                        <a:latin typeface="+mj-lt"/>
                      </a:endParaRPr>
                    </a:p>
                  </a:txBody>
                  <a:tcPr anchor="ctr"/>
                </a:tc>
                <a:tc>
                  <a:txBody>
                    <a:bodyPr/>
                    <a:lstStyle/>
                    <a:p>
                      <a:pPr algn="ctr"/>
                      <a:r>
                        <a:rPr lang="en-US" sz="1400" dirty="0">
                          <a:solidFill>
                            <a:schemeClr val="bg2"/>
                          </a:solidFill>
                          <a:latin typeface="+mj-lt"/>
                        </a:rPr>
                        <a:t>3.4E−08</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j-lt"/>
                        </a:rPr>
                        <a:t>9.3E−06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j-lt"/>
                        </a:rPr>
                        <a:t>8.4E−08</a:t>
                      </a:r>
                      <a:endParaRPr lang="en-US" sz="1400" dirty="0">
                        <a:solidFill>
                          <a:schemeClr val="bg2"/>
                        </a:solidFill>
                        <a:highlight>
                          <a:srgbClr val="FFFF00"/>
                        </a:highlight>
                        <a:latin typeface="+mj-lt"/>
                      </a:endParaRPr>
                    </a:p>
                  </a:txBody>
                  <a:tcPr anchor="ctr"/>
                </a:tc>
                <a:extLst>
                  <a:ext uri="{0D108BD9-81ED-4DB2-BD59-A6C34878D82A}">
                    <a16:rowId xmlns:a16="http://schemas.microsoft.com/office/drawing/2014/main" val="2448581905"/>
                  </a:ext>
                </a:extLst>
              </a:tr>
            </a:tbl>
          </a:graphicData>
        </a:graphic>
      </p:graphicFrame>
      <p:sp>
        <p:nvSpPr>
          <p:cNvPr id="2" name="Text Placeholder 1">
            <a:extLst>
              <a:ext uri="{FF2B5EF4-FFF2-40B4-BE49-F238E27FC236}">
                <a16:creationId xmlns:a16="http://schemas.microsoft.com/office/drawing/2014/main" id="{42FAB3E8-50F3-84DA-EEDE-7BF03365F8DF}"/>
              </a:ext>
            </a:extLst>
          </p:cNvPr>
          <p:cNvSpPr>
            <a:spLocks noGrp="1"/>
          </p:cNvSpPr>
          <p:nvPr>
            <p:ph type="body" idx="1"/>
          </p:nvPr>
        </p:nvSpPr>
        <p:spPr>
          <a:xfrm>
            <a:off x="457200" y="848332"/>
            <a:ext cx="11277599" cy="1639235"/>
          </a:xfrm>
        </p:spPr>
        <p:txBody>
          <a:bodyPr>
            <a:normAutofit/>
          </a:bodyPr>
          <a:lstStyle/>
          <a:p>
            <a:pPr marL="230400" indent="-230400"/>
            <a:r>
              <a:rPr lang="en-GB" sz="1800" dirty="0">
                <a:solidFill>
                  <a:schemeClr val="bg2"/>
                </a:solidFill>
                <a:latin typeface="Arial" panose="020B0604020202020204" pitchFamily="34" charset="0"/>
                <a:ea typeface="Arial" panose="020B0604020202020204" pitchFamily="34" charset="0"/>
                <a:cs typeface="Arial" panose="020B0604020202020204" pitchFamily="34" charset="0"/>
              </a:rPr>
              <a:t>The proportion of patients and odds of achieving 24-hour mean ambulatory SBP of &lt;130 mmHg and/or reduction of  ≥20 mmHg without additional antihypertensives at Month 6 were significantly higher with all zilebesiran regimens versus placebo</a:t>
            </a:r>
          </a:p>
        </p:txBody>
      </p:sp>
    </p:spTree>
    <p:extLst>
      <p:ext uri="{BB962C8B-B14F-4D97-AF65-F5344CB8AC3E}">
        <p14:creationId xmlns:p14="http://schemas.microsoft.com/office/powerpoint/2010/main" val="2244779507"/>
      </p:ext>
    </p:extLst>
  </p:cSld>
  <p:clrMapOvr>
    <a:masterClrMapping/>
  </p:clrMapOvr>
</p:sld>
</file>

<file path=ppt/theme/theme1.xml><?xml version="1.0" encoding="utf-8"?>
<a:theme xmlns:a="http://schemas.openxmlformats.org/drawingml/2006/main" name="2020 Alnylam">
  <a:themeElements>
    <a:clrScheme name="Custom 2">
      <a:dk1>
        <a:srgbClr val="0A3254"/>
      </a:dk1>
      <a:lt1>
        <a:srgbClr val="FFFFFF"/>
      </a:lt1>
      <a:dk2>
        <a:srgbClr val="404040"/>
      </a:dk2>
      <a:lt2>
        <a:srgbClr val="D8DAD9"/>
      </a:lt2>
      <a:accent1>
        <a:srgbClr val="0099DC"/>
      </a:accent1>
      <a:accent2>
        <a:srgbClr val="AF1F65"/>
      </a:accent2>
      <a:accent3>
        <a:srgbClr val="682666"/>
      </a:accent3>
      <a:accent4>
        <a:srgbClr val="00BED4"/>
      </a:accent4>
      <a:accent5>
        <a:srgbClr val="3DD5AE"/>
      </a:accent5>
      <a:accent6>
        <a:srgbClr val="EDAA00"/>
      </a:accent6>
      <a:hlink>
        <a:srgbClr val="00206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3A91A1-A82A-44B9-801C-77F09DDAA8F4}"/>
</file>

<file path=customXml/itemProps2.xml><?xml version="1.0" encoding="utf-8"?>
<ds:datastoreItem xmlns:ds="http://schemas.openxmlformats.org/officeDocument/2006/customXml" ds:itemID="{919158AD-01E1-4FD9-8399-1D975B60954B}"/>
</file>

<file path=docProps/app.xml><?xml version="1.0" encoding="utf-8"?>
<Properties xmlns="http://schemas.openxmlformats.org/officeDocument/2006/extended-properties" xmlns:vt="http://schemas.openxmlformats.org/officeDocument/2006/docPropsVTypes">
  <Template/>
  <TotalTime>5816</TotalTime>
  <Words>3433</Words>
  <Application>Microsoft Office PowerPoint</Application>
  <PresentationFormat>Widescreen</PresentationFormat>
  <Paragraphs>444</Paragraphs>
  <Slides>12</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Courier New</vt:lpstr>
      <vt:lpstr>Verdana</vt:lpstr>
      <vt:lpstr>Calibri</vt:lpstr>
      <vt:lpstr>Noto Sans Symbols</vt:lpstr>
      <vt:lpstr>Arial Black</vt:lpstr>
      <vt:lpstr>Quattrocento Sans</vt:lpstr>
      <vt:lpstr>Wingdings</vt:lpstr>
      <vt:lpstr>2020 Alnylam</vt:lpstr>
      <vt:lpstr>Dark Background</vt:lpstr>
      <vt:lpstr>Sustained Blood Pressure Reduction with the RNA Interference Therapeutic, Zilebesiran: Primary Results from KARDIA-1, a Phase 2 Study in Patients with Hypertension </vt:lpstr>
      <vt:lpstr>Presenter disclosures</vt:lpstr>
      <vt:lpstr>An Unmet Need for Novel Antihypertensive Therapeutics</vt:lpstr>
      <vt:lpstr>PowerPoint Presentation</vt:lpstr>
      <vt:lpstr>Baseline Demographics Were Balanced Across Groups</vt:lpstr>
      <vt:lpstr>Dose-Dependent Reductions in AGT Observed Through 6 Months</vt:lpstr>
      <vt:lpstr>Significant Decreases in ABPM SBP with All Zilebesiran Regimens</vt:lpstr>
      <vt:lpstr>Significant Decreases in Office SBP with All Zilebesiran Regimens</vt:lpstr>
      <vt:lpstr>Consistent Treatment Response Observed with Zilebesiran</vt:lpstr>
      <vt:lpstr>Consistent 24-Hour SBP Control Observed Through Month 3</vt:lpstr>
      <vt:lpstr>Zilebesiran Had a Favorable Safety Profile Over 6 Months</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Tolerability of Zilebesiran, an RNA Interference Therapeutic Targeting Hepatic Angiotensinogen Synthesis, in Obese Patients with Hypertension</dc:title>
  <dc:creator>Agnieszka Grosso</dc:creator>
  <cp:lastModifiedBy>Wermers, Jason P</cp:lastModifiedBy>
  <cp:revision>260</cp:revision>
  <cp:lastPrinted>2023-10-02T15:15:55Z</cp:lastPrinted>
  <dcterms:created xsi:type="dcterms:W3CDTF">2019-12-09T16:34:21Z</dcterms:created>
  <dcterms:modified xsi:type="dcterms:W3CDTF">2023-11-11T14:21:27Z</dcterms:modified>
</cp:coreProperties>
</file>