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7"/>
  </p:notesMasterIdLst>
  <p:sldIdLst>
    <p:sldId id="267" r:id="rId3"/>
    <p:sldId id="270" r:id="rId4"/>
    <p:sldId id="268" r:id="rId5"/>
    <p:sldId id="256" r:id="rId6"/>
    <p:sldId id="257" r:id="rId7"/>
    <p:sldId id="271" r:id="rId8"/>
    <p:sldId id="258" r:id="rId9"/>
    <p:sldId id="259" r:id="rId10"/>
    <p:sldId id="260" r:id="rId11"/>
    <p:sldId id="262" r:id="rId12"/>
    <p:sldId id="263" r:id="rId13"/>
    <p:sldId id="264" r:id="rId14"/>
    <p:sldId id="266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65"/>
    <p:restoredTop sz="94607"/>
  </p:normalViewPr>
  <p:slideViewPr>
    <p:cSldViewPr snapToGrid="0" snapToObjects="1">
      <p:cViewPr varScale="1">
        <p:scale>
          <a:sx n="84" d="100"/>
          <a:sy n="84" d="100"/>
        </p:scale>
        <p:origin x="149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aford\Documents\Amaranth%20Medical%20Files\7-25-16%20Clinical%20Affairs\MEND%20II+RENASCENT%20I%20Pooled%20Analysis\Colombo%20TCT%20Talk\cumulative%20LLL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229036662213"/>
          <c:y val="3.7137107701961901E-2"/>
          <c:w val="0.79258133155649502"/>
          <c:h val="0.81295304832338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'[cumulative LLL.xlsx]pooled'!$R$1</c:f>
              <c:strCache>
                <c:ptCount val="1"/>
                <c:pt idx="0">
                  <c:v>Actual Frequency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'[cumulative LLL.xlsx]pooled'!$Q$2:$Q$61</c:f>
              <c:numCache>
                <c:formatCode>General</c:formatCode>
                <c:ptCount val="60"/>
                <c:pt idx="0">
                  <c:v>-0.25</c:v>
                </c:pt>
                <c:pt idx="1">
                  <c:v>-0.14000000000000001</c:v>
                </c:pt>
                <c:pt idx="2">
                  <c:v>-0.12</c:v>
                </c:pt>
                <c:pt idx="3">
                  <c:v>-7.0000000000000007E-2</c:v>
                </c:pt>
                <c:pt idx="4">
                  <c:v>-7.0000000000000007E-2</c:v>
                </c:pt>
                <c:pt idx="5">
                  <c:v>-0.05</c:v>
                </c:pt>
                <c:pt idx="6">
                  <c:v>-0.03</c:v>
                </c:pt>
                <c:pt idx="7">
                  <c:v>-0.03</c:v>
                </c:pt>
                <c:pt idx="8">
                  <c:v>-0.01</c:v>
                </c:pt>
                <c:pt idx="9">
                  <c:v>0</c:v>
                </c:pt>
                <c:pt idx="10">
                  <c:v>0.03</c:v>
                </c:pt>
                <c:pt idx="11">
                  <c:v>0.03</c:v>
                </c:pt>
                <c:pt idx="12">
                  <c:v>0.04</c:v>
                </c:pt>
                <c:pt idx="13">
                  <c:v>0.05</c:v>
                </c:pt>
                <c:pt idx="14">
                  <c:v>7.0000000000000007E-2</c:v>
                </c:pt>
                <c:pt idx="15">
                  <c:v>0.08</c:v>
                </c:pt>
                <c:pt idx="16">
                  <c:v>0.1</c:v>
                </c:pt>
                <c:pt idx="17">
                  <c:v>0.1</c:v>
                </c:pt>
                <c:pt idx="18">
                  <c:v>0.11</c:v>
                </c:pt>
                <c:pt idx="19">
                  <c:v>0.12</c:v>
                </c:pt>
                <c:pt idx="20">
                  <c:v>0.12</c:v>
                </c:pt>
                <c:pt idx="21">
                  <c:v>0.13</c:v>
                </c:pt>
                <c:pt idx="22">
                  <c:v>0.14000000000000001</c:v>
                </c:pt>
                <c:pt idx="23">
                  <c:v>0.14000000000000001</c:v>
                </c:pt>
                <c:pt idx="24">
                  <c:v>0.15</c:v>
                </c:pt>
                <c:pt idx="25">
                  <c:v>0.15</c:v>
                </c:pt>
                <c:pt idx="26">
                  <c:v>0.16</c:v>
                </c:pt>
                <c:pt idx="27">
                  <c:v>0.16</c:v>
                </c:pt>
                <c:pt idx="28">
                  <c:v>0.17</c:v>
                </c:pt>
                <c:pt idx="29">
                  <c:v>0.18</c:v>
                </c:pt>
                <c:pt idx="30">
                  <c:v>0.19</c:v>
                </c:pt>
                <c:pt idx="31">
                  <c:v>0.2</c:v>
                </c:pt>
                <c:pt idx="32">
                  <c:v>0.21</c:v>
                </c:pt>
                <c:pt idx="33">
                  <c:v>0.21</c:v>
                </c:pt>
                <c:pt idx="34">
                  <c:v>0.22</c:v>
                </c:pt>
                <c:pt idx="35">
                  <c:v>0.23</c:v>
                </c:pt>
                <c:pt idx="36">
                  <c:v>0.23</c:v>
                </c:pt>
                <c:pt idx="37">
                  <c:v>0.24</c:v>
                </c:pt>
                <c:pt idx="38">
                  <c:v>0.25</c:v>
                </c:pt>
                <c:pt idx="39">
                  <c:v>0.26</c:v>
                </c:pt>
                <c:pt idx="40">
                  <c:v>0.28000000000000003</c:v>
                </c:pt>
                <c:pt idx="41">
                  <c:v>0.31</c:v>
                </c:pt>
                <c:pt idx="42">
                  <c:v>0.32</c:v>
                </c:pt>
                <c:pt idx="43">
                  <c:v>0.32</c:v>
                </c:pt>
                <c:pt idx="44">
                  <c:v>0.34</c:v>
                </c:pt>
                <c:pt idx="45">
                  <c:v>0.34</c:v>
                </c:pt>
                <c:pt idx="46">
                  <c:v>0.36</c:v>
                </c:pt>
                <c:pt idx="47">
                  <c:v>0.37</c:v>
                </c:pt>
                <c:pt idx="48">
                  <c:v>0.4</c:v>
                </c:pt>
                <c:pt idx="49">
                  <c:v>0.44</c:v>
                </c:pt>
                <c:pt idx="50">
                  <c:v>0.53</c:v>
                </c:pt>
                <c:pt idx="51">
                  <c:v>0.56000000000000005</c:v>
                </c:pt>
                <c:pt idx="52">
                  <c:v>0.56999999999999995</c:v>
                </c:pt>
                <c:pt idx="53">
                  <c:v>0.62</c:v>
                </c:pt>
                <c:pt idx="54">
                  <c:v>0.65</c:v>
                </c:pt>
                <c:pt idx="55">
                  <c:v>0.67</c:v>
                </c:pt>
                <c:pt idx="56">
                  <c:v>0.71</c:v>
                </c:pt>
                <c:pt idx="57">
                  <c:v>0.72</c:v>
                </c:pt>
                <c:pt idx="58">
                  <c:v>1.45</c:v>
                </c:pt>
                <c:pt idx="59">
                  <c:v>2.64</c:v>
                </c:pt>
              </c:numCache>
            </c:numRef>
          </c:xVal>
          <c:yVal>
            <c:numRef>
              <c:f>'[cumulative LLL.xlsx]pooled'!$R$2:$R$61</c:f>
              <c:numCache>
                <c:formatCode>General</c:formatCode>
                <c:ptCount val="60"/>
                <c:pt idx="0" formatCode="0.00">
                  <c:v>1.6666666666666701E-2</c:v>
                </c:pt>
                <c:pt idx="1">
                  <c:v>3.3333333333333298E-2</c:v>
                </c:pt>
                <c:pt idx="2">
                  <c:v>0.05</c:v>
                </c:pt>
                <c:pt idx="3">
                  <c:v>6.6666666666666693E-2</c:v>
                </c:pt>
                <c:pt idx="4">
                  <c:v>8.3333333333333301E-2</c:v>
                </c:pt>
                <c:pt idx="5">
                  <c:v>0.1</c:v>
                </c:pt>
                <c:pt idx="6">
                  <c:v>0.116666666666667</c:v>
                </c:pt>
                <c:pt idx="7">
                  <c:v>0.133333333333333</c:v>
                </c:pt>
                <c:pt idx="8">
                  <c:v>0.15</c:v>
                </c:pt>
                <c:pt idx="9">
                  <c:v>0.16666666666666699</c:v>
                </c:pt>
                <c:pt idx="10">
                  <c:v>0.18333333333333299</c:v>
                </c:pt>
                <c:pt idx="11">
                  <c:v>0.2</c:v>
                </c:pt>
                <c:pt idx="12">
                  <c:v>0.21666666666666701</c:v>
                </c:pt>
                <c:pt idx="13">
                  <c:v>0.233333333333333</c:v>
                </c:pt>
                <c:pt idx="14">
                  <c:v>0.25</c:v>
                </c:pt>
                <c:pt idx="15">
                  <c:v>0.266666666666667</c:v>
                </c:pt>
                <c:pt idx="16">
                  <c:v>0.28333333333333299</c:v>
                </c:pt>
                <c:pt idx="17">
                  <c:v>0.3</c:v>
                </c:pt>
                <c:pt idx="18">
                  <c:v>0.31666666666666698</c:v>
                </c:pt>
                <c:pt idx="19">
                  <c:v>0.33333333333333298</c:v>
                </c:pt>
                <c:pt idx="20">
                  <c:v>0.35</c:v>
                </c:pt>
                <c:pt idx="21">
                  <c:v>0.36666666666666697</c:v>
                </c:pt>
                <c:pt idx="22">
                  <c:v>0.38333333333333303</c:v>
                </c:pt>
                <c:pt idx="23">
                  <c:v>0.4</c:v>
                </c:pt>
                <c:pt idx="24">
                  <c:v>0.41666666666666702</c:v>
                </c:pt>
                <c:pt idx="25">
                  <c:v>0.43333333333333302</c:v>
                </c:pt>
                <c:pt idx="26">
                  <c:v>0.45</c:v>
                </c:pt>
                <c:pt idx="27">
                  <c:v>0.46666666666666701</c:v>
                </c:pt>
                <c:pt idx="28">
                  <c:v>0.483333333333333</c:v>
                </c:pt>
                <c:pt idx="29">
                  <c:v>0.5</c:v>
                </c:pt>
                <c:pt idx="30">
                  <c:v>0.51666666666666705</c:v>
                </c:pt>
                <c:pt idx="31">
                  <c:v>0.53333333333333299</c:v>
                </c:pt>
                <c:pt idx="32">
                  <c:v>0.55000000000000004</c:v>
                </c:pt>
                <c:pt idx="33">
                  <c:v>0.56666666666666698</c:v>
                </c:pt>
                <c:pt idx="34">
                  <c:v>0.58333333333333304</c:v>
                </c:pt>
                <c:pt idx="35">
                  <c:v>0.6</c:v>
                </c:pt>
                <c:pt idx="36">
                  <c:v>0.61666666666666703</c:v>
                </c:pt>
                <c:pt idx="37">
                  <c:v>0.63333333333333397</c:v>
                </c:pt>
                <c:pt idx="38">
                  <c:v>0.65</c:v>
                </c:pt>
                <c:pt idx="39">
                  <c:v>0.66666666666666696</c:v>
                </c:pt>
                <c:pt idx="40">
                  <c:v>0.68333333333333401</c:v>
                </c:pt>
                <c:pt idx="41">
                  <c:v>0.7</c:v>
                </c:pt>
                <c:pt idx="42">
                  <c:v>0.71666666666666701</c:v>
                </c:pt>
                <c:pt idx="43">
                  <c:v>0.73333333333333395</c:v>
                </c:pt>
                <c:pt idx="44">
                  <c:v>0.750000000000001</c:v>
                </c:pt>
                <c:pt idx="45">
                  <c:v>0.76666666666666705</c:v>
                </c:pt>
                <c:pt idx="46">
                  <c:v>0.78333333333333399</c:v>
                </c:pt>
                <c:pt idx="47">
                  <c:v>0.80000000000000104</c:v>
                </c:pt>
                <c:pt idx="48">
                  <c:v>0.81666666666666698</c:v>
                </c:pt>
                <c:pt idx="49">
                  <c:v>0.83333333333333404</c:v>
                </c:pt>
                <c:pt idx="50">
                  <c:v>0.85000000000000098</c:v>
                </c:pt>
                <c:pt idx="51">
                  <c:v>0.86666666666666803</c:v>
                </c:pt>
                <c:pt idx="52">
                  <c:v>0.88333333333333397</c:v>
                </c:pt>
                <c:pt idx="53">
                  <c:v>0.90000000000000102</c:v>
                </c:pt>
                <c:pt idx="54">
                  <c:v>0.91666666666666796</c:v>
                </c:pt>
                <c:pt idx="55">
                  <c:v>0.93333333333333501</c:v>
                </c:pt>
                <c:pt idx="56">
                  <c:v>0.95000000000000095</c:v>
                </c:pt>
                <c:pt idx="57">
                  <c:v>0.96666666666666801</c:v>
                </c:pt>
                <c:pt idx="58">
                  <c:v>0.98333333333333495</c:v>
                </c:pt>
                <c:pt idx="59">
                  <c:v>1.0000000000000011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43408"/>
        <c:axId val="-21342864"/>
      </c:scatterChart>
      <c:valAx>
        <c:axId val="-21343408"/>
        <c:scaling>
          <c:orientation val="minMax"/>
          <c:max val="3"/>
          <c:min val="-0.5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/>
                  <a:t>Late Lumen Loss (mm) at 9 Months</a:t>
                </a:r>
              </a:p>
            </c:rich>
          </c:tx>
          <c:layout>
            <c:manualLayout>
              <c:xMode val="edge"/>
              <c:yMode val="edge"/>
              <c:x val="0.31530946866729398"/>
              <c:y val="0.925007370022725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42864"/>
        <c:crosses val="autoZero"/>
        <c:crossBetween val="midCat"/>
        <c:majorUnit val="0.5"/>
      </c:valAx>
      <c:valAx>
        <c:axId val="-2134286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/>
                  <a:t>Cumulative Frequency</a:t>
                </a:r>
              </a:p>
            </c:rich>
          </c:tx>
          <c:layout>
            <c:manualLayout>
              <c:xMode val="edge"/>
              <c:yMode val="edge"/>
              <c:x val="8.7632851319277092E-3"/>
              <c:y val="0.254699806799454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cross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43408"/>
        <c:crossesAt val="-0.5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0.24714</cdr:x>
      <cdr:y>0.03777</cdr:y>
    </cdr:from>
    <cdr:to>
      <cdr:x>0.24714</cdr:x>
      <cdr:y>0.85738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1838952" y="203200"/>
          <a:ext cx="0" cy="440944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7A78A-C0D7-DC4F-8BDC-1B95FC5BC801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DEDAA-21E9-B143-AAE2-71F1F4127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34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DEDAA-21E9-B143-AAE2-71F1F4127F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9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DEDAA-21E9-B143-AAE2-71F1F4127F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91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DEDAA-21E9-B143-AAE2-71F1F4127F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39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/>
              <a:pPr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24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/>
              <a:pPr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48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/>
              <a:pPr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86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833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83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85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11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36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77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054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04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/>
              <a:pPr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39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83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08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1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, Untertitel, Text zweispaltig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404812"/>
            <a:ext cx="9144000" cy="5688013"/>
          </a:xfrm>
          <a:prstGeom prst="rect">
            <a:avLst/>
          </a:prstGeom>
          <a:solidFill>
            <a:srgbClr val="E7E8E9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9" name="Textplatzhalter 18"/>
          <p:cNvSpPr txBox="1">
            <a:spLocks/>
          </p:cNvSpPr>
          <p:nvPr/>
        </p:nvSpPr>
        <p:spPr>
          <a:xfrm>
            <a:off x="7568240" y="6603608"/>
            <a:ext cx="2885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lang="en-US" sz="800" kern="1200" dirty="0">
                <a:solidFill>
                  <a:schemeClr val="accent3"/>
                </a:solidFill>
                <a:latin typeface="Arial" charset="0"/>
                <a:ea typeface="+mn-ea"/>
                <a:cs typeface="+mn-cs"/>
              </a:defRPr>
            </a:lvl1pPr>
            <a:lvl2pPr marL="171450" indent="-17145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89F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414338" indent="-23495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  <a:latin typeface="+mn-lt"/>
              </a:defRPr>
            </a:lvl3pPr>
            <a:lvl4pPr marL="622300" indent="-20002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&gt;"/>
              <a:defRPr sz="1800">
                <a:solidFill>
                  <a:schemeClr val="tx1"/>
                </a:solidFill>
                <a:latin typeface="+mn-lt"/>
              </a:defRPr>
            </a:lvl4pPr>
            <a:lvl5pPr marL="808038" indent="-1793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-"/>
              <a:defRPr sz="1800">
                <a:solidFill>
                  <a:schemeClr val="tx1"/>
                </a:solidFill>
                <a:latin typeface="+mn-lt"/>
              </a:defRPr>
            </a:lvl5pPr>
            <a:lvl6pPr marL="2014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471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292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386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0" hangingPunct="0">
              <a:spcBef>
                <a:spcPct val="0"/>
              </a:spcBef>
            </a:pPr>
            <a:r>
              <a:rPr lang="en-GB" smtClean="0">
                <a:solidFill>
                  <a:srgbClr val="C0504D"/>
                </a:solidFill>
              </a:rPr>
              <a:t>/</a:t>
            </a:r>
            <a:endParaRPr lang="en-GB">
              <a:solidFill>
                <a:srgbClr val="C0504D"/>
              </a:solidFill>
            </a:endParaRPr>
          </a:p>
        </p:txBody>
      </p:sp>
      <p:sp>
        <p:nvSpPr>
          <p:cNvPr id="21" name="Inhaltsplatzhalter 2"/>
          <p:cNvSpPr>
            <a:spLocks noGrp="1"/>
          </p:cNvSpPr>
          <p:nvPr>
            <p:ph idx="1"/>
          </p:nvPr>
        </p:nvSpPr>
        <p:spPr>
          <a:xfrm>
            <a:off x="250824" y="1989139"/>
            <a:ext cx="4248000" cy="4103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CH" noProof="0" dirty="0" smtClean="0"/>
            </a:lvl1pPr>
            <a:lvl2pPr>
              <a:defRPr lang="de-CH" noProof="0" dirty="0" smtClean="0"/>
            </a:lvl2pPr>
            <a:lvl3pPr>
              <a:defRPr lang="de-CH" noProof="0" dirty="0" smtClean="0"/>
            </a:lvl3pPr>
            <a:lvl4pPr>
              <a:defRPr lang="de-CH" noProof="0" dirty="0" smtClean="0"/>
            </a:lvl4pPr>
            <a:lvl5pPr>
              <a:defRPr lang="de-CH" noProof="0" dirty="0"/>
            </a:lvl5pPr>
          </a:lstStyle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de-CH" noProof="0" dirty="0"/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6" y="1484313"/>
            <a:ext cx="8642350" cy="33855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 dirty="0" smtClean="0"/>
              <a:t>Untertitel</a:t>
            </a:r>
            <a:endParaRPr lang="de-CH" noProof="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3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9E35091-1E57-4044-89B8-68858D0EB30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29/10/2016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4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EAFC7E4-A3BA-534C-848E-00578EFBBBA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Inhaltsplatzhalter 2"/>
          <p:cNvSpPr>
            <a:spLocks noGrp="1"/>
          </p:cNvSpPr>
          <p:nvPr>
            <p:ph idx="16"/>
          </p:nvPr>
        </p:nvSpPr>
        <p:spPr>
          <a:xfrm>
            <a:off x="4644008" y="1989139"/>
            <a:ext cx="4248000" cy="4103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de-CH" noProof="0" dirty="0" smtClean="0"/>
            </a:lvl1pPr>
            <a:lvl2pPr>
              <a:defRPr lang="de-CH" noProof="0" dirty="0" smtClean="0"/>
            </a:lvl2pPr>
            <a:lvl3pPr>
              <a:defRPr lang="de-CH" noProof="0" dirty="0" smtClean="0"/>
            </a:lvl3pPr>
            <a:lvl4pPr>
              <a:defRPr lang="de-CH" noProof="0" dirty="0" smtClean="0"/>
            </a:lvl4pPr>
            <a:lvl5pPr>
              <a:defRPr lang="de-CH" noProof="0" dirty="0"/>
            </a:lvl5pPr>
          </a:lstStyle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de-CH" noProof="0" dirty="0"/>
          </a:p>
        </p:txBody>
      </p:sp>
      <p:sp>
        <p:nvSpPr>
          <p:cNvPr id="12" name="Titel 4"/>
          <p:cNvSpPr>
            <a:spLocks noGrp="1"/>
          </p:cNvSpPr>
          <p:nvPr>
            <p:ph type="title"/>
          </p:nvPr>
        </p:nvSpPr>
        <p:spPr>
          <a:xfrm>
            <a:off x="252389" y="755122"/>
            <a:ext cx="8640787" cy="586317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794055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09600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30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/>
              <a:pPr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15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/>
              <a:pPr/>
              <a:t>10/29/2016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/>
              <a:pPr/>
              <a:t>10/29/2016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63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/>
              <a:pPr/>
              <a:t>10/29/2016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10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/>
              <a:pPr/>
              <a:t>10/29/2016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/>
              <a:pPr/>
              <a:t>10/29/2016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34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F493B-6931-4A40-A42C-4CFF442B52E4}" type="datetimeFigureOut">
              <a:rPr lang="en-US" smtClean="0"/>
              <a:pPr/>
              <a:t>10/29/2016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2018-1790-A942-9D46-E0822E6DD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8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F493B-6931-4A40-A42C-4CFF442B52E4}" type="datetimeFigureOut">
              <a:rPr lang="en-US" smtClean="0"/>
              <a:pPr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62018-1790-A942-9D46-E0822E6DD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9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4CF493B-6931-4A40-A42C-4CFF442B52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0062018-1790-A942-9D46-E0822E6DD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1768678"/>
            <a:ext cx="9144000" cy="1470025"/>
          </a:xfrm>
        </p:spPr>
        <p:txBody>
          <a:bodyPr>
            <a:noAutofit/>
          </a:bodyPr>
          <a:lstStyle/>
          <a:p>
            <a:r>
              <a:rPr lang="en-US" sz="3800" b="1" dirty="0">
                <a:solidFill>
                  <a:schemeClr val="tx2"/>
                </a:solidFill>
                <a:latin typeface="+mn-lt"/>
              </a:rPr>
              <a:t>1-Year Clinical and Imaging Outcomes of a </a:t>
            </a:r>
            <a:r>
              <a:rPr lang="en-US" sz="3800" b="1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en-US" sz="3800" b="1" dirty="0" smtClean="0">
                <a:solidFill>
                  <a:schemeClr val="tx2"/>
                </a:solidFill>
                <a:latin typeface="+mn-lt"/>
              </a:rPr>
            </a:br>
            <a:r>
              <a:rPr lang="en-US" sz="3800" b="1" dirty="0" smtClean="0">
                <a:solidFill>
                  <a:schemeClr val="tx2"/>
                </a:solidFill>
                <a:latin typeface="+mn-lt"/>
              </a:rPr>
              <a:t>Novel Ultra </a:t>
            </a:r>
            <a:r>
              <a:rPr lang="en-US" sz="3800" b="1" dirty="0">
                <a:solidFill>
                  <a:schemeClr val="tx2"/>
                </a:solidFill>
                <a:latin typeface="+mn-lt"/>
              </a:rPr>
              <a:t>High Molecular Weight </a:t>
            </a:r>
            <a:r>
              <a:rPr lang="en-US" sz="3800" b="1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en-US" sz="3800" b="1" dirty="0" smtClean="0">
                <a:solidFill>
                  <a:schemeClr val="tx2"/>
                </a:solidFill>
                <a:latin typeface="+mn-lt"/>
              </a:rPr>
            </a:br>
            <a:r>
              <a:rPr lang="en-US" sz="3800" b="1" dirty="0" smtClean="0">
                <a:solidFill>
                  <a:schemeClr val="tx2"/>
                </a:solidFill>
                <a:latin typeface="+mn-lt"/>
              </a:rPr>
              <a:t>PLLA </a:t>
            </a:r>
            <a:r>
              <a:rPr lang="en-US" sz="3800" b="1" dirty="0" err="1">
                <a:solidFill>
                  <a:schemeClr val="tx2"/>
                </a:solidFill>
                <a:latin typeface="+mn-lt"/>
              </a:rPr>
              <a:t>Sirolimus</a:t>
            </a:r>
            <a:r>
              <a:rPr lang="en-US" sz="3800" b="1" dirty="0">
                <a:solidFill>
                  <a:schemeClr val="tx2"/>
                </a:solidFill>
                <a:latin typeface="+mn-lt"/>
              </a:rPr>
              <a:t>-Eluting </a:t>
            </a:r>
            <a:r>
              <a:rPr lang="en-US" sz="3800" b="1" dirty="0" smtClean="0">
                <a:solidFill>
                  <a:schemeClr val="tx2"/>
                </a:solidFill>
                <a:latin typeface="+mn-lt"/>
              </a:rPr>
              <a:t>Coronary </a:t>
            </a:r>
            <a:r>
              <a:rPr lang="en-US" sz="3800" b="1" dirty="0">
                <a:solidFill>
                  <a:schemeClr val="tx2"/>
                </a:solidFill>
                <a:latin typeface="+mn-lt"/>
              </a:rPr>
              <a:t>BRS</a:t>
            </a:r>
            <a:r>
              <a:rPr lang="en-US" sz="3800" b="1" dirty="0" smtClean="0">
                <a:solidFill>
                  <a:schemeClr val="tx2"/>
                </a:solidFill>
                <a:latin typeface="+mn-lt"/>
              </a:rPr>
              <a:t>: </a:t>
            </a:r>
            <a:br>
              <a:rPr lang="en-US" sz="3800" b="1" dirty="0" smtClean="0">
                <a:solidFill>
                  <a:schemeClr val="tx2"/>
                </a:solidFill>
                <a:latin typeface="+mn-lt"/>
              </a:rPr>
            </a:br>
            <a:r>
              <a:rPr lang="en-US" sz="3800" b="1" dirty="0" smtClean="0">
                <a:solidFill>
                  <a:schemeClr val="tx2"/>
                </a:solidFill>
                <a:latin typeface="+mn-lt"/>
              </a:rPr>
              <a:t>A </a:t>
            </a:r>
            <a:r>
              <a:rPr lang="en-US" sz="3800" b="1" dirty="0">
                <a:solidFill>
                  <a:schemeClr val="tx2"/>
                </a:solidFill>
                <a:latin typeface="+mn-lt"/>
              </a:rPr>
              <a:t>Prospective Multicenter International Investigation (The FORTITUDE® Study) </a:t>
            </a:r>
            <a:br>
              <a:rPr lang="en-US" sz="3800" b="1" dirty="0">
                <a:solidFill>
                  <a:schemeClr val="tx2"/>
                </a:solidFill>
                <a:latin typeface="+mn-lt"/>
              </a:rPr>
            </a:br>
            <a:r>
              <a:rPr lang="en-US" sz="3800" b="1" dirty="0">
                <a:solidFill>
                  <a:schemeClr val="tx2"/>
                </a:solidFill>
                <a:latin typeface="+mn-lt"/>
              </a:rPr>
              <a:t/>
            </a:r>
            <a:br>
              <a:rPr lang="en-US" sz="3800" b="1" dirty="0">
                <a:solidFill>
                  <a:schemeClr val="tx2"/>
                </a:solidFill>
                <a:latin typeface="+mn-lt"/>
              </a:rPr>
            </a:br>
            <a:r>
              <a:rPr lang="en-US" sz="3800" b="1" dirty="0">
                <a:solidFill>
                  <a:schemeClr val="tx2"/>
                </a:solidFill>
                <a:latin typeface="+mn-lt"/>
              </a:rPr>
              <a:t> </a:t>
            </a:r>
            <a:br>
              <a:rPr lang="en-US" sz="3800" b="1" dirty="0">
                <a:solidFill>
                  <a:schemeClr val="tx2"/>
                </a:solidFill>
                <a:latin typeface="+mn-lt"/>
              </a:rPr>
            </a:br>
            <a:endParaRPr lang="en-US" sz="38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838" y="4751495"/>
            <a:ext cx="8871069" cy="1330804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Boris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Vesga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Hector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Hernandez,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Miguel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Moncada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Alaide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Chieffo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Azeem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Latib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Eugenio 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tabile,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Giovanni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Esposito,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Antonio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Dager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Jaime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Fonseca,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Camilo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Arana, Juan A. Delgado, Emanuele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Meliga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Tiziana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C.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Aranzulla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German Gomez,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Giuseppe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Tarantini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Alessio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Manna,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Corrado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Tamburino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Juan F.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Granada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343452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Antonio Colombo, MD</a:t>
            </a:r>
          </a:p>
          <a:p>
            <a:pPr algn="ctr"/>
            <a:r>
              <a:rPr lang="en-US" sz="2400" dirty="0" err="1" smtClean="0"/>
              <a:t>Ospedale</a:t>
            </a:r>
            <a:r>
              <a:rPr lang="en-US" sz="2400" dirty="0" smtClean="0"/>
              <a:t> </a:t>
            </a:r>
            <a:r>
              <a:rPr lang="en-US" sz="2400" dirty="0"/>
              <a:t>San </a:t>
            </a:r>
            <a:r>
              <a:rPr lang="en-US" sz="2400" dirty="0" smtClean="0"/>
              <a:t>Raffaele, Milan, Italy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180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952"/>
            <a:ext cx="9144000" cy="883138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9-Month Angiographic Analysis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80110"/>
              </p:ext>
            </p:extLst>
          </p:nvPr>
        </p:nvGraphicFramePr>
        <p:xfrm>
          <a:off x="150323" y="985880"/>
          <a:ext cx="8843351" cy="5006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4693"/>
                <a:gridCol w="1293599"/>
                <a:gridCol w="1680747"/>
                <a:gridCol w="1921267"/>
                <a:gridCol w="1613045"/>
              </a:tblGrid>
              <a:tr h="3771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QCA Measurements</a:t>
                      </a:r>
                      <a:endParaRPr lang="mr-IN" sz="1800" b="1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1800" b="1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Mean</a:t>
                      </a:r>
                      <a:r>
                        <a:rPr lang="mr-IN" sz="1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 ± SD (</a:t>
                      </a:r>
                      <a:r>
                        <a:rPr lang="mr-IN" sz="1800" b="1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r>
                        <a:rPr lang="mr-IN" sz="1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)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Baseline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Procedure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(n=63)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Post-BRS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Implantation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N=63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9-Month 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Follow-Up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N=60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p-Value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057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In-Segment Analysis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</a:rPr>
                        <a:t>Interpolated RVD (mm)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dirty="0" smtClean="0">
                          <a:latin typeface="+mj-lt"/>
                        </a:rPr>
                        <a:t>2.9 ± 0.5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dirty="0" smtClean="0">
                          <a:latin typeface="+mj-lt"/>
                        </a:rPr>
                        <a:t>2.9 ± 0.4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2.8 ± 0.5 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dirty="0" smtClean="0">
                          <a:latin typeface="+mj-lt"/>
                        </a:rPr>
                        <a:t>0.0011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</a:rPr>
                        <a:t>MLD (mm)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  <a:latin typeface="+mj-lt"/>
                        </a:rPr>
                        <a:t>1.1 ± 0.3</a:t>
                      </a:r>
                      <a:r>
                        <a:rPr lang="en-US" sz="1800" dirty="0" smtClean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  <a:latin typeface="+mj-lt"/>
                        </a:rPr>
                        <a:t>2.5 ± 0.5</a:t>
                      </a:r>
                      <a:r>
                        <a:rPr lang="en-US" sz="1800" dirty="0" smtClean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2.4 ± 0.5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  <a:latin typeface="+mj-lt"/>
                        </a:rPr>
                        <a:t>&lt;0.0001</a:t>
                      </a:r>
                      <a:r>
                        <a:rPr lang="en-US" sz="1800" dirty="0" smtClean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</a:rPr>
                        <a:t>Late Lumen Loss (mm)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j-lt"/>
                        </a:rPr>
                        <a:t>---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j-lt"/>
                        </a:rPr>
                        <a:t>---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0.17 ± 0.49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j-lt"/>
                        </a:rPr>
                        <a:t>---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</a:rPr>
                        <a:t>Diameter Stenosis (%)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  <a:latin typeface="+mj-lt"/>
                        </a:rPr>
                        <a:t>60.1 ± 10.1</a:t>
                      </a:r>
                      <a:r>
                        <a:rPr lang="en-US" sz="1800" dirty="0" smtClean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  <a:latin typeface="+mj-lt"/>
                        </a:rPr>
                        <a:t>14.1 ± 10.9</a:t>
                      </a:r>
                      <a:r>
                        <a:rPr lang="en-US" sz="1800" dirty="0" smtClean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15.0 ± 12.4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  <a:latin typeface="+mj-lt"/>
                        </a:rPr>
                        <a:t>&lt;0.0001</a:t>
                      </a:r>
                      <a:r>
                        <a:rPr lang="en-US" sz="1800" dirty="0" smtClean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057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In-Scaffold Analysis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</a:rPr>
                        <a:t>Interpolated RVD (mm)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j-lt"/>
                        </a:rPr>
                        <a:t>---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  <a:latin typeface="+mj-lt"/>
                        </a:rPr>
                        <a:t>3.1 ± 0.4</a:t>
                      </a:r>
                      <a:r>
                        <a:rPr lang="en-US" sz="1800" dirty="0" smtClean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2.9 ± 0.4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  <a:latin typeface="+mj-lt"/>
                        </a:rPr>
                        <a:t>&lt;0.0001</a:t>
                      </a:r>
                      <a:r>
                        <a:rPr lang="en-US" sz="1800" dirty="0" smtClean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</a:rPr>
                        <a:t>MLD (mm)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j-lt"/>
                        </a:rPr>
                        <a:t>---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  <a:latin typeface="+mj-lt"/>
                        </a:rPr>
                        <a:t>2.8 ± 0.4</a:t>
                      </a:r>
                      <a:r>
                        <a:rPr lang="en-US" sz="1800" dirty="0" smtClean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2.5 ± 0.5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  <a:latin typeface="+mj-lt"/>
                        </a:rPr>
                        <a:t>&lt;0.0001</a:t>
                      </a:r>
                      <a:r>
                        <a:rPr lang="en-US" sz="1800" dirty="0" smtClean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</a:rPr>
                        <a:t>Acute Gain (mm)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j-lt"/>
                        </a:rPr>
                        <a:t>---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dirty="0" smtClean="0">
                          <a:latin typeface="+mj-lt"/>
                        </a:rPr>
                        <a:t>1.6 ± 0.4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---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j-lt"/>
                        </a:rPr>
                        <a:t>---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</a:rPr>
                        <a:t>Late Lumen Loss (mm)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j-lt"/>
                        </a:rPr>
                        <a:t>---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j-lt"/>
                        </a:rPr>
                        <a:t>---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0.27 ± 0.41 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</a:rPr>
                        <a:t>Diameter Stenosis (%)</a:t>
                      </a:r>
                      <a:endParaRPr lang="en-US" sz="1800" dirty="0" smtClean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j-lt"/>
                        </a:rPr>
                        <a:t>---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  <a:latin typeface="+mj-lt"/>
                        </a:rPr>
                        <a:t>9.4 ± 5.4</a:t>
                      </a:r>
                      <a:r>
                        <a:rPr lang="en-US" sz="1800" dirty="0" smtClean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13.7 ± 10.89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  <a:latin typeface="+mj-lt"/>
                        </a:rPr>
                        <a:t>0.0018</a:t>
                      </a:r>
                      <a:r>
                        <a:rPr lang="en-US" sz="1800" dirty="0" smtClean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</a:rPr>
                        <a:t>Binary Restenosis (%)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j-lt"/>
                        </a:rPr>
                        <a:t>---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j-lt"/>
                        </a:rPr>
                        <a:t>---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1.6% (1/60)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j-lt"/>
                        </a:rPr>
                        <a:t>---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84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marL="347663" indent="-347663"/>
            <a:r>
              <a:rPr lang="en-US" b="1" smtClean="0">
                <a:solidFill>
                  <a:schemeClr val="tx2">
                    <a:lumMod val="75000"/>
                  </a:schemeClr>
                </a:solidFill>
              </a:rPr>
              <a:t>Primary Efficacy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End Point: Cumulative Frequency Distribution 9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-Month In-Scaffold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Late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Lumen Loss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4019799"/>
              </p:ext>
            </p:extLst>
          </p:nvPr>
        </p:nvGraphicFramePr>
        <p:xfrm>
          <a:off x="851535" y="1020403"/>
          <a:ext cx="7440931" cy="5379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198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757"/>
            <a:ext cx="9144000" cy="657546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In-Scaffold 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OCT 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Measurements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1258895"/>
              </p:ext>
            </p:extLst>
          </p:nvPr>
        </p:nvGraphicFramePr>
        <p:xfrm>
          <a:off x="109415" y="753399"/>
          <a:ext cx="8925170" cy="534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13945"/>
                <a:gridCol w="1463038"/>
                <a:gridCol w="1613730"/>
                <a:gridCol w="1934457"/>
              </a:tblGrid>
              <a:tr h="37719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OCT Measurements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Mean ± SD (n)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Post-BRS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Implantation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(n= 55)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9-Month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Follow-Up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(n= 60)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Difference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(Post vs. 9-Months)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</a:rPr>
                        <a:t>Mean Lumen Area (mm</a:t>
                      </a:r>
                      <a:r>
                        <a:rPr lang="en-US" sz="1600" baseline="30000" dirty="0" smtClean="0">
                          <a:latin typeface="+mj-lt"/>
                        </a:rPr>
                        <a:t>3</a:t>
                      </a:r>
                      <a:r>
                        <a:rPr lang="en-US" sz="1600" dirty="0" smtClean="0">
                          <a:latin typeface="+mj-lt"/>
                        </a:rPr>
                        <a:t>/mm) 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600" dirty="0" smtClean="0">
                          <a:latin typeface="+mj-lt"/>
                        </a:rPr>
                        <a:t>7.018 ± 1.634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6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6.378 ± 1.932 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  <a:ea typeface="Calibri" charset="0"/>
                          <a:cs typeface="Calibri" charset="0"/>
                        </a:rPr>
                        <a:t>-0.64 (-9.1%)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514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</a:rPr>
                        <a:t>Mean Outer Scaffold Area (mm</a:t>
                      </a:r>
                      <a:r>
                        <a:rPr lang="en-US" sz="1600" baseline="30000" dirty="0" smtClean="0">
                          <a:latin typeface="+mj-lt"/>
                        </a:rPr>
                        <a:t>3</a:t>
                      </a:r>
                      <a:r>
                        <a:rPr lang="en-US" sz="1600" dirty="0" smtClean="0">
                          <a:latin typeface="+mj-lt"/>
                        </a:rPr>
                        <a:t>/mm) 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dirty="0" smtClean="0">
                          <a:latin typeface="+mj-lt"/>
                        </a:rPr>
                        <a:t>7.624 ± 1.563 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  <a:ea typeface="Calibri" charset="0"/>
                          <a:cs typeface="Calibri" charset="0"/>
                        </a:rPr>
                        <a:t>8.093 </a:t>
                      </a:r>
                      <a:r>
                        <a:rPr lang="is-IS" sz="16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± 1.853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  <a:ea typeface="Calibri" charset="0"/>
                          <a:cs typeface="Calibri" charset="0"/>
                        </a:rPr>
                        <a:t>0.469 (6.2%)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514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</a:rPr>
                        <a:t>Mean Inner Scaffold Area (mm</a:t>
                      </a:r>
                      <a:r>
                        <a:rPr lang="en-US" sz="1600" baseline="30000" dirty="0" smtClean="0">
                          <a:latin typeface="+mj-lt"/>
                        </a:rPr>
                        <a:t>3</a:t>
                      </a:r>
                      <a:r>
                        <a:rPr lang="en-US" sz="1600" dirty="0" smtClean="0">
                          <a:latin typeface="+mj-lt"/>
                        </a:rPr>
                        <a:t>/mm) 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600" dirty="0" smtClean="0">
                          <a:latin typeface="+mj-lt"/>
                        </a:rPr>
                        <a:t>6.243 ± 1.390 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  <a:ea typeface="Calibri" charset="0"/>
                          <a:cs typeface="Calibri" charset="0"/>
                        </a:rPr>
                        <a:t>6.683 </a:t>
                      </a:r>
                      <a:r>
                        <a:rPr lang="is-IS" sz="16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± 1.642</a:t>
                      </a:r>
                      <a:r>
                        <a:rPr lang="en-US" sz="1600" dirty="0" smtClean="0">
                          <a:latin typeface="+mj-lt"/>
                          <a:ea typeface="Calibri" charset="0"/>
                          <a:cs typeface="Calibri" charset="0"/>
                        </a:rPr>
                        <a:t> 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  <a:ea typeface="Calibri" charset="0"/>
                          <a:cs typeface="Calibri" charset="0"/>
                        </a:rPr>
                        <a:t>0.440 (7.0%)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514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</a:rPr>
                        <a:t>Mean Scaffold Mass (mm</a:t>
                      </a:r>
                      <a:r>
                        <a:rPr lang="en-US" sz="1600" baseline="30000" dirty="0" smtClean="0">
                          <a:latin typeface="+mj-lt"/>
                        </a:rPr>
                        <a:t>3</a:t>
                      </a:r>
                      <a:r>
                        <a:rPr lang="en-US" sz="1600" dirty="0" smtClean="0">
                          <a:latin typeface="+mj-lt"/>
                        </a:rPr>
                        <a:t>/mm) 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600" dirty="0" smtClean="0">
                          <a:latin typeface="+mj-lt"/>
                        </a:rPr>
                        <a:t>1.380 ± 0.182 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latin typeface="+mj-lt"/>
                        </a:rPr>
                        <a:t>1.410 ± 0.222 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dirty="0" smtClean="0">
                          <a:latin typeface="+mj-lt"/>
                        </a:rPr>
                        <a:t>0.030 (2.2%)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514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</a:rPr>
                        <a:t>Percent Tissue Protrusion (%)  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600" dirty="0" smtClean="0">
                          <a:latin typeface="+mj-lt"/>
                        </a:rPr>
                        <a:t>0.3 ± 0.7 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</a:rPr>
                        <a:t>---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</a:rPr>
                        <a:t>---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514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</a:rPr>
                        <a:t>Percent NIH Volume (%)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</a:rPr>
                        <a:t>---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  <a:ea typeface="Calibri" charset="0"/>
                          <a:cs typeface="Calibri" charset="0"/>
                        </a:rPr>
                        <a:t>8.9 </a:t>
                      </a:r>
                      <a:r>
                        <a:rPr lang="cs-CZ" sz="16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± 6.9</a:t>
                      </a:r>
                      <a:endParaRPr lang="en-US" sz="1600" dirty="0" smtClean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---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514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</a:rPr>
                        <a:t>Post-Implantation Stent</a:t>
                      </a:r>
                      <a:r>
                        <a:rPr lang="en-US" sz="1600" baseline="0" dirty="0" smtClean="0">
                          <a:latin typeface="+mj-lt"/>
                        </a:rPr>
                        <a:t> Fracture (%)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</a:rPr>
                        <a:t>0%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---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---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514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+mj-lt"/>
                          <a:ea typeface="Calibri" charset="0"/>
                          <a:cs typeface="Calibri" charset="0"/>
                        </a:rPr>
                        <a:t>Late Scaffold Discontinuities (# stents, %) 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---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  <a:ea typeface="Calibri" charset="0"/>
                          <a:cs typeface="Calibri" charset="0"/>
                        </a:rPr>
                        <a:t>(1)</a:t>
                      </a:r>
                      <a:r>
                        <a:rPr lang="en-US" sz="1600" baseline="0" dirty="0" smtClean="0">
                          <a:latin typeface="+mj-lt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600" dirty="0" smtClean="0">
                          <a:latin typeface="+mj-lt"/>
                          <a:ea typeface="Calibri" charset="0"/>
                          <a:cs typeface="Calibri" charset="0"/>
                        </a:rPr>
                        <a:t>1.7%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---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OCT Volumetric Measurements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Mean ± SD (n)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Percent Covered Struts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(At 9 Months)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Percent Uncovered Struts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(At 9 Months)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Total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</a:rPr>
                        <a:t>Percent Apposed per Patient (%) 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600" dirty="0" smtClean="0">
                          <a:latin typeface="+mj-lt"/>
                        </a:rPr>
                        <a:t>94.194 ± 7.082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600" dirty="0" smtClean="0">
                          <a:latin typeface="+mj-lt"/>
                        </a:rPr>
                        <a:t>4.136 ± 5.652 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</a:rPr>
                        <a:t>98.3%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51460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Percent "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Malapposed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 " of Total Struts (%)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  <a:ea typeface="Calibri" charset="0"/>
                          <a:cs typeface="Calibri" charset="0"/>
                        </a:rPr>
                        <a:t>0.591 </a:t>
                      </a:r>
                      <a:r>
                        <a:rPr lang="is-IS" sz="16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± 1.765 </a:t>
                      </a:r>
                      <a:r>
                        <a:rPr lang="en-US" sz="1600" dirty="0" smtClean="0">
                          <a:latin typeface="+mj-lt"/>
                          <a:ea typeface="Calibri" charset="0"/>
                          <a:cs typeface="Calibri" charset="0"/>
                        </a:rPr>
                        <a:t> 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600" dirty="0" smtClean="0">
                          <a:latin typeface="+mj-lt"/>
                        </a:rPr>
                        <a:t>0.181 ± 0.730 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</a:rPr>
                        <a:t>0.8%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514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</a:rPr>
                        <a:t>Percent "Orifice of Branch" of Total Struts (%) 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600" dirty="0" smtClean="0">
                          <a:latin typeface="+mj-lt"/>
                        </a:rPr>
                        <a:t>0.781 ± 1.433 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600" dirty="0" smtClean="0">
                          <a:latin typeface="+mj-lt"/>
                        </a:rPr>
                        <a:t>0.118 ± 0.277 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</a:rPr>
                        <a:t>0.9%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514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</a:rPr>
                        <a:t>Total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</a:rPr>
                        <a:t>95.6%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</a:rPr>
                        <a:t>4.4%</a:t>
                      </a:r>
                      <a:endParaRPr lang="en-US" sz="1600" dirty="0" smtClean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j-lt"/>
                        </a:rPr>
                        <a:t>100%</a:t>
                      </a:r>
                      <a:endParaRPr lang="en-US" sz="16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692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144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Safety Endpoints Through 9 Months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0146591"/>
              </p:ext>
            </p:extLst>
          </p:nvPr>
        </p:nvGraphicFramePr>
        <p:xfrm>
          <a:off x="159248" y="781447"/>
          <a:ext cx="8825503" cy="5288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82446"/>
                <a:gridCol w="1538344"/>
                <a:gridCol w="1839557"/>
                <a:gridCol w="1465156"/>
              </a:tblGrid>
              <a:tr h="3771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Safety Endpoints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% (n) 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In Hospital</a:t>
                      </a:r>
                      <a:br>
                        <a:rPr lang="en-US" sz="20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(n=63) 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2000" b="1" dirty="0" smtClean="0">
                          <a:solidFill>
                            <a:schemeClr val="bg1"/>
                          </a:solidFill>
                        </a:rPr>
                        <a:t>Discharge</a:t>
                      </a:r>
                      <a:r>
                        <a:rPr lang="is-IS" sz="2000" b="1" baseline="0" dirty="0" smtClean="0">
                          <a:solidFill>
                            <a:schemeClr val="bg1"/>
                          </a:solidFill>
                        </a:rPr>
                        <a:t> to </a:t>
                      </a:r>
                      <a:r>
                        <a:rPr lang="is-IS" sz="2000" b="1" dirty="0" smtClean="0">
                          <a:solidFill>
                            <a:schemeClr val="bg1"/>
                          </a:solidFill>
                        </a:rPr>
                        <a:t>30 Days</a:t>
                      </a:r>
                      <a:r>
                        <a:rPr lang="is-IS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s-IS" sz="2000" b="1" dirty="0" smtClean="0">
                          <a:solidFill>
                            <a:schemeClr val="bg1"/>
                          </a:solidFill>
                        </a:rPr>
                        <a:t>(n=63) 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9 Months</a:t>
                      </a:r>
                      <a:br>
                        <a:rPr lang="en-US" sz="20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(n=61) 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6172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Target Vessel Failure</a:t>
                      </a:r>
                    </a:p>
                    <a:p>
                      <a:pPr marL="185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(Cardiac Death, TV-MI, or ID-TLR) </a:t>
                      </a:r>
                      <a:endParaRPr lang="en-US" sz="20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3.2% (2)</a:t>
                      </a:r>
                      <a:endParaRPr lang="en-US" sz="20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0%</a:t>
                      </a:r>
                      <a:endParaRPr lang="en-US" sz="20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4.9% (3)</a:t>
                      </a:r>
                      <a:endParaRPr lang="en-US" sz="20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617220">
                <a:tc>
                  <a:txBody>
                    <a:bodyPr/>
                    <a:lstStyle/>
                    <a:p>
                      <a:pPr marL="571500" indent="-169863" algn="l">
                        <a:tabLst/>
                      </a:pPr>
                      <a:r>
                        <a:rPr lang="en-US" sz="2000" dirty="0" smtClean="0"/>
                        <a:t>All Death</a:t>
                      </a:r>
                    </a:p>
                    <a:p>
                      <a:pPr marL="571500" indent="-169863" algn="l">
                        <a:tabLst/>
                      </a:pPr>
                      <a:r>
                        <a:rPr lang="en-US" sz="2000" dirty="0" smtClean="0"/>
                        <a:t>	</a:t>
                      </a:r>
                      <a:r>
                        <a:rPr lang="en-US" sz="2000" b="1" dirty="0" smtClean="0"/>
                        <a:t>Cardiac</a:t>
                      </a:r>
                      <a:r>
                        <a:rPr lang="en-US" sz="2000" b="1" baseline="0" dirty="0" smtClean="0"/>
                        <a:t> Death</a:t>
                      </a:r>
                    </a:p>
                    <a:p>
                      <a:pPr marL="571500" indent="-169863" algn="l">
                        <a:tabLst/>
                      </a:pPr>
                      <a:r>
                        <a:rPr lang="en-US" sz="2000" baseline="0" dirty="0" smtClean="0"/>
                        <a:t>	Non-Cardiac Death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0%</a:t>
                      </a:r>
                    </a:p>
                    <a:p>
                      <a:pPr algn="ctr"/>
                      <a:r>
                        <a:rPr lang="en-US" sz="2000" b="1" dirty="0" smtClean="0"/>
                        <a:t>0%</a:t>
                      </a:r>
                    </a:p>
                    <a:p>
                      <a:pPr algn="ctr"/>
                      <a:r>
                        <a:rPr lang="en-US" sz="2000" dirty="0" smtClean="0"/>
                        <a:t>0%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0%</a:t>
                      </a:r>
                    </a:p>
                    <a:p>
                      <a:pPr algn="ctr"/>
                      <a:r>
                        <a:rPr lang="en-US" sz="2000" b="1" dirty="0" smtClean="0"/>
                        <a:t>0%</a:t>
                      </a:r>
                    </a:p>
                    <a:p>
                      <a:pPr algn="ctr"/>
                      <a:r>
                        <a:rPr lang="en-US" sz="2000" dirty="0" smtClean="0"/>
                        <a:t>0%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1.6% (1)</a:t>
                      </a:r>
                    </a:p>
                    <a:p>
                      <a:pPr algn="ctr"/>
                      <a:r>
                        <a:rPr lang="en-US" sz="2000" b="1" dirty="0" smtClean="0"/>
                        <a:t>0%</a:t>
                      </a:r>
                    </a:p>
                    <a:p>
                      <a:pPr algn="ctr"/>
                      <a:r>
                        <a:rPr lang="en-US" sz="2000" dirty="0" smtClean="0"/>
                        <a:t>1.6% (1)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617220">
                <a:tc>
                  <a:txBody>
                    <a:bodyPr/>
                    <a:lstStyle/>
                    <a:p>
                      <a:pPr marL="571500" indent="-169863" algn="l">
                        <a:tabLst/>
                      </a:pPr>
                      <a:r>
                        <a:rPr lang="en-US" sz="2000" b="1" dirty="0" smtClean="0"/>
                        <a:t>Target Vessel MI</a:t>
                      </a:r>
                    </a:p>
                    <a:p>
                      <a:pPr marL="571500" indent="-169863" algn="l">
                        <a:tabLst/>
                      </a:pPr>
                      <a:r>
                        <a:rPr lang="en-US" sz="2000" dirty="0" smtClean="0"/>
                        <a:t>	Q-wave MI</a:t>
                      </a:r>
                      <a:endParaRPr lang="en-US" sz="2000" baseline="0" dirty="0" smtClean="0"/>
                    </a:p>
                    <a:p>
                      <a:pPr marL="571500" indent="-169863" algn="l">
                        <a:tabLst/>
                      </a:pPr>
                      <a:r>
                        <a:rPr lang="en-US" sz="2000" baseline="0" dirty="0" smtClean="0"/>
                        <a:t>	Non-Q-wave MI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3.2% (2)</a:t>
                      </a:r>
                    </a:p>
                    <a:p>
                      <a:pPr algn="ctr"/>
                      <a:r>
                        <a:rPr lang="en-US" sz="2000" dirty="0" smtClean="0"/>
                        <a:t>0%</a:t>
                      </a:r>
                    </a:p>
                    <a:p>
                      <a:pPr algn="ctr"/>
                      <a:r>
                        <a:rPr lang="en-US" sz="2000" dirty="0" smtClean="0"/>
                        <a:t>3.2% (2)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0%</a:t>
                      </a:r>
                    </a:p>
                    <a:p>
                      <a:pPr algn="ctr"/>
                      <a:r>
                        <a:rPr lang="en-US" sz="2000" dirty="0" smtClean="0"/>
                        <a:t>0%</a:t>
                      </a:r>
                    </a:p>
                    <a:p>
                      <a:pPr algn="ctr"/>
                      <a:r>
                        <a:rPr lang="en-US" sz="2000" dirty="0" smtClean="0"/>
                        <a:t>0%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3.3% (2)</a:t>
                      </a:r>
                    </a:p>
                    <a:p>
                      <a:pPr algn="ctr"/>
                      <a:r>
                        <a:rPr lang="en-US" sz="2000" dirty="0" smtClean="0"/>
                        <a:t>0%</a:t>
                      </a:r>
                    </a:p>
                    <a:p>
                      <a:pPr algn="ctr"/>
                      <a:r>
                        <a:rPr lang="en-US" sz="2000" dirty="0" smtClean="0"/>
                        <a:t>3.3% (2)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617220">
                <a:tc>
                  <a:txBody>
                    <a:bodyPr/>
                    <a:lstStyle/>
                    <a:p>
                      <a:pPr marL="571500" indent="-169863" algn="l">
                        <a:tabLst/>
                      </a:pPr>
                      <a:r>
                        <a:rPr lang="en-US" sz="2000" b="1" dirty="0" smtClean="0"/>
                        <a:t>Ischemia Driven TLR</a:t>
                      </a:r>
                    </a:p>
                    <a:p>
                      <a:pPr marL="571500" indent="-169863" algn="l">
                        <a:tabLst/>
                      </a:pPr>
                      <a:r>
                        <a:rPr lang="en-US" sz="2000" dirty="0" smtClean="0"/>
                        <a:t>	PCI</a:t>
                      </a:r>
                      <a:endParaRPr lang="en-US" sz="2000" baseline="0" dirty="0" smtClean="0"/>
                    </a:p>
                    <a:p>
                      <a:pPr marL="571500" indent="-169863" algn="l">
                        <a:tabLst/>
                      </a:pPr>
                      <a:r>
                        <a:rPr lang="en-US" sz="2000" baseline="0" dirty="0" smtClean="0"/>
                        <a:t>	CABG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0%</a:t>
                      </a:r>
                    </a:p>
                    <a:p>
                      <a:pPr algn="ctr"/>
                      <a:r>
                        <a:rPr lang="en-US" sz="2000" dirty="0" smtClean="0"/>
                        <a:t>0%</a:t>
                      </a:r>
                    </a:p>
                    <a:p>
                      <a:pPr algn="ctr"/>
                      <a:r>
                        <a:rPr lang="en-US" sz="2000" dirty="0" smtClean="0"/>
                        <a:t>0%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0%</a:t>
                      </a:r>
                    </a:p>
                    <a:p>
                      <a:pPr algn="ctr"/>
                      <a:r>
                        <a:rPr lang="en-US" sz="2000" dirty="0" smtClean="0"/>
                        <a:t>0%</a:t>
                      </a:r>
                    </a:p>
                    <a:p>
                      <a:pPr algn="ctr"/>
                      <a:r>
                        <a:rPr lang="en-US" sz="2000" dirty="0" smtClean="0"/>
                        <a:t>0%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1.6% (1)</a:t>
                      </a:r>
                    </a:p>
                    <a:p>
                      <a:pPr algn="ctr"/>
                      <a:r>
                        <a:rPr lang="en-US" sz="2000" dirty="0" smtClean="0"/>
                        <a:t>1.6% (1)</a:t>
                      </a:r>
                    </a:p>
                    <a:p>
                      <a:pPr algn="ctr"/>
                      <a:r>
                        <a:rPr lang="en-US" sz="2000" dirty="0" smtClean="0"/>
                        <a:t>0%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617220">
                <a:tc>
                  <a:txBody>
                    <a:bodyPr/>
                    <a:lstStyle/>
                    <a:p>
                      <a:pPr marL="571500" indent="-169863" algn="l">
                        <a:tabLst/>
                      </a:pPr>
                      <a:r>
                        <a:rPr lang="en-US" sz="2000" b="1" dirty="0" smtClean="0"/>
                        <a:t>ARC Stent Thrombosis</a:t>
                      </a:r>
                    </a:p>
                    <a:p>
                      <a:pPr marL="571500" indent="-169863" algn="l">
                        <a:tabLst/>
                      </a:pPr>
                      <a:r>
                        <a:rPr lang="en-US" sz="2000" dirty="0" smtClean="0"/>
                        <a:t>	Definite</a:t>
                      </a:r>
                      <a:r>
                        <a:rPr lang="en-US" sz="2000" baseline="0" dirty="0" smtClean="0"/>
                        <a:t> or Probable</a:t>
                      </a:r>
                    </a:p>
                    <a:p>
                      <a:pPr marL="571500" indent="-169863" algn="l">
                        <a:tabLst/>
                      </a:pPr>
                      <a:r>
                        <a:rPr lang="en-US" sz="2000" baseline="0" dirty="0" smtClean="0"/>
                        <a:t>	Possible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0%</a:t>
                      </a:r>
                    </a:p>
                    <a:p>
                      <a:pPr algn="ctr"/>
                      <a:r>
                        <a:rPr lang="en-US" sz="2000" dirty="0" smtClean="0"/>
                        <a:t>0%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0%</a:t>
                      </a:r>
                    </a:p>
                    <a:p>
                      <a:pPr algn="ctr"/>
                      <a:r>
                        <a:rPr lang="en-US" sz="2000" dirty="0" smtClean="0"/>
                        <a:t>0%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0%</a:t>
                      </a:r>
                    </a:p>
                    <a:p>
                      <a:pPr algn="ctr"/>
                      <a:r>
                        <a:rPr lang="en-US" sz="2000" dirty="0" smtClean="0"/>
                        <a:t>0%</a:t>
                      </a:r>
                      <a:endParaRPr lang="en-US" sz="2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6316" y="462333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723978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355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The FORTITUDE Study: Conclusions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98" y="693550"/>
            <a:ext cx="9013004" cy="4525963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SzPct val="90000"/>
              <a:buFont typeface="Arial" charset="0"/>
              <a:buChar char="•"/>
              <a:defRPr/>
            </a:pPr>
            <a:r>
              <a:rPr lang="en-US" sz="2200" dirty="0" smtClean="0">
                <a:ea typeface="ＭＳ Ｐゴシック" charset="0"/>
                <a:cs typeface="ＭＳ Ｐゴシック" charset="0"/>
              </a:rPr>
              <a:t>The FORTITUDE Study, an international, multi-center investigation of the clinical performance of the 1</a:t>
            </a:r>
            <a:r>
              <a:rPr lang="en-US" sz="2200" baseline="30000" dirty="0" smtClean="0">
                <a:ea typeface="ＭＳ Ｐゴシック" charset="0"/>
                <a:cs typeface="ＭＳ Ｐゴシック" charset="0"/>
              </a:rPr>
              <a:t>st</a:t>
            </a:r>
            <a:r>
              <a:rPr lang="en-US" sz="2200" dirty="0" smtClean="0">
                <a:ea typeface="ＭＳ Ｐゴシック" charset="0"/>
                <a:cs typeface="ＭＳ Ｐゴシック" charset="0"/>
              </a:rPr>
              <a:t> generation (150-µm) Amaranth BRS showed:</a:t>
            </a:r>
          </a:p>
          <a:p>
            <a:pPr lvl="1">
              <a:buClr>
                <a:schemeClr val="tx1"/>
              </a:buClr>
              <a:buSzPct val="90000"/>
              <a:buFont typeface="Arial" charset="0"/>
              <a:buChar char="•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High clinical device success rate (98.4%)</a:t>
            </a:r>
          </a:p>
          <a:p>
            <a:pPr lvl="1">
              <a:buClr>
                <a:schemeClr val="tx1"/>
              </a:buClr>
              <a:buSzPct val="90000"/>
              <a:buFont typeface="Arial" charset="0"/>
              <a:buChar char="•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Low MACE rates (4.9%; 2 out 3 events related to 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peri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-procedural MIs)</a:t>
            </a:r>
          </a:p>
          <a:p>
            <a:pPr lvl="1">
              <a:buClr>
                <a:schemeClr val="tx1"/>
              </a:buClr>
              <a:buSzPct val="90000"/>
              <a:buFont typeface="Arial" charset="0"/>
              <a:buChar char="•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Low angiographic binary restenosis (1.6%) and late loss (</a:t>
            </a:r>
            <a:r>
              <a:rPr lang="en-US" sz="2000" dirty="0" smtClean="0"/>
              <a:t>0.27 </a:t>
            </a:r>
            <a:r>
              <a:rPr lang="en-US" sz="2000" dirty="0"/>
              <a:t>± </a:t>
            </a:r>
            <a:r>
              <a:rPr lang="en-US" sz="2000" dirty="0" smtClean="0"/>
              <a:t>0.41 mm)</a:t>
            </a:r>
            <a:endParaRPr lang="en-US" sz="2000" dirty="0" smtClean="0">
              <a:ea typeface="ＭＳ Ｐゴシック" charset="0"/>
              <a:cs typeface="ＭＳ Ｐゴシック" charset="0"/>
            </a:endParaRPr>
          </a:p>
          <a:p>
            <a:pPr lvl="1">
              <a:buClr>
                <a:schemeClr val="tx1"/>
              </a:buClr>
              <a:buSzPct val="90000"/>
              <a:buFont typeface="Arial" charset="0"/>
              <a:buChar char="•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High levels of strut coverage (96%) and scaffold stability (1.7% late discontinuities) in OCT at 9-months  </a:t>
            </a:r>
          </a:p>
          <a:p>
            <a:pPr>
              <a:buClr>
                <a:schemeClr val="tx1"/>
              </a:buClr>
              <a:buSzPct val="90000"/>
              <a:buFont typeface="Arial" charset="0"/>
              <a:buChar char="•"/>
              <a:defRPr/>
            </a:pPr>
            <a:r>
              <a:rPr lang="en-US" sz="2200" dirty="0" smtClean="0">
                <a:ea typeface="ＭＳ Ｐゴシック" charset="0"/>
                <a:cs typeface="ＭＳ Ｐゴシック" charset="0"/>
              </a:rPr>
              <a:t>Amaranth’s proprietary ultra-high molecular weight PLLA combined with unique polymer processing technology has led to the further miniaturization of the BRS. Two FIH studies are already testing second generation Amaranth’s BRS:</a:t>
            </a:r>
          </a:p>
          <a:p>
            <a:pPr lvl="1">
              <a:buClr>
                <a:schemeClr val="tx1"/>
              </a:buClr>
              <a:buSzPct val="90000"/>
              <a:buFont typeface="Arial" charset="0"/>
              <a:buChar char="•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RENAISANCE II (115-µm BRS): Enrollment complete </a:t>
            </a:r>
          </a:p>
          <a:p>
            <a:pPr lvl="1">
              <a:buClr>
                <a:schemeClr val="tx1"/>
              </a:buClr>
              <a:buSzPct val="90000"/>
              <a:buFont typeface="Arial" charset="0"/>
              <a:buChar char="•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RENAISANCE III (&lt;100-µm 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BRS): 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Enrollment already started</a:t>
            </a:r>
          </a:p>
          <a:p>
            <a:pPr>
              <a:buClr>
                <a:schemeClr val="tx1"/>
              </a:buClr>
              <a:buSzPct val="90000"/>
              <a:buFont typeface="Arial" charset="0"/>
              <a:buChar char="•"/>
              <a:defRPr/>
            </a:pPr>
            <a:r>
              <a:rPr lang="en-US" sz="2200" dirty="0" smtClean="0">
                <a:ea typeface="ＭＳ Ｐゴシック" charset="0"/>
                <a:cs typeface="ＭＳ Ｐゴシック" charset="0"/>
              </a:rPr>
              <a:t>Due to the unique polymer features, these future 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generation scaffolds have the potential to match the biological performance of current metallic DES</a:t>
            </a:r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6410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en-US" sz="4000" b="1" dirty="0">
                <a:solidFill>
                  <a:srgbClr val="FFC000"/>
                </a:solidFill>
              </a:rPr>
              <a:t>Disclosure Statement of </a:t>
            </a:r>
            <a:r>
              <a:rPr lang="en-US" altLang="en-US" sz="4000" b="1" dirty="0" smtClean="0">
                <a:solidFill>
                  <a:srgbClr val="FFC000"/>
                </a:solidFill>
              </a:rPr>
              <a:t/>
            </a:r>
            <a:br>
              <a:rPr lang="en-US" altLang="en-US" sz="4000" b="1" dirty="0" smtClean="0">
                <a:solidFill>
                  <a:srgbClr val="FFC000"/>
                </a:solidFill>
              </a:rPr>
            </a:br>
            <a:r>
              <a:rPr lang="en-US" altLang="en-US" sz="4000" b="1" dirty="0" smtClean="0">
                <a:solidFill>
                  <a:srgbClr val="FFC000"/>
                </a:solidFill>
              </a:rPr>
              <a:t>Financial </a:t>
            </a:r>
            <a:r>
              <a:rPr lang="en-US" altLang="en-US" sz="4000" b="1" dirty="0">
                <a:solidFill>
                  <a:srgbClr val="FFC000"/>
                </a:solidFill>
              </a:rPr>
              <a:t>Interest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en-US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alt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(insert name here), </a:t>
            </a:r>
            <a:r>
              <a:rPr lang="en-US" alt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 NOT have a financial interest/arrangement or affiliation with one or more organizations that could be perceived as a real or apparent conflict of interest in the context of the subject of this presentation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222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2131"/>
            <a:ext cx="9144000" cy="603714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FORTITUDE </a:t>
            </a:r>
            <a:r>
              <a:rPr lang="en-US" sz="4000" b="1" smtClean="0">
                <a:solidFill>
                  <a:schemeClr val="tx2">
                    <a:lumMod val="75000"/>
                  </a:schemeClr>
                </a:solidFill>
              </a:rPr>
              <a:t>Study Design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2052" y="581857"/>
            <a:ext cx="7325577" cy="369332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j-lt"/>
              </a:rPr>
              <a:t>Patients Eligible for PCI of Single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D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e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N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ovo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N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ative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C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oronary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A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rtery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L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esion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2054" y="1155879"/>
            <a:ext cx="7325575" cy="369332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Baseline Angiography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: </a:t>
            </a:r>
            <a:r>
              <a:rPr lang="en-US" u="sng" dirty="0" smtClean="0">
                <a:solidFill>
                  <a:schemeClr val="bg1"/>
                </a:solidFill>
                <a:latin typeface="+mj-lt"/>
              </a:rPr>
              <a:t>&lt;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14 mm Length, Severe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C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alcification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E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xcluded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2054" y="1722668"/>
            <a:ext cx="7325575" cy="369332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Baseline IVUS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: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Vessel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ize 2.5 </a:t>
            </a:r>
            <a:r>
              <a:rPr lang="mr-IN" dirty="0" smtClean="0">
                <a:solidFill>
                  <a:schemeClr val="bg1"/>
                </a:solidFill>
                <a:latin typeface="+mj-lt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3.7 mm, Severe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C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alcification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E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xcluded (n=63)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2052" y="2289457"/>
            <a:ext cx="7325577" cy="369332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Mandatory Pre-Dilatation (Target </a:t>
            </a:r>
            <a:r>
              <a:rPr lang="en-US" u="sng" dirty="0" smtClean="0">
                <a:latin typeface="+mj-lt"/>
              </a:rPr>
              <a:t>&lt;</a:t>
            </a:r>
            <a:r>
              <a:rPr lang="en-US" dirty="0" smtClean="0">
                <a:latin typeface="+mj-lt"/>
              </a:rPr>
              <a:t>40% DS)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053" y="2879754"/>
            <a:ext cx="6772514" cy="369332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Scaffold implantation</a:t>
            </a:r>
            <a:r>
              <a:rPr lang="en-US" b="1" u="sng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(n=62)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: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Based on IVUS Measurements</a:t>
            </a:r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 </a:t>
            </a:r>
            <a:endParaRPr lang="en-US" b="1" u="sng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64" y="3471230"/>
            <a:ext cx="4281837" cy="369332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Optimal Angiographic Result (40/62= 65%)</a:t>
            </a:r>
            <a:endParaRPr lang="en-US" b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34135" y="3460473"/>
            <a:ext cx="4623803" cy="369332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j-lt"/>
              </a:rPr>
              <a:t>Sub-Optimal Angiographic Result (22/62= </a:t>
            </a:r>
            <a:r>
              <a:rPr lang="en-US" b="1" smtClean="0">
                <a:solidFill>
                  <a:schemeClr val="bg1"/>
                </a:solidFill>
                <a:latin typeface="+mj-lt"/>
              </a:rPr>
              <a:t>35%)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75774" y="4057509"/>
            <a:ext cx="4682163" cy="369332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j-lt"/>
              </a:rPr>
              <a:t>Post-Dilatation NC-Balloon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697" y="4049142"/>
            <a:ext cx="4055120" cy="369332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+mj-lt"/>
              </a:rPr>
              <a:t>Post-Deployment OCT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697" y="4627816"/>
            <a:ext cx="4055120" cy="369332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j-lt"/>
              </a:rPr>
              <a:t>9-Month </a:t>
            </a:r>
            <a:r>
              <a:rPr lang="en-US" b="1" dirty="0" err="1" smtClean="0">
                <a:solidFill>
                  <a:schemeClr val="bg1"/>
                </a:solidFill>
                <a:latin typeface="+mj-lt"/>
              </a:rPr>
              <a:t>Angio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-OCT Follow Up (n=60)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697" y="5212250"/>
            <a:ext cx="4055120" cy="369332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j-lt"/>
              </a:rPr>
              <a:t>2-Year </a:t>
            </a:r>
            <a:r>
              <a:rPr lang="en-US" b="1" dirty="0" err="1" smtClean="0">
                <a:solidFill>
                  <a:schemeClr val="bg1"/>
                </a:solidFill>
                <a:latin typeface="+mj-lt"/>
              </a:rPr>
              <a:t>Angio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-OCT or CT-</a:t>
            </a:r>
            <a:r>
              <a:rPr lang="en-US" b="1" dirty="0" err="1" smtClean="0">
                <a:solidFill>
                  <a:schemeClr val="bg1"/>
                </a:solidFill>
                <a:latin typeface="+mj-lt"/>
              </a:rPr>
              <a:t>Angio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 F/U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697" y="5799766"/>
            <a:ext cx="4070450" cy="369332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j-lt"/>
              </a:rPr>
              <a:t>Clinical Follow Up 3,4,5 Years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4106926" y="951189"/>
            <a:ext cx="206188" cy="191938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4088996" y="1523505"/>
            <a:ext cx="206188" cy="191938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4088996" y="2097519"/>
            <a:ext cx="206188" cy="191938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4088996" y="2672005"/>
            <a:ext cx="206188" cy="191938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5801255" y="3249086"/>
            <a:ext cx="221714" cy="211387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2260196" y="3249086"/>
            <a:ext cx="188259" cy="222144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2260196" y="3820731"/>
            <a:ext cx="188259" cy="222144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5801255" y="3808289"/>
            <a:ext cx="221714" cy="211387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Down Arrow 25"/>
          <p:cNvSpPr/>
          <p:nvPr/>
        </p:nvSpPr>
        <p:spPr>
          <a:xfrm rot="5400000">
            <a:off x="4159224" y="4123102"/>
            <a:ext cx="221714" cy="211387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2251231" y="4389901"/>
            <a:ext cx="188259" cy="222144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2251231" y="4979333"/>
            <a:ext cx="188259" cy="222144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2251231" y="5563831"/>
            <a:ext cx="188259" cy="222144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23833" y="2924992"/>
            <a:ext cx="1720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sym typeface="Wingdings"/>
              </a:rPr>
              <a:t> 1 Failure to Cross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48294" y="4668405"/>
            <a:ext cx="3375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sym typeface="Wingdings"/>
              </a:rPr>
              <a:t> 1-Non-Cardiac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+mj-lt"/>
                <a:sym typeface="Wingdings"/>
              </a:rPr>
              <a:t>D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sym typeface="Wingdings"/>
              </a:rPr>
              <a:t>eath, 1-Lost in Follow Up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919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87564"/>
            <a:ext cx="9144000" cy="760288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FORTITUDE®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</a:rPr>
              <a:t>Sirolimus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 Eluting BRS: </a:t>
            </a:r>
            <a:b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Device Characteristics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7872511"/>
              </p:ext>
            </p:extLst>
          </p:nvPr>
        </p:nvGraphicFramePr>
        <p:xfrm>
          <a:off x="194635" y="1421381"/>
          <a:ext cx="7521968" cy="43740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86894"/>
                <a:gridCol w="4435074"/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1"/>
                          </a:solidFill>
                        </a:rPr>
                        <a:t>Design Feature</a:t>
                      </a:r>
                      <a:endParaRPr lang="en-US" sz="22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1"/>
                          </a:solidFill>
                        </a:rPr>
                        <a:t>Description </a:t>
                      </a:r>
                      <a:endParaRPr lang="en-US" sz="22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Polymer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7048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Ultra High MW-Poly-L-</a:t>
                      </a:r>
                      <a:r>
                        <a:rPr lang="en-US" sz="2200" dirty="0" err="1" smtClean="0">
                          <a:effectLst/>
                        </a:rPr>
                        <a:t>Lactide</a:t>
                      </a:r>
                      <a:r>
                        <a:rPr lang="en-US" sz="2200" dirty="0" smtClean="0">
                          <a:effectLst/>
                        </a:rPr>
                        <a:t> (PLLA)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Diameters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7048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2.75, 3.0, 3.5, and 3.75 mm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Lengths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7048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13 and 18 mm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Wall </a:t>
                      </a:r>
                      <a:r>
                        <a:rPr lang="en-US" sz="2200" dirty="0">
                          <a:effectLst/>
                        </a:rPr>
                        <a:t>Thickness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7048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150 µm All Scaffold Sizes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Surface Coverage Area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7048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20 to 24%</a:t>
                      </a:r>
                      <a:r>
                        <a:rPr lang="en-US" sz="2200" baseline="0" dirty="0" smtClean="0">
                          <a:effectLst/>
                        </a:rPr>
                        <a:t>*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Drug </a:t>
                      </a:r>
                      <a:r>
                        <a:rPr lang="en-US" sz="2200" dirty="0">
                          <a:effectLst/>
                        </a:rPr>
                        <a:t>Coating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7048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1:1 Poly D </a:t>
                      </a:r>
                      <a:r>
                        <a:rPr lang="en-US" sz="2200" dirty="0" err="1" smtClean="0">
                          <a:effectLst/>
                        </a:rPr>
                        <a:t>L-lactide:Sirolimus</a:t>
                      </a:r>
                      <a:r>
                        <a:rPr lang="en-US" sz="2200" dirty="0" smtClean="0">
                          <a:effectLst/>
                        </a:rPr>
                        <a:t> 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Drug </a:t>
                      </a:r>
                      <a:r>
                        <a:rPr lang="en-US" sz="2200" dirty="0" smtClean="0">
                          <a:effectLst/>
                        </a:rPr>
                        <a:t>Content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7048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101 to 160 </a:t>
                      </a:r>
                      <a:r>
                        <a:rPr lang="en-US" sz="2200" dirty="0" smtClean="0">
                          <a:effectLst/>
                        </a:rPr>
                        <a:t>µg*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Drug </a:t>
                      </a:r>
                      <a:r>
                        <a:rPr lang="en-US" sz="2200" dirty="0" smtClean="0">
                          <a:effectLst/>
                        </a:rPr>
                        <a:t>Density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7048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96 µg/cm</a:t>
                      </a:r>
                      <a:r>
                        <a:rPr lang="en-US" sz="2200" baseline="30000" dirty="0">
                          <a:effectLst/>
                        </a:rPr>
                        <a:t>2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anchor="ctr"/>
                </a:tc>
              </a:tr>
              <a:tr h="3826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Inflation </a:t>
                      </a:r>
                      <a:r>
                        <a:rPr lang="en-US" sz="2200" dirty="0" smtClean="0">
                          <a:effectLst/>
                        </a:rPr>
                        <a:t>Pressures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Nominal:  6 to 8 </a:t>
                      </a:r>
                      <a:r>
                        <a:rPr lang="en-US" sz="2200" dirty="0" smtClean="0">
                          <a:effectLst/>
                        </a:rPr>
                        <a:t>ATM</a:t>
                      </a:r>
                      <a:endParaRPr lang="en-US" sz="2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RBP:  </a:t>
                      </a:r>
                      <a:r>
                        <a:rPr lang="en-US" sz="2200" dirty="0">
                          <a:effectLst/>
                        </a:rPr>
                        <a:t>15 to </a:t>
                      </a:r>
                      <a:r>
                        <a:rPr lang="en-US" sz="2200" dirty="0" smtClean="0">
                          <a:effectLst/>
                        </a:rPr>
                        <a:t>16 ATM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anchor="ctr"/>
                </a:tc>
              </a:tr>
              <a:tr h="3826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Guide Catheter</a:t>
                      </a:r>
                      <a:r>
                        <a:rPr lang="en-US" sz="2200" baseline="0" dirty="0" smtClean="0">
                          <a:effectLst/>
                        </a:rPr>
                        <a:t> Size</a:t>
                      </a:r>
                      <a:endParaRPr lang="en-US" sz="2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7048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effectLst/>
                        </a:rPr>
                        <a:t>6 French</a:t>
                      </a:r>
                      <a:r>
                        <a:rPr lang="en-US" sz="2200" baseline="0" dirty="0" smtClean="0">
                          <a:effectLst/>
                        </a:rPr>
                        <a:t> Compatible</a:t>
                      </a:r>
                      <a:endParaRPr lang="en-US" sz="2200" dirty="0">
                        <a:effectLst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2" t="37739" r="16721" b="36845"/>
          <a:stretch/>
        </p:blipFill>
        <p:spPr>
          <a:xfrm rot="16200000">
            <a:off x="6136438" y="3142909"/>
            <a:ext cx="4631512" cy="11884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4635" y="5770013"/>
            <a:ext cx="7521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*Depending </a:t>
            </a:r>
            <a:r>
              <a:rPr lang="en-US" sz="2000" dirty="0"/>
              <a:t>on </a:t>
            </a:r>
            <a:r>
              <a:rPr lang="en-US" sz="2000" dirty="0" smtClean="0"/>
              <a:t>scaffold </a:t>
            </a:r>
            <a:r>
              <a:rPr lang="en-US" sz="2000" dirty="0"/>
              <a:t>s</a:t>
            </a:r>
            <a:r>
              <a:rPr lang="en-US" sz="2000" dirty="0" smtClean="0"/>
              <a:t>ize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6038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6668"/>
            <a:ext cx="9144000" cy="93873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Enrollment 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Sites (</a:t>
            </a:r>
            <a:r>
              <a:rPr lang="en-US" sz="4000" b="1" smtClean="0">
                <a:solidFill>
                  <a:schemeClr val="tx2">
                    <a:lumMod val="75000"/>
                  </a:schemeClr>
                </a:solidFill>
              </a:rPr>
              <a:t>Italy and Colombia) 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and Number </a:t>
            </a:r>
            <a:r>
              <a:rPr lang="en-US" sz="4000" b="1" smtClean="0">
                <a:solidFill>
                  <a:schemeClr val="tx2">
                    <a:lumMod val="75000"/>
                  </a:schemeClr>
                </a:solidFill>
              </a:rPr>
              <a:t>of Patients per Site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252"/>
            <a:ext cx="9144000" cy="4389120"/>
          </a:xfrm>
        </p:spPr>
      </p:pic>
    </p:spTree>
    <p:extLst>
      <p:ext uri="{BB962C8B-B14F-4D97-AF65-F5344CB8AC3E}">
        <p14:creationId xmlns:p14="http://schemas.microsoft.com/office/powerpoint/2010/main" val="86119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312" y="274320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/>
              <a:t>                             Nothing to disclose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25033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920"/>
            <a:ext cx="9144000" cy="48584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Baseline Clinical Characteristics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62459558"/>
              </p:ext>
            </p:extLst>
          </p:nvPr>
        </p:nvGraphicFramePr>
        <p:xfrm>
          <a:off x="1284181" y="650226"/>
          <a:ext cx="6431798" cy="55218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69487"/>
                <a:gridCol w="3062311"/>
              </a:tblGrid>
              <a:tr h="37719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Baseline 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Characteristics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FORTITUDE® DES (n = 63)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Mean ± SD  or % (n)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latin typeface="+mj-lt"/>
                        </a:rPr>
                        <a:t>Male</a:t>
                      </a:r>
                      <a:endParaRPr lang="en-US" sz="17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+mj-lt"/>
                        </a:rPr>
                        <a:t>77.8% (49)</a:t>
                      </a:r>
                      <a:endParaRPr lang="en-US" sz="17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latin typeface="+mj-lt"/>
                        </a:rPr>
                        <a:t>Age (Years)</a:t>
                      </a:r>
                      <a:endParaRPr lang="en-US" sz="17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 smtClean="0">
                          <a:effectLst/>
                          <a:latin typeface="+mj-lt"/>
                        </a:rPr>
                        <a:t>63.7 ± 11.0</a:t>
                      </a:r>
                      <a:r>
                        <a:rPr lang="en-US" sz="1700" dirty="0" smtClean="0">
                          <a:effectLst/>
                          <a:latin typeface="+mj-lt"/>
                        </a:rPr>
                        <a:t> </a:t>
                      </a:r>
                      <a:endParaRPr lang="en-US" sz="17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latin typeface="+mj-lt"/>
                        </a:rPr>
                        <a:t>History</a:t>
                      </a:r>
                      <a:r>
                        <a:rPr lang="en-US" sz="1700" baseline="0" dirty="0" smtClean="0">
                          <a:latin typeface="+mj-lt"/>
                        </a:rPr>
                        <a:t> of Smoking</a:t>
                      </a:r>
                      <a:endParaRPr lang="en-US" sz="17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+mj-lt"/>
                        </a:rPr>
                        <a:t>60.3% (38)</a:t>
                      </a:r>
                      <a:endParaRPr lang="en-US" sz="17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58707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2085" algn="l"/>
                        </a:tabLst>
                      </a:pPr>
                      <a:r>
                        <a:rPr lang="en-US" sz="1700" dirty="0">
                          <a:effectLst/>
                          <a:latin typeface="+mj-lt"/>
                        </a:rPr>
                        <a:t>Medically Treated Diabetes</a:t>
                      </a:r>
                    </a:p>
                    <a:p>
                      <a:pPr marL="171450" marR="0" lvl="1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  <a:tabLst>
                          <a:tab pos="172085" algn="l"/>
                        </a:tabLst>
                      </a:pPr>
                      <a:r>
                        <a:rPr lang="en-US" sz="1700" dirty="0">
                          <a:effectLst/>
                          <a:latin typeface="+mj-lt"/>
                        </a:rPr>
                        <a:t>	Insulin Requiring</a:t>
                      </a:r>
                    </a:p>
                    <a:p>
                      <a:pPr marL="171450" marR="0" lvl="1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  <a:tabLst>
                          <a:tab pos="172085" algn="l"/>
                        </a:tabLst>
                      </a:pPr>
                      <a:r>
                        <a:rPr lang="en-US" sz="1700" dirty="0">
                          <a:effectLst/>
                          <a:latin typeface="+mj-lt"/>
                        </a:rPr>
                        <a:t>	Non-Insulin Requiring</a:t>
                      </a:r>
                      <a:endParaRPr lang="en-US" sz="1700" dirty="0">
                        <a:effectLst/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54769" marR="5476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+mj-lt"/>
                        </a:rPr>
                        <a:t>30.2% (</a:t>
                      </a:r>
                      <a:r>
                        <a:rPr lang="en-US" sz="1700" dirty="0" smtClean="0">
                          <a:effectLst/>
                          <a:latin typeface="+mj-lt"/>
                        </a:rPr>
                        <a:t>19)</a:t>
                      </a:r>
                      <a:endParaRPr lang="en-US" sz="1700" dirty="0">
                        <a:effectLst/>
                        <a:latin typeface="+mj-lt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 smtClean="0">
                          <a:effectLst/>
                          <a:latin typeface="+mj-lt"/>
                        </a:rPr>
                        <a:t>31.6</a:t>
                      </a:r>
                      <a:r>
                        <a:rPr lang="en-US" sz="1700" kern="1200" dirty="0">
                          <a:effectLst/>
                          <a:latin typeface="+mj-lt"/>
                        </a:rPr>
                        <a:t>% (</a:t>
                      </a:r>
                      <a:r>
                        <a:rPr lang="en-US" sz="1700" kern="1200" dirty="0" smtClean="0">
                          <a:effectLst/>
                          <a:latin typeface="+mj-lt"/>
                        </a:rPr>
                        <a:t>6)</a:t>
                      </a:r>
                      <a:endParaRPr lang="en-US" sz="1700" kern="1200" dirty="0">
                        <a:effectLst/>
                        <a:latin typeface="+mj-lt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 smtClean="0">
                          <a:effectLst/>
                          <a:latin typeface="+mj-lt"/>
                        </a:rPr>
                        <a:t>68.4</a:t>
                      </a:r>
                      <a:r>
                        <a:rPr lang="en-US" sz="1700" kern="1200" dirty="0">
                          <a:effectLst/>
                          <a:latin typeface="+mj-lt"/>
                        </a:rPr>
                        <a:t>% </a:t>
                      </a:r>
                      <a:r>
                        <a:rPr lang="en-US" sz="1700" kern="1200" dirty="0" smtClean="0">
                          <a:effectLst/>
                          <a:latin typeface="+mj-lt"/>
                        </a:rPr>
                        <a:t>(19</a:t>
                      </a:r>
                      <a:r>
                        <a:rPr lang="en-US" sz="1700" kern="1200" dirty="0">
                          <a:effectLst/>
                          <a:latin typeface="+mj-lt"/>
                        </a:rPr>
                        <a:t>)</a:t>
                      </a:r>
                      <a:endParaRPr lang="en-US" sz="1700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54769" marR="54769" marT="0" marB="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2085" algn="l"/>
                        </a:tabLst>
                      </a:pPr>
                      <a:r>
                        <a:rPr lang="en-US" sz="1700" dirty="0">
                          <a:effectLst/>
                          <a:latin typeface="+mj-lt"/>
                        </a:rPr>
                        <a:t>Medically Treated Hypertension</a:t>
                      </a:r>
                      <a:endParaRPr lang="en-US" sz="1700" dirty="0">
                        <a:effectLst/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54769" marR="5476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+mj-lt"/>
                        </a:rPr>
                        <a:t>81.0% (</a:t>
                      </a:r>
                      <a:r>
                        <a:rPr lang="en-US" sz="1700" dirty="0" smtClean="0">
                          <a:effectLst/>
                          <a:latin typeface="+mj-lt"/>
                        </a:rPr>
                        <a:t>51)</a:t>
                      </a:r>
                      <a:endParaRPr lang="en-US" sz="1700" dirty="0">
                        <a:effectLst/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54769" marR="54769" marT="0" marB="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2085" algn="l"/>
                        </a:tabLst>
                      </a:pPr>
                      <a:r>
                        <a:rPr lang="en-US" sz="1700" dirty="0">
                          <a:effectLst/>
                          <a:latin typeface="+mj-lt"/>
                        </a:rPr>
                        <a:t>History of Renal Disease</a:t>
                      </a:r>
                      <a:endParaRPr lang="en-US" sz="1700" dirty="0">
                        <a:effectLst/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54769" marR="5476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+mj-lt"/>
                        </a:rPr>
                        <a:t>9.5% (</a:t>
                      </a:r>
                      <a:r>
                        <a:rPr lang="en-US" sz="1700" dirty="0" smtClean="0">
                          <a:effectLst/>
                          <a:latin typeface="+mj-lt"/>
                        </a:rPr>
                        <a:t>6)</a:t>
                      </a:r>
                      <a:endParaRPr lang="en-US" sz="1700" dirty="0">
                        <a:effectLst/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54769" marR="54769" marT="0" marB="0" anchor="ctr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Clinical Presentation </a:t>
                      </a:r>
                      <a:endParaRPr lang="en-US" sz="17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rgbClr val="FF0000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marL="285750" indent="0">
                        <a:buFont typeface="Arial" charset="0"/>
                        <a:buChar char="•"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Stable Angina </a:t>
                      </a:r>
                      <a:endParaRPr lang="en-US" sz="17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54.0% (34)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7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marL="285750" indent="0">
                        <a:buFont typeface="Arial" charset="0"/>
                        <a:buChar char="•"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Acute Coronary Syndrome</a:t>
                      </a:r>
                      <a:endParaRPr lang="en-US" sz="17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34.9% (22)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7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marL="285750" indent="0">
                        <a:buFont typeface="Arial" charset="0"/>
                        <a:buChar char="•"/>
                      </a:pPr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Silent Ischemia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7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11.1% (7)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7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2085" algn="l"/>
                        </a:tabLst>
                      </a:pPr>
                      <a:r>
                        <a:rPr lang="en-US" sz="1700" dirty="0">
                          <a:effectLst/>
                          <a:latin typeface="+mj-lt"/>
                        </a:rPr>
                        <a:t>Previous MI</a:t>
                      </a:r>
                      <a:endParaRPr lang="en-US" sz="1700" dirty="0">
                        <a:effectLst/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54769" marR="5476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+mj-lt"/>
                        </a:rPr>
                        <a:t>38.1% (</a:t>
                      </a:r>
                      <a:r>
                        <a:rPr lang="en-US" sz="1700" dirty="0" smtClean="0">
                          <a:effectLst/>
                          <a:latin typeface="+mj-lt"/>
                        </a:rPr>
                        <a:t>24)</a:t>
                      </a:r>
                      <a:endParaRPr lang="en-US" sz="1700" dirty="0">
                        <a:effectLst/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54769" marR="54769" marT="0" marB="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2085" algn="l"/>
                        </a:tabLst>
                      </a:pPr>
                      <a:r>
                        <a:rPr lang="en-US" sz="1700" dirty="0">
                          <a:effectLst/>
                          <a:latin typeface="+mj-lt"/>
                        </a:rPr>
                        <a:t>History of PCI</a:t>
                      </a:r>
                      <a:endParaRPr lang="en-US" sz="1700" dirty="0">
                        <a:effectLst/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54769" marR="5476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+mj-lt"/>
                        </a:rPr>
                        <a:t>60.3% (</a:t>
                      </a:r>
                      <a:r>
                        <a:rPr lang="en-US" sz="1700" dirty="0" smtClean="0">
                          <a:effectLst/>
                          <a:latin typeface="+mj-lt"/>
                        </a:rPr>
                        <a:t>38)</a:t>
                      </a:r>
                      <a:endParaRPr lang="en-US" sz="1700" dirty="0">
                        <a:effectLst/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54769" marR="54769" marT="0" marB="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2085" algn="l"/>
                        </a:tabLst>
                      </a:pPr>
                      <a:r>
                        <a:rPr lang="en-US" sz="1700" dirty="0">
                          <a:effectLst/>
                          <a:latin typeface="+mj-lt"/>
                        </a:rPr>
                        <a:t>History of CABG</a:t>
                      </a:r>
                      <a:endParaRPr lang="en-US" sz="1700" dirty="0">
                        <a:effectLst/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54769" marR="5476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+mj-lt"/>
                        </a:rPr>
                        <a:t>4.8% (</a:t>
                      </a:r>
                      <a:r>
                        <a:rPr lang="en-US" sz="1700" dirty="0" smtClean="0">
                          <a:effectLst/>
                          <a:latin typeface="+mj-lt"/>
                        </a:rPr>
                        <a:t>3)</a:t>
                      </a:r>
                      <a:endParaRPr lang="en-US" sz="1700" dirty="0">
                        <a:effectLst/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54769" marR="54769" marT="0" marB="0" anchor="ctr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latin typeface="+mj-lt"/>
                        </a:rPr>
                        <a:t>LVEF</a:t>
                      </a:r>
                      <a:endParaRPr lang="en-US" sz="17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dirty="0" smtClean="0">
                          <a:effectLst/>
                          <a:latin typeface="+mj-lt"/>
                        </a:rPr>
                        <a:t>55% ± 8.5%</a:t>
                      </a:r>
                      <a:r>
                        <a:rPr lang="en-US" sz="1700" dirty="0" smtClean="0">
                          <a:effectLst/>
                          <a:latin typeface="+mj-lt"/>
                        </a:rPr>
                        <a:t> </a:t>
                      </a:r>
                      <a:endParaRPr lang="en-US" sz="17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515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24900"/>
            <a:ext cx="9144000" cy="74246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Angiographic Lesion Characteristics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4950780"/>
              </p:ext>
            </p:extLst>
          </p:nvPr>
        </p:nvGraphicFramePr>
        <p:xfrm>
          <a:off x="1071959" y="717562"/>
          <a:ext cx="6715853" cy="54297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5714"/>
                <a:gridCol w="3500139"/>
              </a:tblGrid>
              <a:tr h="6511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Baseline 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Characteristics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FORTITUDE® DES (n = 63)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Mean ± SD  or % (n)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1119411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Target Artery</a:t>
                      </a:r>
                    </a:p>
                    <a:p>
                      <a:pPr marL="231775" indent="-231775">
                        <a:tabLst/>
                      </a:pPr>
                      <a:r>
                        <a:rPr lang="en-US" sz="1800" kern="1200" dirty="0" smtClean="0">
                          <a:effectLst/>
                        </a:rPr>
                        <a:t>	LAD       </a:t>
                      </a:r>
                    </a:p>
                    <a:p>
                      <a:pPr marL="231775" indent="-231775">
                        <a:tabLst/>
                      </a:pPr>
                      <a:r>
                        <a:rPr lang="en-US" sz="1800" kern="1200" dirty="0" smtClean="0">
                          <a:effectLst/>
                        </a:rPr>
                        <a:t>	LCX       </a:t>
                      </a:r>
                    </a:p>
                    <a:p>
                      <a:pPr marL="231775" indent="-231775">
                        <a:tabLst/>
                      </a:pPr>
                      <a:r>
                        <a:rPr lang="en-US" sz="1800" kern="1200" dirty="0" smtClean="0">
                          <a:effectLst/>
                        </a:rPr>
                        <a:t>	RCA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en-US" sz="1800" kern="1200" dirty="0" smtClean="0">
                          <a:effectLst/>
                        </a:rPr>
                        <a:t>38.1% (24)</a:t>
                      </a:r>
                    </a:p>
                    <a:p>
                      <a:pPr algn="ctr"/>
                      <a:r>
                        <a:rPr lang="en-US" sz="1800" kern="1200" dirty="0" smtClean="0">
                          <a:effectLst/>
                        </a:rPr>
                        <a:t>28.6% (18)</a:t>
                      </a:r>
                    </a:p>
                    <a:p>
                      <a:pPr algn="ctr"/>
                      <a:r>
                        <a:rPr lang="en-US" sz="1800" kern="1200" dirty="0" smtClean="0">
                          <a:effectLst/>
                        </a:rPr>
                        <a:t>33.3% (21)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636766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Lesion Location</a:t>
                      </a:r>
                    </a:p>
                    <a:p>
                      <a:pPr marL="231775" indent="-231775" algn="l" defTabSz="914400" rtl="0" eaLnBrk="1" latinLnBrk="0" hangingPunct="1">
                        <a:tabLst/>
                      </a:pPr>
                      <a:r>
                        <a:rPr lang="en-US" sz="1800" kern="1200" dirty="0" smtClean="0">
                          <a:effectLst/>
                        </a:rPr>
                        <a:t>    Proximal-Mid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en-US" sz="1800" kern="1200" dirty="0" smtClean="0">
                          <a:effectLst/>
                        </a:rPr>
                        <a:t>92% (58)</a:t>
                      </a:r>
                    </a:p>
                  </a:txBody>
                  <a:tcPr marL="68580" marR="68580" marT="34290" marB="34290" anchor="ctr"/>
                </a:tc>
              </a:tr>
              <a:tr h="329239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Reference Vessel Diameter (mm)</a:t>
                      </a:r>
                      <a:endParaRPr lang="en-US" sz="1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</a:rPr>
                        <a:t>2.9 ± 0.5 (63)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329239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QCA Diameter Stenosis </a:t>
                      </a:r>
                      <a:endParaRPr lang="en-US" sz="1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</a:rPr>
                        <a:t>60.1% ± 10.1% (63)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329239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QCA Length (mm)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</a:rPr>
                        <a:t>12.5 ± 3.0 (63)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592629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ACC/AHA Lesion Class </a:t>
                      </a:r>
                    </a:p>
                    <a:p>
                      <a:pPr marL="231775" indent="-231775" algn="l" defTabSz="914400" rtl="0" eaLnBrk="1" latinLnBrk="0" hangingPunct="1">
                        <a:tabLst/>
                      </a:pPr>
                      <a:r>
                        <a:rPr lang="en-US" sz="1800" kern="1200" dirty="0" smtClean="0">
                          <a:effectLst/>
                        </a:rPr>
                        <a:t>	Type B1-B2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 dirty="0" smtClean="0">
                        <a:effectLst/>
                      </a:endParaRPr>
                    </a:p>
                    <a:p>
                      <a:pPr algn="ctr"/>
                      <a:r>
                        <a:rPr lang="en-US" sz="1800" kern="1200" dirty="0" smtClean="0">
                          <a:effectLst/>
                        </a:rPr>
                        <a:t>88.9% (56)</a:t>
                      </a:r>
                    </a:p>
                  </a:txBody>
                  <a:tcPr marL="68580" marR="68580" marT="34290" marB="34290" anchor="ctr"/>
                </a:tc>
              </a:tr>
              <a:tr h="329239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Any Bifurcation/Side Branch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</a:rPr>
                        <a:t>12.7% (8)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592629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Calcification</a:t>
                      </a:r>
                    </a:p>
                    <a:p>
                      <a:pPr marL="231775" indent="-231775" algn="l" defTabSz="914400" rtl="0" eaLnBrk="1" latinLnBrk="0" hangingPunct="1">
                        <a:tabLst/>
                      </a:pPr>
                      <a:r>
                        <a:rPr lang="en-US" sz="1800" kern="1200" dirty="0" smtClean="0">
                          <a:effectLst/>
                        </a:rPr>
                        <a:t>	Moderate-Severe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 dirty="0" smtClean="0">
                        <a:effectLst/>
                      </a:endParaRPr>
                    </a:p>
                    <a:p>
                      <a:pPr algn="ctr"/>
                      <a:r>
                        <a:rPr lang="en-US" sz="1800" kern="1200" dirty="0" smtClean="0">
                          <a:effectLst/>
                        </a:rPr>
                        <a:t>9.5% (6)</a:t>
                      </a:r>
                    </a:p>
                  </a:txBody>
                  <a:tcPr marL="68580" marR="68580" marT="34290" marB="34290" anchor="ctr"/>
                </a:tc>
              </a:tr>
              <a:tr h="329239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</a:rPr>
                        <a:t>Pre-Procedure TIMI 3 Flow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</a:rPr>
                        <a:t>95.2% (60)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826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290"/>
            <a:ext cx="9144000" cy="667820"/>
          </a:xfrm>
        </p:spPr>
        <p:txBody>
          <a:bodyPr>
            <a:noAutofit/>
          </a:bodyPr>
          <a:lstStyle/>
          <a:p>
            <a:r>
              <a:rPr lang="en-US" sz="3900" b="1" dirty="0" smtClean="0">
                <a:solidFill>
                  <a:schemeClr val="tx2">
                    <a:lumMod val="75000"/>
                  </a:schemeClr>
                </a:solidFill>
              </a:rPr>
              <a:t>Device Implantation: Procedural Endpoints</a:t>
            </a:r>
            <a:endParaRPr lang="en-US" sz="39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1780617"/>
              </p:ext>
            </p:extLst>
          </p:nvPr>
        </p:nvGraphicFramePr>
        <p:xfrm>
          <a:off x="237605" y="949010"/>
          <a:ext cx="8668790" cy="3764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29343"/>
                <a:gridCol w="3539447"/>
              </a:tblGrid>
              <a:tr h="37719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Index Procedure 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Characteristics (QCA)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FORTITUDE® DES (n = 63)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Mean ± SD  or % (n)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</a:rPr>
                        <a:t>Pre-Procedure Diameter Stenosis</a:t>
                      </a:r>
                      <a:endParaRPr lang="en-US" sz="1800" dirty="0">
                        <a:effectLst/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</a:rPr>
                        <a:t>60.1% ± 10.1% (63)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Pre-Dilatation Prior to Implant</a:t>
                      </a:r>
                      <a:endParaRPr lang="en-US" sz="1800" dirty="0">
                        <a:effectLst/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dirty="0" smtClean="0">
                          <a:latin typeface="+mj-lt"/>
                        </a:rPr>
                        <a:t>100%</a:t>
                      </a:r>
                      <a:r>
                        <a:rPr lang="is-IS" sz="1800" baseline="0" dirty="0" smtClean="0">
                          <a:latin typeface="+mj-lt"/>
                        </a:rPr>
                        <a:t> (63)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Single Post-Dilatation using </a:t>
                      </a:r>
                      <a:r>
                        <a:rPr lang="en-US" sz="1800" dirty="0" smtClean="0">
                          <a:effectLst/>
                          <a:latin typeface="+mj-lt"/>
                        </a:rPr>
                        <a:t>NC 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Balloon</a:t>
                      </a:r>
                      <a:endParaRPr lang="en-US" sz="1800" dirty="0">
                        <a:effectLst/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dirty="0" smtClean="0">
                          <a:latin typeface="+mj-lt"/>
                        </a:rPr>
                        <a:t>34.9% (22)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  <a:latin typeface="+mj-lt"/>
                        </a:rPr>
                        <a:t>Max. Scaffold Deployment Inflation Pressure (ATM)</a:t>
                      </a:r>
                      <a:r>
                        <a:rPr lang="en-US" sz="1800" dirty="0" smtClean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dirty="0" smtClean="0">
                          <a:latin typeface="+mj-lt"/>
                        </a:rPr>
                        <a:t>12.3 ± 2.8 (62)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effectLst/>
                          <a:latin typeface="+mj-lt"/>
                        </a:rPr>
                        <a:t>Final In-Segment Diameter Stenosis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dirty="0" smtClean="0">
                          <a:latin typeface="+mj-lt"/>
                        </a:rPr>
                        <a:t>14.1% ± 10.9% (63) 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Failure to Cross Due to Severe Calcification/Tortuosity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  <a:ea typeface="Calibri" charset="0"/>
                          <a:cs typeface="Calibri" charset="0"/>
                        </a:rPr>
                        <a:t>1.6% (1)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Distal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Dissection Treated with DES</a:t>
                      </a:r>
                      <a:r>
                        <a:rPr lang="en-US" sz="1800" kern="1200" baseline="30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  <a:ea typeface="Calibri" charset="0"/>
                          <a:cs typeface="Calibri" charset="0"/>
                        </a:rPr>
                        <a:t>4.8% (3)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</a:rPr>
                        <a:t>Clinical Device Success</a:t>
                      </a:r>
                      <a:r>
                        <a:rPr lang="en-US" sz="1800" baseline="30000" dirty="0" smtClean="0">
                          <a:latin typeface="+mj-lt"/>
                        </a:rPr>
                        <a:t>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j-lt"/>
                        </a:rPr>
                        <a:t>98.4% (62)</a:t>
                      </a:r>
                      <a:endParaRPr lang="en-US" sz="18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</a:rPr>
                        <a:t>Clinical Procedure Success</a:t>
                      </a:r>
                      <a:r>
                        <a:rPr lang="en-US" sz="1800" baseline="30000" dirty="0" smtClean="0">
                          <a:latin typeface="+mj-lt"/>
                        </a:rPr>
                        <a:t>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j-lt"/>
                        </a:rPr>
                        <a:t>96.8% (61)</a:t>
                      </a:r>
                      <a:endParaRPr lang="en-US" sz="1800" dirty="0" smtClean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64388" y="4987610"/>
            <a:ext cx="8742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>
              <a:defRPr/>
            </a:pPr>
            <a:r>
              <a:rPr lang="en-US" sz="1400" baseline="30000" dirty="0" smtClean="0"/>
              <a:t>1</a:t>
            </a:r>
            <a:r>
              <a:rPr lang="en-US" sz="1400" dirty="0" smtClean="0"/>
              <a:t>Non-flow limiting </a:t>
            </a:r>
            <a:r>
              <a:rPr lang="en-US" sz="1400" dirty="0"/>
              <a:t>dissections </a:t>
            </a:r>
            <a:r>
              <a:rPr lang="en-US" sz="1400" dirty="0" smtClean="0"/>
              <a:t>identified distal and outside of scaffold; BRS-DES overlap not required </a:t>
            </a:r>
            <a:endParaRPr lang="en-US" sz="1400" baseline="30000" dirty="0" smtClean="0"/>
          </a:p>
          <a:p>
            <a:pPr marL="231775">
              <a:defRPr/>
            </a:pPr>
            <a:r>
              <a:rPr lang="en-US" sz="1400" baseline="30000" dirty="0" smtClean="0"/>
              <a:t>2</a:t>
            </a:r>
            <a:r>
              <a:rPr lang="en-US" sz="1400" dirty="0" smtClean="0"/>
              <a:t>Defined </a:t>
            </a:r>
            <a:r>
              <a:rPr lang="en-US" sz="1400" dirty="0"/>
              <a:t>as successful delivery and deployment of the </a:t>
            </a:r>
            <a:r>
              <a:rPr lang="en-US" sz="1400" dirty="0" smtClean="0"/>
              <a:t>scaffold </a:t>
            </a:r>
            <a:r>
              <a:rPr lang="en-US" sz="1400" dirty="0"/>
              <a:t>at the intended target lesion with final residual stenosis of </a:t>
            </a:r>
            <a:r>
              <a:rPr lang="en-US" sz="1400" dirty="0" smtClean="0"/>
              <a:t>&lt;50</a:t>
            </a:r>
            <a:r>
              <a:rPr lang="en-US" sz="1400" dirty="0"/>
              <a:t>% of the target lesion by QCA after the index procedure</a:t>
            </a:r>
            <a:r>
              <a:rPr lang="en-US" sz="1400" dirty="0" smtClean="0"/>
              <a:t>.</a:t>
            </a:r>
          </a:p>
          <a:p>
            <a:pPr marL="231775">
              <a:defRPr/>
            </a:pPr>
            <a:r>
              <a:rPr lang="en-US" sz="1400" baseline="30000" dirty="0" smtClean="0"/>
              <a:t>3</a:t>
            </a:r>
            <a:r>
              <a:rPr lang="en-US" sz="1400" dirty="0" smtClean="0"/>
              <a:t>Defined </a:t>
            </a:r>
            <a:r>
              <a:rPr lang="en-US" sz="1400" dirty="0"/>
              <a:t>as clinical device success with any adjunctive device without the occurrence of major adverse clinical events related to ischemia up to day of discharge. </a:t>
            </a:r>
            <a:endParaRPr lang="en-US" sz="1400" dirty="0">
              <a:ea typeface="Calibri" charset="0"/>
              <a:cs typeface="Calibri" charset="0"/>
            </a:endParaRPr>
          </a:p>
          <a:p>
            <a:pPr marL="231775">
              <a:defRPr/>
            </a:pPr>
            <a:r>
              <a:rPr lang="en-US" sz="1400" dirty="0" smtClean="0"/>
              <a:t> </a:t>
            </a:r>
            <a:endParaRPr lang="en-US" sz="1400" dirty="0"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17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2885</TotalTime>
  <Words>1455</Words>
  <Application>Microsoft Office PowerPoint</Application>
  <PresentationFormat>On-screen Show (4:3)</PresentationFormat>
  <Paragraphs>352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ＭＳ Ｐゴシック</vt:lpstr>
      <vt:lpstr>Arial</vt:lpstr>
      <vt:lpstr>Calibri</vt:lpstr>
      <vt:lpstr>Mangal</vt:lpstr>
      <vt:lpstr>Times New Roman</vt:lpstr>
      <vt:lpstr>Wingdings</vt:lpstr>
      <vt:lpstr>1_Office Theme</vt:lpstr>
      <vt:lpstr>2_Office Theme</vt:lpstr>
      <vt:lpstr>1-Year Clinical and Imaging Outcomes of a  Novel Ultra High Molecular Weight  PLLA Sirolimus-Eluting Coronary BRS:  A Prospective Multicenter International Investigation (The FORTITUDE® Study)     </vt:lpstr>
      <vt:lpstr>Disclosure Statement of  Financial Interest</vt:lpstr>
      <vt:lpstr>FORTITUDE Study Design</vt:lpstr>
      <vt:lpstr>FORTITUDE® Sirolimus Eluting BRS:  Device Characteristics</vt:lpstr>
      <vt:lpstr>Enrollment Sites (Italy and Colombia)  and Number of Patients per Site</vt:lpstr>
      <vt:lpstr>PowerPoint Presentation</vt:lpstr>
      <vt:lpstr>Baseline Clinical Characteristics</vt:lpstr>
      <vt:lpstr>Angiographic Lesion Characteristics</vt:lpstr>
      <vt:lpstr>Device Implantation: Procedural Endpoints</vt:lpstr>
      <vt:lpstr>9-Month Angiographic Analysis</vt:lpstr>
      <vt:lpstr>Primary Efficacy End Point: Cumulative Frequency Distribution 9-Month In-Scaffold Late Lumen Loss</vt:lpstr>
      <vt:lpstr>In-Scaffold OCT Measurements</vt:lpstr>
      <vt:lpstr>Safety Endpoints Through 9 Months</vt:lpstr>
      <vt:lpstr>The FORTITUDE Study: Conclusions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Device Picture and Design Features</dc:title>
  <dc:creator>Andy Ford</dc:creator>
  <cp:lastModifiedBy>Checkin 027</cp:lastModifiedBy>
  <cp:revision>148</cp:revision>
  <cp:lastPrinted>2016-10-20T18:25:26Z</cp:lastPrinted>
  <dcterms:created xsi:type="dcterms:W3CDTF">2016-10-10T16:03:11Z</dcterms:created>
  <dcterms:modified xsi:type="dcterms:W3CDTF">2016-10-29T18:51:28Z</dcterms:modified>
</cp:coreProperties>
</file>