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298826" y="233553"/>
            <a:ext cx="4546346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3B3B3A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7679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53945" y="227203"/>
            <a:ext cx="4436109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39190" y="1429257"/>
            <a:ext cx="7465618" cy="2232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3B3B3A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5.jpg"/><Relationship Id="rId4" Type="http://schemas.openxmlformats.org/officeDocument/2006/relationships/image" Target="../media/image6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7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50958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0842" y="1427175"/>
            <a:ext cx="8593455" cy="14897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 marL="12065" marR="5080" indent="1905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Randomised </a:t>
            </a:r>
            <a:r>
              <a:rPr dirty="0" sz="3200" spc="-10"/>
              <a:t>evaluation </a:t>
            </a:r>
            <a:r>
              <a:rPr dirty="0" sz="3200"/>
              <a:t>of </a:t>
            </a:r>
            <a:r>
              <a:rPr dirty="0" sz="3200" spc="-10"/>
              <a:t>short-term </a:t>
            </a:r>
            <a:r>
              <a:rPr dirty="0" sz="3200" spc="-20"/>
              <a:t>DAPT </a:t>
            </a:r>
            <a:r>
              <a:rPr dirty="0" sz="3200"/>
              <a:t>in  </a:t>
            </a:r>
            <a:r>
              <a:rPr dirty="0" sz="3200" spc="-10"/>
              <a:t>patients </a:t>
            </a:r>
            <a:r>
              <a:rPr dirty="0" sz="3200"/>
              <a:t>with </a:t>
            </a:r>
            <a:r>
              <a:rPr dirty="0" sz="3200" spc="-15"/>
              <a:t>ACS treated </a:t>
            </a:r>
            <a:r>
              <a:rPr dirty="0" sz="3200" spc="-5"/>
              <a:t>with </a:t>
            </a:r>
            <a:r>
              <a:rPr dirty="0" sz="3200" spc="-10"/>
              <a:t>new-generation </a:t>
            </a:r>
            <a:r>
              <a:rPr dirty="0" sz="3200" spc="-15"/>
              <a:t>DES.  </a:t>
            </a:r>
            <a:r>
              <a:rPr dirty="0" sz="3200" spc="-5"/>
              <a:t>Final two-year </a:t>
            </a:r>
            <a:r>
              <a:rPr dirty="0" sz="3200" spc="-10"/>
              <a:t>results </a:t>
            </a:r>
            <a:r>
              <a:rPr dirty="0" sz="3200"/>
              <a:t>of </a:t>
            </a:r>
            <a:r>
              <a:rPr dirty="0" sz="3200" spc="-5"/>
              <a:t>the </a:t>
            </a:r>
            <a:r>
              <a:rPr dirty="0" sz="3200"/>
              <a:t>REDUCE</a:t>
            </a:r>
            <a:r>
              <a:rPr dirty="0" sz="3200" spc="-20"/>
              <a:t> </a:t>
            </a:r>
            <a:r>
              <a:rPr dirty="0" sz="3200" spc="-5"/>
              <a:t>trial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2919222" y="2948355"/>
            <a:ext cx="3307715" cy="1511300"/>
          </a:xfrm>
          <a:prstGeom prst="rect">
            <a:avLst/>
          </a:prstGeom>
        </p:spPr>
        <p:txBody>
          <a:bodyPr wrap="square" lIns="0" tIns="990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2400" spc="-20" b="0">
                <a:solidFill>
                  <a:srgbClr val="FFFFFF"/>
                </a:solidFill>
                <a:latin typeface="Calibri Light"/>
                <a:cs typeface="Calibri Light"/>
              </a:rPr>
              <a:t>Giuseppe </a:t>
            </a:r>
            <a:r>
              <a:rPr dirty="0" sz="2400" b="0">
                <a:solidFill>
                  <a:srgbClr val="FFFFFF"/>
                </a:solidFill>
                <a:latin typeface="Calibri Light"/>
                <a:cs typeface="Calibri Light"/>
              </a:rPr>
              <a:t>De </a:t>
            </a:r>
            <a:r>
              <a:rPr dirty="0" sz="2400" spc="-20" b="0">
                <a:solidFill>
                  <a:srgbClr val="FFFFFF"/>
                </a:solidFill>
                <a:latin typeface="Calibri Light"/>
                <a:cs typeface="Calibri Light"/>
              </a:rPr>
              <a:t>Luca, </a:t>
            </a:r>
            <a:r>
              <a:rPr dirty="0" sz="2400" spc="-15" b="0">
                <a:solidFill>
                  <a:srgbClr val="FFFFFF"/>
                </a:solidFill>
                <a:latin typeface="Calibri Light"/>
                <a:cs typeface="Calibri Light"/>
              </a:rPr>
              <a:t>MD</a:t>
            </a:r>
            <a:r>
              <a:rPr dirty="0" sz="2400" spc="-235" b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400" spc="-10" b="0">
                <a:solidFill>
                  <a:srgbClr val="FFFFFF"/>
                </a:solidFill>
                <a:latin typeface="Calibri Light"/>
                <a:cs typeface="Calibri Light"/>
              </a:rPr>
              <a:t>PhD</a:t>
            </a:r>
            <a:endParaRPr sz="2400">
              <a:latin typeface="Calibri Light"/>
              <a:cs typeface="Calibri Light"/>
            </a:endParaRPr>
          </a:p>
          <a:p>
            <a:pPr algn="ctr" marL="474345" marR="469900">
              <a:lnSpc>
                <a:spcPct val="120000"/>
              </a:lnSpc>
              <a:spcBef>
                <a:spcPts val="65"/>
              </a:spcBef>
            </a:pPr>
            <a:r>
              <a:rPr dirty="0" sz="1400" spc="-10" b="0">
                <a:solidFill>
                  <a:srgbClr val="FFFFFF"/>
                </a:solidFill>
                <a:latin typeface="Calibri Light"/>
                <a:cs typeface="Calibri Light"/>
              </a:rPr>
              <a:t>Associate </a:t>
            </a:r>
            <a:r>
              <a:rPr dirty="0" sz="1400" spc="-15" b="0">
                <a:solidFill>
                  <a:srgbClr val="FFFFFF"/>
                </a:solidFill>
                <a:latin typeface="Calibri Light"/>
                <a:cs typeface="Calibri Light"/>
              </a:rPr>
              <a:t>Professor </a:t>
            </a:r>
            <a:r>
              <a:rPr dirty="0" sz="1400" spc="-5" b="0">
                <a:solidFill>
                  <a:srgbClr val="FFFFFF"/>
                </a:solidFill>
                <a:latin typeface="Calibri Light"/>
                <a:cs typeface="Calibri Light"/>
              </a:rPr>
              <a:t>of</a:t>
            </a:r>
            <a:r>
              <a:rPr dirty="0" sz="1400" spc="-55" b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400" spc="-5" b="0">
                <a:solidFill>
                  <a:srgbClr val="FFFFFF"/>
                </a:solidFill>
                <a:latin typeface="Calibri Light"/>
                <a:cs typeface="Calibri Light"/>
              </a:rPr>
              <a:t>Cardiology  </a:t>
            </a:r>
            <a:r>
              <a:rPr dirty="0" sz="1400" spc="-10" b="0">
                <a:solidFill>
                  <a:srgbClr val="FFFFFF"/>
                </a:solidFill>
                <a:latin typeface="Calibri Light"/>
                <a:cs typeface="Calibri Light"/>
              </a:rPr>
              <a:t>Eastern </a:t>
            </a:r>
            <a:r>
              <a:rPr dirty="0" sz="1400" spc="-5" b="0">
                <a:solidFill>
                  <a:srgbClr val="FFFFFF"/>
                </a:solidFill>
                <a:latin typeface="Calibri Light"/>
                <a:cs typeface="Calibri Light"/>
              </a:rPr>
              <a:t>Piedmont </a:t>
            </a:r>
            <a:r>
              <a:rPr dirty="0" sz="1400" spc="-10" b="0">
                <a:solidFill>
                  <a:srgbClr val="FFFFFF"/>
                </a:solidFill>
                <a:latin typeface="Calibri Light"/>
                <a:cs typeface="Calibri Light"/>
              </a:rPr>
              <a:t>University  Novara,</a:t>
            </a:r>
            <a:r>
              <a:rPr dirty="0" sz="1400" spc="-20" b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400" spc="-5" b="0">
                <a:solidFill>
                  <a:srgbClr val="FFFFFF"/>
                </a:solidFill>
                <a:latin typeface="Calibri Light"/>
                <a:cs typeface="Calibri Light"/>
              </a:rPr>
              <a:t>Italy</a:t>
            </a:r>
            <a:endParaRPr sz="1400">
              <a:latin typeface="Calibri Light"/>
              <a:cs typeface="Calibri Light"/>
            </a:endParaRPr>
          </a:p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1400" b="0">
                <a:solidFill>
                  <a:srgbClr val="FFFFFF"/>
                </a:solidFill>
                <a:latin typeface="Calibri Light"/>
                <a:cs typeface="Calibri Light"/>
              </a:rPr>
              <a:t>On behalf </a:t>
            </a:r>
            <a:r>
              <a:rPr dirty="0" sz="1400" spc="-5" b="0">
                <a:solidFill>
                  <a:srgbClr val="FFFFFF"/>
                </a:solidFill>
                <a:latin typeface="Calibri Light"/>
                <a:cs typeface="Calibri Light"/>
              </a:rPr>
              <a:t>of the REDUCE</a:t>
            </a:r>
            <a:r>
              <a:rPr dirty="0" sz="1400" spc="235" b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400" spc="-15" b="0">
                <a:solidFill>
                  <a:srgbClr val="FFFFFF"/>
                </a:solidFill>
                <a:latin typeface="Calibri Light"/>
                <a:cs typeface="Calibri Light"/>
              </a:rPr>
              <a:t>investigators</a:t>
            </a:r>
            <a:endParaRPr sz="1400">
              <a:latin typeface="Calibri Light"/>
              <a:cs typeface="Calibri Ligh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64195" y="291084"/>
            <a:ext cx="1333500" cy="9128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7493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What </a:t>
            </a:r>
            <a:r>
              <a:rPr dirty="0" spc="-15"/>
              <a:t>are </a:t>
            </a:r>
            <a:r>
              <a:rPr dirty="0" spc="-5"/>
              <a:t>the essential</a:t>
            </a:r>
            <a:r>
              <a:rPr dirty="0" spc="15"/>
              <a:t> </a:t>
            </a:r>
            <a:r>
              <a:rPr dirty="0" spc="-10"/>
              <a:t>results?</a:t>
            </a:r>
          </a:p>
        </p:txBody>
      </p:sp>
      <p:sp>
        <p:nvSpPr>
          <p:cNvPr id="3" name="object 3"/>
          <p:cNvSpPr/>
          <p:nvPr/>
        </p:nvSpPr>
        <p:spPr>
          <a:xfrm>
            <a:off x="7664195" y="291084"/>
            <a:ext cx="1333500" cy="912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16863" y="1249679"/>
            <a:ext cx="6886956" cy="3893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852671" y="1978151"/>
            <a:ext cx="3851148" cy="9631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71600" y="1011936"/>
            <a:ext cx="283845" cy="2673350"/>
          </a:xfrm>
          <a:custGeom>
            <a:avLst/>
            <a:gdLst/>
            <a:ahLst/>
            <a:cxnLst/>
            <a:rect l="l" t="t" r="r" b="b"/>
            <a:pathLst>
              <a:path w="283844" h="2673350">
                <a:moveTo>
                  <a:pt x="0" y="2673096"/>
                </a:moveTo>
                <a:lnTo>
                  <a:pt x="283463" y="2673096"/>
                </a:lnTo>
                <a:lnTo>
                  <a:pt x="283463" y="0"/>
                </a:lnTo>
                <a:lnTo>
                  <a:pt x="0" y="0"/>
                </a:lnTo>
                <a:lnTo>
                  <a:pt x="0" y="26730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71600" y="1011936"/>
            <a:ext cx="283845" cy="2673350"/>
          </a:xfrm>
          <a:custGeom>
            <a:avLst/>
            <a:gdLst/>
            <a:ahLst/>
            <a:cxnLst/>
            <a:rect l="l" t="t" r="r" b="b"/>
            <a:pathLst>
              <a:path w="283844" h="2673350">
                <a:moveTo>
                  <a:pt x="0" y="2673096"/>
                </a:moveTo>
                <a:lnTo>
                  <a:pt x="283463" y="2673096"/>
                </a:lnTo>
                <a:lnTo>
                  <a:pt x="283463" y="0"/>
                </a:lnTo>
                <a:lnTo>
                  <a:pt x="0" y="0"/>
                </a:lnTo>
                <a:lnTo>
                  <a:pt x="0" y="2673096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521967" y="772160"/>
            <a:ext cx="63658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latin typeface="Calibri"/>
                <a:cs typeface="Calibri"/>
              </a:rPr>
              <a:t>Composite </a:t>
            </a:r>
            <a:r>
              <a:rPr dirty="0" sz="1600" spc="-5" b="1">
                <a:latin typeface="Calibri"/>
                <a:cs typeface="Calibri"/>
              </a:rPr>
              <a:t>of </a:t>
            </a:r>
            <a:r>
              <a:rPr dirty="0" sz="1600" b="1">
                <a:latin typeface="Calibri"/>
                <a:cs typeface="Calibri"/>
              </a:rPr>
              <a:t>all </a:t>
            </a:r>
            <a:r>
              <a:rPr dirty="0" sz="1600" spc="-5" b="1">
                <a:latin typeface="Calibri"/>
                <a:cs typeface="Calibri"/>
              </a:rPr>
              <a:t>cause </a:t>
            </a:r>
            <a:r>
              <a:rPr dirty="0" sz="1600" spc="-10" b="1">
                <a:latin typeface="Calibri"/>
                <a:cs typeface="Calibri"/>
              </a:rPr>
              <a:t>death, MI, </a:t>
            </a:r>
            <a:r>
              <a:rPr dirty="0" sz="1600" spc="-55" b="1">
                <a:latin typeface="Calibri"/>
                <a:cs typeface="Calibri"/>
              </a:rPr>
              <a:t>ST, </a:t>
            </a:r>
            <a:r>
              <a:rPr dirty="0" sz="1600" spc="-20" b="1">
                <a:latin typeface="Calibri"/>
                <a:cs typeface="Calibri"/>
              </a:rPr>
              <a:t>stroke, </a:t>
            </a:r>
            <a:r>
              <a:rPr dirty="0" sz="1600" spc="-5" b="1">
                <a:latin typeface="Calibri"/>
                <a:cs typeface="Calibri"/>
              </a:rPr>
              <a:t>TVR </a:t>
            </a:r>
            <a:r>
              <a:rPr dirty="0" sz="1600" b="1">
                <a:latin typeface="Calibri"/>
                <a:cs typeface="Calibri"/>
              </a:rPr>
              <a:t>or </a:t>
            </a:r>
            <a:r>
              <a:rPr dirty="0" sz="1600" spc="-5" b="1">
                <a:latin typeface="Calibri"/>
                <a:cs typeface="Calibri"/>
              </a:rPr>
              <a:t>bleeding </a:t>
            </a:r>
            <a:r>
              <a:rPr dirty="0" sz="1600" spc="-10" b="1">
                <a:latin typeface="Calibri"/>
                <a:cs typeface="Calibri"/>
              </a:rPr>
              <a:t>(BARC II, III,</a:t>
            </a:r>
            <a:r>
              <a:rPr dirty="0" sz="1600" spc="22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V)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44167" y="1249680"/>
            <a:ext cx="193675" cy="2296795"/>
          </a:xfrm>
          <a:custGeom>
            <a:avLst/>
            <a:gdLst/>
            <a:ahLst/>
            <a:cxnLst/>
            <a:rect l="l" t="t" r="r" b="b"/>
            <a:pathLst>
              <a:path w="193675" h="2296795">
                <a:moveTo>
                  <a:pt x="0" y="2296668"/>
                </a:moveTo>
                <a:lnTo>
                  <a:pt x="193547" y="2296668"/>
                </a:lnTo>
                <a:lnTo>
                  <a:pt x="193547" y="0"/>
                </a:lnTo>
                <a:lnTo>
                  <a:pt x="0" y="0"/>
                </a:lnTo>
                <a:lnTo>
                  <a:pt x="0" y="2296668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687829" y="1348232"/>
            <a:ext cx="9842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64195" y="291084"/>
            <a:ext cx="1333500" cy="912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93163" y="0"/>
            <a:ext cx="4475480" cy="8356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3190"/>
              </a:lnSpc>
              <a:spcBef>
                <a:spcPts val="95"/>
              </a:spcBef>
            </a:pPr>
            <a:r>
              <a:rPr dirty="0" spc="-10"/>
              <a:t>What </a:t>
            </a:r>
            <a:r>
              <a:rPr dirty="0" spc="-20"/>
              <a:t>are </a:t>
            </a:r>
            <a:r>
              <a:rPr dirty="0" spc="-10"/>
              <a:t>the </a:t>
            </a:r>
            <a:r>
              <a:rPr dirty="0" spc="-5"/>
              <a:t>essential </a:t>
            </a:r>
            <a:r>
              <a:rPr dirty="0" spc="-10"/>
              <a:t>results?</a:t>
            </a:r>
          </a:p>
          <a:p>
            <a:pPr algn="ctr">
              <a:lnSpc>
                <a:spcPts val="3190"/>
              </a:lnSpc>
            </a:pPr>
            <a:r>
              <a:rPr dirty="0" spc="-10"/>
              <a:t>Secondary endpoints </a:t>
            </a:r>
            <a:r>
              <a:rPr dirty="0" spc="-15"/>
              <a:t>at </a:t>
            </a:r>
            <a:r>
              <a:rPr dirty="0" spc="-5"/>
              <a:t>2</a:t>
            </a:r>
            <a:r>
              <a:rPr dirty="0" spc="50"/>
              <a:t> </a:t>
            </a:r>
            <a:r>
              <a:rPr dirty="0"/>
              <a:t>YR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238250" y="852550"/>
          <a:ext cx="6428105" cy="42100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7280"/>
                <a:gridCol w="929640"/>
                <a:gridCol w="805179"/>
                <a:gridCol w="808989"/>
                <a:gridCol w="572135"/>
                <a:gridCol w="942975"/>
              </a:tblGrid>
              <a:tr h="6780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74700">
                        <a:lnSpc>
                          <a:spcPts val="1165"/>
                        </a:lnSpc>
                        <a:spcBef>
                          <a:spcPts val="625"/>
                        </a:spcBef>
                      </a:pPr>
                      <a:r>
                        <a:rPr dirty="0" sz="1000" spc="-5" b="1" i="1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2 year</a:t>
                      </a:r>
                      <a:r>
                        <a:rPr dirty="0" sz="1000" spc="-15" b="1" i="1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 i="1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follow-up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931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38760" marR="203200" indent="50165">
                        <a:lnSpc>
                          <a:spcPct val="114999"/>
                        </a:lnSpc>
                      </a:pPr>
                      <a:r>
                        <a:rPr dirty="0" sz="1000" spc="-10" b="1" i="1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Overall  </a:t>
                      </a:r>
                      <a:r>
                        <a:rPr dirty="0" sz="1000" b="1" i="1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000" spc="-5" b="1" i="1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N=</a:t>
                      </a:r>
                      <a:r>
                        <a:rPr dirty="0" sz="1000" b="1" i="1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146</a:t>
                      </a:r>
                      <a:r>
                        <a:rPr dirty="0" sz="1000" spc="-5" b="1" i="1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000" b="1" i="1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931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148590" marR="158115">
                        <a:lnSpc>
                          <a:spcPct val="115100"/>
                        </a:lnSpc>
                      </a:pPr>
                      <a:r>
                        <a:rPr dirty="0" sz="1000" spc="-5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000" spc="-75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months </a:t>
                      </a:r>
                      <a:r>
                        <a:rPr dirty="0" sz="10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DAPT  </a:t>
                      </a:r>
                      <a:r>
                        <a:rPr dirty="0" sz="1000" spc="-5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(N=733)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931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132080" marR="113030">
                        <a:lnSpc>
                          <a:spcPct val="115100"/>
                        </a:lnSpc>
                      </a:pPr>
                      <a:r>
                        <a:rPr dirty="0" sz="1000" spc="-5" b="1" i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12</a:t>
                      </a:r>
                      <a:r>
                        <a:rPr dirty="0" sz="1000" spc="-60" b="1" i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 i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months </a:t>
                      </a:r>
                      <a:r>
                        <a:rPr dirty="0" sz="1000" b="1" i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 i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DAPT  </a:t>
                      </a:r>
                      <a:r>
                        <a:rPr dirty="0" sz="1000" spc="-5" b="1" i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(N=727)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931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5405" marR="69850" indent="-22860">
                        <a:lnSpc>
                          <a:spcPts val="1140"/>
                        </a:lnSpc>
                        <a:spcBef>
                          <a:spcPts val="725"/>
                        </a:spcBef>
                      </a:pPr>
                      <a:r>
                        <a:rPr dirty="0" baseline="13888" sz="1500" spc="-7" b="1" i="1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650" b="1" i="1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sup</a:t>
                      </a:r>
                      <a:r>
                        <a:rPr dirty="0" sz="650" spc="5" b="1" i="1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650" b="1" i="1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ri</a:t>
                      </a:r>
                      <a:r>
                        <a:rPr dirty="0" sz="650" spc="5" b="1" i="1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650" spc="-10" b="1" i="1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650" b="1" i="1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650" spc="-10" b="1" i="1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650" b="1" i="1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650" b="1" i="1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 i="1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logrank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931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28600" marR="273685" indent="141605">
                        <a:lnSpc>
                          <a:spcPct val="165000"/>
                        </a:lnSpc>
                      </a:pPr>
                      <a:r>
                        <a:rPr dirty="0" sz="1000" spc="-10" b="1" i="1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HR  </a:t>
                      </a:r>
                      <a:r>
                        <a:rPr dirty="0" sz="1000" spc="-5" b="1" i="1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[95%</a:t>
                      </a:r>
                      <a:r>
                        <a:rPr dirty="0" sz="1000" spc="-60" b="1" i="1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 i="1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CI]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93184"/>
                    </a:solidFill>
                  </a:tcPr>
                </a:tc>
              </a:tr>
              <a:tr h="589407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All cause mortality, </a:t>
                      </a: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MI, </a:t>
                      </a: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Stent thrombosis,</a:t>
                      </a:r>
                      <a:r>
                        <a:rPr dirty="0" sz="900" spc="4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Stroke,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TVR or </a:t>
                      </a: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Bleeding (BARC</a:t>
                      </a:r>
                      <a:r>
                        <a:rPr dirty="0" sz="900" spc="-1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II/III/V)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730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173/1460</a:t>
                      </a:r>
                      <a:r>
                        <a:rPr dirty="0" sz="900" spc="-8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(11.8%)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952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9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85/733</a:t>
                      </a:r>
                      <a:r>
                        <a:rPr dirty="0" sz="900" spc="-7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(11.6%)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900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88/727</a:t>
                      </a:r>
                      <a:r>
                        <a:rPr dirty="0" sz="900" spc="-75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(12.1%)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857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0.764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0.96</a:t>
                      </a:r>
                      <a:r>
                        <a:rPr dirty="0" sz="900" spc="-3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[0.71-1.29]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</a:tr>
              <a:tr h="230886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Bleeding (BARC</a:t>
                      </a:r>
                      <a:r>
                        <a:rPr dirty="0" sz="900" spc="1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II/III/V)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53/1460</a:t>
                      </a:r>
                      <a:r>
                        <a:rPr dirty="0" sz="900" spc="-5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(3.6%)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889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24/733</a:t>
                      </a:r>
                      <a:r>
                        <a:rPr dirty="0" sz="900" spc="-6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(3.3%)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29/727</a:t>
                      </a:r>
                      <a:r>
                        <a:rPr dirty="0" sz="900" spc="-65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(4.0%)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85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0.465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0.82</a:t>
                      </a:r>
                      <a:r>
                        <a:rPr dirty="0" sz="900" spc="-3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[0.48-1.41]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7305">
                        <a:lnSpc>
                          <a:spcPts val="915"/>
                        </a:lnSpc>
                        <a:spcBef>
                          <a:spcPts val="60"/>
                        </a:spcBef>
                      </a:pP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130/1460</a:t>
                      </a:r>
                      <a:r>
                        <a:rPr dirty="0" sz="900" spc="-7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(8.9%)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8890">
                        <a:lnSpc>
                          <a:spcPts val="915"/>
                        </a:lnSpc>
                        <a:spcBef>
                          <a:spcPts val="60"/>
                        </a:spcBef>
                      </a:pPr>
                      <a:r>
                        <a:rPr dirty="0" sz="9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64/733</a:t>
                      </a:r>
                      <a:r>
                        <a:rPr dirty="0" sz="900" spc="-6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(8.7%)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915"/>
                        </a:lnSpc>
                        <a:spcBef>
                          <a:spcPts val="60"/>
                        </a:spcBef>
                      </a:pPr>
                      <a:r>
                        <a:rPr dirty="0" sz="900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66/727</a:t>
                      </a:r>
                      <a:r>
                        <a:rPr dirty="0" sz="900" spc="-65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(9.1%)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8575">
                        <a:lnSpc>
                          <a:spcPts val="915"/>
                        </a:lnSpc>
                        <a:spcBef>
                          <a:spcPts val="60"/>
                        </a:spcBef>
                      </a:pP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0.832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915"/>
                        </a:lnSpc>
                        <a:spcBef>
                          <a:spcPts val="60"/>
                        </a:spcBef>
                      </a:pP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0.96</a:t>
                      </a:r>
                      <a:r>
                        <a:rPr dirty="0" sz="900" spc="-3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[0.68-1.36]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solidFill>
                      <a:srgbClr val="D9D9D9"/>
                    </a:solidFill>
                  </a:tcPr>
                </a:tc>
              </a:tr>
              <a:tr h="193306">
                <a:tc>
                  <a:txBody>
                    <a:bodyPr/>
                    <a:lstStyle/>
                    <a:p>
                      <a:pPr marL="24130">
                        <a:lnSpc>
                          <a:spcPts val="745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All cause mortality, Def/Prob ST, Stroke,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MI,</a:t>
                      </a:r>
                      <a:r>
                        <a:rPr dirty="0" sz="9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TVR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All cause mortality, Def/Prob ST, Stroke </a:t>
                      </a: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900" spc="2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MI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641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86/1460</a:t>
                      </a:r>
                      <a:r>
                        <a:rPr dirty="0" sz="900" spc="-5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(5.9%)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641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952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dirty="0" sz="9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45/733</a:t>
                      </a:r>
                      <a:r>
                        <a:rPr dirty="0" sz="900" spc="-6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(6.1%)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641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dirty="0" sz="900" spc="-5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41/727</a:t>
                      </a:r>
                      <a:r>
                        <a:rPr dirty="0" sz="900" spc="-55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(5.6%)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641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794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0.685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641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1.09</a:t>
                      </a:r>
                      <a:r>
                        <a:rPr dirty="0" sz="900" spc="-4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[0.72-1.67]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64135">
                    <a:solidFill>
                      <a:srgbClr val="D9D9D9"/>
                    </a:solidFill>
                  </a:tcPr>
                </a:tc>
              </a:tr>
              <a:tr h="274408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All cause</a:t>
                      </a: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mortality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39/1460</a:t>
                      </a:r>
                      <a:r>
                        <a:rPr dirty="0" sz="900" spc="-5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(2.7%)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889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23/733</a:t>
                      </a:r>
                      <a:r>
                        <a:rPr dirty="0" sz="900" spc="-6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(3.1%)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16/727</a:t>
                      </a:r>
                      <a:r>
                        <a:rPr dirty="0" sz="900" spc="-65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(2.2%)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85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0.267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1.44</a:t>
                      </a:r>
                      <a:r>
                        <a:rPr dirty="0" sz="900" spc="-3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[0.76-2.72]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Cardiac</a:t>
                      </a:r>
                      <a:r>
                        <a:rPr dirty="0" sz="900" spc="-1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mortality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21/1460</a:t>
                      </a:r>
                      <a:r>
                        <a:rPr dirty="0" sz="900" spc="-5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(1.4%)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889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13/733</a:t>
                      </a:r>
                      <a:r>
                        <a:rPr dirty="0" sz="900" spc="-6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(1.8%)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8/727</a:t>
                      </a:r>
                      <a:r>
                        <a:rPr dirty="0" sz="900" spc="-45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(1.1%)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85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0.280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1.62</a:t>
                      </a:r>
                      <a:r>
                        <a:rPr dirty="0" sz="900" spc="-3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[0.67-3.92]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MI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48/1460</a:t>
                      </a:r>
                      <a:r>
                        <a:rPr dirty="0" sz="900" spc="-5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(3.3%)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889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26/733</a:t>
                      </a:r>
                      <a:r>
                        <a:rPr dirty="0" sz="900" spc="-6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(3.5%)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22/727</a:t>
                      </a:r>
                      <a:r>
                        <a:rPr dirty="0" sz="900" spc="-65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(3.0%)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85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0.577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1.18</a:t>
                      </a:r>
                      <a:r>
                        <a:rPr dirty="0" sz="900" spc="-3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[0.67-2.08]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Definite/Probable</a:t>
                      </a:r>
                      <a:r>
                        <a:rPr dirty="0" sz="900" spc="3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ST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18/1460</a:t>
                      </a:r>
                      <a:r>
                        <a:rPr dirty="0" sz="900" spc="-5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(1.2%)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889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12/733</a:t>
                      </a:r>
                      <a:r>
                        <a:rPr dirty="0" sz="900" spc="-6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(1.6%)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6/727</a:t>
                      </a:r>
                      <a:r>
                        <a:rPr dirty="0" sz="900" spc="-45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(0.8%)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85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0.160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2.00</a:t>
                      </a:r>
                      <a:r>
                        <a:rPr dirty="0" sz="900" spc="-3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[0.75-5.32]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</a:tr>
              <a:tr h="274205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 spc="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TVR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70/1460</a:t>
                      </a:r>
                      <a:r>
                        <a:rPr dirty="0" sz="900" spc="-5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(4.8%)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889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36/733</a:t>
                      </a:r>
                      <a:r>
                        <a:rPr dirty="0" sz="900" spc="-6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(4.9%)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34/727</a:t>
                      </a:r>
                      <a:r>
                        <a:rPr dirty="0" sz="900" spc="-65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(4.7%)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85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0.834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1.06</a:t>
                      </a:r>
                      <a:r>
                        <a:rPr dirty="0" sz="900" spc="-3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[0.66-1.69]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solidFill>
                      <a:srgbClr val="D9D9D9"/>
                    </a:solidFill>
                  </a:tcPr>
                </a:tc>
              </a:tr>
              <a:tr h="233070"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Stroke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6/1460</a:t>
                      </a:r>
                      <a:r>
                        <a:rPr dirty="0" sz="900" spc="-5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(0.4%)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76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2/733</a:t>
                      </a:r>
                      <a:r>
                        <a:rPr dirty="0" sz="900" spc="-4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(0.3%)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4/727</a:t>
                      </a:r>
                      <a:r>
                        <a:rPr dirty="0" sz="900" spc="-45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(0.6%)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794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0.450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0.50</a:t>
                      </a:r>
                      <a:r>
                        <a:rPr dirty="0" sz="900" spc="-4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[0.09-2.71]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82748">
                <a:tc gridSpan="6"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BARC: Bleeding Academic Research Consortium, </a:t>
                      </a: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MI; </a:t>
                      </a: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Myocardial infarction, ST; Stent thrombosis, </a:t>
                      </a:r>
                      <a:r>
                        <a:rPr dirty="0" sz="90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TVR: </a:t>
                      </a: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Target Vessel</a:t>
                      </a:r>
                      <a:r>
                        <a:rPr dirty="0" sz="900" spc="160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solidFill>
                            <a:srgbClr val="000009"/>
                          </a:solidFill>
                          <a:latin typeface="Calibri"/>
                          <a:cs typeface="Calibri"/>
                        </a:rPr>
                        <a:t>Revascularisation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9271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3283" y="0"/>
            <a:ext cx="6243955" cy="7493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L="5080">
              <a:lnSpc>
                <a:spcPts val="2850"/>
              </a:lnSpc>
              <a:spcBef>
                <a:spcPts val="95"/>
              </a:spcBef>
            </a:pPr>
            <a:r>
              <a:rPr dirty="0" sz="2500" spc="-10"/>
              <a:t>What </a:t>
            </a:r>
            <a:r>
              <a:rPr dirty="0" sz="2500" spc="-15"/>
              <a:t>are </a:t>
            </a:r>
            <a:r>
              <a:rPr dirty="0" sz="2500" spc="-5"/>
              <a:t>the essential</a:t>
            </a:r>
            <a:r>
              <a:rPr dirty="0" sz="2500" spc="55"/>
              <a:t> </a:t>
            </a:r>
            <a:r>
              <a:rPr dirty="0" sz="2500" spc="-10"/>
              <a:t>results?</a:t>
            </a:r>
            <a:endParaRPr sz="2500"/>
          </a:p>
          <a:p>
            <a:pPr algn="ctr">
              <a:lnSpc>
                <a:spcPts val="2850"/>
              </a:lnSpc>
            </a:pPr>
            <a:r>
              <a:rPr dirty="0" sz="2500" spc="-15"/>
              <a:t>Subgroup </a:t>
            </a:r>
            <a:r>
              <a:rPr dirty="0" sz="2500" spc="-10"/>
              <a:t>Analysis </a:t>
            </a:r>
            <a:r>
              <a:rPr dirty="0" sz="2500" spc="-5"/>
              <a:t>of </a:t>
            </a:r>
            <a:r>
              <a:rPr dirty="0" sz="2500" spc="-15"/>
              <a:t>composite </a:t>
            </a:r>
            <a:r>
              <a:rPr dirty="0" sz="2500" spc="-10"/>
              <a:t>endpoint </a:t>
            </a:r>
            <a:r>
              <a:rPr dirty="0" sz="2500" spc="-15"/>
              <a:t>at</a:t>
            </a:r>
            <a:r>
              <a:rPr dirty="0" sz="2500" spc="95"/>
              <a:t> </a:t>
            </a:r>
            <a:r>
              <a:rPr dirty="0" sz="2500" spc="-5"/>
              <a:t>2YR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680110" y="4776012"/>
            <a:ext cx="778255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Consistent results across </a:t>
            </a:r>
            <a:r>
              <a:rPr dirty="0" sz="1800">
                <a:latin typeface="Calibri"/>
                <a:cs typeface="Calibri"/>
              </a:rPr>
              <a:t>all </a:t>
            </a:r>
            <a:r>
              <a:rPr dirty="0" sz="1800" spc="-10">
                <a:latin typeface="Calibri"/>
                <a:cs typeface="Calibri"/>
              </a:rPr>
              <a:t>subgroups, </a:t>
            </a:r>
            <a:r>
              <a:rPr dirty="0" sz="1800" spc="-5">
                <a:latin typeface="Calibri"/>
                <a:cs typeface="Calibri"/>
              </a:rPr>
              <a:t>without </a:t>
            </a:r>
            <a:r>
              <a:rPr dirty="0" sz="1800" spc="-15">
                <a:latin typeface="Calibri"/>
                <a:cs typeface="Calibri"/>
              </a:rPr>
              <a:t>any </a:t>
            </a:r>
            <a:r>
              <a:rPr dirty="0" sz="1800" spc="-5">
                <a:latin typeface="Calibri"/>
                <a:cs typeface="Calibri"/>
              </a:rPr>
              <a:t>significant </a:t>
            </a:r>
            <a:r>
              <a:rPr dirty="0" sz="1800" spc="-15">
                <a:latin typeface="Calibri"/>
                <a:cs typeface="Calibri"/>
              </a:rPr>
              <a:t>statistical</a:t>
            </a:r>
            <a:r>
              <a:rPr dirty="0" sz="1800" spc="18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interaction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64195" y="291084"/>
            <a:ext cx="1333500" cy="912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37360" y="890016"/>
            <a:ext cx="5402580" cy="39029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64195" y="291084"/>
            <a:ext cx="1333500" cy="912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53053" y="210692"/>
            <a:ext cx="161353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5"/>
              <a:t>Limitations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6368" y="1181861"/>
            <a:ext cx="7294880" cy="3592829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299085" marR="137795" indent="-286385">
              <a:lnSpc>
                <a:spcPct val="101200"/>
              </a:lnSpc>
              <a:spcBef>
                <a:spcPts val="7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5">
                <a:latin typeface="Calibri"/>
                <a:cs typeface="Calibri"/>
              </a:rPr>
              <a:t>The </a:t>
            </a:r>
            <a:r>
              <a:rPr dirty="0" sz="1800" spc="-10">
                <a:latin typeface="Calibri"/>
                <a:cs typeface="Calibri"/>
              </a:rPr>
              <a:t>lower </a:t>
            </a:r>
            <a:r>
              <a:rPr dirty="0" sz="1800">
                <a:latin typeface="Calibri"/>
                <a:cs typeface="Calibri"/>
              </a:rPr>
              <a:t>than </a:t>
            </a:r>
            <a:r>
              <a:rPr dirty="0" sz="1800" spc="-10">
                <a:latin typeface="Calibri"/>
                <a:cs typeface="Calibri"/>
              </a:rPr>
              <a:t>expected </a:t>
            </a:r>
            <a:r>
              <a:rPr dirty="0" sz="1800" spc="-5">
                <a:latin typeface="Calibri"/>
                <a:cs typeface="Calibri"/>
              </a:rPr>
              <a:t>event </a:t>
            </a:r>
            <a:r>
              <a:rPr dirty="0" sz="1800" spc="-20">
                <a:latin typeface="Calibri"/>
                <a:cs typeface="Calibri"/>
              </a:rPr>
              <a:t>rates </a:t>
            </a:r>
            <a:r>
              <a:rPr dirty="0" sz="1800" spc="-5">
                <a:latin typeface="Calibri"/>
                <a:cs typeface="Calibri"/>
              </a:rPr>
              <a:t>observed </a:t>
            </a:r>
            <a:r>
              <a:rPr dirty="0" sz="1800">
                <a:latin typeface="Calibri"/>
                <a:cs typeface="Calibri"/>
              </a:rPr>
              <a:t>in </a:t>
            </a:r>
            <a:r>
              <a:rPr dirty="0" sz="1800" spc="-5">
                <a:latin typeface="Calibri"/>
                <a:cs typeface="Calibri"/>
              </a:rPr>
              <a:t>our study </a:t>
            </a:r>
            <a:r>
              <a:rPr dirty="0" sz="1800" spc="-10">
                <a:latin typeface="Calibri"/>
                <a:cs typeface="Calibri"/>
              </a:rPr>
              <a:t>may </a:t>
            </a:r>
            <a:r>
              <a:rPr dirty="0" sz="1800" spc="-5">
                <a:latin typeface="Calibri"/>
                <a:cs typeface="Calibri"/>
              </a:rPr>
              <a:t>be due </a:t>
            </a:r>
            <a:r>
              <a:rPr dirty="0" sz="1800" spc="-10">
                <a:latin typeface="Calibri"/>
                <a:cs typeface="Calibri"/>
              </a:rPr>
              <a:t>to  randomisation </a:t>
            </a:r>
            <a:r>
              <a:rPr dirty="0" sz="1800" spc="-15">
                <a:latin typeface="Calibri"/>
                <a:cs typeface="Calibri"/>
              </a:rPr>
              <a:t>strategy </a:t>
            </a:r>
            <a:r>
              <a:rPr dirty="0" sz="1800" spc="-10">
                <a:latin typeface="Calibri"/>
                <a:cs typeface="Calibri"/>
              </a:rPr>
              <a:t>after </a:t>
            </a:r>
            <a:r>
              <a:rPr dirty="0" sz="1800" spc="-5">
                <a:latin typeface="Calibri"/>
                <a:cs typeface="Calibri"/>
              </a:rPr>
              <a:t>successful </a:t>
            </a:r>
            <a:r>
              <a:rPr dirty="0" sz="1800" spc="-10">
                <a:latin typeface="Calibri"/>
                <a:cs typeface="Calibri"/>
              </a:rPr>
              <a:t>stenting </a:t>
            </a:r>
            <a:r>
              <a:rPr dirty="0" sz="1800">
                <a:latin typeface="Wingdings"/>
                <a:cs typeface="Wingdings"/>
              </a:rPr>
              <a:t>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Calibri"/>
                <a:cs typeface="Calibri"/>
              </a:rPr>
              <a:t>selection</a:t>
            </a:r>
            <a:r>
              <a:rPr dirty="0" sz="1800" spc="4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bias</a:t>
            </a:r>
            <a:endParaRPr sz="1800">
              <a:latin typeface="Calibri"/>
              <a:cs typeface="Calibri"/>
            </a:endParaRPr>
          </a:p>
          <a:p>
            <a:pPr algn="just" marL="299085" marR="376555" indent="-286385">
              <a:lnSpc>
                <a:spcPts val="2160"/>
              </a:lnSpc>
              <a:spcBef>
                <a:spcPts val="45"/>
              </a:spcBef>
              <a:buFont typeface="Arial"/>
              <a:buChar char="•"/>
              <a:tabLst>
                <a:tab pos="299720" algn="l"/>
              </a:tabLst>
            </a:pPr>
            <a:r>
              <a:rPr dirty="0" sz="1800" spc="-5">
                <a:latin typeface="Calibri"/>
                <a:cs typeface="Calibri"/>
              </a:rPr>
              <a:t>Although </a:t>
            </a:r>
            <a:r>
              <a:rPr dirty="0" sz="1800">
                <a:latin typeface="Calibri"/>
                <a:cs typeface="Calibri"/>
              </a:rPr>
              <a:t>the </a:t>
            </a:r>
            <a:r>
              <a:rPr dirty="0" sz="1800" spc="-10">
                <a:latin typeface="Calibri"/>
                <a:cs typeface="Calibri"/>
              </a:rPr>
              <a:t>non-inferiority </a:t>
            </a:r>
            <a:r>
              <a:rPr dirty="0" sz="1800" spc="-5">
                <a:latin typeface="Calibri"/>
                <a:cs typeface="Calibri"/>
              </a:rPr>
              <a:t>margin of </a:t>
            </a:r>
            <a:r>
              <a:rPr dirty="0" sz="1800">
                <a:latin typeface="Calibri"/>
                <a:cs typeface="Calibri"/>
              </a:rPr>
              <a:t>5% </a:t>
            </a:r>
            <a:r>
              <a:rPr dirty="0" sz="1800" spc="-15">
                <a:latin typeface="Calibri"/>
                <a:cs typeface="Calibri"/>
              </a:rPr>
              <a:t>may </a:t>
            </a:r>
            <a:r>
              <a:rPr dirty="0" sz="1800">
                <a:latin typeface="Calibri"/>
                <a:cs typeface="Calibri"/>
              </a:rPr>
              <a:t>appear </a:t>
            </a:r>
            <a:r>
              <a:rPr dirty="0" sz="1800" spc="-10">
                <a:latin typeface="Calibri"/>
                <a:cs typeface="Calibri"/>
              </a:rPr>
              <a:t>relatively large,  </a:t>
            </a:r>
            <a:r>
              <a:rPr dirty="0" sz="1800" spc="-5">
                <a:latin typeface="Calibri"/>
                <a:cs typeface="Calibri"/>
              </a:rPr>
              <a:t>especially in </a:t>
            </a:r>
            <a:r>
              <a:rPr dirty="0" sz="1800" spc="-10">
                <a:latin typeface="Calibri"/>
                <a:cs typeface="Calibri"/>
              </a:rPr>
              <a:t>comparison </a:t>
            </a:r>
            <a:r>
              <a:rPr dirty="0" sz="1800" spc="-5">
                <a:latin typeface="Calibri"/>
                <a:cs typeface="Calibri"/>
              </a:rPr>
              <a:t>with </a:t>
            </a:r>
            <a:r>
              <a:rPr dirty="0" sz="1800">
                <a:latin typeface="Calibri"/>
                <a:cs typeface="Calibri"/>
              </a:rPr>
              <a:t>an </a:t>
            </a:r>
            <a:r>
              <a:rPr dirty="0" sz="1800" spc="-5">
                <a:latin typeface="Calibri"/>
                <a:cs typeface="Calibri"/>
              </a:rPr>
              <a:t>actual primary endpoint event </a:t>
            </a:r>
            <a:r>
              <a:rPr dirty="0" sz="1800" spc="-25">
                <a:latin typeface="Calibri"/>
                <a:cs typeface="Calibri"/>
              </a:rPr>
              <a:t>rate </a:t>
            </a:r>
            <a:r>
              <a:rPr dirty="0" sz="1800" spc="-5">
                <a:latin typeface="Calibri"/>
                <a:cs typeface="Calibri"/>
              </a:rPr>
              <a:t>of  8.3%, our study should be placed in </a:t>
            </a:r>
            <a:r>
              <a:rPr dirty="0" sz="1800">
                <a:latin typeface="Calibri"/>
                <a:cs typeface="Calibri"/>
              </a:rPr>
              <a:t>the </a:t>
            </a:r>
            <a:r>
              <a:rPr dirty="0" sz="1800" spc="-15">
                <a:latin typeface="Calibri"/>
                <a:cs typeface="Calibri"/>
              </a:rPr>
              <a:t>context </a:t>
            </a:r>
            <a:r>
              <a:rPr dirty="0" sz="1800" spc="-5">
                <a:latin typeface="Calibri"/>
                <a:cs typeface="Calibri"/>
              </a:rPr>
              <a:t>of other</a:t>
            </a:r>
            <a:r>
              <a:rPr dirty="0" sz="1800" spc="10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non-inferiority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ts val="2090"/>
              </a:lnSpc>
            </a:pPr>
            <a:r>
              <a:rPr dirty="0" sz="1800" spc="-15">
                <a:latin typeface="Calibri"/>
                <a:cs typeface="Calibri"/>
              </a:rPr>
              <a:t>stent</a:t>
            </a:r>
            <a:r>
              <a:rPr dirty="0" sz="1800" spc="-5">
                <a:latin typeface="Calibri"/>
                <a:cs typeface="Calibri"/>
              </a:rPr>
              <a:t> studies</a:t>
            </a:r>
            <a:endParaRPr sz="1800">
              <a:latin typeface="Calibri"/>
              <a:cs typeface="Calibri"/>
            </a:endParaRPr>
          </a:p>
          <a:p>
            <a:pPr marL="299085" marR="5080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5">
                <a:latin typeface="Calibri"/>
                <a:cs typeface="Calibri"/>
              </a:rPr>
              <a:t>Sample </a:t>
            </a:r>
            <a:r>
              <a:rPr dirty="0" sz="1800" spc="-15">
                <a:latin typeface="Calibri"/>
                <a:cs typeface="Calibri"/>
              </a:rPr>
              <a:t>size </a:t>
            </a:r>
            <a:r>
              <a:rPr dirty="0" sz="1800" spc="-5">
                <a:latin typeface="Calibri"/>
                <a:cs typeface="Calibri"/>
              </a:rPr>
              <a:t>estimation </a:t>
            </a:r>
            <a:r>
              <a:rPr dirty="0" sz="1800" spc="-10">
                <a:latin typeface="Calibri"/>
                <a:cs typeface="Calibri"/>
              </a:rPr>
              <a:t>was </a:t>
            </a:r>
            <a:r>
              <a:rPr dirty="0" sz="1800" spc="-5">
                <a:latin typeface="Calibri"/>
                <a:cs typeface="Calibri"/>
              </a:rPr>
              <a:t>based on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10">
                <a:latin typeface="Calibri"/>
                <a:cs typeface="Calibri"/>
              </a:rPr>
              <a:t>postulated </a:t>
            </a:r>
            <a:r>
              <a:rPr dirty="0" sz="1800" spc="-5">
                <a:latin typeface="Calibri"/>
                <a:cs typeface="Calibri"/>
              </a:rPr>
              <a:t>event </a:t>
            </a:r>
            <a:r>
              <a:rPr dirty="0" sz="1800" spc="-25">
                <a:latin typeface="Calibri"/>
                <a:cs typeface="Calibri"/>
              </a:rPr>
              <a:t>rate </a:t>
            </a:r>
            <a:r>
              <a:rPr dirty="0" sz="1800" spc="-5">
                <a:latin typeface="Calibri"/>
                <a:cs typeface="Calibri"/>
              </a:rPr>
              <a:t>of </a:t>
            </a:r>
            <a:r>
              <a:rPr dirty="0" sz="1800">
                <a:latin typeface="Calibri"/>
                <a:cs typeface="Calibri"/>
              </a:rPr>
              <a:t>12%, </a:t>
            </a:r>
            <a:r>
              <a:rPr dirty="0" sz="1800" spc="-5">
                <a:latin typeface="Calibri"/>
                <a:cs typeface="Calibri"/>
              </a:rPr>
              <a:t>which  </a:t>
            </a:r>
            <a:r>
              <a:rPr dirty="0" sz="1800" spc="-10">
                <a:latin typeface="Calibri"/>
                <a:cs typeface="Calibri"/>
              </a:rPr>
              <a:t>was </a:t>
            </a:r>
            <a:r>
              <a:rPr dirty="0" sz="1800" spc="-5">
                <a:latin typeface="Calibri"/>
                <a:cs typeface="Calibri"/>
              </a:rPr>
              <a:t>higher </a:t>
            </a:r>
            <a:r>
              <a:rPr dirty="0" sz="1800">
                <a:latin typeface="Calibri"/>
                <a:cs typeface="Calibri"/>
              </a:rPr>
              <a:t>than the </a:t>
            </a:r>
            <a:r>
              <a:rPr dirty="0" sz="1800" spc="-5">
                <a:latin typeface="Calibri"/>
                <a:cs typeface="Calibri"/>
              </a:rPr>
              <a:t>actual </a:t>
            </a:r>
            <a:r>
              <a:rPr dirty="0" sz="1800" spc="-25">
                <a:latin typeface="Calibri"/>
                <a:cs typeface="Calibri"/>
              </a:rPr>
              <a:t>rate </a:t>
            </a:r>
            <a:r>
              <a:rPr dirty="0" sz="1800" spc="-5">
                <a:latin typeface="Calibri"/>
                <a:cs typeface="Calibri"/>
              </a:rPr>
              <a:t>of </a:t>
            </a:r>
            <a:r>
              <a:rPr dirty="0" sz="1800">
                <a:latin typeface="Calibri"/>
                <a:cs typeface="Calibri"/>
              </a:rPr>
              <a:t>8.3% </a:t>
            </a:r>
            <a:r>
              <a:rPr dirty="0" sz="1800" spc="-5">
                <a:latin typeface="Calibri"/>
                <a:cs typeface="Calibri"/>
              </a:rPr>
              <a:t>at </a:t>
            </a:r>
            <a:r>
              <a:rPr dirty="0" sz="1800">
                <a:latin typeface="Calibri"/>
                <a:cs typeface="Calibri"/>
              </a:rPr>
              <a:t>1 </a:t>
            </a:r>
            <a:r>
              <a:rPr dirty="0" sz="1800" spc="-10">
                <a:latin typeface="Calibri"/>
                <a:cs typeface="Calibri"/>
              </a:rPr>
              <a:t>year follow-up, </a:t>
            </a:r>
            <a:r>
              <a:rPr dirty="0" sz="1800" spc="-5">
                <a:latin typeface="Calibri"/>
                <a:cs typeface="Calibri"/>
              </a:rPr>
              <a:t>but </a:t>
            </a:r>
            <a:r>
              <a:rPr dirty="0" sz="1800" spc="-10">
                <a:latin typeface="Calibri"/>
                <a:cs typeface="Calibri"/>
              </a:rPr>
              <a:t>consistent  </a:t>
            </a:r>
            <a:r>
              <a:rPr dirty="0" sz="1800" spc="-5">
                <a:latin typeface="Calibri"/>
                <a:cs typeface="Calibri"/>
              </a:rPr>
              <a:t>with </a:t>
            </a:r>
            <a:r>
              <a:rPr dirty="0" sz="1800">
                <a:latin typeface="Calibri"/>
                <a:cs typeface="Calibri"/>
              </a:rPr>
              <a:t>the </a:t>
            </a:r>
            <a:r>
              <a:rPr dirty="0" sz="1800" spc="-25">
                <a:latin typeface="Calibri"/>
                <a:cs typeface="Calibri"/>
              </a:rPr>
              <a:t>rate </a:t>
            </a:r>
            <a:r>
              <a:rPr dirty="0" sz="1800" spc="-5">
                <a:latin typeface="Calibri"/>
                <a:cs typeface="Calibri"/>
              </a:rPr>
              <a:t>observed at </a:t>
            </a:r>
            <a:r>
              <a:rPr dirty="0" sz="1800">
                <a:latin typeface="Calibri"/>
                <a:cs typeface="Calibri"/>
              </a:rPr>
              <a:t>2 </a:t>
            </a:r>
            <a:r>
              <a:rPr dirty="0" sz="1800" spc="-15">
                <a:latin typeface="Calibri"/>
                <a:cs typeface="Calibri"/>
              </a:rPr>
              <a:t>years </a:t>
            </a:r>
            <a:r>
              <a:rPr dirty="0" sz="1800" spc="-10">
                <a:latin typeface="Calibri"/>
                <a:cs typeface="Calibri"/>
              </a:rPr>
              <a:t>follow-up </a:t>
            </a:r>
            <a:r>
              <a:rPr dirty="0" sz="1800" spc="-5">
                <a:latin typeface="Calibri"/>
                <a:cs typeface="Calibri"/>
              </a:rPr>
              <a:t>showing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5">
                <a:latin typeface="Calibri"/>
                <a:cs typeface="Calibri"/>
              </a:rPr>
              <a:t>similar </a:t>
            </a:r>
            <a:r>
              <a:rPr dirty="0" sz="1800" spc="-15">
                <a:latin typeface="Calibri"/>
                <a:cs typeface="Calibri"/>
              </a:rPr>
              <a:t>outcome  </a:t>
            </a:r>
            <a:r>
              <a:rPr dirty="0" sz="1800" spc="-5">
                <a:latin typeface="Calibri"/>
                <a:cs typeface="Calibri"/>
              </a:rPr>
              <a:t>between </a:t>
            </a:r>
            <a:r>
              <a:rPr dirty="0" sz="1800">
                <a:latin typeface="Calibri"/>
                <a:cs typeface="Calibri"/>
              </a:rPr>
              <a:t>the </a:t>
            </a:r>
            <a:r>
              <a:rPr dirty="0" sz="1800" spc="-10">
                <a:latin typeface="Calibri"/>
                <a:cs typeface="Calibri"/>
              </a:rPr>
              <a:t>groups </a:t>
            </a:r>
            <a:r>
              <a:rPr dirty="0" sz="1800" spc="-5">
                <a:latin typeface="Calibri"/>
                <a:cs typeface="Calibri"/>
              </a:rPr>
              <a:t>(11.6% vs.</a:t>
            </a:r>
            <a:r>
              <a:rPr dirty="0" sz="1800" spc="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12.1%)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10">
                <a:latin typeface="Calibri"/>
                <a:cs typeface="Calibri"/>
              </a:rPr>
              <a:t>Significant </a:t>
            </a:r>
            <a:r>
              <a:rPr dirty="0" sz="1800" spc="-15">
                <a:latin typeface="Calibri"/>
                <a:cs typeface="Calibri"/>
              </a:rPr>
              <a:t>difference </a:t>
            </a:r>
            <a:r>
              <a:rPr dirty="0" sz="1800" spc="-5">
                <a:latin typeface="Calibri"/>
                <a:cs typeface="Calibri"/>
              </a:rPr>
              <a:t>in gender between </a:t>
            </a:r>
            <a:r>
              <a:rPr dirty="0" sz="1800">
                <a:latin typeface="Calibri"/>
                <a:cs typeface="Calibri"/>
              </a:rPr>
              <a:t>the </a:t>
            </a:r>
            <a:r>
              <a:rPr dirty="0" sz="1800" spc="-10">
                <a:latin typeface="Calibri"/>
                <a:cs typeface="Calibri"/>
              </a:rPr>
              <a:t>two</a:t>
            </a:r>
            <a:r>
              <a:rPr dirty="0" sz="1800" spc="8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groups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5">
                <a:latin typeface="Calibri"/>
                <a:cs typeface="Calibri"/>
              </a:rPr>
              <a:t>Study </a:t>
            </a:r>
            <a:r>
              <a:rPr dirty="0" sz="1800" spc="-10">
                <a:latin typeface="Calibri"/>
                <a:cs typeface="Calibri"/>
              </a:rPr>
              <a:t>was </a:t>
            </a:r>
            <a:r>
              <a:rPr dirty="0" sz="1800" spc="-5">
                <a:latin typeface="Calibri"/>
                <a:cs typeface="Calibri"/>
              </a:rPr>
              <a:t>performed unblinded, with no placebo</a:t>
            </a:r>
            <a:r>
              <a:rPr dirty="0" sz="1800" spc="9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control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>
                <a:latin typeface="Calibri"/>
                <a:cs typeface="Calibri"/>
              </a:rPr>
              <a:t>Use </a:t>
            </a:r>
            <a:r>
              <a:rPr dirty="0" sz="1800" spc="-5">
                <a:latin typeface="Calibri"/>
                <a:cs typeface="Calibri"/>
              </a:rPr>
              <a:t>of </a:t>
            </a:r>
            <a:r>
              <a:rPr dirty="0" sz="1800">
                <a:latin typeface="Calibri"/>
                <a:cs typeface="Calibri"/>
              </a:rPr>
              <a:t>P2Y12 </a:t>
            </a:r>
            <a:r>
              <a:rPr dirty="0" sz="1800" spc="-10">
                <a:latin typeface="Calibri"/>
                <a:cs typeface="Calibri"/>
              </a:rPr>
              <a:t>inhibitors was heterogeneous, reflecting real world</a:t>
            </a:r>
            <a:r>
              <a:rPr dirty="0" sz="1800" spc="1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practice.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64195" y="291084"/>
            <a:ext cx="1333500" cy="912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92298" y="245186"/>
            <a:ext cx="328930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20"/>
              <a:t>Why </a:t>
            </a:r>
            <a:r>
              <a:rPr dirty="0" spc="-5"/>
              <a:t>is this</a:t>
            </a:r>
            <a:r>
              <a:rPr dirty="0" spc="-30"/>
              <a:t> </a:t>
            </a:r>
            <a:r>
              <a:rPr dirty="0" spc="-10"/>
              <a:t>important?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6368" y="1181861"/>
            <a:ext cx="7270115" cy="33185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marR="193675" indent="-2863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5">
                <a:latin typeface="Calibri"/>
                <a:cs typeface="Calibri"/>
              </a:rPr>
              <a:t>The REDUCE trial is </a:t>
            </a:r>
            <a:r>
              <a:rPr dirty="0" sz="1800">
                <a:latin typeface="Calibri"/>
                <a:cs typeface="Calibri"/>
              </a:rPr>
              <a:t>the </a:t>
            </a:r>
            <a:r>
              <a:rPr dirty="0" sz="1800" spc="-15">
                <a:latin typeface="Calibri"/>
                <a:cs typeface="Calibri"/>
              </a:rPr>
              <a:t>first </a:t>
            </a:r>
            <a:r>
              <a:rPr dirty="0" sz="1800" spc="-5">
                <a:latin typeface="Calibri"/>
                <a:cs typeface="Calibri"/>
              </a:rPr>
              <a:t>study </a:t>
            </a:r>
            <a:r>
              <a:rPr dirty="0" sz="1800" spc="-10">
                <a:latin typeface="Calibri"/>
                <a:cs typeface="Calibri"/>
              </a:rPr>
              <a:t>restricted to </a:t>
            </a:r>
            <a:r>
              <a:rPr dirty="0" sz="1800" spc="-5">
                <a:latin typeface="Calibri"/>
                <a:cs typeface="Calibri"/>
              </a:rPr>
              <a:t>ACS patients, </a:t>
            </a:r>
            <a:r>
              <a:rPr dirty="0" sz="1800" spc="-10">
                <a:latin typeface="Calibri"/>
                <a:cs typeface="Calibri"/>
              </a:rPr>
              <a:t>comparing </a:t>
            </a:r>
            <a:r>
              <a:rPr dirty="0" sz="1800">
                <a:latin typeface="Calibri"/>
                <a:cs typeface="Calibri"/>
              </a:rPr>
              <a:t>a  </a:t>
            </a:r>
            <a:r>
              <a:rPr dirty="0" sz="1800" spc="-5">
                <a:latin typeface="Calibri"/>
                <a:cs typeface="Calibri"/>
              </a:rPr>
              <a:t>short 3-month </a:t>
            </a:r>
            <a:r>
              <a:rPr dirty="0" sz="1800" spc="-10" i="1">
                <a:latin typeface="Calibri"/>
                <a:cs typeface="Calibri"/>
              </a:rPr>
              <a:t>vs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10">
                <a:latin typeface="Calibri"/>
                <a:cs typeface="Calibri"/>
              </a:rPr>
              <a:t>standard </a:t>
            </a:r>
            <a:r>
              <a:rPr dirty="0" sz="1800" spc="-5">
                <a:latin typeface="Calibri"/>
                <a:cs typeface="Calibri"/>
              </a:rPr>
              <a:t>12-month</a:t>
            </a:r>
            <a:r>
              <a:rPr dirty="0" sz="1800" spc="2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DAPT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5">
                <a:latin typeface="Calibri"/>
                <a:cs typeface="Calibri"/>
              </a:rPr>
              <a:t>The </a:t>
            </a:r>
            <a:r>
              <a:rPr dirty="0" sz="1800" spc="-10">
                <a:latin typeface="Calibri"/>
                <a:cs typeface="Calibri"/>
              </a:rPr>
              <a:t>results </a:t>
            </a:r>
            <a:r>
              <a:rPr dirty="0" sz="1800" spc="-5">
                <a:latin typeface="Calibri"/>
                <a:cs typeface="Calibri"/>
              </a:rPr>
              <a:t>of </a:t>
            </a:r>
            <a:r>
              <a:rPr dirty="0" sz="1800">
                <a:latin typeface="Calibri"/>
                <a:cs typeface="Calibri"/>
              </a:rPr>
              <a:t>the </a:t>
            </a:r>
            <a:r>
              <a:rPr dirty="0" sz="1800" spc="-5">
                <a:latin typeface="Calibri"/>
                <a:cs typeface="Calibri"/>
              </a:rPr>
              <a:t>REDUCE trial show that </a:t>
            </a:r>
            <a:r>
              <a:rPr dirty="0" sz="1800">
                <a:latin typeface="Calibri"/>
                <a:cs typeface="Calibri"/>
              </a:rPr>
              <a:t>among </a:t>
            </a:r>
            <a:r>
              <a:rPr dirty="0" sz="1800" spc="-5">
                <a:latin typeface="Calibri"/>
                <a:cs typeface="Calibri"/>
              </a:rPr>
              <a:t>ACS patients </a:t>
            </a:r>
            <a:r>
              <a:rPr dirty="0" sz="1800" spc="-10">
                <a:latin typeface="Calibri"/>
                <a:cs typeface="Calibri"/>
              </a:rPr>
              <a:t>treated</a:t>
            </a:r>
            <a:r>
              <a:rPr dirty="0" sz="1800" spc="7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with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dirty="0" sz="1800" spc="-15">
                <a:latin typeface="Calibri"/>
                <a:cs typeface="Calibri"/>
              </a:rPr>
              <a:t>COMBO, </a:t>
            </a:r>
            <a:r>
              <a:rPr dirty="0" sz="1800">
                <a:latin typeface="Calibri"/>
                <a:cs typeface="Calibri"/>
              </a:rPr>
              <a:t>3 </a:t>
            </a:r>
            <a:r>
              <a:rPr dirty="0" sz="1800" spc="-5">
                <a:latin typeface="Calibri"/>
                <a:cs typeface="Calibri"/>
              </a:rPr>
              <a:t>months </a:t>
            </a:r>
            <a:r>
              <a:rPr dirty="0" sz="1800">
                <a:latin typeface="Calibri"/>
                <a:cs typeface="Calibri"/>
              </a:rPr>
              <a:t>is </a:t>
            </a:r>
            <a:r>
              <a:rPr dirty="0" sz="1800" spc="-10">
                <a:latin typeface="Calibri"/>
                <a:cs typeface="Calibri"/>
              </a:rPr>
              <a:t>non-inferior to </a:t>
            </a:r>
            <a:r>
              <a:rPr dirty="0" sz="1800">
                <a:latin typeface="Calibri"/>
                <a:cs typeface="Calibri"/>
              </a:rPr>
              <a:t>12 </a:t>
            </a:r>
            <a:r>
              <a:rPr dirty="0" sz="1800" spc="-5">
                <a:latin typeface="Calibri"/>
                <a:cs typeface="Calibri"/>
              </a:rPr>
              <a:t>months</a:t>
            </a:r>
            <a:r>
              <a:rPr dirty="0" sz="1800" spc="4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DAPT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299085" marR="5080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30">
                <a:latin typeface="Calibri"/>
                <a:cs typeface="Calibri"/>
              </a:rPr>
              <a:t>However, </a:t>
            </a:r>
            <a:r>
              <a:rPr dirty="0" sz="1800" spc="-5">
                <a:latin typeface="Calibri"/>
                <a:cs typeface="Calibri"/>
              </a:rPr>
              <a:t>given </a:t>
            </a:r>
            <a:r>
              <a:rPr dirty="0" sz="1800">
                <a:latin typeface="Calibri"/>
                <a:cs typeface="Calibri"/>
              </a:rPr>
              <a:t>the </a:t>
            </a:r>
            <a:r>
              <a:rPr dirty="0" sz="1800" spc="-5">
                <a:latin typeface="Calibri"/>
                <a:cs typeface="Calibri"/>
              </a:rPr>
              <a:t>numerically higher </a:t>
            </a:r>
            <a:r>
              <a:rPr dirty="0" sz="1800" spc="-20">
                <a:latin typeface="Calibri"/>
                <a:cs typeface="Calibri"/>
              </a:rPr>
              <a:t>rates </a:t>
            </a:r>
            <a:r>
              <a:rPr dirty="0" sz="1800" spc="-5">
                <a:latin typeface="Calibri"/>
                <a:cs typeface="Calibri"/>
              </a:rPr>
              <a:t>of </a:t>
            </a:r>
            <a:r>
              <a:rPr dirty="0" sz="1800" spc="-10">
                <a:latin typeface="Calibri"/>
                <a:cs typeface="Calibri"/>
              </a:rPr>
              <a:t>mortality </a:t>
            </a:r>
            <a:r>
              <a:rPr dirty="0" sz="1800">
                <a:latin typeface="Calibri"/>
                <a:cs typeface="Calibri"/>
              </a:rPr>
              <a:t>and </a:t>
            </a:r>
            <a:r>
              <a:rPr dirty="0" sz="1800" spc="-5">
                <a:latin typeface="Calibri"/>
                <a:cs typeface="Calibri"/>
              </a:rPr>
              <a:t>ST </a:t>
            </a:r>
            <a:r>
              <a:rPr dirty="0" sz="1800">
                <a:latin typeface="Calibri"/>
                <a:cs typeface="Calibri"/>
              </a:rPr>
              <a:t>in the 3  </a:t>
            </a:r>
            <a:r>
              <a:rPr dirty="0" sz="1800" spc="-5">
                <a:latin typeface="Calibri"/>
                <a:cs typeface="Calibri"/>
              </a:rPr>
              <a:t>months </a:t>
            </a:r>
            <a:r>
              <a:rPr dirty="0" sz="1800" spc="-15">
                <a:latin typeface="Calibri"/>
                <a:cs typeface="Calibri"/>
              </a:rPr>
              <a:t>DAPT </a:t>
            </a:r>
            <a:r>
              <a:rPr dirty="0" sz="1800" spc="-10">
                <a:latin typeface="Calibri"/>
                <a:cs typeface="Calibri"/>
              </a:rPr>
              <a:t>group, </a:t>
            </a:r>
            <a:r>
              <a:rPr dirty="0" sz="1800" spc="-5">
                <a:latin typeface="Calibri"/>
                <a:cs typeface="Calibri"/>
              </a:rPr>
              <a:t>1-year </a:t>
            </a:r>
            <a:r>
              <a:rPr dirty="0" sz="1800" spc="-15">
                <a:latin typeface="Calibri"/>
                <a:cs typeface="Calibri"/>
              </a:rPr>
              <a:t>DAPT </a:t>
            </a:r>
            <a:r>
              <a:rPr dirty="0" sz="1800" spc="-5">
                <a:latin typeface="Calibri"/>
                <a:cs typeface="Calibri"/>
              </a:rPr>
              <a:t>should </a:t>
            </a:r>
            <a:r>
              <a:rPr dirty="0" sz="1800" spc="-10">
                <a:latin typeface="Calibri"/>
                <a:cs typeface="Calibri"/>
              </a:rPr>
              <a:t>still </a:t>
            </a:r>
            <a:r>
              <a:rPr dirty="0" sz="1800" spc="-5">
                <a:latin typeface="Calibri"/>
                <a:cs typeface="Calibri"/>
              </a:rPr>
              <a:t>be </a:t>
            </a:r>
            <a:r>
              <a:rPr dirty="0" sz="1800" spc="-10">
                <a:latin typeface="Calibri"/>
                <a:cs typeface="Calibri"/>
              </a:rPr>
              <a:t>recommended </a:t>
            </a:r>
            <a:r>
              <a:rPr dirty="0" sz="1800" spc="-5">
                <a:latin typeface="Calibri"/>
                <a:cs typeface="Calibri"/>
              </a:rPr>
              <a:t>in </a:t>
            </a:r>
            <a:r>
              <a:rPr dirty="0" sz="1800" spc="-10">
                <a:latin typeface="Calibri"/>
                <a:cs typeface="Calibri"/>
              </a:rPr>
              <a:t>ACS </a:t>
            </a:r>
            <a:r>
              <a:rPr dirty="0" sz="1800" spc="-5">
                <a:latin typeface="Calibri"/>
                <a:cs typeface="Calibri"/>
              </a:rPr>
              <a:t>until  </a:t>
            </a:r>
            <a:r>
              <a:rPr dirty="0" sz="1800" spc="-10">
                <a:latin typeface="Calibri"/>
                <a:cs typeface="Calibri"/>
              </a:rPr>
              <a:t>more information becomes</a:t>
            </a:r>
            <a:r>
              <a:rPr dirty="0" sz="1800" spc="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available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10">
                <a:latin typeface="Calibri"/>
                <a:cs typeface="Calibri"/>
              </a:rPr>
              <a:t>Short-term </a:t>
            </a:r>
            <a:r>
              <a:rPr dirty="0" sz="1800" spc="-15">
                <a:latin typeface="Calibri"/>
                <a:cs typeface="Calibri"/>
              </a:rPr>
              <a:t>DAPT may </a:t>
            </a:r>
            <a:r>
              <a:rPr dirty="0" sz="1800" spc="-5">
                <a:latin typeface="Calibri"/>
                <a:cs typeface="Calibri"/>
              </a:rPr>
              <a:t>be </a:t>
            </a:r>
            <a:r>
              <a:rPr dirty="0" sz="1800" spc="-10">
                <a:latin typeface="Calibri"/>
                <a:cs typeface="Calibri"/>
              </a:rPr>
              <a:t>considered </a:t>
            </a:r>
            <a:r>
              <a:rPr dirty="0" sz="1800" spc="-5">
                <a:latin typeface="Calibri"/>
                <a:cs typeface="Calibri"/>
              </a:rPr>
              <a:t>only if </a:t>
            </a:r>
            <a:r>
              <a:rPr dirty="0" sz="1800" spc="-10">
                <a:latin typeface="Calibri"/>
                <a:cs typeface="Calibri"/>
              </a:rPr>
              <a:t>clinically </a:t>
            </a:r>
            <a:r>
              <a:rPr dirty="0" sz="1800" spc="-5">
                <a:latin typeface="Calibri"/>
                <a:cs typeface="Calibri"/>
              </a:rPr>
              <a:t>mandated such </a:t>
            </a:r>
            <a:r>
              <a:rPr dirty="0" sz="1800">
                <a:latin typeface="Calibri"/>
                <a:cs typeface="Calibri"/>
              </a:rPr>
              <a:t>as</a:t>
            </a:r>
            <a:r>
              <a:rPr dirty="0" sz="1800" spc="204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in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dirty="0" sz="1800" spc="-5">
                <a:latin typeface="Calibri"/>
                <a:cs typeface="Calibri"/>
              </a:rPr>
              <a:t>high-risk bleeding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patients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2445" y="151003"/>
            <a:ext cx="4040504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The essentials </a:t>
            </a:r>
            <a:r>
              <a:rPr dirty="0" spc="-20"/>
              <a:t>to</a:t>
            </a:r>
            <a:r>
              <a:rPr dirty="0" spc="10"/>
              <a:t> </a:t>
            </a:r>
            <a:r>
              <a:rPr dirty="0" spc="-10"/>
              <a:t>remember</a:t>
            </a:r>
          </a:p>
        </p:txBody>
      </p:sp>
      <p:sp>
        <p:nvSpPr>
          <p:cNvPr id="3" name="object 3"/>
          <p:cNvSpPr/>
          <p:nvPr/>
        </p:nvSpPr>
        <p:spPr>
          <a:xfrm>
            <a:off x="928116" y="827532"/>
            <a:ext cx="6800088" cy="368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28116" y="1665732"/>
            <a:ext cx="6800088" cy="3688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15924" y="2490216"/>
            <a:ext cx="6800088" cy="3703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5924" y="3185160"/>
            <a:ext cx="6800088" cy="3688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15924" y="4023359"/>
            <a:ext cx="6800088" cy="3672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55675" y="730130"/>
            <a:ext cx="6872605" cy="4311650"/>
          </a:xfrm>
          <a:prstGeom prst="rect">
            <a:avLst/>
          </a:prstGeom>
        </p:spPr>
        <p:txBody>
          <a:bodyPr wrap="square" lIns="0" tIns="127635" rIns="0" bIns="0" rtlCol="0" vert="horz">
            <a:spAutoFit/>
          </a:bodyPr>
          <a:lstStyle/>
          <a:p>
            <a:pPr marL="164465">
              <a:lnSpc>
                <a:spcPct val="100000"/>
              </a:lnSpc>
              <a:spcBef>
                <a:spcPts val="1005"/>
              </a:spcBef>
            </a:pPr>
            <a:r>
              <a:rPr dirty="0" sz="1800" spc="-10">
                <a:latin typeface="Calibri"/>
                <a:cs typeface="Calibri"/>
              </a:rPr>
              <a:t>Why?</a:t>
            </a:r>
            <a:endParaRPr sz="1800">
              <a:latin typeface="Calibri"/>
              <a:cs typeface="Calibri"/>
            </a:endParaRPr>
          </a:p>
          <a:p>
            <a:pPr marL="289560" marR="282575" indent="-228600">
              <a:lnSpc>
                <a:spcPts val="1400"/>
              </a:lnSpc>
              <a:spcBef>
                <a:spcPts val="830"/>
              </a:spcBef>
              <a:buFont typeface="Arial"/>
              <a:buChar char="•"/>
              <a:tabLst>
                <a:tab pos="289560" algn="l"/>
                <a:tab pos="290195" algn="l"/>
              </a:tabLst>
            </a:pPr>
            <a:r>
              <a:rPr dirty="0" sz="1300" spc="-10">
                <a:solidFill>
                  <a:srgbClr val="3B3B3A"/>
                </a:solidFill>
                <a:latin typeface="Calibri"/>
                <a:cs typeface="Calibri"/>
              </a:rPr>
              <a:t>Evidence to </a:t>
            </a: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support </a:t>
            </a:r>
            <a:r>
              <a:rPr dirty="0" sz="1300" spc="-10">
                <a:solidFill>
                  <a:srgbClr val="3B3B3A"/>
                </a:solidFill>
                <a:latin typeface="Calibri"/>
                <a:cs typeface="Calibri"/>
              </a:rPr>
              <a:t>routine </a:t>
            </a: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12-month </a:t>
            </a:r>
            <a:r>
              <a:rPr dirty="0" sz="1300" spc="-15">
                <a:solidFill>
                  <a:srgbClr val="3B3B3A"/>
                </a:solidFill>
                <a:latin typeface="Calibri"/>
                <a:cs typeface="Calibri"/>
              </a:rPr>
              <a:t>DAPT </a:t>
            </a:r>
            <a:r>
              <a:rPr dirty="0" sz="1300" spc="-10">
                <a:solidFill>
                  <a:srgbClr val="3B3B3A"/>
                </a:solidFill>
                <a:latin typeface="Calibri"/>
                <a:cs typeface="Calibri"/>
              </a:rPr>
              <a:t>strategy </a:t>
            </a: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in </a:t>
            </a:r>
            <a:r>
              <a:rPr dirty="0" sz="1300" spc="-10">
                <a:solidFill>
                  <a:srgbClr val="3B3B3A"/>
                </a:solidFill>
                <a:latin typeface="Calibri"/>
                <a:cs typeface="Calibri"/>
              </a:rPr>
              <a:t>ACS </a:t>
            </a: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is still based on a 20-year old </a:t>
            </a:r>
            <a:r>
              <a:rPr dirty="0" sz="1300" spc="-10">
                <a:solidFill>
                  <a:srgbClr val="3B3B3A"/>
                </a:solidFill>
                <a:latin typeface="Calibri"/>
                <a:cs typeface="Calibri"/>
              </a:rPr>
              <a:t>ACS  </a:t>
            </a: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trial (PCI</a:t>
            </a:r>
            <a:r>
              <a:rPr dirty="0" sz="1300" spc="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CURE)</a:t>
            </a:r>
            <a:endParaRPr sz="1300">
              <a:latin typeface="Calibri"/>
              <a:cs typeface="Calibri"/>
            </a:endParaRPr>
          </a:p>
          <a:p>
            <a:pPr marL="164465">
              <a:lnSpc>
                <a:spcPct val="100000"/>
              </a:lnSpc>
              <a:spcBef>
                <a:spcPts val="810"/>
              </a:spcBef>
            </a:pPr>
            <a:r>
              <a:rPr dirty="0" sz="1800" spc="-5">
                <a:latin typeface="Calibri"/>
                <a:cs typeface="Calibri"/>
              </a:rPr>
              <a:t>What?</a:t>
            </a:r>
            <a:endParaRPr sz="1800">
              <a:latin typeface="Calibri"/>
              <a:cs typeface="Calibri"/>
            </a:endParaRPr>
          </a:p>
          <a:p>
            <a:pPr marL="289560" marR="139065" indent="-228600">
              <a:lnSpc>
                <a:spcPts val="1400"/>
              </a:lnSpc>
              <a:spcBef>
                <a:spcPts val="1345"/>
              </a:spcBef>
              <a:buFont typeface="Arial"/>
              <a:buChar char="•"/>
              <a:tabLst>
                <a:tab pos="289560" algn="l"/>
                <a:tab pos="290195" algn="l"/>
              </a:tabLst>
            </a:pPr>
            <a:r>
              <a:rPr dirty="0" sz="1300" spc="-65">
                <a:solidFill>
                  <a:srgbClr val="3B3B3A"/>
                </a:solidFill>
                <a:latin typeface="Calibri"/>
                <a:cs typeface="Calibri"/>
              </a:rPr>
              <a:t>To </a:t>
            </a:r>
            <a:r>
              <a:rPr dirty="0" sz="1300" spc="-10">
                <a:solidFill>
                  <a:srgbClr val="3B3B3A"/>
                </a:solidFill>
                <a:latin typeface="Calibri"/>
                <a:cs typeface="Calibri"/>
              </a:rPr>
              <a:t>evaluate </a:t>
            </a: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the </a:t>
            </a:r>
            <a:r>
              <a:rPr dirty="0" sz="1300" spc="-15">
                <a:solidFill>
                  <a:srgbClr val="3B3B3A"/>
                </a:solidFill>
                <a:latin typeface="Calibri"/>
                <a:cs typeface="Calibri"/>
              </a:rPr>
              <a:t>safety </a:t>
            </a: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and </a:t>
            </a:r>
            <a:r>
              <a:rPr dirty="0" sz="1300" spc="-10">
                <a:solidFill>
                  <a:srgbClr val="3B3B3A"/>
                </a:solidFill>
                <a:latin typeface="Calibri"/>
                <a:cs typeface="Calibri"/>
              </a:rPr>
              <a:t>benefits </a:t>
            </a: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of a short-term 3-month vs </a:t>
            </a:r>
            <a:r>
              <a:rPr dirty="0" sz="1300" spc="-10">
                <a:solidFill>
                  <a:srgbClr val="3B3B3A"/>
                </a:solidFill>
                <a:latin typeface="Calibri"/>
                <a:cs typeface="Calibri"/>
              </a:rPr>
              <a:t>standard </a:t>
            </a: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12-month </a:t>
            </a:r>
            <a:r>
              <a:rPr dirty="0" sz="1300" spc="-15">
                <a:solidFill>
                  <a:srgbClr val="3B3B3A"/>
                </a:solidFill>
                <a:latin typeface="Calibri"/>
                <a:cs typeface="Calibri"/>
              </a:rPr>
              <a:t>DAPT </a:t>
            </a: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in </a:t>
            </a:r>
            <a:r>
              <a:rPr dirty="0" sz="1300" spc="-10">
                <a:solidFill>
                  <a:srgbClr val="3B3B3A"/>
                </a:solidFill>
                <a:latin typeface="Calibri"/>
                <a:cs typeface="Calibri"/>
              </a:rPr>
              <a:t>ACS  </a:t>
            </a: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patients </a:t>
            </a:r>
            <a:r>
              <a:rPr dirty="0" sz="1300" spc="-10">
                <a:solidFill>
                  <a:srgbClr val="3B3B3A"/>
                </a:solidFill>
                <a:latin typeface="Calibri"/>
                <a:cs typeface="Calibri"/>
              </a:rPr>
              <a:t>treated </a:t>
            </a: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with </a:t>
            </a:r>
            <a:r>
              <a:rPr dirty="0" sz="1300" spc="-10">
                <a:solidFill>
                  <a:srgbClr val="3B3B3A"/>
                </a:solidFill>
                <a:latin typeface="Calibri"/>
                <a:cs typeface="Calibri"/>
              </a:rPr>
              <a:t>new generation</a:t>
            </a:r>
            <a:r>
              <a:rPr dirty="0" sz="1300" spc="11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300" spc="-10">
                <a:solidFill>
                  <a:srgbClr val="3B3B3A"/>
                </a:solidFill>
                <a:latin typeface="Calibri"/>
                <a:cs typeface="Calibri"/>
              </a:rPr>
              <a:t>DES</a:t>
            </a:r>
            <a:endParaRPr sz="1300">
              <a:latin typeface="Calibri"/>
              <a:cs typeface="Calibri"/>
            </a:endParaRPr>
          </a:p>
          <a:p>
            <a:pPr marL="151765">
              <a:lnSpc>
                <a:spcPct val="100000"/>
              </a:lnSpc>
              <a:spcBef>
                <a:spcPts val="200"/>
              </a:spcBef>
            </a:pPr>
            <a:r>
              <a:rPr dirty="0" sz="1800" spc="-10">
                <a:latin typeface="Calibri"/>
                <a:cs typeface="Calibri"/>
              </a:rPr>
              <a:t>How?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7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1,496</a:t>
            </a:r>
            <a:r>
              <a:rPr dirty="0" sz="1300" spc="2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patients</a:t>
            </a:r>
            <a:r>
              <a:rPr dirty="0" sz="1300" spc="2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300" spc="-10">
                <a:solidFill>
                  <a:srgbClr val="3B3B3A"/>
                </a:solidFill>
                <a:latin typeface="Calibri"/>
                <a:cs typeface="Calibri"/>
              </a:rPr>
              <a:t>treated</a:t>
            </a:r>
            <a:r>
              <a:rPr dirty="0" sz="1300" spc="2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with</a:t>
            </a:r>
            <a:r>
              <a:rPr dirty="0" sz="1300" spc="2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COMBO</a:t>
            </a:r>
            <a:r>
              <a:rPr dirty="0" sz="1300" spc="1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300" spc="-10">
                <a:solidFill>
                  <a:srgbClr val="3B3B3A"/>
                </a:solidFill>
                <a:latin typeface="Calibri"/>
                <a:cs typeface="Calibri"/>
              </a:rPr>
              <a:t>stent</a:t>
            </a:r>
            <a:r>
              <a:rPr dirty="0" sz="1300" spc="3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300" spc="-10">
                <a:solidFill>
                  <a:srgbClr val="3B3B3A"/>
                </a:solidFill>
                <a:latin typeface="Calibri"/>
                <a:cs typeface="Calibri"/>
              </a:rPr>
              <a:t>were</a:t>
            </a:r>
            <a:r>
              <a:rPr dirty="0" sz="130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300" spc="-10">
                <a:solidFill>
                  <a:srgbClr val="3B3B3A"/>
                </a:solidFill>
                <a:latin typeface="Calibri"/>
                <a:cs typeface="Calibri"/>
              </a:rPr>
              <a:t>randomly</a:t>
            </a:r>
            <a:r>
              <a:rPr dirty="0" sz="1300" spc="1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assigned</a:t>
            </a:r>
            <a:r>
              <a:rPr dirty="0" sz="1300" spc="4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300" spc="-10">
                <a:solidFill>
                  <a:srgbClr val="3B3B3A"/>
                </a:solidFill>
                <a:latin typeface="Calibri"/>
                <a:cs typeface="Calibri"/>
              </a:rPr>
              <a:t>to</a:t>
            </a:r>
            <a:r>
              <a:rPr dirty="0" sz="1300" spc="2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3</a:t>
            </a:r>
            <a:r>
              <a:rPr dirty="0" sz="1300" spc="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vs</a:t>
            </a:r>
            <a:r>
              <a:rPr dirty="0" sz="1300" spc="1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12</a:t>
            </a:r>
            <a:r>
              <a:rPr dirty="0" sz="1300" spc="2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months</a:t>
            </a:r>
            <a:r>
              <a:rPr dirty="0" sz="1300" spc="3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300" spc="-15">
                <a:solidFill>
                  <a:srgbClr val="3B3B3A"/>
                </a:solidFill>
                <a:latin typeface="Calibri"/>
                <a:cs typeface="Calibri"/>
              </a:rPr>
              <a:t>DAPT</a:t>
            </a: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3B3B3A"/>
              </a:buClr>
              <a:buFont typeface="Arial"/>
              <a:buChar char="•"/>
            </a:pPr>
            <a:endParaRPr sz="1150">
              <a:latin typeface="Times New Roman"/>
              <a:cs typeface="Times New Roman"/>
            </a:endParaRPr>
          </a:p>
          <a:p>
            <a:pPr marL="151765">
              <a:lnSpc>
                <a:spcPct val="100000"/>
              </a:lnSpc>
            </a:pPr>
            <a:r>
              <a:rPr dirty="0" sz="1800" spc="-5">
                <a:latin typeface="Calibri"/>
                <a:cs typeface="Calibri"/>
              </a:rPr>
              <a:t>What </a:t>
            </a:r>
            <a:r>
              <a:rPr dirty="0" sz="1800" spc="-10">
                <a:latin typeface="Calibri"/>
                <a:cs typeface="Calibri"/>
              </a:rPr>
              <a:t>are </a:t>
            </a:r>
            <a:r>
              <a:rPr dirty="0" sz="1800">
                <a:latin typeface="Calibri"/>
                <a:cs typeface="Calibri"/>
              </a:rPr>
              <a:t>the</a:t>
            </a:r>
            <a:r>
              <a:rPr dirty="0" sz="1800" spc="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results?</a:t>
            </a:r>
            <a:endParaRPr sz="1800">
              <a:latin typeface="Calibri"/>
              <a:cs typeface="Calibri"/>
            </a:endParaRPr>
          </a:p>
          <a:p>
            <a:pPr marL="289560" marR="148590" indent="-228600">
              <a:lnSpc>
                <a:spcPts val="1400"/>
              </a:lnSpc>
              <a:spcBef>
                <a:spcPts val="810"/>
              </a:spcBef>
              <a:buFont typeface="Arial"/>
              <a:buChar char="•"/>
              <a:tabLst>
                <a:tab pos="289560" algn="l"/>
                <a:tab pos="290195" algn="l"/>
              </a:tabLst>
            </a:pP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3 months is </a:t>
            </a:r>
            <a:r>
              <a:rPr dirty="0" sz="1300" spc="-10">
                <a:solidFill>
                  <a:srgbClr val="3B3B3A"/>
                </a:solidFill>
                <a:latin typeface="Calibri"/>
                <a:cs typeface="Calibri"/>
              </a:rPr>
              <a:t>non-inferior to </a:t>
            </a: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12 months </a:t>
            </a:r>
            <a:r>
              <a:rPr dirty="0" sz="1300" spc="-40">
                <a:solidFill>
                  <a:srgbClr val="3B3B3A"/>
                </a:solidFill>
                <a:latin typeface="Calibri"/>
                <a:cs typeface="Calibri"/>
              </a:rPr>
              <a:t>DAPT. </a:t>
            </a:r>
            <a:r>
              <a:rPr dirty="0" sz="1300" spc="-25">
                <a:solidFill>
                  <a:srgbClr val="3B3B3A"/>
                </a:solidFill>
                <a:latin typeface="Calibri"/>
                <a:cs typeface="Calibri"/>
              </a:rPr>
              <a:t>However, </a:t>
            </a: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numerically higher </a:t>
            </a:r>
            <a:r>
              <a:rPr dirty="0" sz="1300" spc="-15">
                <a:solidFill>
                  <a:srgbClr val="3B3B3A"/>
                </a:solidFill>
                <a:latin typeface="Calibri"/>
                <a:cs typeface="Calibri"/>
              </a:rPr>
              <a:t>rates </a:t>
            </a: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of mortality and  </a:t>
            </a:r>
            <a:r>
              <a:rPr dirty="0" sz="1300" spc="-10">
                <a:solidFill>
                  <a:srgbClr val="3B3B3A"/>
                </a:solidFill>
                <a:latin typeface="Calibri"/>
                <a:cs typeface="Calibri"/>
              </a:rPr>
              <a:t>ST were </a:t>
            </a: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observed in the 3 months </a:t>
            </a:r>
            <a:r>
              <a:rPr dirty="0" sz="1300" spc="-15">
                <a:solidFill>
                  <a:srgbClr val="3B3B3A"/>
                </a:solidFill>
                <a:latin typeface="Calibri"/>
                <a:cs typeface="Calibri"/>
              </a:rPr>
              <a:t>DAPT</a:t>
            </a:r>
            <a:r>
              <a:rPr dirty="0" sz="1300" spc="16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300" spc="-10">
                <a:solidFill>
                  <a:srgbClr val="3B3B3A"/>
                </a:solidFill>
                <a:latin typeface="Calibri"/>
                <a:cs typeface="Calibri"/>
              </a:rPr>
              <a:t>group</a:t>
            </a:r>
            <a:endParaRPr sz="1300">
              <a:latin typeface="Calibri"/>
              <a:cs typeface="Calibri"/>
            </a:endParaRPr>
          </a:p>
          <a:p>
            <a:pPr marL="151765">
              <a:lnSpc>
                <a:spcPct val="100000"/>
              </a:lnSpc>
              <a:spcBef>
                <a:spcPts val="830"/>
              </a:spcBef>
            </a:pPr>
            <a:r>
              <a:rPr dirty="0" sz="1800" spc="-15">
                <a:latin typeface="Calibri"/>
                <a:cs typeface="Calibri"/>
              </a:rPr>
              <a:t>Why </a:t>
            </a:r>
            <a:r>
              <a:rPr dirty="0" sz="1800" spc="-5">
                <a:latin typeface="Calibri"/>
                <a:cs typeface="Calibri"/>
              </a:rPr>
              <a:t>is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important?</a:t>
            </a:r>
            <a:endParaRPr sz="1800">
              <a:latin typeface="Calibri"/>
              <a:cs typeface="Calibri"/>
            </a:endParaRPr>
          </a:p>
          <a:p>
            <a:pPr marL="289560" marR="316865" indent="-228600">
              <a:lnSpc>
                <a:spcPts val="1400"/>
              </a:lnSpc>
              <a:spcBef>
                <a:spcPts val="1325"/>
              </a:spcBef>
              <a:buFont typeface="Arial"/>
              <a:buChar char="•"/>
              <a:tabLst>
                <a:tab pos="289560" algn="l"/>
                <a:tab pos="290195" algn="l"/>
              </a:tabLst>
            </a:pP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Until </a:t>
            </a:r>
            <a:r>
              <a:rPr dirty="0" sz="1300" spc="-10">
                <a:solidFill>
                  <a:srgbClr val="3B3B3A"/>
                </a:solidFill>
                <a:latin typeface="Calibri"/>
                <a:cs typeface="Calibri"/>
              </a:rPr>
              <a:t>more information becomes available, 1-year </a:t>
            </a:r>
            <a:r>
              <a:rPr dirty="0" sz="1300" spc="-15">
                <a:solidFill>
                  <a:srgbClr val="3B3B3A"/>
                </a:solidFill>
                <a:latin typeface="Calibri"/>
                <a:cs typeface="Calibri"/>
              </a:rPr>
              <a:t>DAPT </a:t>
            </a: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should still be </a:t>
            </a:r>
            <a:r>
              <a:rPr dirty="0" sz="1300" spc="-10">
                <a:solidFill>
                  <a:srgbClr val="3B3B3A"/>
                </a:solidFill>
                <a:latin typeface="Calibri"/>
                <a:cs typeface="Calibri"/>
              </a:rPr>
              <a:t>recommended </a:t>
            </a: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in </a:t>
            </a:r>
            <a:r>
              <a:rPr dirty="0" sz="1300" spc="-10">
                <a:solidFill>
                  <a:srgbClr val="3B3B3A"/>
                </a:solidFill>
                <a:latin typeface="Calibri"/>
                <a:cs typeface="Calibri"/>
              </a:rPr>
              <a:t>ACS.  </a:t>
            </a: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Short-term </a:t>
            </a:r>
            <a:r>
              <a:rPr dirty="0" sz="1300" spc="-15">
                <a:solidFill>
                  <a:srgbClr val="3B3B3A"/>
                </a:solidFill>
                <a:latin typeface="Calibri"/>
                <a:cs typeface="Calibri"/>
              </a:rPr>
              <a:t>DAPT may </a:t>
            </a: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be </a:t>
            </a:r>
            <a:r>
              <a:rPr dirty="0" sz="1300" spc="-10">
                <a:solidFill>
                  <a:srgbClr val="3B3B3A"/>
                </a:solidFill>
                <a:latin typeface="Calibri"/>
                <a:cs typeface="Calibri"/>
              </a:rPr>
              <a:t>considered </a:t>
            </a: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only if clinically mandated such as in </a:t>
            </a:r>
            <a:r>
              <a:rPr dirty="0" sz="1300">
                <a:solidFill>
                  <a:srgbClr val="3B3B3A"/>
                </a:solidFill>
                <a:latin typeface="Calibri"/>
                <a:cs typeface="Calibri"/>
              </a:rPr>
              <a:t>high-risk </a:t>
            </a:r>
            <a:r>
              <a:rPr dirty="0" sz="1300" spc="-5">
                <a:solidFill>
                  <a:srgbClr val="3B3B3A"/>
                </a:solidFill>
                <a:latin typeface="Calibri"/>
                <a:cs typeface="Calibri"/>
              </a:rPr>
              <a:t>bleeding  patients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9651" y="233553"/>
            <a:ext cx="305816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5"/>
              <a:t>Disclosure</a:t>
            </a:r>
            <a:r>
              <a:rPr dirty="0" spc="-20"/>
              <a:t> statement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53516" y="1248232"/>
            <a:ext cx="6847205" cy="10807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0">
                <a:latin typeface="Calibri"/>
                <a:cs typeface="Calibri"/>
              </a:rPr>
              <a:t>Speaker's </a:t>
            </a:r>
            <a:r>
              <a:rPr dirty="0" sz="2000" spc="-5">
                <a:latin typeface="Calibri"/>
                <a:cs typeface="Calibri"/>
              </a:rPr>
              <a:t>name </a:t>
            </a:r>
            <a:r>
              <a:rPr dirty="0" sz="2000">
                <a:latin typeface="Calibri"/>
                <a:cs typeface="Calibri"/>
              </a:rPr>
              <a:t>: Giuseppe De</a:t>
            </a:r>
            <a:r>
              <a:rPr dirty="0" sz="2000" spc="-5">
                <a:latin typeface="Calibri"/>
                <a:cs typeface="Calibri"/>
              </a:rPr>
              <a:t> Luca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737870">
              <a:lnSpc>
                <a:spcPct val="100000"/>
              </a:lnSpc>
              <a:spcBef>
                <a:spcPts val="1200"/>
              </a:spcBef>
            </a:pPr>
            <a:r>
              <a:rPr dirty="0" sz="2000">
                <a:latin typeface="MS PGothic"/>
                <a:cs typeface="MS PGothic"/>
              </a:rPr>
              <a:t>☑ </a:t>
            </a:r>
            <a:r>
              <a:rPr dirty="0" sz="2000">
                <a:latin typeface="Calibri"/>
                <a:cs typeface="Calibri"/>
              </a:rPr>
              <a:t>I </a:t>
            </a:r>
            <a:r>
              <a:rPr dirty="0" sz="2000" spc="-5">
                <a:latin typeface="Calibri"/>
                <a:cs typeface="Calibri"/>
              </a:rPr>
              <a:t>do not </a:t>
            </a:r>
            <a:r>
              <a:rPr dirty="0" sz="2000" spc="-20">
                <a:latin typeface="Calibri"/>
                <a:cs typeface="Calibri"/>
              </a:rPr>
              <a:t>have </a:t>
            </a:r>
            <a:r>
              <a:rPr dirty="0" sz="2000" spc="-10">
                <a:latin typeface="Calibri"/>
                <a:cs typeface="Calibri"/>
              </a:rPr>
              <a:t>any </a:t>
            </a:r>
            <a:r>
              <a:rPr dirty="0" sz="2000" spc="-5">
                <a:latin typeface="Calibri"/>
                <a:cs typeface="Calibri"/>
              </a:rPr>
              <a:t>potential conflict of </a:t>
            </a:r>
            <a:r>
              <a:rPr dirty="0" sz="2000" spc="-15">
                <a:latin typeface="Calibri"/>
                <a:cs typeface="Calibri"/>
              </a:rPr>
              <a:t>interest to</a:t>
            </a:r>
            <a:r>
              <a:rPr dirty="0" sz="2000" spc="-14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declare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64195" y="291084"/>
            <a:ext cx="1333500" cy="912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53205" y="233553"/>
            <a:ext cx="215709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25"/>
              <a:t>Why </a:t>
            </a:r>
            <a:r>
              <a:rPr dirty="0" spc="-10"/>
              <a:t>this</a:t>
            </a:r>
            <a:r>
              <a:rPr dirty="0"/>
              <a:t> </a:t>
            </a:r>
            <a:r>
              <a:rPr dirty="0" spc="-15"/>
              <a:t>study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6368" y="1181861"/>
            <a:ext cx="7317740" cy="3044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marR="5080" indent="-2863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10">
                <a:latin typeface="Calibri"/>
                <a:cs typeface="Calibri"/>
              </a:rPr>
              <a:t>Evidence to </a:t>
            </a:r>
            <a:r>
              <a:rPr dirty="0" sz="1800" spc="-5">
                <a:latin typeface="Calibri"/>
                <a:cs typeface="Calibri"/>
              </a:rPr>
              <a:t>support </a:t>
            </a:r>
            <a:r>
              <a:rPr dirty="0" sz="1800" spc="-10">
                <a:latin typeface="Calibri"/>
                <a:cs typeface="Calibri"/>
              </a:rPr>
              <a:t>routine </a:t>
            </a:r>
            <a:r>
              <a:rPr dirty="0" sz="1800">
                <a:latin typeface="Calibri"/>
                <a:cs typeface="Calibri"/>
              </a:rPr>
              <a:t>12-month </a:t>
            </a:r>
            <a:r>
              <a:rPr dirty="0" sz="1800" spc="-15">
                <a:latin typeface="Calibri"/>
                <a:cs typeface="Calibri"/>
              </a:rPr>
              <a:t>DAPT strategy </a:t>
            </a:r>
            <a:r>
              <a:rPr dirty="0" sz="1800">
                <a:latin typeface="Calibri"/>
                <a:cs typeface="Calibri"/>
              </a:rPr>
              <a:t>in </a:t>
            </a:r>
            <a:r>
              <a:rPr dirty="0" sz="1800" spc="-10">
                <a:latin typeface="Calibri"/>
                <a:cs typeface="Calibri"/>
              </a:rPr>
              <a:t>ACS </a:t>
            </a:r>
            <a:r>
              <a:rPr dirty="0" sz="1800">
                <a:latin typeface="Calibri"/>
                <a:cs typeface="Calibri"/>
              </a:rPr>
              <a:t>is </a:t>
            </a:r>
            <a:r>
              <a:rPr dirty="0" sz="1800" spc="-10">
                <a:latin typeface="Calibri"/>
                <a:cs typeface="Calibri"/>
              </a:rPr>
              <a:t>still </a:t>
            </a:r>
            <a:r>
              <a:rPr dirty="0" sz="1800" spc="-5">
                <a:latin typeface="Calibri"/>
                <a:cs typeface="Calibri"/>
              </a:rPr>
              <a:t>based on 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5">
                <a:latin typeface="Calibri"/>
                <a:cs typeface="Calibri"/>
              </a:rPr>
              <a:t>20-year old </a:t>
            </a:r>
            <a:r>
              <a:rPr dirty="0" sz="1800" spc="-10">
                <a:latin typeface="Calibri"/>
                <a:cs typeface="Calibri"/>
              </a:rPr>
              <a:t>ACS </a:t>
            </a:r>
            <a:r>
              <a:rPr dirty="0" sz="1800" spc="-5">
                <a:latin typeface="Calibri"/>
                <a:cs typeface="Calibri"/>
              </a:rPr>
              <a:t>trial </a:t>
            </a:r>
            <a:r>
              <a:rPr dirty="0" sz="1800" spc="-10">
                <a:latin typeface="Calibri"/>
                <a:cs typeface="Calibri"/>
              </a:rPr>
              <a:t>(PCI CURE), </a:t>
            </a:r>
            <a:r>
              <a:rPr dirty="0" sz="1800" spc="-5">
                <a:latin typeface="Calibri"/>
                <a:cs typeface="Calibri"/>
              </a:rPr>
              <a:t>in which only </a:t>
            </a:r>
            <a:r>
              <a:rPr dirty="0" sz="1800">
                <a:latin typeface="Calibri"/>
                <a:cs typeface="Calibri"/>
              </a:rPr>
              <a:t>minor </a:t>
            </a:r>
            <a:r>
              <a:rPr dirty="0" sz="1800" spc="-5">
                <a:latin typeface="Calibri"/>
                <a:cs typeface="Calibri"/>
              </a:rPr>
              <a:t>benefits in  </a:t>
            </a:r>
            <a:r>
              <a:rPr dirty="0" sz="1800" spc="-10">
                <a:latin typeface="Calibri"/>
                <a:cs typeface="Calibri"/>
              </a:rPr>
              <a:t>combined </a:t>
            </a:r>
            <a:r>
              <a:rPr dirty="0" sz="1800" spc="-5">
                <a:latin typeface="Calibri"/>
                <a:cs typeface="Calibri"/>
              </a:rPr>
              <a:t>death </a:t>
            </a:r>
            <a:r>
              <a:rPr dirty="0" sz="1800">
                <a:latin typeface="Calibri"/>
                <a:cs typeface="Calibri"/>
              </a:rPr>
              <a:t>and MI </a:t>
            </a:r>
            <a:r>
              <a:rPr dirty="0" sz="1800" spc="-5">
                <a:latin typeface="Calibri"/>
                <a:cs typeface="Calibri"/>
              </a:rPr>
              <a:t>(0.7%) </a:t>
            </a:r>
            <a:r>
              <a:rPr dirty="0" sz="1800" spc="-10">
                <a:latin typeface="Calibri"/>
                <a:cs typeface="Calibri"/>
              </a:rPr>
              <a:t>were </a:t>
            </a:r>
            <a:r>
              <a:rPr dirty="0" sz="1800" spc="-5">
                <a:latin typeface="Calibri"/>
                <a:cs typeface="Calibri"/>
              </a:rPr>
              <a:t>observed during </a:t>
            </a:r>
            <a:r>
              <a:rPr dirty="0" sz="1800">
                <a:latin typeface="Calibri"/>
                <a:cs typeface="Calibri"/>
              </a:rPr>
              <a:t>the </a:t>
            </a:r>
            <a:r>
              <a:rPr dirty="0" sz="1800" spc="-10">
                <a:latin typeface="Calibri"/>
                <a:cs typeface="Calibri"/>
              </a:rPr>
              <a:t>randomized  </a:t>
            </a:r>
            <a:r>
              <a:rPr dirty="0" sz="1800" spc="-5">
                <a:latin typeface="Calibri"/>
                <a:cs typeface="Calibri"/>
              </a:rPr>
              <a:t>study phase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baseline="25462" sz="1800" spc="-7">
                <a:latin typeface="Calibri"/>
                <a:cs typeface="Calibri"/>
              </a:rPr>
              <a:t>(1)</a:t>
            </a:r>
            <a:endParaRPr baseline="25462" sz="1800">
              <a:latin typeface="Calibri"/>
              <a:cs typeface="Calibri"/>
            </a:endParaRPr>
          </a:p>
          <a:p>
            <a:pPr marL="299085" marR="69532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5">
                <a:latin typeface="Calibri"/>
                <a:cs typeface="Calibri"/>
              </a:rPr>
              <a:t>Improvement in </a:t>
            </a:r>
            <a:r>
              <a:rPr dirty="0" sz="1800" spc="-10">
                <a:latin typeface="Calibri"/>
                <a:cs typeface="Calibri"/>
              </a:rPr>
              <a:t>DES </a:t>
            </a:r>
            <a:r>
              <a:rPr dirty="0" sz="1800" spc="-5">
                <a:latin typeface="Calibri"/>
                <a:cs typeface="Calibri"/>
              </a:rPr>
              <a:t>technology has </a:t>
            </a:r>
            <a:r>
              <a:rPr dirty="0" sz="1800" spc="-10">
                <a:latin typeface="Calibri"/>
                <a:cs typeface="Calibri"/>
              </a:rPr>
              <a:t>contributed to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15">
                <a:latin typeface="Calibri"/>
                <a:cs typeface="Calibri"/>
              </a:rPr>
              <a:t>faster </a:t>
            </a:r>
            <a:r>
              <a:rPr dirty="0" sz="1800" spc="-5">
                <a:latin typeface="Calibri"/>
                <a:cs typeface="Calibri"/>
              </a:rPr>
              <a:t>re-  </a:t>
            </a:r>
            <a:r>
              <a:rPr dirty="0" sz="1800" spc="-10">
                <a:latin typeface="Calibri"/>
                <a:cs typeface="Calibri"/>
              </a:rPr>
              <a:t>endothelization </a:t>
            </a:r>
            <a:r>
              <a:rPr dirty="0" sz="1800">
                <a:latin typeface="Calibri"/>
                <a:cs typeface="Calibri"/>
              </a:rPr>
              <a:t>and </a:t>
            </a:r>
            <a:r>
              <a:rPr dirty="0" sz="1800" spc="-5">
                <a:latin typeface="Calibri"/>
                <a:cs typeface="Calibri"/>
              </a:rPr>
              <a:t>solved </a:t>
            </a:r>
            <a:r>
              <a:rPr dirty="0" sz="1800">
                <a:latin typeface="Calibri"/>
                <a:cs typeface="Calibri"/>
              </a:rPr>
              <a:t>all </a:t>
            </a:r>
            <a:r>
              <a:rPr dirty="0" sz="1800" spc="-10">
                <a:latin typeface="Calibri"/>
                <a:cs typeface="Calibri"/>
              </a:rPr>
              <a:t>previous </a:t>
            </a:r>
            <a:r>
              <a:rPr dirty="0" sz="1800" spc="-15">
                <a:latin typeface="Calibri"/>
                <a:cs typeface="Calibri"/>
              </a:rPr>
              <a:t>safety </a:t>
            </a:r>
            <a:r>
              <a:rPr dirty="0" sz="1800" spc="-5">
                <a:latin typeface="Calibri"/>
                <a:cs typeface="Calibri"/>
              </a:rPr>
              <a:t>issues </a:t>
            </a:r>
            <a:r>
              <a:rPr dirty="0" sz="1800" spc="-15">
                <a:latin typeface="Calibri"/>
                <a:cs typeface="Calibri"/>
              </a:rPr>
              <a:t>related </a:t>
            </a:r>
            <a:r>
              <a:rPr dirty="0" sz="1800" spc="-10">
                <a:latin typeface="Calibri"/>
                <a:cs typeface="Calibri"/>
              </a:rPr>
              <a:t>to </a:t>
            </a:r>
            <a:r>
              <a:rPr dirty="0" sz="1800" spc="-15">
                <a:latin typeface="Calibri"/>
                <a:cs typeface="Calibri"/>
              </a:rPr>
              <a:t>stent  </a:t>
            </a:r>
            <a:r>
              <a:rPr dirty="0" sz="1800" spc="-10">
                <a:latin typeface="Calibri"/>
                <a:cs typeface="Calibri"/>
              </a:rPr>
              <a:t>thrombosis </a:t>
            </a:r>
            <a:r>
              <a:rPr dirty="0" sz="1800" spc="-5">
                <a:latin typeface="Calibri"/>
                <a:cs typeface="Calibri"/>
              </a:rPr>
              <a:t>with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DES</a:t>
            </a:r>
            <a:endParaRPr sz="1800">
              <a:latin typeface="Calibri"/>
              <a:cs typeface="Calibri"/>
            </a:endParaRPr>
          </a:p>
          <a:p>
            <a:pPr marL="299085" marR="32384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5">
                <a:latin typeface="Calibri"/>
                <a:cs typeface="Calibri"/>
              </a:rPr>
              <a:t>The </a:t>
            </a:r>
            <a:r>
              <a:rPr dirty="0" sz="1800" spc="-10">
                <a:latin typeface="Calibri"/>
                <a:cs typeface="Calibri"/>
              </a:rPr>
              <a:t>COMBO </a:t>
            </a:r>
            <a:r>
              <a:rPr dirty="0" sz="1800" spc="-5">
                <a:latin typeface="Calibri"/>
                <a:cs typeface="Calibri"/>
              </a:rPr>
              <a:t>Dual </a:t>
            </a:r>
            <a:r>
              <a:rPr dirty="0" sz="1800" spc="-10">
                <a:latin typeface="Calibri"/>
                <a:cs typeface="Calibri"/>
              </a:rPr>
              <a:t>Therapy Stent, </a:t>
            </a:r>
            <a:r>
              <a:rPr dirty="0" sz="1800" spc="-5">
                <a:latin typeface="Calibri"/>
                <a:cs typeface="Calibri"/>
              </a:rPr>
              <a:t>which </a:t>
            </a:r>
            <a:r>
              <a:rPr dirty="0" sz="1800" spc="-10">
                <a:latin typeface="Calibri"/>
                <a:cs typeface="Calibri"/>
              </a:rPr>
              <a:t>combines </a:t>
            </a:r>
            <a:r>
              <a:rPr dirty="0" sz="1800" spc="-5">
                <a:latin typeface="Calibri"/>
                <a:cs typeface="Calibri"/>
              </a:rPr>
              <a:t>abluminal release of  </a:t>
            </a:r>
            <a:r>
              <a:rPr dirty="0" sz="1800" spc="-10">
                <a:latin typeface="Calibri"/>
                <a:cs typeface="Calibri"/>
              </a:rPr>
              <a:t>sirolimus </a:t>
            </a:r>
            <a:r>
              <a:rPr dirty="0" sz="1500" spc="-10" i="1">
                <a:latin typeface="Calibri"/>
                <a:cs typeface="Calibri"/>
              </a:rPr>
              <a:t>(to prevent </a:t>
            </a:r>
            <a:r>
              <a:rPr dirty="0" sz="1500" spc="-5" i="1">
                <a:latin typeface="Calibri"/>
                <a:cs typeface="Calibri"/>
              </a:rPr>
              <a:t>neointima </a:t>
            </a:r>
            <a:r>
              <a:rPr dirty="0" sz="1500" spc="-10" i="1">
                <a:latin typeface="Calibri"/>
                <a:cs typeface="Calibri"/>
              </a:rPr>
              <a:t>formation) </a:t>
            </a:r>
            <a:r>
              <a:rPr dirty="0" sz="1800">
                <a:latin typeface="Calibri"/>
                <a:cs typeface="Calibri"/>
              </a:rPr>
              <a:t>and </a:t>
            </a:r>
            <a:r>
              <a:rPr dirty="0" sz="1800" spc="-10">
                <a:latin typeface="Calibri"/>
                <a:cs typeface="Calibri"/>
              </a:rPr>
              <a:t>capture </a:t>
            </a:r>
            <a:r>
              <a:rPr dirty="0" sz="1800" spc="-5">
                <a:latin typeface="Calibri"/>
                <a:cs typeface="Calibri"/>
              </a:rPr>
              <a:t>of endothelial </a:t>
            </a:r>
            <a:r>
              <a:rPr dirty="0" sz="1800" spc="-10">
                <a:latin typeface="Calibri"/>
                <a:cs typeface="Calibri"/>
              </a:rPr>
              <a:t>progenitor  </a:t>
            </a:r>
            <a:r>
              <a:rPr dirty="0" sz="1800" spc="-5">
                <a:latin typeface="Calibri"/>
                <a:cs typeface="Calibri"/>
              </a:rPr>
              <a:t>cells </a:t>
            </a:r>
            <a:r>
              <a:rPr dirty="0" sz="1500" spc="-10" i="1">
                <a:latin typeface="Calibri"/>
                <a:cs typeface="Calibri"/>
              </a:rPr>
              <a:t>(to enhance stent </a:t>
            </a:r>
            <a:r>
              <a:rPr dirty="0" sz="1500" spc="-5" i="1">
                <a:latin typeface="Calibri"/>
                <a:cs typeface="Calibri"/>
              </a:rPr>
              <a:t>re-endothelialization) </a:t>
            </a:r>
            <a:r>
              <a:rPr dirty="0" baseline="25462" sz="1800" spc="-7">
                <a:latin typeface="Calibri"/>
                <a:cs typeface="Calibri"/>
              </a:rPr>
              <a:t>(2) </a:t>
            </a:r>
            <a:r>
              <a:rPr dirty="0" sz="1800" spc="-15">
                <a:latin typeface="Calibri"/>
                <a:cs typeface="Calibri"/>
              </a:rPr>
              <a:t>may </a:t>
            </a:r>
            <a:r>
              <a:rPr dirty="0" sz="1800" spc="-5">
                <a:latin typeface="Calibri"/>
                <a:cs typeface="Calibri"/>
              </a:rPr>
              <a:t>be </a:t>
            </a:r>
            <a:r>
              <a:rPr dirty="0" sz="1800" spc="-15">
                <a:latin typeface="Calibri"/>
                <a:cs typeface="Calibri"/>
              </a:rPr>
              <a:t>attractive </a:t>
            </a:r>
            <a:r>
              <a:rPr dirty="0" sz="1800">
                <a:latin typeface="Calibri"/>
                <a:cs typeface="Calibri"/>
              </a:rPr>
              <a:t>in the </a:t>
            </a:r>
            <a:r>
              <a:rPr dirty="0" sz="1800" spc="-15">
                <a:latin typeface="Calibri"/>
                <a:cs typeface="Calibri"/>
              </a:rPr>
              <a:t>context </a:t>
            </a:r>
            <a:r>
              <a:rPr dirty="0" sz="1800" spc="-5">
                <a:latin typeface="Calibri"/>
                <a:cs typeface="Calibri"/>
              </a:rPr>
              <a:t>of  </a:t>
            </a:r>
            <a:r>
              <a:rPr dirty="0" sz="1800" spc="-10">
                <a:latin typeface="Calibri"/>
                <a:cs typeface="Calibri"/>
              </a:rPr>
              <a:t>ACS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9469" y="4376724"/>
            <a:ext cx="25679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1. </a:t>
            </a:r>
            <a:r>
              <a:rPr dirty="0" sz="900" spc="-5">
                <a:latin typeface="Calibri"/>
                <a:cs typeface="Calibri"/>
              </a:rPr>
              <a:t>Mehta et al.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Lancet.2001;358:527-533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900">
                <a:latin typeface="Calibri"/>
                <a:cs typeface="Calibri"/>
              </a:rPr>
              <a:t>2. </a:t>
            </a:r>
            <a:r>
              <a:rPr dirty="0" sz="900" spc="-5">
                <a:latin typeface="Calibri"/>
                <a:cs typeface="Calibri"/>
              </a:rPr>
              <a:t>Granada et al. Circ Cardiovasc Interv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2010;3:257-266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64195" y="291084"/>
            <a:ext cx="1333500" cy="912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3057" y="227203"/>
            <a:ext cx="288988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What did </a:t>
            </a:r>
            <a:r>
              <a:rPr dirty="0" spc="-15"/>
              <a:t>we</a:t>
            </a:r>
            <a:r>
              <a:rPr dirty="0" spc="-25"/>
              <a:t> </a:t>
            </a:r>
            <a:r>
              <a:rPr dirty="0" spc="-15"/>
              <a:t>study?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43180" rIns="0" bIns="0" rtlCol="0" vert="horz">
            <a:spAutoFit/>
          </a:bodyPr>
          <a:lstStyle/>
          <a:p>
            <a:pPr algn="ctr" marL="238125" marR="5080">
              <a:lnSpc>
                <a:spcPct val="90100"/>
              </a:lnSpc>
              <a:spcBef>
                <a:spcPts val="340"/>
              </a:spcBef>
            </a:pPr>
            <a:r>
              <a:rPr dirty="0" spc="-5"/>
              <a:t>The </a:t>
            </a:r>
            <a:r>
              <a:rPr dirty="0"/>
              <a:t>aim </a:t>
            </a:r>
            <a:r>
              <a:rPr dirty="0" spc="-5"/>
              <a:t>of </a:t>
            </a:r>
            <a:r>
              <a:rPr dirty="0"/>
              <a:t>the </a:t>
            </a:r>
            <a:r>
              <a:rPr dirty="0" spc="-5"/>
              <a:t>Randomised </a:t>
            </a:r>
            <a:r>
              <a:rPr dirty="0" spc="-10"/>
              <a:t>Evaluation </a:t>
            </a:r>
            <a:r>
              <a:rPr dirty="0" spc="-5"/>
              <a:t>of short-term DUal </a:t>
            </a:r>
            <a:r>
              <a:rPr dirty="0" spc="-10"/>
              <a:t>antiplatelet  </a:t>
            </a:r>
            <a:r>
              <a:rPr dirty="0" spc="-5"/>
              <a:t>therapy </a:t>
            </a:r>
            <a:r>
              <a:rPr dirty="0"/>
              <a:t>in </a:t>
            </a:r>
            <a:r>
              <a:rPr dirty="0" spc="-10"/>
              <a:t>patients </a:t>
            </a:r>
            <a:r>
              <a:rPr dirty="0"/>
              <a:t>with </a:t>
            </a:r>
            <a:r>
              <a:rPr dirty="0" spc="-5"/>
              <a:t>acute </a:t>
            </a:r>
            <a:r>
              <a:rPr dirty="0" spc="-10"/>
              <a:t>Coronary syndromE treated </a:t>
            </a:r>
            <a:r>
              <a:rPr dirty="0"/>
              <a:t>with a </a:t>
            </a:r>
            <a:r>
              <a:rPr dirty="0" spc="-5"/>
              <a:t>new  </a:t>
            </a:r>
            <a:r>
              <a:rPr dirty="0" spc="-10"/>
              <a:t>generation </a:t>
            </a:r>
            <a:r>
              <a:rPr dirty="0" spc="-15"/>
              <a:t>stent </a:t>
            </a:r>
            <a:r>
              <a:rPr dirty="0"/>
              <a:t>(REDUCE) </a:t>
            </a:r>
            <a:r>
              <a:rPr dirty="0" spc="-5"/>
              <a:t>trial </a:t>
            </a:r>
            <a:r>
              <a:rPr dirty="0" spc="-10"/>
              <a:t>was </a:t>
            </a:r>
            <a:r>
              <a:rPr dirty="0" spc="-15"/>
              <a:t>to</a:t>
            </a:r>
            <a:r>
              <a:rPr dirty="0" spc="5"/>
              <a:t> </a:t>
            </a:r>
            <a:r>
              <a:rPr dirty="0" spc="-10"/>
              <a:t>evaluate</a:t>
            </a:r>
          </a:p>
          <a:p>
            <a:pPr marL="17145">
              <a:lnSpc>
                <a:spcPct val="100000"/>
              </a:lnSpc>
            </a:pPr>
          </a:p>
          <a:p>
            <a:pPr marL="17145">
              <a:lnSpc>
                <a:spcPct val="100000"/>
              </a:lnSpc>
            </a:pPr>
            <a:endParaRPr sz="1650">
              <a:latin typeface="Times New Roman"/>
              <a:cs typeface="Times New Roman"/>
            </a:endParaRPr>
          </a:p>
          <a:p>
            <a:pPr marL="260985" marR="22860" indent="-231775">
              <a:lnSpc>
                <a:spcPts val="2160"/>
              </a:lnSpc>
            </a:pPr>
            <a:r>
              <a:rPr dirty="0" b="1">
                <a:latin typeface="Calibri"/>
                <a:cs typeface="Calibri"/>
              </a:rPr>
              <a:t>the </a:t>
            </a:r>
            <a:r>
              <a:rPr dirty="0" spc="-10" b="1">
                <a:latin typeface="Calibri"/>
                <a:cs typeface="Calibri"/>
              </a:rPr>
              <a:t>safety </a:t>
            </a:r>
            <a:r>
              <a:rPr dirty="0" b="1">
                <a:latin typeface="Calibri"/>
                <a:cs typeface="Calibri"/>
              </a:rPr>
              <a:t>and </a:t>
            </a:r>
            <a:r>
              <a:rPr dirty="0" spc="-5" b="1">
                <a:latin typeface="Calibri"/>
                <a:cs typeface="Calibri"/>
              </a:rPr>
              <a:t>benefits </a:t>
            </a:r>
            <a:r>
              <a:rPr dirty="0" b="1">
                <a:latin typeface="Calibri"/>
                <a:cs typeface="Calibri"/>
              </a:rPr>
              <a:t>of a </a:t>
            </a:r>
            <a:r>
              <a:rPr dirty="0" spc="-5" b="1">
                <a:latin typeface="Calibri"/>
                <a:cs typeface="Calibri"/>
              </a:rPr>
              <a:t>short-term 3-month vs </a:t>
            </a:r>
            <a:r>
              <a:rPr dirty="0" spc="-10" b="1">
                <a:latin typeface="Calibri"/>
                <a:cs typeface="Calibri"/>
              </a:rPr>
              <a:t>standard </a:t>
            </a:r>
            <a:r>
              <a:rPr dirty="0" spc="-5" b="1">
                <a:latin typeface="Calibri"/>
                <a:cs typeface="Calibri"/>
              </a:rPr>
              <a:t>12-month  </a:t>
            </a:r>
            <a:r>
              <a:rPr dirty="0" spc="-15" b="1">
                <a:latin typeface="Calibri"/>
                <a:cs typeface="Calibri"/>
              </a:rPr>
              <a:t>DAPT </a:t>
            </a:r>
            <a:r>
              <a:rPr dirty="0" b="1">
                <a:latin typeface="Calibri"/>
                <a:cs typeface="Calibri"/>
              </a:rPr>
              <a:t>in </a:t>
            </a:r>
            <a:r>
              <a:rPr dirty="0" spc="-10" b="1">
                <a:latin typeface="Calibri"/>
                <a:cs typeface="Calibri"/>
              </a:rPr>
              <a:t>ACS </a:t>
            </a:r>
            <a:r>
              <a:rPr dirty="0" spc="-5" b="1">
                <a:latin typeface="Calibri"/>
                <a:cs typeface="Calibri"/>
              </a:rPr>
              <a:t>patients </a:t>
            </a:r>
            <a:r>
              <a:rPr dirty="0" spc="-15" b="1">
                <a:latin typeface="Calibri"/>
                <a:cs typeface="Calibri"/>
              </a:rPr>
              <a:t>treated </a:t>
            </a:r>
            <a:r>
              <a:rPr dirty="0" spc="-5" b="1">
                <a:latin typeface="Calibri"/>
                <a:cs typeface="Calibri"/>
              </a:rPr>
              <a:t>with new </a:t>
            </a:r>
            <a:r>
              <a:rPr dirty="0" spc="-15" b="1">
                <a:latin typeface="Calibri"/>
                <a:cs typeface="Calibri"/>
              </a:rPr>
              <a:t>generation DES </a:t>
            </a:r>
            <a:r>
              <a:rPr dirty="0" b="1">
                <a:latin typeface="Calibri"/>
                <a:cs typeface="Calibri"/>
              </a:rPr>
              <a:t>(Combo</a:t>
            </a:r>
            <a:r>
              <a:rPr dirty="0" spc="40" b="1">
                <a:latin typeface="Calibri"/>
                <a:cs typeface="Calibri"/>
              </a:rPr>
              <a:t> </a:t>
            </a:r>
            <a:r>
              <a:rPr dirty="0" spc="-5" b="1">
                <a:latin typeface="Calibri"/>
                <a:cs typeface="Calibri"/>
              </a:rPr>
              <a:t>Dual</a:t>
            </a:r>
          </a:p>
          <a:p>
            <a:pPr algn="ctr" marL="226060">
              <a:lnSpc>
                <a:spcPts val="2130"/>
              </a:lnSpc>
            </a:pPr>
            <a:r>
              <a:rPr dirty="0" spc="-10" b="1">
                <a:latin typeface="Calibri"/>
                <a:cs typeface="Calibri"/>
              </a:rPr>
              <a:t>Therapy</a:t>
            </a:r>
            <a:r>
              <a:rPr dirty="0" spc="-5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Stent)</a:t>
            </a:r>
          </a:p>
        </p:txBody>
      </p:sp>
      <p:sp>
        <p:nvSpPr>
          <p:cNvPr id="4" name="object 4"/>
          <p:cNvSpPr/>
          <p:nvPr/>
        </p:nvSpPr>
        <p:spPr>
          <a:xfrm>
            <a:off x="7664195" y="291084"/>
            <a:ext cx="1333500" cy="912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3081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How </a:t>
            </a:r>
            <a:r>
              <a:rPr dirty="0" spc="-15"/>
              <a:t>was </a:t>
            </a:r>
            <a:r>
              <a:rPr dirty="0" spc="-5"/>
              <a:t>the </a:t>
            </a:r>
            <a:r>
              <a:rPr dirty="0" spc="-15"/>
              <a:t>study</a:t>
            </a:r>
            <a:r>
              <a:rPr dirty="0" spc="30"/>
              <a:t> </a:t>
            </a:r>
            <a:r>
              <a:rPr dirty="0" spc="-20"/>
              <a:t>executed?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6368" y="1181861"/>
            <a:ext cx="7261225" cy="2769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marR="169545" indent="-2863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u="heavy" sz="18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Design</a:t>
            </a:r>
            <a:r>
              <a:rPr dirty="0" sz="1800" spc="-5">
                <a:latin typeface="Calibri"/>
                <a:cs typeface="Calibri"/>
              </a:rPr>
              <a:t>: </a:t>
            </a:r>
            <a:r>
              <a:rPr dirty="0" sz="1800" spc="-10">
                <a:latin typeface="Calibri"/>
                <a:cs typeface="Calibri"/>
              </a:rPr>
              <a:t>Investigator-initiated </a:t>
            </a:r>
            <a:r>
              <a:rPr dirty="0" sz="1800" spc="-5">
                <a:latin typeface="Calibri"/>
                <a:cs typeface="Calibri"/>
              </a:rPr>
              <a:t>prospective, </a:t>
            </a:r>
            <a:r>
              <a:rPr dirty="0" sz="1800" spc="-20">
                <a:latin typeface="Calibri"/>
                <a:cs typeface="Calibri"/>
              </a:rPr>
              <a:t>multicenter, </a:t>
            </a:r>
            <a:r>
              <a:rPr dirty="0" sz="1800" spc="-10">
                <a:latin typeface="Calibri"/>
                <a:cs typeface="Calibri"/>
              </a:rPr>
              <a:t>randomized </a:t>
            </a:r>
            <a:r>
              <a:rPr dirty="0" sz="1800" spc="-5">
                <a:latin typeface="Calibri"/>
                <a:cs typeface="Calibri"/>
              </a:rPr>
              <a:t>study  with </a:t>
            </a:r>
            <a:r>
              <a:rPr dirty="0" sz="1800" spc="-10">
                <a:latin typeface="Calibri"/>
                <a:cs typeface="Calibri"/>
              </a:rPr>
              <a:t>two randomization groups </a:t>
            </a:r>
            <a:r>
              <a:rPr dirty="0" sz="1800" spc="-5">
                <a:latin typeface="Calibri"/>
                <a:cs typeface="Calibri"/>
              </a:rPr>
              <a:t>(3 </a:t>
            </a:r>
            <a:r>
              <a:rPr dirty="0" sz="1800" spc="-10">
                <a:latin typeface="Calibri"/>
                <a:cs typeface="Calibri"/>
              </a:rPr>
              <a:t>versus </a:t>
            </a:r>
            <a:r>
              <a:rPr dirty="0" sz="1800">
                <a:latin typeface="Calibri"/>
                <a:cs typeface="Calibri"/>
              </a:rPr>
              <a:t>12 </a:t>
            </a:r>
            <a:r>
              <a:rPr dirty="0" sz="1800" spc="-5">
                <a:latin typeface="Calibri"/>
                <a:cs typeface="Calibri"/>
              </a:rPr>
              <a:t>months </a:t>
            </a:r>
            <a:r>
              <a:rPr dirty="0" sz="1800" spc="-15">
                <a:latin typeface="Calibri"/>
                <a:cs typeface="Calibri"/>
              </a:rPr>
              <a:t>DAPT)</a:t>
            </a:r>
            <a:r>
              <a:rPr dirty="0" sz="1800" spc="1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(NCT02118870)</a:t>
            </a:r>
            <a:endParaRPr sz="1600">
              <a:latin typeface="Calibri"/>
              <a:cs typeface="Calibri"/>
            </a:endParaRPr>
          </a:p>
          <a:p>
            <a:pPr marL="299085" marR="5080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u="heavy" sz="18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Primary objective</a:t>
            </a:r>
            <a:r>
              <a:rPr dirty="0" sz="1800" spc="-5">
                <a:latin typeface="Calibri"/>
                <a:cs typeface="Calibri"/>
              </a:rPr>
              <a:t>: </a:t>
            </a:r>
            <a:r>
              <a:rPr dirty="0" sz="1800" spc="-80">
                <a:latin typeface="Calibri"/>
                <a:cs typeface="Calibri"/>
              </a:rPr>
              <a:t>To </a:t>
            </a:r>
            <a:r>
              <a:rPr dirty="0" sz="1800" spc="-10">
                <a:latin typeface="Calibri"/>
                <a:cs typeface="Calibri"/>
              </a:rPr>
              <a:t>evaluate </a:t>
            </a:r>
            <a:r>
              <a:rPr dirty="0" sz="1800">
                <a:latin typeface="Calibri"/>
                <a:cs typeface="Calibri"/>
              </a:rPr>
              <a:t>the </a:t>
            </a:r>
            <a:r>
              <a:rPr dirty="0" sz="1800" spc="-10">
                <a:latin typeface="Calibri"/>
                <a:cs typeface="Calibri"/>
              </a:rPr>
              <a:t>non-inferiority </a:t>
            </a:r>
            <a:r>
              <a:rPr dirty="0" sz="1800" spc="-5">
                <a:latin typeface="Calibri"/>
                <a:cs typeface="Calibri"/>
              </a:rPr>
              <a:t>of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10">
                <a:latin typeface="Calibri"/>
                <a:cs typeface="Calibri"/>
              </a:rPr>
              <a:t>combined </a:t>
            </a:r>
            <a:r>
              <a:rPr dirty="0" sz="1800" spc="-15">
                <a:latin typeface="Calibri"/>
                <a:cs typeface="Calibri"/>
              </a:rPr>
              <a:t>safety </a:t>
            </a:r>
            <a:r>
              <a:rPr dirty="0" sz="1800">
                <a:latin typeface="Calibri"/>
                <a:cs typeface="Calibri"/>
              </a:rPr>
              <a:t>and  </a:t>
            </a:r>
            <a:r>
              <a:rPr dirty="0" sz="1800" spc="-10">
                <a:latin typeface="Calibri"/>
                <a:cs typeface="Calibri"/>
              </a:rPr>
              <a:t>efficacy </a:t>
            </a:r>
            <a:r>
              <a:rPr dirty="0" sz="1800" spc="-5">
                <a:latin typeface="Calibri"/>
                <a:cs typeface="Calibri"/>
              </a:rPr>
              <a:t>endpoint of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5">
                <a:latin typeface="Calibri"/>
                <a:cs typeface="Calibri"/>
              </a:rPr>
              <a:t>short-term </a:t>
            </a:r>
            <a:r>
              <a:rPr dirty="0" sz="1800">
                <a:latin typeface="Calibri"/>
                <a:cs typeface="Calibri"/>
              </a:rPr>
              <a:t>3 </a:t>
            </a:r>
            <a:r>
              <a:rPr dirty="0" sz="1800" spc="-5">
                <a:latin typeface="Calibri"/>
                <a:cs typeface="Calibri"/>
              </a:rPr>
              <a:t>months </a:t>
            </a:r>
            <a:r>
              <a:rPr dirty="0" sz="1800" spc="-50">
                <a:latin typeface="Calibri"/>
                <a:cs typeface="Calibri"/>
              </a:rPr>
              <a:t>DAPT, </a:t>
            </a:r>
            <a:r>
              <a:rPr dirty="0" sz="1800" spc="-10">
                <a:latin typeface="Calibri"/>
                <a:cs typeface="Calibri"/>
              </a:rPr>
              <a:t>compared to standard  </a:t>
            </a:r>
            <a:r>
              <a:rPr dirty="0" sz="1800" spc="-5">
                <a:latin typeface="Calibri"/>
                <a:cs typeface="Calibri"/>
              </a:rPr>
              <a:t>12-month </a:t>
            </a:r>
            <a:r>
              <a:rPr dirty="0" sz="1800" spc="-15">
                <a:latin typeface="Calibri"/>
                <a:cs typeface="Calibri"/>
              </a:rPr>
              <a:t>DAPT </a:t>
            </a:r>
            <a:r>
              <a:rPr dirty="0" sz="1800" spc="-30">
                <a:latin typeface="Calibri"/>
                <a:cs typeface="Calibri"/>
              </a:rPr>
              <a:t>strategy, </a:t>
            </a:r>
            <a:r>
              <a:rPr dirty="0" sz="1800" spc="-5">
                <a:latin typeface="Calibri"/>
                <a:cs typeface="Calibri"/>
              </a:rPr>
              <a:t>in </a:t>
            </a:r>
            <a:r>
              <a:rPr dirty="0" sz="1800" spc="-10">
                <a:latin typeface="Calibri"/>
                <a:cs typeface="Calibri"/>
              </a:rPr>
              <a:t>ACS </a:t>
            </a:r>
            <a:r>
              <a:rPr dirty="0" sz="1800" spc="-5">
                <a:latin typeface="Calibri"/>
                <a:cs typeface="Calibri"/>
              </a:rPr>
              <a:t>patients </a:t>
            </a:r>
            <a:r>
              <a:rPr dirty="0" sz="1800" spc="-10">
                <a:latin typeface="Calibri"/>
                <a:cs typeface="Calibri"/>
              </a:rPr>
              <a:t>treated </a:t>
            </a:r>
            <a:r>
              <a:rPr dirty="0" sz="1800" spc="-5">
                <a:latin typeface="Calibri"/>
                <a:cs typeface="Calibri"/>
              </a:rPr>
              <a:t>with </a:t>
            </a:r>
            <a:r>
              <a:rPr dirty="0" sz="1800">
                <a:latin typeface="Calibri"/>
                <a:cs typeface="Calibri"/>
              </a:rPr>
              <a:t>the </a:t>
            </a:r>
            <a:r>
              <a:rPr dirty="0" sz="1800" spc="-10">
                <a:latin typeface="Calibri"/>
                <a:cs typeface="Calibri"/>
              </a:rPr>
              <a:t>COMBO</a:t>
            </a:r>
            <a:r>
              <a:rPr dirty="0" sz="1800" spc="1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stent</a:t>
            </a:r>
            <a:endParaRPr sz="1800">
              <a:latin typeface="Calibri"/>
              <a:cs typeface="Calibri"/>
            </a:endParaRPr>
          </a:p>
          <a:p>
            <a:pPr marL="299085" marR="340995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u="heavy" sz="1800" spc="-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Key </a:t>
            </a:r>
            <a:r>
              <a:rPr dirty="0" u="heavy" sz="18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inclusion </a:t>
            </a:r>
            <a:r>
              <a:rPr dirty="0" u="heavy" sz="18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criteria</a:t>
            </a:r>
            <a:r>
              <a:rPr dirty="0" sz="1800" spc="-10">
                <a:latin typeface="Calibri"/>
                <a:cs typeface="Calibri"/>
              </a:rPr>
              <a:t>: ACS </a:t>
            </a:r>
            <a:r>
              <a:rPr dirty="0" sz="1800" spc="-5">
                <a:latin typeface="Calibri"/>
                <a:cs typeface="Calibri"/>
              </a:rPr>
              <a:t>patients </a:t>
            </a:r>
            <a:r>
              <a:rPr dirty="0" sz="1800" spc="-10">
                <a:latin typeface="Calibri"/>
                <a:cs typeface="Calibri"/>
              </a:rPr>
              <a:t>undergoing </a:t>
            </a:r>
            <a:r>
              <a:rPr dirty="0" sz="1800" spc="-5">
                <a:latin typeface="Calibri"/>
                <a:cs typeface="Calibri"/>
              </a:rPr>
              <a:t>successful </a:t>
            </a:r>
            <a:r>
              <a:rPr dirty="0" sz="1800" spc="-10">
                <a:latin typeface="Calibri"/>
                <a:cs typeface="Calibri"/>
              </a:rPr>
              <a:t>COMBO </a:t>
            </a:r>
            <a:r>
              <a:rPr dirty="0" sz="1800" spc="-15">
                <a:latin typeface="Calibri"/>
                <a:cs typeface="Calibri"/>
              </a:rPr>
              <a:t>stent  </a:t>
            </a:r>
            <a:r>
              <a:rPr dirty="0" sz="1800" spc="-10">
                <a:latin typeface="Calibri"/>
                <a:cs typeface="Calibri"/>
              </a:rPr>
              <a:t>implantation</a:t>
            </a:r>
            <a:endParaRPr sz="1800">
              <a:latin typeface="Calibri"/>
              <a:cs typeface="Calibri"/>
            </a:endParaRPr>
          </a:p>
          <a:p>
            <a:pPr marL="299085" marR="187960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u="heavy" sz="1800" spc="-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Key </a:t>
            </a:r>
            <a:r>
              <a:rPr dirty="0" u="heavy" sz="18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exclusion criteria</a:t>
            </a:r>
            <a:r>
              <a:rPr dirty="0" sz="1800" spc="-10">
                <a:latin typeface="Calibri"/>
                <a:cs typeface="Calibri"/>
              </a:rPr>
              <a:t>: Recent </a:t>
            </a:r>
            <a:r>
              <a:rPr dirty="0" sz="1800" spc="-5">
                <a:latin typeface="Calibri"/>
                <a:cs typeface="Calibri"/>
              </a:rPr>
              <a:t>major </a:t>
            </a:r>
            <a:r>
              <a:rPr dirty="0" sz="1800">
                <a:latin typeface="Calibri"/>
                <a:cs typeface="Calibri"/>
              </a:rPr>
              <a:t>bleeding, </a:t>
            </a:r>
            <a:r>
              <a:rPr dirty="0" sz="1800" spc="-10">
                <a:latin typeface="Calibri"/>
                <a:cs typeface="Calibri"/>
              </a:rPr>
              <a:t>contraindication to </a:t>
            </a:r>
            <a:r>
              <a:rPr dirty="0" sz="1800" spc="-50">
                <a:latin typeface="Calibri"/>
                <a:cs typeface="Calibri"/>
              </a:rPr>
              <a:t>DAPT,  </a:t>
            </a:r>
            <a:r>
              <a:rPr dirty="0" sz="1800" spc="-10">
                <a:latin typeface="Calibri"/>
                <a:cs typeface="Calibri"/>
              </a:rPr>
              <a:t>revascularization </a:t>
            </a:r>
            <a:r>
              <a:rPr dirty="0" sz="1800" spc="-5">
                <a:latin typeface="Calibri"/>
                <a:cs typeface="Calibri"/>
              </a:rPr>
              <a:t>with other </a:t>
            </a:r>
            <a:r>
              <a:rPr dirty="0" sz="1800" spc="-15">
                <a:latin typeface="Calibri"/>
                <a:cs typeface="Calibri"/>
              </a:rPr>
              <a:t>stent </a:t>
            </a:r>
            <a:r>
              <a:rPr dirty="0" sz="1800">
                <a:latin typeface="Calibri"/>
                <a:cs typeface="Calibri"/>
              </a:rPr>
              <a:t>type, </a:t>
            </a:r>
            <a:r>
              <a:rPr dirty="0" sz="1800" spc="-5">
                <a:latin typeface="Calibri"/>
                <a:cs typeface="Calibri"/>
              </a:rPr>
              <a:t>need </a:t>
            </a:r>
            <a:r>
              <a:rPr dirty="0" sz="1800" spc="-15">
                <a:latin typeface="Calibri"/>
                <a:cs typeface="Calibri"/>
              </a:rPr>
              <a:t>for </a:t>
            </a:r>
            <a:r>
              <a:rPr dirty="0" sz="1800" spc="-5">
                <a:latin typeface="Calibri"/>
                <a:cs typeface="Calibri"/>
              </a:rPr>
              <a:t>permanent </a:t>
            </a:r>
            <a:r>
              <a:rPr dirty="0" sz="1800" spc="-15">
                <a:latin typeface="Calibri"/>
                <a:cs typeface="Calibri"/>
              </a:rPr>
              <a:t>DAPT </a:t>
            </a:r>
            <a:r>
              <a:rPr dirty="0" sz="1800" spc="-5">
                <a:latin typeface="Calibri"/>
                <a:cs typeface="Calibri"/>
              </a:rPr>
              <a:t>due </a:t>
            </a:r>
            <a:r>
              <a:rPr dirty="0" sz="1800" spc="-10">
                <a:latin typeface="Calibri"/>
                <a:cs typeface="Calibri"/>
              </a:rPr>
              <a:t>to  comorbidities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64195" y="291084"/>
            <a:ext cx="1333500" cy="912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3081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How </a:t>
            </a:r>
            <a:r>
              <a:rPr dirty="0" spc="-15"/>
              <a:t>was </a:t>
            </a:r>
            <a:r>
              <a:rPr dirty="0" spc="-5"/>
              <a:t>the </a:t>
            </a:r>
            <a:r>
              <a:rPr dirty="0" spc="-15"/>
              <a:t>study</a:t>
            </a:r>
            <a:r>
              <a:rPr dirty="0" spc="30"/>
              <a:t> </a:t>
            </a:r>
            <a:r>
              <a:rPr dirty="0" spc="-20"/>
              <a:t>executed?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6368" y="1064514"/>
            <a:ext cx="7277734" cy="3836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marR="492759" indent="-2863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u="heavy" sz="18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Primary Endpoint</a:t>
            </a:r>
            <a:r>
              <a:rPr dirty="0" sz="1800" spc="-5">
                <a:latin typeface="Calibri"/>
                <a:cs typeface="Calibri"/>
              </a:rPr>
              <a:t>: </a:t>
            </a:r>
            <a:r>
              <a:rPr dirty="0" sz="1800" spc="-10">
                <a:latin typeface="Calibri"/>
                <a:cs typeface="Calibri"/>
              </a:rPr>
              <a:t>Composite </a:t>
            </a:r>
            <a:r>
              <a:rPr dirty="0" sz="1800" spc="-5">
                <a:latin typeface="Calibri"/>
                <a:cs typeface="Calibri"/>
              </a:rPr>
              <a:t>of all cause death, </a:t>
            </a:r>
            <a:r>
              <a:rPr dirty="0" sz="1800">
                <a:latin typeface="Calibri"/>
                <a:cs typeface="Calibri"/>
              </a:rPr>
              <a:t>MI, </a:t>
            </a:r>
            <a:r>
              <a:rPr dirty="0" sz="1800" spc="-65">
                <a:latin typeface="Calibri"/>
                <a:cs typeface="Calibri"/>
              </a:rPr>
              <a:t>ST, </a:t>
            </a:r>
            <a:r>
              <a:rPr dirty="0" sz="1800" spc="-20">
                <a:latin typeface="Calibri"/>
                <a:cs typeface="Calibri"/>
              </a:rPr>
              <a:t>stroke, </a:t>
            </a:r>
            <a:r>
              <a:rPr dirty="0" sz="1800" spc="-5">
                <a:latin typeface="Calibri"/>
                <a:cs typeface="Calibri"/>
              </a:rPr>
              <a:t>TVR or  bleeding </a:t>
            </a:r>
            <a:r>
              <a:rPr dirty="0" sz="1800" spc="-10">
                <a:latin typeface="Calibri"/>
                <a:cs typeface="Calibri"/>
              </a:rPr>
              <a:t>(BARC </a:t>
            </a:r>
            <a:r>
              <a:rPr dirty="0" sz="1800">
                <a:latin typeface="Calibri"/>
                <a:cs typeface="Calibri"/>
              </a:rPr>
              <a:t>II, III, </a:t>
            </a:r>
            <a:r>
              <a:rPr dirty="0" sz="1800" spc="-5">
                <a:latin typeface="Calibri"/>
                <a:cs typeface="Calibri"/>
              </a:rPr>
              <a:t>V) </a:t>
            </a:r>
            <a:r>
              <a:rPr dirty="0" sz="1800" spc="-10">
                <a:latin typeface="Calibri"/>
                <a:cs typeface="Calibri"/>
              </a:rPr>
              <a:t>at </a:t>
            </a:r>
            <a:r>
              <a:rPr dirty="0" sz="1800">
                <a:latin typeface="Calibri"/>
                <a:cs typeface="Calibri"/>
              </a:rPr>
              <a:t>1 </a:t>
            </a:r>
            <a:r>
              <a:rPr dirty="0" sz="1800" spc="-10">
                <a:latin typeface="Calibri"/>
                <a:cs typeface="Calibri"/>
              </a:rPr>
              <a:t>year</a:t>
            </a:r>
            <a:r>
              <a:rPr dirty="0" sz="1800" spc="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FU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u="heavy" sz="18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Secondary Endpoints</a:t>
            </a:r>
            <a:r>
              <a:rPr dirty="0" sz="1800" spc="-5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 lvl="1" marL="421005" indent="-121920">
              <a:lnSpc>
                <a:spcPct val="100000"/>
              </a:lnSpc>
              <a:buChar char="-"/>
              <a:tabLst>
                <a:tab pos="421640" algn="l"/>
              </a:tabLst>
            </a:pPr>
            <a:r>
              <a:rPr dirty="0" sz="1800" spc="-5">
                <a:latin typeface="Calibri"/>
                <a:cs typeface="Calibri"/>
              </a:rPr>
              <a:t>Pre-specified Landmark analysis of Primary Endpoint </a:t>
            </a:r>
            <a:r>
              <a:rPr dirty="0" sz="1800" spc="-10">
                <a:latin typeface="Calibri"/>
                <a:cs typeface="Calibri"/>
              </a:rPr>
              <a:t>from </a:t>
            </a:r>
            <a:r>
              <a:rPr dirty="0" sz="1800">
                <a:latin typeface="Calibri"/>
                <a:cs typeface="Calibri"/>
              </a:rPr>
              <a:t>3 </a:t>
            </a:r>
            <a:r>
              <a:rPr dirty="0" sz="1800" spc="-10">
                <a:latin typeface="Calibri"/>
                <a:cs typeface="Calibri"/>
              </a:rPr>
              <a:t>to </a:t>
            </a:r>
            <a:r>
              <a:rPr dirty="0" sz="1800">
                <a:latin typeface="Calibri"/>
                <a:cs typeface="Calibri"/>
              </a:rPr>
              <a:t>12</a:t>
            </a:r>
            <a:r>
              <a:rPr dirty="0" sz="1800" spc="5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month</a:t>
            </a:r>
            <a:endParaRPr sz="1800">
              <a:latin typeface="Calibri"/>
              <a:cs typeface="Calibri"/>
            </a:endParaRPr>
          </a:p>
          <a:p>
            <a:pPr lvl="1" marL="421005" indent="-121920">
              <a:lnSpc>
                <a:spcPct val="100000"/>
              </a:lnSpc>
              <a:buChar char="-"/>
              <a:tabLst>
                <a:tab pos="421640" algn="l"/>
              </a:tabLst>
            </a:pPr>
            <a:r>
              <a:rPr dirty="0" sz="1800" spc="-5">
                <a:latin typeface="Calibri"/>
                <a:cs typeface="Calibri"/>
              </a:rPr>
              <a:t>Individual components of </a:t>
            </a:r>
            <a:r>
              <a:rPr dirty="0" sz="1800">
                <a:latin typeface="Calibri"/>
                <a:cs typeface="Calibri"/>
              </a:rPr>
              <a:t>the </a:t>
            </a:r>
            <a:r>
              <a:rPr dirty="0" sz="1800" spc="-10">
                <a:latin typeface="Calibri"/>
                <a:cs typeface="Calibri"/>
              </a:rPr>
              <a:t>composite </a:t>
            </a:r>
            <a:r>
              <a:rPr dirty="0" sz="1800" spc="-5">
                <a:latin typeface="Calibri"/>
                <a:cs typeface="Calibri"/>
              </a:rPr>
              <a:t>endpoint </a:t>
            </a:r>
            <a:r>
              <a:rPr dirty="0" sz="1800" spc="-10">
                <a:latin typeface="Calibri"/>
                <a:cs typeface="Calibri"/>
              </a:rPr>
              <a:t>at </a:t>
            </a:r>
            <a:r>
              <a:rPr dirty="0" sz="1800">
                <a:latin typeface="Calibri"/>
                <a:cs typeface="Calibri"/>
              </a:rPr>
              <a:t>1 and 2 </a:t>
            </a:r>
            <a:r>
              <a:rPr dirty="0" sz="1800" spc="-15">
                <a:latin typeface="Calibri"/>
                <a:cs typeface="Calibri"/>
              </a:rPr>
              <a:t>years</a:t>
            </a:r>
            <a:r>
              <a:rPr dirty="0" sz="1800" spc="9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FU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u="heavy" sz="18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Sample </a:t>
            </a:r>
            <a:r>
              <a:rPr dirty="0" u="heavy" sz="18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Size</a:t>
            </a:r>
            <a:r>
              <a:rPr dirty="0" sz="1800" spc="-10">
                <a:latin typeface="Calibri"/>
                <a:cs typeface="Calibri"/>
              </a:rPr>
              <a:t>: </a:t>
            </a:r>
            <a:r>
              <a:rPr dirty="0" sz="1800" spc="-5">
                <a:latin typeface="Calibri"/>
                <a:cs typeface="Calibri"/>
              </a:rPr>
              <a:t>The </a:t>
            </a:r>
            <a:r>
              <a:rPr dirty="0" sz="1800" spc="-10">
                <a:latin typeface="Calibri"/>
                <a:cs typeface="Calibri"/>
              </a:rPr>
              <a:t>calculation was </a:t>
            </a:r>
            <a:r>
              <a:rPr dirty="0" sz="1800" spc="-5">
                <a:latin typeface="Calibri"/>
                <a:cs typeface="Calibri"/>
              </a:rPr>
              <a:t>based on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10">
                <a:latin typeface="Calibri"/>
                <a:cs typeface="Calibri"/>
              </a:rPr>
              <a:t>non-inferiority </a:t>
            </a:r>
            <a:r>
              <a:rPr dirty="0" sz="1800" spc="-5">
                <a:latin typeface="Calibri"/>
                <a:cs typeface="Calibri"/>
              </a:rPr>
              <a:t>design, with</a:t>
            </a:r>
            <a:r>
              <a:rPr dirty="0" sz="1800" spc="2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dirty="0" sz="1800" spc="-5">
                <a:latin typeface="Calibri"/>
                <a:cs typeface="Calibri"/>
              </a:rPr>
              <a:t>1-sided </a:t>
            </a:r>
            <a:r>
              <a:rPr dirty="0" sz="1800" spc="-15">
                <a:latin typeface="Calibri"/>
                <a:cs typeface="Calibri"/>
              </a:rPr>
              <a:t>test for </a:t>
            </a:r>
            <a:r>
              <a:rPr dirty="0" sz="1800" spc="-10">
                <a:latin typeface="Calibri"/>
                <a:cs typeface="Calibri"/>
              </a:rPr>
              <a:t>differences </a:t>
            </a:r>
            <a:r>
              <a:rPr dirty="0" sz="1800" spc="-5">
                <a:latin typeface="Calibri"/>
                <a:cs typeface="Calibri"/>
              </a:rPr>
              <a:t>in independent</a:t>
            </a:r>
            <a:r>
              <a:rPr dirty="0" sz="1800" spc="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binomial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dirty="0" sz="1800" spc="-10">
                <a:latin typeface="Calibri"/>
                <a:cs typeface="Calibri"/>
              </a:rPr>
              <a:t>proportions at </a:t>
            </a:r>
            <a:r>
              <a:rPr dirty="0" sz="1800">
                <a:latin typeface="Calibri"/>
                <a:cs typeface="Calibri"/>
              </a:rPr>
              <a:t>the </a:t>
            </a:r>
            <a:r>
              <a:rPr dirty="0" sz="1800" spc="-5">
                <a:latin typeface="Calibri"/>
                <a:cs typeface="Calibri"/>
              </a:rPr>
              <a:t>2.5</a:t>
            </a:r>
            <a:r>
              <a:rPr dirty="0" sz="1600" spc="-5">
                <a:latin typeface="Calibri"/>
                <a:cs typeface="Calibri"/>
              </a:rPr>
              <a:t>% </a:t>
            </a:r>
            <a:r>
              <a:rPr dirty="0" sz="1800" spc="-5">
                <a:latin typeface="Calibri"/>
                <a:cs typeface="Calibri"/>
              </a:rPr>
              <a:t>significance level,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10">
                <a:latin typeface="Calibri"/>
                <a:cs typeface="Calibri"/>
              </a:rPr>
              <a:t>power </a:t>
            </a:r>
            <a:r>
              <a:rPr dirty="0" sz="1800" spc="-5">
                <a:latin typeface="Calibri"/>
                <a:cs typeface="Calibri"/>
              </a:rPr>
              <a:t>of </a:t>
            </a:r>
            <a:r>
              <a:rPr dirty="0" sz="1800">
                <a:latin typeface="Calibri"/>
                <a:cs typeface="Calibri"/>
              </a:rPr>
              <a:t>80</a:t>
            </a:r>
            <a:r>
              <a:rPr dirty="0" sz="1600">
                <a:latin typeface="Calibri"/>
                <a:cs typeface="Calibri"/>
              </a:rPr>
              <a:t>%</a:t>
            </a:r>
            <a:r>
              <a:rPr dirty="0" sz="1800">
                <a:latin typeface="Calibri"/>
                <a:cs typeface="Calibri"/>
              </a:rPr>
              <a:t>, and a</a:t>
            </a:r>
            <a:r>
              <a:rPr dirty="0" sz="1800" spc="1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non-</a:t>
            </a:r>
            <a:endParaRPr sz="1800">
              <a:latin typeface="Calibri"/>
              <a:cs typeface="Calibri"/>
            </a:endParaRPr>
          </a:p>
          <a:p>
            <a:pPr marL="299085" marR="345440">
              <a:lnSpc>
                <a:spcPts val="1980"/>
              </a:lnSpc>
              <a:spcBef>
                <a:spcPts val="219"/>
              </a:spcBef>
            </a:pPr>
            <a:r>
              <a:rPr dirty="0" sz="1800" spc="-10">
                <a:latin typeface="Calibri"/>
                <a:cs typeface="Calibri"/>
              </a:rPr>
              <a:t>inferiority </a:t>
            </a:r>
            <a:r>
              <a:rPr dirty="0" sz="1800" spc="-5">
                <a:latin typeface="Calibri"/>
                <a:cs typeface="Calibri"/>
              </a:rPr>
              <a:t>margin of </a:t>
            </a:r>
            <a:r>
              <a:rPr dirty="0" sz="1800">
                <a:latin typeface="Calibri"/>
                <a:cs typeface="Calibri"/>
              </a:rPr>
              <a:t>5</a:t>
            </a:r>
            <a:r>
              <a:rPr dirty="0" sz="1600">
                <a:latin typeface="Calibri"/>
                <a:cs typeface="Calibri"/>
              </a:rPr>
              <a:t>% </a:t>
            </a:r>
            <a:r>
              <a:rPr dirty="0" sz="1600" spc="-10">
                <a:latin typeface="Calibri"/>
                <a:cs typeface="Calibri"/>
              </a:rPr>
              <a:t>(assuming </a:t>
            </a:r>
            <a:r>
              <a:rPr dirty="0" sz="1600" spc="-5">
                <a:latin typeface="Calibri"/>
                <a:cs typeface="Calibri"/>
              </a:rPr>
              <a:t>a </a:t>
            </a:r>
            <a:r>
              <a:rPr dirty="0" sz="1600" spc="-10">
                <a:latin typeface="Calibri"/>
                <a:cs typeface="Calibri"/>
              </a:rPr>
              <a:t>counterbalance between thrombotic </a:t>
            </a:r>
            <a:r>
              <a:rPr dirty="0" sz="1600" spc="-5">
                <a:latin typeface="Calibri"/>
                <a:cs typeface="Calibri"/>
              </a:rPr>
              <a:t>and  bleeding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complications)</a:t>
            </a:r>
            <a:endParaRPr sz="1600">
              <a:latin typeface="Calibri"/>
              <a:cs typeface="Calibri"/>
            </a:endParaRPr>
          </a:p>
          <a:p>
            <a:pPr marL="299085" indent="-286385">
              <a:lnSpc>
                <a:spcPts val="2065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u="heavy" sz="18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Principal</a:t>
            </a:r>
            <a:r>
              <a:rPr dirty="0" u="heavy" sz="1800" spc="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1800" spc="-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Investigators</a:t>
            </a:r>
            <a:r>
              <a:rPr dirty="0" sz="1800" spc="-15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 lvl="1" marL="396240" indent="-121920">
              <a:lnSpc>
                <a:spcPct val="100000"/>
              </a:lnSpc>
              <a:buChar char="-"/>
              <a:tabLst>
                <a:tab pos="396875" algn="l"/>
              </a:tabLst>
            </a:pPr>
            <a:r>
              <a:rPr dirty="0" sz="1800" spc="-5">
                <a:latin typeface="Calibri"/>
                <a:cs typeface="Calibri"/>
              </a:rPr>
              <a:t>Harry </a:t>
            </a:r>
            <a:r>
              <a:rPr dirty="0" sz="1800" spc="-10">
                <a:latin typeface="Calibri"/>
                <a:cs typeface="Calibri"/>
              </a:rPr>
              <a:t>Suryapranata </a:t>
            </a:r>
            <a:r>
              <a:rPr dirty="0" sz="1600" spc="-5">
                <a:latin typeface="Calibri"/>
                <a:cs typeface="Calibri"/>
              </a:rPr>
              <a:t>(Radboud </a:t>
            </a:r>
            <a:r>
              <a:rPr dirty="0" sz="1600" spc="-10">
                <a:latin typeface="Calibri"/>
                <a:cs typeface="Calibri"/>
              </a:rPr>
              <a:t>University </a:t>
            </a:r>
            <a:r>
              <a:rPr dirty="0" sz="1600" spc="-5">
                <a:latin typeface="Calibri"/>
                <a:cs typeface="Calibri"/>
              </a:rPr>
              <a:t>Medical </a:t>
            </a:r>
            <a:r>
              <a:rPr dirty="0" sz="1600" spc="-30">
                <a:latin typeface="Calibri"/>
                <a:cs typeface="Calibri"/>
              </a:rPr>
              <a:t>Center, </a:t>
            </a:r>
            <a:r>
              <a:rPr dirty="0" sz="1600" spc="-5">
                <a:latin typeface="Calibri"/>
                <a:cs typeface="Calibri"/>
              </a:rPr>
              <a:t>Nijmegen,</a:t>
            </a:r>
            <a:r>
              <a:rPr dirty="0" sz="1600" spc="1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Netherlands)</a:t>
            </a:r>
            <a:endParaRPr sz="1600">
              <a:latin typeface="Calibri"/>
              <a:cs typeface="Calibri"/>
            </a:endParaRPr>
          </a:p>
          <a:p>
            <a:pPr lvl="1" marL="393700" indent="-108585">
              <a:lnSpc>
                <a:spcPct val="100000"/>
              </a:lnSpc>
              <a:buSzPct val="88888"/>
              <a:buChar char="-"/>
              <a:tabLst>
                <a:tab pos="393700" algn="l"/>
              </a:tabLst>
            </a:pPr>
            <a:r>
              <a:rPr dirty="0" sz="1800">
                <a:latin typeface="Calibri"/>
                <a:cs typeface="Calibri"/>
              </a:rPr>
              <a:t>Giuseppe </a:t>
            </a:r>
            <a:r>
              <a:rPr dirty="0" sz="1800" spc="-5">
                <a:latin typeface="Calibri"/>
                <a:cs typeface="Calibri"/>
              </a:rPr>
              <a:t>De </a:t>
            </a:r>
            <a:r>
              <a:rPr dirty="0" sz="1800" spc="-10">
                <a:latin typeface="Calibri"/>
                <a:cs typeface="Calibri"/>
              </a:rPr>
              <a:t>Luca </a:t>
            </a:r>
            <a:r>
              <a:rPr dirty="0" sz="1600" spc="-10">
                <a:latin typeface="Calibri"/>
                <a:cs typeface="Calibri"/>
              </a:rPr>
              <a:t>(Eastern </a:t>
            </a:r>
            <a:r>
              <a:rPr dirty="0" sz="1600" spc="-5">
                <a:latin typeface="Calibri"/>
                <a:cs typeface="Calibri"/>
              </a:rPr>
              <a:t>Piedmont </a:t>
            </a:r>
            <a:r>
              <a:rPr dirty="0" sz="1600" spc="-20">
                <a:latin typeface="Calibri"/>
                <a:cs typeface="Calibri"/>
              </a:rPr>
              <a:t>University, </a:t>
            </a:r>
            <a:r>
              <a:rPr dirty="0" sz="1600" spc="-15">
                <a:latin typeface="Calibri"/>
                <a:cs typeface="Calibri"/>
              </a:rPr>
              <a:t>Novara,</a:t>
            </a:r>
            <a:r>
              <a:rPr dirty="0" sz="1600" spc="1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Italy)</a:t>
            </a:r>
            <a:endParaRPr sz="16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u="heavy" sz="18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CRO</a:t>
            </a:r>
            <a:r>
              <a:rPr dirty="0" sz="1800" spc="-10">
                <a:latin typeface="Calibri"/>
                <a:cs typeface="Calibri"/>
              </a:rPr>
              <a:t>: Diagram </a:t>
            </a:r>
            <a:r>
              <a:rPr dirty="0" sz="1800" spc="-60">
                <a:latin typeface="Calibri"/>
                <a:cs typeface="Calibri"/>
              </a:rPr>
              <a:t>BV, </a:t>
            </a:r>
            <a:r>
              <a:rPr dirty="0" sz="1800" spc="-15">
                <a:latin typeface="Calibri"/>
                <a:cs typeface="Calibri"/>
              </a:rPr>
              <a:t>Zwolle,</a:t>
            </a:r>
            <a:r>
              <a:rPr dirty="0" sz="1800" spc="10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Netherlands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64195" y="291084"/>
            <a:ext cx="1333500" cy="912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6089" y="233553"/>
            <a:ext cx="447548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What </a:t>
            </a:r>
            <a:r>
              <a:rPr dirty="0" spc="-20"/>
              <a:t>are </a:t>
            </a:r>
            <a:r>
              <a:rPr dirty="0" spc="-10"/>
              <a:t>the </a:t>
            </a:r>
            <a:r>
              <a:rPr dirty="0" spc="-5"/>
              <a:t>essential </a:t>
            </a:r>
            <a:r>
              <a:rPr dirty="0" spc="-10"/>
              <a:t>results?</a:t>
            </a:r>
          </a:p>
        </p:txBody>
      </p:sp>
      <p:sp>
        <p:nvSpPr>
          <p:cNvPr id="3" name="object 3"/>
          <p:cNvSpPr/>
          <p:nvPr/>
        </p:nvSpPr>
        <p:spPr>
          <a:xfrm>
            <a:off x="5936741" y="2833497"/>
            <a:ext cx="132715" cy="1626870"/>
          </a:xfrm>
          <a:custGeom>
            <a:avLst/>
            <a:gdLst/>
            <a:ahLst/>
            <a:cxnLst/>
            <a:rect l="l" t="t" r="r" b="b"/>
            <a:pathLst>
              <a:path w="132714" h="1626870">
                <a:moveTo>
                  <a:pt x="44204" y="1494286"/>
                </a:moveTo>
                <a:lnTo>
                  <a:pt x="0" y="1495031"/>
                </a:lnTo>
                <a:lnTo>
                  <a:pt x="68580" y="1626489"/>
                </a:lnTo>
                <a:lnTo>
                  <a:pt x="121290" y="1516392"/>
                </a:lnTo>
                <a:lnTo>
                  <a:pt x="44577" y="1516392"/>
                </a:lnTo>
                <a:lnTo>
                  <a:pt x="44204" y="1494286"/>
                </a:lnTo>
                <a:close/>
              </a:path>
              <a:path w="132714" h="1626870">
                <a:moveTo>
                  <a:pt x="88400" y="1493541"/>
                </a:moveTo>
                <a:lnTo>
                  <a:pt x="44204" y="1494286"/>
                </a:lnTo>
                <a:lnTo>
                  <a:pt x="44577" y="1516392"/>
                </a:lnTo>
                <a:lnTo>
                  <a:pt x="88773" y="1515643"/>
                </a:lnTo>
                <a:lnTo>
                  <a:pt x="88400" y="1493541"/>
                </a:lnTo>
                <a:close/>
              </a:path>
              <a:path w="132714" h="1626870">
                <a:moveTo>
                  <a:pt x="132587" y="1492796"/>
                </a:moveTo>
                <a:lnTo>
                  <a:pt x="88400" y="1493541"/>
                </a:lnTo>
                <a:lnTo>
                  <a:pt x="88773" y="1515643"/>
                </a:lnTo>
                <a:lnTo>
                  <a:pt x="44577" y="1516392"/>
                </a:lnTo>
                <a:lnTo>
                  <a:pt x="121290" y="1516392"/>
                </a:lnTo>
                <a:lnTo>
                  <a:pt x="132587" y="1492796"/>
                </a:lnTo>
                <a:close/>
              </a:path>
              <a:path w="132714" h="1626870">
                <a:moveTo>
                  <a:pt x="63246" y="0"/>
                </a:moveTo>
                <a:lnTo>
                  <a:pt x="19050" y="761"/>
                </a:lnTo>
                <a:lnTo>
                  <a:pt x="44204" y="1494286"/>
                </a:lnTo>
                <a:lnTo>
                  <a:pt x="88400" y="1493541"/>
                </a:lnTo>
                <a:lnTo>
                  <a:pt x="632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287901" y="1484757"/>
            <a:ext cx="132715" cy="822325"/>
          </a:xfrm>
          <a:custGeom>
            <a:avLst/>
            <a:gdLst/>
            <a:ahLst/>
            <a:cxnLst/>
            <a:rect l="l" t="t" r="r" b="b"/>
            <a:pathLst>
              <a:path w="132714" h="822325">
                <a:moveTo>
                  <a:pt x="44082" y="689611"/>
                </a:moveTo>
                <a:lnTo>
                  <a:pt x="0" y="690371"/>
                </a:lnTo>
                <a:lnTo>
                  <a:pt x="68452" y="821816"/>
                </a:lnTo>
                <a:lnTo>
                  <a:pt x="121154" y="711707"/>
                </a:lnTo>
                <a:lnTo>
                  <a:pt x="44450" y="711707"/>
                </a:lnTo>
                <a:lnTo>
                  <a:pt x="44082" y="689611"/>
                </a:lnTo>
                <a:close/>
              </a:path>
              <a:path w="132714" h="822325">
                <a:moveTo>
                  <a:pt x="88278" y="688848"/>
                </a:moveTo>
                <a:lnTo>
                  <a:pt x="44082" y="689611"/>
                </a:lnTo>
                <a:lnTo>
                  <a:pt x="44450" y="711707"/>
                </a:lnTo>
                <a:lnTo>
                  <a:pt x="88646" y="710945"/>
                </a:lnTo>
                <a:lnTo>
                  <a:pt x="88278" y="688848"/>
                </a:lnTo>
                <a:close/>
              </a:path>
              <a:path w="132714" h="822325">
                <a:moveTo>
                  <a:pt x="132461" y="688085"/>
                </a:moveTo>
                <a:lnTo>
                  <a:pt x="88278" y="688848"/>
                </a:lnTo>
                <a:lnTo>
                  <a:pt x="88646" y="710945"/>
                </a:lnTo>
                <a:lnTo>
                  <a:pt x="44450" y="711707"/>
                </a:lnTo>
                <a:lnTo>
                  <a:pt x="121154" y="711707"/>
                </a:lnTo>
                <a:lnTo>
                  <a:pt x="132461" y="688085"/>
                </a:lnTo>
                <a:close/>
              </a:path>
              <a:path w="132714" h="822325">
                <a:moveTo>
                  <a:pt x="76835" y="0"/>
                </a:moveTo>
                <a:lnTo>
                  <a:pt x="32638" y="762"/>
                </a:lnTo>
                <a:lnTo>
                  <a:pt x="44082" y="689611"/>
                </a:lnTo>
                <a:lnTo>
                  <a:pt x="88278" y="688848"/>
                </a:lnTo>
                <a:lnTo>
                  <a:pt x="768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356353" y="1930145"/>
            <a:ext cx="699770" cy="76200"/>
          </a:xfrm>
          <a:custGeom>
            <a:avLst/>
            <a:gdLst/>
            <a:ahLst/>
            <a:cxnLst/>
            <a:rect l="l" t="t" r="r" b="b"/>
            <a:pathLst>
              <a:path w="699770" h="76200">
                <a:moveTo>
                  <a:pt x="623316" y="0"/>
                </a:moveTo>
                <a:lnTo>
                  <a:pt x="623316" y="76200"/>
                </a:lnTo>
                <a:lnTo>
                  <a:pt x="676656" y="49530"/>
                </a:lnTo>
                <a:lnTo>
                  <a:pt x="636016" y="49530"/>
                </a:lnTo>
                <a:lnTo>
                  <a:pt x="636016" y="26670"/>
                </a:lnTo>
                <a:lnTo>
                  <a:pt x="676656" y="26670"/>
                </a:lnTo>
                <a:lnTo>
                  <a:pt x="623316" y="0"/>
                </a:lnTo>
                <a:close/>
              </a:path>
              <a:path w="699770" h="76200">
                <a:moveTo>
                  <a:pt x="623316" y="26670"/>
                </a:moveTo>
                <a:lnTo>
                  <a:pt x="0" y="26670"/>
                </a:lnTo>
                <a:lnTo>
                  <a:pt x="0" y="49530"/>
                </a:lnTo>
                <a:lnTo>
                  <a:pt x="623316" y="49530"/>
                </a:lnTo>
                <a:lnTo>
                  <a:pt x="623316" y="26670"/>
                </a:lnTo>
                <a:close/>
              </a:path>
              <a:path w="699770" h="76200">
                <a:moveTo>
                  <a:pt x="676656" y="26670"/>
                </a:moveTo>
                <a:lnTo>
                  <a:pt x="636016" y="26670"/>
                </a:lnTo>
                <a:lnTo>
                  <a:pt x="636016" y="49530"/>
                </a:lnTo>
                <a:lnTo>
                  <a:pt x="676656" y="49530"/>
                </a:lnTo>
                <a:lnTo>
                  <a:pt x="699516" y="38100"/>
                </a:lnTo>
                <a:lnTo>
                  <a:pt x="676656" y="266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078729" y="1800605"/>
            <a:ext cx="1874520" cy="370840"/>
          </a:xfrm>
          <a:prstGeom prst="rect">
            <a:avLst/>
          </a:prstGeom>
          <a:solidFill>
            <a:srgbClr val="D9D9D9"/>
          </a:solidFill>
          <a:ln w="19811">
            <a:solidFill>
              <a:srgbClr val="39526D"/>
            </a:solidFill>
          </a:ln>
        </p:spPr>
        <p:txBody>
          <a:bodyPr wrap="square" lIns="0" tIns="38100" rIns="0" bIns="0" rtlCol="0" vert="horz">
            <a:spAutoFit/>
          </a:bodyPr>
          <a:lstStyle/>
          <a:p>
            <a:pPr marL="463550" marR="361950" indent="-96520">
              <a:lnSpc>
                <a:spcPct val="100000"/>
              </a:lnSpc>
              <a:spcBef>
                <a:spcPts val="300"/>
              </a:spcBef>
            </a:pPr>
            <a:r>
              <a:rPr dirty="0" sz="900">
                <a:latin typeface="Calibri"/>
                <a:cs typeface="Calibri"/>
              </a:rPr>
              <a:t>IC </a:t>
            </a:r>
            <a:r>
              <a:rPr dirty="0" sz="900" spc="-5">
                <a:latin typeface="Calibri"/>
                <a:cs typeface="Calibri"/>
              </a:rPr>
              <a:t>withdrawal soon</a:t>
            </a:r>
            <a:r>
              <a:rPr dirty="0" sz="900" spc="-6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after  randomization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(n=4)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342638" y="2676905"/>
            <a:ext cx="0" cy="142240"/>
          </a:xfrm>
          <a:custGeom>
            <a:avLst/>
            <a:gdLst/>
            <a:ahLst/>
            <a:cxnLst/>
            <a:rect l="l" t="t" r="r" b="b"/>
            <a:pathLst>
              <a:path w="0" h="142239">
                <a:moveTo>
                  <a:pt x="0" y="0"/>
                </a:moveTo>
                <a:lnTo>
                  <a:pt x="0" y="141731"/>
                </a:lnTo>
              </a:path>
            </a:pathLst>
          </a:custGeom>
          <a:ln w="441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74798" y="2818638"/>
            <a:ext cx="3424554" cy="0"/>
          </a:xfrm>
          <a:custGeom>
            <a:avLst/>
            <a:gdLst/>
            <a:ahLst/>
            <a:cxnLst/>
            <a:rect l="l" t="t" r="r" b="b"/>
            <a:pathLst>
              <a:path w="3424554" h="0">
                <a:moveTo>
                  <a:pt x="0" y="0"/>
                </a:moveTo>
                <a:lnTo>
                  <a:pt x="3424428" y="0"/>
                </a:lnTo>
              </a:path>
            </a:pathLst>
          </a:custGeom>
          <a:ln w="441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23744" y="2832354"/>
            <a:ext cx="132715" cy="1628139"/>
          </a:xfrm>
          <a:custGeom>
            <a:avLst/>
            <a:gdLst/>
            <a:ahLst/>
            <a:cxnLst/>
            <a:rect l="l" t="t" r="r" b="b"/>
            <a:pathLst>
              <a:path w="132714" h="1628139">
                <a:moveTo>
                  <a:pt x="44195" y="1495044"/>
                </a:moveTo>
                <a:lnTo>
                  <a:pt x="0" y="1495044"/>
                </a:lnTo>
                <a:lnTo>
                  <a:pt x="66293" y="1627632"/>
                </a:lnTo>
                <a:lnTo>
                  <a:pt x="121538" y="1517141"/>
                </a:lnTo>
                <a:lnTo>
                  <a:pt x="44195" y="1517141"/>
                </a:lnTo>
                <a:lnTo>
                  <a:pt x="44195" y="1495044"/>
                </a:lnTo>
                <a:close/>
              </a:path>
              <a:path w="132714" h="1628139">
                <a:moveTo>
                  <a:pt x="88392" y="0"/>
                </a:moveTo>
                <a:lnTo>
                  <a:pt x="44195" y="0"/>
                </a:lnTo>
                <a:lnTo>
                  <a:pt x="44195" y="1517141"/>
                </a:lnTo>
                <a:lnTo>
                  <a:pt x="88392" y="1517141"/>
                </a:lnTo>
                <a:lnTo>
                  <a:pt x="88392" y="0"/>
                </a:lnTo>
                <a:close/>
              </a:path>
              <a:path w="132714" h="1628139">
                <a:moveTo>
                  <a:pt x="132587" y="1495044"/>
                </a:moveTo>
                <a:lnTo>
                  <a:pt x="88392" y="1495044"/>
                </a:lnTo>
                <a:lnTo>
                  <a:pt x="88392" y="1517141"/>
                </a:lnTo>
                <a:lnTo>
                  <a:pt x="121538" y="1517141"/>
                </a:lnTo>
                <a:lnTo>
                  <a:pt x="132587" y="14950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282446" y="3045714"/>
            <a:ext cx="2927985" cy="338455"/>
          </a:xfrm>
          <a:prstGeom prst="rect">
            <a:avLst/>
          </a:prstGeom>
          <a:solidFill>
            <a:srgbClr val="893184"/>
          </a:solidFill>
          <a:ln w="19811">
            <a:solidFill>
              <a:srgbClr val="39526D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marL="528320">
              <a:lnSpc>
                <a:spcPct val="100000"/>
              </a:lnSpc>
              <a:spcBef>
                <a:spcPts val="265"/>
              </a:spcBef>
            </a:pPr>
            <a:r>
              <a:rPr dirty="0" sz="1600" spc="-5">
                <a:latin typeface="Calibri"/>
                <a:cs typeface="Calibri"/>
              </a:rPr>
              <a:t>3 </a:t>
            </a:r>
            <a:r>
              <a:rPr dirty="0" sz="1600" spc="-10">
                <a:latin typeface="Calibri"/>
                <a:cs typeface="Calibri"/>
              </a:rPr>
              <a:t>month </a:t>
            </a:r>
            <a:r>
              <a:rPr dirty="0" sz="1600" spc="-15">
                <a:latin typeface="Calibri"/>
                <a:cs typeface="Calibri"/>
              </a:rPr>
              <a:t>DAPT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(n=751)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82446" y="3618738"/>
            <a:ext cx="2933700" cy="615950"/>
          </a:xfrm>
          <a:prstGeom prst="rect">
            <a:avLst/>
          </a:prstGeom>
          <a:solidFill>
            <a:srgbClr val="D9D9D9"/>
          </a:solidFill>
          <a:ln w="19811">
            <a:solidFill>
              <a:srgbClr val="39526D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algn="ctr">
              <a:lnSpc>
                <a:spcPts val="1910"/>
              </a:lnSpc>
              <a:spcBef>
                <a:spcPts val="265"/>
              </a:spcBef>
            </a:pPr>
            <a:r>
              <a:rPr dirty="0" sz="1600" spc="-5">
                <a:latin typeface="Calibri"/>
                <a:cs typeface="Calibri"/>
              </a:rPr>
              <a:t>Clinical </a:t>
            </a:r>
            <a:r>
              <a:rPr dirty="0" sz="1600" spc="-10">
                <a:latin typeface="Calibri"/>
                <a:cs typeface="Calibri"/>
              </a:rPr>
              <a:t>follow-up at </a:t>
            </a:r>
            <a:r>
              <a:rPr dirty="0" sz="1600" spc="-5">
                <a:latin typeface="Calibri"/>
                <a:cs typeface="Calibri"/>
              </a:rPr>
              <a:t>12 </a:t>
            </a:r>
            <a:r>
              <a:rPr dirty="0" sz="1600" spc="-10">
                <a:latin typeface="Calibri"/>
                <a:cs typeface="Calibri"/>
              </a:rPr>
              <a:t>months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in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ts val="2150"/>
              </a:lnSpc>
            </a:pPr>
            <a:r>
              <a:rPr dirty="0" sz="1800" spc="-5">
                <a:latin typeface="Calibri"/>
                <a:cs typeface="Calibri"/>
              </a:rPr>
              <a:t>97.1</a:t>
            </a:r>
            <a:r>
              <a:rPr dirty="0" sz="1600" spc="-5">
                <a:latin typeface="Calibri"/>
                <a:cs typeface="Calibri"/>
              </a:rPr>
              <a:t>%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(n=729)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73302" y="2306573"/>
            <a:ext cx="6235065" cy="370840"/>
          </a:xfrm>
          <a:prstGeom prst="rect">
            <a:avLst/>
          </a:prstGeom>
          <a:solidFill>
            <a:srgbClr val="D9D9D9"/>
          </a:solidFill>
          <a:ln w="19811">
            <a:solidFill>
              <a:srgbClr val="39526D"/>
            </a:solidFill>
          </a:ln>
        </p:spPr>
        <p:txBody>
          <a:bodyPr wrap="square" lIns="0" tIns="30480" rIns="0" bIns="0" rtlCol="0" vert="horz">
            <a:spAutoFit/>
          </a:bodyPr>
          <a:lstStyle/>
          <a:p>
            <a:pPr marL="1471295">
              <a:lnSpc>
                <a:spcPct val="100000"/>
              </a:lnSpc>
              <a:spcBef>
                <a:spcPts val="240"/>
              </a:spcBef>
            </a:pPr>
            <a:r>
              <a:rPr dirty="0" sz="1800" spc="-5">
                <a:latin typeface="Calibri"/>
                <a:cs typeface="Calibri"/>
              </a:rPr>
              <a:t>1,496 </a:t>
            </a:r>
            <a:r>
              <a:rPr dirty="0" sz="1600" spc="-5">
                <a:latin typeface="Calibri"/>
                <a:cs typeface="Calibri"/>
              </a:rPr>
              <a:t>patients </a:t>
            </a:r>
            <a:r>
              <a:rPr dirty="0" sz="1600" spc="-15">
                <a:latin typeface="Calibri"/>
                <a:cs typeface="Calibri"/>
              </a:rPr>
              <a:t>were </a:t>
            </a:r>
            <a:r>
              <a:rPr dirty="0" sz="1600" spc="-10">
                <a:latin typeface="Calibri"/>
                <a:cs typeface="Calibri"/>
              </a:rPr>
              <a:t>randomly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assigned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77874" y="1044702"/>
            <a:ext cx="6230620" cy="615950"/>
          </a:xfrm>
          <a:prstGeom prst="rect">
            <a:avLst/>
          </a:prstGeom>
          <a:solidFill>
            <a:srgbClr val="D9D9D9"/>
          </a:solidFill>
          <a:ln w="19811">
            <a:solidFill>
              <a:srgbClr val="39526D"/>
            </a:solidFill>
          </a:ln>
        </p:spPr>
        <p:txBody>
          <a:bodyPr wrap="square" lIns="0" tIns="29844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34"/>
              </a:spcBef>
            </a:pPr>
            <a:r>
              <a:rPr dirty="0" sz="1800" spc="-5">
                <a:latin typeface="Calibri"/>
                <a:cs typeface="Calibri"/>
              </a:rPr>
              <a:t>1,500 </a:t>
            </a:r>
            <a:r>
              <a:rPr dirty="0" sz="1600" spc="-10">
                <a:latin typeface="Calibri"/>
                <a:cs typeface="Calibri"/>
              </a:rPr>
              <a:t>ACS patients enrolled between June 2014 </a:t>
            </a:r>
            <a:r>
              <a:rPr dirty="0" sz="1600" spc="-5">
                <a:latin typeface="Calibri"/>
                <a:cs typeface="Calibri"/>
              </a:rPr>
              <a:t>and </a:t>
            </a:r>
            <a:r>
              <a:rPr dirty="0" sz="1600" spc="-10">
                <a:latin typeface="Calibri"/>
                <a:cs typeface="Calibri"/>
              </a:rPr>
              <a:t>May</a:t>
            </a:r>
            <a:r>
              <a:rPr dirty="0" sz="1600" spc="7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2016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dirty="0" sz="1600" spc="-5">
                <a:latin typeface="Calibri"/>
                <a:cs typeface="Calibri"/>
              </a:rPr>
              <a:t>in </a:t>
            </a:r>
            <a:r>
              <a:rPr dirty="0" sz="1600" spc="-10">
                <a:latin typeface="Calibri"/>
                <a:cs typeface="Calibri"/>
              </a:rPr>
              <a:t>36 </a:t>
            </a:r>
            <a:r>
              <a:rPr dirty="0" sz="1600" spc="-5">
                <a:latin typeface="Calibri"/>
                <a:cs typeface="Calibri"/>
              </a:rPr>
              <a:t>clinical </a:t>
            </a:r>
            <a:r>
              <a:rPr dirty="0" sz="1600" spc="-10">
                <a:latin typeface="Calibri"/>
                <a:cs typeface="Calibri"/>
              </a:rPr>
              <a:t>sites </a:t>
            </a:r>
            <a:r>
              <a:rPr dirty="0" sz="1600" spc="-5">
                <a:latin typeface="Calibri"/>
                <a:cs typeface="Calibri"/>
              </a:rPr>
              <a:t>in </a:t>
            </a:r>
            <a:r>
              <a:rPr dirty="0" sz="1600" spc="-10">
                <a:latin typeface="Calibri"/>
                <a:cs typeface="Calibri"/>
              </a:rPr>
              <a:t>Europe </a:t>
            </a:r>
            <a:r>
              <a:rPr dirty="0" sz="1600" spc="-5">
                <a:latin typeface="Calibri"/>
                <a:cs typeface="Calibri"/>
              </a:rPr>
              <a:t>and Asia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73702" y="3618738"/>
            <a:ext cx="3034665" cy="615950"/>
          </a:xfrm>
          <a:prstGeom prst="rect">
            <a:avLst/>
          </a:prstGeom>
          <a:solidFill>
            <a:srgbClr val="D9D9D9"/>
          </a:solidFill>
          <a:ln w="19811">
            <a:solidFill>
              <a:srgbClr val="39526D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algn="ctr">
              <a:lnSpc>
                <a:spcPts val="1910"/>
              </a:lnSpc>
              <a:spcBef>
                <a:spcPts val="265"/>
              </a:spcBef>
            </a:pPr>
            <a:r>
              <a:rPr dirty="0" sz="1600" spc="-5">
                <a:latin typeface="Calibri"/>
                <a:cs typeface="Calibri"/>
              </a:rPr>
              <a:t>Clinical </a:t>
            </a:r>
            <a:r>
              <a:rPr dirty="0" sz="1600" spc="-10">
                <a:latin typeface="Calibri"/>
                <a:cs typeface="Calibri"/>
              </a:rPr>
              <a:t>follow-up at </a:t>
            </a:r>
            <a:r>
              <a:rPr dirty="0" sz="1600" spc="-5">
                <a:latin typeface="Calibri"/>
                <a:cs typeface="Calibri"/>
              </a:rPr>
              <a:t>12 </a:t>
            </a:r>
            <a:r>
              <a:rPr dirty="0" sz="1600" spc="-10">
                <a:latin typeface="Calibri"/>
                <a:cs typeface="Calibri"/>
              </a:rPr>
              <a:t>months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in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ts val="2150"/>
              </a:lnSpc>
            </a:pPr>
            <a:r>
              <a:rPr dirty="0" sz="1800" spc="-5">
                <a:latin typeface="Calibri"/>
                <a:cs typeface="Calibri"/>
              </a:rPr>
              <a:t>98.5</a:t>
            </a:r>
            <a:r>
              <a:rPr dirty="0" sz="1600" spc="-5">
                <a:latin typeface="Calibri"/>
                <a:cs typeface="Calibri"/>
              </a:rPr>
              <a:t>%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(n=734)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11802" y="3045714"/>
            <a:ext cx="2996565" cy="338455"/>
          </a:xfrm>
          <a:prstGeom prst="rect">
            <a:avLst/>
          </a:prstGeom>
          <a:solidFill>
            <a:srgbClr val="893184"/>
          </a:solidFill>
          <a:ln w="19811">
            <a:solidFill>
              <a:srgbClr val="39526D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marL="513080">
              <a:lnSpc>
                <a:spcPct val="100000"/>
              </a:lnSpc>
              <a:spcBef>
                <a:spcPts val="265"/>
              </a:spcBef>
            </a:pPr>
            <a:r>
              <a:rPr dirty="0" sz="1600" spc="-5">
                <a:latin typeface="Calibri"/>
                <a:cs typeface="Calibri"/>
              </a:rPr>
              <a:t>12 </a:t>
            </a:r>
            <a:r>
              <a:rPr dirty="0" sz="1600" spc="-10">
                <a:latin typeface="Calibri"/>
                <a:cs typeface="Calibri"/>
              </a:rPr>
              <a:t>month </a:t>
            </a:r>
            <a:r>
              <a:rPr dirty="0" sz="1600" spc="-15">
                <a:latin typeface="Calibri"/>
                <a:cs typeface="Calibri"/>
              </a:rPr>
              <a:t>DAPT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(n=745)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71777" y="4463034"/>
            <a:ext cx="2933700" cy="614680"/>
          </a:xfrm>
          <a:prstGeom prst="rect">
            <a:avLst/>
          </a:prstGeom>
          <a:solidFill>
            <a:srgbClr val="D9D9D9"/>
          </a:solidFill>
          <a:ln w="19811">
            <a:solidFill>
              <a:srgbClr val="39526D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algn="ctr">
              <a:lnSpc>
                <a:spcPts val="1910"/>
              </a:lnSpc>
              <a:spcBef>
                <a:spcPts val="265"/>
              </a:spcBef>
            </a:pPr>
            <a:r>
              <a:rPr dirty="0" sz="1600" spc="-5">
                <a:latin typeface="Calibri"/>
                <a:cs typeface="Calibri"/>
              </a:rPr>
              <a:t>Clinical </a:t>
            </a:r>
            <a:r>
              <a:rPr dirty="0" sz="1600" spc="-10">
                <a:latin typeface="Calibri"/>
                <a:cs typeface="Calibri"/>
              </a:rPr>
              <a:t>follow-up at </a:t>
            </a:r>
            <a:r>
              <a:rPr dirty="0" sz="1600" spc="-5">
                <a:latin typeface="Calibri"/>
                <a:cs typeface="Calibri"/>
              </a:rPr>
              <a:t>24 </a:t>
            </a:r>
            <a:r>
              <a:rPr dirty="0" sz="1600" spc="-10">
                <a:latin typeface="Calibri"/>
                <a:cs typeface="Calibri"/>
              </a:rPr>
              <a:t>months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in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ts val="2150"/>
              </a:lnSpc>
            </a:pPr>
            <a:r>
              <a:rPr dirty="0" sz="1800" spc="-5">
                <a:latin typeface="Calibri"/>
                <a:cs typeface="Calibri"/>
              </a:rPr>
              <a:t>97.6</a:t>
            </a:r>
            <a:r>
              <a:rPr dirty="0" sz="1600" spc="-5">
                <a:latin typeface="Calibri"/>
                <a:cs typeface="Calibri"/>
              </a:rPr>
              <a:t>%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(n=733)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73702" y="4466082"/>
            <a:ext cx="3034665" cy="615950"/>
          </a:xfrm>
          <a:prstGeom prst="rect">
            <a:avLst/>
          </a:prstGeom>
          <a:solidFill>
            <a:srgbClr val="D9D9D9"/>
          </a:solidFill>
          <a:ln w="19811">
            <a:solidFill>
              <a:srgbClr val="39526D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algn="ctr">
              <a:lnSpc>
                <a:spcPts val="1910"/>
              </a:lnSpc>
              <a:spcBef>
                <a:spcPts val="265"/>
              </a:spcBef>
            </a:pPr>
            <a:r>
              <a:rPr dirty="0" sz="1600" spc="-5">
                <a:latin typeface="Calibri"/>
                <a:cs typeface="Calibri"/>
              </a:rPr>
              <a:t>Clinical </a:t>
            </a:r>
            <a:r>
              <a:rPr dirty="0" sz="1600" spc="-10">
                <a:latin typeface="Calibri"/>
                <a:cs typeface="Calibri"/>
              </a:rPr>
              <a:t>follow-up at </a:t>
            </a:r>
            <a:r>
              <a:rPr dirty="0" sz="1600" spc="-5">
                <a:latin typeface="Calibri"/>
                <a:cs typeface="Calibri"/>
              </a:rPr>
              <a:t>24 </a:t>
            </a:r>
            <a:r>
              <a:rPr dirty="0" sz="1600" spc="-10">
                <a:latin typeface="Calibri"/>
                <a:cs typeface="Calibri"/>
              </a:rPr>
              <a:t>months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in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ts val="2150"/>
              </a:lnSpc>
            </a:pPr>
            <a:r>
              <a:rPr dirty="0" sz="1800" spc="-5">
                <a:latin typeface="Calibri"/>
                <a:cs typeface="Calibri"/>
              </a:rPr>
              <a:t>97.6</a:t>
            </a:r>
            <a:r>
              <a:rPr dirty="0" sz="1600" spc="-5">
                <a:latin typeface="Calibri"/>
                <a:cs typeface="Calibri"/>
              </a:rPr>
              <a:t>%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(n=727)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664195" y="291084"/>
            <a:ext cx="1333500" cy="912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8014" y="227203"/>
            <a:ext cx="447548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What </a:t>
            </a:r>
            <a:r>
              <a:rPr dirty="0" spc="-20"/>
              <a:t>are </a:t>
            </a:r>
            <a:r>
              <a:rPr dirty="0" spc="-10"/>
              <a:t>the </a:t>
            </a:r>
            <a:r>
              <a:rPr dirty="0" spc="-5"/>
              <a:t>essential </a:t>
            </a:r>
            <a:r>
              <a:rPr dirty="0" spc="-10"/>
              <a:t>results?</a:t>
            </a:r>
          </a:p>
        </p:txBody>
      </p:sp>
      <p:sp>
        <p:nvSpPr>
          <p:cNvPr id="3" name="object 3"/>
          <p:cNvSpPr/>
          <p:nvPr/>
        </p:nvSpPr>
        <p:spPr>
          <a:xfrm>
            <a:off x="7664195" y="291084"/>
            <a:ext cx="1333500" cy="912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6675" y="1156525"/>
          <a:ext cx="9026525" cy="3345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560"/>
                <a:gridCol w="1083945"/>
                <a:gridCol w="1086484"/>
                <a:gridCol w="471170"/>
                <a:gridCol w="53339"/>
                <a:gridCol w="2022475"/>
                <a:gridCol w="1036954"/>
                <a:gridCol w="1104265"/>
                <a:gridCol w="456565"/>
              </a:tblGrid>
              <a:tr h="5743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931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52705">
                        <a:lnSpc>
                          <a:spcPct val="100000"/>
                        </a:lnSpc>
                      </a:pPr>
                      <a:r>
                        <a:rPr dirty="0" sz="10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 month</a:t>
                      </a:r>
                      <a:r>
                        <a:rPr dirty="0" sz="1000" spc="-2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DAPT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ctr" marL="52705">
                        <a:lnSpc>
                          <a:spcPct val="100000"/>
                        </a:lnSpc>
                      </a:pPr>
                      <a:r>
                        <a:rPr dirty="0" sz="10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 =</a:t>
                      </a:r>
                      <a:r>
                        <a:rPr dirty="0" sz="1000" spc="-1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751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931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</a:pPr>
                      <a:r>
                        <a:rPr dirty="0" sz="1000" spc="-5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12 month</a:t>
                      </a:r>
                      <a:r>
                        <a:rPr dirty="0" sz="1000" spc="-15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DAPT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000" spc="-5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n =</a:t>
                      </a:r>
                      <a:r>
                        <a:rPr dirty="0" sz="1000" spc="-15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734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931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931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8931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931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 </a:t>
                      </a:r>
                      <a:r>
                        <a:rPr dirty="0" sz="10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month</a:t>
                      </a:r>
                      <a:r>
                        <a:rPr dirty="0" sz="1000" spc="-3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DAPT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10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 =</a:t>
                      </a:r>
                      <a:r>
                        <a:rPr dirty="0" sz="1000" spc="-1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751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931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5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12 </a:t>
                      </a:r>
                      <a:r>
                        <a:rPr dirty="0" sz="1000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month</a:t>
                      </a:r>
                      <a:r>
                        <a:rPr dirty="0" sz="1000" spc="-25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DAPT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5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n =</a:t>
                      </a:r>
                      <a:r>
                        <a:rPr dirty="0" sz="1000" spc="-15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734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931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5080">
                        <a:lnSpc>
                          <a:spcPct val="100000"/>
                        </a:lnSpc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93184"/>
                    </a:solidFill>
                  </a:tcPr>
                </a:tc>
              </a:tr>
              <a:tr h="27985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000" spc="-10" b="1">
                          <a:latin typeface="Calibri"/>
                          <a:cs typeface="Calibri"/>
                        </a:rPr>
                        <a:t>Age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(Mean ±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SD)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2069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61.2 </a:t>
                      </a:r>
                      <a:r>
                        <a:rPr dirty="0" sz="10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000" spc="-1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11.6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200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60.5 </a:t>
                      </a:r>
                      <a:r>
                        <a:rPr dirty="0" sz="1000" spc="-5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000" spc="-10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 12.0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NS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Radial access</a:t>
                      </a:r>
                      <a:r>
                        <a:rPr dirty="0" sz="10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(%)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76.1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 spc="-5" b="1">
                          <a:solidFill>
                            <a:srgbClr val="1C0AFC"/>
                          </a:solidFill>
                          <a:latin typeface="Arial"/>
                          <a:cs typeface="Arial"/>
                        </a:rPr>
                        <a:t>76.9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NS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</a:tr>
              <a:tr h="28162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Female Gender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(%)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2069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17.4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200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22.7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000" spc="-10" b="1">
                          <a:solidFill>
                            <a:srgbClr val="44536A"/>
                          </a:solidFill>
                          <a:latin typeface="Calibri"/>
                          <a:cs typeface="Calibri"/>
                        </a:rPr>
                        <a:t>0.01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Multivessel disease</a:t>
                      </a:r>
                      <a:r>
                        <a:rPr dirty="0" sz="10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(%)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36.1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 spc="-5" b="1">
                          <a:solidFill>
                            <a:srgbClr val="1C0AFC"/>
                          </a:solidFill>
                          <a:latin typeface="Arial"/>
                          <a:cs typeface="Arial"/>
                        </a:rPr>
                        <a:t>33.8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000" spc="-10" b="1">
                          <a:latin typeface="Arial"/>
                          <a:cs typeface="Arial"/>
                        </a:rPr>
                        <a:t>NS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302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</a:tr>
              <a:tr h="28711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000" spc="-10" b="1">
                          <a:latin typeface="Calibri"/>
                          <a:cs typeface="Calibri"/>
                        </a:rPr>
                        <a:t>STEMI</a:t>
                      </a:r>
                      <a:r>
                        <a:rPr dirty="0" sz="10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diagnosis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2069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49.3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200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45.2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NS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Target vessel (%):  -</a:t>
                      </a:r>
                      <a:r>
                        <a:rPr dirty="0" sz="1000" spc="-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5" b="1">
                          <a:latin typeface="Arial"/>
                          <a:cs typeface="Arial"/>
                        </a:rPr>
                        <a:t>LAD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322070" indent="-78105">
                        <a:lnSpc>
                          <a:spcPct val="100000"/>
                        </a:lnSpc>
                        <a:spcBef>
                          <a:spcPts val="360"/>
                        </a:spcBef>
                        <a:buChar char="-"/>
                        <a:tabLst>
                          <a:tab pos="1322705" algn="l"/>
                        </a:tabLst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RCA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322070" indent="-78105">
                        <a:lnSpc>
                          <a:spcPct val="100000"/>
                        </a:lnSpc>
                        <a:spcBef>
                          <a:spcPts val="360"/>
                        </a:spcBef>
                        <a:buChar char="-"/>
                        <a:tabLst>
                          <a:tab pos="1322705" algn="l"/>
                        </a:tabLst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RCX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48.0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31.2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19.5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5720"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200" b="1">
                          <a:solidFill>
                            <a:srgbClr val="1C0AFC"/>
                          </a:solidFill>
                          <a:latin typeface="Arial"/>
                          <a:cs typeface="Arial"/>
                        </a:rPr>
                        <a:t>44.2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5" b="1">
                          <a:solidFill>
                            <a:srgbClr val="1C0AFC"/>
                          </a:solidFill>
                          <a:latin typeface="Arial"/>
                          <a:cs typeface="Arial"/>
                        </a:rPr>
                        <a:t>33.0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5" b="1">
                          <a:solidFill>
                            <a:srgbClr val="1C0AFC"/>
                          </a:solidFill>
                          <a:latin typeface="Arial"/>
                          <a:cs typeface="Arial"/>
                        </a:rPr>
                        <a:t>22.0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5720"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marL="142875" marR="130810">
                        <a:lnSpc>
                          <a:spcPct val="130100"/>
                        </a:lnSpc>
                        <a:spcBef>
                          <a:spcPts val="10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NS 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NS  NS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</a:tr>
              <a:tr h="33188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Diabetes Mellitus</a:t>
                      </a:r>
                      <a:r>
                        <a:rPr dirty="0" sz="10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(%)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2069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21.6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19.5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NS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699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720"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720"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</a:tr>
              <a:tr h="235009">
                <a:tc>
                  <a:txBody>
                    <a:bodyPr/>
                    <a:lstStyle/>
                    <a:p>
                      <a:pPr marL="68580">
                        <a:lnSpc>
                          <a:spcPts val="1145"/>
                        </a:lnSpc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Smoking</a:t>
                      </a:r>
                      <a:r>
                        <a:rPr dirty="0" sz="10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(%)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2069">
                        <a:lnSpc>
                          <a:spcPts val="131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42.1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310"/>
                        </a:lnSpc>
                      </a:pPr>
                      <a:r>
                        <a:rPr dirty="0" sz="1200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42.7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145"/>
                        </a:lnSpc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NS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Initial </a:t>
                      </a:r>
                      <a:r>
                        <a:rPr dirty="0" sz="1000" spc="5" b="1">
                          <a:latin typeface="Arial"/>
                          <a:cs typeface="Arial"/>
                        </a:rPr>
                        <a:t>TIMI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flow 3</a:t>
                      </a:r>
                      <a:r>
                        <a:rPr dirty="0" sz="1000" spc="-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(%)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720"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720"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NS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</a:tr>
              <a:tr h="23808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Hypercholesterolemia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(%)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206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46.3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200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44.9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NS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985"/>
                        </a:lnSpc>
                      </a:pPr>
                      <a:r>
                        <a:rPr dirty="0" sz="12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46.6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85"/>
                        </a:lnSpc>
                      </a:pPr>
                      <a:r>
                        <a:rPr dirty="0" sz="1200" spc="-5" b="1">
                          <a:solidFill>
                            <a:srgbClr val="1C0AFC"/>
                          </a:solidFill>
                          <a:latin typeface="Arial"/>
                          <a:cs typeface="Arial"/>
                        </a:rPr>
                        <a:t>49.0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</a:tr>
              <a:tr h="284797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Hypertension (%)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65404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2069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50.7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5879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200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50.7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5879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NS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65404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Thrombosuction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(%)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2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12.5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200" spc="-5" b="1">
                          <a:solidFill>
                            <a:srgbClr val="1C0AFC"/>
                          </a:solidFill>
                          <a:latin typeface="Arial"/>
                          <a:cs typeface="Arial"/>
                        </a:rPr>
                        <a:t>13.6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NS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</a:tr>
              <a:tr h="28092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Family history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CAD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 (%)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35.0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36.0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NS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Total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stent length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(mm, 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mean ±</a:t>
                      </a:r>
                      <a:r>
                        <a:rPr dirty="0" sz="700" spc="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SD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2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25.5 </a:t>
                      </a:r>
                      <a:r>
                        <a:rPr dirty="0" sz="10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000" spc="-3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12.8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200" spc="-5" b="1">
                          <a:solidFill>
                            <a:srgbClr val="1C0AFC"/>
                          </a:solidFill>
                          <a:latin typeface="Arial"/>
                          <a:cs typeface="Arial"/>
                        </a:rPr>
                        <a:t>25.2 </a:t>
                      </a:r>
                      <a:r>
                        <a:rPr dirty="0" sz="1000" spc="-5" b="1">
                          <a:solidFill>
                            <a:srgbClr val="1C0AFC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000" spc="-30" b="1">
                          <a:solidFill>
                            <a:srgbClr val="1C0AF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1C0AFC"/>
                          </a:solidFill>
                          <a:latin typeface="Arial"/>
                          <a:cs typeface="Arial"/>
                        </a:rPr>
                        <a:t>12.7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NS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</a:tr>
              <a:tr h="27110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Previous ACS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 (%)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2069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12.5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200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11.8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NS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Procedural success</a:t>
                      </a:r>
                      <a:r>
                        <a:rPr dirty="0" sz="1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(%)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2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99.3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200" spc="-5" b="1">
                          <a:solidFill>
                            <a:srgbClr val="1C0AFC"/>
                          </a:solidFill>
                          <a:latin typeface="Arial"/>
                          <a:cs typeface="Arial"/>
                        </a:rPr>
                        <a:t>99.7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49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NS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556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</a:tr>
              <a:tr h="26820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Previous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PCI</a:t>
                      </a:r>
                      <a:r>
                        <a:rPr dirty="0" sz="10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(%)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2069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11.7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9.8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NS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PCI additional segments</a:t>
                      </a:r>
                      <a:r>
                        <a:rPr dirty="0" sz="1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(%)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20.3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spc="-5" b="1">
                          <a:solidFill>
                            <a:srgbClr val="1C0AFC"/>
                          </a:solidFill>
                          <a:latin typeface="Arial"/>
                          <a:cs typeface="Arial"/>
                        </a:rPr>
                        <a:t>21.9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NS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135176" y="786765"/>
            <a:ext cx="69557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24350" algn="l"/>
              </a:tabLst>
            </a:pPr>
            <a:r>
              <a:rPr dirty="0" sz="1800" spc="-5">
                <a:latin typeface="Calibri"/>
                <a:cs typeface="Calibri"/>
              </a:rPr>
              <a:t>Baseline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Characteristics	</a:t>
            </a:r>
            <a:r>
              <a:rPr dirty="0" sz="1800" spc="-5">
                <a:latin typeface="Calibri"/>
                <a:cs typeface="Calibri"/>
              </a:rPr>
              <a:t>Angiographic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Characteristics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8980" y="916127"/>
            <a:ext cx="5375643" cy="40749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10714" y="227203"/>
            <a:ext cx="447548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What </a:t>
            </a:r>
            <a:r>
              <a:rPr dirty="0" spc="-20"/>
              <a:t>are </a:t>
            </a:r>
            <a:r>
              <a:rPr dirty="0" spc="-10"/>
              <a:t>the </a:t>
            </a:r>
            <a:r>
              <a:rPr dirty="0" spc="-5"/>
              <a:t>essential </a:t>
            </a:r>
            <a:r>
              <a:rPr dirty="0" spc="-10"/>
              <a:t>results?</a:t>
            </a:r>
          </a:p>
        </p:txBody>
      </p:sp>
      <p:sp>
        <p:nvSpPr>
          <p:cNvPr id="4" name="object 4"/>
          <p:cNvSpPr/>
          <p:nvPr/>
        </p:nvSpPr>
        <p:spPr>
          <a:xfrm>
            <a:off x="7664195" y="291084"/>
            <a:ext cx="1333500" cy="9128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840476" y="1971675"/>
          <a:ext cx="3167380" cy="1314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0910"/>
                <a:gridCol w="846454"/>
                <a:gridCol w="861694"/>
                <a:gridCol w="509269"/>
              </a:tblGrid>
              <a:tr h="308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89318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8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 month</a:t>
                      </a:r>
                      <a:r>
                        <a:rPr dirty="0" sz="800" spc="-8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DAPT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algn="ctr" marL="32384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7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 =</a:t>
                      </a:r>
                      <a:r>
                        <a:rPr dirty="0" sz="7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751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89318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800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12 month</a:t>
                      </a:r>
                      <a:r>
                        <a:rPr dirty="0" sz="800" spc="-90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DAPT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algn="ctr" marL="571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700" spc="-5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n = </a:t>
                      </a:r>
                      <a:r>
                        <a:rPr dirty="0" sz="700" spc="-10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734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8931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</a:pPr>
                      <a:r>
                        <a:rPr dirty="0" sz="700" spc="-5" b="1">
                          <a:latin typeface="Calibri"/>
                          <a:cs typeface="Calibri"/>
                        </a:rPr>
                        <a:t>P Value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893184"/>
                    </a:solidFill>
                  </a:tcPr>
                </a:tc>
              </a:tr>
              <a:tr h="398602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DAPT</a:t>
                      </a:r>
                      <a:r>
                        <a:rPr dirty="0" sz="8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duration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500" b="1">
                          <a:latin typeface="Calibri"/>
                          <a:cs typeface="Calibri"/>
                        </a:rPr>
                        <a:t>(days, median,</a:t>
                      </a:r>
                      <a:r>
                        <a:rPr dirty="0" sz="500" spc="-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500" b="1">
                          <a:latin typeface="Calibri"/>
                          <a:cs typeface="Calibri"/>
                        </a:rPr>
                        <a:t>Q1-Q3)</a:t>
                      </a:r>
                      <a:endParaRPr sz="500">
                        <a:latin typeface="Calibri"/>
                        <a:cs typeface="Calibri"/>
                      </a:endParaRPr>
                    </a:p>
                  </a:txBody>
                  <a:tcPr marL="0" marR="0" marB="0" marT="6413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91.0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4193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700" spc="-1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(89.0-96.0)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365.0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 marL="381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700" spc="-10" b="1" i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(363.0-369.0)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&lt;0.001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02235">
                    <a:solidFill>
                      <a:srgbClr val="D9D9D9"/>
                    </a:solidFill>
                  </a:tcPr>
                </a:tc>
              </a:tr>
              <a:tr h="600837">
                <a:tc>
                  <a:txBody>
                    <a:bodyPr/>
                    <a:lstStyle/>
                    <a:p>
                      <a:pPr marL="69215" marR="304800">
                        <a:lnSpc>
                          <a:spcPct val="115199"/>
                        </a:lnSpc>
                        <a:spcBef>
                          <a:spcPts val="140"/>
                        </a:spcBef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P2Y</a:t>
                      </a:r>
                      <a:r>
                        <a:rPr dirty="0" baseline="-18518" sz="675" b="1">
                          <a:latin typeface="Calibri"/>
                          <a:cs typeface="Calibri"/>
                        </a:rPr>
                        <a:t>12 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type (%):  Prasugrel  Ticagrelor  Clopidogrel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31115">
                        <a:lnSpc>
                          <a:spcPct val="100000"/>
                        </a:lnSpc>
                      </a:pPr>
                      <a:r>
                        <a:rPr dirty="0" sz="9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11.1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 marL="311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47.9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 marL="31115">
                        <a:lnSpc>
                          <a:spcPts val="1025"/>
                        </a:lnSpc>
                        <a:spcBef>
                          <a:spcPts val="170"/>
                        </a:spcBef>
                      </a:pPr>
                      <a:r>
                        <a:rPr dirty="0" sz="900" spc="-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41.1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</a:pPr>
                      <a:r>
                        <a:rPr dirty="0" sz="900" spc="-5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9.7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5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49.9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 marL="4445">
                        <a:lnSpc>
                          <a:spcPts val="1025"/>
                        </a:lnSpc>
                        <a:spcBef>
                          <a:spcPts val="170"/>
                        </a:spcBef>
                      </a:pPr>
                      <a:r>
                        <a:rPr dirty="0" sz="900" spc="-5" b="1">
                          <a:solidFill>
                            <a:srgbClr val="1C0AFC"/>
                          </a:solidFill>
                          <a:latin typeface="Calibri"/>
                          <a:cs typeface="Calibri"/>
                        </a:rPr>
                        <a:t>40.5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700" spc="-10" b="1">
                          <a:latin typeface="Calibri"/>
                          <a:cs typeface="Calibri"/>
                        </a:rPr>
                        <a:t>NS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Julien</dc:creator>
  <dc:title>Présentation PowerPoint</dc:title>
  <dcterms:created xsi:type="dcterms:W3CDTF">2019-05-23T14:50:43Z</dcterms:created>
  <dcterms:modified xsi:type="dcterms:W3CDTF">2019-05-23T14:50:43Z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2019-05-22T00:00:00Z</vt:filetime>
  </property>
  <property fmtid="{D5CDD505-2E9C-101B-9397-08002B2CF9AE}" pid="3" name="Creator">
    <vt:lpwstr>Microsoft® PowerPoint® 2013</vt:lpwstr>
  </property>
  <property fmtid="{D5CDD505-2E9C-101B-9397-08002B2CF9AE}" pid="4" name="LastSaved">
    <vt:filetime>2019-05-23T00:00:00Z</vt:filetime>
  </property>
</Properties>
</file>