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9095" r:id="rId3"/>
    <p:sldId id="9086" r:id="rId4"/>
    <p:sldId id="9088" r:id="rId5"/>
    <p:sldId id="9195" r:id="rId6"/>
    <p:sldId id="9089" r:id="rId7"/>
    <p:sldId id="9090" r:id="rId8"/>
    <p:sldId id="9206" r:id="rId9"/>
    <p:sldId id="9207" r:id="rId10"/>
    <p:sldId id="9096" r:id="rId11"/>
    <p:sldId id="9208" r:id="rId12"/>
    <p:sldId id="9093" r:id="rId13"/>
    <p:sldId id="9196" r:id="rId14"/>
    <p:sldId id="9097" r:id="rId15"/>
    <p:sldId id="909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DC333C-1EC3-8449-4500-0F93CE644524}" name="Diggs, Marissa" initials="DM" userId="S::MDIGGS@mgh.harvard.edu::64cbffd7-9257-4965-9b15-77a122730d72" providerId="AD"/>
  <p188:author id="{5AE3F84D-47D4-F98F-67A0-B29CF2A02CBD}" name="Met" initials="M" userId="6665f692f15a537b" providerId="Windows Live"/>
  <p188:author id="{7A90C5D3-B0A0-41BE-EB65-F454E26995BC}" name="Fitch, Kathleen V.,N.P." initials="FKV" userId="Fitch, Kathleen V.,N.P.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lingman, Karin (NIH/NIAID) [E]" initials="KK([" lastIdx="1" clrIdx="0"/>
  <p:cmAuthor id="1" name="Heather Ribaudo" initials="HJR" lastIdx="39" clrIdx="1"/>
  <p:cmAuthor id="2" name="Fitch, Kathleen V.,N.P." initials="FKV" lastIdx="2" clrIdx="2">
    <p:extLst>
      <p:ext uri="{19B8F6BF-5375-455C-9EA6-DF929625EA0E}">
        <p15:presenceInfo xmlns:p15="http://schemas.microsoft.com/office/powerpoint/2012/main" userId="S-1-5-21-8915387-943144406-1916815836-177969" providerId="AD"/>
      </p:ext>
    </p:extLst>
  </p:cmAuthor>
  <p:cmAuthor id="3" name="Fitch, Kathleen V.,N.P." initials="FKV [2]" lastIdx="10" clrIdx="3">
    <p:extLst>
      <p:ext uri="{19B8F6BF-5375-455C-9EA6-DF929625EA0E}">
        <p15:presenceInfo xmlns:p15="http://schemas.microsoft.com/office/powerpoint/2012/main" userId="Fitch, Kathleen V.,N.P." providerId="None"/>
      </p:ext>
    </p:extLst>
  </p:cmAuthor>
  <p:cmAuthor id="4" name="Zhai, Bingxue Kris" initials="ZBK" lastIdx="1" clrIdx="4">
    <p:extLst>
      <p:ext uri="{19B8F6BF-5375-455C-9EA6-DF929625EA0E}">
        <p15:presenceInfo xmlns:p15="http://schemas.microsoft.com/office/powerpoint/2012/main" userId="S-1-5-21-8915387-943144406-1916815836-1130241" providerId="AD"/>
      </p:ext>
    </p:extLst>
  </p:cmAuthor>
  <p:cmAuthor id="5" name="Kileel, Emma" initials="KE" lastIdx="2" clrIdx="5">
    <p:extLst>
      <p:ext uri="{19B8F6BF-5375-455C-9EA6-DF929625EA0E}">
        <p15:presenceInfo xmlns:p15="http://schemas.microsoft.com/office/powerpoint/2012/main" userId="S-1-5-21-8915387-943144406-1916815836-1275942" providerId="AD"/>
      </p:ext>
    </p:extLst>
  </p:cmAuthor>
  <p:cmAuthor id="6" name="Zhai, Bingxue Kris" initials="ZBK [2]" lastIdx="4" clrIdx="6">
    <p:extLst>
      <p:ext uri="{19B8F6BF-5375-455C-9EA6-DF929625EA0E}">
        <p15:presenceInfo xmlns:p15="http://schemas.microsoft.com/office/powerpoint/2012/main" userId="S::bkzhai@mgh.harvard.edu::7b2dfa36-4a20-4175-8cda-88fb42dca1d3" providerId="AD"/>
      </p:ext>
    </p:extLst>
  </p:cmAuthor>
  <p:cmAuthor id="7" name="Fulda, Evelynne" initials="FE" lastIdx="15" clrIdx="7">
    <p:extLst>
      <p:ext uri="{19B8F6BF-5375-455C-9EA6-DF929625EA0E}">
        <p15:presenceInfo xmlns:p15="http://schemas.microsoft.com/office/powerpoint/2012/main" userId="S::EFULDA@mgh.harvard.edu::2ed88605-4271-42a2-bea2-f14c23a19a78" providerId="AD"/>
      </p:ext>
    </p:extLst>
  </p:cmAuthor>
  <p:cmAuthor id="8" name="Fitch, Kathleen V.,N.P." initials="FKV [3]" lastIdx="1" clrIdx="8">
    <p:extLst>
      <p:ext uri="{19B8F6BF-5375-455C-9EA6-DF929625EA0E}">
        <p15:presenceInfo xmlns:p15="http://schemas.microsoft.com/office/powerpoint/2012/main" userId="S::kfitch@mgh.harvard.edu::6a313438-a216-4841-aa3f-fca566b283e3" providerId="AD"/>
      </p:ext>
    </p:extLst>
  </p:cmAuthor>
  <p:cmAuthor id="9" name="Triin Umbleja" initials="TU" lastIdx="11" clrIdx="9">
    <p:extLst>
      <p:ext uri="{19B8F6BF-5375-455C-9EA6-DF929625EA0E}">
        <p15:presenceInfo xmlns:p15="http://schemas.microsoft.com/office/powerpoint/2012/main" userId="S-1-5-21-1564239104-2047618173-1163074499-1997" providerId="AD"/>
      </p:ext>
    </p:extLst>
  </p:cmAuthor>
  <p:cmAuthor id="10" name="Met" initials="M" lastIdx="16" clrIdx="10">
    <p:extLst>
      <p:ext uri="{19B8F6BF-5375-455C-9EA6-DF929625EA0E}">
        <p15:presenceInfo xmlns:p15="http://schemas.microsoft.com/office/powerpoint/2012/main" userId="6665f692f15a537b" providerId="Windows Live"/>
      </p:ext>
    </p:extLst>
  </p:cmAuthor>
  <p:cmAuthor id="11" name="Pamela Douglas, MD" initials="PDM" lastIdx="25" clrIdx="11">
    <p:extLst>
      <p:ext uri="{19B8F6BF-5375-455C-9EA6-DF929625EA0E}">
        <p15:presenceInfo xmlns:p15="http://schemas.microsoft.com/office/powerpoint/2012/main" userId="S-1-5-21-2053149899-1891010372-398732264-7073" providerId="AD"/>
      </p:ext>
    </p:extLst>
  </p:cmAuthor>
  <p:cmAuthor id="12" name="Lu, Michael T.,MD, MPH" initials="ML" lastIdx="1" clrIdx="12">
    <p:extLst>
      <p:ext uri="{19B8F6BF-5375-455C-9EA6-DF929625EA0E}">
        <p15:presenceInfo xmlns:p15="http://schemas.microsoft.com/office/powerpoint/2012/main" userId="S::mlu@mgh.harvard.edu::c1e74a84-e478-47e1-a9b3-7cf7e39e5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008B"/>
    <a:srgbClr val="1F918C"/>
    <a:srgbClr val="470055"/>
    <a:srgbClr val="FFFF00"/>
    <a:srgbClr val="0000CC"/>
    <a:srgbClr val="336699"/>
    <a:srgbClr val="3366CC"/>
    <a:srgbClr val="279FB7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51" autoAdjust="0"/>
    <p:restoredTop sz="97046" autoAdjust="0"/>
  </p:normalViewPr>
  <p:slideViewPr>
    <p:cSldViewPr>
      <p:cViewPr varScale="1">
        <p:scale>
          <a:sx n="73" d="100"/>
          <a:sy n="73" d="100"/>
        </p:scale>
        <p:origin x="760" y="8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7F074-09E9-4EBE-9B23-683111DEACC8}" type="datetimeFigureOut">
              <a:rPr lang="en-US" smtClean="0"/>
              <a:pPr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08D93-6128-4604-9ED8-10B085880A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33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3074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197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4309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49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839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923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153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65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41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263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E8DCDC-D13C-2549-BE6A-717E9EED41A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13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84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165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014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108D93-6128-4604-9ED8-10B085880A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66F5D-804D-44EE-94E6-AE34A672EFF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65DE68C-A407-2C54-ECDC-DCE151758F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7FB9AEF-A2C3-1655-A7C0-E94911D5CEF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231211" y="2137579"/>
            <a:ext cx="6591509" cy="2653135"/>
          </a:xfrm>
        </p:spPr>
        <p:txBody>
          <a:bodyPr anchor="t">
            <a:normAutofit/>
          </a:bodyPr>
          <a:lstStyle>
            <a:lvl1pPr algn="l">
              <a:lnSpc>
                <a:spcPct val="110000"/>
              </a:lnSpc>
              <a:defRPr sz="4267" b="1" i="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 Arial black ALL CAPS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913BAD4-6B08-AD33-D98B-166C53B85B1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231211" y="4819175"/>
            <a:ext cx="6591509" cy="546391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Presenter name(s)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93A0C854-DD11-8BDB-128D-35B687EB7C6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231212" y="930950"/>
            <a:ext cx="2498451" cy="90497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Your Company Logo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C96B499-DF5F-0F42-8F56-BB5259295DAA}"/>
              </a:ext>
            </a:extLst>
          </p:cNvPr>
          <p:cNvSpPr/>
          <p:nvPr userDrawn="1"/>
        </p:nvSpPr>
        <p:spPr>
          <a:xfrm>
            <a:off x="11080269" y="0"/>
            <a:ext cx="1111732" cy="7244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0" name="Picture 19" descr="Logo&#10;&#10;Description automatically generated">
            <a:extLst>
              <a:ext uri="{FF2B5EF4-FFF2-40B4-BE49-F238E27FC236}">
                <a16:creationId xmlns:a16="http://schemas.microsoft.com/office/drawing/2014/main" id="{2B3697C3-0036-5549-A91B-324D999E268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3906" y="5684454"/>
            <a:ext cx="1552631" cy="841527"/>
          </a:xfrm>
          <a:prstGeom prst="rect">
            <a:avLst/>
          </a:prstGeom>
        </p:spPr>
      </p:pic>
      <p:sp>
        <p:nvSpPr>
          <p:cNvPr id="22" name="Title 1">
            <a:extLst>
              <a:ext uri="{FF2B5EF4-FFF2-40B4-BE49-F238E27FC236}">
                <a16:creationId xmlns:a16="http://schemas.microsoft.com/office/drawing/2014/main" id="{8BD123BF-4CCB-6A49-911B-CB3B6D1BCAB8}"/>
              </a:ext>
            </a:extLst>
          </p:cNvPr>
          <p:cNvSpPr txBox="1">
            <a:spLocks/>
          </p:cNvSpPr>
          <p:nvPr userDrawn="1"/>
        </p:nvSpPr>
        <p:spPr>
          <a:xfrm>
            <a:off x="510299" y="584701"/>
            <a:ext cx="1797847" cy="34624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l" defTabSz="685800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4000" kern="1200">
                <a:solidFill>
                  <a:schemeClr val="bg1"/>
                </a:solidFill>
                <a:latin typeface="Lub Dub Medium" panose="020B0603030403020204" pitchFamily="34" charset="77"/>
                <a:ea typeface="+mj-ea"/>
                <a:cs typeface="+mj-cs"/>
              </a:defRPr>
            </a:lvl1pPr>
          </a:lstStyle>
          <a:p>
            <a:pPr>
              <a:lnSpc>
                <a:spcPts val="0"/>
              </a:lnSpc>
            </a:pPr>
            <a:r>
              <a:rPr lang="en-US" sz="2133" b="0" i="0" dirty="0">
                <a:solidFill>
                  <a:schemeClr val="bg1"/>
                </a:solidFill>
                <a:latin typeface="Arial" panose="020B0604020202020204" pitchFamily="34" charset="0"/>
              </a:rPr>
              <a:t>#AHA23</a:t>
            </a:r>
          </a:p>
        </p:txBody>
      </p:sp>
    </p:spTree>
    <p:extLst>
      <p:ext uri="{BB962C8B-B14F-4D97-AF65-F5344CB8AC3E}">
        <p14:creationId xmlns:p14="http://schemas.microsoft.com/office/powerpoint/2010/main" val="3610791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09600" y="1371600"/>
            <a:ext cx="109728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88"/>
            <a:ext cx="284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6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47200" y="6492888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7BA5E0-197C-426C-89A8-DD6AE3719F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426" y="6477013"/>
            <a:ext cx="1812983" cy="30882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00FA979-1215-3B48-8E25-2C309970B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76800" y="4114800"/>
            <a:ext cx="6172200" cy="1066800"/>
          </a:xfrm>
        </p:spPr>
        <p:txBody>
          <a:bodyPr>
            <a:noAutofit/>
          </a:bodyPr>
          <a:lstStyle/>
          <a:p>
            <a:r>
              <a:rPr lang="en-US" sz="2400" dirty="0"/>
              <a:t>Michael T. Lu, MD, MPH </a:t>
            </a:r>
          </a:p>
          <a:p>
            <a:r>
              <a:rPr lang="en-US" sz="2400" dirty="0"/>
              <a:t>MGH Cardiovascular Imaging Research Center</a:t>
            </a:r>
          </a:p>
          <a:p>
            <a:r>
              <a:rPr lang="en-US" sz="2400" dirty="0"/>
              <a:t>For the REPRIEVE Trial Investigators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A00ED2-61A7-37B9-B918-CE55FCCD97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315200" y="5867400"/>
            <a:ext cx="2667000" cy="7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F0A8AECB-D0D1-3A76-80E9-CD3CAD73845D}"/>
              </a:ext>
            </a:extLst>
          </p:cNvPr>
          <p:cNvSpPr txBox="1">
            <a:spLocks/>
          </p:cNvSpPr>
          <p:nvPr/>
        </p:nvSpPr>
        <p:spPr>
          <a:xfrm>
            <a:off x="4838700" y="8803"/>
            <a:ext cx="7620000" cy="106680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8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200" b="1" dirty="0"/>
              <a:t>Effects of Pitavastatin on Coronary Artery Disease and Inflammatory Biomarkers: Mechanistic Substudy of the REPRIEVE Primary Prevention Trial in HIV</a:t>
            </a:r>
          </a:p>
        </p:txBody>
      </p:sp>
    </p:spTree>
    <p:extLst>
      <p:ext uri="{BB962C8B-B14F-4D97-AF65-F5344CB8AC3E}">
        <p14:creationId xmlns:p14="http://schemas.microsoft.com/office/powerpoint/2010/main" val="2915621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BEEEDE7-BC37-1A25-4F0D-6D38EC8499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236020"/>
              </p:ext>
            </p:extLst>
          </p:nvPr>
        </p:nvGraphicFramePr>
        <p:xfrm>
          <a:off x="1371600" y="1524000"/>
          <a:ext cx="8941469" cy="2256857"/>
        </p:xfrm>
        <a:graphic>
          <a:graphicData uri="http://schemas.openxmlformats.org/drawingml/2006/table">
            <a:tbl>
              <a:tblPr/>
              <a:tblGrid>
                <a:gridCol w="3111982">
                  <a:extLst>
                    <a:ext uri="{9D8B030D-6E8A-4147-A177-3AD203B41FA5}">
                      <a16:colId xmlns:a16="http://schemas.microsoft.com/office/drawing/2014/main" val="43795243"/>
                    </a:ext>
                  </a:extLst>
                </a:gridCol>
                <a:gridCol w="1391626">
                  <a:extLst>
                    <a:ext uri="{9D8B030D-6E8A-4147-A177-3AD203B41FA5}">
                      <a16:colId xmlns:a16="http://schemas.microsoft.com/office/drawing/2014/main" val="3230700947"/>
                    </a:ext>
                  </a:extLst>
                </a:gridCol>
                <a:gridCol w="1380668">
                  <a:extLst>
                    <a:ext uri="{9D8B030D-6E8A-4147-A177-3AD203B41FA5}">
                      <a16:colId xmlns:a16="http://schemas.microsoft.com/office/drawing/2014/main" val="2384345186"/>
                    </a:ext>
                  </a:extLst>
                </a:gridCol>
                <a:gridCol w="1577906">
                  <a:extLst>
                    <a:ext uri="{9D8B030D-6E8A-4147-A177-3AD203B41FA5}">
                      <a16:colId xmlns:a16="http://schemas.microsoft.com/office/drawing/2014/main" val="805092035"/>
                    </a:ext>
                  </a:extLst>
                </a:gridCol>
                <a:gridCol w="1479287">
                  <a:extLst>
                    <a:ext uri="{9D8B030D-6E8A-4147-A177-3AD203B41FA5}">
                      <a16:colId xmlns:a16="http://schemas.microsoft.com/office/drawing/2014/main" val="2695092795"/>
                    </a:ext>
                  </a:extLst>
                </a:gridCol>
              </a:tblGrid>
              <a:tr h="438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 2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0304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Pitavastatin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91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Pitavastatin</a:t>
                      </a:r>
                      <a:b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91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00064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LDL Cholesterol, mg/dL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 (88, 124)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(90, 129)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74 (59, 93)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108 (87, 128)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38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 from Baseline 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-29 (-49, -11)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 (-15, 16)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8256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0342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Non-HDL Cholesterol, mg/dL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130 (111, 156)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132 (111, 161)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99 (81, 124)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133 (109, 159)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3830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 from Baseline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-35 (-54, -12)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 (-16, 18)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90462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9B9CC0D-091A-52F5-6327-447D8C89728B}"/>
              </a:ext>
            </a:extLst>
          </p:cNvPr>
          <p:cNvSpPr txBox="1"/>
          <p:nvPr/>
        </p:nvSpPr>
        <p:spPr>
          <a:xfrm>
            <a:off x="838200" y="4721069"/>
            <a:ext cx="111252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400" dirty="0"/>
              <a:t>Mean ↓ LDL: Pitavastatin -28.5 mg/dL vs placebo -0.8 mg/dL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A6BE6F-6012-D43B-2205-928DE5E60D06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LDL &amp; Non-HDL Cholesterol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A370F9E-5281-42C3-8B1A-A73332050A95}"/>
              </a:ext>
            </a:extLst>
          </p:cNvPr>
          <p:cNvSpPr/>
          <p:nvPr/>
        </p:nvSpPr>
        <p:spPr>
          <a:xfrm>
            <a:off x="4495800" y="2362199"/>
            <a:ext cx="1384139" cy="1418655"/>
          </a:xfrm>
          <a:prstGeom prst="rect">
            <a:avLst/>
          </a:prstGeom>
          <a:solidFill>
            <a:srgbClr val="47005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80E53C-D1EF-49A3-AC00-D0961DBD30F4}"/>
              </a:ext>
            </a:extLst>
          </p:cNvPr>
          <p:cNvSpPr/>
          <p:nvPr/>
        </p:nvSpPr>
        <p:spPr>
          <a:xfrm>
            <a:off x="7269225" y="2362199"/>
            <a:ext cx="1569975" cy="1418658"/>
          </a:xfrm>
          <a:prstGeom prst="rect">
            <a:avLst/>
          </a:prstGeom>
          <a:solidFill>
            <a:srgbClr val="47005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068A06-CA1F-BFD2-7777-54AEAC4D36E7}"/>
              </a:ext>
            </a:extLst>
          </p:cNvPr>
          <p:cNvSpPr txBox="1"/>
          <p:nvPr/>
        </p:nvSpPr>
        <p:spPr>
          <a:xfrm>
            <a:off x="8275207" y="3835159"/>
            <a:ext cx="2184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Values are median (Q1, Q3)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F36F23-CDD3-151C-8FFE-76EF248CEFF6}"/>
              </a:ext>
            </a:extLst>
          </p:cNvPr>
          <p:cNvSpPr/>
          <p:nvPr/>
        </p:nvSpPr>
        <p:spPr>
          <a:xfrm>
            <a:off x="5879939" y="2374339"/>
            <a:ext cx="1384139" cy="1406516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693B2-FC48-DE7C-8D25-92CA2FD3FBFD}"/>
              </a:ext>
            </a:extLst>
          </p:cNvPr>
          <p:cNvSpPr/>
          <p:nvPr/>
        </p:nvSpPr>
        <p:spPr>
          <a:xfrm>
            <a:off x="8839200" y="2359594"/>
            <a:ext cx="1473869" cy="1418654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7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52A6-1812-91A0-1936-E82BBFE1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3400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Inflammatory Biomarkers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BE6084-907B-4762-EF47-4EFF35D49A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419830"/>
              </p:ext>
            </p:extLst>
          </p:nvPr>
        </p:nvGraphicFramePr>
        <p:xfrm>
          <a:off x="533400" y="1260790"/>
          <a:ext cx="11201400" cy="3098297"/>
        </p:xfrm>
        <a:graphic>
          <a:graphicData uri="http://schemas.openxmlformats.org/drawingml/2006/table">
            <a:tbl>
              <a:tblPr/>
              <a:tblGrid>
                <a:gridCol w="3184495">
                  <a:extLst>
                    <a:ext uri="{9D8B030D-6E8A-4147-A177-3AD203B41FA5}">
                      <a16:colId xmlns:a16="http://schemas.microsoft.com/office/drawing/2014/main" val="2906483373"/>
                    </a:ext>
                  </a:extLst>
                </a:gridCol>
                <a:gridCol w="1603381">
                  <a:extLst>
                    <a:ext uri="{9D8B030D-6E8A-4147-A177-3AD203B41FA5}">
                      <a16:colId xmlns:a16="http://schemas.microsoft.com/office/drawing/2014/main" val="2190887758"/>
                    </a:ext>
                  </a:extLst>
                </a:gridCol>
                <a:gridCol w="1603381">
                  <a:extLst>
                    <a:ext uri="{9D8B030D-6E8A-4147-A177-3AD203B41FA5}">
                      <a16:colId xmlns:a16="http://schemas.microsoft.com/office/drawing/2014/main" val="2418357204"/>
                    </a:ext>
                  </a:extLst>
                </a:gridCol>
                <a:gridCol w="1953501">
                  <a:extLst>
                    <a:ext uri="{9D8B030D-6E8A-4147-A177-3AD203B41FA5}">
                      <a16:colId xmlns:a16="http://schemas.microsoft.com/office/drawing/2014/main" val="1161519693"/>
                    </a:ext>
                  </a:extLst>
                </a:gridCol>
                <a:gridCol w="1816444">
                  <a:extLst>
                    <a:ext uri="{9D8B030D-6E8A-4147-A177-3AD203B41FA5}">
                      <a16:colId xmlns:a16="http://schemas.microsoft.com/office/drawing/2014/main" val="319762614"/>
                    </a:ext>
                  </a:extLst>
                </a:gridCol>
                <a:gridCol w="1040198">
                  <a:extLst>
                    <a:ext uri="{9D8B030D-6E8A-4147-A177-3AD203B41FA5}">
                      <a16:colId xmlns:a16="http://schemas.microsoft.com/office/drawing/2014/main" val="179733292"/>
                    </a:ext>
                  </a:extLst>
                </a:gridCol>
              </a:tblGrid>
              <a:tr h="19438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Entry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Year 2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3999415"/>
                  </a:ext>
                </a:extLst>
              </a:tr>
              <a:tr h="4039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8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Pitavastatin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91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Pitavastatin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</a:b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91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P*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33593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Lp-PLA2 (ng/mL)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126 (94.8, 169)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131 (89.6, 163)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118 (83.5, 158)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142 (103, 185)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7395159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 from Baseline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-10.1 (-33.6, 16.2)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19.3 (-6.41, 42.2)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393351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873157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oxLDL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(U/L)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53.0 (42.2, 69.8)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53.6 (41.7, 69.9)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37.6 (30.0, 47.3)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48.2 (38.9, 58.4)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7892409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 from Baseline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-14.9 (-28.9, -3.93)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-6.45 (-20.2, 5.26)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&lt;0.001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431723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322337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hs</a:t>
                      </a: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-CRP (mg/L)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1.80 (0.80, 3.90)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1.80 (0.90, 3.30)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1.70 (0.70, 3.60)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1.90 (1.00, 4.00)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0.021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3068224"/>
                  </a:ext>
                </a:extLst>
              </a:tr>
              <a:tr h="194381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Change from Baseline</a:t>
                      </a:r>
                      <a:endParaRPr lang="en-US" sz="18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-0.10 (-1.00, 0.80)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0.10 (-0.90, 1.10)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0.09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9488" marR="948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8DB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0076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2A442C2-73B4-C204-D8FB-7614D7D9414A}"/>
              </a:ext>
            </a:extLst>
          </p:cNvPr>
          <p:cNvSpPr txBox="1"/>
          <p:nvPr/>
        </p:nvSpPr>
        <p:spPr>
          <a:xfrm>
            <a:off x="685800" y="4648200"/>
            <a:ext cx="112014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Significant ↓ in Lp-PLA2 and </a:t>
            </a:r>
            <a:r>
              <a:rPr lang="en-US" sz="2600" dirty="0" err="1"/>
              <a:t>oxLDL</a:t>
            </a:r>
            <a:r>
              <a:rPr lang="en-US" sz="2600" dirty="0"/>
              <a:t> vs placebo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Trend towards ↓ in </a:t>
            </a:r>
            <a:r>
              <a:rPr lang="en-US" sz="2600" dirty="0" err="1"/>
              <a:t>hs</a:t>
            </a:r>
            <a:r>
              <a:rPr lang="en-US" sz="2600" dirty="0"/>
              <a:t>-CRP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No significant relative ↓  in other biomarkers (MCP-1, sCD14, sCD163, IL-6, IL-1 Beta, IL-18, UL-10, and Caspase-1)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46AFE46-4B70-4C94-B596-066BF3353847}"/>
              </a:ext>
            </a:extLst>
          </p:cNvPr>
          <p:cNvSpPr/>
          <p:nvPr/>
        </p:nvSpPr>
        <p:spPr>
          <a:xfrm>
            <a:off x="6936126" y="2119131"/>
            <a:ext cx="1930081" cy="2242595"/>
          </a:xfrm>
          <a:prstGeom prst="rect">
            <a:avLst/>
          </a:prstGeom>
          <a:solidFill>
            <a:srgbClr val="47005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4BA820-4890-4F22-8FD6-D33ED2B6AD8C}"/>
              </a:ext>
            </a:extLst>
          </p:cNvPr>
          <p:cNvSpPr/>
          <p:nvPr/>
        </p:nvSpPr>
        <p:spPr>
          <a:xfrm>
            <a:off x="3733799" y="2119131"/>
            <a:ext cx="1578981" cy="2239955"/>
          </a:xfrm>
          <a:prstGeom prst="rect">
            <a:avLst/>
          </a:prstGeom>
          <a:solidFill>
            <a:srgbClr val="470055">
              <a:alpha val="1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26392B1-9C43-4128-A794-0B1BB4EF6151}"/>
              </a:ext>
            </a:extLst>
          </p:cNvPr>
          <p:cNvSpPr/>
          <p:nvPr/>
        </p:nvSpPr>
        <p:spPr>
          <a:xfrm>
            <a:off x="10706100" y="2134564"/>
            <a:ext cx="1028700" cy="2224522"/>
          </a:xfrm>
          <a:prstGeom prst="rect">
            <a:avLst/>
          </a:prstGeom>
          <a:solidFill>
            <a:srgbClr val="00008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7A058B-92E5-2407-AB55-F114E1ABA4C0}"/>
              </a:ext>
            </a:extLst>
          </p:cNvPr>
          <p:cNvSpPr txBox="1"/>
          <p:nvPr/>
        </p:nvSpPr>
        <p:spPr>
          <a:xfrm>
            <a:off x="6977053" y="4343660"/>
            <a:ext cx="48887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*P for between arm difference at year 2 or change from baseline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09AD92-E96C-A111-D81F-4CB50F250F23}"/>
              </a:ext>
            </a:extLst>
          </p:cNvPr>
          <p:cNvSpPr/>
          <p:nvPr/>
        </p:nvSpPr>
        <p:spPr>
          <a:xfrm>
            <a:off x="5312780" y="2106680"/>
            <a:ext cx="1623346" cy="2239954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254E22A-A9C7-2DA1-0648-118B2B7708F4}"/>
              </a:ext>
            </a:extLst>
          </p:cNvPr>
          <p:cNvSpPr/>
          <p:nvPr/>
        </p:nvSpPr>
        <p:spPr>
          <a:xfrm>
            <a:off x="8866207" y="2134564"/>
            <a:ext cx="1839893" cy="2212070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91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E752A6-1812-91A0-1936-E82BBFE1091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kumimoji="0" lang="en-US" sz="4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Biomarkers and Plaque Progression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9E752A6-1812-91A0-1936-E82BBFE109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5D679149-9D91-40CA-19AB-A49C3067CEA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651" y="1203073"/>
            <a:ext cx="5855961" cy="35941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D3C4C8-D0CC-E8EC-2FF7-23181F5D30BF}"/>
              </a:ext>
            </a:extLst>
          </p:cNvPr>
          <p:cNvSpPr txBox="1"/>
          <p:nvPr/>
        </p:nvSpPr>
        <p:spPr>
          <a:xfrm>
            <a:off x="1295400" y="4804770"/>
            <a:ext cx="9804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∆LDL and achieved LDL &lt;70 mg/dL associated with lower risk of noncalcified plaque progression, but confidence intervals cross 1 after adjusting for baseline plaque </a:t>
            </a:r>
          </a:p>
        </p:txBody>
      </p:sp>
      <p:pic>
        <p:nvPicPr>
          <p:cNvPr id="6" name="Picture 5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A9CFFF75-B4E4-6488-3C0E-9A7ADD2631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49614" y="1601120"/>
            <a:ext cx="2784032" cy="3221541"/>
          </a:xfrm>
          <a:prstGeom prst="rect">
            <a:avLst/>
          </a:prstGeom>
        </p:spPr>
      </p:pic>
      <p:pic>
        <p:nvPicPr>
          <p:cNvPr id="8" name="Picture 7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20498E1D-7D5E-20E1-A777-1D196D2DD6E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19769" y="1203071"/>
            <a:ext cx="191916" cy="3619589"/>
          </a:xfrm>
          <a:prstGeom prst="rect">
            <a:avLst/>
          </a:prstGeom>
        </p:spPr>
      </p:pic>
      <p:pic>
        <p:nvPicPr>
          <p:cNvPr id="9" name="Picture 8" descr="A graph with numbers and lines&#10;&#10;Description automatically generated">
            <a:extLst>
              <a:ext uri="{FF2B5EF4-FFF2-40B4-BE49-F238E27FC236}">
                <a16:creationId xmlns:a16="http://schemas.microsoft.com/office/drawing/2014/main" id="{FAF93CF8-B0BE-E4D2-8F47-836A49D193F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828346" y="1297241"/>
            <a:ext cx="2534854" cy="30387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AF40EF2-DA43-4C7B-81B4-401FA03B5E8E}"/>
              </a:ext>
            </a:extLst>
          </p:cNvPr>
          <p:cNvSpPr/>
          <p:nvPr/>
        </p:nvSpPr>
        <p:spPr>
          <a:xfrm>
            <a:off x="1521296" y="3636622"/>
            <a:ext cx="8537104" cy="38100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33843A-9B24-5EFE-2E50-017E8B0BA202}"/>
              </a:ext>
            </a:extLst>
          </p:cNvPr>
          <p:cNvSpPr txBox="1"/>
          <p:nvPr/>
        </p:nvSpPr>
        <p:spPr>
          <a:xfrm>
            <a:off x="1524000" y="1275957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Relative risk per 25% reduction or achieved LDL &lt;70 mg/dL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B9BDBE-A742-538E-488A-C95F72AF5041}"/>
              </a:ext>
            </a:extLst>
          </p:cNvPr>
          <p:cNvSpPr/>
          <p:nvPr/>
        </p:nvSpPr>
        <p:spPr>
          <a:xfrm>
            <a:off x="1521296" y="3221378"/>
            <a:ext cx="8537103" cy="4076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400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3E548-196F-0C9A-5A03-0F1381E6C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" y="196057"/>
            <a:ext cx="12115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C00000"/>
                </a:solidFill>
              </a:rPr>
              <a:t>Comparison to Plaque Changes and Achieved LDL on IVUS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946AE6C-7201-7F88-BC51-A9474E542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216142-1045-E466-AC12-4FEB6111E4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9859" y="1647020"/>
            <a:ext cx="5931941" cy="444898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C214E1FF-60D0-B2BD-7C04-AD2ADB9B0FB4}"/>
              </a:ext>
            </a:extLst>
          </p:cNvPr>
          <p:cNvSpPr/>
          <p:nvPr/>
        </p:nvSpPr>
        <p:spPr>
          <a:xfrm>
            <a:off x="4402623" y="3280299"/>
            <a:ext cx="314311" cy="29740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86A9BE-E2FE-61F8-F7AB-6DEBF4262824}"/>
              </a:ext>
            </a:extLst>
          </p:cNvPr>
          <p:cNvSpPr txBox="1"/>
          <p:nvPr/>
        </p:nvSpPr>
        <p:spPr>
          <a:xfrm>
            <a:off x="6839925" y="1647020"/>
            <a:ext cx="5199675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REPRIEVE achieved year 2 median LDL 74 mg/dL (1.9 mmol/L)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Overall, -7% NCP volume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600" dirty="0"/>
              <a:t>In subgroup with plaque at baseline, -12% NCP volume</a:t>
            </a:r>
          </a:p>
          <a:p>
            <a:pPr>
              <a:spcAft>
                <a:spcPts val="1200"/>
              </a:spcAft>
            </a:pPr>
            <a:endParaRPr lang="en-US" sz="2200" dirty="0"/>
          </a:p>
          <a:p>
            <a:pPr>
              <a:spcAft>
                <a:spcPts val="1200"/>
              </a:spcAft>
            </a:pPr>
            <a:endParaRPr lang="en-US" sz="2200" dirty="0"/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6474CC7-596C-D277-CB38-3E656DEB34DF}"/>
              </a:ext>
            </a:extLst>
          </p:cNvPr>
          <p:cNvSpPr txBox="1"/>
          <p:nvPr/>
        </p:nvSpPr>
        <p:spPr>
          <a:xfrm>
            <a:off x="4648200" y="3272644"/>
            <a:ext cx="9012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REPRIEVE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2F02C62-AF8F-F767-D4CD-EE06C8C4B128}"/>
              </a:ext>
            </a:extLst>
          </p:cNvPr>
          <p:cNvSpPr/>
          <p:nvPr/>
        </p:nvSpPr>
        <p:spPr>
          <a:xfrm>
            <a:off x="3382536" y="5508967"/>
            <a:ext cx="116250" cy="10412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54A6DB1-CB0F-65FC-BA58-7F80569BA5F3}"/>
              </a:ext>
            </a:extLst>
          </p:cNvPr>
          <p:cNvSpPr txBox="1"/>
          <p:nvPr/>
        </p:nvSpPr>
        <p:spPr>
          <a:xfrm>
            <a:off x="3440661" y="5430223"/>
            <a:ext cx="19239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Pitavastatin vs Control in PWH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72F16B3-52D0-A21D-ACD9-510AF6E8C0E1}"/>
              </a:ext>
            </a:extLst>
          </p:cNvPr>
          <p:cNvSpPr txBox="1"/>
          <p:nvPr/>
        </p:nvSpPr>
        <p:spPr>
          <a:xfrm rot="16200000">
            <a:off x="137759" y="3206679"/>
            <a:ext cx="17472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Change in NCP (%) 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FAD5F1-7CC0-41E7-0E1C-74F84EF6D5F5}"/>
              </a:ext>
            </a:extLst>
          </p:cNvPr>
          <p:cNvSpPr txBox="1"/>
          <p:nvPr/>
        </p:nvSpPr>
        <p:spPr>
          <a:xfrm>
            <a:off x="2153653" y="-6557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DE183D-B11F-3F8F-4C1C-9490BF097D06}"/>
              </a:ext>
            </a:extLst>
          </p:cNvPr>
          <p:cNvSpPr txBox="1"/>
          <p:nvPr/>
        </p:nvSpPr>
        <p:spPr>
          <a:xfrm>
            <a:off x="7620000" y="6308222"/>
            <a:ext cx="4198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/>
              <a:t>Modified from Dawson LP et al. </a:t>
            </a:r>
            <a:r>
              <a:rPr lang="en-US" sz="1800" i="1" dirty="0"/>
              <a:t>JACC</a:t>
            </a:r>
            <a:r>
              <a:rPr lang="en-US" sz="1800" dirty="0"/>
              <a:t> 2022 </a:t>
            </a:r>
          </a:p>
        </p:txBody>
      </p:sp>
    </p:spTree>
    <p:extLst>
      <p:ext uri="{BB962C8B-B14F-4D97-AF65-F5344CB8AC3E}">
        <p14:creationId xmlns:p14="http://schemas.microsoft.com/office/powerpoint/2010/main" val="19148515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52A6-1812-91A0-1936-E82BBFE1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38" y="121332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Conclusions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5FF2C1-9624-F260-40D8-3DA1DEB84A24}"/>
              </a:ext>
            </a:extLst>
          </p:cNvPr>
          <p:cNvSpPr txBox="1">
            <a:spLocks noChangeArrowheads="1"/>
          </p:cNvSpPr>
          <p:nvPr/>
        </p:nvSpPr>
        <p:spPr>
          <a:xfrm>
            <a:off x="499395" y="1268576"/>
            <a:ext cx="11292286" cy="490786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In this primary prevention </a:t>
            </a:r>
            <a:r>
              <a:rPr lang="en-US" sz="3200" dirty="0">
                <a:latin typeface="Calibri"/>
              </a:rPr>
              <a:t>PWH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population at low-moderate CVD risk, 24 months of pitavastatin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led to: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Relative ↓ noncalcified plaque volume by 7% and ↓ risk of plaque progression by 33%</a:t>
            </a:r>
          </a:p>
          <a:p>
            <a:pPr lvl="1">
              <a:spcAft>
                <a:spcPts val="60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↓  lipid oxidation and arterial inflammation (</a:t>
            </a:r>
            <a:r>
              <a:rPr lang="en-US" sz="2800" dirty="0" err="1">
                <a:solidFill>
                  <a:sysClr val="windowText" lastClr="000000"/>
                </a:solidFill>
                <a:latin typeface="Calibri"/>
              </a:rPr>
              <a:t>oxLDL</a:t>
            </a:r>
            <a:r>
              <a:rPr lang="en-US" sz="2800" dirty="0">
                <a:solidFill>
                  <a:sysClr val="windowText" lastClr="000000"/>
                </a:solidFill>
                <a:latin typeface="Calibri"/>
              </a:rPr>
              <a:t>, Lp-PLA2) </a:t>
            </a:r>
          </a:p>
          <a:p>
            <a:pPr lvl="1">
              <a:spcAft>
                <a:spcPts val="600"/>
              </a:spcAft>
              <a:defRPr/>
            </a:pPr>
            <a:endParaRPr lang="en-US" sz="2800" dirty="0">
              <a:solidFill>
                <a:sysClr val="windowText" lastClr="000000"/>
              </a:solidFill>
              <a:latin typeface="Calibri"/>
            </a:endParaRPr>
          </a:p>
          <a:p>
            <a:pPr>
              <a:spcAft>
                <a:spcPts val="600"/>
              </a:spcAf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These changes may contribute to 35% reduction in MACE with pitavastatin observed in the parent REPRIEVE trial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spcAft>
                <a:spcPts val="600"/>
              </a:spcAft>
              <a:defRPr/>
            </a:pPr>
            <a:r>
              <a:rPr lang="en-US" sz="2400" dirty="0" err="1">
                <a:latin typeface="Calibri"/>
              </a:rPr>
              <a:t>eg</a:t>
            </a:r>
            <a:r>
              <a:rPr lang="en-US" sz="2400" dirty="0">
                <a:latin typeface="Calibri"/>
              </a:rPr>
              <a:t>: 1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%↓ in plaque associated with 25% ↓ odds of MACE in meta-analysis of IVUS studies</a:t>
            </a:r>
            <a:endParaRPr lang="en-US" sz="2400" dirty="0">
              <a:solidFill>
                <a:sysClr val="windowText" lastClr="000000"/>
              </a:solidFill>
              <a:latin typeface="Calibri"/>
            </a:endParaRPr>
          </a:p>
          <a:p>
            <a:pPr marL="0" indent="0">
              <a:spcAft>
                <a:spcPts val="600"/>
              </a:spcAft>
              <a:buNone/>
              <a:defRPr/>
            </a:pPr>
            <a:endParaRPr kumimoji="0" lang="en-US" sz="2466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C8E1E5-5648-4792-57E8-C658BC055E90}"/>
              </a:ext>
            </a:extLst>
          </p:cNvPr>
          <p:cNvSpPr txBox="1"/>
          <p:nvPr/>
        </p:nvSpPr>
        <p:spPr>
          <a:xfrm>
            <a:off x="9027929" y="6297845"/>
            <a:ext cx="3164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Iatan</a:t>
            </a:r>
            <a:r>
              <a:rPr lang="en-US" dirty="0"/>
              <a:t> I et al. </a:t>
            </a:r>
            <a:r>
              <a:rPr lang="en-US" i="1" dirty="0"/>
              <a:t>JAMA </a:t>
            </a:r>
            <a:r>
              <a:rPr lang="en-US" i="1" dirty="0" err="1"/>
              <a:t>Cardiol</a:t>
            </a:r>
            <a:r>
              <a:rPr lang="en-US" dirty="0"/>
              <a:t> 2023.</a:t>
            </a:r>
          </a:p>
        </p:txBody>
      </p:sp>
    </p:spTree>
    <p:extLst>
      <p:ext uri="{BB962C8B-B14F-4D97-AF65-F5344CB8AC3E}">
        <p14:creationId xmlns:p14="http://schemas.microsoft.com/office/powerpoint/2010/main" val="3312823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3AE4-9D3E-D45F-10A6-08B5618A2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02636"/>
            <a:ext cx="51054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Thank You!!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B3826D-A13E-C95A-CB3E-0D5BE3934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78290D7-4C93-12C5-7E00-F7B4A85875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927" y="210386"/>
            <a:ext cx="5538229" cy="333684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0FA2D9F-6456-8C48-A980-A00654CA540B}"/>
              </a:ext>
            </a:extLst>
          </p:cNvPr>
          <p:cNvSpPr txBox="1">
            <a:spLocks/>
          </p:cNvSpPr>
          <p:nvPr/>
        </p:nvSpPr>
        <p:spPr>
          <a:xfrm>
            <a:off x="495844" y="1345636"/>
            <a:ext cx="5943600" cy="4941709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Participants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31 </a:t>
            </a:r>
            <a:r>
              <a:rPr lang="en-US" sz="2400" dirty="0"/>
              <a:t>Substudy </a:t>
            </a:r>
            <a:r>
              <a:rPr lang="en-US" sz="2400" kern="1200" dirty="0">
                <a:latin typeface="+mn-lt"/>
                <a:ea typeface="+mn-ea"/>
                <a:cs typeface="+mn-cs"/>
              </a:rPr>
              <a:t>Sites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/>
              <a:t>REPRIEVE Data Coordinating Center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HSPH CBAR statistics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FSTRF data management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TIMI event adjudication </a:t>
            </a:r>
          </a:p>
          <a:p>
            <a:pPr lvl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MGH events &amp; CT core lab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REPRIEVE Clinica</a:t>
            </a:r>
            <a:r>
              <a:rPr lang="en-US" sz="2400" dirty="0"/>
              <a:t>l Coordinating Center</a:t>
            </a:r>
            <a:endParaRPr lang="en-US" sz="2400" kern="1200" dirty="0">
              <a:latin typeface="+mn-lt"/>
              <a:ea typeface="+mn-ea"/>
              <a:cs typeface="+mn-cs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kern="1200" dirty="0">
                <a:latin typeface="+mn-lt"/>
                <a:ea typeface="+mn-ea"/>
                <a:cs typeface="+mn-cs"/>
              </a:rPr>
              <a:t>NHLBI, ACTG, DAIDS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C62C30-AD41-4C45-1EA9-261679FD6CD0}"/>
              </a:ext>
            </a:extLst>
          </p:cNvPr>
          <p:cNvSpPr txBox="1"/>
          <p:nvPr/>
        </p:nvSpPr>
        <p:spPr>
          <a:xfrm>
            <a:off x="6112042" y="3658541"/>
            <a:ext cx="55560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Authors: </a:t>
            </a:r>
            <a:r>
              <a:rPr lang="en-US" sz="1600" dirty="0"/>
              <a:t>Michael T. Lu, MD, MPH; Heather </a:t>
            </a:r>
            <a:r>
              <a:rPr lang="en-US" sz="1600" dirty="0" err="1"/>
              <a:t>Ribaudo</a:t>
            </a:r>
            <a:r>
              <a:rPr lang="en-US" sz="1600" dirty="0"/>
              <a:t>, PhD; Borek </a:t>
            </a:r>
            <a:r>
              <a:rPr lang="en-US" sz="1600" dirty="0" err="1"/>
              <a:t>Foldyna</a:t>
            </a:r>
            <a:r>
              <a:rPr lang="en-US" sz="1600" dirty="0"/>
              <a:t>, MD; </a:t>
            </a:r>
            <a:r>
              <a:rPr lang="en-US" sz="1600" dirty="0" err="1"/>
              <a:t>Markella</a:t>
            </a:r>
            <a:r>
              <a:rPr lang="en-US" sz="1600" dirty="0"/>
              <a:t> V. </a:t>
            </a:r>
            <a:r>
              <a:rPr lang="en-US" sz="1600" dirty="0" err="1"/>
              <a:t>Zanni</a:t>
            </a:r>
            <a:r>
              <a:rPr lang="en-US" sz="1600" dirty="0"/>
              <a:t>, MD; Thomas Mayrhofer, PhD; Julia </a:t>
            </a:r>
            <a:r>
              <a:rPr lang="en-US" sz="1600" dirty="0" err="1"/>
              <a:t>Karady</a:t>
            </a:r>
            <a:r>
              <a:rPr lang="en-US" sz="1600" dirty="0"/>
              <a:t>, MD, PhD; Jana Taron, MD; Kathleen V. Fitch, MSN; Sara McCallum, MPH; Tricia H. </a:t>
            </a:r>
            <a:r>
              <a:rPr lang="en-US" sz="1600" dirty="0" err="1"/>
              <a:t>Burdo</a:t>
            </a:r>
            <a:r>
              <a:rPr lang="en-US" sz="1600" dirty="0"/>
              <a:t>, PhD; Kayla Paradis, MBA; Sandeep S. </a:t>
            </a:r>
            <a:r>
              <a:rPr lang="en-US" sz="1600" dirty="0" err="1"/>
              <a:t>Hedgire</a:t>
            </a:r>
            <a:r>
              <a:rPr lang="en-US" sz="1600" dirty="0"/>
              <a:t>, MD; Nandini M. </a:t>
            </a:r>
            <a:r>
              <a:rPr lang="en-US" sz="1600" dirty="0" err="1"/>
              <a:t>Meyersohn</a:t>
            </a:r>
            <a:r>
              <a:rPr lang="en-US" sz="1600" dirty="0"/>
              <a:t>, MD; Christopher </a:t>
            </a:r>
            <a:r>
              <a:rPr lang="en-US" sz="1600" dirty="0" err="1"/>
              <a:t>DeFilippi</a:t>
            </a:r>
            <a:r>
              <a:rPr lang="en-US" sz="1600" dirty="0"/>
              <a:t>, MD; Carlos D. </a:t>
            </a:r>
            <a:r>
              <a:rPr lang="en-US" sz="1600" dirty="0" err="1"/>
              <a:t>Malvestutto</a:t>
            </a:r>
            <a:r>
              <a:rPr lang="en-US" sz="1600" dirty="0"/>
              <a:t>, MD, MPH; Audra </a:t>
            </a:r>
            <a:r>
              <a:rPr lang="en-US" sz="1600" dirty="0" err="1"/>
              <a:t>Sturniolo</a:t>
            </a:r>
            <a:r>
              <a:rPr lang="en-US" sz="1600" dirty="0"/>
              <a:t>, MS; Marissa Diggs, BA; Sue </a:t>
            </a:r>
            <a:r>
              <a:rPr lang="en-US" sz="1600" dirty="0" err="1"/>
              <a:t>Siminski</a:t>
            </a:r>
            <a:r>
              <a:rPr lang="en-US" sz="1600" dirty="0"/>
              <a:t>, MBA; Gerald S. Bloomfield, MD; Beverly Alston-Smith, MD; Patrice </a:t>
            </a:r>
            <a:r>
              <a:rPr lang="en-US" sz="1600" dirty="0" err="1"/>
              <a:t>Desvigne</a:t>
            </a:r>
            <a:r>
              <a:rPr lang="en-US" sz="1600" dirty="0"/>
              <a:t>-Nickens, MD; Edgar T. Overton, MD; Judith S. Currier, MD; Judith A. Aberg, MD; Carl J. </a:t>
            </a:r>
            <a:r>
              <a:rPr lang="en-US" sz="1600" dirty="0" err="1"/>
              <a:t>Fichtenbaum</a:t>
            </a:r>
            <a:r>
              <a:rPr lang="en-US" sz="1600" dirty="0"/>
              <a:t>, MD; Udo Hoffmann, MD, MPH; Pamela S. Douglas, MD; and Steven K. Grinspoon, MD for the REPRIEVE trial writing group</a:t>
            </a:r>
          </a:p>
        </p:txBody>
      </p:sp>
    </p:spTree>
    <p:extLst>
      <p:ext uri="{BB962C8B-B14F-4D97-AF65-F5344CB8AC3E}">
        <p14:creationId xmlns:p14="http://schemas.microsoft.com/office/powerpoint/2010/main" val="2429908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AEBA402-9CFE-D563-BA9A-049CCCE8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C61D99-DEA6-AFF7-6426-03BAE0FD5A0E}"/>
              </a:ext>
            </a:extLst>
          </p:cNvPr>
          <p:cNvSpPr txBox="1"/>
          <p:nvPr/>
        </p:nvSpPr>
        <p:spPr>
          <a:xfrm>
            <a:off x="1143000" y="1417638"/>
            <a:ext cx="102108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REPRIEVE is funded by the NHLBI, NIAID, Kowa Pharmaceuticals, Gilead, </a:t>
            </a:r>
            <a:r>
              <a:rPr lang="en-US" sz="3000" dirty="0" err="1"/>
              <a:t>ViiV</a:t>
            </a:r>
            <a:r>
              <a:rPr lang="en-US" sz="3000" dirty="0"/>
              <a:t> Healthcare</a:t>
            </a:r>
          </a:p>
          <a:p>
            <a:r>
              <a:rPr lang="en-US" sz="3000" dirty="0"/>
              <a:t>Support from the AIDS Clinical Trials Group (ACTG) and DAIDS</a:t>
            </a:r>
          </a:p>
          <a:p>
            <a:endParaRPr lang="en-US" sz="3000" dirty="0"/>
          </a:p>
          <a:p>
            <a:r>
              <a:rPr lang="en-US" sz="3000" dirty="0"/>
              <a:t>MTL reports unrelated research funding to the Massachusetts General Hospital: American Heart Association, AstraZeneca, Ionis, Johnson &amp; Johnson Innovation, NHLBI, National Academy of Medicine, and the Risk Management Foundation of the Harvard Medical Institutions Incorporated.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03C5B83-83DD-18EF-C882-35DC039E73F4}"/>
              </a:ext>
            </a:extLst>
          </p:cNvPr>
          <p:cNvSpPr txBox="1">
            <a:spLocks/>
          </p:cNvSpPr>
          <p:nvPr/>
        </p:nvSpPr>
        <p:spPr>
          <a:xfrm>
            <a:off x="609600" y="110533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87314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E7AAA-2BE6-A344-045B-CB3D5911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0533"/>
            <a:ext cx="109728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Background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97712B-90E6-0D40-0AA7-6C61D06CB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955B70-C988-CF9A-DFC6-83D185656DCE}"/>
              </a:ext>
            </a:extLst>
          </p:cNvPr>
          <p:cNvSpPr txBox="1">
            <a:spLocks noChangeArrowheads="1"/>
          </p:cNvSpPr>
          <p:nvPr/>
        </p:nvSpPr>
        <p:spPr>
          <a:xfrm>
            <a:off x="1143000" y="1447800"/>
            <a:ext cx="10287000" cy="4648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People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with HIV (PWH) have 1.5-2x risk of </a:t>
            </a: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cardiovascular disease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relative to general population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HIV characterized by inflammation and a higher burden of noncalcified coronary plaque 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Statins have pleiotropic effects on LDL, inflammation, immune activation, and plaque remodeling</a:t>
            </a:r>
          </a:p>
          <a:p>
            <a:pPr marL="457189" marR="0" lvl="0" indent="-457189" algn="l" defTabSz="1219170" rtl="0" eaLnBrk="1" fontAlgn="auto" latinLnBrk="0" hangingPunct="1"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000" dirty="0">
                <a:latin typeface="Calibri" panose="020F0502020204030204" pitchFamily="34" charset="0"/>
                <a:cs typeface="Calibri" panose="020F0502020204030204" pitchFamily="34" charset="0"/>
              </a:rPr>
              <a:t>Pitavastatin is a moderate intensity statin which has minimal interaction with antiretroviral therapy in HIV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id="{5E4DABCE-C0D7-4A49-8845-FD1E7E717C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1816" y="5844453"/>
            <a:ext cx="38042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</a:rPr>
              <a:t>Triant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VA et al.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JCEM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2007.</a:t>
            </a:r>
            <a:endParaRPr lang="en-US" sz="1600" kern="0" dirty="0"/>
          </a:p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Frieberg MS et al. </a:t>
            </a:r>
            <a:r>
              <a:rPr kumimoji="0" lang="en-US" sz="1600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JAMA IM 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2013.</a:t>
            </a:r>
          </a:p>
          <a:p>
            <a:pPr marL="0" marR="0" lvl="0" indent="0" defTabSz="121917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600" kern="0" dirty="0" err="1"/>
              <a:t>Hsue</a:t>
            </a:r>
            <a:r>
              <a:rPr lang="en-US" sz="1600" kern="0" dirty="0"/>
              <a:t> PY, Waters DD. </a:t>
            </a:r>
            <a:r>
              <a:rPr lang="en-US" sz="1600" i="1" kern="0" dirty="0"/>
              <a:t>Nat Rev </a:t>
            </a:r>
            <a:r>
              <a:rPr lang="en-US" sz="1600" i="1" kern="0" dirty="0" err="1"/>
              <a:t>Cardiol</a:t>
            </a:r>
            <a:r>
              <a:rPr lang="en-US" sz="1600" i="1" kern="0" dirty="0"/>
              <a:t> </a:t>
            </a:r>
            <a:r>
              <a:rPr lang="en-US" sz="1600" kern="0" dirty="0"/>
              <a:t>2019.</a:t>
            </a:r>
            <a:r>
              <a:rPr kumimoji="0" lang="en-US" sz="160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85294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E137-9B3B-DEA9-31EB-1B3F3D6BC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4811"/>
            <a:ext cx="118872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REPRIEVE Design &amp; Overall Results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9319370-40B3-1088-AB30-92C51BAAD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3E0938-E997-468A-4D0C-61B65DADF1E6}"/>
              </a:ext>
            </a:extLst>
          </p:cNvPr>
          <p:cNvSpPr txBox="1">
            <a:spLocks noChangeArrowheads="1"/>
          </p:cNvSpPr>
          <p:nvPr/>
        </p:nvSpPr>
        <p:spPr>
          <a:xfrm>
            <a:off x="386646" y="1295400"/>
            <a:ext cx="6095999" cy="4800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Calibri"/>
              </a:rPr>
              <a:t>REPRIEVE enrolled 7,769 PWH on ART with low-moderate 10-year ASCVD risk, in 145 sites from 12 countries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Calibri"/>
              </a:rPr>
              <a:t>1:1 randomization to 4 mg pitavastatin calcium PO QD vs matched placebo</a:t>
            </a:r>
          </a:p>
          <a:p>
            <a:pPr>
              <a:spcAft>
                <a:spcPts val="600"/>
              </a:spcAft>
              <a:defRPr/>
            </a:pPr>
            <a:r>
              <a:rPr lang="en-US" sz="2400" b="1" dirty="0">
                <a:latin typeface="Calibri"/>
              </a:rPr>
              <a:t>Pitavastatin reduced MACE by 35% over median 5.1 years of follow-up </a:t>
            </a:r>
            <a:r>
              <a:rPr lang="en-US" sz="2400" dirty="0">
                <a:latin typeface="Calibri"/>
              </a:rPr>
              <a:t>(CV Death, MI, Stroke, UA, Stroke, TIA, Arterial </a:t>
            </a:r>
            <a:r>
              <a:rPr lang="en-US" sz="2400" dirty="0" err="1">
                <a:latin typeface="Calibri"/>
              </a:rPr>
              <a:t>Revasc</a:t>
            </a:r>
            <a:r>
              <a:rPr lang="en-US" sz="2400" dirty="0">
                <a:latin typeface="Calibri"/>
              </a:rPr>
              <a:t>)</a:t>
            </a:r>
          </a:p>
          <a:p>
            <a:pPr>
              <a:spcAft>
                <a:spcPts val="600"/>
              </a:spcAft>
              <a:defRPr/>
            </a:pPr>
            <a:r>
              <a:rPr lang="en-US" sz="2400" dirty="0">
                <a:latin typeface="Calibri"/>
              </a:rPr>
              <a:t>MACE ↓ of 35% beyond the 17% anticipated for LDL ↓ alone (median 107 to 74 mg/dL) based on meta regression data from the CTT Collaboration (</a:t>
            </a:r>
            <a:r>
              <a:rPr lang="en-US" sz="2400" i="1" dirty="0">
                <a:latin typeface="Calibri"/>
              </a:rPr>
              <a:t>Lancet </a:t>
            </a:r>
            <a:r>
              <a:rPr lang="en-US" sz="2400" dirty="0">
                <a:latin typeface="Calibri"/>
              </a:rPr>
              <a:t>2010)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CC6A3B-D64D-B993-7896-B0BB791E4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753" y="1737099"/>
            <a:ext cx="5339139" cy="3651028"/>
          </a:xfrm>
          <a:prstGeom prst="rect">
            <a:avLst/>
          </a:prstGeom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E8AD99A-817D-FC4C-2C4D-62606F5D0DD6}"/>
              </a:ext>
            </a:extLst>
          </p:cNvPr>
          <p:cNvSpPr txBox="1"/>
          <p:nvPr/>
        </p:nvSpPr>
        <p:spPr>
          <a:xfrm>
            <a:off x="8883536" y="5943600"/>
            <a:ext cx="31233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Grinspoon SK et al. </a:t>
            </a:r>
            <a:r>
              <a:rPr lang="en-US" i="1" dirty="0"/>
              <a:t>NEJM</a:t>
            </a:r>
            <a:r>
              <a:rPr lang="en-US" dirty="0"/>
              <a:t> 2023.</a:t>
            </a:r>
          </a:p>
          <a:p>
            <a:r>
              <a:rPr lang="en-US" dirty="0" err="1"/>
              <a:t>www.reprievetrial.org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891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98">
            <a:extLst>
              <a:ext uri="{FF2B5EF4-FFF2-40B4-BE49-F238E27FC236}">
                <a16:creationId xmlns:a16="http://schemas.microsoft.com/office/drawing/2014/main" id="{C7709A9E-8AD9-795F-E353-837D022E194C}"/>
              </a:ext>
            </a:extLst>
          </p:cNvPr>
          <p:cNvGrpSpPr>
            <a:grpSpLocks/>
          </p:cNvGrpSpPr>
          <p:nvPr/>
        </p:nvGrpSpPr>
        <p:grpSpPr bwMode="auto">
          <a:xfrm>
            <a:off x="2133600" y="1270000"/>
            <a:ext cx="9956800" cy="6502400"/>
            <a:chOff x="304800" y="971550"/>
            <a:chExt cx="7848600" cy="4876800"/>
          </a:xfrm>
        </p:grpSpPr>
        <p:grpSp>
          <p:nvGrpSpPr>
            <p:cNvPr id="71" name="Group 56">
              <a:extLst>
                <a:ext uri="{FF2B5EF4-FFF2-40B4-BE49-F238E27FC236}">
                  <a16:creationId xmlns:a16="http://schemas.microsoft.com/office/drawing/2014/main" id="{6BF33BD5-E051-C602-CCBF-D36F06A1957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04800" y="971550"/>
              <a:ext cx="7848600" cy="4876800"/>
              <a:chOff x="1504950" y="1033463"/>
              <a:chExt cx="6896100" cy="5553075"/>
            </a:xfrm>
          </p:grpSpPr>
          <p:sp>
            <p:nvSpPr>
              <p:cNvPr id="87" name="Freeform 199">
                <a:extLst>
                  <a:ext uri="{FF2B5EF4-FFF2-40B4-BE49-F238E27FC236}">
                    <a16:creationId xmlns:a16="http://schemas.microsoft.com/office/drawing/2014/main" id="{7CDA1D66-DA4F-2FD3-F120-64DDEE73A3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32113" y="2744789"/>
                <a:ext cx="1122363" cy="655638"/>
              </a:xfrm>
              <a:custGeom>
                <a:avLst/>
                <a:gdLst>
                  <a:gd name="T0" fmla="*/ 0 w 707"/>
                  <a:gd name="T1" fmla="*/ 2147483646 h 413"/>
                  <a:gd name="T2" fmla="*/ 2147483646 w 707"/>
                  <a:gd name="T3" fmla="*/ 0 h 413"/>
                  <a:gd name="T4" fmla="*/ 2147483646 w 707"/>
                  <a:gd name="T5" fmla="*/ 2147483646 h 413"/>
                  <a:gd name="T6" fmla="*/ 2147483646 w 707"/>
                  <a:gd name="T7" fmla="*/ 2147483646 h 413"/>
                  <a:gd name="T8" fmla="*/ 0 w 707"/>
                  <a:gd name="T9" fmla="*/ 2147483646 h 4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07"/>
                  <a:gd name="T16" fmla="*/ 0 h 413"/>
                  <a:gd name="T17" fmla="*/ 707 w 707"/>
                  <a:gd name="T18" fmla="*/ 413 h 4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07" h="413">
                    <a:moveTo>
                      <a:pt x="0" y="203"/>
                    </a:moveTo>
                    <a:lnTo>
                      <a:pt x="354" y="0"/>
                    </a:lnTo>
                    <a:lnTo>
                      <a:pt x="707" y="203"/>
                    </a:lnTo>
                    <a:lnTo>
                      <a:pt x="354" y="413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BEE0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  <p:grpSp>
            <p:nvGrpSpPr>
              <p:cNvPr id="89" name="Group 82">
                <a:extLst>
                  <a:ext uri="{FF2B5EF4-FFF2-40B4-BE49-F238E27FC236}">
                    <a16:creationId xmlns:a16="http://schemas.microsoft.com/office/drawing/2014/main" id="{38A1EB7C-BB35-787E-078D-FF6E9D07749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504950" y="1033463"/>
                <a:ext cx="6896100" cy="5553075"/>
                <a:chOff x="1504950" y="1033463"/>
                <a:chExt cx="6896100" cy="5553075"/>
              </a:xfrm>
            </p:grpSpPr>
            <p:sp>
              <p:nvSpPr>
                <p:cNvPr id="90" name="AutoShape 3">
                  <a:extLst>
                    <a:ext uri="{FF2B5EF4-FFF2-40B4-BE49-F238E27FC236}">
                      <a16:creationId xmlns:a16="http://schemas.microsoft.com/office/drawing/2014/main" id="{31144EF9-117F-03D3-8A44-DBEA6F5F85D9}"/>
                    </a:ext>
                  </a:extLst>
                </p:cNvPr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1504950" y="1033463"/>
                  <a:ext cx="6896100" cy="55530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Rectangle 129">
                  <a:extLst>
                    <a:ext uri="{FF2B5EF4-FFF2-40B4-BE49-F238E27FC236}">
                      <a16:creationId xmlns:a16="http://schemas.microsoft.com/office/drawing/2014/main" id="{5B78C432-A508-C4D0-A5A6-F028452CAD6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237" y="2306639"/>
                  <a:ext cx="3834527" cy="458788"/>
                </a:xfrm>
                <a:prstGeom prst="rect">
                  <a:avLst/>
                </a:prstGeom>
                <a:solidFill>
                  <a:srgbClr val="C6D8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Rectangle 130">
                  <a:extLst>
                    <a:ext uri="{FF2B5EF4-FFF2-40B4-BE49-F238E27FC236}">
                      <a16:creationId xmlns:a16="http://schemas.microsoft.com/office/drawing/2014/main" id="{FCBDA6D9-48AA-0C10-E0BD-05328BD569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415893" y="2417982"/>
                  <a:ext cx="813809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Intervention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3" name="Rectangle 137">
                  <a:extLst>
                    <a:ext uri="{FF2B5EF4-FFF2-40B4-BE49-F238E27FC236}">
                      <a16:creationId xmlns:a16="http://schemas.microsoft.com/office/drawing/2014/main" id="{C7AB2D36-36CC-8F4A-FD96-7D69D89C3D5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25237" y="1055689"/>
                  <a:ext cx="3834527" cy="625475"/>
                </a:xfrm>
                <a:prstGeom prst="rect">
                  <a:avLst/>
                </a:prstGeom>
                <a:solidFill>
                  <a:srgbClr val="C6D8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Rectangle 138">
                  <a:extLst>
                    <a:ext uri="{FF2B5EF4-FFF2-40B4-BE49-F238E27FC236}">
                      <a16:creationId xmlns:a16="http://schemas.microsoft.com/office/drawing/2014/main" id="{3DCEED00-5781-CB78-3FA6-A2C30000DE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63813" y="1033463"/>
                  <a:ext cx="726099" cy="6308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Screening </a:t>
                  </a:r>
                </a:p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and </a:t>
                  </a:r>
                </a:p>
                <a:p>
                  <a:pPr marL="0" marR="0" lvl="0" indent="0" algn="ctr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Consent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5" name="Rectangle 141">
                  <a:extLst>
                    <a:ext uri="{FF2B5EF4-FFF2-40B4-BE49-F238E27FC236}">
                      <a16:creationId xmlns:a16="http://schemas.microsoft.com/office/drawing/2014/main" id="{6C7D1AC2-C8D8-D01B-2D90-617A372FAD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04699" y="1181102"/>
                  <a:ext cx="3034338" cy="3746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Rectangle 146">
                  <a:extLst>
                    <a:ext uri="{FF2B5EF4-FFF2-40B4-BE49-F238E27FC236}">
                      <a16:creationId xmlns:a16="http://schemas.microsoft.com/office/drawing/2014/main" id="{0AE0ADE6-F2B7-5DC5-7A45-0FBF8D6F00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219631" y="2379664"/>
                  <a:ext cx="987176" cy="3016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Rectangle 148">
                  <a:extLst>
                    <a:ext uri="{FF2B5EF4-FFF2-40B4-BE49-F238E27FC236}">
                      <a16:creationId xmlns:a16="http://schemas.microsoft.com/office/drawing/2014/main" id="{6AE43226-A6CD-6A02-79DF-EC45A3EEB5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6361225" y="2421732"/>
                  <a:ext cx="838234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Pitavastatin 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8" name="Rectangle 153">
                  <a:extLst>
                    <a:ext uri="{FF2B5EF4-FFF2-40B4-BE49-F238E27FC236}">
                      <a16:creationId xmlns:a16="http://schemas.microsoft.com/office/drawing/2014/main" id="{AE5484C7-D1C8-0AE7-E314-8AA62AF363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49857" y="2374439"/>
                  <a:ext cx="661472" cy="30162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Rectangle 155">
                  <a:extLst>
                    <a:ext uri="{FF2B5EF4-FFF2-40B4-BE49-F238E27FC236}">
                      <a16:creationId xmlns:a16="http://schemas.microsoft.com/office/drawing/2014/main" id="{D02B000C-370A-847C-BE03-4B67A0F253C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29475" y="2421505"/>
                  <a:ext cx="544019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Placebo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tangle 177">
                  <a:extLst>
                    <a:ext uri="{FF2B5EF4-FFF2-40B4-BE49-F238E27FC236}">
                      <a16:creationId xmlns:a16="http://schemas.microsoft.com/office/drawing/2014/main" id="{8901C537-1055-A10D-53CD-A6DEE0F178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591776" y="1774827"/>
                  <a:ext cx="3667988" cy="396875"/>
                </a:xfrm>
                <a:prstGeom prst="rect">
                  <a:avLst/>
                </a:prstGeom>
                <a:solidFill>
                  <a:srgbClr val="C6D8F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tangle 178">
                  <a:extLst>
                    <a:ext uri="{FF2B5EF4-FFF2-40B4-BE49-F238E27FC236}">
                      <a16:creationId xmlns:a16="http://schemas.microsoft.com/office/drawing/2014/main" id="{626B49AA-5F41-0CD6-C99A-F9435710C4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6969" y="1871774"/>
                  <a:ext cx="1018093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Randomization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2" name="Rectangle 181">
                  <a:extLst>
                    <a:ext uri="{FF2B5EF4-FFF2-40B4-BE49-F238E27FC236}">
                      <a16:creationId xmlns:a16="http://schemas.microsoft.com/office/drawing/2014/main" id="{0CDDAC28-8029-85B6-E2C5-CA4E4E7961A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918369" y="1744963"/>
                  <a:ext cx="222049" cy="45564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3467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R</a:t>
                  </a:r>
                  <a:endParaRPr kumimoji="0" lang="en-US" alt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3" name="Freeform 197">
                  <a:extLst>
                    <a:ext uri="{FF2B5EF4-FFF2-40B4-BE49-F238E27FC236}">
                      <a16:creationId xmlns:a16="http://schemas.microsoft.com/office/drawing/2014/main" id="{3C9AC71B-D690-7D1A-CBDC-53235200909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732045" y="2767014"/>
                  <a:ext cx="506922" cy="296868"/>
                </a:xfrm>
                <a:custGeom>
                  <a:avLst/>
                  <a:gdLst>
                    <a:gd name="T0" fmla="*/ 0 w 253"/>
                    <a:gd name="T1" fmla="*/ 0 h 191"/>
                    <a:gd name="T2" fmla="*/ 0 w 253"/>
                    <a:gd name="T3" fmla="*/ 2147483646 h 191"/>
                    <a:gd name="T4" fmla="*/ 2147483646 w 253"/>
                    <a:gd name="T5" fmla="*/ 2147483646 h 191"/>
                    <a:gd name="T6" fmla="*/ 0 60000 65536"/>
                    <a:gd name="T7" fmla="*/ 0 60000 65536"/>
                    <a:gd name="T8" fmla="*/ 0 60000 65536"/>
                    <a:gd name="T9" fmla="*/ 0 w 253"/>
                    <a:gd name="T10" fmla="*/ 0 h 191"/>
                    <a:gd name="T11" fmla="*/ 253 w 253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3" h="191">
                      <a:moveTo>
                        <a:pt x="0" y="0"/>
                      </a:moveTo>
                      <a:lnTo>
                        <a:pt x="0" y="191"/>
                      </a:lnTo>
                      <a:lnTo>
                        <a:pt x="253" y="191"/>
                      </a:lnTo>
                    </a:path>
                  </a:pathLst>
                </a:custGeom>
                <a:noFill/>
                <a:ln w="20638" cap="rnd">
                  <a:solidFill>
                    <a:srgbClr val="6CC46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tangle 201">
                  <a:extLst>
                    <a:ext uri="{FF2B5EF4-FFF2-40B4-BE49-F238E27FC236}">
                      <a16:creationId xmlns:a16="http://schemas.microsoft.com/office/drawing/2014/main" id="{EEF6BF52-D404-A490-8872-44978A9C60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30547" y="2888995"/>
                  <a:ext cx="782722" cy="192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67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Mechanistic </a:t>
                  </a: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5" name="Rectangle 202">
                  <a:extLst>
                    <a:ext uri="{FF2B5EF4-FFF2-40B4-BE49-F238E27FC236}">
                      <a16:creationId xmlns:a16="http://schemas.microsoft.com/office/drawing/2014/main" id="{6D92A283-1E98-271F-D55A-192880DAEA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502429" y="3073230"/>
                  <a:ext cx="593980" cy="1928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467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Substudy</a:t>
                  </a:r>
                  <a:endPara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6" name="Freeform 203">
                  <a:extLst>
                    <a:ext uri="{FF2B5EF4-FFF2-40B4-BE49-F238E27FC236}">
                      <a16:creationId xmlns:a16="http://schemas.microsoft.com/office/drawing/2014/main" id="{87BDDC04-676C-580F-FAF1-05C09AC5A9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6357351" y="2767015"/>
                  <a:ext cx="495596" cy="296867"/>
                </a:xfrm>
                <a:custGeom>
                  <a:avLst/>
                  <a:gdLst>
                    <a:gd name="T0" fmla="*/ 2147483646 w 253"/>
                    <a:gd name="T1" fmla="*/ 0 h 191"/>
                    <a:gd name="T2" fmla="*/ 2147483646 w 253"/>
                    <a:gd name="T3" fmla="*/ 2147483646 h 191"/>
                    <a:gd name="T4" fmla="*/ 0 w 253"/>
                    <a:gd name="T5" fmla="*/ 2147483646 h 191"/>
                    <a:gd name="T6" fmla="*/ 0 60000 65536"/>
                    <a:gd name="T7" fmla="*/ 0 60000 65536"/>
                    <a:gd name="T8" fmla="*/ 0 60000 65536"/>
                    <a:gd name="T9" fmla="*/ 0 w 253"/>
                    <a:gd name="T10" fmla="*/ 0 h 191"/>
                    <a:gd name="T11" fmla="*/ 253 w 253"/>
                    <a:gd name="T12" fmla="*/ 191 h 19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53" h="191">
                      <a:moveTo>
                        <a:pt x="253" y="0"/>
                      </a:moveTo>
                      <a:lnTo>
                        <a:pt x="253" y="191"/>
                      </a:lnTo>
                      <a:lnTo>
                        <a:pt x="0" y="191"/>
                      </a:lnTo>
                    </a:path>
                  </a:pathLst>
                </a:custGeom>
                <a:noFill/>
                <a:ln w="20638" cap="rnd">
                  <a:solidFill>
                    <a:srgbClr val="6CC468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Rectangle 212">
                  <a:extLst>
                    <a:ext uri="{FF2B5EF4-FFF2-40B4-BE49-F238E27FC236}">
                      <a16:creationId xmlns:a16="http://schemas.microsoft.com/office/drawing/2014/main" id="{55C45B3D-0FEE-F840-2774-34725AE651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470632" y="3432177"/>
                  <a:ext cx="3789132" cy="500063"/>
                </a:xfrm>
                <a:prstGeom prst="rect">
                  <a:avLst/>
                </a:prstGeom>
                <a:solidFill>
                  <a:srgbClr val="BEE0C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Rectangle 213">
                  <a:extLst>
                    <a:ext uri="{FF2B5EF4-FFF2-40B4-BE49-F238E27FC236}">
                      <a16:creationId xmlns:a16="http://schemas.microsoft.com/office/drawing/2014/main" id="{03DADB9B-566E-B42A-198E-7FA85E7AA6A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0618" y="3462645"/>
                  <a:ext cx="813809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Mechanistic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9" name="Rectangle 214">
                  <a:extLst>
                    <a:ext uri="{FF2B5EF4-FFF2-40B4-BE49-F238E27FC236}">
                      <a16:creationId xmlns:a16="http://schemas.microsoft.com/office/drawing/2014/main" id="{7C07C419-40A0-64CE-F0FA-0E70610152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327932" y="3681414"/>
                  <a:ext cx="733871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rPr>
                    <a:t>Endpoints </a:t>
                  </a:r>
                  <a:endParaRPr kumimoji="0" lang="en-US" altLang="en-US" sz="16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0" name="Rectangle 219">
                  <a:extLst>
                    <a:ext uri="{FF2B5EF4-FFF2-40B4-BE49-F238E27FC236}">
                      <a16:creationId xmlns:a16="http://schemas.microsoft.com/office/drawing/2014/main" id="{39BD3803-4F2E-8B78-DF55-781D39E9C9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02536" y="3489056"/>
                  <a:ext cx="1765953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21E1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Noncalcified coronary plaque,</a:t>
                  </a: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1" name="Rectangle 221">
                  <a:extLst>
                    <a:ext uri="{FF2B5EF4-FFF2-40B4-BE49-F238E27FC236}">
                      <a16:creationId xmlns:a16="http://schemas.microsoft.com/office/drawing/2014/main" id="{F68ABE6F-3AA9-E5D2-2E8F-D3B95125EB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304842" y="3484564"/>
                  <a:ext cx="45" cy="3154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2" name="Rectangle 222">
                  <a:extLst>
                    <a:ext uri="{FF2B5EF4-FFF2-40B4-BE49-F238E27FC236}">
                      <a16:creationId xmlns:a16="http://schemas.microsoft.com/office/drawing/2014/main" id="{9175B6D3-2AFE-7EB2-959C-EC968BD6FA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880160" y="3671888"/>
                  <a:ext cx="836147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221E1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Inflammation,</a:t>
                  </a: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Rectangle 224">
                  <a:extLst>
                    <a:ext uri="{FF2B5EF4-FFF2-40B4-BE49-F238E27FC236}">
                      <a16:creationId xmlns:a16="http://schemas.microsoft.com/office/drawing/2014/main" id="{CCE54F20-EAC2-9366-2136-899164B949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747232" y="3671888"/>
                  <a:ext cx="1105714" cy="2102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r>
                    <a:rPr kumimoji="0" lang="en-US" altLang="en-US" sz="16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221E1F"/>
                      </a:solidFill>
                      <a:effectLst/>
                      <a:uLnTx/>
                      <a:uFillTx/>
                      <a:latin typeface="Calibri" panose="020F0502020204030204" pitchFamily="34" charset="0"/>
                      <a:ea typeface="+mn-ea"/>
                      <a:cs typeface="Arial" panose="020B0604020202020204" pitchFamily="34" charset="0"/>
                    </a:rPr>
                    <a:t>immune activation</a:t>
                  </a:r>
                  <a:endParaRPr kumimoji="0" lang="en-US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4" name="Freeform 180">
                  <a:extLst>
                    <a:ext uri="{FF2B5EF4-FFF2-40B4-BE49-F238E27FC236}">
                      <a16:creationId xmlns:a16="http://schemas.microsoft.com/office/drawing/2014/main" id="{F4F8C33A-7913-483D-0C80-193187A5862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836539" y="1791224"/>
                  <a:ext cx="373063" cy="374650"/>
                </a:xfrm>
                <a:custGeom>
                  <a:avLst/>
                  <a:gdLst>
                    <a:gd name="T0" fmla="*/ 0 w 235"/>
                    <a:gd name="T1" fmla="*/ 2147483646 h 236"/>
                    <a:gd name="T2" fmla="*/ 2147483646 w 235"/>
                    <a:gd name="T3" fmla="*/ 0 h 236"/>
                    <a:gd name="T4" fmla="*/ 2147483646 w 235"/>
                    <a:gd name="T5" fmla="*/ 2147483646 h 236"/>
                    <a:gd name="T6" fmla="*/ 2147483646 w 235"/>
                    <a:gd name="T7" fmla="*/ 2147483646 h 236"/>
                    <a:gd name="T8" fmla="*/ 2147483646 w 235"/>
                    <a:gd name="T9" fmla="*/ 2147483646 h 236"/>
                    <a:gd name="T10" fmla="*/ 0 w 235"/>
                    <a:gd name="T11" fmla="*/ 2147483646 h 23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235"/>
                    <a:gd name="T19" fmla="*/ 0 h 236"/>
                    <a:gd name="T20" fmla="*/ 235 w 235"/>
                    <a:gd name="T21" fmla="*/ 236 h 2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235" h="236">
                      <a:moveTo>
                        <a:pt x="0" y="118"/>
                      </a:moveTo>
                      <a:cubicBezTo>
                        <a:pt x="0" y="53"/>
                        <a:pt x="53" y="0"/>
                        <a:pt x="118" y="0"/>
                      </a:cubicBezTo>
                      <a:cubicBezTo>
                        <a:pt x="183" y="0"/>
                        <a:pt x="235" y="53"/>
                        <a:pt x="235" y="118"/>
                      </a:cubicBezTo>
                      <a:cubicBezTo>
                        <a:pt x="235" y="118"/>
                        <a:pt x="235" y="118"/>
                        <a:pt x="235" y="118"/>
                      </a:cubicBezTo>
                      <a:cubicBezTo>
                        <a:pt x="235" y="184"/>
                        <a:pt x="183" y="236"/>
                        <a:pt x="118" y="236"/>
                      </a:cubicBezTo>
                      <a:cubicBezTo>
                        <a:pt x="53" y="236"/>
                        <a:pt x="0" y="184"/>
                        <a:pt x="0" y="118"/>
                      </a:cubicBezTo>
                    </a:path>
                  </a:pathLst>
                </a:custGeom>
                <a:noFill/>
                <a:ln w="17463" cap="rnd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tangle 218">
                  <a:extLst>
                    <a:ext uri="{FF2B5EF4-FFF2-40B4-BE49-F238E27FC236}">
                      <a16:creationId xmlns:a16="http://schemas.microsoft.com/office/drawing/2014/main" id="{F6CBDCF7-FDBD-7A67-5042-EFD26C0E86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71535" y="3493818"/>
                  <a:ext cx="2112334" cy="395288"/>
                </a:xfrm>
                <a:prstGeom prst="rect">
                  <a:avLst/>
                </a:prstGeom>
                <a:noFill/>
                <a:ln w="3175" cap="rnd">
                  <a:solidFill>
                    <a:srgbClr val="00B05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Calibri" panose="020F0502020204030204" pitchFamily="34" charset="0"/>
                    </a:defRPr>
                  </a:lvl9pPr>
                </a:lstStyle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 typeface="Arial" panose="020B0604020202020204" pitchFamily="34" charset="0"/>
                    <a:buNone/>
                    <a:tabLst/>
                    <a:defRPr/>
                  </a:pPr>
                  <a:endParaRPr kumimoji="0" lang="en-US" alt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Freeform 200">
                  <a:extLst>
                    <a:ext uri="{FF2B5EF4-FFF2-40B4-BE49-F238E27FC236}">
                      <a16:creationId xmlns:a16="http://schemas.microsoft.com/office/drawing/2014/main" id="{7C965140-0AAB-2651-CCC4-E3CE66CB2CD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229239" y="2733295"/>
                  <a:ext cx="1122363" cy="655638"/>
                </a:xfrm>
                <a:custGeom>
                  <a:avLst/>
                  <a:gdLst>
                    <a:gd name="T0" fmla="*/ 0 w 707"/>
                    <a:gd name="T1" fmla="*/ 2147483646 h 413"/>
                    <a:gd name="T2" fmla="*/ 2147483646 w 707"/>
                    <a:gd name="T3" fmla="*/ 0 h 413"/>
                    <a:gd name="T4" fmla="*/ 2147483646 w 707"/>
                    <a:gd name="T5" fmla="*/ 2147483646 h 413"/>
                    <a:gd name="T6" fmla="*/ 2147483646 w 707"/>
                    <a:gd name="T7" fmla="*/ 2147483646 h 413"/>
                    <a:gd name="T8" fmla="*/ 0 w 707"/>
                    <a:gd name="T9" fmla="*/ 2147483646 h 41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707"/>
                    <a:gd name="T16" fmla="*/ 0 h 413"/>
                    <a:gd name="T17" fmla="*/ 707 w 707"/>
                    <a:gd name="T18" fmla="*/ 413 h 41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707" h="413">
                      <a:moveTo>
                        <a:pt x="0" y="203"/>
                      </a:moveTo>
                      <a:lnTo>
                        <a:pt x="354" y="0"/>
                      </a:lnTo>
                      <a:lnTo>
                        <a:pt x="707" y="203"/>
                      </a:lnTo>
                      <a:lnTo>
                        <a:pt x="354" y="413"/>
                      </a:lnTo>
                      <a:lnTo>
                        <a:pt x="0" y="203"/>
                      </a:lnTo>
                      <a:close/>
                    </a:path>
                  </a:pathLst>
                </a:custGeom>
                <a:noFill/>
                <a:ln w="3175" cap="rnd">
                  <a:solidFill>
                    <a:srgbClr val="00B050"/>
                  </a:solidFill>
                  <a:prstDash val="solid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Freeform 228">
                  <a:extLst>
                    <a:ext uri="{FF2B5EF4-FFF2-40B4-BE49-F238E27FC236}">
                      <a16:creationId xmlns:a16="http://schemas.microsoft.com/office/drawing/2014/main" id="{68A53638-8570-A798-9222-F3BDF0EFC5B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552763" y="2772383"/>
                  <a:ext cx="166985" cy="1194189"/>
                </a:xfrm>
                <a:custGeom>
                  <a:avLst/>
                  <a:gdLst>
                    <a:gd name="T0" fmla="*/ 2147483646 w 118"/>
                    <a:gd name="T1" fmla="*/ 2147483646 h 946"/>
                    <a:gd name="T2" fmla="*/ 2147483646 w 118"/>
                    <a:gd name="T3" fmla="*/ 2147483646 h 946"/>
                    <a:gd name="T4" fmla="*/ 2147483646 w 118"/>
                    <a:gd name="T5" fmla="*/ 2147483646 h 946"/>
                    <a:gd name="T6" fmla="*/ 2147483646 w 118"/>
                    <a:gd name="T7" fmla="*/ 0 h 946"/>
                    <a:gd name="T8" fmla="*/ 2147483646 w 118"/>
                    <a:gd name="T9" fmla="*/ 0 h 946"/>
                    <a:gd name="T10" fmla="*/ 2147483646 w 118"/>
                    <a:gd name="T11" fmla="*/ 2147483646 h 946"/>
                    <a:gd name="T12" fmla="*/ 0 w 118"/>
                    <a:gd name="T13" fmla="*/ 2147483646 h 946"/>
                    <a:gd name="T14" fmla="*/ 2147483646 w 118"/>
                    <a:gd name="T15" fmla="*/ 2147483646 h 94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8"/>
                    <a:gd name="T25" fmla="*/ 0 h 946"/>
                    <a:gd name="T26" fmla="*/ 118 w 118"/>
                    <a:gd name="T27" fmla="*/ 946 h 94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8" h="946">
                      <a:moveTo>
                        <a:pt x="59" y="946"/>
                      </a:moveTo>
                      <a:lnTo>
                        <a:pt x="118" y="887"/>
                      </a:lnTo>
                      <a:lnTo>
                        <a:pt x="78" y="887"/>
                      </a:lnTo>
                      <a:lnTo>
                        <a:pt x="78" y="0"/>
                      </a:lnTo>
                      <a:lnTo>
                        <a:pt x="39" y="0"/>
                      </a:lnTo>
                      <a:lnTo>
                        <a:pt x="39" y="887"/>
                      </a:lnTo>
                      <a:lnTo>
                        <a:pt x="0" y="887"/>
                      </a:lnTo>
                      <a:lnTo>
                        <a:pt x="59" y="946"/>
                      </a:lnTo>
                      <a:close/>
                    </a:path>
                  </a:pathLst>
                </a:custGeom>
                <a:solidFill>
                  <a:srgbClr val="8DB1E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algn="l" defTabSz="121917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1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8" name="Freeform 216">
                <a:extLst>
                  <a:ext uri="{FF2B5EF4-FFF2-40B4-BE49-F238E27FC236}">
                    <a16:creationId xmlns:a16="http://schemas.microsoft.com/office/drawing/2014/main" id="{A8F967B0-58E4-8A28-173C-5349A7E968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8434" y="3348039"/>
                <a:ext cx="131763" cy="131763"/>
              </a:xfrm>
              <a:custGeom>
                <a:avLst/>
                <a:gdLst>
                  <a:gd name="T0" fmla="*/ 2147483646 w 83"/>
                  <a:gd name="T1" fmla="*/ 0 h 83"/>
                  <a:gd name="T2" fmla="*/ 2147483646 w 83"/>
                  <a:gd name="T3" fmla="*/ 2147483646 h 83"/>
                  <a:gd name="T4" fmla="*/ 0 w 83"/>
                  <a:gd name="T5" fmla="*/ 0 h 83"/>
                  <a:gd name="T6" fmla="*/ 2147483646 w 83"/>
                  <a:gd name="T7" fmla="*/ 0 h 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83"/>
                  <a:gd name="T13" fmla="*/ 0 h 83"/>
                  <a:gd name="T14" fmla="*/ 83 w 83"/>
                  <a:gd name="T15" fmla="*/ 83 h 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83" h="83">
                    <a:moveTo>
                      <a:pt x="83" y="0"/>
                    </a:moveTo>
                    <a:lnTo>
                      <a:pt x="42" y="83"/>
                    </a:lnTo>
                    <a:lnTo>
                      <a:pt x="0" y="0"/>
                    </a:lnTo>
                    <a:lnTo>
                      <a:pt x="83" y="0"/>
                    </a:lnTo>
                    <a:close/>
                  </a:path>
                </a:pathLst>
              </a:custGeom>
              <a:solidFill>
                <a:srgbClr val="6CC4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72" name="Group 83">
              <a:extLst>
                <a:ext uri="{FF2B5EF4-FFF2-40B4-BE49-F238E27FC236}">
                  <a16:creationId xmlns:a16="http://schemas.microsoft.com/office/drawing/2014/main" id="{3CFC4430-A509-02B2-69D5-7C5A4CF08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688508" y="3543298"/>
              <a:ext cx="4312492" cy="628649"/>
              <a:chOff x="3536346" y="5486407"/>
              <a:chExt cx="4312895" cy="838199"/>
            </a:xfrm>
          </p:grpSpPr>
          <p:sp>
            <p:nvSpPr>
              <p:cNvPr id="73" name="Rectangle 131">
                <a:extLst>
                  <a:ext uri="{FF2B5EF4-FFF2-40B4-BE49-F238E27FC236}">
                    <a16:creationId xmlns:a16="http://schemas.microsoft.com/office/drawing/2014/main" id="{B514D7C1-57CC-66F4-F65E-29DAAAE2D7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6346" y="5486407"/>
                <a:ext cx="4312895" cy="838199"/>
              </a:xfrm>
              <a:prstGeom prst="rect">
                <a:avLst/>
              </a:prstGeom>
              <a:solidFill>
                <a:srgbClr val="C6D8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Rectangle 157">
                <a:extLst>
                  <a:ext uri="{FF2B5EF4-FFF2-40B4-BE49-F238E27FC236}">
                    <a16:creationId xmlns:a16="http://schemas.microsoft.com/office/drawing/2014/main" id="{5DB44EED-9551-FC4F-BCC3-DAB92B39EA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3446" y="5955486"/>
                <a:ext cx="457200" cy="318294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Rectangle 226">
                <a:extLst>
                  <a:ext uri="{FF2B5EF4-FFF2-40B4-BE49-F238E27FC236}">
                    <a16:creationId xmlns:a16="http://schemas.microsoft.com/office/drawing/2014/main" id="{AA26A63B-4D41-ADC4-EC32-749B34C4BB2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55301" y="5964970"/>
                <a:ext cx="990599" cy="302465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Rectangle 166">
                <a:extLst>
                  <a:ext uri="{FF2B5EF4-FFF2-40B4-BE49-F238E27FC236}">
                    <a16:creationId xmlns:a16="http://schemas.microsoft.com/office/drawing/2014/main" id="{520F9A84-88D6-FE31-165D-EA562D3BC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825069" y="5596995"/>
                <a:ext cx="1210838" cy="320862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Rectangle 160">
                <a:extLst>
                  <a:ext uri="{FF2B5EF4-FFF2-40B4-BE49-F238E27FC236}">
                    <a16:creationId xmlns:a16="http://schemas.microsoft.com/office/drawing/2014/main" id="{E797BB7A-78E9-3B0C-5522-0671F0F96E1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7915" y="5963940"/>
                <a:ext cx="880877" cy="327421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1333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Rectangle 157">
                <a:extLst>
                  <a:ext uri="{FF2B5EF4-FFF2-40B4-BE49-F238E27FC236}">
                    <a16:creationId xmlns:a16="http://schemas.microsoft.com/office/drawing/2014/main" id="{47D3FC01-3CB6-B962-06B8-B7D20685DC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76742" y="5947399"/>
                <a:ext cx="562696" cy="318295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Rectangle 157">
                <a:extLst>
                  <a:ext uri="{FF2B5EF4-FFF2-40B4-BE49-F238E27FC236}">
                    <a16:creationId xmlns:a16="http://schemas.microsoft.com/office/drawing/2014/main" id="{A7C6E18A-B9DC-5A0E-9132-9635D728FFA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36895" y="5599563"/>
                <a:ext cx="1295400" cy="318294"/>
              </a:xfrm>
              <a:prstGeom prst="rect">
                <a:avLst/>
              </a:prstGeom>
              <a:solidFill>
                <a:schemeClr val="bg1"/>
              </a:solidFill>
              <a:ln w="3175" cap="rnd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US" altLang="en-US" sz="24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Rectangle 133">
                <a:extLst>
                  <a:ext uri="{FF2B5EF4-FFF2-40B4-BE49-F238E27FC236}">
                    <a16:creationId xmlns:a16="http://schemas.microsoft.com/office/drawing/2014/main" id="{DAC11298-140D-3BA0-5FAC-4C41C205DD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40512" y="5562603"/>
                <a:ext cx="757900" cy="738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Clinical Primary</a:t>
                </a:r>
              </a:p>
              <a:p>
                <a:pPr marL="0" marR="0" lvl="0" indent="0" algn="ctr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 Endpoint  </a:t>
                </a:r>
                <a:endParaRPr kumimoji="0" lang="en-US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1" name="Rectangle 227">
                <a:extLst>
                  <a:ext uri="{FF2B5EF4-FFF2-40B4-BE49-F238E27FC236}">
                    <a16:creationId xmlns:a16="http://schemas.microsoft.com/office/drawing/2014/main" id="{5659A7CA-9DC0-B70C-6F03-4EC358261D8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41624" y="6020484"/>
                <a:ext cx="767072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CVD Death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2" name="Rectangle 227">
                <a:extLst>
                  <a:ext uri="{FF2B5EF4-FFF2-40B4-BE49-F238E27FC236}">
                    <a16:creationId xmlns:a16="http://schemas.microsoft.com/office/drawing/2014/main" id="{CD2962B0-630A-F669-DE7E-2A66CD9EFA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075846" y="6019782"/>
                <a:ext cx="165546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MI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3" name="Rectangle 227">
                <a:extLst>
                  <a:ext uri="{FF2B5EF4-FFF2-40B4-BE49-F238E27FC236}">
                    <a16:creationId xmlns:a16="http://schemas.microsoft.com/office/drawing/2014/main" id="{042519C5-34DC-7EBF-9BD9-C0EE4D9F34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13093" y="5651159"/>
                <a:ext cx="1167213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Unstable Angina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4" name="Rectangle 227">
                <a:extLst>
                  <a:ext uri="{FF2B5EF4-FFF2-40B4-BE49-F238E27FC236}">
                    <a16:creationId xmlns:a16="http://schemas.microsoft.com/office/drawing/2014/main" id="{5AB30C4E-5E35-E677-039C-4D4802A2BFE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23316" y="6013436"/>
                <a:ext cx="886669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TIA &amp; Stroke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tangle 227">
                <a:extLst>
                  <a:ext uri="{FF2B5EF4-FFF2-40B4-BE49-F238E27FC236}">
                    <a16:creationId xmlns:a16="http://schemas.microsoft.com/office/drawing/2014/main" id="{B94DB2CA-F2E3-C1BC-30E8-02B1541A3B1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912276" y="5651159"/>
                <a:ext cx="1080472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Arterial Revasc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tangle 227">
                <a:extLst>
                  <a:ext uri="{FF2B5EF4-FFF2-40B4-BE49-F238E27FC236}">
                    <a16:creationId xmlns:a16="http://schemas.microsoft.com/office/drawing/2014/main" id="{CF5804E4-CC04-16AD-D3B1-B644AC0F0D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26050" y="5998990"/>
                <a:ext cx="302381" cy="225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12191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en-US" sz="1467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PAD</a:t>
                </a:r>
                <a:endParaRPr kumimoji="0" lang="en-US" altLang="en-US" sz="1467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52" name="TextBox 58">
            <a:extLst>
              <a:ext uri="{FF2B5EF4-FFF2-40B4-BE49-F238E27FC236}">
                <a16:creationId xmlns:a16="http://schemas.microsoft.com/office/drawing/2014/main" id="{7F9EF65B-CA1C-0CD3-6049-E06DC5517B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203438" y="3480001"/>
            <a:ext cx="929124" cy="379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en-US" sz="1867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N=804</a:t>
            </a:r>
          </a:p>
        </p:txBody>
      </p:sp>
      <p:sp>
        <p:nvSpPr>
          <p:cNvPr id="57" name="TextBox 65">
            <a:extLst>
              <a:ext uri="{FF2B5EF4-FFF2-40B4-BE49-F238E27FC236}">
                <a16:creationId xmlns:a16="http://schemas.microsoft.com/office/drawing/2014/main" id="{1D6DE142-3281-58AF-B42F-6355270A8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48134" y="2196560"/>
            <a:ext cx="13525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</a:t>
            </a:r>
            <a:r>
              <a:rPr lang="en-US" altLang="en-US" sz="2400" dirty="0">
                <a:solidFill>
                  <a:prstClr val="black"/>
                </a:solidFill>
              </a:rPr>
              <a:t>=7,769</a:t>
            </a:r>
            <a:endParaRPr kumimoji="0" lang="en-US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1" name="Freeform 228">
            <a:extLst>
              <a:ext uri="{FF2B5EF4-FFF2-40B4-BE49-F238E27FC236}">
                <a16:creationId xmlns:a16="http://schemas.microsoft.com/office/drawing/2014/main" id="{B9AB6397-58B9-B215-CB02-9416CAEA8E50}"/>
              </a:ext>
            </a:extLst>
          </p:cNvPr>
          <p:cNvSpPr>
            <a:spLocks/>
          </p:cNvSpPr>
          <p:nvPr/>
        </p:nvSpPr>
        <p:spPr bwMode="auto">
          <a:xfrm>
            <a:off x="9911462" y="3298052"/>
            <a:ext cx="241300" cy="1399117"/>
          </a:xfrm>
          <a:custGeom>
            <a:avLst/>
            <a:gdLst>
              <a:gd name="T0" fmla="*/ 2147483646 w 118"/>
              <a:gd name="T1" fmla="*/ 2147483646 h 946"/>
              <a:gd name="T2" fmla="*/ 2147483646 w 118"/>
              <a:gd name="T3" fmla="*/ 2147483646 h 946"/>
              <a:gd name="T4" fmla="*/ 2147483646 w 118"/>
              <a:gd name="T5" fmla="*/ 2147483646 h 946"/>
              <a:gd name="T6" fmla="*/ 2147483646 w 118"/>
              <a:gd name="T7" fmla="*/ 0 h 946"/>
              <a:gd name="T8" fmla="*/ 2147483646 w 118"/>
              <a:gd name="T9" fmla="*/ 0 h 946"/>
              <a:gd name="T10" fmla="*/ 2147483646 w 118"/>
              <a:gd name="T11" fmla="*/ 2147483646 h 946"/>
              <a:gd name="T12" fmla="*/ 0 w 118"/>
              <a:gd name="T13" fmla="*/ 2147483646 h 946"/>
              <a:gd name="T14" fmla="*/ 2147483646 w 118"/>
              <a:gd name="T15" fmla="*/ 2147483646 h 94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"/>
              <a:gd name="T25" fmla="*/ 0 h 946"/>
              <a:gd name="T26" fmla="*/ 118 w 118"/>
              <a:gd name="T27" fmla="*/ 946 h 94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" h="946">
                <a:moveTo>
                  <a:pt x="59" y="946"/>
                </a:moveTo>
                <a:lnTo>
                  <a:pt x="118" y="887"/>
                </a:lnTo>
                <a:lnTo>
                  <a:pt x="78" y="887"/>
                </a:lnTo>
                <a:lnTo>
                  <a:pt x="78" y="0"/>
                </a:lnTo>
                <a:lnTo>
                  <a:pt x="39" y="0"/>
                </a:lnTo>
                <a:lnTo>
                  <a:pt x="39" y="887"/>
                </a:lnTo>
                <a:lnTo>
                  <a:pt x="0" y="887"/>
                </a:lnTo>
                <a:lnTo>
                  <a:pt x="59" y="946"/>
                </a:lnTo>
                <a:close/>
              </a:path>
            </a:pathLst>
          </a:custGeom>
          <a:solidFill>
            <a:srgbClr val="8DB1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121917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9" name="Rectangle 143">
            <a:extLst>
              <a:ext uri="{FF2B5EF4-FFF2-40B4-BE49-F238E27FC236}">
                <a16:creationId xmlns:a16="http://schemas.microsoft.com/office/drawing/2014/main" id="{75A9235F-3830-81DA-8768-A964EB772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2400" y="1560394"/>
            <a:ext cx="438597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121917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Asymptomatic PWH on ART, </a:t>
            </a:r>
            <a:r>
              <a:rPr lang="en-US" altLang="en-US" sz="1200">
                <a:solidFill>
                  <a:prstClr val="black"/>
                </a:solidFill>
                <a:cs typeface="Arial" panose="020B0604020202020204" pitchFamily="34" charset="0"/>
              </a:rPr>
              <a:t>with low-moderate </a:t>
            </a:r>
            <a:r>
              <a:rPr kumimoji="0" lang="en-US" alt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ASCVD risk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B9256782-04C6-F846-01CE-FB8D30616B64}"/>
              </a:ext>
            </a:extLst>
          </p:cNvPr>
          <p:cNvSpPr txBox="1">
            <a:spLocks noChangeArrowheads="1"/>
          </p:cNvSpPr>
          <p:nvPr/>
        </p:nvSpPr>
        <p:spPr>
          <a:xfrm>
            <a:off x="198081" y="1114605"/>
            <a:ext cx="6180480" cy="551479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457189" indent="-457189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2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AIM: To identify pitavastatin effect on noncalcified coronary plaque and inflammatory &amp; immune biomarkers, as mechanisms for prevention of MACE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PRIMARY HYPOTHESIS: Pitavastatin will decrease </a:t>
            </a: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noncalcified plaque volume and </a:t>
            </a: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reduce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plaque progression over 24 months vs placebo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SECONDARY &amp; EXPLORATORY: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↓ in inflammatory biomarkers 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↓ low attenuation plaque volume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>
                <a:solidFill>
                  <a:sysClr val="windowText" lastClr="000000"/>
                </a:solidFill>
                <a:latin typeface="Calibri"/>
              </a:rPr>
              <a:t>Parent study enrolled 7,769 with MACE as primary endpoint. Substudy enrolled 804 from 31 US sites and was powered to assess changes in noncalcified plaque.</a:t>
            </a:r>
          </a:p>
          <a:p>
            <a:pPr>
              <a:spcBef>
                <a:spcPts val="0"/>
              </a:spcBef>
              <a:spcAft>
                <a:spcPts val="1800"/>
              </a:spcAft>
              <a:defRPr/>
            </a:pPr>
            <a:r>
              <a:rPr lang="en-US" sz="3200" dirty="0">
                <a:latin typeface="Calibri"/>
              </a:rPr>
              <a:t>Randomization stratified by mechanistic </a:t>
            </a:r>
            <a:r>
              <a:rPr lang="en-US" sz="3200" dirty="0" err="1">
                <a:latin typeface="Calibri"/>
              </a:rPr>
              <a:t>substudy</a:t>
            </a:r>
            <a:r>
              <a:rPr lang="en-US" sz="3200" dirty="0">
                <a:latin typeface="Calibri"/>
              </a:rPr>
              <a:t> participation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4701915-7545-A565-7A01-96EDB8CA0759}"/>
              </a:ext>
            </a:extLst>
          </p:cNvPr>
          <p:cNvSpPr txBox="1">
            <a:spLocks/>
          </p:cNvSpPr>
          <p:nvPr/>
        </p:nvSpPr>
        <p:spPr>
          <a:xfrm>
            <a:off x="2438400" y="140304"/>
            <a:ext cx="76200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REPRIEVE Mechanistic Substudy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E45AAA4-AC8C-F2C1-2F3E-88E0E4D16A63}"/>
              </a:ext>
            </a:extLst>
          </p:cNvPr>
          <p:cNvSpPr/>
          <p:nvPr/>
        </p:nvSpPr>
        <p:spPr>
          <a:xfrm>
            <a:off x="6220174" y="3218439"/>
            <a:ext cx="5866573" cy="158639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162EB9-3FFD-40F5-ABC3-0E44555D700A}"/>
              </a:ext>
            </a:extLst>
          </p:cNvPr>
          <p:cNvSpPr txBox="1"/>
          <p:nvPr/>
        </p:nvSpPr>
        <p:spPr>
          <a:xfrm>
            <a:off x="8762888" y="6413154"/>
            <a:ext cx="33238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Hoffmann U, Lu MT, et al. </a:t>
            </a:r>
            <a:r>
              <a:rPr lang="en-US" sz="1400" i="1" dirty="0"/>
              <a:t>Am Heart J </a:t>
            </a:r>
            <a:r>
              <a:rPr lang="en-US" sz="1400" dirty="0"/>
              <a:t>2019.</a:t>
            </a:r>
          </a:p>
        </p:txBody>
      </p:sp>
    </p:spTree>
    <p:extLst>
      <p:ext uri="{BB962C8B-B14F-4D97-AF65-F5344CB8AC3E}">
        <p14:creationId xmlns:p14="http://schemas.microsoft.com/office/powerpoint/2010/main" val="139632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52A6-1812-91A0-1936-E82BBFE1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55" y="0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Coronary CTA Endpoints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6</a:t>
            </a:fld>
            <a:endParaRPr lang="en-US"/>
          </a:p>
        </p:txBody>
      </p:sp>
      <p:sp useBgFill="1">
        <p:nvSpPr>
          <p:cNvPr id="7" name="TextBox 13">
            <a:extLst>
              <a:ext uri="{FF2B5EF4-FFF2-40B4-BE49-F238E27FC236}">
                <a16:creationId xmlns:a16="http://schemas.microsoft.com/office/drawing/2014/main" id="{191A56D9-5CD6-4F6D-F5AD-390AD53721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0873" y="6185111"/>
            <a:ext cx="3352800" cy="307777"/>
          </a:xfrm>
          <a:prstGeom prst="rect">
            <a:avLst/>
          </a:prstGeom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dirty="0" err="1">
                <a:solidFill>
                  <a:schemeClr val="tx1"/>
                </a:solidFill>
                <a:latin typeface="+mj-lt"/>
              </a:rPr>
              <a:t>Maurovich</a:t>
            </a: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-Horvat P. </a:t>
            </a:r>
            <a:r>
              <a:rPr lang="en-US" altLang="en-US" sz="1400" i="1" dirty="0">
                <a:solidFill>
                  <a:schemeClr val="tx1"/>
                </a:solidFill>
                <a:latin typeface="+mj-lt"/>
              </a:rPr>
              <a:t>Nat Rev </a:t>
            </a:r>
            <a:r>
              <a:rPr lang="en-US" altLang="en-US" sz="1400" i="1" dirty="0" err="1">
                <a:solidFill>
                  <a:schemeClr val="tx1"/>
                </a:solidFill>
                <a:latin typeface="+mj-lt"/>
              </a:rPr>
              <a:t>Cardiol</a:t>
            </a:r>
            <a:r>
              <a:rPr lang="en-US" altLang="en-US" sz="1400" i="1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altLang="en-US" sz="1400" dirty="0">
                <a:solidFill>
                  <a:schemeClr val="tx1"/>
                </a:solidFill>
                <a:latin typeface="+mj-lt"/>
              </a:rPr>
              <a:t>2014  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9824589-7FB2-70AA-A297-109E161B1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484" y="1057998"/>
            <a:ext cx="5431189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24E15CBE-6C3C-F63C-65E0-2867E6093404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248327" y="975419"/>
                <a:ext cx="6015830" cy="527298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457189" indent="-457189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42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90575" indent="-380990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3733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523962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133547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74313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35271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301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886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470" indent="-304792" algn="l" defTabSz="121917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Noninvasive quantification of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 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coronary plaque volume &amp; composition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Primary Outcome:</a:t>
                </a:r>
              </a:p>
              <a:p>
                <a:pPr lvl="1">
                  <a:spcBef>
                    <a:spcPts val="0"/>
                  </a:spcBef>
                  <a:spcAft>
                    <a:spcPts val="3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noncalcified plaque (&lt;350 HU)</a:t>
                </a:r>
                <a:r>
                  <a:rPr kumimoji="0" lang="en-US" sz="2400" b="0" i="0" u="none" strike="noStrike" kern="1200" cap="none" spc="0" normalizeH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volume in mm</a:t>
                </a:r>
                <a:r>
                  <a:rPr kumimoji="0" lang="en-US" sz="2400" b="0" i="0" u="none" strike="noStrike" kern="1200" cap="none" spc="0" normalizeH="0" baseline="3000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3</a:t>
                </a:r>
              </a:p>
              <a:p>
                <a:pPr lvl="1"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4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Noncalcified plaque progression (any increase or new plaque) 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Secondary and Exploratory:</a:t>
                </a:r>
              </a:p>
              <a:p>
                <a:pPr lvl="1">
                  <a:spcBef>
                    <a:spcPts val="0"/>
                  </a:spcBef>
                  <a:spcAft>
                    <a:spcPts val="300"/>
                  </a:spcAft>
                  <a:defRPr/>
                </a:pP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low attenuation plaque (&lt;30 HU) volume</a:t>
                </a: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4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90% power to detect 6% difference in </a:t>
                </a:r>
                <a14:m>
                  <m:oMath xmlns:m="http://schemas.openxmlformats.org/officeDocument/2006/math">
                    <m:r>
                      <a:rPr kumimoji="0" lang="en-US" sz="24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</m:oMath>
                </a14:m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Calibri" panose="020F0502020204030204" pitchFamily="34" charset="0"/>
                  </a:rPr>
                  <a:t> noncalcified plaque volume. </a:t>
                </a:r>
                <a:endParaRPr lang="en-US" sz="2400" dirty="0">
                  <a:solidFill>
                    <a:sysClr val="windowText" lastClr="000000"/>
                  </a:solidFill>
                  <a:cs typeface="Calibri" panose="020F0502020204030204" pitchFamily="34" charset="0"/>
                </a:endParaRPr>
              </a:p>
              <a:p>
                <a:pPr>
                  <a:spcBef>
                    <a:spcPts val="0"/>
                  </a:spcBef>
                  <a:spcAft>
                    <a:spcPts val="300"/>
                  </a:spcAft>
                  <a:defRPr/>
                </a:pPr>
                <a:r>
                  <a:rPr lang="en-US" sz="2400" dirty="0">
                    <a:solidFill>
                      <a:sysClr val="windowText" lastClr="000000"/>
                    </a:solidFill>
                    <a:cs typeface="Calibri" panose="020F0502020204030204" pitchFamily="34" charset="0"/>
                  </a:rPr>
                  <a:t>Intention to </a:t>
                </a:r>
                <a:r>
                  <a:rPr lang="en-US" sz="2400" dirty="0">
                    <a:cs typeface="Calibri" panose="020F0502020204030204" pitchFamily="34" charset="0"/>
                  </a:rPr>
                  <a:t>treat analysis in participants completing CCTA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" name="Rectangle 3">
                <a:extLst>
                  <a:ext uri="{FF2B5EF4-FFF2-40B4-BE49-F238E27FC236}">
                    <a16:creationId xmlns:a16="http://schemas.microsoft.com/office/drawing/2014/main" id="{24E15CBE-6C3C-F63C-65E0-2867E60934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27" y="975419"/>
                <a:ext cx="6015830" cy="5272981"/>
              </a:xfrm>
              <a:prstGeom prst="rect">
                <a:avLst/>
              </a:prstGeom>
              <a:blipFill>
                <a:blip r:embed="rId4"/>
                <a:stretch>
                  <a:fillRect l="-1418" t="-925" b="-6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1656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52A6-1812-91A0-1936-E82BBFE1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2000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Baseline Characteristics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569075"/>
            <a:ext cx="2844800" cy="365125"/>
          </a:xfrm>
        </p:spPr>
        <p:txBody>
          <a:bodyPr/>
          <a:lstStyle/>
          <a:p>
            <a:fld id="{937BA5E0-197C-426C-89A8-DD6AE3719F7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EF4DE-F8BC-BA8F-3FE3-D5DF055D9322}"/>
              </a:ext>
            </a:extLst>
          </p:cNvPr>
          <p:cNvSpPr txBox="1"/>
          <p:nvPr/>
        </p:nvSpPr>
        <p:spPr>
          <a:xfrm>
            <a:off x="2209800" y="5540522"/>
            <a:ext cx="86795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*Similar natal sex (23% female), race (40% Black), and ethnicity (29% Hispanic) reported across USA.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UNAIDS Data 2021. Geneva: Joint United Nations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Programme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on HIV/AIDS, 2021 and https://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www.hiv.gov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/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hiv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-basics/overview/data-and-trends/statistics/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EFD7EE0-7C70-F03F-08A8-ED80E8384F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841856"/>
              </p:ext>
            </p:extLst>
          </p:nvPr>
        </p:nvGraphicFramePr>
        <p:xfrm>
          <a:off x="685799" y="1023858"/>
          <a:ext cx="10820403" cy="43793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72002">
                  <a:extLst>
                    <a:ext uri="{9D8B030D-6E8A-4147-A177-3AD203B41FA5}">
                      <a16:colId xmlns:a16="http://schemas.microsoft.com/office/drawing/2014/main" val="1879278009"/>
                    </a:ext>
                  </a:extLst>
                </a:gridCol>
                <a:gridCol w="2286064">
                  <a:extLst>
                    <a:ext uri="{9D8B030D-6E8A-4147-A177-3AD203B41FA5}">
                      <a16:colId xmlns:a16="http://schemas.microsoft.com/office/drawing/2014/main" val="587916037"/>
                    </a:ext>
                  </a:extLst>
                </a:gridCol>
                <a:gridCol w="2009806">
                  <a:extLst>
                    <a:ext uri="{9D8B030D-6E8A-4147-A177-3AD203B41FA5}">
                      <a16:colId xmlns:a16="http://schemas.microsoft.com/office/drawing/2014/main" val="1961885791"/>
                    </a:ext>
                  </a:extLst>
                </a:gridCol>
                <a:gridCol w="1952531">
                  <a:extLst>
                    <a:ext uri="{9D8B030D-6E8A-4147-A177-3AD203B41FA5}">
                      <a16:colId xmlns:a16="http://schemas.microsoft.com/office/drawing/2014/main" val="311157654"/>
                    </a:ext>
                  </a:extLst>
                </a:gridCol>
              </a:tblGrid>
              <a:tr h="627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Characteristic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Pitavastatin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100"/>
                        </a:spcBef>
                        <a:spcAft>
                          <a:spcPts val="100"/>
                        </a:spcAft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Placebo</a:t>
                      </a:r>
                      <a:b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sz="20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(N=402)</a:t>
                      </a:r>
                      <a:endParaRPr lang="en-US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rgbClr val="1F918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8040312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Age (years)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(SD)  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(6)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51 (6)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extLst>
                  <a:ext uri="{0D108BD9-81ED-4DB2-BD59-A6C34878D82A}">
                    <a16:rowId xmlns:a16="http://schemas.microsoft.com/office/drawing/2014/main" val="2906148408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Natal sex*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 (17%)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 (17%)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6140550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Race*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White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210 (52%)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215 (53%)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extLst>
                  <a:ext uri="{0D108BD9-81ED-4DB2-BD59-A6C34878D82A}">
                    <a16:rowId xmlns:a16="http://schemas.microsoft.com/office/drawing/2014/main" val="359724500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Black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137 (34%)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155 (39%)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6527564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Asian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(1%)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 (1%)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extLst>
                  <a:ext uri="{0D108BD9-81ED-4DB2-BD59-A6C34878D82A}">
                    <a16:rowId xmlns:a16="http://schemas.microsoft.com/office/drawing/2014/main" val="3565928623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Other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 (12%)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27 (7%)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2454086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Ethnicity*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Hispanic or Latino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103 (26%)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 (22%)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extLst>
                  <a:ext uri="{0D108BD9-81ED-4DB2-BD59-A6C34878D82A}">
                    <a16:rowId xmlns:a16="http://schemas.microsoft.com/office/drawing/2014/main" val="3669583811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Not Hispanic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294 (73%)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307 (76%)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665765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Time since HIV diagnosis (years)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(Q1,Q3)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(9,21)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 (9,22)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/>
                </a:tc>
                <a:extLst>
                  <a:ext uri="{0D108BD9-81ED-4DB2-BD59-A6C34878D82A}">
                    <a16:rowId xmlns:a16="http://schemas.microsoft.com/office/drawing/2014/main" val="4170059386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ASCVD risk score (%)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Median (Q1,Q3)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4.5 (2.6,6.8)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4.6 (2.6,7.0)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207743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LDL cholesterol (mg/dL)</a:t>
                      </a: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Median (Q1,Q3)</a:t>
                      </a:r>
                    </a:p>
                  </a:txBody>
                  <a:tcPr marL="5311" marR="5311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105 (88,124)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107 (90,129)</a:t>
                      </a:r>
                      <a:endParaRPr lang="en-US" sz="20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12700" marR="12700" marT="0" marB="0" anchor="b"/>
                </a:tc>
                <a:extLst>
                  <a:ext uri="{0D108BD9-81ED-4DB2-BD59-A6C34878D82A}">
                    <a16:rowId xmlns:a16="http://schemas.microsoft.com/office/drawing/2014/main" val="267848633"/>
                  </a:ext>
                </a:extLst>
              </a:tr>
              <a:tr h="31179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Noncalcified coronary plaque volume (mm</a:t>
                      </a:r>
                      <a:r>
                        <a:rPr lang="en-US" sz="2000" baseline="30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Mean (SD) </a:t>
                      </a: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52.3 (193.5)</a:t>
                      </a: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100"/>
                        </a:spcBef>
                        <a:spcAft>
                          <a:spcPts val="600"/>
                        </a:spcAft>
                      </a:pPr>
                      <a:r>
                        <a:rPr lang="en-US" sz="20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57.7 (109.2)</a:t>
                      </a:r>
                    </a:p>
                  </a:txBody>
                  <a:tcPr marL="5311" marR="5311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882662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BFEEA53-3063-423C-B984-60A21AA2F7BC}"/>
              </a:ext>
            </a:extLst>
          </p:cNvPr>
          <p:cNvSpPr/>
          <p:nvPr/>
        </p:nvSpPr>
        <p:spPr>
          <a:xfrm>
            <a:off x="7543798" y="1583225"/>
            <a:ext cx="1981200" cy="3819979"/>
          </a:xfrm>
          <a:prstGeom prst="rect">
            <a:avLst/>
          </a:prstGeom>
          <a:solidFill>
            <a:srgbClr val="47005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F80FD6-D2E2-4C4C-AD8B-55EBF850FEBA}"/>
              </a:ext>
            </a:extLst>
          </p:cNvPr>
          <p:cNvSpPr/>
          <p:nvPr/>
        </p:nvSpPr>
        <p:spPr>
          <a:xfrm>
            <a:off x="9524998" y="1583226"/>
            <a:ext cx="1981200" cy="3819978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5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752A6-1812-91A0-1936-E82BBFE10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207" y="0"/>
            <a:ext cx="11732793" cy="114300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2-Year Change in Noncalcified Plaque Volume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0B913D06-C466-AF63-ECB7-973CC16C2D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5420408"/>
              </p:ext>
            </p:extLst>
          </p:nvPr>
        </p:nvGraphicFramePr>
        <p:xfrm>
          <a:off x="1152274" y="3124200"/>
          <a:ext cx="9887451" cy="3159115"/>
        </p:xfrm>
        <a:graphic>
          <a:graphicData uri="http://schemas.openxmlformats.org/drawingml/2006/table">
            <a:tbl>
              <a:tblPr firstRow="1" firstCol="1" bandRow="1">
                <a:tableStyleId>{D7AC3CCA-C797-4891-BE02-D94E43425B78}</a:tableStyleId>
              </a:tblPr>
              <a:tblGrid>
                <a:gridCol w="3702119">
                  <a:extLst>
                    <a:ext uri="{9D8B030D-6E8A-4147-A177-3AD203B41FA5}">
                      <a16:colId xmlns:a16="http://schemas.microsoft.com/office/drawing/2014/main" val="2879642471"/>
                    </a:ext>
                  </a:extLst>
                </a:gridCol>
                <a:gridCol w="1775007">
                  <a:extLst>
                    <a:ext uri="{9D8B030D-6E8A-4147-A177-3AD203B41FA5}">
                      <a16:colId xmlns:a16="http://schemas.microsoft.com/office/drawing/2014/main" val="72694971"/>
                    </a:ext>
                  </a:extLst>
                </a:gridCol>
                <a:gridCol w="1730549">
                  <a:extLst>
                    <a:ext uri="{9D8B030D-6E8A-4147-A177-3AD203B41FA5}">
                      <a16:colId xmlns:a16="http://schemas.microsoft.com/office/drawing/2014/main" val="2300730245"/>
                    </a:ext>
                  </a:extLst>
                </a:gridCol>
                <a:gridCol w="1800703">
                  <a:extLst>
                    <a:ext uri="{9D8B030D-6E8A-4147-A177-3AD203B41FA5}">
                      <a16:colId xmlns:a16="http://schemas.microsoft.com/office/drawing/2014/main" val="1125620566"/>
                    </a:ext>
                  </a:extLst>
                </a:gridCol>
                <a:gridCol w="879073">
                  <a:extLst>
                    <a:ext uri="{9D8B030D-6E8A-4147-A177-3AD203B41FA5}">
                      <a16:colId xmlns:a16="http://schemas.microsoft.com/office/drawing/2014/main" val="1493358478"/>
                    </a:ext>
                  </a:extLst>
                </a:gridCol>
              </a:tblGrid>
              <a:tr h="2820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Treatment arm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Treatment effect*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5454862"/>
                  </a:ext>
                </a:extLst>
              </a:tr>
              <a:tr h="5838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Outcome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Pitavastatin (N=386)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7005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Placebo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(N=388)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918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Difference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(95% CI)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bg1"/>
                          </a:solidFill>
                          <a:effectLst/>
                        </a:rPr>
                        <a:t>P</a:t>
                      </a:r>
                      <a:endParaRPr lang="en-US" sz="18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62607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Noncalcified plaque volume, mm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409194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Change from baseline, mean (SD)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-1.7 (25.2)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2.62 (27.1)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-4.3 (-8.6, -0.1)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0.044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8871974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Fold-change from baseline (95% CI)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0.95  (0.91, 1.0)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1.02 (0.99, 1.05)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0.93 (0.88, 0.99)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0.024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07723"/>
                  </a:ext>
                </a:extLst>
              </a:tr>
              <a:tr h="282070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Progression of NCP, N (%)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53 (18%)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85 (28%)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0.67 (0.52, 0.88)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0.003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177112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attenuation plaque volume, mm</a:t>
                      </a:r>
                      <a:r>
                        <a:rPr lang="en-US" sz="1800" baseline="30000" dirty="0">
                          <a:effectLst/>
                        </a:rPr>
                        <a:t>3</a:t>
                      </a:r>
                      <a:endParaRPr lang="en-US" sz="1800" baseline="30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 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9ED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47572"/>
                  </a:ext>
                </a:extLst>
              </a:tr>
              <a:tr h="317189"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   Change from baseline, mean (SD)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-0.9 (9.97)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-0.1 (8.16)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-1.2 (-2.2, -0.1)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</a:rPr>
                        <a:t>0.026</a:t>
                      </a:r>
                      <a:endParaRPr lang="en-US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310" marR="5131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3230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7E92725C-5891-7E28-BC2F-A689BDB2521C}"/>
              </a:ext>
            </a:extLst>
          </p:cNvPr>
          <p:cNvSpPr txBox="1"/>
          <p:nvPr/>
        </p:nvSpPr>
        <p:spPr>
          <a:xfrm>
            <a:off x="1655529" y="1038186"/>
            <a:ext cx="895450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Pitavastatin arm: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-4.3 mm</a:t>
            </a:r>
            <a:r>
              <a:rPr lang="en-US" sz="2400" baseline="30000" dirty="0"/>
              <a:t>3</a:t>
            </a:r>
            <a:r>
              <a:rPr lang="en-US" sz="2400" dirty="0"/>
              <a:t> (-7%) decrease in noncalcified plaque volume vs placebo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-8.8 mm</a:t>
            </a:r>
            <a:r>
              <a:rPr lang="en-US" sz="2400" baseline="30000" dirty="0"/>
              <a:t>3</a:t>
            </a:r>
            <a:r>
              <a:rPr lang="en-US" sz="2400" dirty="0"/>
              <a:t> (-12%) in subgroup with plaque at baseline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33% lower risk of noncalcified plaque progression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Similar in per protocol and multiple imputation analyses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CC0060-E6AC-4734-8DF9-195759388177}"/>
              </a:ext>
            </a:extLst>
          </p:cNvPr>
          <p:cNvSpPr/>
          <p:nvPr/>
        </p:nvSpPr>
        <p:spPr>
          <a:xfrm>
            <a:off x="4865519" y="4038600"/>
            <a:ext cx="1749833" cy="2244715"/>
          </a:xfrm>
          <a:prstGeom prst="rect">
            <a:avLst/>
          </a:prstGeom>
          <a:solidFill>
            <a:srgbClr val="470055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501D91-4545-4F2D-A72F-B51B38CFE4C0}"/>
              </a:ext>
            </a:extLst>
          </p:cNvPr>
          <p:cNvSpPr/>
          <p:nvPr/>
        </p:nvSpPr>
        <p:spPr>
          <a:xfrm>
            <a:off x="6629400" y="4038600"/>
            <a:ext cx="1727160" cy="2244715"/>
          </a:xfrm>
          <a:prstGeom prst="rect">
            <a:avLst/>
          </a:prstGeom>
          <a:solidFill>
            <a:srgbClr val="1F918C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43EEF8A-D01B-4431-B0F2-2DC2241D45BB}"/>
              </a:ext>
            </a:extLst>
          </p:cNvPr>
          <p:cNvSpPr/>
          <p:nvPr/>
        </p:nvSpPr>
        <p:spPr>
          <a:xfrm>
            <a:off x="10170694" y="4038600"/>
            <a:ext cx="869031" cy="2244715"/>
          </a:xfrm>
          <a:prstGeom prst="rect">
            <a:avLst/>
          </a:prstGeom>
          <a:solidFill>
            <a:srgbClr val="00008B">
              <a:alpha val="1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66C7FD-8BA8-1D04-F70C-1E86DCDBB6EB}"/>
              </a:ext>
            </a:extLst>
          </p:cNvPr>
          <p:cNvSpPr txBox="1"/>
          <p:nvPr/>
        </p:nvSpPr>
        <p:spPr>
          <a:xfrm>
            <a:off x="8763000" y="6319174"/>
            <a:ext cx="23768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* A</a:t>
            </a:r>
            <a:r>
              <a:rPr lang="en-US" sz="1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djusted for baseline value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182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41D059-9920-701E-BA33-FA209507D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BA5E0-197C-426C-89A8-DD6AE3719F75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7A6BE6F-6012-D43B-2205-928DE5E60D06}"/>
              </a:ext>
            </a:extLst>
          </p:cNvPr>
          <p:cNvSpPr txBox="1">
            <a:spLocks/>
          </p:cNvSpPr>
          <p:nvPr/>
        </p:nvSpPr>
        <p:spPr>
          <a:xfrm>
            <a:off x="533400" y="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C00000"/>
                </a:solidFill>
              </a:rPr>
              <a:t>Examples:  Plaque Progression &amp; Regression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CC73FCF-2406-FF71-0F76-B1C6AEE34313}"/>
              </a:ext>
            </a:extLst>
          </p:cNvPr>
          <p:cNvGrpSpPr/>
          <p:nvPr/>
        </p:nvGrpSpPr>
        <p:grpSpPr>
          <a:xfrm>
            <a:off x="2887533" y="1141884"/>
            <a:ext cx="6427697" cy="5488634"/>
            <a:chOff x="3284215" y="1088955"/>
            <a:chExt cx="5629061" cy="4908747"/>
          </a:xfrm>
        </p:grpSpPr>
        <p:pic>
          <p:nvPicPr>
            <p:cNvPr id="9" name="Picture 8" descr="A blurry image of a person's body&#10;&#10;Description automatically generated">
              <a:extLst>
                <a:ext uri="{FF2B5EF4-FFF2-40B4-BE49-F238E27FC236}">
                  <a16:creationId xmlns:a16="http://schemas.microsoft.com/office/drawing/2014/main" id="{0908BA35-B6EE-F82A-E92B-0AF5A592BC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5674" y="3657938"/>
              <a:ext cx="2589143" cy="2339761"/>
            </a:xfrm>
            <a:prstGeom prst="rect">
              <a:avLst/>
            </a:prstGeom>
          </p:spPr>
        </p:pic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D2AFC2DD-4197-6981-0725-AC7D06A08AB3}"/>
                </a:ext>
              </a:extLst>
            </p:cNvPr>
            <p:cNvSpPr/>
            <p:nvPr/>
          </p:nvSpPr>
          <p:spPr>
            <a:xfrm>
              <a:off x="4441393" y="4167812"/>
              <a:ext cx="612707" cy="1240047"/>
            </a:xfrm>
            <a:custGeom>
              <a:avLst/>
              <a:gdLst>
                <a:gd name="connsiteX0" fmla="*/ 336701 w 1082310"/>
                <a:gd name="connsiteY0" fmla="*/ 34066 h 2316198"/>
                <a:gd name="connsiteX1" fmla="*/ 157797 w 1082310"/>
                <a:gd name="connsiteY1" fmla="*/ 431631 h 2316198"/>
                <a:gd name="connsiteX2" fmla="*/ 18649 w 1082310"/>
                <a:gd name="connsiteY2" fmla="*/ 868953 h 2316198"/>
                <a:gd name="connsiteX3" fmla="*/ 38527 w 1082310"/>
                <a:gd name="connsiteY3" fmla="*/ 1256579 h 2316198"/>
                <a:gd name="connsiteX4" fmla="*/ 356579 w 1082310"/>
                <a:gd name="connsiteY4" fmla="*/ 1723718 h 2316198"/>
                <a:gd name="connsiteX5" fmla="*/ 783962 w 1082310"/>
                <a:gd name="connsiteY5" fmla="*/ 2151101 h 2316198"/>
                <a:gd name="connsiteX6" fmla="*/ 1082136 w 1082310"/>
                <a:gd name="connsiteY6" fmla="*/ 2300188 h 2316198"/>
                <a:gd name="connsiteX7" fmla="*/ 823718 w 1082310"/>
                <a:gd name="connsiteY7" fmla="*/ 1803231 h 2316198"/>
                <a:gd name="connsiteX8" fmla="*/ 595118 w 1082310"/>
                <a:gd name="connsiteY8" fmla="*/ 1346031 h 2316198"/>
                <a:gd name="connsiteX9" fmla="*/ 436092 w 1082310"/>
                <a:gd name="connsiteY9" fmla="*/ 1008101 h 2316198"/>
                <a:gd name="connsiteX10" fmla="*/ 406275 w 1082310"/>
                <a:gd name="connsiteY10" fmla="*/ 332240 h 2316198"/>
                <a:gd name="connsiteX11" fmla="*/ 386397 w 1082310"/>
                <a:gd name="connsiteY11" fmla="*/ 53944 h 2316198"/>
                <a:gd name="connsiteX12" fmla="*/ 336701 w 1082310"/>
                <a:gd name="connsiteY12" fmla="*/ 34066 h 2316198"/>
                <a:gd name="connsiteX0" fmla="*/ 336701 w 1082316"/>
                <a:gd name="connsiteY0" fmla="*/ 34066 h 2316198"/>
                <a:gd name="connsiteX1" fmla="*/ 157797 w 1082316"/>
                <a:gd name="connsiteY1" fmla="*/ 431631 h 2316198"/>
                <a:gd name="connsiteX2" fmla="*/ 18649 w 1082316"/>
                <a:gd name="connsiteY2" fmla="*/ 868953 h 2316198"/>
                <a:gd name="connsiteX3" fmla="*/ 38527 w 1082316"/>
                <a:gd name="connsiteY3" fmla="*/ 1256579 h 2316198"/>
                <a:gd name="connsiteX4" fmla="*/ 356579 w 1082316"/>
                <a:gd name="connsiteY4" fmla="*/ 1723718 h 2316198"/>
                <a:gd name="connsiteX5" fmla="*/ 783962 w 1082316"/>
                <a:gd name="connsiteY5" fmla="*/ 2151101 h 2316198"/>
                <a:gd name="connsiteX6" fmla="*/ 1082136 w 1082316"/>
                <a:gd name="connsiteY6" fmla="*/ 2300188 h 2316198"/>
                <a:gd name="connsiteX7" fmla="*/ 823718 w 1082316"/>
                <a:gd name="connsiteY7" fmla="*/ 1803231 h 2316198"/>
                <a:gd name="connsiteX8" fmla="*/ 558458 w 1082316"/>
                <a:gd name="connsiteY8" fmla="*/ 1392525 h 2316198"/>
                <a:gd name="connsiteX9" fmla="*/ 436092 w 1082316"/>
                <a:gd name="connsiteY9" fmla="*/ 1008101 h 2316198"/>
                <a:gd name="connsiteX10" fmla="*/ 406275 w 1082316"/>
                <a:gd name="connsiteY10" fmla="*/ 332240 h 2316198"/>
                <a:gd name="connsiteX11" fmla="*/ 386397 w 1082316"/>
                <a:gd name="connsiteY11" fmla="*/ 53944 h 2316198"/>
                <a:gd name="connsiteX12" fmla="*/ 336701 w 1082316"/>
                <a:gd name="connsiteY12" fmla="*/ 34066 h 2316198"/>
                <a:gd name="connsiteX0" fmla="*/ 336701 w 1082169"/>
                <a:gd name="connsiteY0" fmla="*/ 34066 h 2314754"/>
                <a:gd name="connsiteX1" fmla="*/ 157797 w 1082169"/>
                <a:gd name="connsiteY1" fmla="*/ 431631 h 2314754"/>
                <a:gd name="connsiteX2" fmla="*/ 18649 w 1082169"/>
                <a:gd name="connsiteY2" fmla="*/ 868953 h 2314754"/>
                <a:gd name="connsiteX3" fmla="*/ 38527 w 1082169"/>
                <a:gd name="connsiteY3" fmla="*/ 1256579 h 2314754"/>
                <a:gd name="connsiteX4" fmla="*/ 356579 w 1082169"/>
                <a:gd name="connsiteY4" fmla="*/ 1723718 h 2314754"/>
                <a:gd name="connsiteX5" fmla="*/ 783962 w 1082169"/>
                <a:gd name="connsiteY5" fmla="*/ 2151101 h 2314754"/>
                <a:gd name="connsiteX6" fmla="*/ 1082136 w 1082169"/>
                <a:gd name="connsiteY6" fmla="*/ 2300188 h 2314754"/>
                <a:gd name="connsiteX7" fmla="*/ 801722 w 1082169"/>
                <a:gd name="connsiteY7" fmla="*/ 1826478 h 2314754"/>
                <a:gd name="connsiteX8" fmla="*/ 558458 w 1082169"/>
                <a:gd name="connsiteY8" fmla="*/ 1392525 h 2314754"/>
                <a:gd name="connsiteX9" fmla="*/ 436092 w 1082169"/>
                <a:gd name="connsiteY9" fmla="*/ 1008101 h 2314754"/>
                <a:gd name="connsiteX10" fmla="*/ 406275 w 1082169"/>
                <a:gd name="connsiteY10" fmla="*/ 332240 h 2314754"/>
                <a:gd name="connsiteX11" fmla="*/ 386397 w 1082169"/>
                <a:gd name="connsiteY11" fmla="*/ 53944 h 2314754"/>
                <a:gd name="connsiteX12" fmla="*/ 336701 w 1082169"/>
                <a:gd name="connsiteY12" fmla="*/ 34066 h 231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169" h="2314754">
                  <a:moveTo>
                    <a:pt x="336701" y="34066"/>
                  </a:moveTo>
                  <a:cubicBezTo>
                    <a:pt x="298601" y="97014"/>
                    <a:pt x="210806" y="292483"/>
                    <a:pt x="157797" y="431631"/>
                  </a:cubicBezTo>
                  <a:cubicBezTo>
                    <a:pt x="104788" y="570779"/>
                    <a:pt x="38527" y="731462"/>
                    <a:pt x="18649" y="868953"/>
                  </a:cubicBezTo>
                  <a:cubicBezTo>
                    <a:pt x="-1229" y="1006444"/>
                    <a:pt x="-17795" y="1114118"/>
                    <a:pt x="38527" y="1256579"/>
                  </a:cubicBezTo>
                  <a:cubicBezTo>
                    <a:pt x="94849" y="1399040"/>
                    <a:pt x="232340" y="1574631"/>
                    <a:pt x="356579" y="1723718"/>
                  </a:cubicBezTo>
                  <a:cubicBezTo>
                    <a:pt x="480818" y="1872805"/>
                    <a:pt x="663036" y="2055023"/>
                    <a:pt x="783962" y="2151101"/>
                  </a:cubicBezTo>
                  <a:cubicBezTo>
                    <a:pt x="904888" y="2247179"/>
                    <a:pt x="1079176" y="2354292"/>
                    <a:pt x="1082136" y="2300188"/>
                  </a:cubicBezTo>
                  <a:cubicBezTo>
                    <a:pt x="1085096" y="2246084"/>
                    <a:pt x="889002" y="1977755"/>
                    <a:pt x="801722" y="1826478"/>
                  </a:cubicBezTo>
                  <a:cubicBezTo>
                    <a:pt x="714442" y="1675201"/>
                    <a:pt x="619396" y="1528921"/>
                    <a:pt x="558458" y="1392525"/>
                  </a:cubicBezTo>
                  <a:cubicBezTo>
                    <a:pt x="497520" y="1256129"/>
                    <a:pt x="461456" y="1184815"/>
                    <a:pt x="436092" y="1008101"/>
                  </a:cubicBezTo>
                  <a:cubicBezTo>
                    <a:pt x="410728" y="831387"/>
                    <a:pt x="414558" y="491266"/>
                    <a:pt x="406275" y="332240"/>
                  </a:cubicBezTo>
                  <a:cubicBezTo>
                    <a:pt x="397993" y="173214"/>
                    <a:pt x="393023" y="101983"/>
                    <a:pt x="386397" y="53944"/>
                  </a:cubicBezTo>
                  <a:cubicBezTo>
                    <a:pt x="379771" y="5905"/>
                    <a:pt x="374801" y="-28882"/>
                    <a:pt x="336701" y="34066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pic>
          <p:nvPicPr>
            <p:cNvPr id="12" name="Picture 11" descr="A close up of a person's neck&#10;&#10;Description automatically generated">
              <a:extLst>
                <a:ext uri="{FF2B5EF4-FFF2-40B4-BE49-F238E27FC236}">
                  <a16:creationId xmlns:a16="http://schemas.microsoft.com/office/drawing/2014/main" id="{9FDD800B-8080-77A4-EA30-039DD31C936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16248" y="1518919"/>
              <a:ext cx="2598460" cy="2139021"/>
            </a:xfrm>
            <a:prstGeom prst="rect">
              <a:avLst/>
            </a:prstGeom>
          </p:spPr>
        </p:pic>
        <p:pic>
          <p:nvPicPr>
            <p:cNvPr id="13" name="Picture 12" descr="A close up of a person's face&#10;&#10;Description automatically generated">
              <a:extLst>
                <a:ext uri="{FF2B5EF4-FFF2-40B4-BE49-F238E27FC236}">
                  <a16:creationId xmlns:a16="http://schemas.microsoft.com/office/drawing/2014/main" id="{C105D7D8-3A15-69B1-0E80-FF08984BCC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310050" y="1518921"/>
              <a:ext cx="2593802" cy="2139021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388CB79-EC34-32CF-3EE3-EA298247F702}"/>
                </a:ext>
              </a:extLst>
            </p:cNvPr>
            <p:cNvSpPr/>
            <p:nvPr/>
          </p:nvSpPr>
          <p:spPr>
            <a:xfrm>
              <a:off x="4544964" y="2230493"/>
              <a:ext cx="246530" cy="662254"/>
            </a:xfrm>
            <a:custGeom>
              <a:avLst/>
              <a:gdLst>
                <a:gd name="connsiteX0" fmla="*/ 143403 w 521375"/>
                <a:gd name="connsiteY0" fmla="*/ 3874 h 1336293"/>
                <a:gd name="connsiteX1" fmla="*/ 126343 w 521375"/>
                <a:gd name="connsiteY1" fmla="*/ 215414 h 1336293"/>
                <a:gd name="connsiteX2" fmla="*/ 201406 w 521375"/>
                <a:gd name="connsiteY2" fmla="*/ 502017 h 1336293"/>
                <a:gd name="connsiteX3" fmla="*/ 327648 w 521375"/>
                <a:gd name="connsiteY3" fmla="*/ 873919 h 1336293"/>
                <a:gd name="connsiteX4" fmla="*/ 518716 w 521375"/>
                <a:gd name="connsiteY4" fmla="*/ 1317471 h 1336293"/>
                <a:gd name="connsiteX5" fmla="*/ 423182 w 521375"/>
                <a:gd name="connsiteY5" fmla="*/ 1215113 h 1336293"/>
                <a:gd name="connsiteX6" fmla="*/ 201406 w 521375"/>
                <a:gd name="connsiteY6" fmla="*/ 860271 h 1336293"/>
                <a:gd name="connsiteX7" fmla="*/ 10337 w 521375"/>
                <a:gd name="connsiteY7" fmla="*/ 467898 h 1336293"/>
                <a:gd name="connsiteX8" fmla="*/ 37633 w 521375"/>
                <a:gd name="connsiteY8" fmla="*/ 109644 h 1336293"/>
                <a:gd name="connsiteX9" fmla="*/ 143403 w 521375"/>
                <a:gd name="connsiteY9" fmla="*/ 3874 h 1336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1375" h="1336293">
                  <a:moveTo>
                    <a:pt x="143403" y="3874"/>
                  </a:moveTo>
                  <a:cubicBezTo>
                    <a:pt x="158188" y="21502"/>
                    <a:pt x="116676" y="132390"/>
                    <a:pt x="126343" y="215414"/>
                  </a:cubicBezTo>
                  <a:cubicBezTo>
                    <a:pt x="136010" y="298438"/>
                    <a:pt x="167855" y="392266"/>
                    <a:pt x="201406" y="502017"/>
                  </a:cubicBezTo>
                  <a:cubicBezTo>
                    <a:pt x="234957" y="611768"/>
                    <a:pt x="274763" y="738010"/>
                    <a:pt x="327648" y="873919"/>
                  </a:cubicBezTo>
                  <a:cubicBezTo>
                    <a:pt x="380533" y="1009828"/>
                    <a:pt x="502794" y="1260605"/>
                    <a:pt x="518716" y="1317471"/>
                  </a:cubicBezTo>
                  <a:cubicBezTo>
                    <a:pt x="534638" y="1374337"/>
                    <a:pt x="476067" y="1291313"/>
                    <a:pt x="423182" y="1215113"/>
                  </a:cubicBezTo>
                  <a:cubicBezTo>
                    <a:pt x="370297" y="1138913"/>
                    <a:pt x="270214" y="984807"/>
                    <a:pt x="201406" y="860271"/>
                  </a:cubicBezTo>
                  <a:cubicBezTo>
                    <a:pt x="132598" y="735735"/>
                    <a:pt x="37632" y="593003"/>
                    <a:pt x="10337" y="467898"/>
                  </a:cubicBezTo>
                  <a:cubicBezTo>
                    <a:pt x="-16959" y="342794"/>
                    <a:pt x="16024" y="189256"/>
                    <a:pt x="37633" y="109644"/>
                  </a:cubicBezTo>
                  <a:cubicBezTo>
                    <a:pt x="59242" y="30032"/>
                    <a:pt x="128618" y="-13754"/>
                    <a:pt x="143403" y="3874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B750961B-FAD6-570E-984E-C5989200808E}"/>
                </a:ext>
              </a:extLst>
            </p:cNvPr>
            <p:cNvSpPr/>
            <p:nvPr/>
          </p:nvSpPr>
          <p:spPr>
            <a:xfrm>
              <a:off x="7185085" y="2194572"/>
              <a:ext cx="294312" cy="701056"/>
            </a:xfrm>
            <a:custGeom>
              <a:avLst/>
              <a:gdLst>
                <a:gd name="connsiteX0" fmla="*/ 266322 w 490154"/>
                <a:gd name="connsiteY0" fmla="*/ 46510 h 1208382"/>
                <a:gd name="connsiteX1" fmla="*/ 110680 w 490154"/>
                <a:gd name="connsiteY1" fmla="*/ 211880 h 1208382"/>
                <a:gd name="connsiteX2" fmla="*/ 13403 w 490154"/>
                <a:gd name="connsiteY2" fmla="*/ 367523 h 1208382"/>
                <a:gd name="connsiteX3" fmla="*/ 13403 w 490154"/>
                <a:gd name="connsiteY3" fmla="*/ 610714 h 1208382"/>
                <a:gd name="connsiteX4" fmla="*/ 130135 w 490154"/>
                <a:gd name="connsiteY4" fmla="*/ 853906 h 1208382"/>
                <a:gd name="connsiteX5" fmla="*/ 353871 w 490154"/>
                <a:gd name="connsiteY5" fmla="*/ 1097097 h 1208382"/>
                <a:gd name="connsiteX6" fmla="*/ 490058 w 490154"/>
                <a:gd name="connsiteY6" fmla="*/ 1194374 h 1208382"/>
                <a:gd name="connsiteX7" fmla="*/ 334416 w 490154"/>
                <a:gd name="connsiteY7" fmla="*/ 805267 h 1208382"/>
                <a:gd name="connsiteX8" fmla="*/ 256595 w 490154"/>
                <a:gd name="connsiteY8" fmla="*/ 474527 h 1208382"/>
                <a:gd name="connsiteX9" fmla="*/ 295505 w 490154"/>
                <a:gd name="connsiteY9" fmla="*/ 153514 h 1208382"/>
                <a:gd name="connsiteX10" fmla="*/ 412237 w 490154"/>
                <a:gd name="connsiteY10" fmla="*/ 7599 h 1208382"/>
                <a:gd name="connsiteX11" fmla="*/ 266322 w 490154"/>
                <a:gd name="connsiteY11" fmla="*/ 46510 h 12083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0154" h="1208382">
                  <a:moveTo>
                    <a:pt x="266322" y="46510"/>
                  </a:moveTo>
                  <a:cubicBezTo>
                    <a:pt x="216063" y="80557"/>
                    <a:pt x="152833" y="158378"/>
                    <a:pt x="110680" y="211880"/>
                  </a:cubicBezTo>
                  <a:cubicBezTo>
                    <a:pt x="68527" y="265382"/>
                    <a:pt x="29616" y="301051"/>
                    <a:pt x="13403" y="367523"/>
                  </a:cubicBezTo>
                  <a:cubicBezTo>
                    <a:pt x="-2810" y="433995"/>
                    <a:pt x="-6052" y="529650"/>
                    <a:pt x="13403" y="610714"/>
                  </a:cubicBezTo>
                  <a:cubicBezTo>
                    <a:pt x="32858" y="691778"/>
                    <a:pt x="73390" y="772842"/>
                    <a:pt x="130135" y="853906"/>
                  </a:cubicBezTo>
                  <a:cubicBezTo>
                    <a:pt x="186880" y="934970"/>
                    <a:pt x="293884" y="1040352"/>
                    <a:pt x="353871" y="1097097"/>
                  </a:cubicBezTo>
                  <a:cubicBezTo>
                    <a:pt x="413858" y="1153842"/>
                    <a:pt x="493300" y="1243012"/>
                    <a:pt x="490058" y="1194374"/>
                  </a:cubicBezTo>
                  <a:cubicBezTo>
                    <a:pt x="486816" y="1145736"/>
                    <a:pt x="373326" y="925241"/>
                    <a:pt x="334416" y="805267"/>
                  </a:cubicBezTo>
                  <a:cubicBezTo>
                    <a:pt x="295506" y="685293"/>
                    <a:pt x="263080" y="583152"/>
                    <a:pt x="256595" y="474527"/>
                  </a:cubicBezTo>
                  <a:cubicBezTo>
                    <a:pt x="250110" y="365902"/>
                    <a:pt x="269565" y="231335"/>
                    <a:pt x="295505" y="153514"/>
                  </a:cubicBezTo>
                  <a:cubicBezTo>
                    <a:pt x="321445" y="75693"/>
                    <a:pt x="415479" y="28675"/>
                    <a:pt x="412237" y="7599"/>
                  </a:cubicBezTo>
                  <a:cubicBezTo>
                    <a:pt x="408995" y="-13477"/>
                    <a:pt x="316581" y="12463"/>
                    <a:pt x="266322" y="46510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F1D9569-8731-157A-8B58-D97DA490E6C7}"/>
                </a:ext>
              </a:extLst>
            </p:cNvPr>
            <p:cNvSpPr/>
            <p:nvPr/>
          </p:nvSpPr>
          <p:spPr>
            <a:xfrm>
              <a:off x="4692042" y="1823331"/>
              <a:ext cx="543212" cy="241002"/>
            </a:xfrm>
            <a:custGeom>
              <a:avLst/>
              <a:gdLst>
                <a:gd name="connsiteX0" fmla="*/ 813 w 1013996"/>
                <a:gd name="connsiteY0" fmla="*/ 31262 h 449871"/>
                <a:gd name="connsiteX1" fmla="*/ 321826 w 1013996"/>
                <a:gd name="connsiteY1" fmla="*/ 60445 h 449871"/>
                <a:gd name="connsiteX2" fmla="*/ 642838 w 1013996"/>
                <a:gd name="connsiteY2" fmla="*/ 245270 h 449871"/>
                <a:gd name="connsiteX3" fmla="*/ 1012489 w 1013996"/>
                <a:gd name="connsiteY3" fmla="*/ 449551 h 449871"/>
                <a:gd name="connsiteX4" fmla="*/ 759570 w 1013996"/>
                <a:gd name="connsiteY4" fmla="*/ 196632 h 449871"/>
                <a:gd name="connsiteX5" fmla="*/ 419102 w 1013996"/>
                <a:gd name="connsiteY5" fmla="*/ 11806 h 449871"/>
                <a:gd name="connsiteX6" fmla="*/ 813 w 1013996"/>
                <a:gd name="connsiteY6" fmla="*/ 31262 h 449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13996" h="449871">
                  <a:moveTo>
                    <a:pt x="813" y="31262"/>
                  </a:moveTo>
                  <a:cubicBezTo>
                    <a:pt x="-15400" y="39369"/>
                    <a:pt x="214822" y="24777"/>
                    <a:pt x="321826" y="60445"/>
                  </a:cubicBezTo>
                  <a:cubicBezTo>
                    <a:pt x="428830" y="96113"/>
                    <a:pt x="527728" y="180419"/>
                    <a:pt x="642838" y="245270"/>
                  </a:cubicBezTo>
                  <a:cubicBezTo>
                    <a:pt x="757948" y="310121"/>
                    <a:pt x="993034" y="457657"/>
                    <a:pt x="1012489" y="449551"/>
                  </a:cubicBezTo>
                  <a:cubicBezTo>
                    <a:pt x="1031944" y="441445"/>
                    <a:pt x="858468" y="269589"/>
                    <a:pt x="759570" y="196632"/>
                  </a:cubicBezTo>
                  <a:cubicBezTo>
                    <a:pt x="660672" y="123675"/>
                    <a:pt x="540698" y="44231"/>
                    <a:pt x="419102" y="11806"/>
                  </a:cubicBezTo>
                  <a:cubicBezTo>
                    <a:pt x="297506" y="-20619"/>
                    <a:pt x="17026" y="23155"/>
                    <a:pt x="813" y="31262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D6A7195A-AF24-BC7B-441D-22D288939FA4}"/>
                </a:ext>
              </a:extLst>
            </p:cNvPr>
            <p:cNvSpPr/>
            <p:nvPr/>
          </p:nvSpPr>
          <p:spPr>
            <a:xfrm>
              <a:off x="7384843" y="1924499"/>
              <a:ext cx="641222" cy="187246"/>
            </a:xfrm>
            <a:custGeom>
              <a:avLst/>
              <a:gdLst>
                <a:gd name="connsiteX0" fmla="*/ 26375 w 1196947"/>
                <a:gd name="connsiteY0" fmla="*/ 77945 h 402605"/>
                <a:gd name="connsiteX1" fmla="*/ 425209 w 1196947"/>
                <a:gd name="connsiteY1" fmla="*/ 184949 h 402605"/>
                <a:gd name="connsiteX2" fmla="*/ 717038 w 1196947"/>
                <a:gd name="connsiteY2" fmla="*/ 379502 h 402605"/>
                <a:gd name="connsiteX3" fmla="*/ 1164511 w 1196947"/>
                <a:gd name="connsiteY3" fmla="*/ 389230 h 402605"/>
                <a:gd name="connsiteX4" fmla="*/ 1125600 w 1196947"/>
                <a:gd name="connsiteY4" fmla="*/ 291953 h 402605"/>
                <a:gd name="connsiteX5" fmla="*/ 833770 w 1196947"/>
                <a:gd name="connsiteY5" fmla="*/ 116855 h 402605"/>
                <a:gd name="connsiteX6" fmla="*/ 600306 w 1196947"/>
                <a:gd name="connsiteY6" fmla="*/ 39034 h 402605"/>
                <a:gd name="connsiteX7" fmla="*/ 269566 w 1196947"/>
                <a:gd name="connsiteY7" fmla="*/ 123 h 402605"/>
                <a:gd name="connsiteX8" fmla="*/ 65285 w 1196947"/>
                <a:gd name="connsiteY8" fmla="*/ 29306 h 402605"/>
                <a:gd name="connsiteX9" fmla="*/ 26375 w 1196947"/>
                <a:gd name="connsiteY9" fmla="*/ 77945 h 4026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6947" h="402605">
                  <a:moveTo>
                    <a:pt x="26375" y="77945"/>
                  </a:moveTo>
                  <a:cubicBezTo>
                    <a:pt x="86362" y="103885"/>
                    <a:pt x="310099" y="134690"/>
                    <a:pt x="425209" y="184949"/>
                  </a:cubicBezTo>
                  <a:cubicBezTo>
                    <a:pt x="540320" y="235209"/>
                    <a:pt x="593821" y="345455"/>
                    <a:pt x="717038" y="379502"/>
                  </a:cubicBezTo>
                  <a:cubicBezTo>
                    <a:pt x="840255" y="413549"/>
                    <a:pt x="1096417" y="403821"/>
                    <a:pt x="1164511" y="389230"/>
                  </a:cubicBezTo>
                  <a:cubicBezTo>
                    <a:pt x="1232605" y="374639"/>
                    <a:pt x="1180724" y="337349"/>
                    <a:pt x="1125600" y="291953"/>
                  </a:cubicBezTo>
                  <a:cubicBezTo>
                    <a:pt x="1070476" y="246557"/>
                    <a:pt x="921319" y="159008"/>
                    <a:pt x="833770" y="116855"/>
                  </a:cubicBezTo>
                  <a:cubicBezTo>
                    <a:pt x="746221" y="74702"/>
                    <a:pt x="694340" y="58489"/>
                    <a:pt x="600306" y="39034"/>
                  </a:cubicBezTo>
                  <a:cubicBezTo>
                    <a:pt x="506272" y="19579"/>
                    <a:pt x="358736" y="1744"/>
                    <a:pt x="269566" y="123"/>
                  </a:cubicBezTo>
                  <a:cubicBezTo>
                    <a:pt x="180396" y="-1498"/>
                    <a:pt x="109060" y="13093"/>
                    <a:pt x="65285" y="29306"/>
                  </a:cubicBezTo>
                  <a:cubicBezTo>
                    <a:pt x="21510" y="45519"/>
                    <a:pt x="-33612" y="52005"/>
                    <a:pt x="26375" y="77945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F530B27-9132-05A7-79F7-5437552D9616}"/>
                </a:ext>
              </a:extLst>
            </p:cNvPr>
            <p:cNvSpPr txBox="1"/>
            <p:nvPr/>
          </p:nvSpPr>
          <p:spPr>
            <a:xfrm>
              <a:off x="3720145" y="1090952"/>
              <a:ext cx="2580008" cy="41288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49697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ENTRY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552B60-B84B-90DA-39C9-D1CBB9845204}"/>
                </a:ext>
              </a:extLst>
            </p:cNvPr>
            <p:cNvSpPr txBox="1"/>
            <p:nvPr/>
          </p:nvSpPr>
          <p:spPr>
            <a:xfrm>
              <a:off x="6334025" y="1088955"/>
              <a:ext cx="2579251" cy="412889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49697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YEAR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09C219A-5F23-ED3A-6AA9-A4FFE4FD7CA5}"/>
                </a:ext>
              </a:extLst>
            </p:cNvPr>
            <p:cNvSpPr txBox="1"/>
            <p:nvPr/>
          </p:nvSpPr>
          <p:spPr>
            <a:xfrm rot="16200000">
              <a:off x="2416857" y="2386278"/>
              <a:ext cx="2139020" cy="40430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49697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PLACEBO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6DF900F-FF85-C70E-F694-0E2A4447FF4D}"/>
                </a:ext>
              </a:extLst>
            </p:cNvPr>
            <p:cNvSpPr txBox="1"/>
            <p:nvPr/>
          </p:nvSpPr>
          <p:spPr>
            <a:xfrm rot="16200000">
              <a:off x="2316486" y="4625669"/>
              <a:ext cx="2339762" cy="404304"/>
            </a:xfrm>
            <a:prstGeom prst="rect">
              <a:avLst/>
            </a:prstGeom>
            <a:solidFill>
              <a:schemeClr val="tx1">
                <a:lumMod val="65000"/>
                <a:lumOff val="35000"/>
                <a:alpha val="49697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PITAVASTATIN</a:t>
              </a:r>
            </a:p>
          </p:txBody>
        </p:sp>
        <p:pic>
          <p:nvPicPr>
            <p:cNvPr id="22" name="Picture 21" descr="A close up of a vein&#10;&#10;Description automatically generated">
              <a:extLst>
                <a:ext uri="{FF2B5EF4-FFF2-40B4-BE49-F238E27FC236}">
                  <a16:creationId xmlns:a16="http://schemas.microsoft.com/office/drawing/2014/main" id="{65312CE3-12A8-E763-A0C1-6D3155B21C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56"/>
            <a:stretch/>
          </p:blipFill>
          <p:spPr>
            <a:xfrm>
              <a:off x="6305974" y="3657938"/>
              <a:ext cx="2601953" cy="2339761"/>
            </a:xfrm>
            <a:prstGeom prst="rect">
              <a:avLst/>
            </a:prstGeom>
          </p:spPr>
        </p:pic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1462F76-44AA-132F-F635-B6B9CC988EC1}"/>
                </a:ext>
              </a:extLst>
            </p:cNvPr>
            <p:cNvSpPr/>
            <p:nvPr/>
          </p:nvSpPr>
          <p:spPr>
            <a:xfrm>
              <a:off x="7260017" y="4262585"/>
              <a:ext cx="453895" cy="930609"/>
            </a:xfrm>
            <a:custGeom>
              <a:avLst/>
              <a:gdLst>
                <a:gd name="connsiteX0" fmla="*/ 136635 w 868215"/>
                <a:gd name="connsiteY0" fmla="*/ 37997 h 1737502"/>
                <a:gd name="connsiteX1" fmla="*/ 183931 w 868215"/>
                <a:gd name="connsiteY1" fmla="*/ 505708 h 1737502"/>
                <a:gd name="connsiteX2" fmla="*/ 409904 w 868215"/>
                <a:gd name="connsiteY2" fmla="*/ 947142 h 1737502"/>
                <a:gd name="connsiteX3" fmla="*/ 683173 w 868215"/>
                <a:gd name="connsiteY3" fmla="*/ 1441128 h 1737502"/>
                <a:gd name="connsiteX4" fmla="*/ 867104 w 868215"/>
                <a:gd name="connsiteY4" fmla="*/ 1735418 h 1737502"/>
                <a:gd name="connsiteX5" fmla="*/ 599090 w 868215"/>
                <a:gd name="connsiteY5" fmla="*/ 1546232 h 1737502"/>
                <a:gd name="connsiteX6" fmla="*/ 162911 w 868215"/>
                <a:gd name="connsiteY6" fmla="*/ 1068011 h 1737502"/>
                <a:gd name="connsiteX7" fmla="*/ 47297 w 868215"/>
                <a:gd name="connsiteY7" fmla="*/ 789487 h 1737502"/>
                <a:gd name="connsiteX8" fmla="*/ 0 w 868215"/>
                <a:gd name="connsiteY8" fmla="*/ 495197 h 1737502"/>
                <a:gd name="connsiteX9" fmla="*/ 47297 w 868215"/>
                <a:gd name="connsiteY9" fmla="*/ 85294 h 1737502"/>
                <a:gd name="connsiteX10" fmla="*/ 136635 w 868215"/>
                <a:gd name="connsiteY10" fmla="*/ 37997 h 1737502"/>
                <a:gd name="connsiteX0" fmla="*/ 136635 w 868215"/>
                <a:gd name="connsiteY0" fmla="*/ 37632 h 1737137"/>
                <a:gd name="connsiteX1" fmla="*/ 245374 w 868215"/>
                <a:gd name="connsiteY1" fmla="*/ 500346 h 1737137"/>
                <a:gd name="connsiteX2" fmla="*/ 409904 w 868215"/>
                <a:gd name="connsiteY2" fmla="*/ 946777 h 1737137"/>
                <a:gd name="connsiteX3" fmla="*/ 683173 w 868215"/>
                <a:gd name="connsiteY3" fmla="*/ 1440763 h 1737137"/>
                <a:gd name="connsiteX4" fmla="*/ 867104 w 868215"/>
                <a:gd name="connsiteY4" fmla="*/ 1735053 h 1737137"/>
                <a:gd name="connsiteX5" fmla="*/ 599090 w 868215"/>
                <a:gd name="connsiteY5" fmla="*/ 1545867 h 1737137"/>
                <a:gd name="connsiteX6" fmla="*/ 162911 w 868215"/>
                <a:gd name="connsiteY6" fmla="*/ 1067646 h 1737137"/>
                <a:gd name="connsiteX7" fmla="*/ 47297 w 868215"/>
                <a:gd name="connsiteY7" fmla="*/ 789122 h 1737137"/>
                <a:gd name="connsiteX8" fmla="*/ 0 w 868215"/>
                <a:gd name="connsiteY8" fmla="*/ 494832 h 1737137"/>
                <a:gd name="connsiteX9" fmla="*/ 47297 w 868215"/>
                <a:gd name="connsiteY9" fmla="*/ 84929 h 1737137"/>
                <a:gd name="connsiteX10" fmla="*/ 136635 w 868215"/>
                <a:gd name="connsiteY10" fmla="*/ 37632 h 1737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68215" h="1737137">
                  <a:moveTo>
                    <a:pt x="136635" y="37632"/>
                  </a:moveTo>
                  <a:cubicBezTo>
                    <a:pt x="169648" y="106868"/>
                    <a:pt x="199829" y="348822"/>
                    <a:pt x="245374" y="500346"/>
                  </a:cubicBezTo>
                  <a:cubicBezTo>
                    <a:pt x="290919" y="651870"/>
                    <a:pt x="336937" y="790041"/>
                    <a:pt x="409904" y="946777"/>
                  </a:cubicBezTo>
                  <a:cubicBezTo>
                    <a:pt x="482871" y="1103513"/>
                    <a:pt x="606973" y="1309384"/>
                    <a:pt x="683173" y="1440763"/>
                  </a:cubicBezTo>
                  <a:cubicBezTo>
                    <a:pt x="759373" y="1572142"/>
                    <a:pt x="881118" y="1717536"/>
                    <a:pt x="867104" y="1735053"/>
                  </a:cubicBezTo>
                  <a:cubicBezTo>
                    <a:pt x="853090" y="1752570"/>
                    <a:pt x="716456" y="1657102"/>
                    <a:pt x="599090" y="1545867"/>
                  </a:cubicBezTo>
                  <a:cubicBezTo>
                    <a:pt x="481725" y="1434633"/>
                    <a:pt x="254876" y="1193770"/>
                    <a:pt x="162911" y="1067646"/>
                  </a:cubicBezTo>
                  <a:cubicBezTo>
                    <a:pt x="70946" y="941522"/>
                    <a:pt x="74449" y="884591"/>
                    <a:pt x="47297" y="789122"/>
                  </a:cubicBezTo>
                  <a:cubicBezTo>
                    <a:pt x="20145" y="693653"/>
                    <a:pt x="0" y="612197"/>
                    <a:pt x="0" y="494832"/>
                  </a:cubicBezTo>
                  <a:cubicBezTo>
                    <a:pt x="0" y="377467"/>
                    <a:pt x="24524" y="169012"/>
                    <a:pt x="47297" y="84929"/>
                  </a:cubicBezTo>
                  <a:cubicBezTo>
                    <a:pt x="70069" y="846"/>
                    <a:pt x="103622" y="-31604"/>
                    <a:pt x="136635" y="37632"/>
                  </a:cubicBezTo>
                  <a:close/>
                </a:path>
              </a:pathLst>
            </a:custGeom>
            <a:noFill/>
            <a:ln w="190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64"/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36A1AF00-68E5-3519-7286-45686682775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04814" y="1088955"/>
              <a:ext cx="1160" cy="4908746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50AAB6E-5831-FC0D-70ED-DD4386D5FB5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284215" y="3657938"/>
              <a:ext cx="5619636" cy="22687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8" name="Picture 27" descr="A black background with white letters&#10;&#10;Description automatically generated">
            <a:extLst>
              <a:ext uri="{FF2B5EF4-FFF2-40B4-BE49-F238E27FC236}">
                <a16:creationId xmlns:a16="http://schemas.microsoft.com/office/drawing/2014/main" id="{A2049DFD-E9BF-3726-B43F-11DF67D27F0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400800"/>
            <a:ext cx="1803400" cy="38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7070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A9135C33BA934CB99AB16D2E3554BF" ma:contentTypeVersion="14" ma:contentTypeDescription="Create a new document." ma:contentTypeScope="" ma:versionID="299bf37512a0e65d5c5832ee96259ba1">
  <xsd:schema xmlns:xsd="http://www.w3.org/2001/XMLSchema" xmlns:xs="http://www.w3.org/2001/XMLSchema" xmlns:p="http://schemas.microsoft.com/office/2006/metadata/properties" xmlns:ns2="21c7ca72-f6d5-4b0e-8803-9d163f0b428e" xmlns:ns3="be269bf9-969f-4947-ab6e-df6fb505fba0" targetNamespace="http://schemas.microsoft.com/office/2006/metadata/properties" ma:root="true" ma:fieldsID="57dadf77126b35889de0131be83f2f8e" ns2:_="" ns3:_="">
    <xsd:import namespace="21c7ca72-f6d5-4b0e-8803-9d163f0b428e"/>
    <xsd:import namespace="be269bf9-969f-4947-ab6e-df6fb505fb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c7ca72-f6d5-4b0e-8803-9d163f0b428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5" nillable="true" ma:displayName="Location" ma:description="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02aa8f4-6248-4f21-b1f2-4bc7e3121a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269bf9-969f-4947-ab6e-df6fb505fba0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23b14854-5f3a-4f2b-99ef-e5e8fae53c4e}" ma:internalName="TaxCatchAll" ma:showField="CatchAllData" ma:web="be269bf9-969f-4947-ab6e-df6fb505fb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FBEAB34-FC2A-408C-80AF-81B0BE60CC31}"/>
</file>

<file path=customXml/itemProps2.xml><?xml version="1.0" encoding="utf-8"?>
<ds:datastoreItem xmlns:ds="http://schemas.openxmlformats.org/officeDocument/2006/customXml" ds:itemID="{2244AFBF-C9E2-4A19-8279-72CD2D5DB3EF}"/>
</file>

<file path=docProps/app.xml><?xml version="1.0" encoding="utf-8"?>
<Properties xmlns="http://schemas.openxmlformats.org/officeDocument/2006/extended-properties" xmlns:vt="http://schemas.openxmlformats.org/officeDocument/2006/docPropsVTypes">
  <TotalTime>7339</TotalTime>
  <Words>1864</Words>
  <Application>Microsoft Office PowerPoint</Application>
  <PresentationFormat>Widescreen</PresentationFormat>
  <Paragraphs>315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Office Theme</vt:lpstr>
      <vt:lpstr>PowerPoint Presentation</vt:lpstr>
      <vt:lpstr>PowerPoint Presentation</vt:lpstr>
      <vt:lpstr>Background</vt:lpstr>
      <vt:lpstr>REPRIEVE Design &amp; Overall Results</vt:lpstr>
      <vt:lpstr>PowerPoint Presentation</vt:lpstr>
      <vt:lpstr>Coronary CTA Endpoints</vt:lpstr>
      <vt:lpstr>Baseline Characteristics</vt:lpstr>
      <vt:lpstr>2-Year Change in Noncalcified Plaque Volume</vt:lpstr>
      <vt:lpstr>PowerPoint Presentation</vt:lpstr>
      <vt:lpstr>PowerPoint Presentation</vt:lpstr>
      <vt:lpstr>Inflammatory Biomarkers</vt:lpstr>
      <vt:lpstr>∆ Biomarkers and Plaque Progression</vt:lpstr>
      <vt:lpstr>Comparison to Plaque Changes and Achieved LDL on IVUS</vt:lpstr>
      <vt:lpstr>Conclusions</vt:lpstr>
      <vt:lpstr>Thank You!!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Michael Lu</dc:creator>
  <cp:keywords/>
  <dc:description/>
  <cp:lastModifiedBy>Wermers, Jason P</cp:lastModifiedBy>
  <cp:revision>252</cp:revision>
  <dcterms:created xsi:type="dcterms:W3CDTF">2021-09-09T17:22:25Z</dcterms:created>
  <dcterms:modified xsi:type="dcterms:W3CDTF">2023-11-12T19:49:39Z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