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3" r:id="rId4"/>
    <p:sldId id="273" r:id="rId5"/>
    <p:sldId id="276" r:id="rId6"/>
    <p:sldId id="280" r:id="rId7"/>
    <p:sldId id="284" r:id="rId8"/>
    <p:sldId id="261" r:id="rId9"/>
    <p:sldId id="262" r:id="rId10"/>
    <p:sldId id="263" r:id="rId11"/>
    <p:sldId id="285" r:id="rId12"/>
    <p:sldId id="286" r:id="rId13"/>
    <p:sldId id="287" r:id="rId14"/>
    <p:sldId id="290" r:id="rId15"/>
    <p:sldId id="28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3"/>
    <p:restoredTop sz="94633"/>
  </p:normalViewPr>
  <p:slideViewPr>
    <p:cSldViewPr snapToGrid="0" snapToObjects="1">
      <p:cViewPr varScale="1">
        <p:scale>
          <a:sx n="62" d="100"/>
          <a:sy n="62" d="100"/>
        </p:scale>
        <p:origin x="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73350-481E-FC46-AFB6-F120B6EA252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47D59-FC39-2040-A51B-0421126261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1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3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6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4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3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2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BF81-AB36-1B4F-A490-F48B010C0AB1}" type="datetimeFigureOut">
              <a:rPr lang="fr-FR" smtClean="0"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AAD4-C4D7-304C-B2EC-F9D9D60889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4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2243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/>
              <a:t>Benefit of a target LDL cholesterol of less than 70 mg/</a:t>
            </a:r>
            <a:r>
              <a:rPr lang="en-US" sz="4000" b="1" dirty="0" err="1"/>
              <a:t>dL</a:t>
            </a:r>
            <a:r>
              <a:rPr lang="en-US" sz="4000" b="1" dirty="0"/>
              <a:t> after an ischemic stroke of atherosclerotic origin</a:t>
            </a:r>
            <a:br>
              <a:rPr lang="en-US" sz="4000" b="1" dirty="0"/>
            </a:br>
            <a:r>
              <a:rPr lang="en-US" sz="4000" b="1" dirty="0"/>
              <a:t>Results of the Treat Stroke to Target trial*</a:t>
            </a:r>
            <a:r>
              <a:rPr lang="fr-FR" sz="4000" dirty="0">
                <a:effectLst/>
              </a:rPr>
              <a:t> 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16418"/>
            <a:ext cx="9144000" cy="1655762"/>
          </a:xfrm>
        </p:spPr>
        <p:txBody>
          <a:bodyPr/>
          <a:lstStyle/>
          <a:p>
            <a:r>
              <a:rPr lang="fr-FR" dirty="0" err="1"/>
              <a:t>Amarenco</a:t>
            </a:r>
            <a:r>
              <a:rPr lang="fr-FR" dirty="0"/>
              <a:t> P, Kim JS, </a:t>
            </a:r>
            <a:r>
              <a:rPr lang="fr-FR" dirty="0" err="1"/>
              <a:t>Labreuche</a:t>
            </a:r>
            <a:r>
              <a:rPr lang="fr-FR" dirty="0"/>
              <a:t> J, Charles H, Giroud M, </a:t>
            </a:r>
            <a:r>
              <a:rPr lang="fr-FR" dirty="0" err="1"/>
              <a:t>Mahagne</a:t>
            </a:r>
            <a:r>
              <a:rPr lang="fr-FR" dirty="0"/>
              <a:t> M-H, </a:t>
            </a:r>
            <a:r>
              <a:rPr lang="fr-FR" dirty="0" err="1"/>
              <a:t>Nighoghossian</a:t>
            </a:r>
            <a:r>
              <a:rPr lang="fr-FR" dirty="0"/>
              <a:t> N, </a:t>
            </a:r>
            <a:r>
              <a:rPr lang="fr-FR" dirty="0" err="1"/>
              <a:t>Steg</a:t>
            </a:r>
            <a:r>
              <a:rPr lang="fr-FR" dirty="0"/>
              <a:t> PG, </a:t>
            </a:r>
            <a:r>
              <a:rPr lang="fr-FR" dirty="0" err="1"/>
              <a:t>Touboul</a:t>
            </a:r>
            <a:r>
              <a:rPr lang="fr-FR" dirty="0"/>
              <a:t> PJ, </a:t>
            </a:r>
            <a:r>
              <a:rPr lang="fr-FR" dirty="0" err="1"/>
              <a:t>Vicaut</a:t>
            </a:r>
            <a:r>
              <a:rPr lang="fr-FR" dirty="0"/>
              <a:t> E, </a:t>
            </a:r>
            <a:r>
              <a:rPr lang="fr-FR" dirty="0" err="1"/>
              <a:t>Bruckert</a:t>
            </a:r>
            <a:r>
              <a:rPr lang="fr-FR" dirty="0"/>
              <a:t> E on </a:t>
            </a:r>
            <a:r>
              <a:rPr lang="fr-FR" dirty="0" err="1"/>
              <a:t>behalf</a:t>
            </a:r>
            <a:r>
              <a:rPr lang="fr-FR" dirty="0"/>
              <a:t> of the </a:t>
            </a:r>
            <a:r>
              <a:rPr lang="fr-FR" dirty="0" err="1"/>
              <a:t>Treat</a:t>
            </a:r>
            <a:r>
              <a:rPr lang="fr-FR" dirty="0"/>
              <a:t> Stroke to Target </a:t>
            </a:r>
            <a:r>
              <a:rPr lang="fr-FR" dirty="0" err="1"/>
              <a:t>investigators</a:t>
            </a:r>
            <a:endParaRPr lang="fr-FR" dirty="0"/>
          </a:p>
        </p:txBody>
      </p:sp>
      <p:pic>
        <p:nvPicPr>
          <p:cNvPr id="4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26" y="80788"/>
            <a:ext cx="3217872" cy="9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71795" y="270693"/>
            <a:ext cx="44148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Charles Foix Group for </a:t>
            </a:r>
            <a:r>
              <a:rPr lang="fr-FR" b="1" dirty="0" err="1">
                <a:solidFill>
                  <a:schemeClr val="bg1"/>
                </a:solidFill>
              </a:rPr>
              <a:t>Clinical</a:t>
            </a:r>
            <a:r>
              <a:rPr lang="fr-FR" b="1" dirty="0">
                <a:solidFill>
                  <a:schemeClr val="bg1"/>
                </a:solidFill>
              </a:rPr>
              <a:t> Trial in Stroke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8597" y="5600703"/>
            <a:ext cx="794493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x-none" sz="1400" dirty="0"/>
              <a:t>*Investigator </a:t>
            </a:r>
            <a:r>
              <a:rPr lang="en-US" altLang="x-none" sz="1400" dirty="0" err="1"/>
              <a:t>intiated</a:t>
            </a:r>
            <a:r>
              <a:rPr lang="en-US" altLang="x-none" sz="1400" dirty="0"/>
              <a:t> RCT</a:t>
            </a:r>
          </a:p>
          <a:p>
            <a:r>
              <a:rPr lang="en-US" altLang="x-none" sz="1400" dirty="0"/>
              <a:t>Conducted by the Charles </a:t>
            </a:r>
            <a:r>
              <a:rPr lang="en-US" altLang="x-none" sz="1400" dirty="0" err="1"/>
              <a:t>Foix</a:t>
            </a:r>
            <a:r>
              <a:rPr lang="en-US" altLang="x-none" sz="1400" dirty="0"/>
              <a:t> Group for Clinical Trial in Stroke (ARO) at Bichat hospital – University of Paris</a:t>
            </a:r>
          </a:p>
          <a:p>
            <a:r>
              <a:rPr lang="en-US" altLang="x-none" sz="1400" dirty="0"/>
              <a:t>Supported by the French Neurovascular Society</a:t>
            </a:r>
          </a:p>
          <a:p>
            <a:r>
              <a:rPr lang="en-US" altLang="x-none" sz="1400" dirty="0"/>
              <a:t>Funding : PHRC (French government), SOS-ATTAQUE CEERBRALE Association (NPO)</a:t>
            </a:r>
          </a:p>
          <a:p>
            <a:r>
              <a:rPr lang="en-US" altLang="x-none" sz="1400" dirty="0"/>
              <a:t>Unrestricted grant : Pfizer Europe, Astra-Zeneca, Merck, Pfizer global (Korea)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745F3-E65A-479B-8178-6958268D0AD8}"/>
              </a:ext>
            </a:extLst>
          </p:cNvPr>
          <p:cNvSpPr txBox="1"/>
          <p:nvPr/>
        </p:nvSpPr>
        <p:spPr>
          <a:xfrm>
            <a:off x="7936439" y="1159825"/>
            <a:ext cx="37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Embargoed for 9 a.m. ET, 11-18-2019</a:t>
            </a:r>
          </a:p>
        </p:txBody>
      </p:sp>
    </p:spTree>
    <p:extLst>
      <p:ext uri="{BB962C8B-B14F-4D97-AF65-F5344CB8AC3E}">
        <p14:creationId xmlns:p14="http://schemas.microsoft.com/office/powerpoint/2010/main" val="73568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97" y="1773557"/>
            <a:ext cx="6415405" cy="433959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892605" y="20780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10.9%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69439" y="2546430"/>
            <a:ext cx="10988994" cy="4185602"/>
            <a:chOff x="69439" y="2546430"/>
            <a:chExt cx="10988994" cy="4185602"/>
          </a:xfrm>
        </p:grpSpPr>
        <p:grpSp>
          <p:nvGrpSpPr>
            <p:cNvPr id="15" name="Grouper 14"/>
            <p:cNvGrpSpPr/>
            <p:nvPr/>
          </p:nvGrpSpPr>
          <p:grpSpPr>
            <a:xfrm>
              <a:off x="69439" y="2546430"/>
              <a:ext cx="10988994" cy="2242451"/>
              <a:chOff x="69439" y="2546430"/>
              <a:chExt cx="10988994" cy="224245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9439" y="2546430"/>
                <a:ext cx="3044144" cy="13849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PRE SPECIFIED COVARIATES ADJUSTMENTS</a:t>
                </a:r>
              </a:p>
              <a:p>
                <a:r>
                  <a:rPr lang="fr-FR" sz="1200" dirty="0"/>
                  <a:t>. Age</a:t>
                </a:r>
              </a:p>
              <a:p>
                <a:r>
                  <a:rPr lang="fr-FR" sz="1200" dirty="0"/>
                  <a:t>. </a:t>
                </a:r>
                <a:r>
                  <a:rPr lang="fr-FR" sz="1200" dirty="0" err="1"/>
                  <a:t>Sex</a:t>
                </a:r>
                <a:endParaRPr lang="fr-FR" sz="1200" dirty="0"/>
              </a:p>
              <a:p>
                <a:r>
                  <a:rPr lang="fr-FR" sz="1200" dirty="0"/>
                  <a:t>. Entry </a:t>
                </a:r>
                <a:r>
                  <a:rPr lang="fr-FR" sz="1200" dirty="0" err="1"/>
                  <a:t>event</a:t>
                </a:r>
                <a:r>
                  <a:rPr lang="fr-FR" sz="1200" dirty="0"/>
                  <a:t> (</a:t>
                </a:r>
                <a:r>
                  <a:rPr lang="fr-FR" sz="1200" dirty="0" err="1"/>
                  <a:t>ischemic</a:t>
                </a:r>
                <a:r>
                  <a:rPr lang="fr-FR" sz="1200" dirty="0"/>
                  <a:t> stroke vs. TIA)</a:t>
                </a:r>
              </a:p>
              <a:p>
                <a:r>
                  <a:rPr lang="fr-FR" sz="1200" dirty="0"/>
                  <a:t>. Time </a:t>
                </a:r>
                <a:r>
                  <a:rPr lang="fr-FR" sz="1200" dirty="0" err="1"/>
                  <a:t>from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symptom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onset</a:t>
                </a:r>
                <a:r>
                  <a:rPr lang="fr-FR" sz="1200" dirty="0"/>
                  <a:t> to </a:t>
                </a:r>
                <a:r>
                  <a:rPr lang="fr-FR" sz="1200" dirty="0" err="1"/>
                  <a:t>randomization</a:t>
                </a:r>
                <a:endParaRPr lang="fr-FR" sz="1200" dirty="0"/>
              </a:p>
              <a:p>
                <a:r>
                  <a:rPr lang="fr-FR" sz="1200" dirty="0"/>
                  <a:t>. </a:t>
                </a:r>
                <a:r>
                  <a:rPr lang="fr-FR" sz="1200" dirty="0" err="1"/>
                  <a:t>Geographical</a:t>
                </a:r>
                <a:r>
                  <a:rPr lang="fr-FR" sz="1200" dirty="0"/>
                  <a:t> </a:t>
                </a:r>
                <a:r>
                  <a:rPr lang="fr-FR" sz="1200" dirty="0" err="1"/>
                  <a:t>region</a:t>
                </a:r>
                <a:r>
                  <a:rPr lang="fr-FR" sz="1200" dirty="0"/>
                  <a:t> (France vs </a:t>
                </a:r>
                <a:r>
                  <a:rPr lang="fr-FR" sz="1200" dirty="0" err="1"/>
                  <a:t>Korea</a:t>
                </a:r>
                <a:r>
                  <a:rPr lang="fr-FR" sz="1200" dirty="0"/>
                  <a:t>)</a:t>
                </a:r>
              </a:p>
              <a:p>
                <a:r>
                  <a:rPr lang="fr-FR" sz="1200" dirty="0"/>
                  <a:t>(SPARCL trial </a:t>
                </a:r>
                <a:r>
                  <a:rPr lang="fr-FR" sz="1200" dirty="0" err="1"/>
                  <a:t>adjustment</a:t>
                </a:r>
                <a:r>
                  <a:rPr lang="fr-FR" sz="1200" dirty="0"/>
                  <a:t>)</a:t>
                </a: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5440100" y="4419549"/>
                <a:ext cx="5618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>
                    <a:solidFill>
                      <a:srgbClr val="C00000"/>
                    </a:solidFill>
                  </a:rPr>
                  <a:t>Adjusted</a:t>
                </a:r>
                <a:r>
                  <a:rPr lang="fr-FR" dirty="0">
                    <a:solidFill>
                      <a:srgbClr val="C00000"/>
                    </a:solidFill>
                  </a:rPr>
                  <a:t> HR = 0.78 [95% CI : 0.61 to 0.98; P value = 0.036]</a:t>
                </a: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1999152" y="6362700"/>
              <a:ext cx="5756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Non </a:t>
              </a:r>
              <a:r>
                <a:rPr lang="fr-FR" dirty="0" err="1">
                  <a:solidFill>
                    <a:srgbClr val="C00000"/>
                  </a:solidFill>
                </a:rPr>
                <a:t>adjusted</a:t>
              </a:r>
              <a:r>
                <a:rPr lang="fr-FR" dirty="0">
                  <a:solidFill>
                    <a:srgbClr val="C00000"/>
                  </a:solidFill>
                </a:rPr>
                <a:t> HR = 0.77 [95% CI; 0.61-0.97; P value = 0.029]</a:t>
              </a:r>
            </a:p>
          </p:txBody>
        </p:sp>
      </p:grp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PRIMARY OUTCOME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38200" y="1170843"/>
            <a:ext cx="1132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Ischemic</a:t>
            </a:r>
            <a:r>
              <a:rPr lang="fr-FR" b="1" dirty="0">
                <a:solidFill>
                  <a:schemeClr val="accent1"/>
                </a:solidFill>
              </a:rPr>
              <a:t> stroke or </a:t>
            </a:r>
            <a:r>
              <a:rPr lang="fr-FR" b="1" dirty="0" err="1">
                <a:solidFill>
                  <a:schemeClr val="accent1"/>
                </a:solidFill>
              </a:rPr>
              <a:t>undetermined</a:t>
            </a:r>
            <a:r>
              <a:rPr lang="fr-FR" b="1" dirty="0">
                <a:solidFill>
                  <a:schemeClr val="accent1"/>
                </a:solidFill>
              </a:rPr>
              <a:t> stroke, </a:t>
            </a:r>
            <a:r>
              <a:rPr lang="fr-FR" b="1" dirty="0" err="1">
                <a:solidFill>
                  <a:schemeClr val="accent1"/>
                </a:solidFill>
              </a:rPr>
              <a:t>myocardial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infarction</a:t>
            </a:r>
            <a:r>
              <a:rPr lang="fr-FR" b="1" dirty="0">
                <a:solidFill>
                  <a:schemeClr val="accent1"/>
                </a:solidFill>
              </a:rPr>
              <a:t>, urgent </a:t>
            </a:r>
            <a:r>
              <a:rPr lang="fr-FR" b="1" dirty="0" err="1">
                <a:solidFill>
                  <a:schemeClr val="accent1"/>
                </a:solidFill>
              </a:rPr>
              <a:t>coronary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revascularization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following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unstable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angina</a:t>
            </a:r>
            <a:r>
              <a:rPr lang="fr-FR" b="1" dirty="0">
                <a:solidFill>
                  <a:schemeClr val="accent1"/>
                </a:solidFill>
              </a:rPr>
              <a:t>, urgent </a:t>
            </a:r>
            <a:r>
              <a:rPr lang="fr-FR" b="1" dirty="0" err="1">
                <a:solidFill>
                  <a:schemeClr val="accent1"/>
                </a:solidFill>
              </a:rPr>
              <a:t>carotid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revascularization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following</a:t>
            </a:r>
            <a:r>
              <a:rPr lang="fr-FR" b="1" dirty="0">
                <a:solidFill>
                  <a:schemeClr val="accent1"/>
                </a:solidFill>
              </a:rPr>
              <a:t> TIA, </a:t>
            </a:r>
            <a:r>
              <a:rPr lang="fr-FR" b="1" dirty="0" err="1">
                <a:solidFill>
                  <a:schemeClr val="accent1"/>
                </a:solidFill>
              </a:rPr>
              <a:t>vascular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death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8940834" y="2503566"/>
            <a:ext cx="2218453" cy="642731"/>
            <a:chOff x="8940834" y="2503566"/>
            <a:chExt cx="2218453" cy="642731"/>
          </a:xfrm>
        </p:grpSpPr>
        <p:sp>
          <p:nvSpPr>
            <p:cNvPr id="4" name="ZoneTexte 3"/>
            <p:cNvSpPr txBox="1"/>
            <p:nvPr/>
          </p:nvSpPr>
          <p:spPr>
            <a:xfrm>
              <a:off x="8940834" y="2776965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8.5%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0129838" y="2503566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22% RRR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38302"/>
              </p:ext>
            </p:extLst>
          </p:nvPr>
        </p:nvGraphicFramePr>
        <p:xfrm>
          <a:off x="457202" y="567531"/>
          <a:ext cx="8643938" cy="861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121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2800" b="1" dirty="0" err="1">
                          <a:solidFill>
                            <a:schemeClr val="accent1"/>
                          </a:solidFill>
                          <a:effectLst/>
                        </a:rPr>
                        <a:t>Secondary</a:t>
                      </a:r>
                      <a:r>
                        <a:rPr lang="fr-FR" sz="2800" b="1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accent1"/>
                          </a:solidFill>
                          <a:effectLst/>
                        </a:rPr>
                        <a:t>Outcomes</a:t>
                      </a:r>
                      <a:endParaRPr lang="fr-FR" sz="2800" b="1" dirty="0">
                        <a:solidFill>
                          <a:schemeClr val="accent1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LDL &lt;70 mg/dL (N=1430)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LDL 100±10 mg/dL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(N=1430)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Hazard Ratio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(95% CI)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P Value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51148"/>
              </p:ext>
            </p:extLst>
          </p:nvPr>
        </p:nvGraphicFramePr>
        <p:xfrm>
          <a:off x="457202" y="1477160"/>
          <a:ext cx="8643937" cy="4653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9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myocardial infarction and urgent 	coronary revascularization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20/1430 (1.4)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31/</a:t>
                      </a:r>
                      <a:r>
                        <a:rPr lang="fr-FR" sz="1600" dirty="0">
                          <a:effectLst/>
                        </a:rPr>
                        <a:t>1430 </a:t>
                      </a:r>
                      <a:r>
                        <a:rPr lang="en-US" sz="1600" dirty="0">
                          <a:effectLst/>
                        </a:rPr>
                        <a:t>(2.2)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0.64 (0.37-1.13)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0.12*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9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    cerebral infarction and urgent carotid 	and cerebral artery 	revascularization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88/1430 (6.2)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109/1430 (7.6)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0.81 (0.61-1.07)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cerebral infarction or TIA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120/1430 (8.4)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139/1430 (9.7)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0.87 (0.68-1.11)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3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any revascularization procedure 	(both urgent and elective)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94/1430 (6.6)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99/</a:t>
                      </a:r>
                      <a:r>
                        <a:rPr lang="fr-FR" sz="1600">
                          <a:effectLst/>
                        </a:rPr>
                        <a:t>1430 </a:t>
                      </a:r>
                      <a:r>
                        <a:rPr lang="en-US" sz="1600">
                          <a:effectLst/>
                        </a:rPr>
                        <a:t>(6.9)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0.93 (0.70-1.24)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Carotid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17/94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23/99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Coronary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44/94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51/99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     Peripheral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33/94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25/99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vascular death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22/1430 (1.5)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32/</a:t>
                      </a:r>
                      <a:r>
                        <a:rPr lang="fr-FR" sz="1600" dirty="0">
                          <a:effectLst/>
                        </a:rPr>
                        <a:t>1430 </a:t>
                      </a:r>
                      <a:r>
                        <a:rPr lang="en-US" sz="1600" dirty="0">
                          <a:effectLst/>
                        </a:rPr>
                        <a:t>(2.2)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0.69 (0.40-1.18)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all cause death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88/1430 (6.2)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93/1430 (6.5)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0.97 (0.73-1.30)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63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     Cerebral infarction or intracranial   	hemorrhage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103/1430 (7.2)</a:t>
                      </a:r>
                      <a:endParaRPr lang="fr-FR" sz="16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126/1430 (8.8)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0.82 (0.63-1.07)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58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     Intracranial hemorrhage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18/1430 (1.3)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13/</a:t>
                      </a:r>
                      <a:r>
                        <a:rPr lang="fr-FR" sz="1600" b="1" dirty="0">
                          <a:solidFill>
                            <a:srgbClr val="256DA3"/>
                          </a:solidFill>
                          <a:effectLst/>
                        </a:rPr>
                        <a:t>1430 </a:t>
                      </a: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(0.9)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1.38 (0.68-2.82)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58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     Newly diagnosed diabetes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103/1460 (7.2)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82/14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1.27 (0.95-1.70)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02156"/>
              </p:ext>
            </p:extLst>
          </p:nvPr>
        </p:nvGraphicFramePr>
        <p:xfrm>
          <a:off x="671515" y="6249289"/>
          <a:ext cx="7558087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Primary outcome or intracranial hemorrhage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133/1430 (9.3)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165/1430 (11.5)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256DA3"/>
                          </a:solidFill>
                          <a:effectLst/>
                        </a:rPr>
                        <a:t>0.80 (0.63-1.00)</a:t>
                      </a:r>
                      <a:endParaRPr lang="fr-FR" sz="1600" b="1" dirty="0">
                        <a:solidFill>
                          <a:srgbClr val="256DA3"/>
                        </a:solidFill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457202" y="1585918"/>
            <a:ext cx="8643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7202" y="6249289"/>
            <a:ext cx="8643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101139" y="2355574"/>
            <a:ext cx="29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 dirty="0" err="1"/>
              <a:t>Hierarchical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stopped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09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4420" y="671513"/>
            <a:ext cx="2966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b="1" dirty="0">
              <a:solidFill>
                <a:schemeClr val="accent1"/>
              </a:solidFill>
            </a:endParaRPr>
          </a:p>
          <a:p>
            <a:r>
              <a:rPr lang="fr-FR" sz="3600" b="1" dirty="0">
                <a:solidFill>
                  <a:schemeClr val="accent1"/>
                </a:solidFill>
              </a:rPr>
              <a:t>Key </a:t>
            </a:r>
            <a:r>
              <a:rPr lang="fr-FR" sz="3600" b="1" dirty="0" err="1">
                <a:solidFill>
                  <a:schemeClr val="accent1"/>
                </a:solidFill>
              </a:rPr>
              <a:t>subgroups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r 10"/>
          <p:cNvGrpSpPr/>
          <p:nvPr/>
        </p:nvGrpSpPr>
        <p:grpSpPr>
          <a:xfrm>
            <a:off x="1057969" y="1543226"/>
            <a:ext cx="11029257" cy="1718472"/>
            <a:chOff x="1057969" y="1543226"/>
            <a:chExt cx="11029257" cy="1718472"/>
          </a:xfrm>
        </p:grpSpPr>
        <p:grpSp>
          <p:nvGrpSpPr>
            <p:cNvPr id="2" name="Grouper 1"/>
            <p:cNvGrpSpPr/>
            <p:nvPr/>
          </p:nvGrpSpPr>
          <p:grpSpPr>
            <a:xfrm>
              <a:off x="1057969" y="1787539"/>
              <a:ext cx="10058400" cy="1474159"/>
              <a:chOff x="1057969" y="115888"/>
              <a:chExt cx="10058400" cy="1474159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969" y="115888"/>
                <a:ext cx="10058400" cy="579785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969" y="811561"/>
                <a:ext cx="10058400" cy="778486"/>
              </a:xfrm>
              <a:prstGeom prst="rect">
                <a:avLst/>
              </a:prstGeom>
            </p:spPr>
          </p:pic>
        </p:grpSp>
        <p:sp>
          <p:nvSpPr>
            <p:cNvPr id="9" name="ZoneTexte 8"/>
            <p:cNvSpPr txBox="1"/>
            <p:nvPr/>
          </p:nvSpPr>
          <p:spPr>
            <a:xfrm>
              <a:off x="11087794" y="1543226"/>
              <a:ext cx="9994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/>
                <a:t>Nominal interaction P Value</a:t>
              </a:r>
              <a:endParaRPr lang="fr-FR" sz="14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173520" y="270033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0.26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057969" y="3275768"/>
            <a:ext cx="10720106" cy="805025"/>
            <a:chOff x="1057969" y="3275768"/>
            <a:chExt cx="10720106" cy="80502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969" y="3275768"/>
              <a:ext cx="10058400" cy="80502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1183040" y="3509962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0.003</a:t>
              </a:r>
              <a:endParaRPr lang="fr-FR" sz="1400" b="1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029393" y="4079123"/>
            <a:ext cx="10666831" cy="842635"/>
            <a:chOff x="1029393" y="4079123"/>
            <a:chExt cx="10666831" cy="84263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93" y="4079123"/>
              <a:ext cx="10058400" cy="84263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192560" y="431958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0.16</a:t>
              </a:r>
              <a:endParaRPr lang="fr-FR" sz="1400" b="1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043681" y="4934374"/>
            <a:ext cx="10662063" cy="826476"/>
            <a:chOff x="1043681" y="4934374"/>
            <a:chExt cx="10662063" cy="82647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81" y="4934374"/>
              <a:ext cx="10058400" cy="826476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1202080" y="512921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0.76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087793" y="1657350"/>
            <a:ext cx="45719" cy="62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5400" b="1" dirty="0">
                <a:solidFill>
                  <a:schemeClr val="accent1"/>
                </a:solidFill>
              </a:rPr>
            </a:br>
            <a:r>
              <a:rPr lang="fr-FR" sz="5400" b="1" dirty="0">
                <a:solidFill>
                  <a:schemeClr val="accent1"/>
                </a:solidFill>
              </a:rPr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With the limitation that </a:t>
            </a:r>
            <a:r>
              <a:rPr lang="en-US" sz="3600"/>
              <a:t>we had to stop </a:t>
            </a:r>
            <a:r>
              <a:rPr lang="en-US" sz="3600" dirty="0"/>
              <a:t>the trial when 277 primary endpoints were accrued whereas 385 were requested</a:t>
            </a:r>
          </a:p>
          <a:p>
            <a:r>
              <a:rPr lang="en-US" sz="3600" dirty="0"/>
              <a:t>This trial shows that after an ischemic stroke with evidence of atherosclerosis, a target LDL cholesterol of less than 70 mg/</a:t>
            </a:r>
            <a:r>
              <a:rPr lang="en-US" sz="3600" dirty="0" err="1"/>
              <a:t>dL</a:t>
            </a:r>
            <a:r>
              <a:rPr lang="en-US" sz="3600" dirty="0"/>
              <a:t> (1.8 mmol/L) compared to 100±10 mg/</a:t>
            </a:r>
            <a:r>
              <a:rPr lang="en-US" sz="3600" dirty="0" err="1"/>
              <a:t>dL</a:t>
            </a:r>
            <a:r>
              <a:rPr lang="en-US" sz="3600" dirty="0"/>
              <a:t> (2.5 mmol/L), reduced the risk of subsequent cardiovascular events</a:t>
            </a:r>
            <a:r>
              <a:rPr lang="fr-FR" sz="3600" dirty="0"/>
              <a:t> </a:t>
            </a:r>
          </a:p>
          <a:p>
            <a:r>
              <a:rPr lang="fr-FR" sz="3600" dirty="0" err="1"/>
              <a:t>With</a:t>
            </a:r>
            <a:r>
              <a:rPr lang="fr-FR" sz="3600" dirty="0"/>
              <a:t> no </a:t>
            </a:r>
            <a:r>
              <a:rPr lang="fr-FR" sz="3600" dirty="0" err="1"/>
              <a:t>significant</a:t>
            </a:r>
            <a:r>
              <a:rPr lang="fr-FR" sz="3600" dirty="0"/>
              <a:t> </a:t>
            </a:r>
            <a:r>
              <a:rPr lang="fr-FR" sz="3600" dirty="0" err="1"/>
              <a:t>increase</a:t>
            </a:r>
            <a:r>
              <a:rPr lang="fr-FR" sz="3600" dirty="0"/>
              <a:t> in </a:t>
            </a:r>
            <a:r>
              <a:rPr lang="fr-FR" sz="3600" dirty="0" err="1"/>
              <a:t>intracranial</a:t>
            </a:r>
            <a:r>
              <a:rPr lang="fr-FR" sz="3600" dirty="0"/>
              <a:t> </a:t>
            </a:r>
            <a:r>
              <a:rPr lang="fr-FR" sz="3600" dirty="0" err="1"/>
              <a:t>hemorrhage</a:t>
            </a:r>
            <a:endParaRPr lang="fr-FR" sz="3600" dirty="0"/>
          </a:p>
          <a:p>
            <a:r>
              <a:rPr lang="fr-FR" sz="3600" dirty="0"/>
              <a:t>And no </a:t>
            </a:r>
            <a:r>
              <a:rPr lang="fr-FR" sz="3600" dirty="0" err="1"/>
              <a:t>increase</a:t>
            </a:r>
            <a:r>
              <a:rPr lang="fr-FR" sz="3600" dirty="0"/>
              <a:t> in </a:t>
            </a:r>
            <a:r>
              <a:rPr lang="fr-FR" sz="3600" dirty="0" err="1"/>
              <a:t>newly</a:t>
            </a:r>
            <a:r>
              <a:rPr lang="fr-FR" sz="3600" dirty="0"/>
              <a:t> </a:t>
            </a:r>
            <a:r>
              <a:rPr lang="fr-FR" sz="3600" dirty="0" err="1"/>
              <a:t>diagnosed</a:t>
            </a:r>
            <a:r>
              <a:rPr lang="fr-FR" sz="3600" dirty="0"/>
              <a:t> </a:t>
            </a:r>
            <a:r>
              <a:rPr lang="fr-FR" sz="3600" dirty="0" err="1"/>
              <a:t>diabetes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4C1FA-F625-1F4F-95CF-88CF0381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9945"/>
            <a:ext cx="9144000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787400"/>
            <a:ext cx="93091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SPARCL trial</a:t>
            </a:r>
            <a:r>
              <a:rPr lang="en-US" baseline="30000" dirty="0"/>
              <a:t>1</a:t>
            </a:r>
            <a:r>
              <a:rPr lang="en-US" dirty="0"/>
              <a:t> found a 16% relative risk reduction in stroke with atorvastatin 80 mg per day as compared to placebo in patients with stroke and no known coronary heart disease</a:t>
            </a:r>
            <a:r>
              <a:rPr lang="fr-FR" dirty="0"/>
              <a:t> </a:t>
            </a:r>
          </a:p>
          <a:p>
            <a:r>
              <a:rPr lang="en-US" dirty="0"/>
              <a:t>In the group with carotid stenosis</a:t>
            </a:r>
            <a:r>
              <a:rPr lang="en-US" baseline="30000" dirty="0"/>
              <a:t>2</a:t>
            </a:r>
            <a:r>
              <a:rPr lang="en-US" dirty="0"/>
              <a:t> the relative risk reduction was 33%</a:t>
            </a:r>
            <a:r>
              <a:rPr lang="fr-FR" dirty="0"/>
              <a:t> </a:t>
            </a:r>
          </a:p>
          <a:p>
            <a:r>
              <a:rPr lang="en-US" dirty="0"/>
              <a:t>In SPARCL, patients achieving a LDL cholesterol of less than 70 mg/</a:t>
            </a:r>
            <a:r>
              <a:rPr lang="en-US" dirty="0" err="1"/>
              <a:t>dL</a:t>
            </a:r>
            <a:r>
              <a:rPr lang="en-US" dirty="0"/>
              <a:t> (1.8 mmol/L) had a 28% relative risk reduction as compared to patients who achieved 100 mg/</a:t>
            </a:r>
            <a:r>
              <a:rPr lang="en-US" dirty="0" err="1"/>
              <a:t>dL</a:t>
            </a:r>
            <a:r>
              <a:rPr lang="en-US" dirty="0"/>
              <a:t> (2.4 mmol/L) or above</a:t>
            </a:r>
            <a:r>
              <a:rPr lang="en-US" baseline="30000" dirty="0"/>
              <a:t>3</a:t>
            </a:r>
            <a:r>
              <a:rPr lang="fr-FR" dirty="0"/>
              <a:t> </a:t>
            </a:r>
          </a:p>
          <a:p>
            <a:r>
              <a:rPr lang="en-US" dirty="0"/>
              <a:t>Current AHA/ASA guidelines</a:t>
            </a:r>
            <a:r>
              <a:rPr lang="en-US" baseline="30000" dirty="0"/>
              <a:t>4</a:t>
            </a:r>
            <a:r>
              <a:rPr lang="en-US" dirty="0"/>
              <a:t> recommend “intense” statin therapy after an ischemic stroke of atherosclerotic origin but does not stipulate a target level of LDL cholesterol because there is limited data on outcomes with different LDL-cholesterol lowering targets</a:t>
            </a:r>
            <a:r>
              <a:rPr lang="fr-FR" dirty="0"/>
              <a:t> 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Therefore, there is uncertainty about the target level of LDL cholesterol is appropriate to reduce cardiovascular events after stroke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1128709" y="6451597"/>
            <a:ext cx="4360465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spcBef>
                <a:spcPct val="20000"/>
              </a:spcBef>
              <a:buSzPct val="50000"/>
              <a:buFont typeface="Wingdings" charset="2"/>
              <a:buChar char="u"/>
              <a:defRPr sz="32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charset="2"/>
              <a:buChar char="u"/>
              <a:defRPr sz="28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50000"/>
              <a:buFont typeface="Wingdings" charset="2"/>
              <a:buChar char="u"/>
              <a:defRPr sz="24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charset="2"/>
              <a:buChar char="u"/>
              <a:defRPr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000" dirty="0"/>
              <a:t>3. </a:t>
            </a:r>
            <a:r>
              <a:rPr lang="fr-FR" altLang="fr-FR" sz="1000" dirty="0" err="1"/>
              <a:t>Amarenco</a:t>
            </a:r>
            <a:r>
              <a:rPr lang="fr-FR" altLang="fr-FR" sz="1000" dirty="0"/>
              <a:t> P, Goldstein LB, </a:t>
            </a:r>
            <a:r>
              <a:rPr lang="fr-FR" altLang="fr-FR" sz="1000" dirty="0" err="1"/>
              <a:t>Szarek</a:t>
            </a:r>
            <a:r>
              <a:rPr lang="fr-FR" altLang="fr-FR" sz="1000" dirty="0"/>
              <a:t> M, et al. </a:t>
            </a:r>
            <a:r>
              <a:rPr lang="fr-FR" altLang="fr-FR" sz="1000" i="1" dirty="0"/>
              <a:t>Stroke. 2007;38:3198-3204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000" i="1" dirty="0"/>
              <a:t>4. </a:t>
            </a:r>
            <a:r>
              <a:rPr lang="en-US" sz="1000" dirty="0" err="1"/>
              <a:t>Kernan</a:t>
            </a:r>
            <a:r>
              <a:rPr lang="en-US" sz="1000" dirty="0"/>
              <a:t> WN, </a:t>
            </a:r>
            <a:r>
              <a:rPr lang="en-US" sz="1000" dirty="0" err="1"/>
              <a:t>Ovbiagele</a:t>
            </a:r>
            <a:r>
              <a:rPr lang="en-US" sz="1000" dirty="0"/>
              <a:t> B, Black HR, et at. </a:t>
            </a:r>
            <a:r>
              <a:rPr lang="en-US" sz="1000" i="1" dirty="0"/>
              <a:t>Stroke</a:t>
            </a:r>
            <a:r>
              <a:rPr lang="en-US" sz="1000" dirty="0"/>
              <a:t>. 2014 ;45:2160-2236</a:t>
            </a:r>
            <a:r>
              <a:rPr lang="fr-FR" sz="1000" dirty="0"/>
              <a:t> </a:t>
            </a:r>
            <a:endParaRPr lang="fr-FR" altLang="fr-FR" sz="1000" dirty="0"/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128716" y="6174506"/>
            <a:ext cx="448069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fr-FR" sz="1000" i="1" dirty="0">
                <a:solidFill>
                  <a:schemeClr val="accent1"/>
                </a:solidFill>
                <a:latin typeface="Arial" pitchFamily="34" charset="0"/>
              </a:rPr>
              <a:t>1.SPARCL </a:t>
            </a:r>
            <a:r>
              <a:rPr lang="fr-FR" sz="1000" i="1" dirty="0" err="1">
                <a:solidFill>
                  <a:schemeClr val="accent1"/>
                </a:solidFill>
                <a:latin typeface="Arial" pitchFamily="34" charset="0"/>
              </a:rPr>
              <a:t>investigators</a:t>
            </a:r>
            <a:r>
              <a:rPr lang="fr-FR" sz="1000" i="1" dirty="0">
                <a:solidFill>
                  <a:schemeClr val="accent1"/>
                </a:solidFill>
                <a:latin typeface="Arial" pitchFamily="34" charset="0"/>
              </a:rPr>
              <a:t>. N </a:t>
            </a:r>
            <a:r>
              <a:rPr lang="fr-FR" sz="1000" i="1" dirty="0" err="1">
                <a:solidFill>
                  <a:schemeClr val="accent1"/>
                </a:solidFill>
                <a:latin typeface="Arial" pitchFamily="34" charset="0"/>
              </a:rPr>
              <a:t>Engl</a:t>
            </a:r>
            <a:r>
              <a:rPr lang="fr-FR" sz="1000" i="1" dirty="0">
                <a:solidFill>
                  <a:schemeClr val="accent1"/>
                </a:solidFill>
                <a:latin typeface="Arial" pitchFamily="34" charset="0"/>
              </a:rPr>
              <a:t> J Med. 2006;355:549-59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2. </a:t>
            </a:r>
            <a:r>
              <a:rPr lang="en-US" sz="1000" dirty="0" err="1">
                <a:solidFill>
                  <a:schemeClr val="accent1"/>
                </a:solidFill>
              </a:rPr>
              <a:t>Sillesen</a:t>
            </a:r>
            <a:r>
              <a:rPr lang="en-US" sz="1000" dirty="0">
                <a:solidFill>
                  <a:schemeClr val="accent1"/>
                </a:solidFill>
              </a:rPr>
              <a:t> H, </a:t>
            </a:r>
            <a:r>
              <a:rPr lang="en-US" sz="1000" dirty="0" err="1">
                <a:solidFill>
                  <a:schemeClr val="accent1"/>
                </a:solidFill>
              </a:rPr>
              <a:t>Amarenco</a:t>
            </a:r>
            <a:r>
              <a:rPr lang="en-US" sz="1000" dirty="0">
                <a:solidFill>
                  <a:schemeClr val="accent1"/>
                </a:solidFill>
              </a:rPr>
              <a:t> P, </a:t>
            </a:r>
            <a:r>
              <a:rPr lang="en-US" sz="1000" dirty="0" err="1">
                <a:solidFill>
                  <a:schemeClr val="accent1"/>
                </a:solidFill>
              </a:rPr>
              <a:t>Hennerici</a:t>
            </a:r>
            <a:r>
              <a:rPr lang="en-US" sz="1000" dirty="0">
                <a:solidFill>
                  <a:schemeClr val="accent1"/>
                </a:solidFill>
              </a:rPr>
              <a:t> MG et al. </a:t>
            </a:r>
            <a:r>
              <a:rPr lang="en-US" sz="1000" i="1" dirty="0">
                <a:solidFill>
                  <a:schemeClr val="accent1"/>
                </a:solidFill>
              </a:rPr>
              <a:t>Stroke</a:t>
            </a:r>
            <a:r>
              <a:rPr lang="en-US" sz="1000" dirty="0">
                <a:solidFill>
                  <a:schemeClr val="accent1"/>
                </a:solidFill>
              </a:rPr>
              <a:t>. 2008 Dec;39(12):3297-302</a:t>
            </a:r>
            <a:r>
              <a:rPr lang="fr-FR" sz="1000" dirty="0">
                <a:solidFill>
                  <a:schemeClr val="accent1"/>
                </a:solidFill>
              </a:rPr>
              <a:t> </a:t>
            </a:r>
            <a:r>
              <a:rPr lang="fr-FR" sz="1000" i="1" dirty="0">
                <a:solidFill>
                  <a:schemeClr val="accent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0" y="617450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br>
              <a:rPr lang="sv-SE" b="1" dirty="0">
                <a:solidFill>
                  <a:schemeClr val="accent1"/>
                </a:solidFill>
              </a:rPr>
            </a:br>
            <a:r>
              <a:rPr lang="sv-SE" b="1" dirty="0" err="1">
                <a:solidFill>
                  <a:schemeClr val="accent1"/>
                </a:solidFill>
              </a:rPr>
              <a:t>Study</a:t>
            </a:r>
            <a:r>
              <a:rPr lang="sv-SE" b="1" dirty="0">
                <a:solidFill>
                  <a:schemeClr val="accent1"/>
                </a:solidFill>
              </a:rPr>
              <a:t> Design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22328" y="2177142"/>
            <a:ext cx="6450409" cy="3034554"/>
            <a:chOff x="2740505" y="2173298"/>
            <a:chExt cx="3549691" cy="1493401"/>
          </a:xfrm>
        </p:grpSpPr>
        <p:sp>
          <p:nvSpPr>
            <p:cNvPr id="9" name="正方形/長方形 53"/>
            <p:cNvSpPr>
              <a:spLocks noChangeArrowheads="1"/>
            </p:cNvSpPr>
            <p:nvPr/>
          </p:nvSpPr>
          <p:spPr bwMode="auto">
            <a:xfrm>
              <a:off x="4460456" y="3454693"/>
              <a:ext cx="764267" cy="212006"/>
            </a:xfrm>
            <a:prstGeom prst="rect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000000"/>
                  </a:solidFill>
                </a:rPr>
                <a:t>≥3 years</a:t>
              </a:r>
              <a:endParaRPr lang="ja-JP" alt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V="1">
              <a:off x="2740505" y="2374868"/>
              <a:ext cx="812147" cy="44755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2740505" y="2822424"/>
              <a:ext cx="812147" cy="44755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" name="正方形/長方形 38"/>
            <p:cNvSpPr>
              <a:spLocks noChangeArrowheads="1"/>
            </p:cNvSpPr>
            <p:nvPr/>
          </p:nvSpPr>
          <p:spPr bwMode="auto">
            <a:xfrm>
              <a:off x="3342617" y="2173298"/>
              <a:ext cx="2938773" cy="212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FFFFFF"/>
                  </a:solidFill>
                </a:rPr>
                <a:t>LDL cholesterol 100 ±10 mg/</a:t>
              </a:r>
              <a:r>
                <a:rPr lang="en-US" altLang="ja-JP" sz="2000" dirty="0" err="1">
                  <a:solidFill>
                    <a:srgbClr val="FFFFFF"/>
                  </a:solidFill>
                </a:rPr>
                <a:t>dL</a:t>
              </a:r>
              <a:r>
                <a:rPr lang="en-US" altLang="ja-JP" sz="2000" dirty="0">
                  <a:solidFill>
                    <a:srgbClr val="FFFFFF"/>
                  </a:solidFill>
                </a:rPr>
                <a:t> (2.5 </a:t>
              </a:r>
              <a:r>
                <a:rPr lang="en-US" altLang="ja-JP" sz="2000" dirty="0" err="1">
                  <a:solidFill>
                    <a:srgbClr val="FFFFFF"/>
                  </a:solidFill>
                </a:rPr>
                <a:t>mmol</a:t>
              </a:r>
              <a:r>
                <a:rPr lang="en-US" altLang="ja-JP" sz="2000" dirty="0">
                  <a:solidFill>
                    <a:srgbClr val="FFFFFF"/>
                  </a:solidFill>
                </a:rPr>
                <a:t>/L)</a:t>
              </a:r>
              <a:endParaRPr lang="ja-JP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正方形/長方形 39"/>
            <p:cNvSpPr>
              <a:spLocks noChangeArrowheads="1"/>
            </p:cNvSpPr>
            <p:nvPr/>
          </p:nvSpPr>
          <p:spPr bwMode="auto">
            <a:xfrm>
              <a:off x="3350098" y="3077420"/>
              <a:ext cx="2940098" cy="2120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121820" tIns="60913" rIns="121820" bIns="60913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FFFFFF"/>
                  </a:solidFill>
                </a:rPr>
                <a:t>LDL cholesterol &lt;70 mg/</a:t>
              </a:r>
              <a:r>
                <a:rPr lang="en-US" altLang="ja-JP" sz="2000" dirty="0" err="1">
                  <a:solidFill>
                    <a:srgbClr val="FFFFFF"/>
                  </a:solidFill>
                </a:rPr>
                <a:t>dL</a:t>
              </a:r>
              <a:r>
                <a:rPr lang="en-US" altLang="ja-JP" sz="2000" dirty="0">
                  <a:solidFill>
                    <a:srgbClr val="FFFFFF"/>
                  </a:solidFill>
                </a:rPr>
                <a:t> (1.8 </a:t>
              </a:r>
              <a:r>
                <a:rPr lang="en-US" altLang="ja-JP" sz="2000" dirty="0" err="1">
                  <a:solidFill>
                    <a:srgbClr val="FFFFFF"/>
                  </a:solidFill>
                </a:rPr>
                <a:t>mmol</a:t>
              </a:r>
              <a:r>
                <a:rPr lang="en-US" altLang="ja-JP" sz="2000" dirty="0">
                  <a:solidFill>
                    <a:srgbClr val="FFFFFF"/>
                  </a:solidFill>
                </a:rPr>
                <a:t>/L) </a:t>
              </a:r>
              <a:endParaRPr lang="ja-JP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14376" y="2643188"/>
            <a:ext cx="3328988" cy="184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Patients with ischemic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stroke </a:t>
            </a:r>
            <a:r>
              <a:rPr lang="en-US" altLang="ja-JP" i="1" dirty="0">
                <a:solidFill>
                  <a:schemeClr val="bg1"/>
                </a:solidFill>
              </a:rPr>
              <a:t>or</a:t>
            </a:r>
            <a:r>
              <a:rPr lang="en-US" altLang="ja-JP" dirty="0">
                <a:solidFill>
                  <a:schemeClr val="bg1"/>
                </a:solidFill>
              </a:rPr>
              <a:t> TIA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with evidence of atherosclerosis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60" y="5872156"/>
            <a:ext cx="948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dirty="0"/>
              <a:t>CRAs in the trial unit contacted with patients 3 months before the next visit</a:t>
            </a:r>
            <a:r>
              <a:rPr lang="fr-FR" altLang="x-none" dirty="0"/>
              <a:t>, </a:t>
            </a:r>
            <a:r>
              <a:rPr lang="en-US" altLang="x-none" dirty="0"/>
              <a:t>making sure they were treated to the assigned target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87855" y="3286123"/>
            <a:ext cx="355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/>
              <a:t>Titration of </a:t>
            </a:r>
            <a:r>
              <a:rPr lang="fr-FR" altLang="x-none" dirty="0" err="1"/>
              <a:t>lipid</a:t>
            </a:r>
            <a:r>
              <a:rPr lang="fr-FR" altLang="x-none" dirty="0"/>
              <a:t> </a:t>
            </a:r>
            <a:r>
              <a:rPr lang="fr-FR" altLang="x-none" dirty="0" err="1"/>
              <a:t>lowering</a:t>
            </a:r>
            <a:r>
              <a:rPr lang="fr-FR" altLang="x-none" dirty="0"/>
              <a:t> </a:t>
            </a:r>
            <a:r>
              <a:rPr lang="fr-FR" altLang="x-none" dirty="0" err="1"/>
              <a:t>treatment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" y="5514967"/>
            <a:ext cx="1087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 err="1"/>
              <a:t>Investigators</a:t>
            </a:r>
            <a:r>
              <a:rPr lang="fr-FR" altLang="x-none" dirty="0"/>
              <a:t> </a:t>
            </a:r>
            <a:r>
              <a:rPr lang="fr-FR" altLang="x-none" dirty="0" err="1"/>
              <a:t>used</a:t>
            </a:r>
            <a:r>
              <a:rPr lang="fr-FR" altLang="x-none" dirty="0"/>
              <a:t> </a:t>
            </a:r>
            <a:r>
              <a:rPr lang="fr-FR" altLang="x-none" dirty="0" err="1"/>
              <a:t>statin</a:t>
            </a:r>
            <a:r>
              <a:rPr lang="fr-FR" altLang="x-none" dirty="0"/>
              <a:t> and dose of </a:t>
            </a:r>
            <a:r>
              <a:rPr lang="fr-FR" altLang="x-none" dirty="0" err="1"/>
              <a:t>their</a:t>
            </a:r>
            <a:r>
              <a:rPr lang="fr-FR" altLang="x-none" dirty="0"/>
              <a:t> </a:t>
            </a:r>
            <a:r>
              <a:rPr lang="fr-FR" altLang="x-none" dirty="0" err="1"/>
              <a:t>choice</a:t>
            </a:r>
            <a:r>
              <a:rPr lang="fr-FR" altLang="x-none" dirty="0"/>
              <a:t> in </a:t>
            </a:r>
            <a:r>
              <a:rPr lang="fr-FR" altLang="x-none" dirty="0" err="1"/>
              <a:t>monotherapy</a:t>
            </a:r>
            <a:r>
              <a:rPr lang="fr-FR" altLang="x-none" dirty="0"/>
              <a:t> or in </a:t>
            </a:r>
            <a:r>
              <a:rPr lang="fr-FR" altLang="x-none" dirty="0" err="1"/>
              <a:t>combination</a:t>
            </a:r>
            <a:r>
              <a:rPr lang="fr-FR" altLang="x-none" dirty="0"/>
              <a:t> </a:t>
            </a:r>
            <a:r>
              <a:rPr lang="fr-FR" altLang="x-none" dirty="0" err="1"/>
              <a:t>with</a:t>
            </a:r>
            <a:r>
              <a:rPr lang="fr-FR" altLang="x-none" dirty="0"/>
              <a:t> </a:t>
            </a:r>
            <a:r>
              <a:rPr lang="fr-FR" altLang="x-none" dirty="0" err="1"/>
              <a:t>ezetimide</a:t>
            </a:r>
            <a:r>
              <a:rPr lang="fr-FR" altLang="x-none" dirty="0"/>
              <a:t> or </a:t>
            </a:r>
            <a:r>
              <a:rPr lang="fr-FR" altLang="x-none" dirty="0" err="1"/>
              <a:t>other</a:t>
            </a:r>
            <a:r>
              <a:rPr lang="fr-FR" altLang="x-none" dirty="0"/>
              <a:t> </a:t>
            </a:r>
            <a:r>
              <a:rPr lang="fr-FR" altLang="x-none" dirty="0" err="1"/>
              <a:t>drugs</a:t>
            </a:r>
            <a:endParaRPr lang="fr-FR" altLang="x-none" dirty="0"/>
          </a:p>
        </p:txBody>
      </p:sp>
      <p:sp>
        <p:nvSpPr>
          <p:cNvPr id="5" name="ZoneTexte 4"/>
          <p:cNvSpPr txBox="1"/>
          <p:nvPr/>
        </p:nvSpPr>
        <p:spPr>
          <a:xfrm>
            <a:off x="57146" y="6486519"/>
            <a:ext cx="100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 dirty="0"/>
              <a:t>Patients and </a:t>
            </a:r>
            <a:r>
              <a:rPr lang="fr-FR" altLang="x-none" dirty="0" err="1"/>
              <a:t>investigators</a:t>
            </a:r>
            <a:r>
              <a:rPr lang="fr-FR" altLang="x-none" dirty="0"/>
              <a:t> </a:t>
            </a:r>
            <a:r>
              <a:rPr lang="fr-FR" altLang="x-none" dirty="0" err="1"/>
              <a:t>were</a:t>
            </a:r>
            <a:r>
              <a:rPr lang="fr-FR" altLang="x-none" dirty="0"/>
              <a:t> not </a:t>
            </a:r>
            <a:r>
              <a:rPr lang="fr-FR" altLang="x-none" dirty="0" err="1"/>
              <a:t>maintained</a:t>
            </a:r>
            <a:r>
              <a:rPr lang="fr-FR" altLang="x-none" dirty="0"/>
              <a:t> </a:t>
            </a:r>
            <a:r>
              <a:rPr lang="fr-FR" altLang="x-none" dirty="0" err="1"/>
              <a:t>blinded</a:t>
            </a:r>
            <a:r>
              <a:rPr lang="fr-FR" altLang="x-none" dirty="0"/>
              <a:t> but the adjudication </a:t>
            </a:r>
            <a:r>
              <a:rPr lang="fr-FR" altLang="x-none" dirty="0" err="1"/>
              <a:t>committee</a:t>
            </a:r>
            <a:r>
              <a:rPr lang="fr-FR" altLang="x-none" dirty="0"/>
              <a:t> </a:t>
            </a:r>
            <a:r>
              <a:rPr lang="fr-FR" altLang="x-none" dirty="0" err="1"/>
              <a:t>was</a:t>
            </a:r>
            <a:r>
              <a:rPr lang="fr-FR" altLang="x-none" dirty="0"/>
              <a:t> </a:t>
            </a:r>
            <a:r>
              <a:rPr lang="fr-FR" altLang="x-none" dirty="0" err="1"/>
              <a:t>fully</a:t>
            </a:r>
            <a:r>
              <a:rPr lang="fr-FR" altLang="x-none" dirty="0"/>
              <a:t> </a:t>
            </a:r>
            <a:r>
              <a:rPr lang="fr-FR" altLang="x-none" dirty="0" err="1"/>
              <a:t>blinded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171950" y="3171819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x-none"/>
              <a:t>1:1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8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fr-FR" altLang="x-none" b="1" dirty="0">
                <a:solidFill>
                  <a:schemeClr val="accent1"/>
                </a:solidFill>
              </a:rPr>
            </a:br>
            <a:r>
              <a:rPr lang="fr-FR" altLang="x-none" b="1" dirty="0" err="1">
                <a:solidFill>
                  <a:schemeClr val="accent1"/>
                </a:solidFill>
              </a:rPr>
              <a:t>Primary</a:t>
            </a:r>
            <a:r>
              <a:rPr lang="fr-FR" altLang="x-none" b="1" dirty="0">
                <a:solidFill>
                  <a:schemeClr val="accent1"/>
                </a:solidFill>
              </a:rPr>
              <a:t> End-Point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x-none" dirty="0"/>
              <a:t>Composite of :</a:t>
            </a:r>
          </a:p>
          <a:p>
            <a:pPr lvl="1" eaLnBrk="1" hangingPunct="1"/>
            <a:r>
              <a:rPr lang="fr-FR" altLang="x-none" dirty="0"/>
              <a:t>non fatal </a:t>
            </a:r>
            <a:r>
              <a:rPr lang="fr-FR" altLang="x-none" dirty="0" err="1"/>
              <a:t>ischemic</a:t>
            </a:r>
            <a:r>
              <a:rPr lang="fr-FR" altLang="x-none" dirty="0"/>
              <a:t> stroke or </a:t>
            </a:r>
            <a:r>
              <a:rPr lang="fr-FR" altLang="x-none" dirty="0" err="1"/>
              <a:t>undetermined</a:t>
            </a:r>
            <a:r>
              <a:rPr lang="fr-FR" altLang="x-none" dirty="0"/>
              <a:t> stroke</a:t>
            </a:r>
          </a:p>
          <a:p>
            <a:pPr lvl="1" eaLnBrk="1" hangingPunct="1"/>
            <a:r>
              <a:rPr lang="fr-FR" altLang="x-none" dirty="0"/>
              <a:t>non fatal MI</a:t>
            </a:r>
          </a:p>
          <a:p>
            <a:pPr lvl="1" eaLnBrk="1" hangingPunct="1"/>
            <a:r>
              <a:rPr lang="fr-FR" altLang="x-none" dirty="0" err="1"/>
              <a:t>Unstable</a:t>
            </a:r>
            <a:r>
              <a:rPr lang="fr-FR" altLang="x-none" dirty="0"/>
              <a:t> </a:t>
            </a:r>
            <a:r>
              <a:rPr lang="fr-FR" altLang="x-none" dirty="0" err="1"/>
              <a:t>angina</a:t>
            </a:r>
            <a:r>
              <a:rPr lang="fr-FR" altLang="x-none" dirty="0"/>
              <a:t> </a:t>
            </a:r>
            <a:r>
              <a:rPr lang="fr-FR" altLang="x-none" dirty="0" err="1"/>
              <a:t>followed</a:t>
            </a:r>
            <a:r>
              <a:rPr lang="fr-FR" altLang="x-none" dirty="0"/>
              <a:t> by urgent </a:t>
            </a:r>
            <a:r>
              <a:rPr lang="fr-FR" altLang="x-none" dirty="0" err="1"/>
              <a:t>coronary</a:t>
            </a:r>
            <a:r>
              <a:rPr lang="fr-FR" altLang="x-none" dirty="0"/>
              <a:t> </a:t>
            </a:r>
            <a:r>
              <a:rPr lang="fr-FR" altLang="x-none" dirty="0" err="1"/>
              <a:t>revascularization</a:t>
            </a:r>
            <a:endParaRPr lang="fr-FR" altLang="x-none" dirty="0"/>
          </a:p>
          <a:p>
            <a:pPr lvl="1" eaLnBrk="1" hangingPunct="1"/>
            <a:r>
              <a:rPr lang="fr-FR" altLang="x-none" dirty="0"/>
              <a:t>TIA </a:t>
            </a:r>
            <a:r>
              <a:rPr lang="fr-FR" altLang="x-none" dirty="0" err="1"/>
              <a:t>followed</a:t>
            </a:r>
            <a:r>
              <a:rPr lang="fr-FR" altLang="x-none" dirty="0"/>
              <a:t> by urgent </a:t>
            </a:r>
            <a:r>
              <a:rPr lang="fr-FR" altLang="x-none" dirty="0" err="1"/>
              <a:t>carotid</a:t>
            </a:r>
            <a:r>
              <a:rPr lang="fr-FR" altLang="x-none" dirty="0"/>
              <a:t> </a:t>
            </a:r>
            <a:r>
              <a:rPr lang="fr-FR" altLang="x-none" dirty="0" err="1"/>
              <a:t>revascularization</a:t>
            </a:r>
            <a:endParaRPr lang="fr-FR" altLang="x-none" dirty="0"/>
          </a:p>
          <a:p>
            <a:pPr lvl="1" eaLnBrk="1" hangingPunct="1"/>
            <a:r>
              <a:rPr lang="fr-FR" altLang="x-none" dirty="0"/>
              <a:t>and </a:t>
            </a:r>
            <a:r>
              <a:rPr lang="fr-FR" altLang="x-none" dirty="0" err="1"/>
              <a:t>vascular</a:t>
            </a:r>
            <a:r>
              <a:rPr lang="fr-FR" altLang="x-none" dirty="0"/>
              <a:t> </a:t>
            </a:r>
            <a:r>
              <a:rPr lang="fr-FR" altLang="x-none" dirty="0" err="1"/>
              <a:t>death</a:t>
            </a:r>
            <a:r>
              <a:rPr lang="fr-FR" altLang="x-none" dirty="0"/>
              <a:t> </a:t>
            </a:r>
            <a:r>
              <a:rPr lang="fr-FR" altLang="x-none" dirty="0" err="1"/>
              <a:t>including</a:t>
            </a:r>
            <a:r>
              <a:rPr lang="fr-FR" altLang="x-none" dirty="0"/>
              <a:t> </a:t>
            </a:r>
            <a:r>
              <a:rPr lang="fr-FR" altLang="x-none" dirty="0" err="1"/>
              <a:t>sudden</a:t>
            </a:r>
            <a:r>
              <a:rPr lang="fr-FR" altLang="x-none" dirty="0"/>
              <a:t> </a:t>
            </a:r>
            <a:r>
              <a:rPr lang="fr-FR" altLang="x-none" dirty="0" err="1"/>
              <a:t>death</a:t>
            </a:r>
            <a:endParaRPr lang="fr-FR" altLang="x-none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>
          <a:xfrm>
            <a:off x="1165219" y="549275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r-FR" altLang="x-none" b="1" dirty="0">
                <a:solidFill>
                  <a:schemeClr val="accent1"/>
                </a:solidFill>
              </a:rPr>
            </a:br>
            <a:r>
              <a:rPr lang="fr-FR" altLang="x-none" b="1" dirty="0" err="1">
                <a:solidFill>
                  <a:schemeClr val="accent1"/>
                </a:solidFill>
              </a:rPr>
              <a:t>Study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specifications</a:t>
            </a:r>
            <a:endParaRPr lang="fr-FR" altLang="x-none" b="1" dirty="0">
              <a:solidFill>
                <a:schemeClr val="accent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095368" y="1905000"/>
            <a:ext cx="8977319" cy="4114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fr-FR" altLang="x-none" dirty="0"/>
              <a:t>Patients </a:t>
            </a:r>
            <a:r>
              <a:rPr lang="fr-FR" altLang="x-none" dirty="0" err="1"/>
              <a:t>were</a:t>
            </a:r>
            <a:r>
              <a:rPr lang="fr-FR" altLang="x-none" dirty="0"/>
              <a:t> </a:t>
            </a:r>
            <a:r>
              <a:rPr lang="fr-FR" altLang="x-none" dirty="0" err="1"/>
              <a:t>enrolled</a:t>
            </a:r>
            <a:r>
              <a:rPr lang="fr-FR" altLang="x-none" dirty="0"/>
              <a:t> </a:t>
            </a:r>
            <a:r>
              <a:rPr lang="fr-FR" altLang="x-none" dirty="0" err="1"/>
              <a:t>between</a:t>
            </a:r>
            <a:r>
              <a:rPr lang="fr-FR" altLang="x-none" dirty="0"/>
              <a:t> March 15, 2010 to </a:t>
            </a:r>
            <a:r>
              <a:rPr lang="fr-FR" altLang="x-none" dirty="0" err="1"/>
              <a:t>December</a:t>
            </a:r>
            <a:r>
              <a:rPr lang="fr-FR" altLang="x-none" dirty="0"/>
              <a:t> 31, 2018</a:t>
            </a:r>
          </a:p>
          <a:p>
            <a:pPr eaLnBrk="1" hangingPunct="1"/>
            <a:r>
              <a:rPr lang="fr-FR" altLang="x-none" dirty="0" err="1"/>
              <a:t>We</a:t>
            </a:r>
            <a:r>
              <a:rPr lang="fr-FR" altLang="x-none" dirty="0"/>
              <a:t> </a:t>
            </a:r>
            <a:r>
              <a:rPr lang="fr-FR" altLang="x-none" dirty="0" err="1"/>
              <a:t>followed</a:t>
            </a:r>
            <a:r>
              <a:rPr lang="fr-FR" altLang="x-none" dirty="0"/>
              <a:t>-up the patients </a:t>
            </a:r>
            <a:r>
              <a:rPr lang="fr-FR" altLang="x-none" dirty="0" err="1"/>
              <a:t>until</a:t>
            </a:r>
            <a:r>
              <a:rPr lang="fr-FR" altLang="x-none" dirty="0"/>
              <a:t> one </a:t>
            </a:r>
            <a:r>
              <a:rPr lang="fr-FR" altLang="x-none" dirty="0" err="1"/>
              <a:t>year</a:t>
            </a:r>
            <a:r>
              <a:rPr lang="fr-FR" altLang="x-none" dirty="0"/>
              <a:t> </a:t>
            </a:r>
            <a:r>
              <a:rPr lang="fr-FR" altLang="x-none" dirty="0" err="1"/>
              <a:t>after</a:t>
            </a:r>
            <a:r>
              <a:rPr lang="fr-FR" altLang="x-none" dirty="0"/>
              <a:t> last patients </a:t>
            </a:r>
            <a:r>
              <a:rPr lang="fr-FR" altLang="x-none" dirty="0" err="1"/>
              <a:t>included</a:t>
            </a:r>
            <a:endParaRPr lang="fr-FR" altLang="x-none" dirty="0"/>
          </a:p>
          <a:p>
            <a:pPr eaLnBrk="1" hangingPunct="1"/>
            <a:r>
              <a:rPr lang="fr-FR" altLang="x-none" dirty="0"/>
              <a:t>It </a:t>
            </a:r>
            <a:r>
              <a:rPr lang="fr-FR" altLang="x-none" dirty="0" err="1"/>
              <a:t>was</a:t>
            </a:r>
            <a:r>
              <a:rPr lang="fr-FR" altLang="x-none" dirty="0"/>
              <a:t> an </a:t>
            </a:r>
            <a:r>
              <a:rPr lang="fr-FR" altLang="x-none" dirty="0" err="1"/>
              <a:t>event</a:t>
            </a:r>
            <a:r>
              <a:rPr lang="fr-FR" altLang="x-none" dirty="0"/>
              <a:t> </a:t>
            </a:r>
            <a:r>
              <a:rPr lang="fr-FR" altLang="x-none" dirty="0" err="1"/>
              <a:t>driven</a:t>
            </a:r>
            <a:r>
              <a:rPr lang="fr-FR" altLang="x-none" dirty="0"/>
              <a:t> trial </a:t>
            </a:r>
            <a:r>
              <a:rPr lang="fr-FR" altLang="x-none" dirty="0" err="1"/>
              <a:t>until</a:t>
            </a:r>
            <a:r>
              <a:rPr lang="fr-FR" altLang="x-none" dirty="0"/>
              <a:t> an </a:t>
            </a:r>
            <a:r>
              <a:rPr lang="fr-FR" altLang="x-none" dirty="0" err="1"/>
              <a:t>accrual</a:t>
            </a:r>
            <a:r>
              <a:rPr lang="fr-FR" altLang="x-none" dirty="0"/>
              <a:t> of 385 </a:t>
            </a:r>
            <a:r>
              <a:rPr lang="fr-FR" altLang="x-none" dirty="0" err="1"/>
              <a:t>primary</a:t>
            </a:r>
            <a:r>
              <a:rPr lang="fr-FR" altLang="x-none" dirty="0"/>
              <a:t> </a:t>
            </a:r>
            <a:r>
              <a:rPr lang="fr-FR" altLang="x-none" dirty="0" err="1"/>
              <a:t>endpoints</a:t>
            </a:r>
            <a:endParaRPr lang="fr-FR" altLang="x-none" dirty="0"/>
          </a:p>
          <a:p>
            <a:pPr eaLnBrk="1" hangingPunct="1"/>
            <a:r>
              <a:rPr lang="fr-FR" altLang="x-none" dirty="0" err="1"/>
              <a:t>Follow</a:t>
            </a:r>
            <a:r>
              <a:rPr lang="fr-FR" altLang="x-none" dirty="0"/>
              <a:t>-up </a:t>
            </a:r>
            <a:r>
              <a:rPr lang="fr-FR" altLang="x-none" dirty="0" err="1"/>
              <a:t>visits</a:t>
            </a:r>
            <a:r>
              <a:rPr lang="fr-FR" altLang="x-none" dirty="0"/>
              <a:t> </a:t>
            </a:r>
            <a:r>
              <a:rPr lang="fr-FR" altLang="x-none" dirty="0" err="1"/>
              <a:t>occurred</a:t>
            </a:r>
            <a:r>
              <a:rPr lang="fr-FR" altLang="x-none" dirty="0"/>
              <a:t> </a:t>
            </a:r>
            <a:r>
              <a:rPr lang="fr-FR" altLang="x-none" dirty="0" err="1"/>
              <a:t>every</a:t>
            </a:r>
            <a:r>
              <a:rPr lang="fr-FR" altLang="x-none" dirty="0"/>
              <a:t> 6 </a:t>
            </a:r>
            <a:r>
              <a:rPr lang="fr-FR" altLang="x-none" dirty="0" err="1"/>
              <a:t>months</a:t>
            </a:r>
            <a:endParaRPr lang="fr-FR" altLang="x-none" dirty="0"/>
          </a:p>
          <a:p>
            <a:r>
              <a:rPr lang="fr-FR" altLang="x-none" dirty="0"/>
              <a:t>The </a:t>
            </a:r>
            <a:r>
              <a:rPr lang="fr-FR" altLang="x-none" dirty="0" err="1"/>
              <a:t>number</a:t>
            </a:r>
            <a:r>
              <a:rPr lang="fr-FR" altLang="x-none" dirty="0"/>
              <a:t> of center </a:t>
            </a:r>
            <a:r>
              <a:rPr lang="fr-FR" altLang="x-none" dirty="0" err="1"/>
              <a:t>was</a:t>
            </a:r>
            <a:r>
              <a:rPr lang="fr-FR" altLang="x-none" dirty="0"/>
              <a:t> 61 in France, 16 in </a:t>
            </a:r>
            <a:r>
              <a:rPr lang="fr-FR" altLang="x-none" dirty="0" err="1"/>
              <a:t>Korea</a:t>
            </a:r>
            <a:r>
              <a:rPr lang="fr-FR" altLang="x-none" dirty="0"/>
              <a:t> (</a:t>
            </a:r>
            <a:r>
              <a:rPr lang="fr-FR" altLang="x-none" dirty="0" err="1"/>
              <a:t>joined</a:t>
            </a:r>
            <a:r>
              <a:rPr lang="fr-FR" altLang="x-none" dirty="0"/>
              <a:t> the trial in </a:t>
            </a:r>
            <a:r>
              <a:rPr lang="fr-FR" altLang="x-none" dirty="0" err="1"/>
              <a:t>late</a:t>
            </a:r>
            <a:r>
              <a:rPr lang="fr-FR" altLang="x-none" dirty="0"/>
              <a:t> 2015)</a:t>
            </a:r>
          </a:p>
          <a:p>
            <a:pPr eaLnBrk="1" hangingPunct="1"/>
            <a:r>
              <a:rPr lang="fr-FR" altLang="x-none" b="1" dirty="0">
                <a:solidFill>
                  <a:schemeClr val="accent1"/>
                </a:solidFill>
              </a:rPr>
              <a:t>Trial </a:t>
            </a:r>
            <a:r>
              <a:rPr lang="fr-FR" altLang="x-none" b="1" dirty="0" err="1">
                <a:solidFill>
                  <a:schemeClr val="accent1"/>
                </a:solidFill>
              </a:rPr>
              <a:t>was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stopped</a:t>
            </a:r>
            <a:r>
              <a:rPr lang="fr-FR" altLang="x-none" b="1" dirty="0">
                <a:solidFill>
                  <a:schemeClr val="accent1"/>
                </a:solidFill>
              </a:rPr>
              <a:t> on May 25, 2019 </a:t>
            </a:r>
            <a:r>
              <a:rPr lang="fr-FR" altLang="x-none" b="1" dirty="0" err="1">
                <a:solidFill>
                  <a:schemeClr val="accent1"/>
                </a:solidFill>
              </a:rPr>
              <a:t>after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allocated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funds</a:t>
            </a:r>
            <a:r>
              <a:rPr lang="fr-FR" altLang="x-none" b="1" dirty="0">
                <a:solidFill>
                  <a:schemeClr val="accent1"/>
                </a:solidFill>
              </a:rPr>
              <a:t> have been </a:t>
            </a:r>
            <a:r>
              <a:rPr lang="fr-FR" altLang="x-none" b="1" dirty="0" err="1">
                <a:solidFill>
                  <a:schemeClr val="accent1"/>
                </a:solidFill>
              </a:rPr>
              <a:t>used</a:t>
            </a:r>
            <a:r>
              <a:rPr lang="fr-FR" altLang="x-none" b="1" dirty="0">
                <a:solidFill>
                  <a:schemeClr val="accent1"/>
                </a:solidFill>
              </a:rPr>
              <a:t>, </a:t>
            </a:r>
            <a:r>
              <a:rPr lang="fr-FR" altLang="x-none" b="1" dirty="0" err="1">
                <a:solidFill>
                  <a:schemeClr val="accent1"/>
                </a:solidFill>
              </a:rPr>
              <a:t>with</a:t>
            </a:r>
            <a:r>
              <a:rPr lang="fr-FR" altLang="x-none" b="1" dirty="0">
                <a:solidFill>
                  <a:schemeClr val="accent1"/>
                </a:solidFill>
              </a:rPr>
              <a:t> 277 </a:t>
            </a:r>
            <a:r>
              <a:rPr lang="fr-FR" altLang="x-none" b="1" dirty="0" err="1">
                <a:solidFill>
                  <a:schemeClr val="accent1"/>
                </a:solidFill>
              </a:rPr>
              <a:t>primary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endpoints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accrued</a:t>
            </a:r>
            <a:endParaRPr lang="fr-FR" altLang="x-none" b="1" dirty="0">
              <a:solidFill>
                <a:schemeClr val="accent1"/>
              </a:solidFill>
            </a:endParaRPr>
          </a:p>
          <a:p>
            <a:pPr eaLnBrk="1" hangingPunct="1"/>
            <a:r>
              <a:rPr lang="fr-FR" altLang="x-none" b="1" dirty="0" err="1">
                <a:solidFill>
                  <a:schemeClr val="accent1"/>
                </a:solidFill>
              </a:rPr>
              <a:t>Median</a:t>
            </a:r>
            <a:r>
              <a:rPr lang="fr-FR" altLang="x-none" b="1" dirty="0">
                <a:solidFill>
                  <a:schemeClr val="accent1"/>
                </a:solidFill>
              </a:rPr>
              <a:t> </a:t>
            </a:r>
            <a:r>
              <a:rPr lang="fr-FR" altLang="x-none" b="1" dirty="0" err="1">
                <a:solidFill>
                  <a:schemeClr val="accent1"/>
                </a:solidFill>
              </a:rPr>
              <a:t>follow</a:t>
            </a:r>
            <a:r>
              <a:rPr lang="fr-FR" altLang="x-none" b="1" dirty="0">
                <a:solidFill>
                  <a:schemeClr val="accent1"/>
                </a:solidFill>
              </a:rPr>
              <a:t>-up 3.5 </a:t>
            </a:r>
            <a:r>
              <a:rPr lang="fr-FR" altLang="x-none" b="1" dirty="0" err="1">
                <a:solidFill>
                  <a:schemeClr val="accent1"/>
                </a:solidFill>
              </a:rPr>
              <a:t>years</a:t>
            </a:r>
            <a:r>
              <a:rPr lang="fr-FR" altLang="x-none" b="1" dirty="0">
                <a:solidFill>
                  <a:schemeClr val="accent1"/>
                </a:solidFill>
              </a:rPr>
              <a:t> (5.3 </a:t>
            </a:r>
            <a:r>
              <a:rPr lang="fr-FR" altLang="x-none" b="1" dirty="0" err="1">
                <a:solidFill>
                  <a:schemeClr val="accent1"/>
                </a:solidFill>
              </a:rPr>
              <a:t>years</a:t>
            </a:r>
            <a:r>
              <a:rPr lang="fr-FR" altLang="x-none" b="1" dirty="0">
                <a:solidFill>
                  <a:schemeClr val="accent1"/>
                </a:solidFill>
              </a:rPr>
              <a:t> in France, 2.0 </a:t>
            </a:r>
            <a:r>
              <a:rPr lang="fr-FR" altLang="x-none" b="1" dirty="0" err="1">
                <a:solidFill>
                  <a:schemeClr val="accent1"/>
                </a:solidFill>
              </a:rPr>
              <a:t>years</a:t>
            </a:r>
            <a:r>
              <a:rPr lang="fr-FR" altLang="x-none" b="1" dirty="0">
                <a:solidFill>
                  <a:schemeClr val="accent1"/>
                </a:solidFill>
              </a:rPr>
              <a:t> in </a:t>
            </a:r>
            <a:r>
              <a:rPr lang="fr-FR" altLang="x-none" b="1" dirty="0" err="1">
                <a:solidFill>
                  <a:schemeClr val="accent1"/>
                </a:solidFill>
              </a:rPr>
              <a:t>Korea</a:t>
            </a:r>
            <a:r>
              <a:rPr lang="fr-FR" altLang="x-none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" y="0"/>
            <a:ext cx="10065823" cy="6844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194" y="1814506"/>
            <a:ext cx="1828806" cy="48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029194" y="3314700"/>
            <a:ext cx="1828806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14900" y="5800725"/>
            <a:ext cx="1943100" cy="54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72095" y="3343268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Follow</a:t>
            </a:r>
            <a:r>
              <a:rPr lang="fr-FR" b="1" dirty="0">
                <a:solidFill>
                  <a:schemeClr val="bg1"/>
                </a:solidFill>
              </a:rPr>
              <a:t>-up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00673" y="185737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14906" y="5872159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Primary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Analysis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3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8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5286"/>
              </p:ext>
            </p:extLst>
          </p:nvPr>
        </p:nvGraphicFramePr>
        <p:xfrm>
          <a:off x="1357306" y="842969"/>
          <a:ext cx="8829675" cy="601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4702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Characteristics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LDL-c &lt;70 mg/dL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(N=1430)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LDLc 100±10 mg/dL (N=1430)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1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Age, years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66.4 (11.3)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67.0 (11.1)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Male sex,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971/1430 (67.9)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963/1430 (67.3)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Body-mass index, median (IQR)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25.6 (23.3-28.6)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25.5 (23.2-28.4)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Entry event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 b="1" dirty="0" err="1">
                          <a:solidFill>
                            <a:schemeClr val="accent1"/>
                          </a:solidFill>
                          <a:effectLst/>
                        </a:rPr>
                        <a:t>Ischemic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 stroke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1220/1425 (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85.6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1229/</a:t>
                      </a:r>
                      <a:r>
                        <a:rPr lang="en-US" sz="1800" dirty="0">
                          <a:effectLst/>
                        </a:rPr>
                        <a:t>1429 </a:t>
                      </a:r>
                      <a:r>
                        <a:rPr lang="fr-FR" sz="1800" dirty="0">
                          <a:effectLst/>
                        </a:rPr>
                        <a:t>(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86.0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TIA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205/1425 (14.4)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200 /</a:t>
                      </a:r>
                      <a:r>
                        <a:rPr lang="en-US" sz="1800">
                          <a:effectLst/>
                        </a:rPr>
                        <a:t>1429 </a:t>
                      </a:r>
                      <a:r>
                        <a:rPr lang="fr-FR" sz="1800">
                          <a:effectLst/>
                        </a:rPr>
                        <a:t>(14.0)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Time since entry event, days, median (IQR)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6.0 (4.0-10.0)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6.0 (4.0-11.0)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Medical history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Hypertension,</a:t>
                      </a:r>
                      <a:r>
                        <a:rPr lang="en-US" sz="1800">
                          <a:effectLst/>
                        </a:rPr>
                        <a:t>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909/1422 (63.9)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959/1424 (67.3)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Diabetes, </a:t>
                      </a:r>
                      <a:r>
                        <a:rPr lang="en-US" sz="1800">
                          <a:effectLst/>
                        </a:rPr>
                        <a:t>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328/1420 (23.1)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315/1421 (22.2)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Dyslipidemia, </a:t>
                      </a:r>
                      <a:r>
                        <a:rPr lang="en-US" sz="1800">
                          <a:effectLst/>
                        </a:rPr>
                        <a:t>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878/1418 (61.9)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862/1420 (60.7)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Former smoker, no/total no, (%)</a:t>
                      </a:r>
                      <a:endParaRPr lang="fr-FR" sz="1800" dirty="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349/1420 (24.6)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306/1421 (21.5)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Current smoker,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446/1420 (31.4)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413/1421 (29.1)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Stroke or TIA, no/total no, (%) 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169/1419 (11.9)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153/1420 (10.8)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Coronary artery disease, no/total no, (%)</a:t>
                      </a:r>
                      <a:endParaRPr lang="fr-FR" sz="1800"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263/1418 (18.5)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227/1419 (16.0)</a:t>
                      </a:r>
                      <a:endParaRPr lang="fr-FR" sz="18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34">
                <a:tc>
                  <a:txBody>
                    <a:bodyPr/>
                    <a:lstStyle/>
                    <a:p>
                      <a:pPr marL="179705"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  <a:effectLst/>
                        </a:rPr>
                        <a:t>Statin naïve (%)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800/1418 (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56.4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769/1420 (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54.2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43034" y="114295"/>
            <a:ext cx="414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Baseline </a:t>
            </a:r>
            <a:r>
              <a:rPr lang="fr-FR" sz="3200" b="1" dirty="0" err="1">
                <a:solidFill>
                  <a:schemeClr val="accent1"/>
                </a:solidFill>
              </a:rPr>
              <a:t>characteristics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528762" y="1557338"/>
            <a:ext cx="8658226" cy="571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2" name="Picture 2" descr="niversite_Paris_logo_horizontal_20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10058400" cy="68097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3225" y="502207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135 mg/</a:t>
            </a:r>
            <a:r>
              <a:rPr lang="fr-FR" dirty="0" err="1">
                <a:solidFill>
                  <a:srgbClr val="C00000"/>
                </a:solidFill>
              </a:rPr>
              <a:t>dL</a:t>
            </a:r>
            <a:r>
              <a:rPr lang="fr-FR" dirty="0">
                <a:solidFill>
                  <a:srgbClr val="C00000"/>
                </a:solidFill>
              </a:rPr>
              <a:t> (3.5 </a:t>
            </a:r>
            <a:r>
              <a:rPr lang="fr-FR" dirty="0" err="1">
                <a:solidFill>
                  <a:srgbClr val="C00000"/>
                </a:solidFill>
              </a:rPr>
              <a:t>mmol</a:t>
            </a:r>
            <a:r>
              <a:rPr lang="fr-FR" dirty="0">
                <a:solidFill>
                  <a:srgbClr val="C00000"/>
                </a:solidFill>
              </a:rPr>
              <a:t>/L)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86099" y="229672"/>
            <a:ext cx="246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136 mg/</a:t>
            </a:r>
            <a:r>
              <a:rPr lang="fr-FR" dirty="0" err="1">
                <a:solidFill>
                  <a:schemeClr val="accent1"/>
                </a:solidFill>
              </a:rPr>
              <a:t>dL</a:t>
            </a:r>
            <a:r>
              <a:rPr lang="fr-FR" dirty="0">
                <a:solidFill>
                  <a:schemeClr val="accent1"/>
                </a:solidFill>
              </a:rPr>
              <a:t> (3.5 </a:t>
            </a:r>
            <a:r>
              <a:rPr lang="fr-FR" dirty="0" err="1">
                <a:solidFill>
                  <a:schemeClr val="accent1"/>
                </a:solidFill>
              </a:rPr>
              <a:t>mmol</a:t>
            </a:r>
            <a:r>
              <a:rPr lang="fr-FR" dirty="0">
                <a:solidFill>
                  <a:schemeClr val="accent1"/>
                </a:solidFill>
              </a:rPr>
              <a:t>/L)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43680" y="4643435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65 mg/</a:t>
            </a:r>
            <a:r>
              <a:rPr lang="fr-FR" dirty="0" err="1">
                <a:solidFill>
                  <a:srgbClr val="C00000"/>
                </a:solidFill>
              </a:rPr>
              <a:t>dL</a:t>
            </a:r>
            <a:r>
              <a:rPr lang="fr-FR" dirty="0">
                <a:solidFill>
                  <a:srgbClr val="C00000"/>
                </a:solidFill>
              </a:rPr>
              <a:t> (1.7 </a:t>
            </a:r>
            <a:r>
              <a:rPr lang="fr-FR" dirty="0" err="1">
                <a:solidFill>
                  <a:srgbClr val="C00000"/>
                </a:solidFill>
              </a:rPr>
              <a:t>mmol</a:t>
            </a:r>
            <a:r>
              <a:rPr lang="fr-FR" dirty="0">
                <a:solidFill>
                  <a:srgbClr val="C00000"/>
                </a:solidFill>
              </a:rPr>
              <a:t>/L)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43680" y="2781304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96 mg/</a:t>
            </a:r>
            <a:r>
              <a:rPr lang="fr-FR" dirty="0" err="1">
                <a:solidFill>
                  <a:schemeClr val="accent1"/>
                </a:solidFill>
              </a:rPr>
              <a:t>dL</a:t>
            </a:r>
            <a:r>
              <a:rPr lang="fr-FR" dirty="0">
                <a:solidFill>
                  <a:schemeClr val="accent1"/>
                </a:solidFill>
              </a:rPr>
              <a:t> (2.4 </a:t>
            </a:r>
            <a:r>
              <a:rPr lang="fr-FR" dirty="0" err="1">
                <a:solidFill>
                  <a:schemeClr val="accent1"/>
                </a:solidFill>
              </a:rPr>
              <a:t>mmol</a:t>
            </a:r>
            <a:r>
              <a:rPr lang="fr-FR" dirty="0">
                <a:solidFill>
                  <a:schemeClr val="accent1"/>
                </a:solidFill>
              </a:rPr>
              <a:t>/L)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90400" y="10636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&lt;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14325" y="4276732"/>
            <a:ext cx="220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Statin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only</a:t>
            </a:r>
            <a:r>
              <a:rPr lang="fr-FR" dirty="0">
                <a:solidFill>
                  <a:srgbClr val="C00000"/>
                </a:solidFill>
              </a:rPr>
              <a:t> 66%</a:t>
            </a:r>
          </a:p>
          <a:p>
            <a:r>
              <a:rPr lang="fr-FR" dirty="0" err="1">
                <a:solidFill>
                  <a:srgbClr val="C00000"/>
                </a:solidFill>
              </a:rPr>
              <a:t>Statin+Ezetimibe</a:t>
            </a:r>
            <a:r>
              <a:rPr lang="fr-FR" dirty="0">
                <a:solidFill>
                  <a:srgbClr val="C00000"/>
                </a:solidFill>
              </a:rPr>
              <a:t> 33%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4325" y="1762086"/>
            <a:ext cx="209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Statin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only</a:t>
            </a:r>
            <a:r>
              <a:rPr lang="fr-FR" dirty="0">
                <a:solidFill>
                  <a:schemeClr val="accent1"/>
                </a:solidFill>
              </a:rPr>
              <a:t> 94%</a:t>
            </a:r>
          </a:p>
          <a:p>
            <a:r>
              <a:rPr lang="fr-FR" dirty="0" err="1">
                <a:solidFill>
                  <a:schemeClr val="accent1"/>
                </a:solidFill>
              </a:rPr>
              <a:t>Statin+Ezetimibe</a:t>
            </a:r>
            <a:r>
              <a:rPr lang="fr-FR" dirty="0">
                <a:solidFill>
                  <a:schemeClr val="accent1"/>
                </a:solidFill>
              </a:rPr>
              <a:t> 5%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0" name="Picture 2" descr="niversite_Paris_logo_horizontal_20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9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r 31"/>
          <p:cNvGrpSpPr/>
          <p:nvPr/>
        </p:nvGrpSpPr>
        <p:grpSpPr>
          <a:xfrm>
            <a:off x="25145" y="1498752"/>
            <a:ext cx="5139626" cy="4057803"/>
            <a:chOff x="25145" y="1498752"/>
            <a:chExt cx="5139626" cy="4057803"/>
          </a:xfrm>
        </p:grpSpPr>
        <p:sp>
          <p:nvSpPr>
            <p:cNvPr id="5" name="ZoneTexte 4"/>
            <p:cNvSpPr txBox="1"/>
            <p:nvPr/>
          </p:nvSpPr>
          <p:spPr>
            <a:xfrm>
              <a:off x="868434" y="5033335"/>
              <a:ext cx="3801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Blood pressure </a:t>
              </a:r>
              <a:r>
                <a:rPr lang="fr-FR" sz="2800" b="1" dirty="0" err="1">
                  <a:solidFill>
                    <a:schemeClr val="accent1"/>
                  </a:solidFill>
                </a:rPr>
                <a:t>lowering</a:t>
              </a:r>
              <a:endParaRPr lang="fr-FR" sz="2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1" name="Grouper 30"/>
            <p:cNvGrpSpPr/>
            <p:nvPr/>
          </p:nvGrpSpPr>
          <p:grpSpPr>
            <a:xfrm>
              <a:off x="25145" y="1498752"/>
              <a:ext cx="5139626" cy="3556939"/>
              <a:chOff x="25145" y="1498752"/>
              <a:chExt cx="5139626" cy="3556939"/>
            </a:xfrm>
          </p:grpSpPr>
          <p:pic>
            <p:nvPicPr>
              <p:cNvPr id="30" name="Image 29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5" y="1502949"/>
                <a:ext cx="5139626" cy="3552742"/>
              </a:xfrm>
              <a:prstGeom prst="rect">
                <a:avLst/>
              </a:prstGeom>
              <a:noFill/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1002738" y="1498752"/>
                <a:ext cx="126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140 mm Hg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31316" y="3459641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80 mm Hg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477825" y="2191552"/>
                <a:ext cx="1263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135 mm Hg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2692001" y="3954806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>
                    <a:solidFill>
                      <a:srgbClr val="C00000"/>
                    </a:solidFill>
                  </a:rPr>
                  <a:t>75 mm Hg</a:t>
                </a:r>
              </a:p>
            </p:txBody>
          </p:sp>
        </p:grpSp>
      </p:grpSp>
      <p:grpSp>
        <p:nvGrpSpPr>
          <p:cNvPr id="25" name="Grouper 24"/>
          <p:cNvGrpSpPr/>
          <p:nvPr/>
        </p:nvGrpSpPr>
        <p:grpSpPr>
          <a:xfrm>
            <a:off x="4757749" y="3480132"/>
            <a:ext cx="7288517" cy="3265145"/>
            <a:chOff x="3457575" y="3480132"/>
            <a:chExt cx="7288517" cy="3265145"/>
          </a:xfrm>
        </p:grpSpPr>
        <p:pic>
          <p:nvPicPr>
            <p:cNvPr id="24" name="Image 2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3593716"/>
              <a:ext cx="4914367" cy="3151561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8111396" y="5262691"/>
              <a:ext cx="26346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err="1">
                  <a:solidFill>
                    <a:schemeClr val="accent1"/>
                  </a:solidFill>
                </a:rPr>
                <a:t>Diabetes</a:t>
              </a:r>
              <a:r>
                <a:rPr lang="fr-FR" sz="2800" b="1" dirty="0">
                  <a:solidFill>
                    <a:schemeClr val="accent1"/>
                  </a:solidFill>
                </a:rPr>
                <a:t> control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601094" y="5732144"/>
              <a:ext cx="1496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23% </a:t>
              </a:r>
              <a:r>
                <a:rPr lang="fr-FR" dirty="0" err="1">
                  <a:solidFill>
                    <a:srgbClr val="C00000"/>
                  </a:solidFill>
                </a:rPr>
                <a:t>Diabetics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32608" y="3480132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C00000"/>
                  </a:solidFill>
                </a:rPr>
                <a:t>Hb</a:t>
              </a:r>
              <a:r>
                <a:rPr lang="fr-FR" dirty="0">
                  <a:solidFill>
                    <a:srgbClr val="C00000"/>
                  </a:solidFill>
                </a:rPr>
                <a:t> A1C 8.1%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52487" y="4329497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accent1"/>
                  </a:solidFill>
                </a:rPr>
                <a:t>Hb</a:t>
              </a:r>
              <a:r>
                <a:rPr lang="fr-FR" dirty="0">
                  <a:solidFill>
                    <a:schemeClr val="accent1"/>
                  </a:solidFill>
                </a:rPr>
                <a:t> A1C 7.8%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092563" y="5103828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C00000"/>
                  </a:solidFill>
                </a:rPr>
                <a:t>Hb</a:t>
              </a:r>
              <a:r>
                <a:rPr lang="fr-FR" dirty="0">
                  <a:solidFill>
                    <a:srgbClr val="C00000"/>
                  </a:solidFill>
                </a:rPr>
                <a:t> A1C 7.2%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92563" y="5785911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accent1"/>
                  </a:solidFill>
                </a:rPr>
                <a:t>Hb</a:t>
              </a:r>
              <a:r>
                <a:rPr lang="fr-FR" dirty="0">
                  <a:solidFill>
                    <a:schemeClr val="accent1"/>
                  </a:solidFill>
                </a:rPr>
                <a:t> A1C 7.0%</a:t>
              </a: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err="1">
                <a:solidFill>
                  <a:schemeClr val="accent1"/>
                </a:solidFill>
              </a:rPr>
              <a:t>Achievement</a:t>
            </a:r>
            <a:r>
              <a:rPr lang="fr-FR" sz="3200" b="1" dirty="0">
                <a:solidFill>
                  <a:schemeClr val="accent1"/>
                </a:solidFill>
              </a:rPr>
              <a:t> of </a:t>
            </a:r>
            <a:r>
              <a:rPr lang="fr-FR" sz="3200" b="1" dirty="0" err="1">
                <a:solidFill>
                  <a:schemeClr val="accent1"/>
                </a:solidFill>
              </a:rPr>
              <a:t>prevention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targets</a:t>
            </a:r>
            <a:r>
              <a:rPr lang="fr-FR" sz="3200" b="1" dirty="0">
                <a:solidFill>
                  <a:schemeClr val="accent1"/>
                </a:solidFill>
              </a:rPr>
              <a:t> in the </a:t>
            </a:r>
            <a:r>
              <a:rPr lang="fr-FR" sz="3200" b="1" dirty="0" err="1">
                <a:solidFill>
                  <a:schemeClr val="accent1"/>
                </a:solidFill>
              </a:rPr>
              <a:t>two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treatment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arms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43607" y="85983"/>
            <a:ext cx="7804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TST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9" name="Picture 2" descr="niversite_Paris_logo_horizontal_20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6" y="80253"/>
            <a:ext cx="1984891" cy="5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er 26"/>
          <p:cNvGrpSpPr/>
          <p:nvPr/>
        </p:nvGrpSpPr>
        <p:grpSpPr>
          <a:xfrm>
            <a:off x="6773270" y="1343996"/>
            <a:ext cx="5272996" cy="3126793"/>
            <a:chOff x="6773270" y="1343996"/>
            <a:chExt cx="5272996" cy="3126793"/>
          </a:xfrm>
        </p:grpSpPr>
        <p:pic>
          <p:nvPicPr>
            <p:cNvPr id="26" name="Image 2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70" y="1343996"/>
              <a:ext cx="5272996" cy="3126793"/>
            </a:xfrm>
            <a:prstGeom prst="rect">
              <a:avLst/>
            </a:prstGeom>
            <a:noFill/>
          </p:spPr>
        </p:pic>
        <p:sp>
          <p:nvSpPr>
            <p:cNvPr id="21" name="ZoneTexte 20"/>
            <p:cNvSpPr txBox="1"/>
            <p:nvPr/>
          </p:nvSpPr>
          <p:spPr>
            <a:xfrm>
              <a:off x="8333223" y="1345605"/>
              <a:ext cx="15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Active </a:t>
              </a:r>
              <a:r>
                <a:rPr lang="fr-FR" dirty="0" err="1">
                  <a:solidFill>
                    <a:schemeClr val="accent1"/>
                  </a:solidFill>
                </a:rPr>
                <a:t>smokers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891661" y="2577070"/>
              <a:ext cx="2933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>
                  <a:solidFill>
                    <a:schemeClr val="accent1"/>
                  </a:solidFill>
                </a:rPr>
                <a:t>Smoking cessation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923210" y="218802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</a:rPr>
                <a:t>-75%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1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27624</TotalTime>
  <Words>1341</Words>
  <Application>Microsoft Office PowerPoint</Application>
  <PresentationFormat>Widescreen</PresentationFormat>
  <Paragraphs>237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Benefit of a target LDL cholesterol of less than 70 mg/dL after an ischemic stroke of atherosclerotic origin Results of the Treat Stroke to Target trial* </vt:lpstr>
      <vt:lpstr>Background</vt:lpstr>
      <vt:lpstr> Study Design</vt:lpstr>
      <vt:lpstr> Primary End-Point</vt:lpstr>
      <vt:lpstr> Study specifications</vt:lpstr>
      <vt:lpstr>PowerPoint Presentation</vt:lpstr>
      <vt:lpstr>PowerPoint Presentation</vt:lpstr>
      <vt:lpstr>PowerPoint Presentation</vt:lpstr>
      <vt:lpstr>Achievement of prevention targets in the two treatment arms</vt:lpstr>
      <vt:lpstr>PRIMARY OUTCOME</vt:lpstr>
      <vt:lpstr>PowerPoint Presentation</vt:lpstr>
      <vt:lpstr>PowerPoint Presentation</vt:lpstr>
      <vt:lpstr> 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of a target LDL cholesterol of less than 70 mg/dL after an ischemic stroke of atherosclerotic origin Results of the Treat Stroke to Target trial</dc:title>
  <dc:creator>Pierre AMARENCO</dc:creator>
  <cp:lastModifiedBy>Karen Astle</cp:lastModifiedBy>
  <cp:revision>153</cp:revision>
  <dcterms:created xsi:type="dcterms:W3CDTF">2019-08-28T11:53:24Z</dcterms:created>
  <dcterms:modified xsi:type="dcterms:W3CDTF">2019-11-18T12:18:56Z</dcterms:modified>
</cp:coreProperties>
</file>