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1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ppt/notesSlides/notesSlide1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3.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4.xml" ContentType="application/vnd.openxmlformats-officedocument.drawingml.chartshapes+xml"/>
  <Override PartName="/ppt/notesSlides/notesSlide1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5.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6.xml" ContentType="application/vnd.openxmlformats-officedocument.drawingml.chartshapes+xml"/>
  <Override PartName="/ppt/notesSlides/notesSlide1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7.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8.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368" r:id="rId2"/>
    <p:sldId id="376" r:id="rId3"/>
    <p:sldId id="400" r:id="rId4"/>
    <p:sldId id="384" r:id="rId5"/>
    <p:sldId id="276" r:id="rId6"/>
    <p:sldId id="385" r:id="rId7"/>
    <p:sldId id="404" r:id="rId8"/>
    <p:sldId id="291" r:id="rId9"/>
    <p:sldId id="366" r:id="rId10"/>
    <p:sldId id="371" r:id="rId11"/>
    <p:sldId id="387" r:id="rId12"/>
    <p:sldId id="389" r:id="rId13"/>
    <p:sldId id="380" r:id="rId14"/>
    <p:sldId id="394" r:id="rId15"/>
    <p:sldId id="386" r:id="rId16"/>
    <p:sldId id="365" r:id="rId17"/>
    <p:sldId id="372" r:id="rId18"/>
    <p:sldId id="397" r:id="rId19"/>
    <p:sldId id="398" r:id="rId20"/>
    <p:sldId id="399" r:id="rId21"/>
    <p:sldId id="298" r:id="rId22"/>
    <p:sldId id="379" r:id="rId23"/>
    <p:sldId id="34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459C39B-AC44-4A36-831D-C67388498CB4}">
          <p14:sldIdLst>
            <p14:sldId id="368"/>
            <p14:sldId id="376"/>
            <p14:sldId id="400"/>
            <p14:sldId id="384"/>
            <p14:sldId id="276"/>
            <p14:sldId id="385"/>
            <p14:sldId id="404"/>
            <p14:sldId id="291"/>
            <p14:sldId id="366"/>
            <p14:sldId id="371"/>
            <p14:sldId id="387"/>
            <p14:sldId id="389"/>
            <p14:sldId id="380"/>
            <p14:sldId id="394"/>
            <p14:sldId id="386"/>
            <p14:sldId id="365"/>
            <p14:sldId id="372"/>
            <p14:sldId id="397"/>
            <p14:sldId id="398"/>
            <p14:sldId id="399"/>
            <p14:sldId id="298"/>
            <p14:sldId id="379"/>
            <p14:sldId id="34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92" userDrawn="1">
          <p15:clr>
            <a:srgbClr val="A4A3A4"/>
          </p15:clr>
        </p15:guide>
        <p15:guide id="4" pos="705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ttrick, Doug" initials="HD" lastIdx="27" clrIdx="0">
    <p:extLst>
      <p:ext uri="{19B8F6BF-5375-455C-9EA6-DF929625EA0E}">
        <p15:presenceInfo xmlns:p15="http://schemas.microsoft.com/office/powerpoint/2012/main" userId="S-1-5-21-602162358-448539723-682003330-44112" providerId="AD"/>
      </p:ext>
    </p:extLst>
  </p:cmAuthor>
  <p:cmAuthor id="2" name="Pateraki, Sofia" initials="PS" lastIdx="47" clrIdx="1">
    <p:extLst>
      <p:ext uri="{19B8F6BF-5375-455C-9EA6-DF929625EA0E}">
        <p15:presenceInfo xmlns:p15="http://schemas.microsoft.com/office/powerpoint/2012/main" userId="S-1-5-21-602162358-448539723-682003330-92402" providerId="AD"/>
      </p:ext>
    </p:extLst>
  </p:cmAuthor>
  <p:cmAuthor id="3" name="Fahy, Martin [STS]" initials="FM[" lastIdx="9" clrIdx="2">
    <p:extLst>
      <p:ext uri="{19B8F6BF-5375-455C-9EA6-DF929625EA0E}">
        <p15:presenceInfo xmlns:p15="http://schemas.microsoft.com/office/powerpoint/2012/main" userId="S-1-5-21-602162358-448539723-682003330-705085" providerId="AD"/>
      </p:ext>
    </p:extLst>
  </p:cmAuthor>
  <p:cmAuthor id="4" name="Behrmann, Heidrun" initials="BH" lastIdx="3" clrIdx="3">
    <p:extLst>
      <p:ext uri="{19B8F6BF-5375-455C-9EA6-DF929625EA0E}">
        <p15:presenceInfo xmlns:p15="http://schemas.microsoft.com/office/powerpoint/2012/main" userId="S-1-5-21-602162358-448539723-682003330-552109" providerId="AD"/>
      </p:ext>
    </p:extLst>
  </p:cmAuthor>
  <p:cmAuthor id="5" name="Wandrey, Keri" initials="WK" lastIdx="7" clrIdx="4">
    <p:extLst>
      <p:ext uri="{19B8F6BF-5375-455C-9EA6-DF929625EA0E}">
        <p15:presenceInfo xmlns:p15="http://schemas.microsoft.com/office/powerpoint/2012/main" userId="S-1-5-21-602162358-448539723-682003330-1476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E46"/>
    <a:srgbClr val="00924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98" autoAdjust="0"/>
    <p:restoredTop sz="88129" autoAdjust="0"/>
  </p:normalViewPr>
  <p:slideViewPr>
    <p:cSldViewPr snapToGrid="0" snapToObjects="1" showGuides="1">
      <p:cViewPr varScale="1">
        <p:scale>
          <a:sx n="97" d="100"/>
          <a:sy n="97" d="100"/>
        </p:scale>
        <p:origin x="1344" y="78"/>
      </p:cViewPr>
      <p:guideLst>
        <p:guide orient="horz" pos="2160"/>
        <p:guide pos="3840"/>
        <p:guide pos="792"/>
        <p:guide pos="7056"/>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7.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4.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5.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showLegendKey val="0"/>
          <c:showVal val="0"/>
          <c:showCatName val="0"/>
          <c:showSerName val="0"/>
          <c:showPercent val="0"/>
          <c:showBubbleSize val="0"/>
        </c:dLbls>
        <c:gapWidth val="219"/>
        <c:axId val="1176031496"/>
        <c:axId val="1176052816"/>
      </c:barChart>
      <c:valAx>
        <c:axId val="1176052816"/>
        <c:scaling>
          <c:orientation val="minMax"/>
          <c:max val="4"/>
        </c:scaling>
        <c:delete val="1"/>
        <c:axPos val="r"/>
        <c:numFmt formatCode="#,##0.00" sourceLinked="0"/>
        <c:majorTickMark val="out"/>
        <c:minorTickMark val="none"/>
        <c:tickLblPos val="nextTo"/>
        <c:crossAx val="1176031496"/>
        <c:crosses val="max"/>
        <c:crossBetween val="between"/>
        <c:majorUnit val="1"/>
      </c:valAx>
      <c:catAx>
        <c:axId val="1176031496"/>
        <c:scaling>
          <c:orientation val="minMax"/>
        </c:scaling>
        <c:delete val="1"/>
        <c:axPos val="b"/>
        <c:numFmt formatCode="General" sourceLinked="1"/>
        <c:majorTickMark val="out"/>
        <c:minorTickMark val="none"/>
        <c:tickLblPos val="nextTo"/>
        <c:crossAx val="1176052816"/>
        <c:crosses val="autoZero"/>
        <c:auto val="1"/>
        <c:lblAlgn val="ctr"/>
        <c:lblOffset val="100"/>
        <c:noMultiLvlLbl val="0"/>
      </c:catAx>
      <c:spPr>
        <a:noFill/>
        <a:ln w="25400">
          <a:noFill/>
        </a:ln>
        <a:effectLst/>
      </c:spPr>
    </c:plotArea>
    <c:legend>
      <c:legendPos val="t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Chart 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723644735736613"/>
          <c:y val="0.10183183012009629"/>
          <c:w val="0.79578415374503553"/>
          <c:h val="0.86115068592443211"/>
        </c:manualLayout>
      </c:layout>
      <c:barChart>
        <c:barDir val="col"/>
        <c:grouping val="clustered"/>
        <c:varyColors val="0"/>
        <c:ser>
          <c:idx val="0"/>
          <c:order val="0"/>
          <c:tx>
            <c:strRef>
              <c:f>Sheet1!$B$1</c:f>
              <c:strCache>
                <c:ptCount val="1"/>
                <c:pt idx="0">
                  <c:v>RDN</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T1</c:v>
                </c:pt>
                <c:pt idx="1">
                  <c:v>T2</c:v>
                </c:pt>
                <c:pt idx="2">
                  <c:v>T3</c:v>
                </c:pt>
              </c:strCache>
            </c:strRef>
          </c:cat>
          <c:val>
            <c:numRef>
              <c:f>Sheet1!$B$2:$B$4</c:f>
              <c:numCache>
                <c:formatCode>General</c:formatCode>
                <c:ptCount val="3"/>
                <c:pt idx="0">
                  <c:v>-3.1</c:v>
                </c:pt>
                <c:pt idx="1">
                  <c:v>-6.4</c:v>
                </c:pt>
                <c:pt idx="2">
                  <c:v>-6.8</c:v>
                </c:pt>
              </c:numCache>
            </c:numRef>
          </c:val>
          <c:extLst>
            <c:ext xmlns:c16="http://schemas.microsoft.com/office/drawing/2014/chart" uri="{C3380CC4-5D6E-409C-BE32-E72D297353CC}">
              <c16:uniqueId val="{00000004-1CB2-4914-845A-B6BBD5A77551}"/>
            </c:ext>
          </c:extLst>
        </c:ser>
        <c:dLbls>
          <c:showLegendKey val="0"/>
          <c:showVal val="0"/>
          <c:showCatName val="0"/>
          <c:showSerName val="0"/>
          <c:showPercent val="0"/>
          <c:showBubbleSize val="0"/>
        </c:dLbls>
        <c:gapWidth val="72"/>
        <c:axId val="664531232"/>
        <c:axId val="664531560"/>
      </c:barChart>
      <c:catAx>
        <c:axId val="664531232"/>
        <c:scaling>
          <c:orientation val="minMax"/>
        </c:scaling>
        <c:delete val="0"/>
        <c:axPos val="b"/>
        <c:numFmt formatCode="General" sourceLinked="1"/>
        <c:majorTickMark val="in"/>
        <c:minorTickMark val="none"/>
        <c:tickLblPos val="none"/>
        <c:spPr>
          <a:noFill/>
          <a:ln w="19050" cap="flat" cmpd="sng" algn="ctr">
            <a:solidFill>
              <a:schemeClr val="tx1">
                <a:lumMod val="50000"/>
                <a:lumOff val="50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4531560"/>
        <c:crosses val="autoZero"/>
        <c:auto val="1"/>
        <c:lblAlgn val="ctr"/>
        <c:lblOffset val="100"/>
        <c:noMultiLvlLbl val="0"/>
      </c:catAx>
      <c:valAx>
        <c:axId val="664531560"/>
        <c:scaling>
          <c:orientation val="minMax"/>
          <c:max val="0"/>
          <c:min val="-15"/>
        </c:scaling>
        <c:delete val="0"/>
        <c:axPos val="l"/>
        <c:title>
          <c:tx>
            <c:rich>
              <a:bodyPr rot="-5400000" spcFirstLastPara="1" vertOverflow="ellipsis" vert="horz" wrap="square" anchor="ctr" anchorCtr="1"/>
              <a:lstStyle/>
              <a:p>
                <a:pPr>
                  <a:defRPr sz="1700" b="0" i="0" u="none" strike="noStrike" kern="1200" baseline="0">
                    <a:solidFill>
                      <a:schemeClr val="tx1"/>
                    </a:solidFill>
                    <a:latin typeface="+mn-lt"/>
                    <a:ea typeface="+mn-ea"/>
                    <a:cs typeface="+mn-cs"/>
                  </a:defRPr>
                </a:pPr>
                <a:r>
                  <a:rPr lang="en-US" sz="1700" b="0" i="0" baseline="0" dirty="0">
                    <a:solidFill>
                      <a:schemeClr val="tx1"/>
                    </a:solidFill>
                    <a:effectLst/>
                    <a:latin typeface="Arial Narrow" panose="020B0606020202030204" pitchFamily="34" charset="0"/>
                  </a:rPr>
                  <a:t>Systolic ABPM Change from </a:t>
                </a:r>
              </a:p>
              <a:p>
                <a:pPr>
                  <a:defRPr sz="1700">
                    <a:solidFill>
                      <a:schemeClr val="tx1"/>
                    </a:solidFill>
                  </a:defRPr>
                </a:pPr>
                <a:r>
                  <a:rPr lang="en-US" sz="1700" b="0" i="0" baseline="0" dirty="0">
                    <a:solidFill>
                      <a:schemeClr val="tx1"/>
                    </a:solidFill>
                    <a:effectLst/>
                    <a:latin typeface="Arial Narrow" panose="020B0606020202030204" pitchFamily="34" charset="0"/>
                  </a:rPr>
                  <a:t>baseline to 3 months (mmHg)</a:t>
                </a:r>
                <a:endParaRPr lang="en-US" sz="1700" b="0" i="0" dirty="0">
                  <a:solidFill>
                    <a:schemeClr val="tx1"/>
                  </a:solidFill>
                  <a:effectLst/>
                  <a:latin typeface="Arial Narrow" panose="020B0606020202030204" pitchFamily="34" charset="0"/>
                </a:endParaRPr>
              </a:p>
            </c:rich>
          </c:tx>
          <c:layout>
            <c:manualLayout>
              <c:xMode val="edge"/>
              <c:yMode val="edge"/>
              <c:x val="0"/>
              <c:y val="0.12292063916307105"/>
            </c:manualLayout>
          </c:layout>
          <c:overlay val="0"/>
          <c:spPr>
            <a:noFill/>
            <a:ln>
              <a:noFill/>
            </a:ln>
            <a:effectLst/>
          </c:spPr>
          <c:txPr>
            <a:bodyPr rot="-5400000" spcFirstLastPara="1" vertOverflow="ellipsis" vert="horz" wrap="square" anchor="ctr" anchorCtr="1"/>
            <a:lstStyle/>
            <a:p>
              <a:pPr>
                <a:defRPr sz="17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19050">
            <a:solidFill>
              <a:schemeClr val="tx1">
                <a:lumMod val="50000"/>
                <a:lumOff val="50000"/>
              </a:schemeClr>
            </a:solidFill>
          </a:ln>
          <a:effectLst/>
        </c:spPr>
        <c:txPr>
          <a:bodyPr rot="-6000000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crossAx val="664531232"/>
        <c:crosses val="autoZero"/>
        <c:crossBetween val="between"/>
        <c:majorUnit val="3"/>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Chart 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723644735736613"/>
          <c:y val="0.10183183012009629"/>
          <c:w val="0.79578415374503553"/>
          <c:h val="0.86115068592443211"/>
        </c:manualLayout>
      </c:layout>
      <c:barChart>
        <c:barDir val="col"/>
        <c:grouping val="clustered"/>
        <c:varyColors val="0"/>
        <c:ser>
          <c:idx val="0"/>
          <c:order val="0"/>
          <c:tx>
            <c:strRef>
              <c:f>Sheet1!$B$1</c:f>
              <c:strCache>
                <c:ptCount val="1"/>
                <c:pt idx="0">
                  <c:v>RDN</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T1</c:v>
                </c:pt>
                <c:pt idx="1">
                  <c:v>T2</c:v>
                </c:pt>
                <c:pt idx="2">
                  <c:v>T3</c:v>
                </c:pt>
              </c:strCache>
            </c:strRef>
          </c:cat>
          <c:val>
            <c:numRef>
              <c:f>Sheet1!$B$2:$B$4</c:f>
              <c:numCache>
                <c:formatCode>General</c:formatCode>
                <c:ptCount val="3"/>
                <c:pt idx="0">
                  <c:v>-10.4</c:v>
                </c:pt>
                <c:pt idx="1">
                  <c:v>-11.5</c:v>
                </c:pt>
                <c:pt idx="2">
                  <c:v>-8.3000000000000007</c:v>
                </c:pt>
              </c:numCache>
            </c:numRef>
          </c:val>
          <c:extLst>
            <c:ext xmlns:c16="http://schemas.microsoft.com/office/drawing/2014/chart" uri="{C3380CC4-5D6E-409C-BE32-E72D297353CC}">
              <c16:uniqueId val="{00000000-F73D-468B-857B-D584E6C21AD6}"/>
            </c:ext>
          </c:extLst>
        </c:ser>
        <c:dLbls>
          <c:showLegendKey val="0"/>
          <c:showVal val="0"/>
          <c:showCatName val="0"/>
          <c:showSerName val="0"/>
          <c:showPercent val="0"/>
          <c:showBubbleSize val="0"/>
        </c:dLbls>
        <c:gapWidth val="72"/>
        <c:axId val="664531232"/>
        <c:axId val="664531560"/>
      </c:barChart>
      <c:catAx>
        <c:axId val="664531232"/>
        <c:scaling>
          <c:orientation val="minMax"/>
        </c:scaling>
        <c:delete val="0"/>
        <c:axPos val="b"/>
        <c:numFmt formatCode="General" sourceLinked="1"/>
        <c:majorTickMark val="in"/>
        <c:minorTickMark val="none"/>
        <c:tickLblPos val="none"/>
        <c:spPr>
          <a:noFill/>
          <a:ln w="19050" cap="flat" cmpd="sng" algn="ctr">
            <a:solidFill>
              <a:schemeClr val="tx1">
                <a:lumMod val="50000"/>
                <a:lumOff val="50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4531560"/>
        <c:crosses val="autoZero"/>
        <c:auto val="1"/>
        <c:lblAlgn val="ctr"/>
        <c:lblOffset val="100"/>
        <c:noMultiLvlLbl val="0"/>
      </c:catAx>
      <c:valAx>
        <c:axId val="664531560"/>
        <c:scaling>
          <c:orientation val="minMax"/>
          <c:max val="0"/>
          <c:min val="-15"/>
        </c:scaling>
        <c:delete val="0"/>
        <c:axPos val="l"/>
        <c:title>
          <c:tx>
            <c:rich>
              <a:bodyPr rot="-5400000" spcFirstLastPara="1" vertOverflow="ellipsis" vert="horz" wrap="square" anchor="ctr" anchorCtr="1"/>
              <a:lstStyle/>
              <a:p>
                <a:pPr>
                  <a:defRPr sz="1700" b="0" i="0" u="none" strike="noStrike" kern="1200" baseline="0">
                    <a:solidFill>
                      <a:schemeClr val="tx1"/>
                    </a:solidFill>
                    <a:latin typeface="+mn-lt"/>
                    <a:ea typeface="+mn-ea"/>
                    <a:cs typeface="+mn-cs"/>
                  </a:defRPr>
                </a:pPr>
                <a:r>
                  <a:rPr lang="en-US" sz="1700" b="0" i="0" baseline="0" dirty="0">
                    <a:solidFill>
                      <a:schemeClr val="tx1"/>
                    </a:solidFill>
                    <a:effectLst/>
                    <a:latin typeface="Arial Narrow" panose="020B0606020202030204" pitchFamily="34" charset="0"/>
                  </a:rPr>
                  <a:t>Office Systolic Change from </a:t>
                </a:r>
              </a:p>
              <a:p>
                <a:pPr>
                  <a:defRPr sz="1700">
                    <a:solidFill>
                      <a:schemeClr val="tx1"/>
                    </a:solidFill>
                  </a:defRPr>
                </a:pPr>
                <a:r>
                  <a:rPr lang="en-US" sz="1700" b="0" i="0" baseline="0" dirty="0">
                    <a:solidFill>
                      <a:schemeClr val="tx1"/>
                    </a:solidFill>
                    <a:effectLst/>
                    <a:latin typeface="Arial Narrow" panose="020B0606020202030204" pitchFamily="34" charset="0"/>
                  </a:rPr>
                  <a:t>baseline to 3 months (mmHg)</a:t>
                </a:r>
                <a:endParaRPr lang="en-US" sz="1700" b="0" i="0" dirty="0">
                  <a:solidFill>
                    <a:schemeClr val="tx1"/>
                  </a:solidFill>
                  <a:effectLst/>
                  <a:latin typeface="Arial Narrow" panose="020B0606020202030204" pitchFamily="34" charset="0"/>
                </a:endParaRPr>
              </a:p>
            </c:rich>
          </c:tx>
          <c:layout>
            <c:manualLayout>
              <c:xMode val="edge"/>
              <c:yMode val="edge"/>
              <c:x val="0"/>
              <c:y val="0.12292063916307105"/>
            </c:manualLayout>
          </c:layout>
          <c:overlay val="0"/>
          <c:spPr>
            <a:noFill/>
            <a:ln>
              <a:noFill/>
            </a:ln>
            <a:effectLst/>
          </c:spPr>
          <c:txPr>
            <a:bodyPr rot="-5400000" spcFirstLastPara="1" vertOverflow="ellipsis" vert="horz" wrap="square" anchor="ctr" anchorCtr="1"/>
            <a:lstStyle/>
            <a:p>
              <a:pPr>
                <a:defRPr sz="17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19050">
            <a:solidFill>
              <a:schemeClr val="tx1">
                <a:lumMod val="50000"/>
                <a:lumOff val="50000"/>
              </a:schemeClr>
            </a:solidFill>
          </a:ln>
          <a:effectLst/>
        </c:spPr>
        <c:txPr>
          <a:bodyPr rot="-6000000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crossAx val="664531232"/>
        <c:crosses val="autoZero"/>
        <c:crossBetween val="between"/>
        <c:majorUnit val="3"/>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b="1" dirty="0">
                <a:solidFill>
                  <a:srgbClr val="001E46"/>
                </a:solidFill>
                <a:latin typeface="Arial Narrow" panose="020B0606020202030204" pitchFamily="34" charset="0"/>
              </a:rPr>
              <a:t>eGFR</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RDN</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plus"/>
            <c:errValType val="cust"/>
            <c:noEndCap val="0"/>
            <c:plus>
              <c:numRef>
                <c:f>Sheet1!$H$2:$H$5</c:f>
                <c:numCache>
                  <c:formatCode>General</c:formatCode>
                  <c:ptCount val="4"/>
                  <c:pt idx="0">
                    <c:v>16.690000000000001</c:v>
                  </c:pt>
                  <c:pt idx="1">
                    <c:v>20.99</c:v>
                  </c:pt>
                  <c:pt idx="2">
                    <c:v>14.65</c:v>
                  </c:pt>
                  <c:pt idx="3">
                    <c:v>16.96</c:v>
                  </c:pt>
                </c:numCache>
              </c:numRef>
            </c:plus>
            <c:minus>
              <c:numLit>
                <c:formatCode>General</c:formatCode>
                <c:ptCount val="1"/>
                <c:pt idx="0">
                  <c:v>1</c:v>
                </c:pt>
              </c:numLit>
            </c:minus>
            <c:spPr>
              <a:noFill/>
              <a:ln w="9525" cap="flat" cmpd="sng" algn="ctr">
                <a:solidFill>
                  <a:schemeClr val="bg1">
                    <a:lumMod val="85000"/>
                  </a:schemeClr>
                </a:solidFill>
                <a:round/>
              </a:ln>
              <a:effectLst/>
            </c:spPr>
          </c:errBars>
          <c:cat>
            <c:strRef>
              <c:f>Sheet1!$A$2:$A$5</c:f>
              <c:strCache>
                <c:ptCount val="4"/>
                <c:pt idx="0">
                  <c:v>Baseline</c:v>
                </c:pt>
                <c:pt idx="1">
                  <c:v>Discharge</c:v>
                </c:pt>
                <c:pt idx="2">
                  <c:v>1 M</c:v>
                </c:pt>
                <c:pt idx="3">
                  <c:v>3 M</c:v>
                </c:pt>
              </c:strCache>
            </c:strRef>
          </c:cat>
          <c:val>
            <c:numRef>
              <c:f>Sheet1!$B$2:$B$5</c:f>
              <c:numCache>
                <c:formatCode>General</c:formatCode>
                <c:ptCount val="4"/>
                <c:pt idx="0">
                  <c:v>80.86</c:v>
                </c:pt>
                <c:pt idx="1">
                  <c:v>83.29</c:v>
                </c:pt>
                <c:pt idx="2">
                  <c:v>80.44</c:v>
                </c:pt>
                <c:pt idx="3">
                  <c:v>82.94</c:v>
                </c:pt>
              </c:numCache>
            </c:numRef>
          </c:val>
          <c:extLst>
            <c:ext xmlns:c16="http://schemas.microsoft.com/office/drawing/2014/chart" uri="{C3380CC4-5D6E-409C-BE32-E72D297353CC}">
              <c16:uniqueId val="{00000000-7043-4AB0-9E79-B189A24C99E1}"/>
            </c:ext>
          </c:extLst>
        </c:ser>
        <c:ser>
          <c:idx val="1"/>
          <c:order val="1"/>
          <c:tx>
            <c:strRef>
              <c:f>Sheet1!$C$1</c:f>
              <c:strCache>
                <c:ptCount val="1"/>
                <c:pt idx="0">
                  <c:v>Sham</c:v>
                </c:pt>
              </c:strCache>
            </c:strRef>
          </c:tx>
          <c:spPr>
            <a:solidFill>
              <a:schemeClr val="bg1">
                <a:lumMod val="65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plus"/>
            <c:errValType val="cust"/>
            <c:noEndCap val="0"/>
            <c:plus>
              <c:numRef>
                <c:f>Sheet1!$I$2:$I$5</c:f>
                <c:numCache>
                  <c:formatCode>General</c:formatCode>
                  <c:ptCount val="4"/>
                  <c:pt idx="0">
                    <c:v>20.52</c:v>
                  </c:pt>
                  <c:pt idx="1">
                    <c:v>16.96</c:v>
                  </c:pt>
                  <c:pt idx="2">
                    <c:v>16.170000000000002</c:v>
                  </c:pt>
                  <c:pt idx="3">
                    <c:v>18.899999999999999</c:v>
                  </c:pt>
                </c:numCache>
              </c:numRef>
            </c:plus>
            <c:minus>
              <c:numLit>
                <c:formatCode>General</c:formatCode>
                <c:ptCount val="1"/>
                <c:pt idx="0">
                  <c:v>1</c:v>
                </c:pt>
              </c:numLit>
            </c:minus>
            <c:spPr>
              <a:noFill/>
              <a:ln w="9525" cap="flat" cmpd="sng" algn="ctr">
                <a:solidFill>
                  <a:schemeClr val="bg1">
                    <a:lumMod val="85000"/>
                  </a:schemeClr>
                </a:solidFill>
                <a:round/>
              </a:ln>
              <a:effectLst/>
            </c:spPr>
          </c:errBars>
          <c:cat>
            <c:strRef>
              <c:f>Sheet1!$A$2:$A$5</c:f>
              <c:strCache>
                <c:ptCount val="4"/>
                <c:pt idx="0">
                  <c:v>Baseline</c:v>
                </c:pt>
                <c:pt idx="1">
                  <c:v>Discharge</c:v>
                </c:pt>
                <c:pt idx="2">
                  <c:v>1 M</c:v>
                </c:pt>
                <c:pt idx="3">
                  <c:v>3 M</c:v>
                </c:pt>
              </c:strCache>
            </c:strRef>
          </c:cat>
          <c:val>
            <c:numRef>
              <c:f>Sheet1!$C$2:$C$5</c:f>
              <c:numCache>
                <c:formatCode>General</c:formatCode>
                <c:ptCount val="4"/>
                <c:pt idx="0">
                  <c:v>88.25</c:v>
                </c:pt>
                <c:pt idx="1">
                  <c:v>86.49</c:v>
                </c:pt>
                <c:pt idx="2">
                  <c:v>87.38</c:v>
                </c:pt>
                <c:pt idx="3">
                  <c:v>89.95</c:v>
                </c:pt>
              </c:numCache>
            </c:numRef>
          </c:val>
          <c:extLst>
            <c:ext xmlns:c16="http://schemas.microsoft.com/office/drawing/2014/chart" uri="{C3380CC4-5D6E-409C-BE32-E72D297353CC}">
              <c16:uniqueId val="{00000001-7043-4AB0-9E79-B189A24C99E1}"/>
            </c:ext>
          </c:extLst>
        </c:ser>
        <c:dLbls>
          <c:showLegendKey val="0"/>
          <c:showVal val="0"/>
          <c:showCatName val="0"/>
          <c:showSerName val="0"/>
          <c:showPercent val="0"/>
          <c:showBubbleSize val="0"/>
        </c:dLbls>
        <c:gapWidth val="89"/>
        <c:axId val="2101206176"/>
        <c:axId val="2101247176"/>
      </c:barChart>
      <c:catAx>
        <c:axId val="2101206176"/>
        <c:scaling>
          <c:orientation val="minMax"/>
        </c:scaling>
        <c:delete val="0"/>
        <c:axPos val="b"/>
        <c:numFmt formatCode="General" sourceLinked="1"/>
        <c:majorTickMark val="out"/>
        <c:minorTickMark val="none"/>
        <c:tickLblPos val="nextTo"/>
        <c:spPr>
          <a:noFill/>
          <a:ln w="19050" cap="flat" cmpd="sng" algn="ctr">
            <a:solidFill>
              <a:schemeClr val="tx1">
                <a:lumMod val="50000"/>
                <a:lumOff val="50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2101247176"/>
        <c:crosses val="autoZero"/>
        <c:auto val="1"/>
        <c:lblAlgn val="ctr"/>
        <c:lblOffset val="100"/>
        <c:noMultiLvlLbl val="0"/>
      </c:catAx>
      <c:valAx>
        <c:axId val="2101247176"/>
        <c:scaling>
          <c:orientation val="minMax"/>
          <c:max val="125"/>
          <c:min val="0"/>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400" b="0" i="0" baseline="0" dirty="0">
                    <a:effectLst/>
                  </a:rPr>
                  <a:t>eGFR (ml/min/1.73 m</a:t>
                </a:r>
                <a:r>
                  <a:rPr lang="en-US" sz="1400" b="0" i="0" baseline="30000" dirty="0">
                    <a:effectLst/>
                  </a:rPr>
                  <a:t>2</a:t>
                </a:r>
                <a:r>
                  <a:rPr lang="en-US" sz="1400" b="0" i="0" baseline="0" dirty="0">
                    <a:effectLst/>
                  </a:rPr>
                  <a:t>)</a:t>
                </a:r>
                <a:endParaRPr lang="en-US" sz="1100" dirty="0">
                  <a:effectLst/>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19050">
            <a:solidFill>
              <a:schemeClr val="tx1">
                <a:lumMod val="50000"/>
                <a:lumOff val="50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01206176"/>
        <c:crosses val="autoZero"/>
        <c:crossBetween val="between"/>
        <c:majorUnit val="25"/>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001E46"/>
                </a:solidFill>
                <a:latin typeface="+mn-lt"/>
                <a:ea typeface="+mn-ea"/>
                <a:cs typeface="+mn-cs"/>
              </a:defRPr>
            </a:pPr>
            <a:r>
              <a:rPr lang="en-US" sz="2400" b="1" dirty="0">
                <a:solidFill>
                  <a:srgbClr val="001E46"/>
                </a:solidFill>
                <a:latin typeface="Arial Narrow" panose="020B0606020202030204" pitchFamily="34" charset="0"/>
              </a:rPr>
              <a:t>Serum Creatinine</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001E46"/>
              </a:solidFill>
              <a:latin typeface="+mn-lt"/>
              <a:ea typeface="+mn-ea"/>
              <a:cs typeface="+mn-cs"/>
            </a:defRPr>
          </a:pPr>
          <a:endParaRPr lang="en-US"/>
        </a:p>
      </c:txPr>
    </c:title>
    <c:autoTitleDeleted val="0"/>
    <c:plotArea>
      <c:layout/>
      <c:barChart>
        <c:barDir val="col"/>
        <c:grouping val="clustered"/>
        <c:varyColors val="0"/>
        <c:ser>
          <c:idx val="0"/>
          <c:order val="0"/>
          <c:tx>
            <c:strRef>
              <c:f>Sheet1!$D$1</c:f>
              <c:strCache>
                <c:ptCount val="1"/>
                <c:pt idx="0">
                  <c:v>RDN</c:v>
                </c:pt>
              </c:strCache>
            </c:strRef>
          </c:tx>
          <c:spPr>
            <a:solidFill>
              <a:schemeClr val="accent1"/>
            </a:solidFill>
            <a:ln>
              <a:noFill/>
            </a:ln>
            <a:effectLst/>
          </c:spPr>
          <c:invertIfNegative val="0"/>
          <c:dLbls>
            <c:numFmt formatCode="#,##0.00" sourceLinked="0"/>
            <c:spPr>
              <a:noFill/>
              <a:ln>
                <a:noFill/>
              </a:ln>
              <a:effectLst/>
            </c:spPr>
            <c:txPr>
              <a:bodyPr rot="0" spcFirstLastPara="1" vertOverflow="ellipsis" vert="horz" wrap="square" lIns="38100" tIns="19050" rIns="38100" bIns="19050" anchor="ctr" anchorCtr="1">
                <a:spAutoFit/>
              </a:bodyPr>
              <a:lstStyle/>
              <a:p>
                <a:pPr>
                  <a:defRPr sz="11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plus"/>
            <c:errValType val="cust"/>
            <c:noEndCap val="0"/>
            <c:plus>
              <c:numRef>
                <c:f>Sheet1!$J$2:$J$5</c:f>
                <c:numCache>
                  <c:formatCode>General</c:formatCode>
                  <c:ptCount val="4"/>
                  <c:pt idx="0">
                    <c:v>0.19</c:v>
                  </c:pt>
                  <c:pt idx="1">
                    <c:v>0.28000000000000003</c:v>
                  </c:pt>
                  <c:pt idx="2">
                    <c:v>0.16</c:v>
                  </c:pt>
                  <c:pt idx="3">
                    <c:v>0.17</c:v>
                  </c:pt>
                </c:numCache>
              </c:numRef>
            </c:plus>
            <c:minus>
              <c:numLit>
                <c:formatCode>General</c:formatCode>
                <c:ptCount val="1"/>
                <c:pt idx="0">
                  <c:v>1</c:v>
                </c:pt>
              </c:numLit>
            </c:minus>
            <c:spPr>
              <a:noFill/>
              <a:ln w="9525" cap="flat" cmpd="sng" algn="ctr">
                <a:solidFill>
                  <a:schemeClr val="bg1">
                    <a:lumMod val="85000"/>
                  </a:schemeClr>
                </a:solidFill>
                <a:round/>
              </a:ln>
              <a:effectLst/>
            </c:spPr>
          </c:errBars>
          <c:cat>
            <c:strRef>
              <c:f>Sheet1!$A$2:$A$5</c:f>
              <c:strCache>
                <c:ptCount val="4"/>
                <c:pt idx="0">
                  <c:v>Baseline</c:v>
                </c:pt>
                <c:pt idx="1">
                  <c:v>Discharge</c:v>
                </c:pt>
                <c:pt idx="2">
                  <c:v>1 M</c:v>
                </c:pt>
                <c:pt idx="3">
                  <c:v>3 M</c:v>
                </c:pt>
              </c:strCache>
            </c:strRef>
          </c:cat>
          <c:val>
            <c:numRef>
              <c:f>Sheet1!$D$2:$D$5</c:f>
              <c:numCache>
                <c:formatCode>General</c:formatCode>
                <c:ptCount val="4"/>
                <c:pt idx="0">
                  <c:v>0.93</c:v>
                </c:pt>
                <c:pt idx="1">
                  <c:v>0.93</c:v>
                </c:pt>
                <c:pt idx="2">
                  <c:v>0.93</c:v>
                </c:pt>
                <c:pt idx="3">
                  <c:v>0.91</c:v>
                </c:pt>
              </c:numCache>
            </c:numRef>
          </c:val>
          <c:extLst>
            <c:ext xmlns:c16="http://schemas.microsoft.com/office/drawing/2014/chart" uri="{C3380CC4-5D6E-409C-BE32-E72D297353CC}">
              <c16:uniqueId val="{00000000-4D16-4891-8E93-770FE6B9D030}"/>
            </c:ext>
          </c:extLst>
        </c:ser>
        <c:ser>
          <c:idx val="1"/>
          <c:order val="1"/>
          <c:tx>
            <c:strRef>
              <c:f>Sheet1!$E$1</c:f>
              <c:strCache>
                <c:ptCount val="1"/>
                <c:pt idx="0">
                  <c:v>Sham</c:v>
                </c:pt>
              </c:strCache>
            </c:strRef>
          </c:tx>
          <c:spPr>
            <a:solidFill>
              <a:schemeClr val="bg1">
                <a:lumMod val="65000"/>
              </a:schemeClr>
            </a:solidFill>
            <a:ln>
              <a:noFill/>
            </a:ln>
            <a:effectLst/>
          </c:spPr>
          <c:invertIfNegative val="0"/>
          <c:dLbls>
            <c:numFmt formatCode="#,##0.00" sourceLinked="0"/>
            <c:spPr>
              <a:noFill/>
              <a:ln>
                <a:noFill/>
              </a:ln>
              <a:effectLst/>
            </c:spPr>
            <c:txPr>
              <a:bodyPr rot="0" spcFirstLastPara="1" vertOverflow="ellipsis" vert="horz" wrap="square" lIns="38100" tIns="19050" rIns="38100" bIns="19050" anchor="ctr" anchorCtr="1">
                <a:spAutoFit/>
              </a:bodyPr>
              <a:lstStyle/>
              <a:p>
                <a:pPr>
                  <a:defRPr sz="11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plus"/>
            <c:errValType val="cust"/>
            <c:noEndCap val="0"/>
            <c:plus>
              <c:numRef>
                <c:f>Sheet1!$K$2:$K$5</c:f>
                <c:numCache>
                  <c:formatCode>General</c:formatCode>
                  <c:ptCount val="4"/>
                  <c:pt idx="0">
                    <c:v>0.19</c:v>
                  </c:pt>
                  <c:pt idx="1">
                    <c:v>0.17</c:v>
                  </c:pt>
                  <c:pt idx="2">
                    <c:v>0.16</c:v>
                  </c:pt>
                  <c:pt idx="3">
                    <c:v>0.19</c:v>
                  </c:pt>
                </c:numCache>
              </c:numRef>
            </c:plus>
            <c:minus>
              <c:numLit>
                <c:formatCode>General</c:formatCode>
                <c:ptCount val="1"/>
                <c:pt idx="0">
                  <c:v>1</c:v>
                </c:pt>
              </c:numLit>
            </c:minus>
            <c:spPr>
              <a:noFill/>
              <a:ln w="9525" cap="flat" cmpd="sng" algn="ctr">
                <a:solidFill>
                  <a:schemeClr val="bg1">
                    <a:lumMod val="85000"/>
                  </a:schemeClr>
                </a:solidFill>
                <a:round/>
              </a:ln>
              <a:effectLst/>
            </c:spPr>
          </c:errBars>
          <c:cat>
            <c:strRef>
              <c:f>Sheet1!$A$2:$A$5</c:f>
              <c:strCache>
                <c:ptCount val="4"/>
                <c:pt idx="0">
                  <c:v>Baseline</c:v>
                </c:pt>
                <c:pt idx="1">
                  <c:v>Discharge</c:v>
                </c:pt>
                <c:pt idx="2">
                  <c:v>1 M</c:v>
                </c:pt>
                <c:pt idx="3">
                  <c:v>3 M</c:v>
                </c:pt>
              </c:strCache>
            </c:strRef>
          </c:cat>
          <c:val>
            <c:numRef>
              <c:f>Sheet1!$E$2:$E$5</c:f>
              <c:numCache>
                <c:formatCode>General</c:formatCode>
                <c:ptCount val="4"/>
                <c:pt idx="0">
                  <c:v>0.89</c:v>
                </c:pt>
                <c:pt idx="1">
                  <c:v>0.9</c:v>
                </c:pt>
                <c:pt idx="2">
                  <c:v>0.89</c:v>
                </c:pt>
                <c:pt idx="3">
                  <c:v>0.88</c:v>
                </c:pt>
              </c:numCache>
            </c:numRef>
          </c:val>
          <c:extLst>
            <c:ext xmlns:c16="http://schemas.microsoft.com/office/drawing/2014/chart" uri="{C3380CC4-5D6E-409C-BE32-E72D297353CC}">
              <c16:uniqueId val="{00000001-4D16-4891-8E93-770FE6B9D030}"/>
            </c:ext>
          </c:extLst>
        </c:ser>
        <c:dLbls>
          <c:showLegendKey val="0"/>
          <c:showVal val="0"/>
          <c:showCatName val="0"/>
          <c:showSerName val="0"/>
          <c:showPercent val="0"/>
          <c:showBubbleSize val="0"/>
        </c:dLbls>
        <c:gapWidth val="89"/>
        <c:axId val="2101206176"/>
        <c:axId val="2101247176"/>
      </c:barChart>
      <c:catAx>
        <c:axId val="2101206176"/>
        <c:scaling>
          <c:orientation val="minMax"/>
        </c:scaling>
        <c:delete val="0"/>
        <c:axPos val="b"/>
        <c:numFmt formatCode="General" sourceLinked="1"/>
        <c:majorTickMark val="out"/>
        <c:minorTickMark val="none"/>
        <c:tickLblPos val="nextTo"/>
        <c:spPr>
          <a:noFill/>
          <a:ln w="19050" cap="flat" cmpd="sng" algn="ctr">
            <a:solidFill>
              <a:schemeClr val="tx1">
                <a:lumMod val="50000"/>
                <a:lumOff val="50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2101247176"/>
        <c:crosses val="autoZero"/>
        <c:auto val="1"/>
        <c:lblAlgn val="ctr"/>
        <c:lblOffset val="100"/>
        <c:noMultiLvlLbl val="0"/>
      </c:catAx>
      <c:valAx>
        <c:axId val="2101247176"/>
        <c:scaling>
          <c:orientation val="minMax"/>
          <c:max val="1.4"/>
          <c:min val="0"/>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400" b="0" i="0" u="none" strike="noStrike" baseline="0" dirty="0">
                    <a:effectLst/>
                  </a:rPr>
                  <a:t>Serum Creatinine (mg/</a:t>
                </a:r>
                <a:r>
                  <a:rPr lang="en-US" sz="1400" b="0" i="0" u="none" strike="noStrike" baseline="0" dirty="0" err="1">
                    <a:effectLst/>
                  </a:rPr>
                  <a:t>dL</a:t>
                </a:r>
                <a:r>
                  <a:rPr lang="en-US" sz="1400" b="0" i="0" u="none" strike="noStrike" baseline="0" dirty="0">
                    <a:effectLst/>
                  </a:rPr>
                  <a:t>)</a:t>
                </a:r>
                <a:endParaRPr lang="en-US" sz="1200" dirty="0">
                  <a:effectLst/>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19050">
            <a:solidFill>
              <a:schemeClr val="tx1">
                <a:lumMod val="50000"/>
                <a:lumOff val="50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01206176"/>
        <c:crosses val="autoZero"/>
        <c:crossBetween val="between"/>
        <c:majorUnit val="0.2"/>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Chart 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4440546829813376E-2"/>
          <c:y val="0.10183183012009629"/>
          <c:w val="0.90325536841662102"/>
          <c:h val="0.78291572213428506"/>
        </c:manualLayout>
      </c:layout>
      <c:barChart>
        <c:barDir val="col"/>
        <c:grouping val="clustered"/>
        <c:varyColors val="0"/>
        <c:ser>
          <c:idx val="0"/>
          <c:order val="0"/>
          <c:tx>
            <c:strRef>
              <c:f>Sheet1!$B$1</c:f>
              <c:strCache>
                <c:ptCount val="1"/>
                <c:pt idx="0">
                  <c:v>RDN</c:v>
                </c:pt>
              </c:strCache>
            </c:strRef>
          </c:tx>
          <c:spPr>
            <a:solidFill>
              <a:schemeClr val="accent1"/>
            </a:solidFill>
            <a:ln>
              <a:noFill/>
            </a:ln>
            <a:effectLst/>
          </c:spPr>
          <c:invertIfNegative val="0"/>
          <c:dLbls>
            <c:dLbl>
              <c:idx val="0"/>
              <c:tx>
                <c:rich>
                  <a:bodyPr/>
                  <a:lstStyle/>
                  <a:p>
                    <a:fld id="{35418284-5A14-4FC3-B210-C92CC0197D34}" type="VALUE">
                      <a:rPr lang="en-US" sz="1800" b="1" smtClean="0"/>
                      <a:pPr/>
                      <a:t>[VALUE]</a:t>
                    </a:fld>
                    <a:endParaRPr lang="en-US" sz="1600" b="1" dirty="0"/>
                  </a:p>
                  <a:p>
                    <a:r>
                      <a:rPr lang="en-US" sz="1600" dirty="0"/>
                      <a:t>(</a:t>
                    </a:r>
                    <a:r>
                      <a:rPr lang="en-US" sz="1600" b="0" i="0" u="none" strike="noStrike" baseline="0" dirty="0">
                        <a:effectLst/>
                      </a:rPr>
                      <a:t>-9.1, -2.0</a:t>
                    </a:r>
                    <a:r>
                      <a:rPr lang="en-US" sz="1600" dirty="0"/>
                      <a:t>)</a:t>
                    </a:r>
                  </a:p>
                  <a:p>
                    <a:r>
                      <a:rPr lang="en-US" sz="1600" b="0" i="1" u="none" strike="noStrike" kern="1200" baseline="0" dirty="0">
                        <a:solidFill>
                          <a:prstClr val="black"/>
                        </a:solidFill>
                      </a:rPr>
                      <a:t>P</a:t>
                    </a:r>
                    <a:r>
                      <a:rPr lang="en-US" sz="1600" dirty="0"/>
                      <a:t>=0.003</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647-449C-BA92-EA31BD3F4E2E}"/>
                </c:ext>
              </c:extLst>
            </c:dLbl>
            <c:dLbl>
              <c:idx val="1"/>
              <c:layout>
                <c:manualLayout>
                  <c:x val="-4.4742126376602466E-3"/>
                  <c:y val="8.3404864841853279E-17"/>
                </c:manualLayout>
              </c:layout>
              <c:tx>
                <c:rich>
                  <a:bodyPr/>
                  <a:lstStyle/>
                  <a:p>
                    <a:fld id="{982C0C3D-2B0F-4683-8B38-FF2A756C28F2}" type="VALUE">
                      <a:rPr lang="en-US" sz="1800" b="1" smtClean="0">
                        <a:solidFill>
                          <a:schemeClr val="tx1"/>
                        </a:solidFill>
                      </a:rPr>
                      <a:pPr/>
                      <a:t>[VALUE]</a:t>
                    </a:fld>
                    <a:endParaRPr lang="en-US" sz="1600" b="1" i="0" u="none" strike="noStrike" kern="1200" baseline="0" dirty="0">
                      <a:solidFill>
                        <a:schemeClr val="tx1"/>
                      </a:solidFill>
                    </a:endParaRPr>
                  </a:p>
                  <a:p>
                    <a:r>
                      <a:rPr lang="en-US" sz="1600" b="0" i="0" u="none" strike="noStrike" kern="1200" baseline="0" dirty="0">
                        <a:solidFill>
                          <a:schemeClr val="tx1"/>
                        </a:solidFill>
                      </a:rPr>
                      <a:t>(</a:t>
                    </a:r>
                    <a:r>
                      <a:rPr lang="en-US" sz="1600" b="0" i="0" u="none" strike="noStrike" baseline="0" dirty="0">
                        <a:solidFill>
                          <a:schemeClr val="tx1"/>
                        </a:solidFill>
                        <a:effectLst/>
                      </a:rPr>
                      <a:t>-7.0, -2.6</a:t>
                    </a:r>
                    <a:r>
                      <a:rPr lang="en-US" sz="1600" b="0" i="0" u="none" strike="noStrike" kern="1200" baseline="0" dirty="0">
                        <a:solidFill>
                          <a:schemeClr val="tx1"/>
                        </a:solidFill>
                      </a:rPr>
                      <a:t>)</a:t>
                    </a:r>
                  </a:p>
                  <a:p>
                    <a:r>
                      <a:rPr lang="en-US" sz="1600" b="0" i="1" u="none" strike="noStrike" kern="1200" baseline="0" dirty="0">
                        <a:solidFill>
                          <a:prstClr val="black"/>
                        </a:solidFill>
                      </a:rPr>
                      <a:t>P</a:t>
                    </a:r>
                    <a:r>
                      <a:rPr lang="en-US" sz="1600" b="0" i="0" u="none" strike="noStrike" kern="1200" baseline="0" dirty="0">
                        <a:solidFill>
                          <a:schemeClr val="tx1"/>
                        </a:solidFill>
                      </a:rPr>
                      <a:t>&lt;0.001</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647-449C-BA92-EA31BD3F4E2E}"/>
                </c:ext>
              </c:extLst>
            </c:dLbl>
            <c:dLbl>
              <c:idx val="2"/>
              <c:layout>
                <c:manualLayout>
                  <c:x val="0"/>
                  <c:y val="4.549408818652863E-3"/>
                </c:manualLayout>
              </c:layout>
              <c:tx>
                <c:rich>
                  <a:bodyPr/>
                  <a:lstStyle/>
                  <a:p>
                    <a:fld id="{989C31F0-5AF8-4A43-B580-63575D9516C6}" type="VALUE">
                      <a:rPr lang="en-US" sz="1800" b="1" smtClean="0">
                        <a:solidFill>
                          <a:schemeClr val="tx1"/>
                        </a:solidFill>
                      </a:rPr>
                      <a:pPr/>
                      <a:t>[VALUE]</a:t>
                    </a:fld>
                    <a:r>
                      <a:rPr lang="en-US" sz="1800" b="1" dirty="0">
                        <a:solidFill>
                          <a:schemeClr val="tx1"/>
                        </a:solidFill>
                      </a:rPr>
                      <a:t>.0</a:t>
                    </a:r>
                    <a:r>
                      <a:rPr lang="en-US" sz="1600" b="0" i="0" u="none" strike="noStrike" kern="1200" baseline="0" dirty="0">
                        <a:solidFill>
                          <a:schemeClr val="tx1"/>
                        </a:solidFill>
                      </a:rPr>
                      <a:t> </a:t>
                    </a:r>
                  </a:p>
                  <a:p>
                    <a:r>
                      <a:rPr lang="en-US" sz="1600" b="0" i="0" u="none" strike="noStrike" baseline="0" dirty="0">
                        <a:solidFill>
                          <a:schemeClr val="tx1"/>
                        </a:solidFill>
                        <a:effectLst/>
                      </a:rPr>
                      <a:t>(-15.1, -4.9)</a:t>
                    </a:r>
                    <a:endParaRPr lang="en-US" sz="1600" b="0" i="0" u="none" strike="noStrike" kern="1200" baseline="0" dirty="0">
                      <a:solidFill>
                        <a:schemeClr val="tx1"/>
                      </a:solidFill>
                    </a:endParaRPr>
                  </a:p>
                  <a:p>
                    <a:r>
                      <a:rPr lang="en-US" sz="1600" b="0" i="1" u="none" strike="noStrike" kern="1200" baseline="0" dirty="0">
                        <a:solidFill>
                          <a:prstClr val="black"/>
                        </a:solidFill>
                      </a:rPr>
                      <a:t>P</a:t>
                    </a:r>
                    <a:r>
                      <a:rPr lang="en-US" sz="1600" b="0" i="0" u="none" strike="noStrike" kern="1200" baseline="0" dirty="0">
                        <a:solidFill>
                          <a:schemeClr val="tx1"/>
                        </a:solidFill>
                      </a:rPr>
                      <a:t>&lt;0.001</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647-449C-BA92-EA31BD3F4E2E}"/>
                </c:ext>
              </c:extLst>
            </c:dLbl>
            <c:dLbl>
              <c:idx val="3"/>
              <c:tx>
                <c:rich>
                  <a:bodyPr/>
                  <a:lstStyle/>
                  <a:p>
                    <a:fld id="{FEDF5FE6-5CE3-432A-ADEC-795D3AF3E465}" type="VALUE">
                      <a:rPr lang="en-US" sz="1800" b="1" smtClean="0">
                        <a:solidFill>
                          <a:schemeClr val="tx1"/>
                        </a:solidFill>
                      </a:rPr>
                      <a:pPr/>
                      <a:t>[VALUE]</a:t>
                    </a:fld>
                    <a:endParaRPr lang="en-US" sz="1600" b="1" i="0" u="none" strike="noStrike" kern="1200" baseline="0" dirty="0">
                      <a:solidFill>
                        <a:schemeClr val="tx1"/>
                      </a:solidFill>
                    </a:endParaRPr>
                  </a:p>
                  <a:p>
                    <a:r>
                      <a:rPr lang="en-US" sz="1600" b="0" i="0" u="none" strike="noStrike" kern="1200" baseline="0" dirty="0">
                        <a:solidFill>
                          <a:schemeClr val="tx1"/>
                        </a:solidFill>
                      </a:rPr>
                      <a:t>(</a:t>
                    </a:r>
                    <a:r>
                      <a:rPr lang="en-US" sz="1600" b="0" i="0" u="none" strike="noStrike" baseline="0" dirty="0">
                        <a:solidFill>
                          <a:schemeClr val="tx1"/>
                        </a:solidFill>
                        <a:effectLst/>
                      </a:rPr>
                      <a:t>-7.8, -2.7</a:t>
                    </a:r>
                    <a:r>
                      <a:rPr lang="en-US" sz="1600" b="0" i="0" u="none" strike="noStrike" kern="1200" baseline="0" dirty="0">
                        <a:solidFill>
                          <a:schemeClr val="tx1"/>
                        </a:solidFill>
                      </a:rPr>
                      <a:t>)</a:t>
                    </a:r>
                  </a:p>
                  <a:p>
                    <a:r>
                      <a:rPr lang="en-US" sz="1600" b="0" i="1" u="none" strike="noStrike" kern="1200" baseline="0" dirty="0">
                        <a:solidFill>
                          <a:prstClr val="black"/>
                        </a:solidFill>
                      </a:rPr>
                      <a:t>P</a:t>
                    </a:r>
                    <a:r>
                      <a:rPr lang="en-US" sz="1600" b="0" i="0" u="none" strike="noStrike" kern="1200" baseline="0" dirty="0">
                        <a:solidFill>
                          <a:schemeClr val="tx1"/>
                        </a:solidFill>
                      </a:rPr>
                      <a:t>&lt;0.001</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647-449C-BA92-EA31BD3F4E2E}"/>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Systolic ABPM</c:v>
                </c:pt>
                <c:pt idx="1">
                  <c:v>Diastolic ABPM</c:v>
                </c:pt>
                <c:pt idx="2">
                  <c:v>Systolic BP</c:v>
                </c:pt>
                <c:pt idx="3">
                  <c:v>Diastolic BP</c:v>
                </c:pt>
              </c:strCache>
            </c:strRef>
          </c:cat>
          <c:val>
            <c:numRef>
              <c:f>Sheet1!$B$2:$B$5</c:f>
              <c:numCache>
                <c:formatCode>General</c:formatCode>
                <c:ptCount val="4"/>
                <c:pt idx="0">
                  <c:v>-5.5</c:v>
                </c:pt>
                <c:pt idx="1">
                  <c:v>-4.8</c:v>
                </c:pt>
                <c:pt idx="2">
                  <c:v>-10</c:v>
                </c:pt>
                <c:pt idx="3">
                  <c:v>-5.3</c:v>
                </c:pt>
              </c:numCache>
            </c:numRef>
          </c:val>
          <c:extLst>
            <c:ext xmlns:c16="http://schemas.microsoft.com/office/drawing/2014/chart" uri="{C3380CC4-5D6E-409C-BE32-E72D297353CC}">
              <c16:uniqueId val="{00000004-A647-449C-BA92-EA31BD3F4E2E}"/>
            </c:ext>
          </c:extLst>
        </c:ser>
        <c:ser>
          <c:idx val="1"/>
          <c:order val="1"/>
          <c:tx>
            <c:strRef>
              <c:f>Sheet1!$C$1</c:f>
              <c:strCache>
                <c:ptCount val="1"/>
                <c:pt idx="0">
                  <c:v>Sham</c:v>
                </c:pt>
              </c:strCache>
            </c:strRef>
          </c:tx>
          <c:spPr>
            <a:solidFill>
              <a:schemeClr val="accent4"/>
            </a:solidFill>
            <a:ln>
              <a:noFill/>
            </a:ln>
            <a:effectLst/>
          </c:spPr>
          <c:invertIfNegative val="0"/>
          <c:dLbls>
            <c:dLbl>
              <c:idx val="0"/>
              <c:layout>
                <c:manualLayout>
                  <c:x val="8.2425037341620142E-3"/>
                  <c:y val="1.7911058343238125E-7"/>
                </c:manualLayout>
              </c:layout>
              <c:tx>
                <c:rich>
                  <a:bodyPr/>
                  <a:lstStyle/>
                  <a:p>
                    <a:fld id="{FFF4C332-2545-49E1-97AC-AA8492049F71}" type="VALUE">
                      <a:rPr lang="en-US" sz="1800" b="1" smtClean="0"/>
                      <a:pPr/>
                      <a:t>[VALUE]</a:t>
                    </a:fld>
                    <a:endParaRPr lang="en-US" sz="1600" b="1" dirty="0"/>
                  </a:p>
                  <a:p>
                    <a:r>
                      <a:rPr lang="en-US" sz="1600" dirty="0"/>
                      <a:t>(</a:t>
                    </a:r>
                    <a:r>
                      <a:rPr lang="en-US" sz="1600" b="0" i="0" u="none" strike="noStrike" baseline="0" dirty="0">
                        <a:effectLst/>
                      </a:rPr>
                      <a:t>-3.9, 2.9</a:t>
                    </a:r>
                    <a:r>
                      <a:rPr lang="en-US" sz="1600" dirty="0"/>
                      <a:t>)</a:t>
                    </a:r>
                  </a:p>
                  <a:p>
                    <a:r>
                      <a:rPr lang="en-US" sz="1600" b="0" i="1" u="none" strike="noStrike" kern="1200" baseline="0" dirty="0">
                        <a:solidFill>
                          <a:prstClr val="black"/>
                        </a:solidFill>
                      </a:rPr>
                      <a:t>P</a:t>
                    </a:r>
                    <a:r>
                      <a:rPr lang="en-US" sz="1600" dirty="0"/>
                      <a:t>=0.76</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647-449C-BA92-EA31BD3F4E2E}"/>
                </c:ext>
              </c:extLst>
            </c:dLbl>
            <c:dLbl>
              <c:idx val="1"/>
              <c:layout>
                <c:manualLayout>
                  <c:x val="5.9640902159802025E-3"/>
                  <c:y val="1.7911058343238125E-7"/>
                </c:manualLayout>
              </c:layout>
              <c:tx>
                <c:rich>
                  <a:bodyPr/>
                  <a:lstStyle/>
                  <a:p>
                    <a:fld id="{000DDD80-778C-47C7-8621-5C96198B1BE2}" type="VALUE">
                      <a:rPr lang="en-US" sz="1800" b="1" smtClean="0">
                        <a:solidFill>
                          <a:schemeClr val="tx1"/>
                        </a:solidFill>
                      </a:rPr>
                      <a:pPr/>
                      <a:t>[VALUE]</a:t>
                    </a:fld>
                    <a:endParaRPr lang="en-US" sz="1600" b="1" i="0" u="none" strike="noStrike" kern="1200" baseline="0" dirty="0">
                      <a:solidFill>
                        <a:schemeClr val="tx1"/>
                      </a:solidFill>
                    </a:endParaRPr>
                  </a:p>
                  <a:p>
                    <a:r>
                      <a:rPr lang="en-US" sz="1600" b="0" i="0" u="none" strike="noStrike" kern="1200" baseline="0" dirty="0">
                        <a:solidFill>
                          <a:schemeClr val="tx1"/>
                        </a:solidFill>
                      </a:rPr>
                      <a:t>(</a:t>
                    </a:r>
                    <a:r>
                      <a:rPr lang="en-US" sz="1600" b="0" i="0" u="none" strike="noStrike" baseline="0" dirty="0">
                        <a:solidFill>
                          <a:schemeClr val="tx1"/>
                        </a:solidFill>
                        <a:effectLst/>
                      </a:rPr>
                      <a:t>-2.2, 1.4</a:t>
                    </a:r>
                    <a:r>
                      <a:rPr lang="en-US" sz="1600" b="0" i="0" u="none" strike="noStrike" kern="1200" baseline="0" dirty="0">
                        <a:solidFill>
                          <a:schemeClr val="tx1"/>
                        </a:solidFill>
                      </a:rPr>
                      <a:t>)</a:t>
                    </a:r>
                  </a:p>
                  <a:p>
                    <a:r>
                      <a:rPr lang="en-US" sz="1600" b="0" i="1" u="none" strike="noStrike" kern="1200" baseline="0" dirty="0">
                        <a:solidFill>
                          <a:prstClr val="black"/>
                        </a:solidFill>
                      </a:rPr>
                      <a:t>P</a:t>
                    </a:r>
                    <a:r>
                      <a:rPr lang="en-US" sz="1600" b="0" i="0" u="none" strike="noStrike" kern="1200" baseline="0" dirty="0">
                        <a:solidFill>
                          <a:schemeClr val="tx1"/>
                        </a:solidFill>
                      </a:rPr>
                      <a:t>=0.65</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A647-449C-BA92-EA31BD3F4E2E}"/>
                </c:ext>
              </c:extLst>
            </c:dLbl>
            <c:dLbl>
              <c:idx val="2"/>
              <c:layout>
                <c:manualLayout>
                  <c:x val="4.845537056565233E-3"/>
                  <c:y val="3.5822116686476249E-7"/>
                </c:manualLayout>
              </c:layout>
              <c:tx>
                <c:rich>
                  <a:bodyPr/>
                  <a:lstStyle/>
                  <a:p>
                    <a:fld id="{6E43AC12-DCD3-49CE-A13B-01ED465EB553}" type="VALUE">
                      <a:rPr lang="en-US" sz="1800" b="1" smtClean="0">
                        <a:solidFill>
                          <a:schemeClr val="tx1"/>
                        </a:solidFill>
                      </a:rPr>
                      <a:pPr/>
                      <a:t>[VALUE]</a:t>
                    </a:fld>
                    <a:endParaRPr lang="en-US" sz="1600" b="1" i="0" u="none" strike="noStrike" kern="1200" baseline="0" dirty="0">
                      <a:solidFill>
                        <a:schemeClr val="tx1"/>
                      </a:solidFill>
                    </a:endParaRPr>
                  </a:p>
                  <a:p>
                    <a:r>
                      <a:rPr lang="en-US" sz="1600" b="0" i="0" u="none" strike="noStrike" baseline="0" dirty="0">
                        <a:solidFill>
                          <a:schemeClr val="tx1"/>
                        </a:solidFill>
                        <a:effectLst/>
                      </a:rPr>
                      <a:t>(-6.1, 1.6)</a:t>
                    </a:r>
                    <a:endParaRPr lang="en-US" sz="1600" b="0" i="0" u="none" strike="noStrike" kern="1200" baseline="0" dirty="0">
                      <a:solidFill>
                        <a:schemeClr val="tx1"/>
                      </a:solidFill>
                    </a:endParaRPr>
                  </a:p>
                  <a:p>
                    <a:r>
                      <a:rPr lang="en-US" sz="1600" b="0" i="1" u="none" strike="noStrike" kern="1200" baseline="0" dirty="0">
                        <a:solidFill>
                          <a:prstClr val="black"/>
                        </a:solidFill>
                      </a:rPr>
                      <a:t>P</a:t>
                    </a:r>
                    <a:r>
                      <a:rPr lang="en-US" sz="1600" b="0" i="0" u="none" strike="noStrike" kern="1200" baseline="0" dirty="0">
                        <a:solidFill>
                          <a:schemeClr val="tx1"/>
                        </a:solidFill>
                      </a:rPr>
                      <a:t>=0.24</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A647-449C-BA92-EA31BD3F4E2E}"/>
                </c:ext>
              </c:extLst>
            </c:dLbl>
            <c:dLbl>
              <c:idx val="3"/>
              <c:layout>
                <c:manualLayout>
                  <c:x val="5.881563892328954E-3"/>
                  <c:y val="2.2317178693076643E-3"/>
                </c:manualLayout>
              </c:layout>
              <c:tx>
                <c:rich>
                  <a:bodyPr/>
                  <a:lstStyle/>
                  <a:p>
                    <a:fld id="{694C586E-7B84-4B53-8545-355557A4EC0C}" type="VALUE">
                      <a:rPr lang="en-US" sz="1800" b="1" smtClean="0">
                        <a:solidFill>
                          <a:schemeClr val="tx1"/>
                        </a:solidFill>
                      </a:rPr>
                      <a:pPr/>
                      <a:t>[VALUE]</a:t>
                    </a:fld>
                    <a:endParaRPr lang="en-US" sz="1600" b="1" i="0" u="none" strike="noStrike" kern="1200" baseline="0" dirty="0">
                      <a:solidFill>
                        <a:schemeClr val="tx1"/>
                      </a:solidFill>
                    </a:endParaRPr>
                  </a:p>
                  <a:p>
                    <a:r>
                      <a:rPr lang="en-US" sz="1600" b="0" i="0" u="none" strike="noStrike" kern="1200" baseline="0" dirty="0">
                        <a:solidFill>
                          <a:schemeClr val="tx1"/>
                        </a:solidFill>
                      </a:rPr>
                      <a:t>(</a:t>
                    </a:r>
                    <a:r>
                      <a:rPr lang="en-US" sz="1600" b="0" i="0" u="none" strike="noStrike" baseline="0" dirty="0">
                        <a:solidFill>
                          <a:schemeClr val="tx1"/>
                        </a:solidFill>
                        <a:effectLst/>
                      </a:rPr>
                      <a:t>-2.9, 2.2</a:t>
                    </a:r>
                    <a:r>
                      <a:rPr lang="en-US" sz="1600" b="0" i="0" u="none" strike="noStrike" kern="1200" baseline="0" dirty="0">
                        <a:solidFill>
                          <a:schemeClr val="tx1"/>
                        </a:solidFill>
                      </a:rPr>
                      <a:t>)</a:t>
                    </a:r>
                  </a:p>
                  <a:p>
                    <a:r>
                      <a:rPr lang="en-US" sz="1600" b="0" i="1" u="none" strike="noStrike" kern="1200" baseline="0" dirty="0">
                        <a:solidFill>
                          <a:prstClr val="black"/>
                        </a:solidFill>
                      </a:rPr>
                      <a:t>P</a:t>
                    </a:r>
                    <a:r>
                      <a:rPr lang="en-US" sz="1600" b="0" i="0" u="none" strike="noStrike" kern="1200" baseline="0" dirty="0">
                        <a:solidFill>
                          <a:schemeClr val="tx1"/>
                        </a:solidFill>
                      </a:rPr>
                      <a:t>=0.81</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A647-449C-BA92-EA31BD3F4E2E}"/>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Systolic ABPM</c:v>
                </c:pt>
                <c:pt idx="1">
                  <c:v>Diastolic ABPM</c:v>
                </c:pt>
                <c:pt idx="2">
                  <c:v>Systolic BP</c:v>
                </c:pt>
                <c:pt idx="3">
                  <c:v>Diastolic BP</c:v>
                </c:pt>
              </c:strCache>
            </c:strRef>
          </c:cat>
          <c:val>
            <c:numRef>
              <c:f>Sheet1!$C$2:$C$5</c:f>
              <c:numCache>
                <c:formatCode>General</c:formatCode>
                <c:ptCount val="4"/>
                <c:pt idx="0">
                  <c:v>-0.5</c:v>
                </c:pt>
                <c:pt idx="1">
                  <c:v>-0.4</c:v>
                </c:pt>
                <c:pt idx="2">
                  <c:v>-2.2999999999999998</c:v>
                </c:pt>
                <c:pt idx="3">
                  <c:v>-0.3</c:v>
                </c:pt>
              </c:numCache>
            </c:numRef>
          </c:val>
          <c:extLst>
            <c:ext xmlns:c16="http://schemas.microsoft.com/office/drawing/2014/chart" uri="{C3380CC4-5D6E-409C-BE32-E72D297353CC}">
              <c16:uniqueId val="{00000009-A647-449C-BA92-EA31BD3F4E2E}"/>
            </c:ext>
          </c:extLst>
        </c:ser>
        <c:dLbls>
          <c:showLegendKey val="0"/>
          <c:showVal val="0"/>
          <c:showCatName val="0"/>
          <c:showSerName val="0"/>
          <c:showPercent val="0"/>
          <c:showBubbleSize val="0"/>
        </c:dLbls>
        <c:gapWidth val="150"/>
        <c:axId val="664531232"/>
        <c:axId val="664531560"/>
      </c:barChart>
      <c:catAx>
        <c:axId val="664531232"/>
        <c:scaling>
          <c:orientation val="minMax"/>
        </c:scaling>
        <c:delete val="0"/>
        <c:axPos val="b"/>
        <c:numFmt formatCode="General" sourceLinked="1"/>
        <c:majorTickMark val="in"/>
        <c:minorTickMark val="none"/>
        <c:tickLblPos val="none"/>
        <c:spPr>
          <a:noFill/>
          <a:ln w="19050" cap="flat" cmpd="sng" algn="ctr">
            <a:solidFill>
              <a:schemeClr val="tx1">
                <a:lumMod val="50000"/>
                <a:lumOff val="50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4531560"/>
        <c:crosses val="autoZero"/>
        <c:auto val="1"/>
        <c:lblAlgn val="ctr"/>
        <c:lblOffset val="100"/>
        <c:noMultiLvlLbl val="0"/>
      </c:catAx>
      <c:valAx>
        <c:axId val="664531560"/>
        <c:scaling>
          <c:orientation val="minMax"/>
          <c:max val="0"/>
          <c:min val="-14"/>
        </c:scaling>
        <c:delete val="0"/>
        <c:axPos val="l"/>
        <c:title>
          <c:tx>
            <c:rich>
              <a:bodyPr rot="-5400000" spcFirstLastPara="1" vertOverflow="ellipsis" vert="horz" wrap="square" anchor="ctr" anchorCtr="1"/>
              <a:lstStyle/>
              <a:p>
                <a:pPr>
                  <a:defRPr sz="1700" b="0" i="0" u="none" strike="noStrike" kern="1200" baseline="0">
                    <a:solidFill>
                      <a:schemeClr val="tx1"/>
                    </a:solidFill>
                    <a:latin typeface="+mn-lt"/>
                    <a:ea typeface="+mn-ea"/>
                    <a:cs typeface="+mn-cs"/>
                  </a:defRPr>
                </a:pPr>
                <a:r>
                  <a:rPr lang="en-US" sz="1700" b="0" i="0" baseline="0" dirty="0">
                    <a:solidFill>
                      <a:schemeClr val="tx1"/>
                    </a:solidFill>
                    <a:effectLst/>
                    <a:latin typeface="Arial Narrow" panose="020B0606020202030204" pitchFamily="34" charset="0"/>
                  </a:rPr>
                  <a:t>BP Change from baseline to 3 months (mmHg)</a:t>
                </a:r>
                <a:endParaRPr lang="en-US" sz="1700" b="0" i="0" dirty="0">
                  <a:solidFill>
                    <a:schemeClr val="tx1"/>
                  </a:solidFill>
                  <a:effectLst/>
                  <a:latin typeface="Arial Narrow" panose="020B0606020202030204" pitchFamily="34" charset="0"/>
                </a:endParaRPr>
              </a:p>
            </c:rich>
          </c:tx>
          <c:layout>
            <c:manualLayout>
              <c:xMode val="edge"/>
              <c:yMode val="edge"/>
              <c:x val="3.5233211028161508E-3"/>
              <c:y val="0.11244417882080426"/>
            </c:manualLayout>
          </c:layout>
          <c:overlay val="0"/>
          <c:spPr>
            <a:noFill/>
            <a:ln>
              <a:noFill/>
            </a:ln>
            <a:effectLst/>
          </c:spPr>
          <c:txPr>
            <a:bodyPr rot="-5400000" spcFirstLastPara="1" vertOverflow="ellipsis" vert="horz" wrap="square" anchor="ctr" anchorCtr="1"/>
            <a:lstStyle/>
            <a:p>
              <a:pPr>
                <a:defRPr sz="17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19050">
            <a:solidFill>
              <a:schemeClr val="tx1">
                <a:lumMod val="50000"/>
                <a:lumOff val="50000"/>
              </a:schemeClr>
            </a:solidFill>
          </a:ln>
          <a:effectLst/>
        </c:spPr>
        <c:txPr>
          <a:bodyPr rot="-60000000" spcFirstLastPara="1" vertOverflow="ellipsis" vert="horz" wrap="square" anchor="ctr" anchorCtr="1"/>
          <a:lstStyle/>
          <a:p>
            <a:pPr>
              <a:defRPr sz="1700" b="0" i="0" u="none" strike="noStrike" kern="1200" baseline="0">
                <a:solidFill>
                  <a:schemeClr val="tx1"/>
                </a:solidFill>
                <a:latin typeface="Arial Narrow" panose="020B0606020202030204" pitchFamily="34" charset="0"/>
                <a:ea typeface="+mn-ea"/>
                <a:cs typeface="+mn-cs"/>
              </a:defRPr>
            </a:pPr>
            <a:endParaRPr lang="en-US"/>
          </a:p>
        </c:txPr>
        <c:crossAx val="664531232"/>
        <c:crosses val="autoZero"/>
        <c:crossBetween val="between"/>
      </c:valAx>
      <c:spPr>
        <a:noFill/>
        <a:ln>
          <a:noFill/>
        </a:ln>
        <a:effectLst/>
      </c:spPr>
    </c:plotArea>
    <c:legend>
      <c:legendPos val="b"/>
      <c:layout>
        <c:manualLayout>
          <c:xMode val="edge"/>
          <c:yMode val="edge"/>
          <c:x val="0.7955266028776008"/>
          <c:y val="0.91286554700527911"/>
          <c:w val="0.19742675491676687"/>
          <c:h val="8.5298597680412688E-2"/>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Chart 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4440546829813376E-2"/>
          <c:y val="0.10183183012009629"/>
          <c:w val="0.90325536841662102"/>
          <c:h val="0.73053347868390905"/>
        </c:manualLayout>
      </c:layout>
      <c:barChart>
        <c:barDir val="col"/>
        <c:grouping val="clustered"/>
        <c:varyColors val="0"/>
        <c:ser>
          <c:idx val="0"/>
          <c:order val="0"/>
          <c:tx>
            <c:strRef>
              <c:f>Sheet1!$B$1</c:f>
              <c:strCache>
                <c:ptCount val="1"/>
                <c:pt idx="0">
                  <c:v>RDN</c:v>
                </c:pt>
              </c:strCache>
            </c:strRef>
          </c:tx>
          <c:spPr>
            <a:solidFill>
              <a:schemeClr val="accent1"/>
            </a:solidFill>
            <a:ln>
              <a:noFill/>
            </a:ln>
            <a:effectLst/>
          </c:spPr>
          <c:invertIfNegative val="0"/>
          <c:dLbls>
            <c:dLbl>
              <c:idx val="0"/>
              <c:tx>
                <c:rich>
                  <a:bodyPr/>
                  <a:lstStyle/>
                  <a:p>
                    <a:fld id="{35418284-5A14-4FC3-B210-C92CC0197D34}" type="VALUE">
                      <a:rPr lang="en-US" sz="2000" b="1" smtClean="0"/>
                      <a:pPr/>
                      <a:t>[VALUE]</a:t>
                    </a:fld>
                    <a:r>
                      <a:rPr lang="en-US" sz="2000" b="1" baseline="0" dirty="0"/>
                      <a:t> </a:t>
                    </a:r>
                    <a:r>
                      <a:rPr lang="en-US" sz="2000" b="0" i="0" u="none" strike="noStrike" baseline="0" dirty="0">
                        <a:effectLst/>
                      </a:rPr>
                      <a:t>± 8.6</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164-45F4-8ED6-6968C1D1BF3E}"/>
                </c:ext>
              </c:extLst>
            </c:dLbl>
            <c:dLbl>
              <c:idx val="1"/>
              <c:layout>
                <c:manualLayout>
                  <c:x val="-4.4742126376602466E-3"/>
                  <c:y val="8.3404864841853279E-17"/>
                </c:manualLayout>
              </c:layout>
              <c:tx>
                <c:rich>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Arial Narrow" panose="020B0606020202030204" pitchFamily="34" charset="0"/>
                        <a:ea typeface="+mn-ea"/>
                        <a:cs typeface="+mn-cs"/>
                      </a:defRPr>
                    </a:pPr>
                    <a:fld id="{982C0C3D-2B0F-4683-8B38-FF2A756C28F2}" type="VALUE">
                      <a:rPr lang="en-US" sz="2000" b="1" smtClean="0">
                        <a:solidFill>
                          <a:schemeClr val="tx1"/>
                        </a:solidFill>
                      </a:rPr>
                      <a:pPr>
                        <a:defRPr sz="2000">
                          <a:solidFill>
                            <a:schemeClr val="tx1"/>
                          </a:solidFill>
                          <a:latin typeface="Arial Narrow" panose="020B0606020202030204" pitchFamily="34" charset="0"/>
                        </a:defRPr>
                      </a:pPr>
                      <a:t>[VALUE]</a:t>
                    </a:fld>
                    <a:r>
                      <a:rPr lang="en-US" sz="2000" b="1" baseline="0" dirty="0">
                        <a:solidFill>
                          <a:schemeClr val="tx1"/>
                        </a:solidFill>
                      </a:rPr>
                      <a:t> </a:t>
                    </a:r>
                    <a:r>
                      <a:rPr lang="en-US" sz="2000" b="0" i="0" u="none" strike="noStrike" kern="1200" baseline="0" dirty="0">
                        <a:solidFill>
                          <a:schemeClr val="tx1"/>
                        </a:solidFill>
                      </a:rPr>
                      <a:t>± 10.8</a:t>
                    </a:r>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164-45F4-8ED6-6968C1D1BF3E}"/>
                </c:ext>
              </c:extLst>
            </c:dLbl>
            <c:dLbl>
              <c:idx val="2"/>
              <c:layout>
                <c:manualLayout>
                  <c:x val="0"/>
                  <c:y val="4.549408818652863E-3"/>
                </c:manualLayout>
              </c:layout>
              <c:tx>
                <c:rich>
                  <a:bodyPr/>
                  <a:lstStyle/>
                  <a:p>
                    <a:fld id="{989C31F0-5AF8-4A43-B580-63575D9516C6}" type="VALUE">
                      <a:rPr lang="en-US" sz="1800" b="1" smtClean="0">
                        <a:solidFill>
                          <a:schemeClr val="tx1"/>
                        </a:solidFill>
                      </a:rPr>
                      <a:pPr/>
                      <a:t>[VALUE]</a:t>
                    </a:fld>
                    <a:r>
                      <a:rPr lang="en-US" sz="1800" b="1" dirty="0">
                        <a:solidFill>
                          <a:schemeClr val="tx1"/>
                        </a:solidFill>
                      </a:rPr>
                      <a:t>.0</a:t>
                    </a:r>
                    <a:r>
                      <a:rPr lang="en-US" sz="1600" b="0" i="0" u="none" strike="noStrike" kern="1200" baseline="0" dirty="0">
                        <a:solidFill>
                          <a:schemeClr val="tx1"/>
                        </a:solidFill>
                      </a:rPr>
                      <a:t> </a:t>
                    </a:r>
                  </a:p>
                  <a:p>
                    <a:r>
                      <a:rPr lang="en-US" sz="1600" b="0" i="0" u="none" strike="noStrike" baseline="0" dirty="0">
                        <a:solidFill>
                          <a:schemeClr val="tx1"/>
                        </a:solidFill>
                        <a:effectLst/>
                      </a:rPr>
                      <a:t>(-15.1, -4.9)</a:t>
                    </a:r>
                    <a:endParaRPr lang="en-US" sz="1600" b="0" i="0" u="none" strike="noStrike" kern="1200" baseline="0" dirty="0">
                      <a:solidFill>
                        <a:schemeClr val="tx1"/>
                      </a:solidFill>
                    </a:endParaRPr>
                  </a:p>
                  <a:p>
                    <a:r>
                      <a:rPr lang="en-US" sz="1600" b="0" i="1" u="none" strike="noStrike" kern="1200" baseline="0" dirty="0">
                        <a:solidFill>
                          <a:prstClr val="black"/>
                        </a:solidFill>
                      </a:rPr>
                      <a:t>P</a:t>
                    </a:r>
                    <a:r>
                      <a:rPr lang="en-US" sz="1600" b="0" i="0" u="none" strike="noStrike" kern="1200" baseline="0" dirty="0">
                        <a:solidFill>
                          <a:schemeClr val="tx1"/>
                        </a:solidFill>
                      </a:rPr>
                      <a:t>&lt;0.001</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164-45F4-8ED6-6968C1D1BF3E}"/>
                </c:ext>
              </c:extLst>
            </c:dLbl>
            <c:dLbl>
              <c:idx val="3"/>
              <c:tx>
                <c:rich>
                  <a:bodyPr/>
                  <a:lstStyle/>
                  <a:p>
                    <a:fld id="{FEDF5FE6-5CE3-432A-ADEC-795D3AF3E465}" type="VALUE">
                      <a:rPr lang="en-US" sz="1800" b="1" smtClean="0">
                        <a:solidFill>
                          <a:schemeClr val="tx1"/>
                        </a:solidFill>
                      </a:rPr>
                      <a:pPr/>
                      <a:t>[VALUE]</a:t>
                    </a:fld>
                    <a:endParaRPr lang="en-US" sz="1600" b="1" i="0" u="none" strike="noStrike" kern="1200" baseline="0" dirty="0">
                      <a:solidFill>
                        <a:schemeClr val="tx1"/>
                      </a:solidFill>
                    </a:endParaRPr>
                  </a:p>
                  <a:p>
                    <a:r>
                      <a:rPr lang="en-US" sz="1600" b="0" i="0" u="none" strike="noStrike" kern="1200" baseline="0" dirty="0">
                        <a:solidFill>
                          <a:schemeClr val="tx1"/>
                        </a:solidFill>
                      </a:rPr>
                      <a:t>(</a:t>
                    </a:r>
                    <a:r>
                      <a:rPr lang="en-US" sz="1600" b="0" i="0" u="none" strike="noStrike" baseline="0" dirty="0">
                        <a:solidFill>
                          <a:schemeClr val="tx1"/>
                        </a:solidFill>
                        <a:effectLst/>
                      </a:rPr>
                      <a:t>-7.8, -2.7</a:t>
                    </a:r>
                    <a:r>
                      <a:rPr lang="en-US" sz="1600" b="0" i="0" u="none" strike="noStrike" kern="1200" baseline="0" dirty="0">
                        <a:solidFill>
                          <a:schemeClr val="tx1"/>
                        </a:solidFill>
                      </a:rPr>
                      <a:t>)</a:t>
                    </a:r>
                  </a:p>
                  <a:p>
                    <a:r>
                      <a:rPr lang="en-US" sz="1600" b="0" i="1" u="none" strike="noStrike" kern="1200" baseline="0" dirty="0">
                        <a:solidFill>
                          <a:prstClr val="black"/>
                        </a:solidFill>
                      </a:rPr>
                      <a:t>P</a:t>
                    </a:r>
                    <a:r>
                      <a:rPr lang="en-US" sz="1600" b="0" i="0" u="none" strike="noStrike" kern="1200" baseline="0" dirty="0">
                        <a:solidFill>
                          <a:schemeClr val="tx1"/>
                        </a:solidFill>
                      </a:rPr>
                      <a:t>&lt;0.001</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164-45F4-8ED6-6968C1D1BF3E}"/>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with ACC</c:v>
                </c:pt>
                <c:pt idx="1">
                  <c:v>without ACC</c:v>
                </c:pt>
              </c:strCache>
            </c:strRef>
          </c:cat>
          <c:val>
            <c:numRef>
              <c:f>Sheet1!$B$2:$B$3</c:f>
              <c:numCache>
                <c:formatCode>General</c:formatCode>
                <c:ptCount val="2"/>
                <c:pt idx="0">
                  <c:v>-7.5</c:v>
                </c:pt>
                <c:pt idx="1">
                  <c:v>-5</c:v>
                </c:pt>
              </c:numCache>
            </c:numRef>
          </c:val>
          <c:extLst>
            <c:ext xmlns:c16="http://schemas.microsoft.com/office/drawing/2014/chart" uri="{C3380CC4-5D6E-409C-BE32-E72D297353CC}">
              <c16:uniqueId val="{00000004-D164-45F4-8ED6-6968C1D1BF3E}"/>
            </c:ext>
          </c:extLst>
        </c:ser>
        <c:ser>
          <c:idx val="1"/>
          <c:order val="1"/>
          <c:tx>
            <c:strRef>
              <c:f>Sheet1!$C$1</c:f>
              <c:strCache>
                <c:ptCount val="1"/>
                <c:pt idx="0">
                  <c:v>Sham</c:v>
                </c:pt>
              </c:strCache>
            </c:strRef>
          </c:tx>
          <c:spPr>
            <a:solidFill>
              <a:schemeClr val="accent4"/>
            </a:solidFill>
            <a:ln>
              <a:noFill/>
            </a:ln>
            <a:effectLst/>
          </c:spPr>
          <c:invertIfNegative val="0"/>
          <c:cat>
            <c:strRef>
              <c:f>Sheet1!$A$2:$A$3</c:f>
              <c:strCache>
                <c:ptCount val="2"/>
                <c:pt idx="0">
                  <c:v>with ACC</c:v>
                </c:pt>
                <c:pt idx="1">
                  <c:v>without ACC</c:v>
                </c:pt>
              </c:strCache>
            </c:strRef>
          </c:cat>
          <c:val>
            <c:numRef>
              <c:f>Sheet1!$C$2:$C$3</c:f>
              <c:numCache>
                <c:formatCode>General</c:formatCode>
                <c:ptCount val="2"/>
              </c:numCache>
            </c:numRef>
          </c:val>
          <c:extLst>
            <c:ext xmlns:c16="http://schemas.microsoft.com/office/drawing/2014/chart" uri="{C3380CC4-5D6E-409C-BE32-E72D297353CC}">
              <c16:uniqueId val="{00000005-D164-45F4-8ED6-6968C1D1BF3E}"/>
            </c:ext>
          </c:extLst>
        </c:ser>
        <c:dLbls>
          <c:showLegendKey val="0"/>
          <c:showVal val="0"/>
          <c:showCatName val="0"/>
          <c:showSerName val="0"/>
          <c:showPercent val="0"/>
          <c:showBubbleSize val="0"/>
        </c:dLbls>
        <c:gapWidth val="150"/>
        <c:axId val="664531232"/>
        <c:axId val="664531560"/>
      </c:barChart>
      <c:catAx>
        <c:axId val="664531232"/>
        <c:scaling>
          <c:orientation val="minMax"/>
        </c:scaling>
        <c:delete val="0"/>
        <c:axPos val="b"/>
        <c:numFmt formatCode="General" sourceLinked="1"/>
        <c:majorTickMark val="in"/>
        <c:minorTickMark val="none"/>
        <c:tickLblPos val="none"/>
        <c:spPr>
          <a:noFill/>
          <a:ln w="19050" cap="flat" cmpd="sng" algn="ctr">
            <a:solidFill>
              <a:schemeClr val="tx1">
                <a:lumMod val="50000"/>
                <a:lumOff val="50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4531560"/>
        <c:crosses val="autoZero"/>
        <c:auto val="1"/>
        <c:lblAlgn val="ctr"/>
        <c:lblOffset val="100"/>
        <c:noMultiLvlLbl val="0"/>
      </c:catAx>
      <c:valAx>
        <c:axId val="664531560"/>
        <c:scaling>
          <c:orientation val="minMax"/>
          <c:max val="0"/>
          <c:min val="-12"/>
        </c:scaling>
        <c:delete val="0"/>
        <c:axPos val="l"/>
        <c:title>
          <c:tx>
            <c:rich>
              <a:bodyPr rot="-5400000" spcFirstLastPara="1" vertOverflow="ellipsis" vert="horz" wrap="square" anchor="ctr" anchorCtr="1"/>
              <a:lstStyle/>
              <a:p>
                <a:pPr>
                  <a:defRPr sz="1700" b="0" i="0" u="none" strike="noStrike" kern="1200" baseline="0">
                    <a:solidFill>
                      <a:schemeClr val="tx1"/>
                    </a:solidFill>
                    <a:latin typeface="+mn-lt"/>
                    <a:ea typeface="+mn-ea"/>
                    <a:cs typeface="+mn-cs"/>
                  </a:defRPr>
                </a:pPr>
                <a:r>
                  <a:rPr lang="en-US" sz="1700" b="0" i="0" baseline="0" dirty="0">
                    <a:solidFill>
                      <a:schemeClr val="tx1"/>
                    </a:solidFill>
                    <a:effectLst/>
                    <a:latin typeface="Arial Narrow" panose="020B0606020202030204" pitchFamily="34" charset="0"/>
                  </a:rPr>
                  <a:t>Systolic ABPM Change from </a:t>
                </a:r>
              </a:p>
              <a:p>
                <a:pPr>
                  <a:defRPr sz="1700">
                    <a:solidFill>
                      <a:schemeClr val="tx1"/>
                    </a:solidFill>
                  </a:defRPr>
                </a:pPr>
                <a:r>
                  <a:rPr lang="en-US" sz="1700" b="0" i="0" baseline="0" dirty="0">
                    <a:solidFill>
                      <a:schemeClr val="tx1"/>
                    </a:solidFill>
                    <a:effectLst/>
                    <a:latin typeface="Arial Narrow" panose="020B0606020202030204" pitchFamily="34" charset="0"/>
                  </a:rPr>
                  <a:t>baseline to 3 months (mmHg)</a:t>
                </a:r>
                <a:endParaRPr lang="en-US" sz="1700" b="0" i="0" dirty="0">
                  <a:solidFill>
                    <a:schemeClr val="tx1"/>
                  </a:solidFill>
                  <a:effectLst/>
                  <a:latin typeface="Arial Narrow" panose="020B0606020202030204" pitchFamily="34" charset="0"/>
                </a:endParaRPr>
              </a:p>
            </c:rich>
          </c:tx>
          <c:layout>
            <c:manualLayout>
              <c:xMode val="edge"/>
              <c:yMode val="edge"/>
              <c:x val="0"/>
              <c:y val="0.12292063916307105"/>
            </c:manualLayout>
          </c:layout>
          <c:overlay val="0"/>
          <c:spPr>
            <a:noFill/>
            <a:ln>
              <a:noFill/>
            </a:ln>
            <a:effectLst/>
          </c:spPr>
          <c:txPr>
            <a:bodyPr rot="-5400000" spcFirstLastPara="1" vertOverflow="ellipsis" vert="horz" wrap="square" anchor="ctr" anchorCtr="1"/>
            <a:lstStyle/>
            <a:p>
              <a:pPr>
                <a:defRPr sz="17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19050">
            <a:solidFill>
              <a:schemeClr val="tx1">
                <a:lumMod val="50000"/>
                <a:lumOff val="50000"/>
              </a:schemeClr>
            </a:solidFill>
          </a:ln>
          <a:effectLst/>
        </c:spPr>
        <c:txPr>
          <a:bodyPr rot="-60000000" spcFirstLastPara="1" vertOverflow="ellipsis" vert="horz" wrap="square" anchor="ctr" anchorCtr="1"/>
          <a:lstStyle/>
          <a:p>
            <a:pPr>
              <a:defRPr sz="1700" b="0" i="0" u="none" strike="noStrike" kern="1200" baseline="0">
                <a:solidFill>
                  <a:schemeClr val="tx1"/>
                </a:solidFill>
                <a:latin typeface="Arial Narrow" panose="020B0606020202030204" pitchFamily="34" charset="0"/>
                <a:ea typeface="+mn-ea"/>
                <a:cs typeface="+mn-cs"/>
              </a:defRPr>
            </a:pPr>
            <a:endParaRPr lang="en-US"/>
          </a:p>
        </c:txPr>
        <c:crossAx val="6645312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Chart 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723644735736613"/>
          <c:y val="0.10183183012009629"/>
          <c:w val="0.79578415374503553"/>
          <c:h val="0.86115068592443211"/>
        </c:manualLayout>
      </c:layout>
      <c:barChart>
        <c:barDir val="col"/>
        <c:grouping val="clustered"/>
        <c:varyColors val="0"/>
        <c:ser>
          <c:idx val="0"/>
          <c:order val="0"/>
          <c:tx>
            <c:strRef>
              <c:f>Sheet1!$B$1</c:f>
              <c:strCache>
                <c:ptCount val="1"/>
                <c:pt idx="0">
                  <c:v>RDN</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T1</c:v>
                </c:pt>
                <c:pt idx="1">
                  <c:v>T2</c:v>
                </c:pt>
                <c:pt idx="2">
                  <c:v>T3</c:v>
                </c:pt>
              </c:strCache>
            </c:strRef>
          </c:cat>
          <c:val>
            <c:numRef>
              <c:f>Sheet1!$B$2:$B$4</c:f>
              <c:numCache>
                <c:formatCode>General</c:formatCode>
                <c:ptCount val="3"/>
                <c:pt idx="0">
                  <c:v>-5.7</c:v>
                </c:pt>
                <c:pt idx="1">
                  <c:v>-5</c:v>
                </c:pt>
                <c:pt idx="2">
                  <c:v>-5.8</c:v>
                </c:pt>
              </c:numCache>
            </c:numRef>
          </c:val>
          <c:extLst>
            <c:ext xmlns:c16="http://schemas.microsoft.com/office/drawing/2014/chart" uri="{C3380CC4-5D6E-409C-BE32-E72D297353CC}">
              <c16:uniqueId val="{00000004-1CB2-4914-845A-B6BBD5A77551}"/>
            </c:ext>
          </c:extLst>
        </c:ser>
        <c:dLbls>
          <c:showLegendKey val="0"/>
          <c:showVal val="0"/>
          <c:showCatName val="0"/>
          <c:showSerName val="0"/>
          <c:showPercent val="0"/>
          <c:showBubbleSize val="0"/>
        </c:dLbls>
        <c:gapWidth val="72"/>
        <c:axId val="664531232"/>
        <c:axId val="664531560"/>
      </c:barChart>
      <c:catAx>
        <c:axId val="664531232"/>
        <c:scaling>
          <c:orientation val="minMax"/>
        </c:scaling>
        <c:delete val="0"/>
        <c:axPos val="b"/>
        <c:numFmt formatCode="General" sourceLinked="1"/>
        <c:majorTickMark val="in"/>
        <c:minorTickMark val="none"/>
        <c:tickLblPos val="none"/>
        <c:spPr>
          <a:noFill/>
          <a:ln w="19050" cap="flat" cmpd="sng" algn="ctr">
            <a:solidFill>
              <a:schemeClr val="tx1">
                <a:lumMod val="50000"/>
                <a:lumOff val="50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4531560"/>
        <c:crosses val="autoZero"/>
        <c:auto val="1"/>
        <c:lblAlgn val="ctr"/>
        <c:lblOffset val="100"/>
        <c:noMultiLvlLbl val="0"/>
      </c:catAx>
      <c:valAx>
        <c:axId val="664531560"/>
        <c:scaling>
          <c:orientation val="minMax"/>
          <c:max val="0"/>
          <c:min val="-15"/>
        </c:scaling>
        <c:delete val="0"/>
        <c:axPos val="l"/>
        <c:title>
          <c:tx>
            <c:rich>
              <a:bodyPr rot="-5400000" spcFirstLastPara="1" vertOverflow="ellipsis" vert="horz" wrap="square" anchor="ctr" anchorCtr="1"/>
              <a:lstStyle/>
              <a:p>
                <a:pPr>
                  <a:defRPr sz="1700" b="0" i="0" u="none" strike="noStrike" kern="1200" baseline="0">
                    <a:solidFill>
                      <a:schemeClr val="tx1"/>
                    </a:solidFill>
                    <a:latin typeface="+mn-lt"/>
                    <a:ea typeface="+mn-ea"/>
                    <a:cs typeface="+mn-cs"/>
                  </a:defRPr>
                </a:pPr>
                <a:r>
                  <a:rPr lang="en-US" sz="1700" b="0" i="0" baseline="0" dirty="0">
                    <a:solidFill>
                      <a:schemeClr val="tx1"/>
                    </a:solidFill>
                    <a:effectLst/>
                    <a:latin typeface="Arial Narrow" panose="020B0606020202030204" pitchFamily="34" charset="0"/>
                  </a:rPr>
                  <a:t>Systolic ABPM Change from </a:t>
                </a:r>
              </a:p>
              <a:p>
                <a:pPr>
                  <a:defRPr sz="1700">
                    <a:solidFill>
                      <a:schemeClr val="tx1"/>
                    </a:solidFill>
                  </a:defRPr>
                </a:pPr>
                <a:r>
                  <a:rPr lang="en-US" sz="1700" b="0" i="0" baseline="0" dirty="0">
                    <a:solidFill>
                      <a:schemeClr val="tx1"/>
                    </a:solidFill>
                    <a:effectLst/>
                    <a:latin typeface="Arial Narrow" panose="020B0606020202030204" pitchFamily="34" charset="0"/>
                  </a:rPr>
                  <a:t>baseline to 3 months (mmHg)</a:t>
                </a:r>
                <a:endParaRPr lang="en-US" sz="1700" b="0" i="0" dirty="0">
                  <a:solidFill>
                    <a:schemeClr val="tx1"/>
                  </a:solidFill>
                  <a:effectLst/>
                  <a:latin typeface="Arial Narrow" panose="020B0606020202030204" pitchFamily="34" charset="0"/>
                </a:endParaRPr>
              </a:p>
            </c:rich>
          </c:tx>
          <c:layout>
            <c:manualLayout>
              <c:xMode val="edge"/>
              <c:yMode val="edge"/>
              <c:x val="0"/>
              <c:y val="0.12292063916307105"/>
            </c:manualLayout>
          </c:layout>
          <c:overlay val="0"/>
          <c:spPr>
            <a:noFill/>
            <a:ln>
              <a:noFill/>
            </a:ln>
            <a:effectLst/>
          </c:spPr>
          <c:txPr>
            <a:bodyPr rot="-5400000" spcFirstLastPara="1" vertOverflow="ellipsis" vert="horz" wrap="square" anchor="ctr" anchorCtr="1"/>
            <a:lstStyle/>
            <a:p>
              <a:pPr>
                <a:defRPr sz="17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19050">
            <a:solidFill>
              <a:schemeClr val="tx1">
                <a:lumMod val="50000"/>
                <a:lumOff val="50000"/>
              </a:schemeClr>
            </a:solidFill>
          </a:ln>
          <a:effectLst/>
        </c:spPr>
        <c:txPr>
          <a:bodyPr rot="-6000000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crossAx val="664531232"/>
        <c:crosses val="autoZero"/>
        <c:crossBetween val="between"/>
        <c:majorUnit val="3"/>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Chart 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723644735736613"/>
          <c:y val="0.10183183012009629"/>
          <c:w val="0.79578415374503553"/>
          <c:h val="0.86115068592443211"/>
        </c:manualLayout>
      </c:layout>
      <c:barChart>
        <c:barDir val="col"/>
        <c:grouping val="clustered"/>
        <c:varyColors val="0"/>
        <c:ser>
          <c:idx val="0"/>
          <c:order val="0"/>
          <c:tx>
            <c:strRef>
              <c:f>Sheet1!$B$1</c:f>
              <c:strCache>
                <c:ptCount val="1"/>
                <c:pt idx="0">
                  <c:v>RDN</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T1</c:v>
                </c:pt>
                <c:pt idx="1">
                  <c:v>T2</c:v>
                </c:pt>
                <c:pt idx="2">
                  <c:v>T3</c:v>
                </c:pt>
              </c:strCache>
            </c:strRef>
          </c:cat>
          <c:val>
            <c:numRef>
              <c:f>Sheet1!$B$2:$B$4</c:f>
              <c:numCache>
                <c:formatCode>General</c:formatCode>
                <c:ptCount val="3"/>
                <c:pt idx="0">
                  <c:v>-7.5</c:v>
                </c:pt>
                <c:pt idx="1">
                  <c:v>-9.5</c:v>
                </c:pt>
                <c:pt idx="2">
                  <c:v>-12.7</c:v>
                </c:pt>
              </c:numCache>
            </c:numRef>
          </c:val>
          <c:extLst>
            <c:ext xmlns:c16="http://schemas.microsoft.com/office/drawing/2014/chart" uri="{C3380CC4-5D6E-409C-BE32-E72D297353CC}">
              <c16:uniqueId val="{00000000-F73D-468B-857B-D584E6C21AD6}"/>
            </c:ext>
          </c:extLst>
        </c:ser>
        <c:dLbls>
          <c:showLegendKey val="0"/>
          <c:showVal val="0"/>
          <c:showCatName val="0"/>
          <c:showSerName val="0"/>
          <c:showPercent val="0"/>
          <c:showBubbleSize val="0"/>
        </c:dLbls>
        <c:gapWidth val="72"/>
        <c:axId val="664531232"/>
        <c:axId val="664531560"/>
      </c:barChart>
      <c:catAx>
        <c:axId val="664531232"/>
        <c:scaling>
          <c:orientation val="minMax"/>
        </c:scaling>
        <c:delete val="0"/>
        <c:axPos val="b"/>
        <c:numFmt formatCode="General" sourceLinked="1"/>
        <c:majorTickMark val="in"/>
        <c:minorTickMark val="none"/>
        <c:tickLblPos val="none"/>
        <c:spPr>
          <a:noFill/>
          <a:ln w="19050" cap="flat" cmpd="sng" algn="ctr">
            <a:solidFill>
              <a:schemeClr val="tx1">
                <a:lumMod val="50000"/>
                <a:lumOff val="50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4531560"/>
        <c:crosses val="autoZero"/>
        <c:auto val="1"/>
        <c:lblAlgn val="ctr"/>
        <c:lblOffset val="100"/>
        <c:noMultiLvlLbl val="0"/>
      </c:catAx>
      <c:valAx>
        <c:axId val="664531560"/>
        <c:scaling>
          <c:orientation val="minMax"/>
          <c:max val="0"/>
          <c:min val="-15"/>
        </c:scaling>
        <c:delete val="0"/>
        <c:axPos val="l"/>
        <c:title>
          <c:tx>
            <c:rich>
              <a:bodyPr rot="-5400000" spcFirstLastPara="1" vertOverflow="ellipsis" vert="horz" wrap="square" anchor="ctr" anchorCtr="1"/>
              <a:lstStyle/>
              <a:p>
                <a:pPr>
                  <a:defRPr sz="1700" b="0" i="0" u="none" strike="noStrike" kern="1200" baseline="0">
                    <a:solidFill>
                      <a:schemeClr val="tx1"/>
                    </a:solidFill>
                    <a:latin typeface="+mn-lt"/>
                    <a:ea typeface="+mn-ea"/>
                    <a:cs typeface="+mn-cs"/>
                  </a:defRPr>
                </a:pPr>
                <a:r>
                  <a:rPr lang="en-US" sz="1700" b="0" i="0" baseline="0" dirty="0">
                    <a:solidFill>
                      <a:schemeClr val="tx1"/>
                    </a:solidFill>
                    <a:effectLst/>
                    <a:latin typeface="Arial Narrow" panose="020B0606020202030204" pitchFamily="34" charset="0"/>
                  </a:rPr>
                  <a:t>Office Systolic Change from </a:t>
                </a:r>
              </a:p>
              <a:p>
                <a:pPr>
                  <a:defRPr sz="1700">
                    <a:solidFill>
                      <a:schemeClr val="tx1"/>
                    </a:solidFill>
                  </a:defRPr>
                </a:pPr>
                <a:r>
                  <a:rPr lang="en-US" sz="1700" b="0" i="0" baseline="0" dirty="0">
                    <a:solidFill>
                      <a:schemeClr val="tx1"/>
                    </a:solidFill>
                    <a:effectLst/>
                    <a:latin typeface="Arial Narrow" panose="020B0606020202030204" pitchFamily="34" charset="0"/>
                  </a:rPr>
                  <a:t>baseline to 3 months (mmHg)</a:t>
                </a:r>
                <a:endParaRPr lang="en-US" sz="1700" b="0" i="0" dirty="0">
                  <a:solidFill>
                    <a:schemeClr val="tx1"/>
                  </a:solidFill>
                  <a:effectLst/>
                  <a:latin typeface="Arial Narrow" panose="020B0606020202030204" pitchFamily="34" charset="0"/>
                </a:endParaRPr>
              </a:p>
            </c:rich>
          </c:tx>
          <c:layout>
            <c:manualLayout>
              <c:xMode val="edge"/>
              <c:yMode val="edge"/>
              <c:x val="0"/>
              <c:y val="0.12292063916307105"/>
            </c:manualLayout>
          </c:layout>
          <c:overlay val="0"/>
          <c:spPr>
            <a:noFill/>
            <a:ln>
              <a:noFill/>
            </a:ln>
            <a:effectLst/>
          </c:spPr>
          <c:txPr>
            <a:bodyPr rot="-5400000" spcFirstLastPara="1" vertOverflow="ellipsis" vert="horz" wrap="square" anchor="ctr" anchorCtr="1"/>
            <a:lstStyle/>
            <a:p>
              <a:pPr>
                <a:defRPr sz="17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19050">
            <a:solidFill>
              <a:schemeClr val="tx1">
                <a:lumMod val="50000"/>
                <a:lumOff val="50000"/>
              </a:schemeClr>
            </a:solidFill>
          </a:ln>
          <a:effectLst/>
        </c:spPr>
        <c:txPr>
          <a:bodyPr rot="-6000000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crossAx val="664531232"/>
        <c:crosses val="autoZero"/>
        <c:crossBetween val="between"/>
        <c:majorUnit val="3"/>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Chart 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723644735736613"/>
          <c:y val="0.10183183012009629"/>
          <c:w val="0.79578415374503553"/>
          <c:h val="0.86115068592443211"/>
        </c:manualLayout>
      </c:layout>
      <c:barChart>
        <c:barDir val="col"/>
        <c:grouping val="clustered"/>
        <c:varyColors val="0"/>
        <c:ser>
          <c:idx val="0"/>
          <c:order val="0"/>
          <c:tx>
            <c:strRef>
              <c:f>Sheet1!$B$1</c:f>
              <c:strCache>
                <c:ptCount val="1"/>
                <c:pt idx="0">
                  <c:v>RDN</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T1</c:v>
                </c:pt>
                <c:pt idx="1">
                  <c:v>T2</c:v>
                </c:pt>
                <c:pt idx="2">
                  <c:v>T3</c:v>
                </c:pt>
              </c:strCache>
            </c:strRef>
          </c:cat>
          <c:val>
            <c:numRef>
              <c:f>Sheet1!$B$2:$B$4</c:f>
              <c:numCache>
                <c:formatCode>General</c:formatCode>
                <c:ptCount val="3"/>
                <c:pt idx="0">
                  <c:v>-6.9</c:v>
                </c:pt>
                <c:pt idx="1">
                  <c:v>-4.8</c:v>
                </c:pt>
                <c:pt idx="2">
                  <c:v>-5</c:v>
                </c:pt>
              </c:numCache>
            </c:numRef>
          </c:val>
          <c:extLst>
            <c:ext xmlns:c16="http://schemas.microsoft.com/office/drawing/2014/chart" uri="{C3380CC4-5D6E-409C-BE32-E72D297353CC}">
              <c16:uniqueId val="{00000004-1CB2-4914-845A-B6BBD5A77551}"/>
            </c:ext>
          </c:extLst>
        </c:ser>
        <c:dLbls>
          <c:showLegendKey val="0"/>
          <c:showVal val="0"/>
          <c:showCatName val="0"/>
          <c:showSerName val="0"/>
          <c:showPercent val="0"/>
          <c:showBubbleSize val="0"/>
        </c:dLbls>
        <c:gapWidth val="72"/>
        <c:axId val="664531232"/>
        <c:axId val="664531560"/>
      </c:barChart>
      <c:catAx>
        <c:axId val="664531232"/>
        <c:scaling>
          <c:orientation val="minMax"/>
        </c:scaling>
        <c:delete val="0"/>
        <c:axPos val="b"/>
        <c:numFmt formatCode="General" sourceLinked="1"/>
        <c:majorTickMark val="in"/>
        <c:minorTickMark val="none"/>
        <c:tickLblPos val="none"/>
        <c:spPr>
          <a:noFill/>
          <a:ln w="19050" cap="flat" cmpd="sng" algn="ctr">
            <a:solidFill>
              <a:schemeClr val="tx1">
                <a:lumMod val="50000"/>
                <a:lumOff val="50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4531560"/>
        <c:crosses val="autoZero"/>
        <c:auto val="1"/>
        <c:lblAlgn val="ctr"/>
        <c:lblOffset val="100"/>
        <c:noMultiLvlLbl val="0"/>
      </c:catAx>
      <c:valAx>
        <c:axId val="664531560"/>
        <c:scaling>
          <c:orientation val="minMax"/>
          <c:max val="0"/>
          <c:min val="-15"/>
        </c:scaling>
        <c:delete val="0"/>
        <c:axPos val="l"/>
        <c:title>
          <c:tx>
            <c:rich>
              <a:bodyPr rot="-5400000" spcFirstLastPara="1" vertOverflow="ellipsis" vert="horz" wrap="square" anchor="ctr" anchorCtr="1"/>
              <a:lstStyle/>
              <a:p>
                <a:pPr>
                  <a:defRPr sz="1700" b="0" i="0" u="none" strike="noStrike" kern="1200" baseline="0">
                    <a:solidFill>
                      <a:schemeClr val="tx1"/>
                    </a:solidFill>
                    <a:latin typeface="+mn-lt"/>
                    <a:ea typeface="+mn-ea"/>
                    <a:cs typeface="+mn-cs"/>
                  </a:defRPr>
                </a:pPr>
                <a:r>
                  <a:rPr lang="en-US" sz="1700" b="0" i="0" baseline="0" dirty="0">
                    <a:solidFill>
                      <a:schemeClr val="tx1"/>
                    </a:solidFill>
                    <a:effectLst/>
                    <a:latin typeface="Arial Narrow" panose="020B0606020202030204" pitchFamily="34" charset="0"/>
                  </a:rPr>
                  <a:t>Systolic ABPM Change from </a:t>
                </a:r>
              </a:p>
              <a:p>
                <a:pPr>
                  <a:defRPr sz="1700">
                    <a:solidFill>
                      <a:schemeClr val="tx1"/>
                    </a:solidFill>
                  </a:defRPr>
                </a:pPr>
                <a:r>
                  <a:rPr lang="en-US" sz="1700" b="0" i="0" baseline="0" dirty="0">
                    <a:solidFill>
                      <a:schemeClr val="tx1"/>
                    </a:solidFill>
                    <a:effectLst/>
                    <a:latin typeface="Arial Narrow" panose="020B0606020202030204" pitchFamily="34" charset="0"/>
                  </a:rPr>
                  <a:t>baseline to 3 months (mmHg)</a:t>
                </a:r>
                <a:endParaRPr lang="en-US" sz="1700" b="0" i="0" dirty="0">
                  <a:solidFill>
                    <a:schemeClr val="tx1"/>
                  </a:solidFill>
                  <a:effectLst/>
                  <a:latin typeface="Arial Narrow" panose="020B0606020202030204" pitchFamily="34" charset="0"/>
                </a:endParaRPr>
              </a:p>
            </c:rich>
          </c:tx>
          <c:layout>
            <c:manualLayout>
              <c:xMode val="edge"/>
              <c:yMode val="edge"/>
              <c:x val="0"/>
              <c:y val="0.12292063916307105"/>
            </c:manualLayout>
          </c:layout>
          <c:overlay val="0"/>
          <c:spPr>
            <a:noFill/>
            <a:ln>
              <a:noFill/>
            </a:ln>
            <a:effectLst/>
          </c:spPr>
          <c:txPr>
            <a:bodyPr rot="-5400000" spcFirstLastPara="1" vertOverflow="ellipsis" vert="horz" wrap="square" anchor="ctr" anchorCtr="1"/>
            <a:lstStyle/>
            <a:p>
              <a:pPr>
                <a:defRPr sz="17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19050">
            <a:solidFill>
              <a:schemeClr val="tx1">
                <a:lumMod val="50000"/>
                <a:lumOff val="50000"/>
              </a:schemeClr>
            </a:solidFill>
          </a:ln>
          <a:effectLst/>
        </c:spPr>
        <c:txPr>
          <a:bodyPr rot="-6000000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crossAx val="664531232"/>
        <c:crosses val="autoZero"/>
        <c:crossBetween val="between"/>
        <c:majorUnit val="3"/>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Chart 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723644735736613"/>
          <c:y val="0.10183183012009629"/>
          <c:w val="0.79578415374503553"/>
          <c:h val="0.86115068592443211"/>
        </c:manualLayout>
      </c:layout>
      <c:barChart>
        <c:barDir val="col"/>
        <c:grouping val="clustered"/>
        <c:varyColors val="0"/>
        <c:ser>
          <c:idx val="0"/>
          <c:order val="0"/>
          <c:tx>
            <c:strRef>
              <c:f>Sheet1!$B$1</c:f>
              <c:strCache>
                <c:ptCount val="1"/>
                <c:pt idx="0">
                  <c:v>RDN</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T1</c:v>
                </c:pt>
                <c:pt idx="1">
                  <c:v>T2</c:v>
                </c:pt>
                <c:pt idx="2">
                  <c:v>T3</c:v>
                </c:pt>
              </c:strCache>
            </c:strRef>
          </c:cat>
          <c:val>
            <c:numRef>
              <c:f>Sheet1!$B$2:$B$4</c:f>
              <c:numCache>
                <c:formatCode>General</c:formatCode>
                <c:ptCount val="3"/>
                <c:pt idx="0">
                  <c:v>-10.6</c:v>
                </c:pt>
                <c:pt idx="1">
                  <c:v>-8.6999999999999993</c:v>
                </c:pt>
                <c:pt idx="2">
                  <c:v>-10.8</c:v>
                </c:pt>
              </c:numCache>
            </c:numRef>
          </c:val>
          <c:extLst>
            <c:ext xmlns:c16="http://schemas.microsoft.com/office/drawing/2014/chart" uri="{C3380CC4-5D6E-409C-BE32-E72D297353CC}">
              <c16:uniqueId val="{00000000-F73D-468B-857B-D584E6C21AD6}"/>
            </c:ext>
          </c:extLst>
        </c:ser>
        <c:dLbls>
          <c:showLegendKey val="0"/>
          <c:showVal val="0"/>
          <c:showCatName val="0"/>
          <c:showSerName val="0"/>
          <c:showPercent val="0"/>
          <c:showBubbleSize val="0"/>
        </c:dLbls>
        <c:gapWidth val="72"/>
        <c:axId val="664531232"/>
        <c:axId val="664531560"/>
      </c:barChart>
      <c:catAx>
        <c:axId val="664531232"/>
        <c:scaling>
          <c:orientation val="minMax"/>
        </c:scaling>
        <c:delete val="0"/>
        <c:axPos val="b"/>
        <c:numFmt formatCode="General" sourceLinked="1"/>
        <c:majorTickMark val="in"/>
        <c:minorTickMark val="none"/>
        <c:tickLblPos val="none"/>
        <c:spPr>
          <a:noFill/>
          <a:ln w="19050" cap="flat" cmpd="sng" algn="ctr">
            <a:solidFill>
              <a:schemeClr val="tx1">
                <a:lumMod val="50000"/>
                <a:lumOff val="50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4531560"/>
        <c:crosses val="autoZero"/>
        <c:auto val="1"/>
        <c:lblAlgn val="ctr"/>
        <c:lblOffset val="100"/>
        <c:noMultiLvlLbl val="0"/>
      </c:catAx>
      <c:valAx>
        <c:axId val="664531560"/>
        <c:scaling>
          <c:orientation val="minMax"/>
          <c:max val="0"/>
          <c:min val="-15"/>
        </c:scaling>
        <c:delete val="0"/>
        <c:axPos val="l"/>
        <c:title>
          <c:tx>
            <c:rich>
              <a:bodyPr rot="-5400000" spcFirstLastPara="1" vertOverflow="ellipsis" vert="horz" wrap="square" anchor="ctr" anchorCtr="1"/>
              <a:lstStyle/>
              <a:p>
                <a:pPr>
                  <a:defRPr sz="1700" b="0" i="0" u="none" strike="noStrike" kern="1200" baseline="0">
                    <a:solidFill>
                      <a:schemeClr val="tx1"/>
                    </a:solidFill>
                    <a:latin typeface="+mn-lt"/>
                    <a:ea typeface="+mn-ea"/>
                    <a:cs typeface="+mn-cs"/>
                  </a:defRPr>
                </a:pPr>
                <a:r>
                  <a:rPr lang="en-US" sz="1700" b="0" i="0" baseline="0" dirty="0">
                    <a:solidFill>
                      <a:schemeClr val="tx1"/>
                    </a:solidFill>
                    <a:effectLst/>
                    <a:latin typeface="Arial Narrow" panose="020B0606020202030204" pitchFamily="34" charset="0"/>
                  </a:rPr>
                  <a:t>Office Systolic Change from </a:t>
                </a:r>
              </a:p>
              <a:p>
                <a:pPr>
                  <a:defRPr sz="1700">
                    <a:solidFill>
                      <a:schemeClr val="tx1"/>
                    </a:solidFill>
                  </a:defRPr>
                </a:pPr>
                <a:r>
                  <a:rPr lang="en-US" sz="1700" b="0" i="0" baseline="0" dirty="0">
                    <a:solidFill>
                      <a:schemeClr val="tx1"/>
                    </a:solidFill>
                    <a:effectLst/>
                    <a:latin typeface="Arial Narrow" panose="020B0606020202030204" pitchFamily="34" charset="0"/>
                  </a:rPr>
                  <a:t>baseline to 3 months (mmHg)</a:t>
                </a:r>
                <a:endParaRPr lang="en-US" sz="1700" b="0" i="0" dirty="0">
                  <a:solidFill>
                    <a:schemeClr val="tx1"/>
                  </a:solidFill>
                  <a:effectLst/>
                  <a:latin typeface="Arial Narrow" panose="020B0606020202030204" pitchFamily="34" charset="0"/>
                </a:endParaRPr>
              </a:p>
            </c:rich>
          </c:tx>
          <c:layout>
            <c:manualLayout>
              <c:xMode val="edge"/>
              <c:yMode val="edge"/>
              <c:x val="0"/>
              <c:y val="0.12292063916307105"/>
            </c:manualLayout>
          </c:layout>
          <c:overlay val="0"/>
          <c:spPr>
            <a:noFill/>
            <a:ln>
              <a:noFill/>
            </a:ln>
            <a:effectLst/>
          </c:spPr>
          <c:txPr>
            <a:bodyPr rot="-5400000" spcFirstLastPara="1" vertOverflow="ellipsis" vert="horz" wrap="square" anchor="ctr" anchorCtr="1"/>
            <a:lstStyle/>
            <a:p>
              <a:pPr>
                <a:defRPr sz="17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19050">
            <a:solidFill>
              <a:schemeClr val="tx1">
                <a:lumMod val="50000"/>
                <a:lumOff val="50000"/>
              </a:schemeClr>
            </a:solidFill>
          </a:ln>
          <a:effectLst/>
        </c:spPr>
        <c:txPr>
          <a:bodyPr rot="-6000000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crossAx val="664531232"/>
        <c:crosses val="autoZero"/>
        <c:crossBetween val="between"/>
        <c:majorUnit val="3"/>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0.60848</cdr:x>
      <cdr:y>0.00097</cdr:y>
    </cdr:from>
    <cdr:to>
      <cdr:x>0.69754</cdr:x>
      <cdr:y>0.07458</cdr:y>
    </cdr:to>
    <cdr:sp macro="" textlink="">
      <cdr:nvSpPr>
        <cdr:cNvPr id="2" name="TextBox 1"/>
        <cdr:cNvSpPr txBox="1"/>
      </cdr:nvSpPr>
      <cdr:spPr>
        <a:xfrm xmlns:a="http://schemas.openxmlformats.org/drawingml/2006/main">
          <a:off x="6908605" y="5443"/>
          <a:ext cx="1011183" cy="4109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800" dirty="0"/>
        </a:p>
      </cdr:txBody>
    </cdr:sp>
  </cdr:relSizeAnchor>
  <cdr:relSizeAnchor xmlns:cdr="http://schemas.openxmlformats.org/drawingml/2006/chartDrawing">
    <cdr:from>
      <cdr:x>0.83091</cdr:x>
      <cdr:y>0.00176</cdr:y>
    </cdr:from>
    <cdr:to>
      <cdr:x>0.91997</cdr:x>
      <cdr:y>0.07537</cdr:y>
    </cdr:to>
    <cdr:sp macro="" textlink="">
      <cdr:nvSpPr>
        <cdr:cNvPr id="3" name="TextBox 1"/>
        <cdr:cNvSpPr txBox="1"/>
      </cdr:nvSpPr>
      <cdr:spPr>
        <a:xfrm xmlns:a="http://schemas.openxmlformats.org/drawingml/2006/main">
          <a:off x="9434145" y="9840"/>
          <a:ext cx="1011183" cy="41097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1800" dirty="0"/>
        </a:p>
      </cdr:txBody>
    </cdr:sp>
  </cdr:relSizeAnchor>
  <cdr:relSizeAnchor xmlns:cdr="http://schemas.openxmlformats.org/drawingml/2006/chartDrawing">
    <cdr:from>
      <cdr:x>0.39495</cdr:x>
      <cdr:y>0.00097</cdr:y>
    </cdr:from>
    <cdr:to>
      <cdr:x>0.48401</cdr:x>
      <cdr:y>0.07459</cdr:y>
    </cdr:to>
    <cdr:sp macro="" textlink="">
      <cdr:nvSpPr>
        <cdr:cNvPr id="5" name="TextBox 1"/>
        <cdr:cNvSpPr txBox="1"/>
      </cdr:nvSpPr>
      <cdr:spPr>
        <a:xfrm xmlns:a="http://schemas.openxmlformats.org/drawingml/2006/main">
          <a:off x="4484195" y="5442"/>
          <a:ext cx="1011183" cy="41103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1800" dirty="0"/>
        </a:p>
      </cdr:txBody>
    </cdr:sp>
  </cdr:relSizeAnchor>
</c:userShapes>
</file>

<file path=ppt/drawings/drawing2.xml><?xml version="1.0" encoding="utf-8"?>
<c:userShapes xmlns:c="http://schemas.openxmlformats.org/drawingml/2006/chart">
  <cdr:relSizeAnchor xmlns:cdr="http://schemas.openxmlformats.org/drawingml/2006/chartDrawing">
    <cdr:from>
      <cdr:x>0.60848</cdr:x>
      <cdr:y>0.00097</cdr:y>
    </cdr:from>
    <cdr:to>
      <cdr:x>0.69754</cdr:x>
      <cdr:y>0.07458</cdr:y>
    </cdr:to>
    <cdr:sp macro="" textlink="">
      <cdr:nvSpPr>
        <cdr:cNvPr id="2" name="TextBox 1"/>
        <cdr:cNvSpPr txBox="1"/>
      </cdr:nvSpPr>
      <cdr:spPr>
        <a:xfrm xmlns:a="http://schemas.openxmlformats.org/drawingml/2006/main">
          <a:off x="6908605" y="5443"/>
          <a:ext cx="1011183" cy="4109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800" dirty="0"/>
        </a:p>
      </cdr:txBody>
    </cdr:sp>
  </cdr:relSizeAnchor>
  <cdr:relSizeAnchor xmlns:cdr="http://schemas.openxmlformats.org/drawingml/2006/chartDrawing">
    <cdr:from>
      <cdr:x>0.83091</cdr:x>
      <cdr:y>0.00176</cdr:y>
    </cdr:from>
    <cdr:to>
      <cdr:x>0.91997</cdr:x>
      <cdr:y>0.07537</cdr:y>
    </cdr:to>
    <cdr:sp macro="" textlink="">
      <cdr:nvSpPr>
        <cdr:cNvPr id="3" name="TextBox 1"/>
        <cdr:cNvSpPr txBox="1"/>
      </cdr:nvSpPr>
      <cdr:spPr>
        <a:xfrm xmlns:a="http://schemas.openxmlformats.org/drawingml/2006/main">
          <a:off x="9434145" y="9840"/>
          <a:ext cx="1011183" cy="41097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1800" dirty="0"/>
        </a:p>
      </cdr:txBody>
    </cdr:sp>
  </cdr:relSizeAnchor>
</c:userShapes>
</file>

<file path=ppt/drawings/drawing3.xml><?xml version="1.0" encoding="utf-8"?>
<c:userShapes xmlns:c="http://schemas.openxmlformats.org/drawingml/2006/chart">
  <cdr:relSizeAnchor xmlns:cdr="http://schemas.openxmlformats.org/drawingml/2006/chartDrawing">
    <cdr:from>
      <cdr:x>0.60848</cdr:x>
      <cdr:y>0.00097</cdr:y>
    </cdr:from>
    <cdr:to>
      <cdr:x>0.69754</cdr:x>
      <cdr:y>0.07458</cdr:y>
    </cdr:to>
    <cdr:sp macro="" textlink="">
      <cdr:nvSpPr>
        <cdr:cNvPr id="2" name="TextBox 1"/>
        <cdr:cNvSpPr txBox="1"/>
      </cdr:nvSpPr>
      <cdr:spPr>
        <a:xfrm xmlns:a="http://schemas.openxmlformats.org/drawingml/2006/main">
          <a:off x="6908605" y="5443"/>
          <a:ext cx="1011183" cy="4109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800" dirty="0"/>
        </a:p>
      </cdr:txBody>
    </cdr:sp>
  </cdr:relSizeAnchor>
  <cdr:relSizeAnchor xmlns:cdr="http://schemas.openxmlformats.org/drawingml/2006/chartDrawing">
    <cdr:from>
      <cdr:x>0.83091</cdr:x>
      <cdr:y>0.00176</cdr:y>
    </cdr:from>
    <cdr:to>
      <cdr:x>0.91997</cdr:x>
      <cdr:y>0.07537</cdr:y>
    </cdr:to>
    <cdr:sp macro="" textlink="">
      <cdr:nvSpPr>
        <cdr:cNvPr id="3" name="TextBox 1"/>
        <cdr:cNvSpPr txBox="1"/>
      </cdr:nvSpPr>
      <cdr:spPr>
        <a:xfrm xmlns:a="http://schemas.openxmlformats.org/drawingml/2006/main">
          <a:off x="9434145" y="9840"/>
          <a:ext cx="1011183" cy="41097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1800" dirty="0"/>
        </a:p>
      </cdr:txBody>
    </cdr:sp>
  </cdr:relSizeAnchor>
</c:userShapes>
</file>

<file path=ppt/drawings/drawing4.xml><?xml version="1.0" encoding="utf-8"?>
<c:userShapes xmlns:c="http://schemas.openxmlformats.org/drawingml/2006/chart">
  <cdr:relSizeAnchor xmlns:cdr="http://schemas.openxmlformats.org/drawingml/2006/chartDrawing">
    <cdr:from>
      <cdr:x>0.60848</cdr:x>
      <cdr:y>0.00097</cdr:y>
    </cdr:from>
    <cdr:to>
      <cdr:x>0.69754</cdr:x>
      <cdr:y>0.07458</cdr:y>
    </cdr:to>
    <cdr:sp macro="" textlink="">
      <cdr:nvSpPr>
        <cdr:cNvPr id="2" name="TextBox 1"/>
        <cdr:cNvSpPr txBox="1"/>
      </cdr:nvSpPr>
      <cdr:spPr>
        <a:xfrm xmlns:a="http://schemas.openxmlformats.org/drawingml/2006/main">
          <a:off x="6908605" y="5443"/>
          <a:ext cx="1011183" cy="4109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800" dirty="0"/>
        </a:p>
      </cdr:txBody>
    </cdr:sp>
  </cdr:relSizeAnchor>
  <cdr:relSizeAnchor xmlns:cdr="http://schemas.openxmlformats.org/drawingml/2006/chartDrawing">
    <cdr:from>
      <cdr:x>0.83091</cdr:x>
      <cdr:y>0.00176</cdr:y>
    </cdr:from>
    <cdr:to>
      <cdr:x>0.91997</cdr:x>
      <cdr:y>0.07537</cdr:y>
    </cdr:to>
    <cdr:sp macro="" textlink="">
      <cdr:nvSpPr>
        <cdr:cNvPr id="3" name="TextBox 1"/>
        <cdr:cNvSpPr txBox="1"/>
      </cdr:nvSpPr>
      <cdr:spPr>
        <a:xfrm xmlns:a="http://schemas.openxmlformats.org/drawingml/2006/main">
          <a:off x="9434145" y="9840"/>
          <a:ext cx="1011183" cy="41097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1800" dirty="0"/>
        </a:p>
      </cdr:txBody>
    </cdr:sp>
  </cdr:relSizeAnchor>
</c:userShapes>
</file>

<file path=ppt/drawings/drawing5.xml><?xml version="1.0" encoding="utf-8"?>
<c:userShapes xmlns:c="http://schemas.openxmlformats.org/drawingml/2006/chart">
  <cdr:relSizeAnchor xmlns:cdr="http://schemas.openxmlformats.org/drawingml/2006/chartDrawing">
    <cdr:from>
      <cdr:x>0.60848</cdr:x>
      <cdr:y>0.00097</cdr:y>
    </cdr:from>
    <cdr:to>
      <cdr:x>0.69754</cdr:x>
      <cdr:y>0.07458</cdr:y>
    </cdr:to>
    <cdr:sp macro="" textlink="">
      <cdr:nvSpPr>
        <cdr:cNvPr id="2" name="TextBox 1"/>
        <cdr:cNvSpPr txBox="1"/>
      </cdr:nvSpPr>
      <cdr:spPr>
        <a:xfrm xmlns:a="http://schemas.openxmlformats.org/drawingml/2006/main">
          <a:off x="6908605" y="5443"/>
          <a:ext cx="1011183" cy="4109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800" dirty="0"/>
        </a:p>
      </cdr:txBody>
    </cdr:sp>
  </cdr:relSizeAnchor>
  <cdr:relSizeAnchor xmlns:cdr="http://schemas.openxmlformats.org/drawingml/2006/chartDrawing">
    <cdr:from>
      <cdr:x>0.83091</cdr:x>
      <cdr:y>0.00176</cdr:y>
    </cdr:from>
    <cdr:to>
      <cdr:x>0.91997</cdr:x>
      <cdr:y>0.07537</cdr:y>
    </cdr:to>
    <cdr:sp macro="" textlink="">
      <cdr:nvSpPr>
        <cdr:cNvPr id="3" name="TextBox 1"/>
        <cdr:cNvSpPr txBox="1"/>
      </cdr:nvSpPr>
      <cdr:spPr>
        <a:xfrm xmlns:a="http://schemas.openxmlformats.org/drawingml/2006/main">
          <a:off x="9434145" y="9840"/>
          <a:ext cx="1011183" cy="41097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1800" dirty="0"/>
        </a:p>
      </cdr:txBody>
    </cdr:sp>
  </cdr:relSizeAnchor>
</c:userShapes>
</file>

<file path=ppt/drawings/drawing6.xml><?xml version="1.0" encoding="utf-8"?>
<c:userShapes xmlns:c="http://schemas.openxmlformats.org/drawingml/2006/chart">
  <cdr:relSizeAnchor xmlns:cdr="http://schemas.openxmlformats.org/drawingml/2006/chartDrawing">
    <cdr:from>
      <cdr:x>0.60848</cdr:x>
      <cdr:y>0.00097</cdr:y>
    </cdr:from>
    <cdr:to>
      <cdr:x>0.69754</cdr:x>
      <cdr:y>0.07458</cdr:y>
    </cdr:to>
    <cdr:sp macro="" textlink="">
      <cdr:nvSpPr>
        <cdr:cNvPr id="2" name="TextBox 1"/>
        <cdr:cNvSpPr txBox="1"/>
      </cdr:nvSpPr>
      <cdr:spPr>
        <a:xfrm xmlns:a="http://schemas.openxmlformats.org/drawingml/2006/main">
          <a:off x="6908605" y="5443"/>
          <a:ext cx="1011183" cy="4109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800" dirty="0"/>
        </a:p>
      </cdr:txBody>
    </cdr:sp>
  </cdr:relSizeAnchor>
  <cdr:relSizeAnchor xmlns:cdr="http://schemas.openxmlformats.org/drawingml/2006/chartDrawing">
    <cdr:from>
      <cdr:x>0.83091</cdr:x>
      <cdr:y>0.00176</cdr:y>
    </cdr:from>
    <cdr:to>
      <cdr:x>0.91997</cdr:x>
      <cdr:y>0.07537</cdr:y>
    </cdr:to>
    <cdr:sp macro="" textlink="">
      <cdr:nvSpPr>
        <cdr:cNvPr id="3" name="TextBox 1"/>
        <cdr:cNvSpPr txBox="1"/>
      </cdr:nvSpPr>
      <cdr:spPr>
        <a:xfrm xmlns:a="http://schemas.openxmlformats.org/drawingml/2006/main">
          <a:off x="9434145" y="9840"/>
          <a:ext cx="1011183" cy="41097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1800" dirty="0"/>
        </a:p>
      </cdr:txBody>
    </cdr:sp>
  </cdr:relSizeAnchor>
</c:userShapes>
</file>

<file path=ppt/drawings/drawing7.xml><?xml version="1.0" encoding="utf-8"?>
<c:userShapes xmlns:c="http://schemas.openxmlformats.org/drawingml/2006/chart">
  <cdr:relSizeAnchor xmlns:cdr="http://schemas.openxmlformats.org/drawingml/2006/chartDrawing">
    <cdr:from>
      <cdr:x>0.60848</cdr:x>
      <cdr:y>0.00097</cdr:y>
    </cdr:from>
    <cdr:to>
      <cdr:x>0.69754</cdr:x>
      <cdr:y>0.07458</cdr:y>
    </cdr:to>
    <cdr:sp macro="" textlink="">
      <cdr:nvSpPr>
        <cdr:cNvPr id="2" name="TextBox 1"/>
        <cdr:cNvSpPr txBox="1"/>
      </cdr:nvSpPr>
      <cdr:spPr>
        <a:xfrm xmlns:a="http://schemas.openxmlformats.org/drawingml/2006/main">
          <a:off x="6908605" y="5443"/>
          <a:ext cx="1011183" cy="4109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800" dirty="0"/>
        </a:p>
      </cdr:txBody>
    </cdr:sp>
  </cdr:relSizeAnchor>
  <cdr:relSizeAnchor xmlns:cdr="http://schemas.openxmlformats.org/drawingml/2006/chartDrawing">
    <cdr:from>
      <cdr:x>0.83091</cdr:x>
      <cdr:y>0.00176</cdr:y>
    </cdr:from>
    <cdr:to>
      <cdr:x>0.91997</cdr:x>
      <cdr:y>0.07537</cdr:y>
    </cdr:to>
    <cdr:sp macro="" textlink="">
      <cdr:nvSpPr>
        <cdr:cNvPr id="3" name="TextBox 1"/>
        <cdr:cNvSpPr txBox="1"/>
      </cdr:nvSpPr>
      <cdr:spPr>
        <a:xfrm xmlns:a="http://schemas.openxmlformats.org/drawingml/2006/main">
          <a:off x="9434145" y="9840"/>
          <a:ext cx="1011183" cy="41097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1800" dirty="0"/>
        </a:p>
      </cdr:txBody>
    </cdr:sp>
  </cdr:relSizeAnchor>
</c:userShapes>
</file>

<file path=ppt/drawings/drawing8.xml><?xml version="1.0" encoding="utf-8"?>
<c:userShapes xmlns:c="http://schemas.openxmlformats.org/drawingml/2006/chart">
  <cdr:relSizeAnchor xmlns:cdr="http://schemas.openxmlformats.org/drawingml/2006/chartDrawing">
    <cdr:from>
      <cdr:x>0.60848</cdr:x>
      <cdr:y>0.00097</cdr:y>
    </cdr:from>
    <cdr:to>
      <cdr:x>0.69754</cdr:x>
      <cdr:y>0.07458</cdr:y>
    </cdr:to>
    <cdr:sp macro="" textlink="">
      <cdr:nvSpPr>
        <cdr:cNvPr id="2" name="TextBox 1"/>
        <cdr:cNvSpPr txBox="1"/>
      </cdr:nvSpPr>
      <cdr:spPr>
        <a:xfrm xmlns:a="http://schemas.openxmlformats.org/drawingml/2006/main">
          <a:off x="6908605" y="5443"/>
          <a:ext cx="1011183" cy="4109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800" dirty="0"/>
        </a:p>
      </cdr:txBody>
    </cdr:sp>
  </cdr:relSizeAnchor>
  <cdr:relSizeAnchor xmlns:cdr="http://schemas.openxmlformats.org/drawingml/2006/chartDrawing">
    <cdr:from>
      <cdr:x>0.83091</cdr:x>
      <cdr:y>0.00176</cdr:y>
    </cdr:from>
    <cdr:to>
      <cdr:x>0.91997</cdr:x>
      <cdr:y>0.07537</cdr:y>
    </cdr:to>
    <cdr:sp macro="" textlink="">
      <cdr:nvSpPr>
        <cdr:cNvPr id="3" name="TextBox 1"/>
        <cdr:cNvSpPr txBox="1"/>
      </cdr:nvSpPr>
      <cdr:spPr>
        <a:xfrm xmlns:a="http://schemas.openxmlformats.org/drawingml/2006/main">
          <a:off x="9434145" y="9840"/>
          <a:ext cx="1011183" cy="41097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18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3F39D7-7066-4956-B56D-1FFDBEE08F78}" type="datetimeFigureOut">
              <a:rPr lang="en-US" smtClean="0"/>
              <a:t>22-May-18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5C42FC-DDD7-4B51-A8B6-A425B902888D}" type="slidenum">
              <a:rPr lang="en-US" smtClean="0"/>
              <a:t>‹#›</a:t>
            </a:fld>
            <a:endParaRPr lang="en-US"/>
          </a:p>
        </p:txBody>
      </p:sp>
    </p:spTree>
    <p:extLst>
      <p:ext uri="{BB962C8B-B14F-4D97-AF65-F5344CB8AC3E}">
        <p14:creationId xmlns:p14="http://schemas.microsoft.com/office/powerpoint/2010/main" val="213830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84EE6C-159A-E742-90FA-2120E185D0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2721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5C42FC-DDD7-4B51-A8B6-A425B902888D}" type="slidenum">
              <a:rPr lang="en-US" smtClean="0"/>
              <a:t>14</a:t>
            </a:fld>
            <a:endParaRPr lang="en-US"/>
          </a:p>
        </p:txBody>
      </p:sp>
    </p:spTree>
    <p:extLst>
      <p:ext uri="{BB962C8B-B14F-4D97-AF65-F5344CB8AC3E}">
        <p14:creationId xmlns:p14="http://schemas.microsoft.com/office/powerpoint/2010/main" val="4243920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5C42FC-DDD7-4B51-A8B6-A425B902888D}" type="slidenum">
              <a:rPr lang="en-US" smtClean="0"/>
              <a:t>16</a:t>
            </a:fld>
            <a:endParaRPr lang="en-US"/>
          </a:p>
        </p:txBody>
      </p:sp>
    </p:spTree>
    <p:extLst>
      <p:ext uri="{BB962C8B-B14F-4D97-AF65-F5344CB8AC3E}">
        <p14:creationId xmlns:p14="http://schemas.microsoft.com/office/powerpoint/2010/main" val="1225058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5C42FC-DDD7-4B51-A8B6-A425B902888D}" type="slidenum">
              <a:rPr lang="en-US" smtClean="0"/>
              <a:t>17</a:t>
            </a:fld>
            <a:endParaRPr lang="en-US"/>
          </a:p>
        </p:txBody>
      </p:sp>
    </p:spTree>
    <p:extLst>
      <p:ext uri="{BB962C8B-B14F-4D97-AF65-F5344CB8AC3E}">
        <p14:creationId xmlns:p14="http://schemas.microsoft.com/office/powerpoint/2010/main" val="1425975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T01a_eff_ITT_off_ANG_ABL</a:t>
            </a:r>
          </a:p>
        </p:txBody>
      </p:sp>
      <p:sp>
        <p:nvSpPr>
          <p:cNvPr id="4" name="Slide Number Placeholder 3"/>
          <p:cNvSpPr>
            <a:spLocks noGrp="1"/>
          </p:cNvSpPr>
          <p:nvPr>
            <p:ph type="sldNum" sz="quarter" idx="10"/>
          </p:nvPr>
        </p:nvSpPr>
        <p:spPr/>
        <p:txBody>
          <a:bodyPr/>
          <a:lstStyle/>
          <a:p>
            <a:fld id="{FD5C42FC-DDD7-4B51-A8B6-A425B902888D}" type="slidenum">
              <a:rPr lang="en-US" smtClean="0"/>
              <a:t>18</a:t>
            </a:fld>
            <a:endParaRPr lang="en-US"/>
          </a:p>
        </p:txBody>
      </p:sp>
    </p:spTree>
    <p:extLst>
      <p:ext uri="{BB962C8B-B14F-4D97-AF65-F5344CB8AC3E}">
        <p14:creationId xmlns:p14="http://schemas.microsoft.com/office/powerpoint/2010/main" val="8897586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T01a_eff_ITT_off_ANG_RVD</a:t>
            </a:r>
          </a:p>
        </p:txBody>
      </p:sp>
      <p:sp>
        <p:nvSpPr>
          <p:cNvPr id="4" name="Slide Number Placeholder 3"/>
          <p:cNvSpPr>
            <a:spLocks noGrp="1"/>
          </p:cNvSpPr>
          <p:nvPr>
            <p:ph type="sldNum" sz="quarter" idx="10"/>
          </p:nvPr>
        </p:nvSpPr>
        <p:spPr/>
        <p:txBody>
          <a:bodyPr/>
          <a:lstStyle/>
          <a:p>
            <a:fld id="{FD5C42FC-DDD7-4B51-A8B6-A425B902888D}" type="slidenum">
              <a:rPr lang="en-US" smtClean="0"/>
              <a:t>19</a:t>
            </a:fld>
            <a:endParaRPr lang="en-US"/>
          </a:p>
        </p:txBody>
      </p:sp>
    </p:spTree>
    <p:extLst>
      <p:ext uri="{BB962C8B-B14F-4D97-AF65-F5344CB8AC3E}">
        <p14:creationId xmlns:p14="http://schemas.microsoft.com/office/powerpoint/2010/main" val="1016449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T01a_eff_ITT_off_ANG_RVD</a:t>
            </a:r>
          </a:p>
        </p:txBody>
      </p:sp>
      <p:sp>
        <p:nvSpPr>
          <p:cNvPr id="4" name="Slide Number Placeholder 3"/>
          <p:cNvSpPr>
            <a:spLocks noGrp="1"/>
          </p:cNvSpPr>
          <p:nvPr>
            <p:ph type="sldNum" sz="quarter" idx="10"/>
          </p:nvPr>
        </p:nvSpPr>
        <p:spPr/>
        <p:txBody>
          <a:bodyPr/>
          <a:lstStyle/>
          <a:p>
            <a:fld id="{FD5C42FC-DDD7-4B51-A8B6-A425B902888D}" type="slidenum">
              <a:rPr lang="en-US" smtClean="0"/>
              <a:t>20</a:t>
            </a:fld>
            <a:endParaRPr lang="en-US"/>
          </a:p>
        </p:txBody>
      </p:sp>
    </p:spTree>
    <p:extLst>
      <p:ext uri="{BB962C8B-B14F-4D97-AF65-F5344CB8AC3E}">
        <p14:creationId xmlns:p14="http://schemas.microsoft.com/office/powerpoint/2010/main" val="31625147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5C42FC-DDD7-4B51-A8B6-A425B902888D}" type="slidenum">
              <a:rPr lang="en-US" smtClean="0"/>
              <a:t>21</a:t>
            </a:fld>
            <a:endParaRPr lang="en-US"/>
          </a:p>
        </p:txBody>
      </p:sp>
    </p:spTree>
    <p:extLst>
      <p:ext uri="{BB962C8B-B14F-4D97-AF65-F5344CB8AC3E}">
        <p14:creationId xmlns:p14="http://schemas.microsoft.com/office/powerpoint/2010/main" val="111760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D5C42FC-DDD7-4B51-A8B6-A425B902888D}" type="slidenum">
              <a:rPr lang="en-US" smtClean="0"/>
              <a:t>23</a:t>
            </a:fld>
            <a:endParaRPr lang="en-US"/>
          </a:p>
        </p:txBody>
      </p:sp>
    </p:spTree>
    <p:extLst>
      <p:ext uri="{BB962C8B-B14F-4D97-AF65-F5344CB8AC3E}">
        <p14:creationId xmlns:p14="http://schemas.microsoft.com/office/powerpoint/2010/main" val="1690398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a:p>
            <a:endParaRPr lang="en-US" dirty="0"/>
          </a:p>
        </p:txBody>
      </p:sp>
    </p:spTree>
    <p:extLst>
      <p:ext uri="{BB962C8B-B14F-4D97-AF65-F5344CB8AC3E}">
        <p14:creationId xmlns:p14="http://schemas.microsoft.com/office/powerpoint/2010/main" val="3177880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5C42FC-DDD7-4B51-A8B6-A425B902888D}" type="slidenum">
              <a:rPr lang="en-US" smtClean="0"/>
              <a:t>5</a:t>
            </a:fld>
            <a:endParaRPr lang="en-US"/>
          </a:p>
        </p:txBody>
      </p:sp>
    </p:spTree>
    <p:extLst>
      <p:ext uri="{BB962C8B-B14F-4D97-AF65-F5344CB8AC3E}">
        <p14:creationId xmlns:p14="http://schemas.microsoft.com/office/powerpoint/2010/main" val="1571844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61F173-A520-4A49-A562-F3FCA544F6CB}" type="slidenum">
              <a:rPr lang="fr-FR" smtClean="0"/>
              <a:pPr/>
              <a:t>6</a:t>
            </a:fld>
            <a:endParaRPr lang="fr-FR"/>
          </a:p>
        </p:txBody>
      </p:sp>
    </p:spTree>
    <p:extLst>
      <p:ext uri="{BB962C8B-B14F-4D97-AF65-F5344CB8AC3E}">
        <p14:creationId xmlns:p14="http://schemas.microsoft.com/office/powerpoint/2010/main" val="3369310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5C42FC-DDD7-4B51-A8B6-A425B902888D}" type="slidenum">
              <a:rPr lang="en-US" smtClean="0"/>
              <a:t>8</a:t>
            </a:fld>
            <a:endParaRPr lang="en-US"/>
          </a:p>
        </p:txBody>
      </p:sp>
    </p:spTree>
    <p:extLst>
      <p:ext uri="{BB962C8B-B14F-4D97-AF65-F5344CB8AC3E}">
        <p14:creationId xmlns:p14="http://schemas.microsoft.com/office/powerpoint/2010/main" val="1185011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5C42FC-DDD7-4B51-A8B6-A425B902888D}" type="slidenum">
              <a:rPr lang="en-US" smtClean="0"/>
              <a:t>9</a:t>
            </a:fld>
            <a:endParaRPr lang="en-US"/>
          </a:p>
        </p:txBody>
      </p:sp>
    </p:spTree>
    <p:extLst>
      <p:ext uri="{BB962C8B-B14F-4D97-AF65-F5344CB8AC3E}">
        <p14:creationId xmlns:p14="http://schemas.microsoft.com/office/powerpoint/2010/main" val="4214134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5C42FC-DDD7-4B51-A8B6-A425B902888D}" type="slidenum">
              <a:rPr lang="en-US" smtClean="0"/>
              <a:t>11</a:t>
            </a:fld>
            <a:endParaRPr lang="en-US"/>
          </a:p>
        </p:txBody>
      </p:sp>
    </p:spTree>
    <p:extLst>
      <p:ext uri="{BB962C8B-B14F-4D97-AF65-F5344CB8AC3E}">
        <p14:creationId xmlns:p14="http://schemas.microsoft.com/office/powerpoint/2010/main" val="4014510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5C42FC-DDD7-4B51-A8B6-A425B902888D}" type="slidenum">
              <a:rPr lang="en-US" smtClean="0"/>
              <a:t>12</a:t>
            </a:fld>
            <a:endParaRPr lang="en-US"/>
          </a:p>
        </p:txBody>
      </p:sp>
    </p:spTree>
    <p:extLst>
      <p:ext uri="{BB962C8B-B14F-4D97-AF65-F5344CB8AC3E}">
        <p14:creationId xmlns:p14="http://schemas.microsoft.com/office/powerpoint/2010/main" val="3128308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5C42FC-DDD7-4B51-A8B6-A425B902888D}" type="slidenum">
              <a:rPr lang="en-US" smtClean="0"/>
              <a:t>13</a:t>
            </a:fld>
            <a:endParaRPr lang="en-US"/>
          </a:p>
        </p:txBody>
      </p:sp>
    </p:spTree>
    <p:extLst>
      <p:ext uri="{BB962C8B-B14F-4D97-AF65-F5344CB8AC3E}">
        <p14:creationId xmlns:p14="http://schemas.microsoft.com/office/powerpoint/2010/main" val="278062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1" y="-1"/>
            <a:ext cx="12191999" cy="6861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524000" y="1122363"/>
            <a:ext cx="9906000" cy="2387600"/>
          </a:xfrm>
        </p:spPr>
        <p:txBody>
          <a:bodyPr anchor="b"/>
          <a:lstStyle>
            <a:lvl1pPr algn="l">
              <a:defRPr sz="6000"/>
            </a:lvl1pPr>
          </a:lstStyle>
          <a:p>
            <a:r>
              <a:rPr lang="en-US" dirty="0"/>
              <a:t>Presentation Title</a:t>
            </a:r>
          </a:p>
        </p:txBody>
      </p:sp>
      <p:sp>
        <p:nvSpPr>
          <p:cNvPr id="3" name="Subtitle 2"/>
          <p:cNvSpPr>
            <a:spLocks noGrp="1"/>
          </p:cNvSpPr>
          <p:nvPr>
            <p:ph type="subTitle" idx="1" hasCustomPrompt="1"/>
          </p:nvPr>
        </p:nvSpPr>
        <p:spPr>
          <a:xfrm>
            <a:off x="1524000" y="3652837"/>
            <a:ext cx="9906000" cy="512762"/>
          </a:xfrm>
        </p:spPr>
        <p:txBody>
          <a:bodyPr>
            <a:normAutofit/>
          </a:bodyPr>
          <a:lstStyle>
            <a:lvl1pPr marL="0" indent="0" algn="l">
              <a:buNone/>
              <a:defRPr sz="28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name(s)</a:t>
            </a:r>
          </a:p>
        </p:txBody>
      </p:sp>
      <p:sp>
        <p:nvSpPr>
          <p:cNvPr id="5" name="Footer Placeholder 4"/>
          <p:cNvSpPr>
            <a:spLocks noGrp="1"/>
          </p:cNvSpPr>
          <p:nvPr>
            <p:ph type="ftr" sz="quarter" idx="11"/>
          </p:nvPr>
        </p:nvSpPr>
        <p:spPr>
          <a:xfrm>
            <a:off x="1524000" y="6173787"/>
            <a:ext cx="9906000" cy="436472"/>
          </a:xfrm>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75000"/>
                    <a:lumOff val="25000"/>
                  </a:schemeClr>
                </a:solidFill>
              </a:defRPr>
            </a:lvl1pPr>
          </a:lstStyle>
          <a:p>
            <a:fld id="{7F09B629-A246-E84C-8FE3-BF8AEC28030D}" type="slidenum">
              <a:rPr lang="en-US" smtClean="0"/>
              <a:pPr/>
              <a:t>‹#›</a:t>
            </a:fld>
            <a:endParaRPr lang="en-US"/>
          </a:p>
        </p:txBody>
      </p:sp>
      <p:sp>
        <p:nvSpPr>
          <p:cNvPr id="11" name="Text Placeholder 10"/>
          <p:cNvSpPr>
            <a:spLocks noGrp="1"/>
          </p:cNvSpPr>
          <p:nvPr>
            <p:ph type="body" sz="quarter" idx="13" hasCustomPrompt="1"/>
          </p:nvPr>
        </p:nvSpPr>
        <p:spPr>
          <a:xfrm>
            <a:off x="1524000" y="4284663"/>
            <a:ext cx="9906000" cy="693737"/>
          </a:xfrm>
        </p:spPr>
        <p:txBody>
          <a:bodyPr>
            <a:no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Institution(s)</a:t>
            </a:r>
          </a:p>
        </p:txBody>
      </p:sp>
      <p:sp>
        <p:nvSpPr>
          <p:cNvPr id="12" name="Rectangle 11"/>
          <p:cNvSpPr/>
          <p:nvPr userDrawn="1"/>
        </p:nvSpPr>
        <p:spPr>
          <a:xfrm>
            <a:off x="869375" y="0"/>
            <a:ext cx="330777" cy="6858000"/>
          </a:xfrm>
          <a:prstGeom prst="rect">
            <a:avLst/>
          </a:prstGeom>
          <a:solidFill>
            <a:srgbClr val="001E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userDrawn="1"/>
        </p:nvSpPr>
        <p:spPr>
          <a:xfrm>
            <a:off x="869375" y="4544499"/>
            <a:ext cx="330777" cy="23171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72407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1"/>
          </p:nvPr>
        </p:nvSpPr>
        <p:spPr/>
        <p:txBody>
          <a:bodyPr/>
          <a:lstStyle/>
          <a:p>
            <a:fld id="{A3032E39-2DD7-6341-87B9-9AB98FE36691}" type="slidenum">
              <a:rPr lang="en-US" smtClean="0"/>
              <a:pPr/>
              <a:t>‹#›</a:t>
            </a:fld>
            <a:endParaRPr lang="en-US" dirty="0"/>
          </a:p>
        </p:txBody>
      </p:sp>
      <p:sp>
        <p:nvSpPr>
          <p:cNvPr id="8" name="Footer Placeholder 7"/>
          <p:cNvSpPr>
            <a:spLocks noGrp="1"/>
          </p:cNvSpPr>
          <p:nvPr>
            <p:ph type="ftr" sz="quarter" idx="10"/>
          </p:nvPr>
        </p:nvSpPr>
        <p:spPr/>
        <p:txBody>
          <a:bodyPr/>
          <a:lstStyle/>
          <a:p>
            <a:endParaRPr lang="en-US" dirty="0"/>
          </a:p>
        </p:txBody>
      </p:sp>
      <p:sp>
        <p:nvSpPr>
          <p:cNvPr id="2" name="Title 1"/>
          <p:cNvSpPr>
            <a:spLocks noGrp="1"/>
          </p:cNvSpPr>
          <p:nvPr>
            <p:ph type="title"/>
          </p:nvPr>
        </p:nvSpPr>
        <p:spPr>
          <a:xfrm>
            <a:off x="381000" y="350520"/>
            <a:ext cx="11430000" cy="647700"/>
          </a:xfrm>
        </p:spPr>
        <p:txBody>
          <a:bodyPr/>
          <a:lstStyle>
            <a:lvl1pPr>
              <a:lnSpc>
                <a:spcPct val="85000"/>
              </a:lnSpc>
              <a:spcBef>
                <a:spcPts val="0"/>
              </a:spcBef>
              <a:spcAft>
                <a:spcPts val="0"/>
              </a:spcAft>
              <a:defRPr/>
            </a:lvl1pPr>
          </a:lstStyle>
          <a:p>
            <a:r>
              <a:rPr lang="en-US"/>
              <a:t>Click to edit Master title style</a:t>
            </a:r>
            <a:endParaRPr lang="en-US" dirty="0"/>
          </a:p>
        </p:txBody>
      </p:sp>
    </p:spTree>
    <p:extLst>
      <p:ext uri="{BB962C8B-B14F-4D97-AF65-F5344CB8AC3E}">
        <p14:creationId xmlns:p14="http://schemas.microsoft.com/office/powerpoint/2010/main" val="2174691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7F09B629-A246-E84C-8FE3-BF8AEC28030D}" type="slidenum">
              <a:rPr lang="en-US" smtClean="0"/>
              <a:t>‹#›</a:t>
            </a:fld>
            <a:endParaRPr lang="en-US"/>
          </a:p>
        </p:txBody>
      </p:sp>
    </p:spTree>
    <p:extLst>
      <p:ext uri="{BB962C8B-B14F-4D97-AF65-F5344CB8AC3E}">
        <p14:creationId xmlns:p14="http://schemas.microsoft.com/office/powerpoint/2010/main" val="1517909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1"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8" name="Straight Connector 7"/>
          <p:cNvCxnSpPr/>
          <p:nvPr userDrawn="1"/>
        </p:nvCxnSpPr>
        <p:spPr>
          <a:xfrm>
            <a:off x="0" y="3461735"/>
            <a:ext cx="12191998" cy="0"/>
          </a:xfrm>
          <a:prstGeom prst="line">
            <a:avLst/>
          </a:prstGeom>
          <a:noFill/>
          <a:ln w="25400">
            <a:solidFill>
              <a:schemeClr val="accent1"/>
            </a:solidFill>
            <a:miter lim="800000"/>
            <a:headEnd/>
            <a:tailEnd type="none" w="med" len="med"/>
          </a:ln>
          <a:effectLst/>
        </p:spPr>
      </p:cxnSp>
      <p:sp>
        <p:nvSpPr>
          <p:cNvPr id="2" name="Title 1"/>
          <p:cNvSpPr>
            <a:spLocks noGrp="1"/>
          </p:cNvSpPr>
          <p:nvPr>
            <p:ph type="title" hasCustomPrompt="1"/>
          </p:nvPr>
        </p:nvSpPr>
        <p:spPr>
          <a:xfrm>
            <a:off x="365760" y="1642006"/>
            <a:ext cx="11460480" cy="1751997"/>
          </a:xfrm>
        </p:spPr>
        <p:txBody>
          <a:bodyPr anchor="b">
            <a:normAutofit/>
          </a:bodyPr>
          <a:lstStyle>
            <a:lvl1pPr>
              <a:defRPr sz="3400"/>
            </a:lvl1pPr>
          </a:lstStyle>
          <a:p>
            <a:r>
              <a:rPr lang="en-US" dirty="0"/>
              <a:t>DIVIDER SLIDE TITLE</a:t>
            </a:r>
          </a:p>
        </p:txBody>
      </p:sp>
      <p:sp>
        <p:nvSpPr>
          <p:cNvPr id="3" name="Text Placeholder 2"/>
          <p:cNvSpPr>
            <a:spLocks noGrp="1"/>
          </p:cNvSpPr>
          <p:nvPr>
            <p:ph type="body" idx="1" hasCustomPrompt="1"/>
          </p:nvPr>
        </p:nvSpPr>
        <p:spPr>
          <a:xfrm>
            <a:off x="365760" y="3560162"/>
            <a:ext cx="11460480" cy="1500187"/>
          </a:xfrm>
        </p:spPr>
        <p:txBody>
          <a:bodyPr>
            <a:normAutofit/>
          </a:bodyPr>
          <a:lstStyle>
            <a:lvl1pPr marL="0" indent="0">
              <a:buNone/>
              <a:defRPr sz="2800" b="1">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Text</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75000"/>
                    <a:lumOff val="25000"/>
                  </a:schemeClr>
                </a:solidFill>
              </a:defRPr>
            </a:lvl1pPr>
          </a:lstStyle>
          <a:p>
            <a:fld id="{7F09B629-A246-E84C-8FE3-BF8AEC28030D}" type="slidenum">
              <a:rPr lang="en-US" smtClean="0"/>
              <a:pPr/>
              <a:t>‹#›</a:t>
            </a:fld>
            <a:endParaRPr lang="en-US"/>
          </a:p>
        </p:txBody>
      </p:sp>
    </p:spTree>
    <p:extLst>
      <p:ext uri="{BB962C8B-B14F-4D97-AF65-F5344CB8AC3E}">
        <p14:creationId xmlns:p14="http://schemas.microsoft.com/office/powerpoint/2010/main" val="1368053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subhead">
    <p:spTree>
      <p:nvGrpSpPr>
        <p:cNvPr id="1" name=""/>
        <p:cNvGrpSpPr/>
        <p:nvPr/>
      </p:nvGrpSpPr>
      <p:grpSpPr>
        <a:xfrm>
          <a:off x="0" y="0"/>
          <a:ext cx="0" cy="0"/>
          <a:chOff x="0" y="0"/>
          <a:chExt cx="0" cy="0"/>
        </a:xfrm>
      </p:grpSpPr>
      <p:sp>
        <p:nvSpPr>
          <p:cNvPr id="2" name="Title 1"/>
          <p:cNvSpPr>
            <a:spLocks noGrp="1"/>
          </p:cNvSpPr>
          <p:nvPr>
            <p:ph type="title"/>
          </p:nvPr>
        </p:nvSpPr>
        <p:spPr>
          <a:xfrm>
            <a:off x="365760" y="129618"/>
            <a:ext cx="11460480" cy="463050"/>
          </a:xfrm>
        </p:spPr>
        <p:txBody>
          <a:bodyPr anchor="t"/>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9B629-A246-E84C-8FE3-BF8AEC28030D}" type="slidenum">
              <a:rPr lang="en-US" smtClean="0"/>
              <a:t>‹#›</a:t>
            </a:fld>
            <a:endParaRPr lang="en-US"/>
          </a:p>
        </p:txBody>
      </p:sp>
      <p:sp>
        <p:nvSpPr>
          <p:cNvPr id="7" name="Text Placeholder 8"/>
          <p:cNvSpPr>
            <a:spLocks noGrp="1"/>
          </p:cNvSpPr>
          <p:nvPr>
            <p:ph type="body" sz="quarter" idx="13" hasCustomPrompt="1"/>
          </p:nvPr>
        </p:nvSpPr>
        <p:spPr>
          <a:xfrm>
            <a:off x="365125" y="575208"/>
            <a:ext cx="11461750" cy="542925"/>
          </a:xfrm>
        </p:spPr>
        <p:txBody>
          <a:bodyPr>
            <a:noAutofit/>
          </a:bodyPr>
          <a:lstStyle>
            <a:lvl1pPr marL="0" indent="0">
              <a:buNone/>
              <a:defRPr sz="3000" b="1" baseline="0"/>
            </a:lvl1pPr>
            <a:lvl2pPr marL="457200" indent="0">
              <a:buNone/>
              <a:defRPr sz="3000" b="1"/>
            </a:lvl2pPr>
            <a:lvl3pPr marL="914400" indent="0">
              <a:buNone/>
              <a:defRPr sz="3000" b="1"/>
            </a:lvl3pPr>
            <a:lvl4pPr marL="1371600" indent="0">
              <a:buNone/>
              <a:defRPr sz="3000" b="1"/>
            </a:lvl4pPr>
            <a:lvl5pPr marL="1828800" indent="0">
              <a:buNone/>
              <a:defRPr sz="3000" b="1"/>
            </a:lvl5pPr>
          </a:lstStyle>
          <a:p>
            <a:pPr lvl="0"/>
            <a:r>
              <a:rPr lang="en-US" dirty="0"/>
              <a:t>Click to edit Master text styles</a:t>
            </a:r>
          </a:p>
        </p:txBody>
      </p:sp>
      <p:sp>
        <p:nvSpPr>
          <p:cNvPr id="8" name="Text Placeholder 12"/>
          <p:cNvSpPr>
            <a:spLocks noGrp="1"/>
          </p:cNvSpPr>
          <p:nvPr>
            <p:ph type="body" sz="quarter" idx="14" hasCustomPrompt="1"/>
          </p:nvPr>
        </p:nvSpPr>
        <p:spPr>
          <a:xfrm>
            <a:off x="365125" y="5553603"/>
            <a:ext cx="11461750" cy="704850"/>
          </a:xfrm>
        </p:spPr>
        <p:txBody>
          <a:bodyPr anchor="b">
            <a:no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References should be 12pt with the Journal title in Italics and should sufficiently detailed so as to be searchable on </a:t>
            </a:r>
            <a:r>
              <a:rPr lang="en-US" dirty="0" err="1"/>
              <a:t>Pubmed</a:t>
            </a:r>
            <a:r>
              <a:rPr lang="en-US" dirty="0"/>
              <a:t>. A minimum complete citation includes the first author (last name), journal, year, volume, and page number(s) - or DOI, if currently only in press.</a:t>
            </a:r>
          </a:p>
        </p:txBody>
      </p:sp>
    </p:spTree>
    <p:extLst>
      <p:ext uri="{BB962C8B-B14F-4D97-AF65-F5344CB8AC3E}">
        <p14:creationId xmlns:p14="http://schemas.microsoft.com/office/powerpoint/2010/main" val="238609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9B629-A246-E84C-8FE3-BF8AEC28030D}" type="slidenum">
              <a:rPr lang="en-US" smtClean="0"/>
              <a:t>‹#›</a:t>
            </a:fld>
            <a:endParaRPr lang="en-US"/>
          </a:p>
        </p:txBody>
      </p:sp>
      <p:sp>
        <p:nvSpPr>
          <p:cNvPr id="8" name="Text Placeholder 12"/>
          <p:cNvSpPr>
            <a:spLocks noGrp="1"/>
          </p:cNvSpPr>
          <p:nvPr>
            <p:ph type="body" sz="quarter" idx="14" hasCustomPrompt="1"/>
          </p:nvPr>
        </p:nvSpPr>
        <p:spPr>
          <a:xfrm>
            <a:off x="365125" y="5553603"/>
            <a:ext cx="11461750" cy="704850"/>
          </a:xfrm>
        </p:spPr>
        <p:txBody>
          <a:bodyPr anchor="b">
            <a:no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References should be 12pt with the Journal title in Italics and should sufficiently detailed so as to be searchable on </a:t>
            </a:r>
            <a:r>
              <a:rPr lang="en-US" dirty="0" err="1"/>
              <a:t>Pubmed</a:t>
            </a:r>
            <a:r>
              <a:rPr lang="en-US" dirty="0"/>
              <a:t>. A minimum complete citation includes the first author (last name), journal, year, volume, and page number(s) - or DOI, if currently only in press.</a:t>
            </a:r>
          </a:p>
        </p:txBody>
      </p:sp>
    </p:spTree>
    <p:extLst>
      <p:ext uri="{BB962C8B-B14F-4D97-AF65-F5344CB8AC3E}">
        <p14:creationId xmlns:p14="http://schemas.microsoft.com/office/powerpoint/2010/main" val="1685792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5760" y="1825625"/>
            <a:ext cx="565404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65404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09B629-A246-E84C-8FE3-BF8AEC28030D}" type="slidenum">
              <a:rPr lang="en-US" smtClean="0"/>
              <a:t>‹#›</a:t>
            </a:fld>
            <a:endParaRPr lang="en-US"/>
          </a:p>
        </p:txBody>
      </p:sp>
      <p:sp>
        <p:nvSpPr>
          <p:cNvPr id="15" name="Title 1"/>
          <p:cNvSpPr>
            <a:spLocks noGrp="1"/>
          </p:cNvSpPr>
          <p:nvPr>
            <p:ph type="title"/>
          </p:nvPr>
        </p:nvSpPr>
        <p:spPr>
          <a:xfrm>
            <a:off x="365760" y="129617"/>
            <a:ext cx="11460480" cy="955116"/>
          </a:xfrm>
        </p:spPr>
        <p:txBody>
          <a:bodyPr/>
          <a:lstStyle/>
          <a:p>
            <a:r>
              <a:rPr lang="en-US"/>
              <a:t>Click to edit Master title style</a:t>
            </a:r>
          </a:p>
        </p:txBody>
      </p:sp>
      <p:sp>
        <p:nvSpPr>
          <p:cNvPr id="16" name="Text Placeholder 12"/>
          <p:cNvSpPr>
            <a:spLocks noGrp="1"/>
          </p:cNvSpPr>
          <p:nvPr>
            <p:ph type="body" sz="quarter" idx="14" hasCustomPrompt="1"/>
          </p:nvPr>
        </p:nvSpPr>
        <p:spPr>
          <a:xfrm>
            <a:off x="365125" y="5553603"/>
            <a:ext cx="11461750" cy="704850"/>
          </a:xfrm>
        </p:spPr>
        <p:txBody>
          <a:bodyPr anchor="b">
            <a:no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References should be 12pt with the Journal title in Italics and should sufficiently detailed so as to be searchable on </a:t>
            </a:r>
            <a:r>
              <a:rPr lang="en-US" dirty="0" err="1"/>
              <a:t>Pubmed</a:t>
            </a:r>
            <a:r>
              <a:rPr lang="en-US" dirty="0"/>
              <a:t>. A minimum complete citation includes the first author (last name), journal, year, volume, and page number(s) - or DOI, if currently only in press.</a:t>
            </a:r>
          </a:p>
        </p:txBody>
      </p:sp>
    </p:spTree>
    <p:extLst>
      <p:ext uri="{BB962C8B-B14F-4D97-AF65-F5344CB8AC3E}">
        <p14:creationId xmlns:p14="http://schemas.microsoft.com/office/powerpoint/2010/main" val="1910543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5760" y="1825625"/>
            <a:ext cx="565404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65404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09B629-A246-E84C-8FE3-BF8AEC28030D}" type="slidenum">
              <a:rPr lang="en-US" smtClean="0"/>
              <a:t>‹#›</a:t>
            </a:fld>
            <a:endParaRPr lang="en-US"/>
          </a:p>
        </p:txBody>
      </p:sp>
      <p:sp>
        <p:nvSpPr>
          <p:cNvPr id="16" name="Text Placeholder 12"/>
          <p:cNvSpPr>
            <a:spLocks noGrp="1"/>
          </p:cNvSpPr>
          <p:nvPr>
            <p:ph type="body" sz="quarter" idx="14" hasCustomPrompt="1"/>
          </p:nvPr>
        </p:nvSpPr>
        <p:spPr>
          <a:xfrm>
            <a:off x="365125" y="5553603"/>
            <a:ext cx="11461750" cy="704850"/>
          </a:xfrm>
        </p:spPr>
        <p:txBody>
          <a:bodyPr anchor="b">
            <a:no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References should be 12pt with the Journal title in Italics and should sufficiently detailed so as to be searchable on </a:t>
            </a:r>
            <a:r>
              <a:rPr lang="en-US" dirty="0" err="1"/>
              <a:t>Pubmed</a:t>
            </a:r>
            <a:r>
              <a:rPr lang="en-US" dirty="0"/>
              <a:t>. A minimum complete citation includes the first author (last name), journal, year, volume, and page number(s) - or DOI, if currently only in press.</a:t>
            </a:r>
          </a:p>
        </p:txBody>
      </p:sp>
      <p:sp>
        <p:nvSpPr>
          <p:cNvPr id="8" name="Title 1"/>
          <p:cNvSpPr>
            <a:spLocks noGrp="1"/>
          </p:cNvSpPr>
          <p:nvPr>
            <p:ph type="title"/>
          </p:nvPr>
        </p:nvSpPr>
        <p:spPr>
          <a:xfrm>
            <a:off x="365760" y="129618"/>
            <a:ext cx="11460480" cy="463050"/>
          </a:xfrm>
        </p:spPr>
        <p:txBody>
          <a:bodyPr anchor="t"/>
          <a:lstStyle/>
          <a:p>
            <a:r>
              <a:rPr lang="en-US"/>
              <a:t>Click to edit Master title style</a:t>
            </a:r>
          </a:p>
        </p:txBody>
      </p:sp>
      <p:sp>
        <p:nvSpPr>
          <p:cNvPr id="9" name="Text Placeholder 8"/>
          <p:cNvSpPr>
            <a:spLocks noGrp="1"/>
          </p:cNvSpPr>
          <p:nvPr>
            <p:ph type="body" sz="quarter" idx="13" hasCustomPrompt="1"/>
          </p:nvPr>
        </p:nvSpPr>
        <p:spPr>
          <a:xfrm>
            <a:off x="365125" y="575208"/>
            <a:ext cx="11461750" cy="542925"/>
          </a:xfrm>
        </p:spPr>
        <p:txBody>
          <a:bodyPr>
            <a:noAutofit/>
          </a:bodyPr>
          <a:lstStyle>
            <a:lvl1pPr marL="0" indent="0">
              <a:buNone/>
              <a:defRPr sz="3000" b="1" baseline="0"/>
            </a:lvl1pPr>
            <a:lvl2pPr marL="457200" indent="0">
              <a:buNone/>
              <a:defRPr sz="3000" b="1"/>
            </a:lvl2pPr>
            <a:lvl3pPr marL="914400" indent="0">
              <a:buNone/>
              <a:defRPr sz="3000" b="1"/>
            </a:lvl3pPr>
            <a:lvl4pPr marL="1371600" indent="0">
              <a:buNone/>
              <a:defRPr sz="3000" b="1"/>
            </a:lvl4pPr>
            <a:lvl5pPr marL="1828800" indent="0">
              <a:buNone/>
              <a:defRPr sz="3000" b="1"/>
            </a:lvl5pPr>
          </a:lstStyle>
          <a:p>
            <a:pPr lvl="0"/>
            <a:r>
              <a:rPr lang="en-US" dirty="0"/>
              <a:t>Click to edit Master text styles</a:t>
            </a:r>
          </a:p>
        </p:txBody>
      </p:sp>
    </p:spTree>
    <p:extLst>
      <p:ext uri="{BB962C8B-B14F-4D97-AF65-F5344CB8AC3E}">
        <p14:creationId xmlns:p14="http://schemas.microsoft.com/office/powerpoint/2010/main" val="753489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09B629-A246-E84C-8FE3-BF8AEC28030D}" type="slidenum">
              <a:rPr lang="en-US" smtClean="0"/>
              <a:t>‹#›</a:t>
            </a:fld>
            <a:endParaRPr lang="en-US"/>
          </a:p>
        </p:txBody>
      </p:sp>
      <p:sp>
        <p:nvSpPr>
          <p:cNvPr id="7" name="Text Placeholder 12"/>
          <p:cNvSpPr>
            <a:spLocks noGrp="1"/>
          </p:cNvSpPr>
          <p:nvPr>
            <p:ph type="body" sz="quarter" idx="14" hasCustomPrompt="1"/>
          </p:nvPr>
        </p:nvSpPr>
        <p:spPr>
          <a:xfrm>
            <a:off x="365125" y="5553603"/>
            <a:ext cx="11461750" cy="704850"/>
          </a:xfrm>
        </p:spPr>
        <p:txBody>
          <a:bodyPr anchor="b">
            <a:no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References should be 12pt with the Journal title in Italics and should sufficiently detailed so as to be searchable on </a:t>
            </a:r>
            <a:r>
              <a:rPr lang="en-US" dirty="0" err="1"/>
              <a:t>Pubmed</a:t>
            </a:r>
            <a:r>
              <a:rPr lang="en-US" dirty="0"/>
              <a:t>. A minimum complete citation includes the first author (last name), journal, year, volume, and page number(s) - or DOI, if currently only in press.</a:t>
            </a:r>
          </a:p>
        </p:txBody>
      </p:sp>
    </p:spTree>
    <p:extLst>
      <p:ext uri="{BB962C8B-B14F-4D97-AF65-F5344CB8AC3E}">
        <p14:creationId xmlns:p14="http://schemas.microsoft.com/office/powerpoint/2010/main" val="167616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09B629-A246-E84C-8FE3-BF8AEC28030D}" type="slidenum">
              <a:rPr lang="en-US" smtClean="0"/>
              <a:t>‹#›</a:t>
            </a:fld>
            <a:endParaRPr lang="en-US"/>
          </a:p>
        </p:txBody>
      </p:sp>
      <p:sp>
        <p:nvSpPr>
          <p:cNvPr id="5" name="Rectangle 4"/>
          <p:cNvSpPr/>
          <p:nvPr userDrawn="1"/>
        </p:nvSpPr>
        <p:spPr>
          <a:xfrm>
            <a:off x="-1" y="0"/>
            <a:ext cx="12191999" cy="1321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2"/>
          <p:cNvSpPr>
            <a:spLocks noGrp="1"/>
          </p:cNvSpPr>
          <p:nvPr>
            <p:ph type="body" sz="quarter" idx="14" hasCustomPrompt="1"/>
          </p:nvPr>
        </p:nvSpPr>
        <p:spPr>
          <a:xfrm>
            <a:off x="365125" y="5553603"/>
            <a:ext cx="11461750" cy="704850"/>
          </a:xfrm>
        </p:spPr>
        <p:txBody>
          <a:bodyPr anchor="b">
            <a:no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References should be 12pt with the Journal title in Italics and should sufficiently detailed so as to be searchable on </a:t>
            </a:r>
            <a:r>
              <a:rPr lang="en-US" dirty="0" err="1"/>
              <a:t>Pubmed</a:t>
            </a:r>
            <a:r>
              <a:rPr lang="en-US" dirty="0"/>
              <a:t>. A minimum complete citation includes the first author (last name), journal, year, volume, and page number(s) - or DOI, if currently only in press.</a:t>
            </a:r>
          </a:p>
        </p:txBody>
      </p:sp>
    </p:spTree>
    <p:extLst>
      <p:ext uri="{BB962C8B-B14F-4D97-AF65-F5344CB8AC3E}">
        <p14:creationId xmlns:p14="http://schemas.microsoft.com/office/powerpoint/2010/main" val="1785202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p:cNvSpPr/>
          <p:nvPr userDrawn="1"/>
        </p:nvSpPr>
        <p:spPr>
          <a:xfrm>
            <a:off x="0" y="0"/>
            <a:ext cx="12192000" cy="6861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userDrawn="1"/>
        </p:nvSpPr>
        <p:spPr>
          <a:xfrm>
            <a:off x="1159167" y="0"/>
            <a:ext cx="441036" cy="6858000"/>
          </a:xfrm>
          <a:prstGeom prst="rect">
            <a:avLst/>
          </a:prstGeom>
          <a:solidFill>
            <a:srgbClr val="001E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Subtitle 2"/>
          <p:cNvSpPr>
            <a:spLocks noGrp="1"/>
          </p:cNvSpPr>
          <p:nvPr>
            <p:ph type="subTitle" idx="1" hasCustomPrompt="1"/>
          </p:nvPr>
        </p:nvSpPr>
        <p:spPr>
          <a:xfrm>
            <a:off x="1997367" y="3443915"/>
            <a:ext cx="7832436" cy="502449"/>
          </a:xfrm>
        </p:spPr>
        <p:txBody>
          <a:bodyPr>
            <a:normAutofit/>
          </a:bodyPr>
          <a:lstStyle>
            <a:lvl1pPr marL="0" indent="0" algn="l">
              <a:buNone/>
              <a:defRPr sz="2800">
                <a:solidFill>
                  <a:schemeClr val="tx1">
                    <a:lumMod val="65000"/>
                    <a:lumOff val="35000"/>
                  </a:schemeClr>
                </a:solidFill>
              </a:defRPr>
            </a:lvl1pPr>
            <a:lvl2pPr marL="342857" indent="0" algn="ctr">
              <a:buNone/>
              <a:defRPr sz="1500"/>
            </a:lvl2pPr>
            <a:lvl3pPr marL="685715" indent="0" algn="ctr">
              <a:buNone/>
              <a:defRPr sz="1350"/>
            </a:lvl3pPr>
            <a:lvl4pPr marL="1028573" indent="0" algn="ctr">
              <a:buNone/>
              <a:defRPr sz="1200"/>
            </a:lvl4pPr>
            <a:lvl5pPr marL="1371430" indent="0" algn="ctr">
              <a:buNone/>
              <a:defRPr sz="1200"/>
            </a:lvl5pPr>
            <a:lvl6pPr marL="1714289" indent="0" algn="ctr">
              <a:buNone/>
              <a:defRPr sz="1200"/>
            </a:lvl6pPr>
            <a:lvl7pPr marL="2057144" indent="0" algn="ctr">
              <a:buNone/>
              <a:defRPr sz="1200"/>
            </a:lvl7pPr>
            <a:lvl8pPr marL="2400000" indent="0" algn="ctr">
              <a:buNone/>
              <a:defRPr sz="1200"/>
            </a:lvl8pPr>
            <a:lvl9pPr marL="2742857" indent="0" algn="ctr">
              <a:buNone/>
              <a:defRPr sz="1200"/>
            </a:lvl9pPr>
          </a:lstStyle>
          <a:p>
            <a:r>
              <a:rPr lang="en-US" dirty="0"/>
              <a:t>Author name(s)</a:t>
            </a:r>
          </a:p>
        </p:txBody>
      </p:sp>
      <p:sp>
        <p:nvSpPr>
          <p:cNvPr id="5" name="Footer Placeholder 4"/>
          <p:cNvSpPr>
            <a:spLocks noGrp="1"/>
          </p:cNvSpPr>
          <p:nvPr>
            <p:ph type="ftr" sz="quarter" idx="11"/>
          </p:nvPr>
        </p:nvSpPr>
        <p:spPr>
          <a:xfrm>
            <a:off x="1997367" y="6239488"/>
            <a:ext cx="9356436" cy="365125"/>
          </a:xfrm>
        </p:spPr>
        <p:txBody>
          <a:bodyPr anchor="b"/>
          <a:lstStyle>
            <a:lvl1pPr algn="l">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75000"/>
                    <a:lumOff val="25000"/>
                  </a:schemeClr>
                </a:solidFill>
              </a:defRPr>
            </a:lvl1pPr>
          </a:lstStyle>
          <a:p>
            <a:fld id="{D7EA7C8C-1859-9F46-A0C7-1D8B0C871D41}" type="slidenum">
              <a:rPr lang="en-US" smtClean="0"/>
              <a:pPr/>
              <a:t>‹#›</a:t>
            </a:fld>
            <a:endParaRPr lang="en-US"/>
          </a:p>
        </p:txBody>
      </p:sp>
      <p:sp>
        <p:nvSpPr>
          <p:cNvPr id="2" name="Title 1"/>
          <p:cNvSpPr>
            <a:spLocks noGrp="1"/>
          </p:cNvSpPr>
          <p:nvPr>
            <p:ph type="ctrTitle" hasCustomPrompt="1"/>
          </p:nvPr>
        </p:nvSpPr>
        <p:spPr>
          <a:xfrm>
            <a:off x="1997367" y="2179450"/>
            <a:ext cx="7832436" cy="1103647"/>
          </a:xfrm>
        </p:spPr>
        <p:txBody>
          <a:bodyPr anchor="b">
            <a:normAutofit/>
          </a:bodyPr>
          <a:lstStyle>
            <a:lvl1pPr algn="l">
              <a:defRPr sz="3400">
                <a:solidFill>
                  <a:srgbClr val="001E46"/>
                </a:solidFill>
              </a:defRPr>
            </a:lvl1pPr>
          </a:lstStyle>
          <a:p>
            <a:r>
              <a:rPr lang="en-US" dirty="0"/>
              <a:t>Presentation Title</a:t>
            </a:r>
          </a:p>
        </p:txBody>
      </p:sp>
      <p:sp>
        <p:nvSpPr>
          <p:cNvPr id="10" name="Text Placeholder 9"/>
          <p:cNvSpPr>
            <a:spLocks noGrp="1"/>
          </p:cNvSpPr>
          <p:nvPr>
            <p:ph type="body" sz="quarter" idx="13" hasCustomPrompt="1"/>
          </p:nvPr>
        </p:nvSpPr>
        <p:spPr>
          <a:xfrm>
            <a:off x="1997367" y="4118970"/>
            <a:ext cx="7832436" cy="425545"/>
          </a:xfrm>
        </p:spPr>
        <p:txBody>
          <a:bodyPr>
            <a:normAutofit/>
          </a:bodyPr>
          <a:lstStyle>
            <a:lvl1pPr marL="0" indent="0" algn="l">
              <a:buNone/>
              <a:defRPr sz="2000" i="0">
                <a:solidFill>
                  <a:schemeClr val="tx1">
                    <a:lumMod val="65000"/>
                    <a:lumOff val="35000"/>
                  </a:schemeClr>
                </a:solidFill>
              </a:defRPr>
            </a:lvl1pPr>
            <a:lvl2pPr marL="342857" indent="0">
              <a:buNone/>
              <a:defRPr>
                <a:solidFill>
                  <a:schemeClr val="bg1"/>
                </a:solidFill>
              </a:defRPr>
            </a:lvl2pPr>
            <a:lvl3pPr marL="685715" indent="0">
              <a:buNone/>
              <a:defRPr>
                <a:solidFill>
                  <a:schemeClr val="bg1"/>
                </a:solidFill>
              </a:defRPr>
            </a:lvl3pPr>
            <a:lvl4pPr marL="1028573" indent="0">
              <a:buNone/>
              <a:defRPr>
                <a:solidFill>
                  <a:schemeClr val="bg1"/>
                </a:solidFill>
              </a:defRPr>
            </a:lvl4pPr>
            <a:lvl5pPr marL="1371430" indent="0">
              <a:buNone/>
              <a:defRPr>
                <a:solidFill>
                  <a:schemeClr val="bg1"/>
                </a:solidFill>
              </a:defRPr>
            </a:lvl5pPr>
          </a:lstStyle>
          <a:p>
            <a:pPr lvl="0"/>
            <a:r>
              <a:rPr lang="en-US" dirty="0"/>
              <a:t>Institution(s)</a:t>
            </a:r>
          </a:p>
        </p:txBody>
      </p:sp>
      <p:sp>
        <p:nvSpPr>
          <p:cNvPr id="9" name="Rectangle 8"/>
          <p:cNvSpPr/>
          <p:nvPr userDrawn="1"/>
        </p:nvSpPr>
        <p:spPr>
          <a:xfrm>
            <a:off x="1159167" y="4544499"/>
            <a:ext cx="441036" cy="23171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205264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11284324" y="6613949"/>
            <a:ext cx="907676" cy="244069"/>
          </a:xfrm>
          <a:prstGeom prst="rect">
            <a:avLst/>
          </a:prstGeom>
          <a:solidFill>
            <a:srgbClr val="0067A6"/>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Arial Narrow" charset="0"/>
              <a:ea typeface="Arial Narrow" charset="0"/>
              <a:cs typeface="Arial Narrow" charset="0"/>
            </a:endParaRPr>
          </a:p>
        </p:txBody>
      </p:sp>
      <p:sp>
        <p:nvSpPr>
          <p:cNvPr id="11" name="Rectangle 10"/>
          <p:cNvSpPr/>
          <p:nvPr userDrawn="1"/>
        </p:nvSpPr>
        <p:spPr>
          <a:xfrm>
            <a:off x="0" y="6613949"/>
            <a:ext cx="11284324" cy="244069"/>
          </a:xfrm>
          <a:prstGeom prst="rect">
            <a:avLst/>
          </a:prstGeom>
          <a:solidFill>
            <a:srgbClr val="001E46"/>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Arial Narrow" charset="0"/>
              <a:ea typeface="Arial Narrow" charset="0"/>
              <a:cs typeface="Arial Narrow" charset="0"/>
            </a:endParaRPr>
          </a:p>
        </p:txBody>
      </p:sp>
      <p:cxnSp>
        <p:nvCxnSpPr>
          <p:cNvPr id="12" name="Straight Connector 11"/>
          <p:cNvCxnSpPr/>
          <p:nvPr userDrawn="1"/>
        </p:nvCxnSpPr>
        <p:spPr>
          <a:xfrm>
            <a:off x="0" y="1084732"/>
            <a:ext cx="12192000" cy="0"/>
          </a:xfrm>
          <a:prstGeom prst="line">
            <a:avLst/>
          </a:prstGeom>
          <a:noFill/>
          <a:ln w="25400">
            <a:solidFill>
              <a:srgbClr val="001E46"/>
            </a:solidFill>
            <a:miter lim="800000"/>
            <a:headEnd/>
            <a:tailEnd type="none" w="med" len="med"/>
          </a:ln>
          <a:effectLst/>
        </p:spPr>
      </p:cxnSp>
      <p:sp>
        <p:nvSpPr>
          <p:cNvPr id="2" name="Title Placeholder 1"/>
          <p:cNvSpPr>
            <a:spLocks noGrp="1"/>
          </p:cNvSpPr>
          <p:nvPr>
            <p:ph type="title"/>
          </p:nvPr>
        </p:nvSpPr>
        <p:spPr>
          <a:xfrm>
            <a:off x="365760" y="129617"/>
            <a:ext cx="11460480" cy="95511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365760" y="1825625"/>
            <a:ext cx="1146048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65760" y="6173787"/>
            <a:ext cx="11460480" cy="365125"/>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1826240" y="6613949"/>
            <a:ext cx="365759" cy="244051"/>
          </a:xfrm>
          <a:prstGeom prst="rect">
            <a:avLst/>
          </a:prstGeom>
        </p:spPr>
        <p:txBody>
          <a:bodyPr vert="horz" lIns="91440" tIns="45720" rIns="91440" bIns="45720" rtlCol="0" anchor="ctr"/>
          <a:lstStyle>
            <a:lvl1pPr algn="r">
              <a:defRPr sz="900">
                <a:solidFill>
                  <a:schemeClr val="bg1"/>
                </a:solidFill>
              </a:defRPr>
            </a:lvl1pPr>
          </a:lstStyle>
          <a:p>
            <a:fld id="{7F09B629-A246-E84C-8FE3-BF8AEC28030D}" type="slidenum">
              <a:rPr lang="en-US" smtClean="0"/>
              <a:pPr/>
              <a:t>‹#›</a:t>
            </a:fld>
            <a:endParaRPr lang="en-US"/>
          </a:p>
        </p:txBody>
      </p:sp>
    </p:spTree>
    <p:extLst>
      <p:ext uri="{BB962C8B-B14F-4D97-AF65-F5344CB8AC3E}">
        <p14:creationId xmlns:p14="http://schemas.microsoft.com/office/powerpoint/2010/main" val="70472093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50" r:id="rId4"/>
    <p:sldLayoutId id="2147483652" r:id="rId5"/>
    <p:sldLayoutId id="2147483676" r:id="rId6"/>
    <p:sldLayoutId id="2147483654" r:id="rId7"/>
    <p:sldLayoutId id="2147483655" r:id="rId8"/>
    <p:sldLayoutId id="2147483661" r:id="rId9"/>
    <p:sldLayoutId id="2147483677" r:id="rId10"/>
    <p:sldLayoutId id="2147483679" r:id="rId11"/>
  </p:sldLayoutIdLst>
  <p:txStyles>
    <p:titleStyle>
      <a:lvl1pPr algn="l" defTabSz="914400" rtl="0" eaLnBrk="1" latinLnBrk="0" hangingPunct="1">
        <a:lnSpc>
          <a:spcPct val="90000"/>
        </a:lnSpc>
        <a:spcBef>
          <a:spcPct val="0"/>
        </a:spcBef>
        <a:buNone/>
        <a:defRPr kumimoji="0" lang="en-US" sz="3400" b="1" i="0" u="none" strike="noStrike" kern="1200" cap="none" spc="0" normalizeH="0" baseline="0" dirty="0" smtClean="0">
          <a:ln>
            <a:noFill/>
          </a:ln>
          <a:solidFill>
            <a:srgbClr val="001E46"/>
          </a:solidFill>
          <a:effectLst/>
          <a:uLnTx/>
          <a:uFillTx/>
          <a:latin typeface="Arial Narrow"/>
          <a:ea typeface="+mn-ea"/>
          <a:cs typeface="+mn-cs"/>
        </a:defRPr>
      </a:lvl1pPr>
    </p:titleStyle>
    <p:body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2600" kern="1200">
          <a:solidFill>
            <a:schemeClr val="tx1">
              <a:lumMod val="75000"/>
              <a:lumOff val="25000"/>
            </a:schemeClr>
          </a:solidFill>
          <a:latin typeface="Arial Narrow" charset="0"/>
          <a:ea typeface="Arial Narrow" charset="0"/>
          <a:cs typeface="Arial Narrow"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Arial Narrow" charset="0"/>
          <a:ea typeface="Arial Narrow" charset="0"/>
          <a:cs typeface="Arial Narrow" charset="0"/>
        </a:defRPr>
      </a:lvl2pPr>
      <a:lvl3pPr marL="1143000" indent="-228600" algn="l" defTabSz="914400" rtl="0" eaLnBrk="1" latinLnBrk="0" hangingPunct="1">
        <a:lnSpc>
          <a:spcPct val="90000"/>
        </a:lnSpc>
        <a:spcBef>
          <a:spcPts val="500"/>
        </a:spcBef>
        <a:buFont typeface="Arial"/>
        <a:buChar char="•"/>
        <a:defRPr sz="2200" kern="1200">
          <a:solidFill>
            <a:schemeClr val="tx1">
              <a:lumMod val="75000"/>
              <a:lumOff val="25000"/>
            </a:schemeClr>
          </a:solidFill>
          <a:latin typeface="Arial Narrow" charset="0"/>
          <a:ea typeface="Arial Narrow" charset="0"/>
          <a:cs typeface="Arial Narrow" charset="0"/>
        </a:defRPr>
      </a:lvl3pPr>
      <a:lvl4pPr marL="1600200" indent="-228600" algn="l" defTabSz="914400" rtl="0" eaLnBrk="1" latinLnBrk="0" hangingPunct="1">
        <a:lnSpc>
          <a:spcPct val="90000"/>
        </a:lnSpc>
        <a:spcBef>
          <a:spcPts val="500"/>
        </a:spcBef>
        <a:buFont typeface="Arial"/>
        <a:buChar char="•"/>
        <a:defRPr sz="2000" kern="1200">
          <a:solidFill>
            <a:schemeClr val="tx1">
              <a:lumMod val="75000"/>
              <a:lumOff val="25000"/>
            </a:schemeClr>
          </a:solidFill>
          <a:latin typeface="Arial Narrow" charset="0"/>
          <a:ea typeface="Arial Narrow"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chemeClr val="tx1">
              <a:lumMod val="75000"/>
              <a:lumOff val="25000"/>
            </a:schemeClr>
          </a:solidFill>
          <a:latin typeface="Arial Narrow" charset="0"/>
          <a:ea typeface="Arial Narrow"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chart" Target="../charts/chart7.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chart" Target="../charts/char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chart" Target="../charts/char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5.jp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a:t>Procedural details from the </a:t>
            </a:r>
            <a:br>
              <a:rPr lang="en-US" sz="4000" dirty="0"/>
            </a:br>
            <a:r>
              <a:rPr lang="en-US" sz="4000" dirty="0"/>
              <a:t>SPYRAL HTN OFF-MED Trial of Renal Denervation for Uncontrolled Hypertension</a:t>
            </a:r>
          </a:p>
        </p:txBody>
      </p:sp>
      <p:sp>
        <p:nvSpPr>
          <p:cNvPr id="3" name="Subtitle 2"/>
          <p:cNvSpPr>
            <a:spLocks noGrp="1"/>
          </p:cNvSpPr>
          <p:nvPr>
            <p:ph type="subTitle" idx="1"/>
          </p:nvPr>
        </p:nvSpPr>
        <p:spPr>
          <a:xfrm>
            <a:off x="1524000" y="3752227"/>
            <a:ext cx="9906000" cy="512762"/>
          </a:xfrm>
        </p:spPr>
        <p:txBody>
          <a:bodyPr/>
          <a:lstStyle/>
          <a:p>
            <a:r>
              <a:rPr lang="en-US" b="1" dirty="0"/>
              <a:t>Dr. Felix Mahfoud</a:t>
            </a:r>
          </a:p>
        </p:txBody>
      </p:sp>
      <p:sp>
        <p:nvSpPr>
          <p:cNvPr id="4" name="Text Placeholder 3"/>
          <p:cNvSpPr>
            <a:spLocks noGrp="1"/>
          </p:cNvSpPr>
          <p:nvPr>
            <p:ph type="body" sz="quarter" idx="13"/>
          </p:nvPr>
        </p:nvSpPr>
        <p:spPr>
          <a:xfrm>
            <a:off x="1524000" y="4205151"/>
            <a:ext cx="9906000" cy="693737"/>
          </a:xfrm>
        </p:spPr>
        <p:txBody>
          <a:bodyPr/>
          <a:lstStyle/>
          <a:p>
            <a:r>
              <a:rPr lang="en-US" dirty="0" err="1"/>
              <a:t>Klinik</a:t>
            </a:r>
            <a:r>
              <a:rPr lang="en-US" dirty="0"/>
              <a:t> </a:t>
            </a:r>
            <a:r>
              <a:rPr lang="en-US" dirty="0" err="1"/>
              <a:t>für</a:t>
            </a:r>
            <a:r>
              <a:rPr lang="en-US" dirty="0"/>
              <a:t> </a:t>
            </a:r>
            <a:r>
              <a:rPr lang="en-US" dirty="0" err="1"/>
              <a:t>Innere</a:t>
            </a:r>
            <a:r>
              <a:rPr lang="en-US" dirty="0"/>
              <a:t> </a:t>
            </a:r>
            <a:r>
              <a:rPr lang="en-US" dirty="0" err="1"/>
              <a:t>Medizin</a:t>
            </a:r>
            <a:r>
              <a:rPr lang="en-US" dirty="0"/>
              <a:t> III, </a:t>
            </a:r>
            <a:r>
              <a:rPr lang="en-US" dirty="0" err="1"/>
              <a:t>Universitätsklinikum</a:t>
            </a:r>
            <a:r>
              <a:rPr lang="en-US" dirty="0"/>
              <a:t> des </a:t>
            </a:r>
            <a:r>
              <a:rPr lang="en-US" dirty="0" err="1"/>
              <a:t>Saarlandes</a:t>
            </a:r>
            <a:r>
              <a:rPr lang="en-US" dirty="0"/>
              <a:t>, Homburg/Saar, Germany</a:t>
            </a:r>
          </a:p>
          <a:p>
            <a:r>
              <a:rPr lang="en-US" dirty="0"/>
              <a:t>and</a:t>
            </a:r>
          </a:p>
          <a:p>
            <a:r>
              <a:rPr lang="en-GB" dirty="0"/>
              <a:t>Felix Mahfoud,</a:t>
            </a:r>
            <a:r>
              <a:rPr lang="en-GB" baseline="30000" dirty="0"/>
              <a:t>1 </a:t>
            </a:r>
            <a:r>
              <a:rPr lang="en-GB" dirty="0"/>
              <a:t>David Kandzari,</a:t>
            </a:r>
            <a:r>
              <a:rPr lang="en-GB" baseline="30000" dirty="0"/>
              <a:t>2</a:t>
            </a:r>
            <a:r>
              <a:rPr lang="en-GB" dirty="0"/>
              <a:t> Michael Böhm,</a:t>
            </a:r>
            <a:r>
              <a:rPr lang="en-GB" baseline="30000" dirty="0"/>
              <a:t>1</a:t>
            </a:r>
            <a:r>
              <a:rPr lang="en-GB" dirty="0"/>
              <a:t> Michael Weber,</a:t>
            </a:r>
            <a:r>
              <a:rPr lang="en-GB" baseline="30000" dirty="0"/>
              <a:t>3</a:t>
            </a:r>
            <a:r>
              <a:rPr lang="en-GB" dirty="0"/>
              <a:t> </a:t>
            </a:r>
            <a:r>
              <a:rPr lang="en-GB" dirty="0" err="1"/>
              <a:t>Kazuomi</a:t>
            </a:r>
            <a:r>
              <a:rPr lang="en-GB" dirty="0"/>
              <a:t> Kario,</a:t>
            </a:r>
            <a:r>
              <a:rPr lang="en-GB" baseline="30000" dirty="0"/>
              <a:t>4 </a:t>
            </a:r>
            <a:r>
              <a:rPr lang="en-GB" dirty="0"/>
              <a:t>Martin Fahy,</a:t>
            </a:r>
            <a:r>
              <a:rPr lang="en-GB" baseline="30000" dirty="0"/>
              <a:t>5</a:t>
            </a:r>
            <a:r>
              <a:rPr lang="en-GB" dirty="0"/>
              <a:t> and Raymond Townsend</a:t>
            </a:r>
            <a:r>
              <a:rPr lang="en-GB" baseline="30000" dirty="0"/>
              <a:t>6 </a:t>
            </a:r>
            <a:r>
              <a:rPr lang="en-US" dirty="0"/>
              <a:t>on behalf of the SPYRAL HTN-OFF MED Trial Investigators</a:t>
            </a:r>
          </a:p>
          <a:p>
            <a:r>
              <a:rPr lang="en-GB" sz="1800" baseline="30000" dirty="0"/>
              <a:t>1</a:t>
            </a:r>
            <a:r>
              <a:rPr lang="en-GB" sz="1800" dirty="0"/>
              <a:t>Klinik </a:t>
            </a:r>
            <a:r>
              <a:rPr lang="en-GB" sz="1800" dirty="0" err="1"/>
              <a:t>für</a:t>
            </a:r>
            <a:r>
              <a:rPr lang="en-GB" sz="1800" dirty="0"/>
              <a:t> </a:t>
            </a:r>
            <a:r>
              <a:rPr lang="en-GB" sz="1800" dirty="0" err="1"/>
              <a:t>Innere</a:t>
            </a:r>
            <a:r>
              <a:rPr lang="en-GB" sz="1800" dirty="0"/>
              <a:t> </a:t>
            </a:r>
            <a:r>
              <a:rPr lang="en-GB" sz="1800" dirty="0" err="1"/>
              <a:t>Medizin</a:t>
            </a:r>
            <a:r>
              <a:rPr lang="en-GB" sz="1800" dirty="0"/>
              <a:t> III, </a:t>
            </a:r>
            <a:r>
              <a:rPr lang="en-GB" sz="1800" dirty="0" err="1"/>
              <a:t>Universitätsklinikum</a:t>
            </a:r>
            <a:r>
              <a:rPr lang="en-GB" sz="1800" dirty="0"/>
              <a:t> des </a:t>
            </a:r>
            <a:r>
              <a:rPr lang="en-GB" sz="1800" dirty="0" err="1"/>
              <a:t>Saarlandes</a:t>
            </a:r>
            <a:r>
              <a:rPr lang="en-GB" sz="1800" dirty="0"/>
              <a:t>, Universität des </a:t>
            </a:r>
            <a:r>
              <a:rPr lang="en-GB" sz="1800" dirty="0" err="1"/>
              <a:t>Saarlandes</a:t>
            </a:r>
            <a:r>
              <a:rPr lang="en-GB" sz="1800" dirty="0"/>
              <a:t>, Homburg/Saar, Germany; </a:t>
            </a:r>
            <a:r>
              <a:rPr lang="en-GB" sz="1800" baseline="30000" dirty="0"/>
              <a:t>2</a:t>
            </a:r>
            <a:r>
              <a:rPr lang="en-GB" sz="1800" dirty="0"/>
              <a:t>Piedmont Heart Institute, Atlanta, GA, USA; </a:t>
            </a:r>
            <a:r>
              <a:rPr lang="en-GB" sz="1800" baseline="30000" dirty="0"/>
              <a:t>3</a:t>
            </a:r>
            <a:r>
              <a:rPr lang="en-GB" sz="1800" dirty="0"/>
              <a:t>SUNY Downstate College of Medicine, Brooklyn, NY, USA; </a:t>
            </a:r>
            <a:r>
              <a:rPr lang="en-GB" sz="1800" baseline="30000" dirty="0"/>
              <a:t>4</a:t>
            </a:r>
            <a:r>
              <a:rPr lang="en-GB" sz="1800" dirty="0"/>
              <a:t>Jichi Medical University School of Medicine, Tochigi, Japan; </a:t>
            </a:r>
            <a:r>
              <a:rPr lang="en-GB" sz="1800" baseline="30000" dirty="0"/>
              <a:t>5</a:t>
            </a:r>
            <a:r>
              <a:rPr lang="en-GB" sz="1800" dirty="0"/>
              <a:t>Medtronic PLC, Santa Rosa, CA, USA; </a:t>
            </a:r>
            <a:r>
              <a:rPr lang="en-GB" sz="1800" baseline="30000" dirty="0"/>
              <a:t>6</a:t>
            </a:r>
            <a:r>
              <a:rPr lang="en-GB" sz="1800" dirty="0"/>
              <a:t>Perelman School of Medicine, University of Pennsylvania, Philadelphia, PA, USA</a:t>
            </a:r>
            <a:endParaRPr lang="en-US" sz="1800" dirty="0"/>
          </a:p>
        </p:txBody>
      </p:sp>
    </p:spTree>
    <p:extLst>
      <p:ext uri="{BB962C8B-B14F-4D97-AF65-F5344CB8AC3E}">
        <p14:creationId xmlns:p14="http://schemas.microsoft.com/office/powerpoint/2010/main" val="3307859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SPYRAL HTN Clinical Program</a:t>
            </a:r>
          </a:p>
        </p:txBody>
      </p:sp>
      <p:sp>
        <p:nvSpPr>
          <p:cNvPr id="5" name="Content Placeholder 4">
            <a:extLst>
              <a:ext uri="{FF2B5EF4-FFF2-40B4-BE49-F238E27FC236}">
                <a16:creationId xmlns:a16="http://schemas.microsoft.com/office/drawing/2014/main" id="{E3FCED99-DEE7-4173-837C-44EB82FDFFF9}"/>
              </a:ext>
            </a:extLst>
          </p:cNvPr>
          <p:cNvSpPr>
            <a:spLocks noGrp="1"/>
          </p:cNvSpPr>
          <p:nvPr>
            <p:ph idx="1"/>
          </p:nvPr>
        </p:nvSpPr>
        <p:spPr>
          <a:xfrm>
            <a:off x="365759" y="1693342"/>
            <a:ext cx="11826241" cy="4483621"/>
          </a:xfrm>
        </p:spPr>
        <p:txBody>
          <a:bodyPr/>
          <a:lstStyle/>
          <a:p>
            <a:pPr>
              <a:spcAft>
                <a:spcPts val="1800"/>
              </a:spcAft>
            </a:pPr>
            <a:r>
              <a:rPr lang="en-US" dirty="0"/>
              <a:t>Plan to treat main renal artery and any branch and/or accessory with	   		 diameter 3-8 mm located outside the kidney parenchyma </a:t>
            </a:r>
          </a:p>
          <a:p>
            <a:r>
              <a:rPr lang="en-US" dirty="0"/>
              <a:t>Protocol required intensive imaging documentation: </a:t>
            </a:r>
          </a:p>
          <a:p>
            <a:pPr lvl="1"/>
            <a:r>
              <a:rPr lang="en-US" b="1" dirty="0"/>
              <a:t>Before or after</a:t>
            </a:r>
            <a:r>
              <a:rPr lang="en-US" dirty="0"/>
              <a:t> </a:t>
            </a:r>
            <a:r>
              <a:rPr lang="en-US" b="1" dirty="0"/>
              <a:t>each ablation </a:t>
            </a:r>
            <a:r>
              <a:rPr lang="en-US" dirty="0"/>
              <a:t>to verify position of energy delivery: cine with contrast</a:t>
            </a:r>
          </a:p>
          <a:p>
            <a:pPr lvl="1"/>
            <a:r>
              <a:rPr lang="en-US" b="1" dirty="0"/>
              <a:t>After</a:t>
            </a:r>
            <a:r>
              <a:rPr lang="en-US" dirty="0"/>
              <a:t> </a:t>
            </a:r>
            <a:r>
              <a:rPr lang="en-US" b="1" dirty="0"/>
              <a:t>ablation of each vessel </a:t>
            </a:r>
            <a:r>
              <a:rPr lang="en-US" dirty="0"/>
              <a:t>to confirm and record the condition entire vessel: cine with contrast</a:t>
            </a:r>
          </a:p>
          <a:p>
            <a:endParaRPr lang="en-US" dirty="0"/>
          </a:p>
        </p:txBody>
      </p:sp>
      <p:sp>
        <p:nvSpPr>
          <p:cNvPr id="4" name="Text Placeholder 3"/>
          <p:cNvSpPr>
            <a:spLocks noGrp="1"/>
          </p:cNvSpPr>
          <p:nvPr>
            <p:ph type="body" sz="quarter" idx="13"/>
          </p:nvPr>
        </p:nvSpPr>
        <p:spPr/>
        <p:txBody>
          <a:bodyPr/>
          <a:lstStyle/>
          <a:p>
            <a:r>
              <a:rPr lang="en-US" dirty="0"/>
              <a:t>Study Procedure &amp; Imaging Requirements</a:t>
            </a:r>
          </a:p>
          <a:p>
            <a:endParaRPr lang="en-US" dirty="0"/>
          </a:p>
        </p:txBody>
      </p:sp>
      <p:pic>
        <p:nvPicPr>
          <p:cNvPr id="14" name="Grafik 1">
            <a:extLst>
              <a:ext uri="{FF2B5EF4-FFF2-40B4-BE49-F238E27FC236}">
                <a16:creationId xmlns:a16="http://schemas.microsoft.com/office/drawing/2014/main" id="{79C5EF2E-A46D-4D73-A3CF-D7050E5EF0AA}"/>
              </a:ext>
            </a:extLst>
          </p:cNvPr>
          <p:cNvPicPr>
            <a:picLocks noChangeAspect="1"/>
          </p:cNvPicPr>
          <p:nvPr/>
        </p:nvPicPr>
        <p:blipFill rotWithShape="1">
          <a:blip r:embed="rId2">
            <a:extLst>
              <a:ext uri="{28A0092B-C50C-407E-A947-70E740481C1C}">
                <a14:useLocalDpi xmlns:a14="http://schemas.microsoft.com/office/drawing/2010/main" val="0"/>
              </a:ext>
            </a:extLst>
          </a:blip>
          <a:srcRect b="34027"/>
          <a:stretch/>
        </p:blipFill>
        <p:spPr bwMode="auto">
          <a:xfrm>
            <a:off x="9232490" y="1556024"/>
            <a:ext cx="2548504" cy="1299274"/>
          </a:xfrm>
          <a:prstGeom prst="rect">
            <a:avLst/>
          </a:prstGeom>
          <a:ln>
            <a:noFill/>
          </a:ln>
          <a:effectLst>
            <a:outerShdw blurRad="63500" sx="102000" sy="102000" algn="ctr" rotWithShape="0">
              <a:prstClr val="black">
                <a:alpha val="40000"/>
              </a:prstClr>
            </a:outerShdw>
          </a:effectLst>
        </p:spPr>
      </p:pic>
      <p:grpSp>
        <p:nvGrpSpPr>
          <p:cNvPr id="13" name="Group 12">
            <a:extLst>
              <a:ext uri="{FF2B5EF4-FFF2-40B4-BE49-F238E27FC236}">
                <a16:creationId xmlns:a16="http://schemas.microsoft.com/office/drawing/2014/main" id="{CE110A4F-1A95-4881-8C43-70F6F0044A43}"/>
              </a:ext>
            </a:extLst>
          </p:cNvPr>
          <p:cNvGrpSpPr/>
          <p:nvPr/>
        </p:nvGrpSpPr>
        <p:grpSpPr>
          <a:xfrm>
            <a:off x="1556756" y="4008455"/>
            <a:ext cx="8568952" cy="2495353"/>
            <a:chOff x="710090" y="3050179"/>
            <a:chExt cx="8568952" cy="2495353"/>
          </a:xfrm>
        </p:grpSpPr>
        <p:pic>
          <p:nvPicPr>
            <p:cNvPr id="10" name="Picture 2">
              <a:extLst>
                <a:ext uri="{FF2B5EF4-FFF2-40B4-BE49-F238E27FC236}">
                  <a16:creationId xmlns:a16="http://schemas.microsoft.com/office/drawing/2014/main" id="{F781380B-421B-4ADE-8602-BBB9907C8A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090" y="3050179"/>
              <a:ext cx="2838916" cy="2495353"/>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a:extLst>
                <a:ext uri="{FF2B5EF4-FFF2-40B4-BE49-F238E27FC236}">
                  <a16:creationId xmlns:a16="http://schemas.microsoft.com/office/drawing/2014/main" id="{2DA2E9CF-9B8E-4231-AEC9-A14FD16AE8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0217" y="3058977"/>
              <a:ext cx="2748505" cy="2486312"/>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a:extLst>
                <a:ext uri="{FF2B5EF4-FFF2-40B4-BE49-F238E27FC236}">
                  <a16:creationId xmlns:a16="http://schemas.microsoft.com/office/drawing/2014/main" id="{D5F27732-633F-4FD9-8B73-99552ED1AE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5331" y="3058977"/>
              <a:ext cx="2793711" cy="2486312"/>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64447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4">
            <a:extLst>
              <a:ext uri="{FF2B5EF4-FFF2-40B4-BE49-F238E27FC236}">
                <a16:creationId xmlns:a16="http://schemas.microsoft.com/office/drawing/2014/main" id="{C4AD05C2-D1B0-46E5-911C-F3B2C1BBDC9D}"/>
              </a:ext>
            </a:extLst>
          </p:cNvPr>
          <p:cNvGraphicFramePr>
            <a:graphicFrameLocks noGrp="1"/>
          </p:cNvGraphicFramePr>
          <p:nvPr>
            <p:ph sz="half" idx="1"/>
            <p:extLst>
              <p:ext uri="{D42A27DB-BD31-4B8C-83A1-F6EECF244321}">
                <p14:modId xmlns:p14="http://schemas.microsoft.com/office/powerpoint/2010/main" val="1857883181"/>
              </p:ext>
            </p:extLst>
          </p:nvPr>
        </p:nvGraphicFramePr>
        <p:xfrm>
          <a:off x="223236" y="1271588"/>
          <a:ext cx="3400426" cy="4561332"/>
        </p:xfrm>
        <a:graphic>
          <a:graphicData uri="http://schemas.openxmlformats.org/drawingml/2006/table">
            <a:tbl>
              <a:tblPr firstRow="1" bandRow="1">
                <a:tableStyleId>{5C22544A-7EE6-4342-B048-85BDC9FD1C3A}</a:tableStyleId>
              </a:tblPr>
              <a:tblGrid>
                <a:gridCol w="1956970">
                  <a:extLst>
                    <a:ext uri="{9D8B030D-6E8A-4147-A177-3AD203B41FA5}">
                      <a16:colId xmlns:a16="http://schemas.microsoft.com/office/drawing/2014/main" val="704533652"/>
                    </a:ext>
                  </a:extLst>
                </a:gridCol>
                <a:gridCol w="1443456">
                  <a:extLst>
                    <a:ext uri="{9D8B030D-6E8A-4147-A177-3AD203B41FA5}">
                      <a16:colId xmlns:a16="http://schemas.microsoft.com/office/drawing/2014/main" val="4192494403"/>
                    </a:ext>
                  </a:extLst>
                </a:gridCol>
              </a:tblGrid>
              <a:tr h="41148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Right Kidney </a:t>
                      </a:r>
                    </a:p>
                  </a:txBody>
                  <a:tcPr anchor="ctr"/>
                </a:tc>
                <a:tc hMerge="1">
                  <a:txBody>
                    <a:bodyPr/>
                    <a:lstStyle/>
                    <a:p>
                      <a:endParaRPr lang="en-US" dirty="0"/>
                    </a:p>
                  </a:txBody>
                  <a:tcPr/>
                </a:tc>
                <a:extLst>
                  <a:ext uri="{0D108BD9-81ED-4DB2-BD59-A6C34878D82A}">
                    <a16:rowId xmlns:a16="http://schemas.microsoft.com/office/drawing/2014/main" val="1740172698"/>
                  </a:ext>
                </a:extLst>
              </a:tr>
              <a:tr h="365760">
                <a:tc gridSpan="2">
                  <a:txBody>
                    <a:bodyPr/>
                    <a:lstStyle/>
                    <a:p>
                      <a:pPr marL="0" marR="0" indent="0" algn="l" defTabSz="914400" rtl="0" eaLnBrk="1" latinLnBrk="0" hangingPunct="1">
                        <a:lnSpc>
                          <a:spcPct val="115000"/>
                        </a:lnSpc>
                        <a:spcBef>
                          <a:spcPts val="0"/>
                        </a:spcBef>
                        <a:spcAft>
                          <a:spcPts val="0"/>
                        </a:spcAft>
                      </a:pPr>
                      <a:r>
                        <a:rPr lang="en-US" sz="2000" b="1" i="0" kern="12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Length </a:t>
                      </a:r>
                    </a:p>
                  </a:txBody>
                  <a:tcPr>
                    <a:solidFill>
                      <a:schemeClr val="tx2"/>
                    </a:solidFill>
                  </a:tcPr>
                </a:tc>
                <a:tc hMerge="1">
                  <a:txBody>
                    <a:bodyPr/>
                    <a:lstStyle/>
                    <a:p>
                      <a:pPr marL="0" marR="0" algn="ctr" defTabSz="914400" rtl="0" eaLnBrk="1" latinLnBrk="0" hangingPunct="1">
                        <a:lnSpc>
                          <a:spcPct val="115000"/>
                        </a:lnSpc>
                        <a:spcBef>
                          <a:spcPts val="0"/>
                        </a:spcBef>
                        <a:spcAft>
                          <a:spcPts val="0"/>
                        </a:spcAft>
                      </a:pPr>
                      <a:endParaRPr lang="en-US" dirty="0"/>
                    </a:p>
                  </a:txBody>
                  <a:tcPr/>
                </a:tc>
                <a:extLst>
                  <a:ext uri="{0D108BD9-81ED-4DB2-BD59-A6C34878D82A}">
                    <a16:rowId xmlns:a16="http://schemas.microsoft.com/office/drawing/2014/main" val="2842377870"/>
                  </a:ext>
                </a:extLst>
              </a:tr>
              <a:tr h="37084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Mean </a:t>
                      </a:r>
                    </a:p>
                  </a:txBody>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31.9 ± 14.8</a:t>
                      </a:r>
                    </a:p>
                  </a:txBody>
                  <a:tcPr/>
                </a:tc>
                <a:extLst>
                  <a:ext uri="{0D108BD9-81ED-4DB2-BD59-A6C34878D82A}">
                    <a16:rowId xmlns:a16="http://schemas.microsoft.com/office/drawing/2014/main" val="4203621249"/>
                  </a:ext>
                </a:extLst>
              </a:tr>
              <a:tr h="370840">
                <a:tc>
                  <a:txBody>
                    <a:bodyPr/>
                    <a:lstStyle/>
                    <a:p>
                      <a:pPr marL="182880" marR="0" indent="0" algn="l" defTabSz="914400" rtl="0" eaLnBrk="1" latinLnBrk="0" hangingPunct="1">
                        <a:lnSpc>
                          <a:spcPct val="115000"/>
                        </a:lnSpc>
                        <a:spcBef>
                          <a:spcPts val="0"/>
                        </a:spcBef>
                        <a:spcAft>
                          <a:spcPts val="0"/>
                        </a:spcAft>
                      </a:pPr>
                      <a:r>
                        <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Proximal</a:t>
                      </a:r>
                    </a:p>
                    <a:p>
                      <a:pPr marL="182880" marR="0" indent="0" algn="l" defTabSz="914400" rtl="0" eaLnBrk="1" latinLnBrk="0" hangingPunct="1">
                        <a:lnSpc>
                          <a:spcPct val="115000"/>
                        </a:lnSpc>
                        <a:spcBef>
                          <a:spcPts val="0"/>
                        </a:spcBef>
                        <a:spcAft>
                          <a:spcPts val="0"/>
                        </a:spcAft>
                      </a:pPr>
                      <a:r>
                        <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Mid</a:t>
                      </a:r>
                    </a:p>
                    <a:p>
                      <a:pPr marL="182880" marR="0" indent="0" algn="l" defTabSz="914400" rtl="0" eaLnBrk="1" latinLnBrk="0" hangingPunct="1">
                        <a:lnSpc>
                          <a:spcPct val="115000"/>
                        </a:lnSpc>
                        <a:spcBef>
                          <a:spcPts val="0"/>
                        </a:spcBef>
                        <a:spcAft>
                          <a:spcPts val="0"/>
                        </a:spcAft>
                      </a:pPr>
                      <a:r>
                        <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Distal</a:t>
                      </a:r>
                      <a:endParaRPr lang="en-US" sz="20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a:tc>
                <a:tc>
                  <a:txBody>
                    <a:bodyPr/>
                    <a:lstStyle/>
                    <a:p>
                      <a:pPr marL="0" marR="0" algn="ctr" defTabSz="914400" rtl="0" eaLnBrk="1" latinLnBrk="0" hangingPunct="1">
                        <a:lnSpc>
                          <a:spcPct val="115000"/>
                        </a:lnSpc>
                        <a:spcBef>
                          <a:spcPts val="0"/>
                        </a:spcBef>
                        <a:spcAft>
                          <a:spcPts val="0"/>
                        </a:spcAft>
                      </a:pPr>
                      <a:r>
                        <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9.0 ± 6.1</a:t>
                      </a:r>
                    </a:p>
                    <a:p>
                      <a:pPr marL="0" marR="0" algn="ctr" defTabSz="914400" rtl="0" eaLnBrk="1" latinLnBrk="0" hangingPunct="1">
                        <a:lnSpc>
                          <a:spcPct val="115000"/>
                        </a:lnSpc>
                        <a:spcBef>
                          <a:spcPts val="0"/>
                        </a:spcBef>
                        <a:spcAft>
                          <a:spcPts val="0"/>
                        </a:spcAft>
                      </a:pPr>
                      <a:r>
                        <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9.6 ± 5.5</a:t>
                      </a:r>
                    </a:p>
                    <a:p>
                      <a:pPr marL="0" marR="0" algn="ctr" defTabSz="914400" rtl="0" eaLnBrk="1" latinLnBrk="0" hangingPunct="1">
                        <a:lnSpc>
                          <a:spcPct val="115000"/>
                        </a:lnSpc>
                        <a:spcBef>
                          <a:spcPts val="0"/>
                        </a:spcBef>
                        <a:spcAft>
                          <a:spcPts val="0"/>
                        </a:spcAft>
                      </a:pPr>
                      <a:r>
                        <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8.6 ± 5.1</a:t>
                      </a:r>
                      <a:endParaRPr lang="en-US" dirty="0"/>
                    </a:p>
                  </a:txBody>
                  <a:tcPr/>
                </a:tc>
                <a:extLst>
                  <a:ext uri="{0D108BD9-81ED-4DB2-BD59-A6C34878D82A}">
                    <a16:rowId xmlns:a16="http://schemas.microsoft.com/office/drawing/2014/main" val="891437684"/>
                  </a:ext>
                </a:extLst>
              </a:tr>
              <a:tr h="370840">
                <a:tc>
                  <a:txBody>
                    <a:bodyPr/>
                    <a:lstStyle/>
                    <a:p>
                      <a:pPr marL="0" marR="0" indent="0" algn="l" defTabSz="914400" rtl="0" eaLnBrk="1" latinLnBrk="0" hangingPunct="1">
                        <a:lnSpc>
                          <a:spcPct val="115000"/>
                        </a:lnSpc>
                        <a:spcBef>
                          <a:spcPts val="0"/>
                        </a:spcBef>
                        <a:spcAft>
                          <a:spcPts val="0"/>
                        </a:spcAft>
                      </a:pPr>
                      <a:r>
                        <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Total </a:t>
                      </a:r>
                      <a:r>
                        <a:rPr lang="en-US" sz="1800" b="1" i="0" kern="1200" dirty="0">
                          <a:solidFill>
                            <a:schemeClr val="dk1"/>
                          </a:solidFill>
                          <a:effectLst/>
                          <a:latin typeface="Arial Narrow" panose="020B0606020202030204" pitchFamily="34" charset="0"/>
                          <a:cs typeface="Times New Roman" panose="02020603050405020304" pitchFamily="18" charset="0"/>
                        </a:rPr>
                        <a:t>length</a:t>
                      </a:r>
                      <a:r>
                        <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 treated</a:t>
                      </a:r>
                    </a:p>
                  </a:txBody>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27.0 ± 15.3</a:t>
                      </a:r>
                    </a:p>
                  </a:txBody>
                  <a:tcPr/>
                </a:tc>
                <a:extLst>
                  <a:ext uri="{0D108BD9-81ED-4DB2-BD59-A6C34878D82A}">
                    <a16:rowId xmlns:a16="http://schemas.microsoft.com/office/drawing/2014/main" val="4048619458"/>
                  </a:ext>
                </a:extLst>
              </a:tr>
              <a:tr h="41148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Diameter</a:t>
                      </a:r>
                    </a:p>
                  </a:txBody>
                  <a:tcPr>
                    <a:solidFill>
                      <a:schemeClr val="tx2"/>
                    </a:solidFill>
                  </a:tcPr>
                </a:tc>
                <a:tc hMerge="1">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94306797"/>
                  </a:ext>
                </a:extLst>
              </a:tr>
              <a:tr h="370840">
                <a:tc>
                  <a:txBody>
                    <a:bodyPr/>
                    <a:lstStyle/>
                    <a:p>
                      <a:pPr marL="0" marR="0" indent="0" algn="l" defTabSz="914400" rtl="0" eaLnBrk="1" latinLnBrk="0" hangingPunct="1">
                        <a:lnSpc>
                          <a:spcPct val="115000"/>
                        </a:lnSpc>
                        <a:spcBef>
                          <a:spcPts val="0"/>
                        </a:spcBef>
                        <a:spcAft>
                          <a:spcPts val="0"/>
                        </a:spcAft>
                      </a:pPr>
                      <a:r>
                        <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Mean</a:t>
                      </a:r>
                    </a:p>
                  </a:txBody>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5.4 ± 1.0</a:t>
                      </a:r>
                    </a:p>
                  </a:txBody>
                  <a:tcPr/>
                </a:tc>
                <a:extLst>
                  <a:ext uri="{0D108BD9-81ED-4DB2-BD59-A6C34878D82A}">
                    <a16:rowId xmlns:a16="http://schemas.microsoft.com/office/drawing/2014/main" val="3115684324"/>
                  </a:ext>
                </a:extLst>
              </a:tr>
              <a:tr h="370840">
                <a:tc>
                  <a:txBody>
                    <a:bodyPr/>
                    <a:lstStyle/>
                    <a:p>
                      <a:pPr marL="182880" marR="0" indent="0" algn="l" defTabSz="914400" rtl="0" eaLnBrk="1" latinLnBrk="0" hangingPunct="1">
                        <a:lnSpc>
                          <a:spcPct val="115000"/>
                        </a:lnSpc>
                        <a:spcBef>
                          <a:spcPts val="0"/>
                        </a:spcBef>
                        <a:spcAft>
                          <a:spcPts val="0"/>
                        </a:spcAft>
                      </a:pPr>
                      <a:r>
                        <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Proximal</a:t>
                      </a:r>
                    </a:p>
                    <a:p>
                      <a:pPr marL="182880" marR="0" indent="0" algn="l" defTabSz="914400" rtl="0" eaLnBrk="1" latinLnBrk="0" hangingPunct="1">
                        <a:lnSpc>
                          <a:spcPct val="115000"/>
                        </a:lnSpc>
                        <a:spcBef>
                          <a:spcPts val="0"/>
                        </a:spcBef>
                        <a:spcAft>
                          <a:spcPts val="0"/>
                        </a:spcAft>
                      </a:pPr>
                      <a:r>
                        <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Mid</a:t>
                      </a:r>
                    </a:p>
                    <a:p>
                      <a:pPr marL="182880" marR="0" indent="0" algn="l" defTabSz="914400" rtl="0" eaLnBrk="1" latinLnBrk="0" hangingPunct="1">
                        <a:lnSpc>
                          <a:spcPct val="115000"/>
                        </a:lnSpc>
                        <a:spcBef>
                          <a:spcPts val="0"/>
                        </a:spcBef>
                        <a:spcAft>
                          <a:spcPts val="0"/>
                        </a:spcAft>
                      </a:pPr>
                      <a:r>
                        <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Distal</a:t>
                      </a:r>
                      <a:endParaRPr lang="en-US" sz="20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a:tc>
                <a:tc>
                  <a:txBody>
                    <a:bodyPr/>
                    <a:lstStyle/>
                    <a:p>
                      <a:pPr marL="0" marR="0" algn="ctr" defTabSz="914400" rtl="0" eaLnBrk="1" latinLnBrk="0" hangingPunct="1">
                        <a:lnSpc>
                          <a:spcPct val="115000"/>
                        </a:lnSpc>
                        <a:spcBef>
                          <a:spcPts val="0"/>
                        </a:spcBef>
                        <a:spcAft>
                          <a:spcPts val="0"/>
                        </a:spcAft>
                      </a:pPr>
                      <a:r>
                        <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5.5 ± 1.0</a:t>
                      </a:r>
                    </a:p>
                    <a:p>
                      <a:pPr marL="0" marR="0" algn="ctr" defTabSz="914400" rtl="0" eaLnBrk="1" latinLnBrk="0" hangingPunct="1">
                        <a:lnSpc>
                          <a:spcPct val="115000"/>
                        </a:lnSpc>
                        <a:spcBef>
                          <a:spcPts val="0"/>
                        </a:spcBef>
                        <a:spcAft>
                          <a:spcPts val="0"/>
                        </a:spcAft>
                      </a:pPr>
                      <a:r>
                        <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5.2 ± 0.9</a:t>
                      </a:r>
                    </a:p>
                    <a:p>
                      <a:pPr marL="0" marR="0" algn="ctr" defTabSz="914400" rtl="0" eaLnBrk="1" latinLnBrk="0" hangingPunct="1">
                        <a:lnSpc>
                          <a:spcPct val="115000"/>
                        </a:lnSpc>
                        <a:spcBef>
                          <a:spcPts val="0"/>
                        </a:spcBef>
                        <a:spcAft>
                          <a:spcPts val="0"/>
                        </a:spcAft>
                      </a:pPr>
                      <a:r>
                        <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5.1 ± 1.0</a:t>
                      </a:r>
                    </a:p>
                  </a:txBody>
                  <a:tcPr/>
                </a:tc>
                <a:extLst>
                  <a:ext uri="{0D108BD9-81ED-4DB2-BD59-A6C34878D82A}">
                    <a16:rowId xmlns:a16="http://schemas.microsoft.com/office/drawing/2014/main" val="3076957291"/>
                  </a:ext>
                </a:extLst>
              </a:tr>
            </a:tbl>
          </a:graphicData>
        </a:graphic>
      </p:graphicFrame>
      <p:sp>
        <p:nvSpPr>
          <p:cNvPr id="7" name="Title 6">
            <a:extLst>
              <a:ext uri="{FF2B5EF4-FFF2-40B4-BE49-F238E27FC236}">
                <a16:creationId xmlns:a16="http://schemas.microsoft.com/office/drawing/2014/main" id="{895EA5C4-5786-421A-B281-A486BA9006DB}"/>
              </a:ext>
            </a:extLst>
          </p:cNvPr>
          <p:cNvSpPr>
            <a:spLocks noGrp="1"/>
          </p:cNvSpPr>
          <p:nvPr>
            <p:ph type="title"/>
          </p:nvPr>
        </p:nvSpPr>
        <p:spPr/>
        <p:txBody>
          <a:bodyPr>
            <a:normAutofit fontScale="90000"/>
          </a:bodyPr>
          <a:lstStyle/>
          <a:p>
            <a:r>
              <a:rPr lang="en-US" sz="3600" dirty="0"/>
              <a:t>SPYRAL HTN – OFF MED</a:t>
            </a:r>
            <a:endParaRPr lang="en-US" dirty="0"/>
          </a:p>
        </p:txBody>
      </p:sp>
      <p:sp>
        <p:nvSpPr>
          <p:cNvPr id="10" name="Text Placeholder 9">
            <a:extLst>
              <a:ext uri="{FF2B5EF4-FFF2-40B4-BE49-F238E27FC236}">
                <a16:creationId xmlns:a16="http://schemas.microsoft.com/office/drawing/2014/main" id="{DB4C27FD-6C1C-420C-9573-C14DD676F546}"/>
              </a:ext>
            </a:extLst>
          </p:cNvPr>
          <p:cNvSpPr>
            <a:spLocks noGrp="1"/>
          </p:cNvSpPr>
          <p:nvPr>
            <p:ph type="body" sz="quarter" idx="13"/>
          </p:nvPr>
        </p:nvSpPr>
        <p:spPr/>
        <p:txBody>
          <a:bodyPr/>
          <a:lstStyle/>
          <a:p>
            <a:r>
              <a:rPr lang="en-US" dirty="0"/>
              <a:t>RDN Procedural Details – Main Vessel </a:t>
            </a:r>
          </a:p>
        </p:txBody>
      </p:sp>
      <p:grpSp>
        <p:nvGrpSpPr>
          <p:cNvPr id="5" name="Group 4">
            <a:extLst>
              <a:ext uri="{FF2B5EF4-FFF2-40B4-BE49-F238E27FC236}">
                <a16:creationId xmlns:a16="http://schemas.microsoft.com/office/drawing/2014/main" id="{18CB7A73-B0EC-4CA3-B4EB-7C6B5F5EF6FC}"/>
              </a:ext>
            </a:extLst>
          </p:cNvPr>
          <p:cNvGrpSpPr/>
          <p:nvPr/>
        </p:nvGrpSpPr>
        <p:grpSpPr>
          <a:xfrm>
            <a:off x="3726893" y="1271588"/>
            <a:ext cx="4738215" cy="2415629"/>
            <a:chOff x="3740527" y="1271588"/>
            <a:chExt cx="4738215" cy="2415629"/>
          </a:xfrm>
        </p:grpSpPr>
        <p:pic>
          <p:nvPicPr>
            <p:cNvPr id="6" name="Grafik 1">
              <a:extLst>
                <a:ext uri="{FF2B5EF4-FFF2-40B4-BE49-F238E27FC236}">
                  <a16:creationId xmlns:a16="http://schemas.microsoft.com/office/drawing/2014/main" id="{AC13A351-7BD0-496A-BD90-B44487C640DC}"/>
                </a:ext>
              </a:extLst>
            </p:cNvPr>
            <p:cNvPicPr>
              <a:picLocks noChangeAspect="1"/>
            </p:cNvPicPr>
            <p:nvPr/>
          </p:nvPicPr>
          <p:blipFill rotWithShape="1">
            <a:blip r:embed="rId3">
              <a:extLst>
                <a:ext uri="{28A0092B-C50C-407E-A947-70E740481C1C}">
                  <a14:useLocalDpi xmlns:a14="http://schemas.microsoft.com/office/drawing/2010/main" val="0"/>
                </a:ext>
              </a:extLst>
            </a:blip>
            <a:srcRect b="34027"/>
            <a:stretch/>
          </p:blipFill>
          <p:spPr bwMode="auto">
            <a:xfrm>
              <a:off x="3740527" y="1271588"/>
              <a:ext cx="4738215" cy="2415629"/>
            </a:xfrm>
            <a:prstGeom prst="rect">
              <a:avLst/>
            </a:prstGeom>
            <a:ln>
              <a:solidFill>
                <a:schemeClr val="bg1"/>
              </a:solidFill>
            </a:ln>
            <a:effectLst/>
          </p:spPr>
        </p:pic>
        <p:sp>
          <p:nvSpPr>
            <p:cNvPr id="12" name="Rectangle 11">
              <a:extLst>
                <a:ext uri="{FF2B5EF4-FFF2-40B4-BE49-F238E27FC236}">
                  <a16:creationId xmlns:a16="http://schemas.microsoft.com/office/drawing/2014/main" id="{41DA8915-7775-475A-9F68-8CC8D9D26077}"/>
                </a:ext>
              </a:extLst>
            </p:cNvPr>
            <p:cNvSpPr/>
            <p:nvPr/>
          </p:nvSpPr>
          <p:spPr>
            <a:xfrm>
              <a:off x="5050496" y="1935881"/>
              <a:ext cx="839764" cy="42110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C7E8C2F-FDAE-4822-AB26-DFFABBCA3464}"/>
                </a:ext>
              </a:extLst>
            </p:cNvPr>
            <p:cNvSpPr/>
            <p:nvPr/>
          </p:nvSpPr>
          <p:spPr>
            <a:xfrm>
              <a:off x="6370320" y="1724905"/>
              <a:ext cx="839764" cy="42110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5082769-085E-4DC6-BDD6-EFB27916D702}"/>
                </a:ext>
              </a:extLst>
            </p:cNvPr>
            <p:cNvSpPr txBox="1"/>
            <p:nvPr/>
          </p:nvSpPr>
          <p:spPr>
            <a:xfrm>
              <a:off x="4726003" y="3102442"/>
              <a:ext cx="2767263" cy="584775"/>
            </a:xfrm>
            <a:prstGeom prst="rect">
              <a:avLst/>
            </a:prstGeom>
            <a:noFill/>
          </p:spPr>
          <p:txBody>
            <a:bodyPr wrap="square" rtlCol="0">
              <a:spAutoFit/>
            </a:bodyPr>
            <a:lstStyle/>
            <a:p>
              <a:pPr algn="ctr"/>
              <a:r>
                <a:rPr lang="en-US" sz="3200" b="1" dirty="0">
                  <a:solidFill>
                    <a:srgbClr val="FFC000"/>
                  </a:solidFill>
                </a:rPr>
                <a:t>Main vessel</a:t>
              </a:r>
            </a:p>
          </p:txBody>
        </p:sp>
      </p:grpSp>
      <p:graphicFrame>
        <p:nvGraphicFramePr>
          <p:cNvPr id="19" name="Content Placeholder 14">
            <a:extLst>
              <a:ext uri="{FF2B5EF4-FFF2-40B4-BE49-F238E27FC236}">
                <a16:creationId xmlns:a16="http://schemas.microsoft.com/office/drawing/2014/main" id="{B169E810-9E1A-4F08-A65C-D3CB3087834F}"/>
              </a:ext>
            </a:extLst>
          </p:cNvPr>
          <p:cNvGraphicFramePr>
            <a:graphicFrameLocks/>
          </p:cNvGraphicFramePr>
          <p:nvPr>
            <p:extLst>
              <p:ext uri="{D42A27DB-BD31-4B8C-83A1-F6EECF244321}">
                <p14:modId xmlns:p14="http://schemas.microsoft.com/office/powerpoint/2010/main" val="3216887425"/>
              </p:ext>
            </p:extLst>
          </p:nvPr>
        </p:nvGraphicFramePr>
        <p:xfrm>
          <a:off x="8568338" y="1271588"/>
          <a:ext cx="3400426" cy="4561332"/>
        </p:xfrm>
        <a:graphic>
          <a:graphicData uri="http://schemas.openxmlformats.org/drawingml/2006/table">
            <a:tbl>
              <a:tblPr firstRow="1" bandRow="1">
                <a:tableStyleId>{5C22544A-7EE6-4342-B048-85BDC9FD1C3A}</a:tableStyleId>
              </a:tblPr>
              <a:tblGrid>
                <a:gridCol w="1956970">
                  <a:extLst>
                    <a:ext uri="{9D8B030D-6E8A-4147-A177-3AD203B41FA5}">
                      <a16:colId xmlns:a16="http://schemas.microsoft.com/office/drawing/2014/main" val="704533652"/>
                    </a:ext>
                  </a:extLst>
                </a:gridCol>
                <a:gridCol w="1443456">
                  <a:extLst>
                    <a:ext uri="{9D8B030D-6E8A-4147-A177-3AD203B41FA5}">
                      <a16:colId xmlns:a16="http://schemas.microsoft.com/office/drawing/2014/main" val="4192494403"/>
                    </a:ext>
                  </a:extLst>
                </a:gridCol>
              </a:tblGrid>
              <a:tr h="41148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Left Kidney</a:t>
                      </a:r>
                    </a:p>
                  </a:txBody>
                  <a:tcPr anchor="ctr"/>
                </a:tc>
                <a:tc hMerge="1">
                  <a:txBody>
                    <a:bodyPr/>
                    <a:lstStyle/>
                    <a:p>
                      <a:endParaRPr lang="en-US" dirty="0"/>
                    </a:p>
                  </a:txBody>
                  <a:tcPr/>
                </a:tc>
                <a:extLst>
                  <a:ext uri="{0D108BD9-81ED-4DB2-BD59-A6C34878D82A}">
                    <a16:rowId xmlns:a16="http://schemas.microsoft.com/office/drawing/2014/main" val="1740172698"/>
                  </a:ext>
                </a:extLst>
              </a:tr>
              <a:tr h="365760">
                <a:tc gridSpan="2">
                  <a:txBody>
                    <a:bodyPr/>
                    <a:lstStyle/>
                    <a:p>
                      <a:pPr marL="0" marR="0" indent="0" algn="l" defTabSz="914400" rtl="0" eaLnBrk="1" latinLnBrk="0" hangingPunct="1">
                        <a:lnSpc>
                          <a:spcPct val="115000"/>
                        </a:lnSpc>
                        <a:spcBef>
                          <a:spcPts val="0"/>
                        </a:spcBef>
                        <a:spcAft>
                          <a:spcPts val="0"/>
                        </a:spcAft>
                      </a:pPr>
                      <a:r>
                        <a:rPr lang="en-US" sz="2000" b="1" i="0" kern="12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Length</a:t>
                      </a:r>
                    </a:p>
                  </a:txBody>
                  <a:tcPr>
                    <a:solidFill>
                      <a:schemeClr val="tx2"/>
                    </a:solidFill>
                  </a:tcPr>
                </a:tc>
                <a:tc hMerge="1">
                  <a:txBody>
                    <a:bodyPr/>
                    <a:lstStyle/>
                    <a:p>
                      <a:pPr marL="0" marR="0" algn="ctr" defTabSz="914400" rtl="0" eaLnBrk="1" latinLnBrk="0" hangingPunct="1">
                        <a:lnSpc>
                          <a:spcPct val="115000"/>
                        </a:lnSpc>
                        <a:spcBef>
                          <a:spcPts val="0"/>
                        </a:spcBef>
                        <a:spcAft>
                          <a:spcPts val="0"/>
                        </a:spcAft>
                      </a:pPr>
                      <a:endParaRPr lang="en-US" dirty="0"/>
                    </a:p>
                  </a:txBody>
                  <a:tcPr/>
                </a:tc>
                <a:extLst>
                  <a:ext uri="{0D108BD9-81ED-4DB2-BD59-A6C34878D82A}">
                    <a16:rowId xmlns:a16="http://schemas.microsoft.com/office/drawing/2014/main" val="2842377870"/>
                  </a:ext>
                </a:extLst>
              </a:tr>
              <a:tr h="37084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Mean </a:t>
                      </a:r>
                    </a:p>
                  </a:txBody>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28.8 ± 12.3</a:t>
                      </a:r>
                    </a:p>
                  </a:txBody>
                  <a:tcPr/>
                </a:tc>
                <a:extLst>
                  <a:ext uri="{0D108BD9-81ED-4DB2-BD59-A6C34878D82A}">
                    <a16:rowId xmlns:a16="http://schemas.microsoft.com/office/drawing/2014/main" val="4203621249"/>
                  </a:ext>
                </a:extLst>
              </a:tr>
              <a:tr h="370840">
                <a:tc>
                  <a:txBody>
                    <a:bodyPr/>
                    <a:lstStyle/>
                    <a:p>
                      <a:pPr marL="182880" marR="0" indent="0" algn="l" defTabSz="914400" rtl="0" eaLnBrk="1" latinLnBrk="0" hangingPunct="1">
                        <a:lnSpc>
                          <a:spcPct val="115000"/>
                        </a:lnSpc>
                        <a:spcBef>
                          <a:spcPts val="0"/>
                        </a:spcBef>
                        <a:spcAft>
                          <a:spcPts val="0"/>
                        </a:spcAft>
                      </a:pPr>
                      <a:r>
                        <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Proximal</a:t>
                      </a:r>
                    </a:p>
                    <a:p>
                      <a:pPr marL="182880" marR="0" indent="0" algn="l" defTabSz="914400" rtl="0" eaLnBrk="1" latinLnBrk="0" hangingPunct="1">
                        <a:lnSpc>
                          <a:spcPct val="115000"/>
                        </a:lnSpc>
                        <a:spcBef>
                          <a:spcPts val="0"/>
                        </a:spcBef>
                        <a:spcAft>
                          <a:spcPts val="0"/>
                        </a:spcAft>
                      </a:pPr>
                      <a:r>
                        <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Mid</a:t>
                      </a:r>
                    </a:p>
                    <a:p>
                      <a:pPr marL="182880" marR="0" indent="0" algn="l" defTabSz="914400" rtl="0" eaLnBrk="1" latinLnBrk="0" hangingPunct="1">
                        <a:lnSpc>
                          <a:spcPct val="115000"/>
                        </a:lnSpc>
                        <a:spcBef>
                          <a:spcPts val="0"/>
                        </a:spcBef>
                        <a:spcAft>
                          <a:spcPts val="0"/>
                        </a:spcAft>
                      </a:pPr>
                      <a:r>
                        <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Distal</a:t>
                      </a:r>
                      <a:endParaRPr lang="en-US" sz="20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a:tc>
                <a:tc>
                  <a:txBody>
                    <a:bodyPr/>
                    <a:lstStyle/>
                    <a:p>
                      <a:pPr marL="0" marR="0" algn="ctr" defTabSz="914400" rtl="0" eaLnBrk="1" latinLnBrk="0" hangingPunct="1">
                        <a:lnSpc>
                          <a:spcPct val="115000"/>
                        </a:lnSpc>
                        <a:spcBef>
                          <a:spcPts val="0"/>
                        </a:spcBef>
                        <a:spcAft>
                          <a:spcPts val="0"/>
                        </a:spcAft>
                      </a:pPr>
                      <a:r>
                        <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7.7 ± 5.0</a:t>
                      </a:r>
                    </a:p>
                    <a:p>
                      <a:pPr marL="0" marR="0" algn="ctr" defTabSz="914400" rtl="0" eaLnBrk="1" latinLnBrk="0" hangingPunct="1">
                        <a:lnSpc>
                          <a:spcPct val="115000"/>
                        </a:lnSpc>
                        <a:spcBef>
                          <a:spcPts val="0"/>
                        </a:spcBef>
                        <a:spcAft>
                          <a:spcPts val="0"/>
                        </a:spcAft>
                      </a:pPr>
                      <a:r>
                        <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9.4 ± 4.4</a:t>
                      </a:r>
                    </a:p>
                    <a:p>
                      <a:pPr marL="0" marR="0" algn="ctr" defTabSz="914400" rtl="0" eaLnBrk="1" latinLnBrk="0" hangingPunct="1">
                        <a:lnSpc>
                          <a:spcPct val="115000"/>
                        </a:lnSpc>
                        <a:spcBef>
                          <a:spcPts val="0"/>
                        </a:spcBef>
                        <a:spcAft>
                          <a:spcPts val="0"/>
                        </a:spcAft>
                      </a:pPr>
                      <a:r>
                        <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8.2 ± 4.3</a:t>
                      </a:r>
                      <a:endParaRPr lang="en-US" dirty="0"/>
                    </a:p>
                  </a:txBody>
                  <a:tcPr/>
                </a:tc>
                <a:extLst>
                  <a:ext uri="{0D108BD9-81ED-4DB2-BD59-A6C34878D82A}">
                    <a16:rowId xmlns:a16="http://schemas.microsoft.com/office/drawing/2014/main" val="891437684"/>
                  </a:ext>
                </a:extLst>
              </a:tr>
              <a:tr h="370840">
                <a:tc>
                  <a:txBody>
                    <a:bodyPr/>
                    <a:lstStyle/>
                    <a:p>
                      <a:pPr marL="0" marR="0" indent="0" algn="l" defTabSz="914400" rtl="0" eaLnBrk="1" latinLnBrk="0" hangingPunct="1">
                        <a:lnSpc>
                          <a:spcPct val="115000"/>
                        </a:lnSpc>
                        <a:spcBef>
                          <a:spcPts val="0"/>
                        </a:spcBef>
                        <a:spcAft>
                          <a:spcPts val="0"/>
                        </a:spcAft>
                      </a:pPr>
                      <a:r>
                        <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Total </a:t>
                      </a:r>
                      <a:r>
                        <a:rPr lang="en-US" sz="1800" b="1" i="0" kern="1200" dirty="0">
                          <a:solidFill>
                            <a:schemeClr val="dk1"/>
                          </a:solidFill>
                          <a:effectLst/>
                          <a:latin typeface="Arial Narrow" panose="020B0606020202030204" pitchFamily="34" charset="0"/>
                          <a:cs typeface="Times New Roman" panose="02020603050405020304" pitchFamily="18" charset="0"/>
                        </a:rPr>
                        <a:t>length </a:t>
                      </a:r>
                      <a:r>
                        <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treated</a:t>
                      </a:r>
                    </a:p>
                  </a:txBody>
                  <a:tcPr/>
                </a:tc>
                <a:tc>
                  <a:txBody>
                    <a:bodyPr/>
                    <a:lstStyle/>
                    <a:p>
                      <a:pPr marL="0" marR="0" algn="ctr" defTabSz="914400" rtl="0" eaLnBrk="1" latinLnBrk="0" hangingPunct="1">
                        <a:lnSpc>
                          <a:spcPct val="115000"/>
                        </a:lnSpc>
                        <a:spcBef>
                          <a:spcPts val="0"/>
                        </a:spcBef>
                        <a:spcAft>
                          <a:spcPts val="0"/>
                        </a:spcAft>
                      </a:pPr>
                      <a:r>
                        <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24.9 ± 12.5</a:t>
                      </a:r>
                    </a:p>
                  </a:txBody>
                  <a:tcPr/>
                </a:tc>
                <a:extLst>
                  <a:ext uri="{0D108BD9-81ED-4DB2-BD59-A6C34878D82A}">
                    <a16:rowId xmlns:a16="http://schemas.microsoft.com/office/drawing/2014/main" val="4048619458"/>
                  </a:ext>
                </a:extLst>
              </a:tr>
              <a:tr h="41148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Diameter</a:t>
                      </a:r>
                    </a:p>
                  </a:txBody>
                  <a:tcPr>
                    <a:solidFill>
                      <a:schemeClr val="tx2"/>
                    </a:solidFill>
                  </a:tcPr>
                </a:tc>
                <a:tc hMerge="1">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94306797"/>
                  </a:ext>
                </a:extLst>
              </a:tr>
              <a:tr h="370840">
                <a:tc>
                  <a:txBody>
                    <a:bodyPr/>
                    <a:lstStyle/>
                    <a:p>
                      <a:pPr marL="0" marR="0" indent="0" algn="l" defTabSz="914400" rtl="0" eaLnBrk="1" latinLnBrk="0" hangingPunct="1">
                        <a:lnSpc>
                          <a:spcPct val="115000"/>
                        </a:lnSpc>
                        <a:spcBef>
                          <a:spcPts val="0"/>
                        </a:spcBef>
                        <a:spcAft>
                          <a:spcPts val="0"/>
                        </a:spcAft>
                      </a:pPr>
                      <a:r>
                        <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Mean</a:t>
                      </a:r>
                    </a:p>
                  </a:txBody>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5.1 ± 1.1</a:t>
                      </a:r>
                    </a:p>
                  </a:txBody>
                  <a:tcPr/>
                </a:tc>
                <a:extLst>
                  <a:ext uri="{0D108BD9-81ED-4DB2-BD59-A6C34878D82A}">
                    <a16:rowId xmlns:a16="http://schemas.microsoft.com/office/drawing/2014/main" val="3115684324"/>
                  </a:ext>
                </a:extLst>
              </a:tr>
              <a:tr h="370840">
                <a:tc>
                  <a:txBody>
                    <a:bodyPr/>
                    <a:lstStyle/>
                    <a:p>
                      <a:pPr marL="182880" marR="0" indent="0" algn="l" defTabSz="914400" rtl="0" eaLnBrk="1" latinLnBrk="0" hangingPunct="1">
                        <a:lnSpc>
                          <a:spcPct val="115000"/>
                        </a:lnSpc>
                        <a:spcBef>
                          <a:spcPts val="0"/>
                        </a:spcBef>
                        <a:spcAft>
                          <a:spcPts val="0"/>
                        </a:spcAft>
                      </a:pPr>
                      <a:r>
                        <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Proximal</a:t>
                      </a:r>
                    </a:p>
                    <a:p>
                      <a:pPr marL="182880" marR="0" indent="0" algn="l" defTabSz="914400" rtl="0" eaLnBrk="1" latinLnBrk="0" hangingPunct="1">
                        <a:lnSpc>
                          <a:spcPct val="115000"/>
                        </a:lnSpc>
                        <a:spcBef>
                          <a:spcPts val="0"/>
                        </a:spcBef>
                        <a:spcAft>
                          <a:spcPts val="0"/>
                        </a:spcAft>
                      </a:pPr>
                      <a:r>
                        <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Mid</a:t>
                      </a:r>
                    </a:p>
                    <a:p>
                      <a:pPr marL="182880" marR="0" indent="0" algn="l" defTabSz="914400" rtl="0" eaLnBrk="1" latinLnBrk="0" hangingPunct="1">
                        <a:lnSpc>
                          <a:spcPct val="115000"/>
                        </a:lnSpc>
                        <a:spcBef>
                          <a:spcPts val="0"/>
                        </a:spcBef>
                        <a:spcAft>
                          <a:spcPts val="0"/>
                        </a:spcAft>
                      </a:pPr>
                      <a:r>
                        <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Distal</a:t>
                      </a:r>
                      <a:endParaRPr lang="en-US" sz="20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a:tc>
                <a:tc>
                  <a:txBody>
                    <a:bodyPr/>
                    <a:lstStyle/>
                    <a:p>
                      <a:pPr marL="0" marR="0" algn="ctr" defTabSz="914400" rtl="0" eaLnBrk="1" latinLnBrk="0" hangingPunct="1">
                        <a:lnSpc>
                          <a:spcPct val="115000"/>
                        </a:lnSpc>
                        <a:spcBef>
                          <a:spcPts val="0"/>
                        </a:spcBef>
                        <a:spcAft>
                          <a:spcPts val="0"/>
                        </a:spcAft>
                      </a:pPr>
                      <a:r>
                        <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5.2 ± 1.2</a:t>
                      </a:r>
                    </a:p>
                    <a:p>
                      <a:pPr marL="0" marR="0" algn="ctr" defTabSz="914400" rtl="0" eaLnBrk="1" latinLnBrk="0" hangingPunct="1">
                        <a:lnSpc>
                          <a:spcPct val="115000"/>
                        </a:lnSpc>
                        <a:spcBef>
                          <a:spcPts val="0"/>
                        </a:spcBef>
                        <a:spcAft>
                          <a:spcPts val="0"/>
                        </a:spcAft>
                      </a:pPr>
                      <a:r>
                        <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5.0 ± 1.1</a:t>
                      </a:r>
                    </a:p>
                    <a:p>
                      <a:pPr marL="0" marR="0" algn="ctr" defTabSz="914400" rtl="0" eaLnBrk="1" latinLnBrk="0" hangingPunct="1">
                        <a:lnSpc>
                          <a:spcPct val="115000"/>
                        </a:lnSpc>
                        <a:spcBef>
                          <a:spcPts val="0"/>
                        </a:spcBef>
                        <a:spcAft>
                          <a:spcPts val="0"/>
                        </a:spcAft>
                      </a:pPr>
                      <a:r>
                        <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4.9 ± 1.1</a:t>
                      </a:r>
                    </a:p>
                  </a:txBody>
                  <a:tcPr/>
                </a:tc>
                <a:extLst>
                  <a:ext uri="{0D108BD9-81ED-4DB2-BD59-A6C34878D82A}">
                    <a16:rowId xmlns:a16="http://schemas.microsoft.com/office/drawing/2014/main" val="3076957291"/>
                  </a:ext>
                </a:extLst>
              </a:tr>
            </a:tbl>
          </a:graphicData>
        </a:graphic>
      </p:graphicFrame>
      <p:graphicFrame>
        <p:nvGraphicFramePr>
          <p:cNvPr id="2" name="Table 1">
            <a:extLst>
              <a:ext uri="{FF2B5EF4-FFF2-40B4-BE49-F238E27FC236}">
                <a16:creationId xmlns:a16="http://schemas.microsoft.com/office/drawing/2014/main" id="{A0F9DBCF-715A-4511-A317-DB1B71D2FEF7}"/>
              </a:ext>
            </a:extLst>
          </p:cNvPr>
          <p:cNvGraphicFramePr>
            <a:graphicFrameLocks noGrp="1"/>
          </p:cNvGraphicFramePr>
          <p:nvPr>
            <p:extLst>
              <p:ext uri="{D42A27DB-BD31-4B8C-83A1-F6EECF244321}">
                <p14:modId xmlns:p14="http://schemas.microsoft.com/office/powerpoint/2010/main" val="1638714470"/>
              </p:ext>
            </p:extLst>
          </p:nvPr>
        </p:nvGraphicFramePr>
        <p:xfrm>
          <a:off x="4284554" y="4308920"/>
          <a:ext cx="3622892" cy="1524000"/>
        </p:xfrm>
        <a:graphic>
          <a:graphicData uri="http://schemas.openxmlformats.org/drawingml/2006/table">
            <a:tbl>
              <a:tblPr firstRow="1" bandRow="1">
                <a:tableStyleId>{5C22544A-7EE6-4342-B048-85BDC9FD1C3A}</a:tableStyleId>
              </a:tblPr>
              <a:tblGrid>
                <a:gridCol w="2264688">
                  <a:extLst>
                    <a:ext uri="{9D8B030D-6E8A-4147-A177-3AD203B41FA5}">
                      <a16:colId xmlns:a16="http://schemas.microsoft.com/office/drawing/2014/main" val="2524893358"/>
                    </a:ext>
                  </a:extLst>
                </a:gridCol>
                <a:gridCol w="1358204">
                  <a:extLst>
                    <a:ext uri="{9D8B030D-6E8A-4147-A177-3AD203B41FA5}">
                      <a16:colId xmlns:a16="http://schemas.microsoft.com/office/drawing/2014/main" val="3323667883"/>
                    </a:ext>
                  </a:extLst>
                </a:gridCol>
              </a:tblGrid>
              <a:tr h="411480">
                <a:tc gridSpan="2">
                  <a:txBody>
                    <a:bodyPr/>
                    <a:lstStyle/>
                    <a:p>
                      <a:pPr algn="ctr"/>
                      <a:r>
                        <a:rPr lang="en-US" dirty="0"/>
                        <a:t>Per patient</a:t>
                      </a:r>
                    </a:p>
                  </a:txBody>
                  <a:tcPr/>
                </a:tc>
                <a:tc hMerge="1">
                  <a:txBody>
                    <a:bodyPr/>
                    <a:lstStyle/>
                    <a:p>
                      <a:endParaRPr lang="en-US" dirty="0"/>
                    </a:p>
                  </a:txBody>
                  <a:tcPr/>
                </a:tc>
                <a:extLst>
                  <a:ext uri="{0D108BD9-81ED-4DB2-BD59-A6C34878D82A}">
                    <a16:rowId xmlns:a16="http://schemas.microsoft.com/office/drawing/2014/main" val="1926789996"/>
                  </a:ext>
                </a:extLst>
              </a:tr>
              <a:tr h="370840">
                <a:tc>
                  <a:txBody>
                    <a:bodyPr/>
                    <a:lstStyle/>
                    <a:p>
                      <a:r>
                        <a:rPr lang="en-US" sz="1800" b="1" i="0" kern="1200" dirty="0">
                          <a:solidFill>
                            <a:schemeClr val="dk1"/>
                          </a:solidFill>
                          <a:effectLst/>
                          <a:latin typeface="Arial Narrow" panose="020B0606020202030204" pitchFamily="34" charset="0"/>
                          <a:cs typeface="Times New Roman" panose="02020603050405020304" pitchFamily="18" charset="0"/>
                        </a:rPr>
                        <a:t>Multiple main vessels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21.1% (8/38)</a:t>
                      </a:r>
                    </a:p>
                  </a:txBody>
                  <a:tcPr/>
                </a:tc>
                <a:extLst>
                  <a:ext uri="{0D108BD9-81ED-4DB2-BD59-A6C34878D82A}">
                    <a16:rowId xmlns:a16="http://schemas.microsoft.com/office/drawing/2014/main" val="3876097144"/>
                  </a:ext>
                </a:extLst>
              </a:tr>
              <a:tr h="370840">
                <a:tc>
                  <a:txBody>
                    <a:bodyPr/>
                    <a:lstStyle/>
                    <a:p>
                      <a:r>
                        <a:rPr lang="en-US" sz="1800" b="1" i="0" kern="1200" dirty="0">
                          <a:solidFill>
                            <a:schemeClr val="dk1"/>
                          </a:solidFill>
                          <a:effectLst/>
                          <a:latin typeface="Arial Narrow" panose="020B0606020202030204" pitchFamily="34" charset="0"/>
                          <a:cs typeface="Times New Roman" panose="02020603050405020304" pitchFamily="18" charset="0"/>
                        </a:rPr>
                        <a:t>Main vessels treated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2.2 ± 0.5</a:t>
                      </a:r>
                      <a:endPar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032142443"/>
                  </a:ext>
                </a:extLst>
              </a:tr>
              <a:tr h="370840">
                <a:tc>
                  <a:txBody>
                    <a:bodyPr/>
                    <a:lstStyle/>
                    <a:p>
                      <a:r>
                        <a:rPr lang="en-US" sz="1800" b="1" i="0" kern="1200" dirty="0">
                          <a:solidFill>
                            <a:schemeClr val="dk1"/>
                          </a:solidFill>
                          <a:effectLst/>
                          <a:latin typeface="Arial Narrow" panose="020B0606020202030204" pitchFamily="34" charset="0"/>
                          <a:cs typeface="Times New Roman" panose="02020603050405020304" pitchFamily="18" charset="0"/>
                        </a:rPr>
                        <a:t>Main vessel ablations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17.9 ± 10.5</a:t>
                      </a:r>
                      <a:endPar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854311173"/>
                  </a:ext>
                </a:extLst>
              </a:tr>
            </a:tbl>
          </a:graphicData>
        </a:graphic>
      </p:graphicFrame>
      <p:sp>
        <p:nvSpPr>
          <p:cNvPr id="16" name="Text Placeholder 3">
            <a:extLst>
              <a:ext uri="{FF2B5EF4-FFF2-40B4-BE49-F238E27FC236}">
                <a16:creationId xmlns:a16="http://schemas.microsoft.com/office/drawing/2014/main" id="{D2154A44-7053-40A8-A872-256A324C7B89}"/>
              </a:ext>
            </a:extLst>
          </p:cNvPr>
          <p:cNvSpPr>
            <a:spLocks noGrp="1"/>
          </p:cNvSpPr>
          <p:nvPr>
            <p:ph type="body" sz="quarter" idx="14"/>
          </p:nvPr>
        </p:nvSpPr>
        <p:spPr>
          <a:xfrm>
            <a:off x="365125" y="6217799"/>
            <a:ext cx="11461750" cy="390612"/>
          </a:xfrm>
        </p:spPr>
        <p:txBody>
          <a:bodyPr/>
          <a:lstStyle/>
          <a:p>
            <a:r>
              <a:rPr lang="en-US" dirty="0"/>
              <a:t>Measurements in mm (mean ± SD)</a:t>
            </a:r>
          </a:p>
        </p:txBody>
      </p:sp>
    </p:spTree>
    <p:extLst>
      <p:ext uri="{BB962C8B-B14F-4D97-AF65-F5344CB8AC3E}">
        <p14:creationId xmlns:p14="http://schemas.microsoft.com/office/powerpoint/2010/main" val="3133607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95EA5C4-5786-421A-B281-A486BA9006DB}"/>
              </a:ext>
            </a:extLst>
          </p:cNvPr>
          <p:cNvSpPr>
            <a:spLocks noGrp="1"/>
          </p:cNvSpPr>
          <p:nvPr>
            <p:ph type="title"/>
          </p:nvPr>
        </p:nvSpPr>
        <p:spPr/>
        <p:txBody>
          <a:bodyPr>
            <a:normAutofit fontScale="90000"/>
          </a:bodyPr>
          <a:lstStyle/>
          <a:p>
            <a:r>
              <a:rPr lang="en-US" sz="3600" dirty="0"/>
              <a:t>SPYRAL HTN – OFF MED</a:t>
            </a:r>
            <a:endParaRPr lang="en-US" dirty="0"/>
          </a:p>
        </p:txBody>
      </p:sp>
      <p:sp>
        <p:nvSpPr>
          <p:cNvPr id="10" name="Text Placeholder 9">
            <a:extLst>
              <a:ext uri="{FF2B5EF4-FFF2-40B4-BE49-F238E27FC236}">
                <a16:creationId xmlns:a16="http://schemas.microsoft.com/office/drawing/2014/main" id="{DB4C27FD-6C1C-420C-9573-C14DD676F546}"/>
              </a:ext>
            </a:extLst>
          </p:cNvPr>
          <p:cNvSpPr>
            <a:spLocks noGrp="1"/>
          </p:cNvSpPr>
          <p:nvPr>
            <p:ph type="body" sz="quarter" idx="13"/>
          </p:nvPr>
        </p:nvSpPr>
        <p:spPr/>
        <p:txBody>
          <a:bodyPr/>
          <a:lstStyle/>
          <a:p>
            <a:r>
              <a:rPr lang="en-US" dirty="0"/>
              <a:t>Renal Denervation Procedural Details</a:t>
            </a:r>
          </a:p>
        </p:txBody>
      </p:sp>
      <p:pic>
        <p:nvPicPr>
          <p:cNvPr id="6" name="Grafik 1">
            <a:extLst>
              <a:ext uri="{FF2B5EF4-FFF2-40B4-BE49-F238E27FC236}">
                <a16:creationId xmlns:a16="http://schemas.microsoft.com/office/drawing/2014/main" id="{AC13A351-7BD0-496A-BD90-B44487C640DC}"/>
              </a:ext>
            </a:extLst>
          </p:cNvPr>
          <p:cNvPicPr>
            <a:picLocks noChangeAspect="1"/>
          </p:cNvPicPr>
          <p:nvPr/>
        </p:nvPicPr>
        <p:blipFill rotWithShape="1">
          <a:blip r:embed="rId3">
            <a:extLst>
              <a:ext uri="{28A0092B-C50C-407E-A947-70E740481C1C}">
                <a14:useLocalDpi xmlns:a14="http://schemas.microsoft.com/office/drawing/2010/main" val="0"/>
              </a:ext>
            </a:extLst>
          </a:blip>
          <a:srcRect b="34027"/>
          <a:stretch/>
        </p:blipFill>
        <p:spPr bwMode="auto">
          <a:xfrm>
            <a:off x="3712225" y="1259030"/>
            <a:ext cx="4767549" cy="2430584"/>
          </a:xfrm>
          <a:prstGeom prst="rect">
            <a:avLst/>
          </a:prstGeom>
          <a:ln>
            <a:noFill/>
          </a:ln>
          <a:effectLst>
            <a:outerShdw blurRad="63500" sx="102000" sy="102000" algn="ctr" rotWithShape="0">
              <a:prstClr val="black">
                <a:alpha val="40000"/>
              </a:prstClr>
            </a:outerShdw>
          </a:effectLst>
        </p:spPr>
      </p:pic>
      <p:sp>
        <p:nvSpPr>
          <p:cNvPr id="12" name="Rectangle 11">
            <a:extLst>
              <a:ext uri="{FF2B5EF4-FFF2-40B4-BE49-F238E27FC236}">
                <a16:creationId xmlns:a16="http://schemas.microsoft.com/office/drawing/2014/main" id="{41DA8915-7775-475A-9F68-8CC8D9D26077}"/>
              </a:ext>
            </a:extLst>
          </p:cNvPr>
          <p:cNvSpPr/>
          <p:nvPr/>
        </p:nvSpPr>
        <p:spPr>
          <a:xfrm>
            <a:off x="4559968" y="1970184"/>
            <a:ext cx="519366" cy="700827"/>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C7E8C2F-FDAE-4822-AB26-DFFABBCA3464}"/>
              </a:ext>
            </a:extLst>
          </p:cNvPr>
          <p:cNvSpPr/>
          <p:nvPr/>
        </p:nvSpPr>
        <p:spPr>
          <a:xfrm>
            <a:off x="7165991" y="1586416"/>
            <a:ext cx="519367" cy="58477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5082769-085E-4DC6-BDD6-EFB27916D702}"/>
              </a:ext>
            </a:extLst>
          </p:cNvPr>
          <p:cNvSpPr txBox="1"/>
          <p:nvPr/>
        </p:nvSpPr>
        <p:spPr>
          <a:xfrm>
            <a:off x="4712368" y="3102442"/>
            <a:ext cx="2767263" cy="584775"/>
          </a:xfrm>
          <a:prstGeom prst="rect">
            <a:avLst/>
          </a:prstGeom>
          <a:noFill/>
        </p:spPr>
        <p:txBody>
          <a:bodyPr wrap="square" rtlCol="0">
            <a:spAutoFit/>
          </a:bodyPr>
          <a:lstStyle/>
          <a:p>
            <a:pPr algn="ctr"/>
            <a:r>
              <a:rPr lang="en-US" sz="3200" b="1" dirty="0">
                <a:solidFill>
                  <a:srgbClr val="FFC000"/>
                </a:solidFill>
              </a:rPr>
              <a:t>Branches</a:t>
            </a:r>
          </a:p>
        </p:txBody>
      </p:sp>
      <p:graphicFrame>
        <p:nvGraphicFramePr>
          <p:cNvPr id="18" name="Content Placeholder 14">
            <a:extLst>
              <a:ext uri="{FF2B5EF4-FFF2-40B4-BE49-F238E27FC236}">
                <a16:creationId xmlns:a16="http://schemas.microsoft.com/office/drawing/2014/main" id="{B9075680-EC13-45CF-A703-B3A2F0EFFA47}"/>
              </a:ext>
            </a:extLst>
          </p:cNvPr>
          <p:cNvGraphicFramePr>
            <a:graphicFrameLocks noGrp="1"/>
          </p:cNvGraphicFramePr>
          <p:nvPr>
            <p:ph sz="half" idx="1"/>
            <p:extLst>
              <p:ext uri="{D42A27DB-BD31-4B8C-83A1-F6EECF244321}">
                <p14:modId xmlns:p14="http://schemas.microsoft.com/office/powerpoint/2010/main" val="488585921"/>
              </p:ext>
            </p:extLst>
          </p:nvPr>
        </p:nvGraphicFramePr>
        <p:xfrm>
          <a:off x="365125" y="1271588"/>
          <a:ext cx="3400426" cy="3522980"/>
        </p:xfrm>
        <a:graphic>
          <a:graphicData uri="http://schemas.openxmlformats.org/drawingml/2006/table">
            <a:tbl>
              <a:tblPr firstRow="1" bandRow="1">
                <a:tableStyleId>{5C22544A-7EE6-4342-B048-85BDC9FD1C3A}</a:tableStyleId>
              </a:tblPr>
              <a:tblGrid>
                <a:gridCol w="1956970">
                  <a:extLst>
                    <a:ext uri="{9D8B030D-6E8A-4147-A177-3AD203B41FA5}">
                      <a16:colId xmlns:a16="http://schemas.microsoft.com/office/drawing/2014/main" val="704533652"/>
                    </a:ext>
                  </a:extLst>
                </a:gridCol>
                <a:gridCol w="1443456">
                  <a:extLst>
                    <a:ext uri="{9D8B030D-6E8A-4147-A177-3AD203B41FA5}">
                      <a16:colId xmlns:a16="http://schemas.microsoft.com/office/drawing/2014/main" val="4192494403"/>
                    </a:ext>
                  </a:extLst>
                </a:gridCol>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Right Kidney</a:t>
                      </a:r>
                    </a:p>
                  </a:txBody>
                  <a:tcPr anchor="ctr"/>
                </a:tc>
                <a:tc hMerge="1">
                  <a:txBody>
                    <a:bodyPr/>
                    <a:lstStyle/>
                    <a:p>
                      <a:endParaRPr lang="en-US" dirty="0"/>
                    </a:p>
                  </a:txBody>
                  <a:tcPr/>
                </a:tc>
                <a:extLst>
                  <a:ext uri="{0D108BD9-81ED-4DB2-BD59-A6C34878D82A}">
                    <a16:rowId xmlns:a16="http://schemas.microsoft.com/office/drawing/2014/main" val="1740172698"/>
                  </a:ext>
                </a:extLst>
              </a:tr>
              <a:tr h="370840">
                <a:tc>
                  <a:txBody>
                    <a:bodyPr/>
                    <a:lstStyle/>
                    <a:p>
                      <a:pPr marL="0" marR="0" indent="0" algn="l" defTabSz="914400" rtl="0" eaLnBrk="1" latinLnBrk="0" hangingPunct="1">
                        <a:lnSpc>
                          <a:spcPct val="115000"/>
                        </a:lnSpc>
                        <a:spcBef>
                          <a:spcPts val="0"/>
                        </a:spcBef>
                        <a:spcAft>
                          <a:spcPts val="0"/>
                        </a:spcAft>
                      </a:pPr>
                      <a:r>
                        <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Total no. branches</a:t>
                      </a:r>
                    </a:p>
                  </a:txBody>
                  <a:tcPr>
                    <a:solidFill>
                      <a:schemeClr val="accent4">
                        <a:lumMod val="60000"/>
                        <a:lumOff val="40000"/>
                      </a:schemeClr>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800" b="1" i="0" kern="1200" dirty="0">
                          <a:solidFill>
                            <a:schemeClr val="dk1"/>
                          </a:solidFill>
                          <a:effectLst/>
                          <a:latin typeface="Arial Narrow" panose="020B0606020202030204" pitchFamily="34" charset="0"/>
                          <a:ea typeface="+mn-ea"/>
                          <a:cs typeface="Times New Roman" panose="02020603050405020304" pitchFamily="18" charset="0"/>
                        </a:rPr>
                        <a:t>6.4 ± 2.6</a:t>
                      </a:r>
                    </a:p>
                  </a:txBody>
                  <a:tcPr/>
                </a:tc>
                <a:extLst>
                  <a:ext uri="{0D108BD9-81ED-4DB2-BD59-A6C34878D82A}">
                    <a16:rowId xmlns:a16="http://schemas.microsoft.com/office/drawing/2014/main" val="1830821549"/>
                  </a:ext>
                </a:extLst>
              </a:tr>
              <a:tr h="370840">
                <a:tc gridSpan="2">
                  <a:txBody>
                    <a:bodyPr/>
                    <a:lstStyle/>
                    <a:p>
                      <a:pPr marL="0" marR="0" indent="0" algn="l" defTabSz="914400" rtl="0" eaLnBrk="1" latinLnBrk="0" hangingPunct="1">
                        <a:lnSpc>
                          <a:spcPct val="115000"/>
                        </a:lnSpc>
                        <a:spcBef>
                          <a:spcPts val="0"/>
                        </a:spcBef>
                        <a:spcAft>
                          <a:spcPts val="0"/>
                        </a:spcAft>
                      </a:pPr>
                      <a:r>
                        <a:rPr lang="en-US" sz="2000" b="1" i="0" kern="12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Branches length</a:t>
                      </a:r>
                    </a:p>
                  </a:txBody>
                  <a:tcPr>
                    <a:solidFill>
                      <a:schemeClr val="tx2"/>
                    </a:solidFill>
                  </a:tcPr>
                </a:tc>
                <a:tc hMerge="1">
                  <a:txBody>
                    <a:bodyPr/>
                    <a:lstStyle/>
                    <a:p>
                      <a:pPr marL="0" marR="0" algn="ctr" defTabSz="914400" rtl="0" eaLnBrk="1" latinLnBrk="0" hangingPunct="1">
                        <a:lnSpc>
                          <a:spcPct val="115000"/>
                        </a:lnSpc>
                        <a:spcBef>
                          <a:spcPts val="0"/>
                        </a:spcBef>
                        <a:spcAft>
                          <a:spcPts val="0"/>
                        </a:spcAft>
                      </a:pPr>
                      <a:endParaRPr lang="en-US" dirty="0"/>
                    </a:p>
                  </a:txBody>
                  <a:tcPr/>
                </a:tc>
                <a:extLst>
                  <a:ext uri="{0D108BD9-81ED-4DB2-BD59-A6C34878D82A}">
                    <a16:rowId xmlns:a16="http://schemas.microsoft.com/office/drawing/2014/main" val="2842377870"/>
                  </a:ext>
                </a:extLst>
              </a:tr>
              <a:tr h="37084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Mean length per branch</a:t>
                      </a:r>
                    </a:p>
                  </a:txBody>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800" b="1" i="0" kern="1200" dirty="0">
                          <a:solidFill>
                            <a:schemeClr val="dk1"/>
                          </a:solidFill>
                          <a:effectLst/>
                          <a:latin typeface="Arial Narrow" panose="020B0606020202030204" pitchFamily="34" charset="0"/>
                          <a:ea typeface="+mn-ea"/>
                          <a:cs typeface="Times New Roman" panose="02020603050405020304" pitchFamily="18" charset="0"/>
                        </a:rPr>
                        <a:t>19.7 ± 11.1</a:t>
                      </a:r>
                    </a:p>
                  </a:txBody>
                  <a:tcPr/>
                </a:tc>
                <a:extLst>
                  <a:ext uri="{0D108BD9-81ED-4DB2-BD59-A6C34878D82A}">
                    <a16:rowId xmlns:a16="http://schemas.microsoft.com/office/drawing/2014/main" val="2733359551"/>
                  </a:ext>
                </a:extLst>
              </a:tr>
              <a:tr h="370840">
                <a:tc>
                  <a:txBody>
                    <a:bodyPr/>
                    <a:lstStyle/>
                    <a:p>
                      <a:pPr marL="0" marR="0" indent="0" algn="l" defTabSz="914400" rtl="0" eaLnBrk="1" latinLnBrk="0" hangingPunct="1">
                        <a:lnSpc>
                          <a:spcPct val="115000"/>
                        </a:lnSpc>
                        <a:spcBef>
                          <a:spcPts val="0"/>
                        </a:spcBef>
                        <a:spcAft>
                          <a:spcPts val="0"/>
                        </a:spcAft>
                      </a:pPr>
                      <a:r>
                        <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Total branch length</a:t>
                      </a:r>
                    </a:p>
                  </a:txBody>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800" b="1" i="0" kern="1200" dirty="0">
                          <a:solidFill>
                            <a:schemeClr val="dk1"/>
                          </a:solidFill>
                          <a:effectLst/>
                          <a:latin typeface="Arial Narrow" panose="020B0606020202030204" pitchFamily="34" charset="0"/>
                          <a:ea typeface="+mn-ea"/>
                          <a:cs typeface="Times New Roman" panose="02020603050405020304" pitchFamily="18" charset="0"/>
                        </a:rPr>
                        <a:t>125.0 ± 50.8</a:t>
                      </a:r>
                    </a:p>
                  </a:txBody>
                  <a:tcPr/>
                </a:tc>
                <a:extLst>
                  <a:ext uri="{0D108BD9-81ED-4DB2-BD59-A6C34878D82A}">
                    <a16:rowId xmlns:a16="http://schemas.microsoft.com/office/drawing/2014/main" val="891437684"/>
                  </a:ext>
                </a:extLst>
              </a:tr>
              <a:tr h="370840">
                <a:tc>
                  <a:txBody>
                    <a:bodyPr/>
                    <a:lstStyle/>
                    <a:p>
                      <a:pPr marL="0" marR="0" indent="0" algn="l" defTabSz="914400" rtl="0" eaLnBrk="1" latinLnBrk="0" hangingPunct="1">
                        <a:lnSpc>
                          <a:spcPct val="115000"/>
                        </a:lnSpc>
                        <a:spcBef>
                          <a:spcPts val="0"/>
                        </a:spcBef>
                        <a:spcAft>
                          <a:spcPts val="0"/>
                        </a:spcAft>
                      </a:pPr>
                      <a:r>
                        <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Total treated length</a:t>
                      </a:r>
                    </a:p>
                  </a:txBody>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800" b="1" i="0" kern="1200" dirty="0">
                          <a:solidFill>
                            <a:schemeClr val="dk1"/>
                          </a:solidFill>
                          <a:effectLst/>
                          <a:latin typeface="Arial Narrow" panose="020B0606020202030204" pitchFamily="34" charset="0"/>
                          <a:ea typeface="+mn-ea"/>
                          <a:cs typeface="Times New Roman" panose="02020603050405020304" pitchFamily="18" charset="0"/>
                        </a:rPr>
                        <a:t>16.4 ± 9.8</a:t>
                      </a:r>
                      <a:endPar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4048619458"/>
                  </a:ext>
                </a:extLst>
              </a:tr>
              <a:tr h="370840">
                <a:tc gridSpan="2">
                  <a:txBody>
                    <a:bodyPr/>
                    <a:lstStyle/>
                    <a:p>
                      <a:r>
                        <a:rPr lang="en-US" sz="2000" b="1" i="0" kern="12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Branches </a:t>
                      </a:r>
                      <a:r>
                        <a:rPr lang="en-US" sz="2000" b="1" dirty="0">
                          <a:solidFill>
                            <a:schemeClr val="bg1"/>
                          </a:solidFill>
                          <a:latin typeface="Arial Narrow" panose="020B0606020202030204" pitchFamily="34" charset="0"/>
                        </a:rPr>
                        <a:t>diameter</a:t>
                      </a:r>
                    </a:p>
                  </a:txBody>
                  <a:tcPr>
                    <a:solidFill>
                      <a:schemeClr val="tx2"/>
                    </a:solidFill>
                  </a:tcPr>
                </a:tc>
                <a:tc hMerge="1">
                  <a:txBody>
                    <a:bodyPr/>
                    <a:lstStyle/>
                    <a:p>
                      <a:endParaRPr lang="en-US" dirty="0"/>
                    </a:p>
                  </a:txBody>
                  <a:tcPr/>
                </a:tc>
                <a:extLst>
                  <a:ext uri="{0D108BD9-81ED-4DB2-BD59-A6C34878D82A}">
                    <a16:rowId xmlns:a16="http://schemas.microsoft.com/office/drawing/2014/main" val="2228657036"/>
                  </a:ext>
                </a:extLst>
              </a:tr>
              <a:tr h="37084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800" b="1" i="0" kern="1200" noProof="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Mean diameter </a:t>
                      </a:r>
                    </a:p>
                  </a:txBody>
                  <a:tcPr marL="182880" marR="18288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800" b="1" i="0" kern="1200" dirty="0">
                          <a:solidFill>
                            <a:schemeClr val="dk1"/>
                          </a:solidFill>
                          <a:effectLst/>
                          <a:latin typeface="Arial Narrow" panose="020B0606020202030204" pitchFamily="34" charset="0"/>
                          <a:ea typeface="+mn-ea"/>
                          <a:cs typeface="Times New Roman" panose="02020603050405020304" pitchFamily="18" charset="0"/>
                        </a:rPr>
                        <a:t>3.7 ± 0.8</a:t>
                      </a:r>
                      <a:endPar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87888416"/>
                  </a:ext>
                </a:extLst>
              </a:tr>
            </a:tbl>
          </a:graphicData>
        </a:graphic>
      </p:graphicFrame>
      <p:graphicFrame>
        <p:nvGraphicFramePr>
          <p:cNvPr id="20" name="Content Placeholder 14">
            <a:extLst>
              <a:ext uri="{FF2B5EF4-FFF2-40B4-BE49-F238E27FC236}">
                <a16:creationId xmlns:a16="http://schemas.microsoft.com/office/drawing/2014/main" id="{C5C3287B-C722-47BE-BF59-FB8C62EF16AE}"/>
              </a:ext>
            </a:extLst>
          </p:cNvPr>
          <p:cNvGraphicFramePr>
            <a:graphicFrameLocks/>
          </p:cNvGraphicFramePr>
          <p:nvPr>
            <p:extLst>
              <p:ext uri="{D42A27DB-BD31-4B8C-83A1-F6EECF244321}">
                <p14:modId xmlns:p14="http://schemas.microsoft.com/office/powerpoint/2010/main" val="3330500733"/>
              </p:ext>
            </p:extLst>
          </p:nvPr>
        </p:nvGraphicFramePr>
        <p:xfrm>
          <a:off x="8479788" y="1259030"/>
          <a:ext cx="3400426" cy="3522980"/>
        </p:xfrm>
        <a:graphic>
          <a:graphicData uri="http://schemas.openxmlformats.org/drawingml/2006/table">
            <a:tbl>
              <a:tblPr firstRow="1" bandRow="1">
                <a:tableStyleId>{5C22544A-7EE6-4342-B048-85BDC9FD1C3A}</a:tableStyleId>
              </a:tblPr>
              <a:tblGrid>
                <a:gridCol w="1956970">
                  <a:extLst>
                    <a:ext uri="{9D8B030D-6E8A-4147-A177-3AD203B41FA5}">
                      <a16:colId xmlns:a16="http://schemas.microsoft.com/office/drawing/2014/main" val="704533652"/>
                    </a:ext>
                  </a:extLst>
                </a:gridCol>
                <a:gridCol w="1443456">
                  <a:extLst>
                    <a:ext uri="{9D8B030D-6E8A-4147-A177-3AD203B41FA5}">
                      <a16:colId xmlns:a16="http://schemas.microsoft.com/office/drawing/2014/main" val="4192494403"/>
                    </a:ext>
                  </a:extLst>
                </a:gridCol>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Left Kidney</a:t>
                      </a:r>
                    </a:p>
                  </a:txBody>
                  <a:tcPr anchor="ctr"/>
                </a:tc>
                <a:tc hMerge="1">
                  <a:txBody>
                    <a:bodyPr/>
                    <a:lstStyle/>
                    <a:p>
                      <a:endParaRPr lang="en-US" dirty="0"/>
                    </a:p>
                  </a:txBody>
                  <a:tcPr/>
                </a:tc>
                <a:extLst>
                  <a:ext uri="{0D108BD9-81ED-4DB2-BD59-A6C34878D82A}">
                    <a16:rowId xmlns:a16="http://schemas.microsoft.com/office/drawing/2014/main" val="1740172698"/>
                  </a:ext>
                </a:extLst>
              </a:tr>
              <a:tr h="370840">
                <a:tc>
                  <a:txBody>
                    <a:bodyPr/>
                    <a:lstStyle/>
                    <a:p>
                      <a:pPr marL="0" marR="0" indent="0" algn="l" defTabSz="914400" rtl="0" eaLnBrk="1" latinLnBrk="0" hangingPunct="1">
                        <a:lnSpc>
                          <a:spcPct val="115000"/>
                        </a:lnSpc>
                        <a:spcBef>
                          <a:spcPts val="0"/>
                        </a:spcBef>
                        <a:spcAft>
                          <a:spcPts val="0"/>
                        </a:spcAft>
                      </a:pPr>
                      <a:r>
                        <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Total no. branches</a:t>
                      </a:r>
                    </a:p>
                  </a:txBody>
                  <a:tcPr>
                    <a:solidFill>
                      <a:schemeClr val="accent4">
                        <a:lumMod val="60000"/>
                        <a:lumOff val="40000"/>
                      </a:schemeClr>
                    </a:solidFill>
                  </a:tcPr>
                </a:tc>
                <a:tc>
                  <a:txBody>
                    <a:bodyPr/>
                    <a:lstStyle/>
                    <a:p>
                      <a:pPr marL="0" marR="0" algn="ctr" defTabSz="914400" rtl="0" eaLnBrk="1" latinLnBrk="0" hangingPunct="1">
                        <a:lnSpc>
                          <a:spcPct val="115000"/>
                        </a:lnSpc>
                        <a:spcBef>
                          <a:spcPts val="0"/>
                        </a:spcBef>
                        <a:spcAft>
                          <a:spcPts val="0"/>
                        </a:spcAft>
                      </a:pPr>
                      <a:r>
                        <a:rPr lang="en-US" sz="1800" b="1" i="0" kern="1200" dirty="0">
                          <a:solidFill>
                            <a:schemeClr val="dk1"/>
                          </a:solidFill>
                          <a:effectLst/>
                          <a:latin typeface="Arial Narrow" panose="020B0606020202030204" pitchFamily="34" charset="0"/>
                          <a:ea typeface="+mn-ea"/>
                          <a:cs typeface="Times New Roman" panose="02020603050405020304" pitchFamily="18" charset="0"/>
                        </a:rPr>
                        <a:t>5.9 ± 2.8</a:t>
                      </a:r>
                    </a:p>
                  </a:txBody>
                  <a:tcPr/>
                </a:tc>
                <a:extLst>
                  <a:ext uri="{0D108BD9-81ED-4DB2-BD59-A6C34878D82A}">
                    <a16:rowId xmlns:a16="http://schemas.microsoft.com/office/drawing/2014/main" val="1830821549"/>
                  </a:ext>
                </a:extLst>
              </a:tr>
              <a:tr h="370840">
                <a:tc gridSpan="2">
                  <a:txBody>
                    <a:bodyPr/>
                    <a:lstStyle/>
                    <a:p>
                      <a:pPr marL="0" marR="0" indent="0" algn="l" defTabSz="914400" rtl="0" eaLnBrk="1" latinLnBrk="0" hangingPunct="1">
                        <a:lnSpc>
                          <a:spcPct val="115000"/>
                        </a:lnSpc>
                        <a:spcBef>
                          <a:spcPts val="0"/>
                        </a:spcBef>
                        <a:spcAft>
                          <a:spcPts val="0"/>
                        </a:spcAft>
                      </a:pPr>
                      <a:r>
                        <a:rPr lang="en-US" sz="2000" b="1" i="0" kern="12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Branches length</a:t>
                      </a:r>
                    </a:p>
                  </a:txBody>
                  <a:tcPr>
                    <a:solidFill>
                      <a:schemeClr val="tx2"/>
                    </a:solidFill>
                  </a:tcPr>
                </a:tc>
                <a:tc hMerge="1">
                  <a:txBody>
                    <a:bodyPr/>
                    <a:lstStyle/>
                    <a:p>
                      <a:pPr marL="0" marR="0" algn="ctr" defTabSz="914400" rtl="0" eaLnBrk="1" latinLnBrk="0" hangingPunct="1">
                        <a:lnSpc>
                          <a:spcPct val="115000"/>
                        </a:lnSpc>
                        <a:spcBef>
                          <a:spcPts val="0"/>
                        </a:spcBef>
                        <a:spcAft>
                          <a:spcPts val="0"/>
                        </a:spcAft>
                      </a:pPr>
                      <a:endParaRPr lang="en-US" dirty="0"/>
                    </a:p>
                  </a:txBody>
                  <a:tcPr/>
                </a:tc>
                <a:extLst>
                  <a:ext uri="{0D108BD9-81ED-4DB2-BD59-A6C34878D82A}">
                    <a16:rowId xmlns:a16="http://schemas.microsoft.com/office/drawing/2014/main" val="2842377870"/>
                  </a:ext>
                </a:extLst>
              </a:tr>
              <a:tr h="37084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Mean length per branch</a:t>
                      </a:r>
                    </a:p>
                  </a:txBody>
                  <a:tcPr/>
                </a:tc>
                <a:tc>
                  <a:txBody>
                    <a:bodyPr/>
                    <a:lstStyle/>
                    <a:p>
                      <a:pPr marL="0" marR="0" algn="ctr" defTabSz="914400" rtl="0" eaLnBrk="1" latinLnBrk="0" hangingPunct="1">
                        <a:lnSpc>
                          <a:spcPct val="115000"/>
                        </a:lnSpc>
                        <a:spcBef>
                          <a:spcPts val="0"/>
                        </a:spcBef>
                        <a:spcAft>
                          <a:spcPts val="0"/>
                        </a:spcAft>
                      </a:pPr>
                      <a:r>
                        <a:rPr lang="en-US" sz="1800" b="1" i="0" kern="1200" dirty="0">
                          <a:solidFill>
                            <a:schemeClr val="dk1"/>
                          </a:solidFill>
                          <a:effectLst/>
                          <a:latin typeface="Arial Narrow" panose="020B0606020202030204" pitchFamily="34" charset="0"/>
                          <a:ea typeface="+mn-ea"/>
                          <a:cs typeface="Times New Roman" panose="02020603050405020304" pitchFamily="18" charset="0"/>
                        </a:rPr>
                        <a:t>19.4 ± 10.3</a:t>
                      </a:r>
                    </a:p>
                  </a:txBody>
                  <a:tcPr/>
                </a:tc>
                <a:extLst>
                  <a:ext uri="{0D108BD9-81ED-4DB2-BD59-A6C34878D82A}">
                    <a16:rowId xmlns:a16="http://schemas.microsoft.com/office/drawing/2014/main" val="2733359551"/>
                  </a:ext>
                </a:extLst>
              </a:tr>
              <a:tr h="370840">
                <a:tc>
                  <a:txBody>
                    <a:bodyPr/>
                    <a:lstStyle/>
                    <a:p>
                      <a:pPr marL="0" marR="0" indent="0" algn="l" defTabSz="914400" rtl="0" eaLnBrk="1" latinLnBrk="0" hangingPunct="1">
                        <a:lnSpc>
                          <a:spcPct val="115000"/>
                        </a:lnSpc>
                        <a:spcBef>
                          <a:spcPts val="0"/>
                        </a:spcBef>
                        <a:spcAft>
                          <a:spcPts val="0"/>
                        </a:spcAft>
                      </a:pPr>
                      <a:r>
                        <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Total branch length</a:t>
                      </a:r>
                    </a:p>
                  </a:txBody>
                  <a:tcPr/>
                </a:tc>
                <a:tc>
                  <a:txBody>
                    <a:bodyPr/>
                    <a:lstStyle/>
                    <a:p>
                      <a:pPr marL="0" marR="0" algn="ctr" defTabSz="914400" rtl="0" eaLnBrk="1" latinLnBrk="0" hangingPunct="1">
                        <a:lnSpc>
                          <a:spcPct val="115000"/>
                        </a:lnSpc>
                        <a:spcBef>
                          <a:spcPts val="0"/>
                        </a:spcBef>
                        <a:spcAft>
                          <a:spcPts val="0"/>
                        </a:spcAft>
                      </a:pPr>
                      <a:r>
                        <a:rPr lang="en-US" sz="1800" b="1" i="0" kern="1200" dirty="0">
                          <a:solidFill>
                            <a:schemeClr val="dk1"/>
                          </a:solidFill>
                          <a:effectLst/>
                          <a:latin typeface="Arial Narrow" panose="020B0606020202030204" pitchFamily="34" charset="0"/>
                          <a:ea typeface="+mn-ea"/>
                          <a:cs typeface="Times New Roman" panose="02020603050405020304" pitchFamily="18" charset="0"/>
                        </a:rPr>
                        <a:t>105.5 ± 47.2</a:t>
                      </a:r>
                    </a:p>
                  </a:txBody>
                  <a:tcPr/>
                </a:tc>
                <a:extLst>
                  <a:ext uri="{0D108BD9-81ED-4DB2-BD59-A6C34878D82A}">
                    <a16:rowId xmlns:a16="http://schemas.microsoft.com/office/drawing/2014/main" val="891437684"/>
                  </a:ext>
                </a:extLst>
              </a:tr>
              <a:tr h="370840">
                <a:tc>
                  <a:txBody>
                    <a:bodyPr/>
                    <a:lstStyle/>
                    <a:p>
                      <a:pPr marL="0" marR="0" indent="0" algn="l" defTabSz="914400" rtl="0" eaLnBrk="1" latinLnBrk="0" hangingPunct="1">
                        <a:lnSpc>
                          <a:spcPct val="115000"/>
                        </a:lnSpc>
                        <a:spcBef>
                          <a:spcPts val="0"/>
                        </a:spcBef>
                        <a:spcAft>
                          <a:spcPts val="0"/>
                        </a:spcAft>
                      </a:pPr>
                      <a:r>
                        <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Total treated length</a:t>
                      </a:r>
                    </a:p>
                  </a:txBody>
                  <a:tcPr/>
                </a:tc>
                <a:tc>
                  <a:txBody>
                    <a:bodyPr/>
                    <a:lstStyle/>
                    <a:p>
                      <a:pPr marL="0" marR="0" algn="ctr" defTabSz="914400" rtl="0" eaLnBrk="1" latinLnBrk="0" hangingPunct="1">
                        <a:lnSpc>
                          <a:spcPct val="115000"/>
                        </a:lnSpc>
                        <a:spcBef>
                          <a:spcPts val="0"/>
                        </a:spcBef>
                        <a:spcAft>
                          <a:spcPts val="0"/>
                        </a:spcAft>
                      </a:pPr>
                      <a:r>
                        <a:rPr lang="en-US" sz="1800" b="1" i="0" kern="1200" dirty="0">
                          <a:solidFill>
                            <a:schemeClr val="dk1"/>
                          </a:solidFill>
                          <a:effectLst/>
                          <a:latin typeface="Arial Narrow" panose="020B0606020202030204" pitchFamily="34" charset="0"/>
                          <a:ea typeface="+mn-ea"/>
                          <a:cs typeface="Times New Roman" panose="02020603050405020304" pitchFamily="18" charset="0"/>
                        </a:rPr>
                        <a:t>14.3 ± 7.7</a:t>
                      </a:r>
                    </a:p>
                  </a:txBody>
                  <a:tcPr/>
                </a:tc>
                <a:extLst>
                  <a:ext uri="{0D108BD9-81ED-4DB2-BD59-A6C34878D82A}">
                    <a16:rowId xmlns:a16="http://schemas.microsoft.com/office/drawing/2014/main" val="4048619458"/>
                  </a:ext>
                </a:extLst>
              </a:tr>
              <a:tr h="370840">
                <a:tc gridSpan="2">
                  <a:txBody>
                    <a:bodyPr/>
                    <a:lstStyle/>
                    <a:p>
                      <a:r>
                        <a:rPr lang="en-US" sz="2000" b="1" i="0" kern="12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Branches </a:t>
                      </a:r>
                      <a:r>
                        <a:rPr lang="en-US" sz="2000" b="1" dirty="0">
                          <a:solidFill>
                            <a:schemeClr val="bg1"/>
                          </a:solidFill>
                          <a:latin typeface="Arial Narrow" panose="020B0606020202030204" pitchFamily="34" charset="0"/>
                        </a:rPr>
                        <a:t>diameter</a:t>
                      </a:r>
                    </a:p>
                  </a:txBody>
                  <a:tcPr>
                    <a:solidFill>
                      <a:schemeClr val="tx2"/>
                    </a:solidFill>
                  </a:tcPr>
                </a:tc>
                <a:tc hMerge="1">
                  <a:txBody>
                    <a:bodyPr/>
                    <a:lstStyle/>
                    <a:p>
                      <a:endParaRPr lang="en-US" dirty="0"/>
                    </a:p>
                  </a:txBody>
                  <a:tcPr/>
                </a:tc>
                <a:extLst>
                  <a:ext uri="{0D108BD9-81ED-4DB2-BD59-A6C34878D82A}">
                    <a16:rowId xmlns:a16="http://schemas.microsoft.com/office/drawing/2014/main" val="2228657036"/>
                  </a:ext>
                </a:extLst>
              </a:tr>
              <a:tr h="37084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800" b="1" i="0" kern="1200" noProof="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Mean diameter </a:t>
                      </a:r>
                    </a:p>
                  </a:txBody>
                  <a:tcPr marL="182880" marR="182880" marT="0" marB="0" anchor="ctr"/>
                </a:tc>
                <a:tc>
                  <a:txBody>
                    <a:bodyPr/>
                    <a:lstStyle/>
                    <a:p>
                      <a:pPr marL="0" marR="0" algn="ctr" defTabSz="914400" rtl="0" eaLnBrk="1" latinLnBrk="0" hangingPunct="1">
                        <a:lnSpc>
                          <a:spcPct val="115000"/>
                        </a:lnSpc>
                        <a:spcBef>
                          <a:spcPts val="0"/>
                        </a:spcBef>
                        <a:spcAft>
                          <a:spcPts val="0"/>
                        </a:spcAft>
                      </a:pPr>
                      <a:r>
                        <a:rPr lang="en-US" sz="1800" b="1" i="0" kern="1200" dirty="0">
                          <a:solidFill>
                            <a:schemeClr val="dk1"/>
                          </a:solidFill>
                          <a:effectLst/>
                          <a:latin typeface="Arial Narrow" panose="020B0606020202030204" pitchFamily="34" charset="0"/>
                          <a:ea typeface="+mn-ea"/>
                          <a:cs typeface="Times New Roman" panose="02020603050405020304" pitchFamily="18" charset="0"/>
                        </a:rPr>
                        <a:t>3.6 ± 0.9 </a:t>
                      </a:r>
                      <a:endPar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87888416"/>
                  </a:ext>
                </a:extLst>
              </a:tr>
            </a:tbl>
          </a:graphicData>
        </a:graphic>
      </p:graphicFrame>
      <p:graphicFrame>
        <p:nvGraphicFramePr>
          <p:cNvPr id="11" name="Table 10">
            <a:extLst>
              <a:ext uri="{FF2B5EF4-FFF2-40B4-BE49-F238E27FC236}">
                <a16:creationId xmlns:a16="http://schemas.microsoft.com/office/drawing/2014/main" id="{4FCFB6D3-B126-4C28-B649-F051C78B6AD8}"/>
              </a:ext>
            </a:extLst>
          </p:cNvPr>
          <p:cNvGraphicFramePr>
            <a:graphicFrameLocks noGrp="1"/>
          </p:cNvGraphicFramePr>
          <p:nvPr>
            <p:extLst>
              <p:ext uri="{D42A27DB-BD31-4B8C-83A1-F6EECF244321}">
                <p14:modId xmlns:p14="http://schemas.microsoft.com/office/powerpoint/2010/main" val="2962257681"/>
              </p:ext>
            </p:extLst>
          </p:nvPr>
        </p:nvGraphicFramePr>
        <p:xfrm>
          <a:off x="4284554" y="4308920"/>
          <a:ext cx="3622892" cy="1632204"/>
        </p:xfrm>
        <a:graphic>
          <a:graphicData uri="http://schemas.openxmlformats.org/drawingml/2006/table">
            <a:tbl>
              <a:tblPr firstRow="1" bandRow="1">
                <a:tableStyleId>{5C22544A-7EE6-4342-B048-85BDC9FD1C3A}</a:tableStyleId>
              </a:tblPr>
              <a:tblGrid>
                <a:gridCol w="2264688">
                  <a:extLst>
                    <a:ext uri="{9D8B030D-6E8A-4147-A177-3AD203B41FA5}">
                      <a16:colId xmlns:a16="http://schemas.microsoft.com/office/drawing/2014/main" val="2524893358"/>
                    </a:ext>
                  </a:extLst>
                </a:gridCol>
                <a:gridCol w="1358204">
                  <a:extLst>
                    <a:ext uri="{9D8B030D-6E8A-4147-A177-3AD203B41FA5}">
                      <a16:colId xmlns:a16="http://schemas.microsoft.com/office/drawing/2014/main" val="3323667883"/>
                    </a:ext>
                  </a:extLst>
                </a:gridCol>
              </a:tblGrid>
              <a:tr h="411480">
                <a:tc gridSpan="2">
                  <a:txBody>
                    <a:bodyPr/>
                    <a:lstStyle/>
                    <a:p>
                      <a:pPr algn="ctr"/>
                      <a:r>
                        <a:rPr lang="en-US" dirty="0"/>
                        <a:t>Per patient</a:t>
                      </a:r>
                    </a:p>
                  </a:txBody>
                  <a:tcPr/>
                </a:tc>
                <a:tc hMerge="1">
                  <a:txBody>
                    <a:bodyPr/>
                    <a:lstStyle/>
                    <a:p>
                      <a:endParaRPr lang="en-US" dirty="0"/>
                    </a:p>
                  </a:txBody>
                  <a:tcPr/>
                </a:tc>
                <a:extLst>
                  <a:ext uri="{0D108BD9-81ED-4DB2-BD59-A6C34878D82A}">
                    <a16:rowId xmlns:a16="http://schemas.microsoft.com/office/drawing/2014/main" val="1926789996"/>
                  </a:ext>
                </a:extLst>
              </a:tr>
              <a:tr h="370840">
                <a:tc>
                  <a:txBody>
                    <a:bodyPr/>
                    <a:lstStyle/>
                    <a:p>
                      <a:pPr marL="0" marR="0" indent="0" algn="l" defTabSz="914400" rtl="0" eaLnBrk="1" latinLnBrk="0" hangingPunct="1">
                        <a:lnSpc>
                          <a:spcPct val="115000"/>
                        </a:lnSpc>
                        <a:spcBef>
                          <a:spcPts val="0"/>
                        </a:spcBef>
                        <a:spcAft>
                          <a:spcPts val="0"/>
                        </a:spcAft>
                      </a:pPr>
                      <a:r>
                        <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Total no. branches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12.3 ± 4.8</a:t>
                      </a:r>
                      <a:endPar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876097144"/>
                  </a:ext>
                </a:extLst>
              </a:tr>
              <a:tr h="370840">
                <a:tc>
                  <a:txBody>
                    <a:bodyPr/>
                    <a:lstStyle/>
                    <a:p>
                      <a:r>
                        <a:rPr lang="en-US" sz="1800" b="1" i="0" kern="1200" dirty="0">
                          <a:solidFill>
                            <a:schemeClr val="dk1"/>
                          </a:solidFill>
                          <a:effectLst/>
                          <a:latin typeface="Arial Narrow" panose="020B0606020202030204" pitchFamily="34" charset="0"/>
                          <a:cs typeface="Times New Roman" panose="02020603050405020304" pitchFamily="18" charset="0"/>
                        </a:rPr>
                        <a:t>Branches treated</a:t>
                      </a:r>
                    </a:p>
                  </a:txBody>
                  <a:tcPr/>
                </a:tc>
                <a:tc>
                  <a:txBody>
                    <a:bodyPr/>
                    <a:lstStyle/>
                    <a:p>
                      <a:pPr marL="0" marR="0" algn="ctr" defTabSz="914400" rtl="0" eaLnBrk="1" latinLnBrk="0" hangingPunct="1">
                        <a:lnSpc>
                          <a:spcPct val="115000"/>
                        </a:lnSpc>
                        <a:spcBef>
                          <a:spcPts val="0"/>
                        </a:spcBef>
                        <a:spcAft>
                          <a:spcPts val="0"/>
                        </a:spcAft>
                      </a:pPr>
                      <a:r>
                        <a:rPr lang="en-GB"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5.2 ± 2.5</a:t>
                      </a:r>
                      <a:endPar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032142443"/>
                  </a:ext>
                </a:extLst>
              </a:tr>
              <a:tr h="370840">
                <a:tc>
                  <a:txBody>
                    <a:bodyPr/>
                    <a:lstStyle/>
                    <a:p>
                      <a:r>
                        <a:rPr lang="en-US" sz="1800" b="1" i="0" kern="1200" dirty="0">
                          <a:solidFill>
                            <a:schemeClr val="dk1"/>
                          </a:solidFill>
                          <a:effectLst/>
                          <a:latin typeface="Arial Narrow" panose="020B0606020202030204" pitchFamily="34" charset="0"/>
                          <a:cs typeface="Times New Roman" panose="02020603050405020304" pitchFamily="18" charset="0"/>
                        </a:rPr>
                        <a:t>Branch ablations</a:t>
                      </a:r>
                    </a:p>
                  </a:txBody>
                  <a:tcPr/>
                </a:tc>
                <a:tc>
                  <a:txBody>
                    <a:bodyPr/>
                    <a:lstStyle/>
                    <a:p>
                      <a:pPr marL="0" marR="0" algn="ctr" defTabSz="914400" rtl="0" eaLnBrk="1" latinLnBrk="0" hangingPunct="1">
                        <a:lnSpc>
                          <a:spcPct val="115000"/>
                        </a:lnSpc>
                        <a:spcBef>
                          <a:spcPts val="0"/>
                        </a:spcBef>
                        <a:spcAft>
                          <a:spcPts val="0"/>
                        </a:spcAft>
                      </a:pPr>
                      <a:r>
                        <a:rPr lang="en-GB"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25.9 ± 12.8</a:t>
                      </a:r>
                      <a:endPar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854311173"/>
                  </a:ext>
                </a:extLst>
              </a:tr>
            </a:tbl>
          </a:graphicData>
        </a:graphic>
      </p:graphicFrame>
      <p:sp>
        <p:nvSpPr>
          <p:cNvPr id="15" name="Text Placeholder 3">
            <a:extLst>
              <a:ext uri="{FF2B5EF4-FFF2-40B4-BE49-F238E27FC236}">
                <a16:creationId xmlns:a16="http://schemas.microsoft.com/office/drawing/2014/main" id="{4E44AF94-2CF9-4A6E-8426-C3EB2A05AFAA}"/>
              </a:ext>
            </a:extLst>
          </p:cNvPr>
          <p:cNvSpPr>
            <a:spLocks noGrp="1"/>
          </p:cNvSpPr>
          <p:nvPr>
            <p:ph type="body" sz="quarter" idx="14"/>
          </p:nvPr>
        </p:nvSpPr>
        <p:spPr>
          <a:xfrm>
            <a:off x="365125" y="6217799"/>
            <a:ext cx="11461750" cy="390612"/>
          </a:xfrm>
        </p:spPr>
        <p:txBody>
          <a:bodyPr/>
          <a:lstStyle/>
          <a:p>
            <a:r>
              <a:rPr lang="en-US" dirty="0"/>
              <a:t>Measurements in mm (mean ± SD)</a:t>
            </a:r>
          </a:p>
        </p:txBody>
      </p:sp>
    </p:spTree>
    <p:extLst>
      <p:ext uri="{BB962C8B-B14F-4D97-AF65-F5344CB8AC3E}">
        <p14:creationId xmlns:p14="http://schemas.microsoft.com/office/powerpoint/2010/main" val="15229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SPYRAL HTN – OFF MED</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159580705"/>
              </p:ext>
            </p:extLst>
          </p:nvPr>
        </p:nvGraphicFramePr>
        <p:xfrm>
          <a:off x="364488" y="1188720"/>
          <a:ext cx="11466576" cy="1853184"/>
        </p:xfrm>
        <a:graphic>
          <a:graphicData uri="http://schemas.openxmlformats.org/drawingml/2006/table">
            <a:tbl>
              <a:tblPr firstRow="1" bandRow="1">
                <a:tableStyleId>{5C22544A-7EE6-4342-B048-85BDC9FD1C3A}</a:tableStyleId>
              </a:tblPr>
              <a:tblGrid>
                <a:gridCol w="5803036">
                  <a:extLst>
                    <a:ext uri="{9D8B030D-6E8A-4147-A177-3AD203B41FA5}">
                      <a16:colId xmlns:a16="http://schemas.microsoft.com/office/drawing/2014/main" val="1035110852"/>
                    </a:ext>
                  </a:extLst>
                </a:gridCol>
                <a:gridCol w="2831770">
                  <a:extLst>
                    <a:ext uri="{9D8B030D-6E8A-4147-A177-3AD203B41FA5}">
                      <a16:colId xmlns:a16="http://schemas.microsoft.com/office/drawing/2014/main" val="192837990"/>
                    </a:ext>
                  </a:extLst>
                </a:gridCol>
                <a:gridCol w="2831770">
                  <a:extLst>
                    <a:ext uri="{9D8B030D-6E8A-4147-A177-3AD203B41FA5}">
                      <a16:colId xmlns:a16="http://schemas.microsoft.com/office/drawing/2014/main" val="251280371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SPYRAL HTN – OFF MED</a:t>
                      </a:r>
                      <a:endParaRPr lang="en-GB" sz="1600" b="0" i="0" kern="1200" dirty="0">
                        <a:solidFill>
                          <a:schemeClr val="lt1"/>
                        </a:solidFill>
                        <a:effectLst/>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kern="1200" dirty="0">
                          <a:solidFill>
                            <a:schemeClr val="lt1"/>
                          </a:solidFill>
                          <a:effectLst/>
                          <a:latin typeface="Arial Narrow" panose="020B0606020202030204" pitchFamily="34" charset="0"/>
                          <a:ea typeface="+mn-ea"/>
                          <a:cs typeface="+mn-cs"/>
                        </a:rPr>
                        <a:t>Mean ± SD</a:t>
                      </a:r>
                      <a:endParaRPr lang="en-US" sz="1600" b="0" i="0" dirty="0">
                        <a:latin typeface="Arial Narrow" panose="020B0606020202030204" pitchFamily="34" charset="0"/>
                      </a:endParaRPr>
                    </a:p>
                  </a:txBody>
                  <a:tcPr marL="185344" marR="185344" anchor="ctr"/>
                </a:tc>
                <a:tc>
                  <a:txBody>
                    <a:bodyPr/>
                    <a:lstStyle/>
                    <a:p>
                      <a:pPr algn="ctr"/>
                      <a:r>
                        <a:rPr lang="en-US" sz="2000" b="1" i="0" dirty="0">
                          <a:latin typeface="Arial Narrow" panose="020B0606020202030204" pitchFamily="34" charset="0"/>
                        </a:rPr>
                        <a:t>RDN</a:t>
                      </a:r>
                    </a:p>
                    <a:p>
                      <a:pPr algn="ctr"/>
                      <a:r>
                        <a:rPr lang="en-US" sz="2000" b="1" i="0" dirty="0">
                          <a:latin typeface="Arial Narrow" panose="020B0606020202030204" pitchFamily="34" charset="0"/>
                        </a:rPr>
                        <a:t>(N = 38)</a:t>
                      </a:r>
                    </a:p>
                  </a:txBody>
                  <a:tcPr marL="185344" marR="185344"/>
                </a:tc>
                <a:tc>
                  <a:txBody>
                    <a:bodyPr/>
                    <a:lstStyle/>
                    <a:p>
                      <a:pPr algn="ctr"/>
                      <a:r>
                        <a:rPr lang="en-US" sz="2000" b="1" i="0" dirty="0">
                          <a:latin typeface="Arial Narrow" panose="020B0606020202030204" pitchFamily="34" charset="0"/>
                        </a:rPr>
                        <a:t>Sham Control</a:t>
                      </a:r>
                    </a:p>
                    <a:p>
                      <a:pPr algn="ctr"/>
                      <a:r>
                        <a:rPr lang="en-US" sz="2000" b="1" i="0" dirty="0">
                          <a:latin typeface="Arial Narrow" panose="020B0606020202030204" pitchFamily="34" charset="0"/>
                        </a:rPr>
                        <a:t>(N = 42)</a:t>
                      </a:r>
                    </a:p>
                  </a:txBody>
                  <a:tcPr marL="185344" marR="185344"/>
                </a:tc>
                <a:extLst>
                  <a:ext uri="{0D108BD9-81ED-4DB2-BD59-A6C34878D82A}">
                    <a16:rowId xmlns:a16="http://schemas.microsoft.com/office/drawing/2014/main" val="409198351"/>
                  </a:ext>
                </a:extLst>
              </a:tr>
              <a:tr h="384048">
                <a:tc>
                  <a:txBody>
                    <a:bodyPr/>
                    <a:lstStyle/>
                    <a:p>
                      <a:pPr marL="0" marR="0" algn="l" defTabSz="914400" rtl="0" eaLnBrk="1" latinLnBrk="0" hangingPunct="1">
                        <a:lnSpc>
                          <a:spcPct val="115000"/>
                        </a:lnSpc>
                        <a:spcBef>
                          <a:spcPts val="0"/>
                        </a:spcBef>
                        <a:spcAft>
                          <a:spcPts val="0"/>
                        </a:spcAft>
                      </a:pPr>
                      <a:r>
                        <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Total number</a:t>
                      </a:r>
                      <a:r>
                        <a:rPr lang="en-US" sz="1800" b="1" i="0" kern="1200" baseline="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 of ablations per patient</a:t>
                      </a:r>
                      <a:endPar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182880" marR="182880" marT="0" marB="0" anchor="ctr"/>
                </a:tc>
                <a:tc>
                  <a:txBody>
                    <a:bodyPr/>
                    <a:lstStyle/>
                    <a:p>
                      <a:pPr marL="0" marR="0" algn="ctr" defTabSz="914400" rtl="0" eaLnBrk="1" latinLnBrk="0" hangingPunct="1">
                        <a:lnSpc>
                          <a:spcPct val="115000"/>
                        </a:lnSpc>
                        <a:spcBef>
                          <a:spcPts val="0"/>
                        </a:spcBef>
                        <a:spcAft>
                          <a:spcPts val="0"/>
                        </a:spcAft>
                      </a:pPr>
                      <a:r>
                        <a:rPr lang="en-GB"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43.8 ± 13.1</a:t>
                      </a:r>
                      <a:endPar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NA</a:t>
                      </a:r>
                    </a:p>
                  </a:txBody>
                  <a:tcPr marL="68580" marR="68580" marT="0" marB="0" anchor="ctr"/>
                </a:tc>
                <a:extLst>
                  <a:ext uri="{0D108BD9-81ED-4DB2-BD59-A6C34878D82A}">
                    <a16:rowId xmlns:a16="http://schemas.microsoft.com/office/drawing/2014/main" val="322774436"/>
                  </a:ext>
                </a:extLst>
              </a:tr>
              <a:tr h="384048">
                <a:tc>
                  <a:txBody>
                    <a:bodyPr/>
                    <a:lstStyle/>
                    <a:p>
                      <a:pPr marL="0" marR="0" algn="l" defTabSz="914400" rtl="0" eaLnBrk="1" latinLnBrk="0" hangingPunct="1">
                        <a:lnSpc>
                          <a:spcPct val="115000"/>
                        </a:lnSpc>
                        <a:spcBef>
                          <a:spcPts val="0"/>
                        </a:spcBef>
                        <a:spcAft>
                          <a:spcPts val="0"/>
                        </a:spcAft>
                      </a:pPr>
                      <a:r>
                        <a:rPr lang="en-US" sz="1800" b="1" i="0" kern="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Treatment time (min)</a:t>
                      </a:r>
                    </a:p>
                  </a:txBody>
                  <a:tcPr marL="182880" marR="182880" marT="0" marB="0" anchor="ctr"/>
                </a:tc>
                <a:tc>
                  <a:txBody>
                    <a:bodyPr/>
                    <a:lstStyle/>
                    <a:p>
                      <a:pPr marL="0" marR="0" algn="ctr" defTabSz="914400" rtl="0" eaLnBrk="1" latinLnBrk="0" hangingPunct="1">
                        <a:lnSpc>
                          <a:spcPct val="115000"/>
                        </a:lnSpc>
                        <a:spcBef>
                          <a:spcPts val="0"/>
                        </a:spcBef>
                        <a:spcAft>
                          <a:spcPts val="0"/>
                        </a:spcAft>
                      </a:pPr>
                      <a:r>
                        <a:rPr lang="en-GB"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57.1 ± 19.7</a:t>
                      </a:r>
                      <a:endPar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NA</a:t>
                      </a:r>
                    </a:p>
                  </a:txBody>
                  <a:tcPr marL="68580" marR="68580" marT="0" marB="0" anchor="ctr"/>
                </a:tc>
                <a:extLst>
                  <a:ext uri="{0D108BD9-81ED-4DB2-BD59-A6C34878D82A}">
                    <a16:rowId xmlns:a16="http://schemas.microsoft.com/office/drawing/2014/main" val="616536791"/>
                  </a:ext>
                </a:extLst>
              </a:tr>
              <a:tr h="384048">
                <a:tc>
                  <a:txBody>
                    <a:bodyPr/>
                    <a:lstStyle/>
                    <a:p>
                      <a:pPr marL="0" marR="0" algn="l" defTabSz="914400" rtl="0" eaLnBrk="1" latinLnBrk="0" hangingPunct="1">
                        <a:lnSpc>
                          <a:spcPct val="115000"/>
                        </a:lnSpc>
                        <a:spcBef>
                          <a:spcPts val="0"/>
                        </a:spcBef>
                        <a:spcAft>
                          <a:spcPts val="0"/>
                        </a:spcAft>
                      </a:pPr>
                      <a:r>
                        <a:rPr lang="en-US" sz="1800" b="1" i="0" kern="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Contrast volume</a:t>
                      </a:r>
                      <a:r>
                        <a:rPr lang="en-US" sz="1800" b="1" i="0" kern="1200" baseline="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 used (cc)</a:t>
                      </a:r>
                      <a:endParaRPr lang="en-US" sz="1800" b="1" i="0" kern="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182880" marR="182880" marT="0" marB="0" anchor="ctr"/>
                </a:tc>
                <a:tc>
                  <a:txBody>
                    <a:bodyPr/>
                    <a:lstStyle/>
                    <a:p>
                      <a:pPr marL="0" marR="0" algn="ctr" defTabSz="914400" rtl="0" eaLnBrk="1" latinLnBrk="0" hangingPunct="1">
                        <a:lnSpc>
                          <a:spcPct val="115000"/>
                        </a:lnSpc>
                        <a:spcBef>
                          <a:spcPts val="0"/>
                        </a:spcBef>
                        <a:spcAft>
                          <a:spcPts val="0"/>
                        </a:spcAft>
                      </a:pPr>
                      <a:r>
                        <a:rPr lang="en-GB"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251.0 ± 99.4</a:t>
                      </a:r>
                      <a:endPar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83.3 ± 38.5</a:t>
                      </a:r>
                      <a:endPar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85397748"/>
                  </a:ext>
                </a:extLst>
              </a:tr>
            </a:tbl>
          </a:graphicData>
        </a:graphic>
      </p:graphicFrame>
      <p:sp>
        <p:nvSpPr>
          <p:cNvPr id="4" name="Text Placeholder 3"/>
          <p:cNvSpPr>
            <a:spLocks noGrp="1"/>
          </p:cNvSpPr>
          <p:nvPr>
            <p:ph type="body" sz="quarter" idx="13"/>
          </p:nvPr>
        </p:nvSpPr>
        <p:spPr/>
        <p:txBody>
          <a:bodyPr/>
          <a:lstStyle/>
          <a:p>
            <a:r>
              <a:rPr lang="en-US" dirty="0"/>
              <a:t>Procedural Details </a:t>
            </a:r>
          </a:p>
        </p:txBody>
      </p:sp>
      <p:graphicFrame>
        <p:nvGraphicFramePr>
          <p:cNvPr id="10" name="Content Placeholder 8">
            <a:extLst>
              <a:ext uri="{FF2B5EF4-FFF2-40B4-BE49-F238E27FC236}">
                <a16:creationId xmlns:a16="http://schemas.microsoft.com/office/drawing/2014/main" id="{7E569188-9978-4700-9BB7-8C17223537FC}"/>
              </a:ext>
            </a:extLst>
          </p:cNvPr>
          <p:cNvGraphicFramePr>
            <a:graphicFrameLocks/>
          </p:cNvGraphicFramePr>
          <p:nvPr>
            <p:extLst>
              <p:ext uri="{D42A27DB-BD31-4B8C-83A1-F6EECF244321}">
                <p14:modId xmlns:p14="http://schemas.microsoft.com/office/powerpoint/2010/main" val="2883599747"/>
              </p:ext>
            </p:extLst>
          </p:nvPr>
        </p:nvGraphicFramePr>
        <p:xfrm>
          <a:off x="365760" y="4544380"/>
          <a:ext cx="11466576" cy="1792224"/>
        </p:xfrm>
        <a:graphic>
          <a:graphicData uri="http://schemas.openxmlformats.org/drawingml/2006/table">
            <a:tbl>
              <a:tblPr firstRow="1" bandRow="1">
                <a:tableStyleId>{5C22544A-7EE6-4342-B048-85BDC9FD1C3A}</a:tableStyleId>
              </a:tblPr>
              <a:tblGrid>
                <a:gridCol w="5803036">
                  <a:extLst>
                    <a:ext uri="{9D8B030D-6E8A-4147-A177-3AD203B41FA5}">
                      <a16:colId xmlns:a16="http://schemas.microsoft.com/office/drawing/2014/main" val="1035110852"/>
                    </a:ext>
                  </a:extLst>
                </a:gridCol>
                <a:gridCol w="2831770">
                  <a:extLst>
                    <a:ext uri="{9D8B030D-6E8A-4147-A177-3AD203B41FA5}">
                      <a16:colId xmlns:a16="http://schemas.microsoft.com/office/drawing/2014/main" val="192837990"/>
                    </a:ext>
                  </a:extLst>
                </a:gridCol>
                <a:gridCol w="2831770">
                  <a:extLst>
                    <a:ext uri="{9D8B030D-6E8A-4147-A177-3AD203B41FA5}">
                      <a16:colId xmlns:a16="http://schemas.microsoft.com/office/drawing/2014/main" val="251280371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0" kern="1200" dirty="0">
                          <a:solidFill>
                            <a:schemeClr val="lt1"/>
                          </a:solidFill>
                          <a:effectLst/>
                          <a:latin typeface="Arial Narrow" panose="020B0606020202030204" pitchFamily="34" charset="0"/>
                          <a:ea typeface="+mn-ea"/>
                          <a:cs typeface="+mn-cs"/>
                        </a:rPr>
                        <a:t>GSR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kern="1200" dirty="0">
                          <a:solidFill>
                            <a:schemeClr val="lt1"/>
                          </a:solidFill>
                          <a:effectLst/>
                          <a:latin typeface="Arial Narrow" panose="020B0606020202030204" pitchFamily="34" charset="0"/>
                          <a:ea typeface="+mn-ea"/>
                          <a:cs typeface="+mn-cs"/>
                        </a:rPr>
                        <a:t>Mean ± SD</a:t>
                      </a:r>
                      <a:endParaRPr lang="en-US" sz="1600" b="0" i="0" dirty="0">
                        <a:latin typeface="Arial Narrow" panose="020B0606020202030204" pitchFamily="34" charset="0"/>
                      </a:endParaRPr>
                    </a:p>
                  </a:txBody>
                  <a:tcPr marL="185344" marR="185344" anchor="ctr"/>
                </a:tc>
                <a:tc>
                  <a:txBody>
                    <a:bodyPr/>
                    <a:lstStyle/>
                    <a:p>
                      <a:pPr algn="ctr"/>
                      <a:r>
                        <a:rPr lang="en-US" sz="2000" dirty="0">
                          <a:ln>
                            <a:noFill/>
                          </a:ln>
                          <a:latin typeface="Arial Narrow" panose="020B0606020202030204" pitchFamily="34" charset="0"/>
                        </a:rPr>
                        <a:t>Spyral</a:t>
                      </a:r>
                      <a:r>
                        <a:rPr lang="en-US" sz="2000" baseline="30000" dirty="0">
                          <a:ln>
                            <a:noFill/>
                          </a:ln>
                          <a:latin typeface="Arial Narrow" panose="020B0606020202030204" pitchFamily="34" charset="0"/>
                        </a:rPr>
                        <a:t>™</a:t>
                      </a:r>
                      <a:r>
                        <a:rPr lang="en-US" sz="2000" baseline="0" dirty="0">
                          <a:ln>
                            <a:noFill/>
                          </a:ln>
                          <a:latin typeface="Arial Narrow" panose="020B0606020202030204" pitchFamily="34" charset="0"/>
                        </a:rPr>
                        <a:t> Patients</a:t>
                      </a:r>
                      <a:endParaRPr lang="en-US" sz="2000" dirty="0">
                        <a:ln>
                          <a:noFill/>
                        </a:ln>
                        <a:latin typeface="Arial Narrow" panose="020B0606020202030204" pitchFamily="34" charset="0"/>
                      </a:endParaRPr>
                    </a:p>
                    <a:p>
                      <a:pPr algn="ctr"/>
                      <a:r>
                        <a:rPr lang="en-US" sz="1600" dirty="0">
                          <a:ln>
                            <a:noFill/>
                          </a:ln>
                          <a:latin typeface="Arial Narrow" panose="020B0606020202030204" pitchFamily="34" charset="0"/>
                        </a:rPr>
                        <a:t>(N=351)</a:t>
                      </a:r>
                      <a:endParaRPr lang="en-US" sz="1800" b="1" dirty="0">
                        <a:ln>
                          <a:noFill/>
                        </a:ln>
                        <a:solidFill>
                          <a:schemeClr val="bg1"/>
                        </a:solidFill>
                        <a:latin typeface="Arial Narrow" panose="020B0606020202030204" pitchFamily="34" charset="0"/>
                        <a:cs typeface="Arial" panose="020B0604020202020204" pitchFamily="34" charset="0"/>
                      </a:endParaRPr>
                    </a:p>
                  </a:txBody>
                  <a:tcPr marL="185344" marR="185344"/>
                </a:tc>
                <a:tc>
                  <a:txBody>
                    <a:bodyPr/>
                    <a:lstStyle/>
                    <a:p>
                      <a:pPr algn="ctr"/>
                      <a:endParaRPr lang="en-US" sz="2000" b="1" i="0" dirty="0">
                        <a:latin typeface="Arial Narrow" panose="020B0606020202030204" pitchFamily="34" charset="0"/>
                      </a:endParaRPr>
                    </a:p>
                  </a:txBody>
                  <a:tcPr marL="185344" marR="185344">
                    <a:solidFill>
                      <a:schemeClr val="bg1"/>
                    </a:solidFill>
                  </a:tcPr>
                </a:tc>
                <a:extLst>
                  <a:ext uri="{0D108BD9-81ED-4DB2-BD59-A6C34878D82A}">
                    <a16:rowId xmlns:a16="http://schemas.microsoft.com/office/drawing/2014/main" val="409198351"/>
                  </a:ext>
                </a:extLst>
              </a:tr>
              <a:tr h="384048">
                <a:tc>
                  <a:txBody>
                    <a:bodyPr/>
                    <a:lstStyle/>
                    <a:p>
                      <a:pPr marL="0" marR="0" algn="l" defTabSz="914400" rtl="0" eaLnBrk="1" latinLnBrk="0" hangingPunct="1">
                        <a:lnSpc>
                          <a:spcPct val="115000"/>
                        </a:lnSpc>
                        <a:spcBef>
                          <a:spcPts val="0"/>
                        </a:spcBef>
                        <a:spcAft>
                          <a:spcPts val="0"/>
                        </a:spcAft>
                      </a:pPr>
                      <a:r>
                        <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Total number</a:t>
                      </a:r>
                      <a:r>
                        <a:rPr lang="en-US" sz="1800" b="1" i="0" kern="1200" baseline="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 of ablations per patient</a:t>
                      </a:r>
                      <a:endPar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182880" marR="182880" marT="0" marB="0" anchor="ctr"/>
                </a:tc>
                <a:tc>
                  <a:txBody>
                    <a:bodyPr/>
                    <a:lstStyle/>
                    <a:p>
                      <a:pPr marL="0" marR="0" algn="ctr" defTabSz="914400" rtl="0" eaLnBrk="1" latinLnBrk="0" hangingPunct="1">
                        <a:lnSpc>
                          <a:spcPct val="115000"/>
                        </a:lnSpc>
                        <a:spcBef>
                          <a:spcPts val="0"/>
                        </a:spcBef>
                        <a:spcAft>
                          <a:spcPts val="0"/>
                        </a:spcAft>
                      </a:pPr>
                      <a:r>
                        <a:rPr lang="de-DE" sz="1800" b="1" i="0" kern="1200" dirty="0">
                          <a:solidFill>
                            <a:schemeClr val="tx1"/>
                          </a:solidFill>
                          <a:effectLst/>
                          <a:latin typeface="Arial Narrow" panose="020B0606020202030204" pitchFamily="34" charset="0"/>
                          <a:ea typeface="+mn-ea"/>
                          <a:cs typeface="+mn-cs"/>
                        </a:rPr>
                        <a:t>21.4 ± 11.21 </a:t>
                      </a:r>
                      <a:endPar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914400" rtl="0" eaLnBrk="1" latinLnBrk="0" hangingPunct="1">
                        <a:lnSpc>
                          <a:spcPct val="115000"/>
                        </a:lnSpc>
                        <a:spcBef>
                          <a:spcPts val="0"/>
                        </a:spcBef>
                        <a:spcAft>
                          <a:spcPts val="0"/>
                        </a:spcAft>
                      </a:pPr>
                      <a:endPar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322774436"/>
                  </a:ext>
                </a:extLst>
              </a:tr>
              <a:tr h="384048">
                <a:tc>
                  <a:txBody>
                    <a:bodyPr/>
                    <a:lstStyle/>
                    <a:p>
                      <a:pPr marL="0" marR="0" algn="l" defTabSz="914400" rtl="0" eaLnBrk="1" latinLnBrk="0" hangingPunct="1">
                        <a:lnSpc>
                          <a:spcPct val="115000"/>
                        </a:lnSpc>
                        <a:spcBef>
                          <a:spcPts val="0"/>
                        </a:spcBef>
                        <a:spcAft>
                          <a:spcPts val="0"/>
                        </a:spcAft>
                      </a:pPr>
                      <a:r>
                        <a:rPr lang="en-US" sz="1800" b="1" i="0" kern="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Treatment time (min)</a:t>
                      </a:r>
                    </a:p>
                  </a:txBody>
                  <a:tcPr marL="182880" marR="182880" marT="0" marB="0" anchor="ctr"/>
                </a:tc>
                <a:tc>
                  <a:txBody>
                    <a:bodyPr/>
                    <a:lstStyle/>
                    <a:p>
                      <a:pPr marL="0" marR="0" algn="ctr">
                        <a:lnSpc>
                          <a:spcPct val="100000"/>
                        </a:lnSpc>
                        <a:spcBef>
                          <a:spcPts val="0"/>
                        </a:spcBef>
                        <a:spcAft>
                          <a:spcPts val="0"/>
                        </a:spcAft>
                      </a:pPr>
                      <a:r>
                        <a:rPr lang="de-DE" sz="1800" b="1" i="0" kern="1200" dirty="0">
                          <a:solidFill>
                            <a:schemeClr val="tx1"/>
                          </a:solidFill>
                          <a:effectLst/>
                          <a:latin typeface="Arial Narrow" panose="020B0606020202030204" pitchFamily="34" charset="0"/>
                          <a:ea typeface="+mn-ea"/>
                          <a:cs typeface="+mn-cs"/>
                        </a:rPr>
                        <a:t>32.5 ± 23.1</a:t>
                      </a:r>
                      <a:endParaRPr lang="en-US" sz="1800" b="1" i="0" dirty="0">
                        <a:solidFill>
                          <a:schemeClr val="tx1"/>
                        </a:solidFill>
                        <a:effectLst/>
                        <a:latin typeface="Arial Narrow" panose="020B0606020202030204" pitchFamily="34" charset="0"/>
                        <a:ea typeface="Times New Roman"/>
                        <a:cs typeface="Arial" panose="020B0604020202020204" pitchFamily="34" charset="0"/>
                      </a:endParaRPr>
                    </a:p>
                  </a:txBody>
                  <a:tcPr marL="68580" marR="68580" marT="0" marB="0" anchor="ctr"/>
                </a:tc>
                <a:tc>
                  <a:txBody>
                    <a:bodyPr/>
                    <a:lstStyle/>
                    <a:p>
                      <a:pPr marL="0" marR="0" algn="ctr" defTabSz="914400" rtl="0" eaLnBrk="1" latinLnBrk="0" hangingPunct="1">
                        <a:lnSpc>
                          <a:spcPct val="115000"/>
                        </a:lnSpc>
                        <a:spcBef>
                          <a:spcPts val="0"/>
                        </a:spcBef>
                        <a:spcAft>
                          <a:spcPts val="0"/>
                        </a:spcAft>
                      </a:pPr>
                      <a:endPar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616536791"/>
                  </a:ext>
                </a:extLst>
              </a:tr>
              <a:tr h="384048">
                <a:tc>
                  <a:txBody>
                    <a:bodyPr/>
                    <a:lstStyle/>
                    <a:p>
                      <a:pPr marL="0" marR="0" algn="l" defTabSz="914400" rtl="0" eaLnBrk="1" latinLnBrk="0" hangingPunct="1">
                        <a:lnSpc>
                          <a:spcPct val="115000"/>
                        </a:lnSpc>
                        <a:spcBef>
                          <a:spcPts val="0"/>
                        </a:spcBef>
                        <a:spcAft>
                          <a:spcPts val="0"/>
                        </a:spcAft>
                      </a:pPr>
                      <a:r>
                        <a:rPr lang="en-US" sz="1800" b="1" i="0" kern="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Contrast volume</a:t>
                      </a:r>
                      <a:r>
                        <a:rPr lang="en-US" sz="1800" b="1" i="0" kern="1200" baseline="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 used (cc)</a:t>
                      </a:r>
                      <a:endParaRPr lang="en-US" sz="1800" b="1" i="0" kern="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182880" marR="182880" marT="0" marB="0" anchor="ctr"/>
                </a:tc>
                <a:tc>
                  <a:txBody>
                    <a:bodyPr/>
                    <a:lstStyle/>
                    <a:p>
                      <a:pPr marL="0" marR="0" algn="ctr">
                        <a:lnSpc>
                          <a:spcPct val="100000"/>
                        </a:lnSpc>
                        <a:spcBef>
                          <a:spcPts val="0"/>
                        </a:spcBef>
                        <a:spcAft>
                          <a:spcPts val="0"/>
                        </a:spcAft>
                      </a:pPr>
                      <a:r>
                        <a:rPr lang="de-DE" sz="1800" b="1" i="0" dirty="0">
                          <a:solidFill>
                            <a:srgbClr val="000000"/>
                          </a:solidFill>
                          <a:effectLst/>
                          <a:latin typeface="Arial Narrow" panose="020B0606020202030204" pitchFamily="34" charset="0"/>
                          <a:ea typeface="Times New Roman" panose="02020603050405020304" pitchFamily="18" charset="0"/>
                        </a:rPr>
                        <a:t>117.5 ± 79.9</a:t>
                      </a:r>
                      <a:endParaRPr lang="en-US" sz="1600" b="0" i="0" dirty="0">
                        <a:solidFill>
                          <a:schemeClr val="bg1">
                            <a:lumMod val="75000"/>
                          </a:schemeClr>
                        </a:solidFill>
                        <a:effectLst/>
                        <a:latin typeface="Arial Narrow" panose="020B0606020202030204" pitchFamily="34" charset="0"/>
                        <a:ea typeface="Times New Roman"/>
                        <a:cs typeface="Arial" panose="020B0604020202020204" pitchFamily="34" charset="0"/>
                      </a:endParaRP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3385397748"/>
                  </a:ext>
                </a:extLst>
              </a:tr>
            </a:tbl>
          </a:graphicData>
        </a:graphic>
      </p:graphicFrame>
      <p:sp>
        <p:nvSpPr>
          <p:cNvPr id="3" name="Rectangle 2">
            <a:extLst>
              <a:ext uri="{FF2B5EF4-FFF2-40B4-BE49-F238E27FC236}">
                <a16:creationId xmlns:a16="http://schemas.microsoft.com/office/drawing/2014/main" id="{74FEFD72-09E0-41B1-BF58-C58A56CBC737}"/>
              </a:ext>
            </a:extLst>
          </p:cNvPr>
          <p:cNvSpPr/>
          <p:nvPr/>
        </p:nvSpPr>
        <p:spPr>
          <a:xfrm>
            <a:off x="365760" y="4152161"/>
            <a:ext cx="5454442" cy="400110"/>
          </a:xfrm>
          <a:prstGeom prst="rect">
            <a:avLst/>
          </a:prstGeom>
        </p:spPr>
        <p:txBody>
          <a:bodyPr wrap="none">
            <a:spAutoFit/>
          </a:bodyPr>
          <a:lstStyle/>
          <a:p>
            <a:pPr lvl="0">
              <a:defRPr/>
            </a:pPr>
            <a:r>
              <a:rPr lang="en-GB" sz="2000" b="1" dirty="0">
                <a:solidFill>
                  <a:schemeClr val="tx2"/>
                </a:solidFill>
                <a:latin typeface="Arial Narrow" panose="020B0606020202030204" pitchFamily="34" charset="0"/>
              </a:rPr>
              <a:t>Real World Experience: Global SYMPLICITY Registry</a:t>
            </a:r>
          </a:p>
        </p:txBody>
      </p:sp>
    </p:spTree>
    <p:extLst>
      <p:ext uri="{BB962C8B-B14F-4D97-AF65-F5344CB8AC3E}">
        <p14:creationId xmlns:p14="http://schemas.microsoft.com/office/powerpoint/2010/main" val="1303752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SPYRAL HTN – OFF MED</a:t>
            </a:r>
          </a:p>
        </p:txBody>
      </p:sp>
      <p:graphicFrame>
        <p:nvGraphicFramePr>
          <p:cNvPr id="9" name="Content Placeholder 8"/>
          <p:cNvGraphicFramePr>
            <a:graphicFrameLocks noGrp="1"/>
          </p:cNvGraphicFramePr>
          <p:nvPr>
            <p:ph idx="1"/>
            <p:extLst/>
          </p:nvPr>
        </p:nvGraphicFramePr>
        <p:xfrm>
          <a:off x="364488" y="1188720"/>
          <a:ext cx="11466576" cy="2621280"/>
        </p:xfrm>
        <a:graphic>
          <a:graphicData uri="http://schemas.openxmlformats.org/drawingml/2006/table">
            <a:tbl>
              <a:tblPr firstRow="1" bandRow="1">
                <a:tableStyleId>{5C22544A-7EE6-4342-B048-85BDC9FD1C3A}</a:tableStyleId>
              </a:tblPr>
              <a:tblGrid>
                <a:gridCol w="5803036">
                  <a:extLst>
                    <a:ext uri="{9D8B030D-6E8A-4147-A177-3AD203B41FA5}">
                      <a16:colId xmlns:a16="http://schemas.microsoft.com/office/drawing/2014/main" val="1035110852"/>
                    </a:ext>
                  </a:extLst>
                </a:gridCol>
                <a:gridCol w="2831770">
                  <a:extLst>
                    <a:ext uri="{9D8B030D-6E8A-4147-A177-3AD203B41FA5}">
                      <a16:colId xmlns:a16="http://schemas.microsoft.com/office/drawing/2014/main" val="192837990"/>
                    </a:ext>
                  </a:extLst>
                </a:gridCol>
                <a:gridCol w="2831770">
                  <a:extLst>
                    <a:ext uri="{9D8B030D-6E8A-4147-A177-3AD203B41FA5}">
                      <a16:colId xmlns:a16="http://schemas.microsoft.com/office/drawing/2014/main" val="251280371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SPYRAL HTN – OFF MED</a:t>
                      </a:r>
                      <a:endParaRPr lang="en-GB" sz="1600" b="0" i="0" kern="1200" dirty="0">
                        <a:solidFill>
                          <a:schemeClr val="lt1"/>
                        </a:solidFill>
                        <a:effectLst/>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kern="1200" dirty="0">
                          <a:solidFill>
                            <a:schemeClr val="lt1"/>
                          </a:solidFill>
                          <a:effectLst/>
                          <a:latin typeface="Arial Narrow" panose="020B0606020202030204" pitchFamily="34" charset="0"/>
                          <a:ea typeface="+mn-ea"/>
                          <a:cs typeface="+mn-cs"/>
                        </a:rPr>
                        <a:t>Mean ± SD</a:t>
                      </a:r>
                      <a:endParaRPr lang="en-US" sz="1600" b="0" i="0" dirty="0">
                        <a:latin typeface="Arial Narrow" panose="020B0606020202030204" pitchFamily="34" charset="0"/>
                      </a:endParaRPr>
                    </a:p>
                  </a:txBody>
                  <a:tcPr marL="185344" marR="185344" anchor="ctr"/>
                </a:tc>
                <a:tc>
                  <a:txBody>
                    <a:bodyPr/>
                    <a:lstStyle/>
                    <a:p>
                      <a:pPr algn="ctr"/>
                      <a:r>
                        <a:rPr lang="en-US" sz="2000" b="1" i="0" dirty="0">
                          <a:latin typeface="Arial Narrow" panose="020B0606020202030204" pitchFamily="34" charset="0"/>
                        </a:rPr>
                        <a:t>RDN</a:t>
                      </a:r>
                    </a:p>
                    <a:p>
                      <a:pPr algn="ctr"/>
                      <a:r>
                        <a:rPr lang="en-US" sz="2000" b="1" i="0" dirty="0">
                          <a:latin typeface="Arial Narrow" panose="020B0606020202030204" pitchFamily="34" charset="0"/>
                        </a:rPr>
                        <a:t>(N = 38)</a:t>
                      </a:r>
                    </a:p>
                  </a:txBody>
                  <a:tcPr marL="185344" marR="185344"/>
                </a:tc>
                <a:tc>
                  <a:txBody>
                    <a:bodyPr/>
                    <a:lstStyle/>
                    <a:p>
                      <a:pPr algn="ctr"/>
                      <a:r>
                        <a:rPr lang="en-US" sz="2000" b="1" i="0" dirty="0">
                          <a:latin typeface="Arial Narrow" panose="020B0606020202030204" pitchFamily="34" charset="0"/>
                        </a:rPr>
                        <a:t>Sham Control</a:t>
                      </a:r>
                    </a:p>
                    <a:p>
                      <a:pPr algn="ctr"/>
                      <a:r>
                        <a:rPr lang="en-US" sz="2000" b="1" i="0" dirty="0">
                          <a:latin typeface="Arial Narrow" panose="020B0606020202030204" pitchFamily="34" charset="0"/>
                        </a:rPr>
                        <a:t>(N = 42)</a:t>
                      </a:r>
                    </a:p>
                  </a:txBody>
                  <a:tcPr marL="185344" marR="185344"/>
                </a:tc>
                <a:extLst>
                  <a:ext uri="{0D108BD9-81ED-4DB2-BD59-A6C34878D82A}">
                    <a16:rowId xmlns:a16="http://schemas.microsoft.com/office/drawing/2014/main" val="409198351"/>
                  </a:ext>
                </a:extLst>
              </a:tr>
              <a:tr h="384048">
                <a:tc>
                  <a:txBody>
                    <a:bodyPr/>
                    <a:lstStyle/>
                    <a:p>
                      <a:pPr marL="0" marR="0" algn="l" defTabSz="914400" rtl="0" eaLnBrk="1" latinLnBrk="0" hangingPunct="1">
                        <a:lnSpc>
                          <a:spcPct val="115000"/>
                        </a:lnSpc>
                        <a:spcBef>
                          <a:spcPts val="0"/>
                        </a:spcBef>
                        <a:spcAft>
                          <a:spcPts val="0"/>
                        </a:spcAft>
                      </a:pPr>
                      <a:r>
                        <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Total number</a:t>
                      </a:r>
                      <a:r>
                        <a:rPr lang="en-US" sz="1800" b="1" i="0" kern="1200" baseline="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 of ablations per patient</a:t>
                      </a:r>
                      <a:endPar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182880" marR="182880" marT="0" marB="0" anchor="ctr"/>
                </a:tc>
                <a:tc>
                  <a:txBody>
                    <a:bodyPr/>
                    <a:lstStyle/>
                    <a:p>
                      <a:pPr marL="0" marR="0" algn="ctr" defTabSz="914400" rtl="0" eaLnBrk="1" latinLnBrk="0" hangingPunct="1">
                        <a:lnSpc>
                          <a:spcPct val="115000"/>
                        </a:lnSpc>
                        <a:spcBef>
                          <a:spcPts val="0"/>
                        </a:spcBef>
                        <a:spcAft>
                          <a:spcPts val="0"/>
                        </a:spcAft>
                      </a:pPr>
                      <a:r>
                        <a:rPr lang="en-GB"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43.8 ± 13.1</a:t>
                      </a:r>
                      <a:endPar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NA</a:t>
                      </a:r>
                    </a:p>
                  </a:txBody>
                  <a:tcPr marL="68580" marR="68580" marT="0" marB="0" anchor="ctr"/>
                </a:tc>
                <a:extLst>
                  <a:ext uri="{0D108BD9-81ED-4DB2-BD59-A6C34878D82A}">
                    <a16:rowId xmlns:a16="http://schemas.microsoft.com/office/drawing/2014/main" val="322774436"/>
                  </a:ext>
                </a:extLst>
              </a:tr>
              <a:tr h="384048">
                <a:tc>
                  <a:txBody>
                    <a:bodyPr/>
                    <a:lstStyle/>
                    <a:p>
                      <a:pPr marL="0" marR="0" algn="l" defTabSz="914400" rtl="0" eaLnBrk="1" latinLnBrk="0" hangingPunct="1">
                        <a:lnSpc>
                          <a:spcPct val="115000"/>
                        </a:lnSpc>
                        <a:spcBef>
                          <a:spcPts val="0"/>
                        </a:spcBef>
                        <a:spcAft>
                          <a:spcPts val="0"/>
                        </a:spcAft>
                      </a:pPr>
                      <a:r>
                        <a:rPr lang="en-US" sz="1800" b="1" i="0" kern="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Treatment time (min)</a:t>
                      </a:r>
                    </a:p>
                  </a:txBody>
                  <a:tcPr marL="182880" marR="182880" marT="0" marB="0" anchor="ctr"/>
                </a:tc>
                <a:tc>
                  <a:txBody>
                    <a:bodyPr/>
                    <a:lstStyle/>
                    <a:p>
                      <a:pPr marL="0" marR="0" algn="ctr" defTabSz="914400" rtl="0" eaLnBrk="1" latinLnBrk="0" hangingPunct="1">
                        <a:lnSpc>
                          <a:spcPct val="115000"/>
                        </a:lnSpc>
                        <a:spcBef>
                          <a:spcPts val="0"/>
                        </a:spcBef>
                        <a:spcAft>
                          <a:spcPts val="0"/>
                        </a:spcAft>
                      </a:pPr>
                      <a:r>
                        <a:rPr lang="en-GB"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57.1 ± 19.7</a:t>
                      </a:r>
                      <a:endPar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NA</a:t>
                      </a:r>
                    </a:p>
                  </a:txBody>
                  <a:tcPr marL="68580" marR="68580" marT="0" marB="0" anchor="ctr"/>
                </a:tc>
                <a:extLst>
                  <a:ext uri="{0D108BD9-81ED-4DB2-BD59-A6C34878D82A}">
                    <a16:rowId xmlns:a16="http://schemas.microsoft.com/office/drawing/2014/main" val="616536791"/>
                  </a:ext>
                </a:extLst>
              </a:tr>
              <a:tr h="384048">
                <a:tc>
                  <a:txBody>
                    <a:bodyPr/>
                    <a:lstStyle/>
                    <a:p>
                      <a:pPr marL="0" marR="0" algn="l" defTabSz="914400" rtl="0" eaLnBrk="1" latinLnBrk="0" hangingPunct="1">
                        <a:lnSpc>
                          <a:spcPct val="115000"/>
                        </a:lnSpc>
                        <a:spcBef>
                          <a:spcPts val="0"/>
                        </a:spcBef>
                        <a:spcAft>
                          <a:spcPts val="0"/>
                        </a:spcAft>
                      </a:pPr>
                      <a:r>
                        <a:rPr lang="en-US" sz="1800" b="1" i="0" kern="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Contrast volume</a:t>
                      </a:r>
                      <a:r>
                        <a:rPr lang="en-US" sz="1800" b="1" i="0" kern="1200" baseline="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 used (cc)</a:t>
                      </a:r>
                      <a:endParaRPr lang="en-US" sz="1800" b="1" i="0" kern="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182880" marR="182880" marT="0" marB="0" anchor="ctr"/>
                </a:tc>
                <a:tc>
                  <a:txBody>
                    <a:bodyPr/>
                    <a:lstStyle/>
                    <a:p>
                      <a:pPr marL="0" marR="0" algn="ctr" defTabSz="914400" rtl="0" eaLnBrk="1" latinLnBrk="0" hangingPunct="1">
                        <a:lnSpc>
                          <a:spcPct val="115000"/>
                        </a:lnSpc>
                        <a:spcBef>
                          <a:spcPts val="0"/>
                        </a:spcBef>
                        <a:spcAft>
                          <a:spcPts val="0"/>
                        </a:spcAft>
                      </a:pPr>
                      <a:r>
                        <a:rPr lang="en-GB"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251.0 ± 99.4</a:t>
                      </a:r>
                      <a:endPar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83.3 ± 38.5</a:t>
                      </a:r>
                      <a:endPar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85397748"/>
                  </a:ext>
                </a:extLst>
              </a:tr>
              <a:tr h="384048">
                <a:tc>
                  <a:txBody>
                    <a:bodyPr/>
                    <a:lstStyle/>
                    <a:p>
                      <a:pPr marL="0" marR="0" algn="l" defTabSz="914400" rtl="0" eaLnBrk="1" latinLnBrk="0" hangingPunct="1">
                        <a:lnSpc>
                          <a:spcPct val="115000"/>
                        </a:lnSpc>
                        <a:spcBef>
                          <a:spcPts val="0"/>
                        </a:spcBef>
                        <a:spcAft>
                          <a:spcPts val="0"/>
                        </a:spcAft>
                      </a:pPr>
                      <a:r>
                        <a:rPr lang="en-US" sz="1800" b="1" i="0" kern="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Serum creatinine change (baseline – discharge, mg/</a:t>
                      </a:r>
                      <a:r>
                        <a:rPr lang="en-US" sz="1800" b="1" i="0" kern="1200" dirty="0" err="1">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dL</a:t>
                      </a:r>
                      <a:r>
                        <a:rPr lang="en-US" sz="1800" b="1" i="0" kern="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a:t>
                      </a:r>
                    </a:p>
                  </a:txBody>
                  <a:tcPr marL="182880" marR="182880" marT="0" marB="0" anchor="ctr"/>
                </a:tc>
                <a:tc>
                  <a:txBody>
                    <a:bodyPr/>
                    <a:lstStyle/>
                    <a:p>
                      <a:pPr marL="0" marR="0" algn="ctr" defTabSz="914400" rtl="0" eaLnBrk="1" latinLnBrk="0" hangingPunct="1">
                        <a:lnSpc>
                          <a:spcPct val="115000"/>
                        </a:lnSpc>
                        <a:spcBef>
                          <a:spcPts val="0"/>
                        </a:spcBef>
                        <a:spcAft>
                          <a:spcPts val="0"/>
                        </a:spcAft>
                      </a:pPr>
                      <a:r>
                        <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-0.00 </a:t>
                      </a:r>
                      <a:r>
                        <a:rPr lang="en-GB"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 0.15</a:t>
                      </a:r>
                      <a:endPar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-0.01 ± 0.08 </a:t>
                      </a:r>
                      <a:r>
                        <a:rPr lang="en-US" sz="1800" b="1" i="0" kern="1200" baseline="300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a:t>
                      </a:r>
                      <a:endParaRPr lang="en-US" sz="1800" b="1" i="0" kern="1200" baseline="30000" dirty="0">
                        <a:solidFill>
                          <a:schemeClr val="dk1"/>
                        </a:solidFill>
                        <a:effectLst/>
                        <a:highlight>
                          <a:srgbClr val="FFFF00"/>
                        </a:highligh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29759188"/>
                  </a:ext>
                </a:extLst>
              </a:tr>
              <a:tr h="384048">
                <a:tc>
                  <a:txBody>
                    <a:bodyPr/>
                    <a:lstStyle/>
                    <a:p>
                      <a:pPr marL="0" marR="0" algn="l" defTabSz="914400" rtl="0" eaLnBrk="1" latinLnBrk="0" hangingPunct="1">
                        <a:lnSpc>
                          <a:spcPct val="115000"/>
                        </a:lnSpc>
                        <a:spcBef>
                          <a:spcPts val="0"/>
                        </a:spcBef>
                        <a:spcAft>
                          <a:spcPts val="0"/>
                        </a:spcAft>
                      </a:pPr>
                      <a:r>
                        <a:rPr lang="en-US" sz="1800" b="1" kern="1200" dirty="0">
                          <a:solidFill>
                            <a:schemeClr val="dk1"/>
                          </a:solidFill>
                          <a:effectLst/>
                          <a:latin typeface="Arial Narrow" panose="020B0606020202030204" pitchFamily="34" charset="0"/>
                          <a:ea typeface="+mn-ea"/>
                          <a:cs typeface="+mn-cs"/>
                        </a:rPr>
                        <a:t>eGFR change (</a:t>
                      </a:r>
                      <a:r>
                        <a:rPr lang="en-US" sz="1800" b="1" i="0" kern="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baseline – discharge</a:t>
                      </a:r>
                      <a:r>
                        <a:rPr lang="en-US" sz="1800" b="1" kern="1200" dirty="0">
                          <a:solidFill>
                            <a:schemeClr val="dk1"/>
                          </a:solidFill>
                          <a:effectLst/>
                          <a:latin typeface="Arial Narrow" panose="020B0606020202030204" pitchFamily="34" charset="0"/>
                          <a:ea typeface="+mn-ea"/>
                          <a:cs typeface="+mn-cs"/>
                        </a:rPr>
                        <a:t>, ml/min/1.73 m</a:t>
                      </a:r>
                      <a:r>
                        <a:rPr lang="en-US" sz="1800" b="1" kern="1200" baseline="30000" dirty="0">
                          <a:solidFill>
                            <a:schemeClr val="dk1"/>
                          </a:solidFill>
                          <a:effectLst/>
                          <a:latin typeface="Arial Narrow" panose="020B0606020202030204" pitchFamily="34" charset="0"/>
                          <a:ea typeface="+mn-ea"/>
                          <a:cs typeface="+mn-cs"/>
                        </a:rPr>
                        <a:t>2</a:t>
                      </a:r>
                      <a:r>
                        <a:rPr lang="en-US" sz="1800" b="1" kern="1200" dirty="0">
                          <a:solidFill>
                            <a:schemeClr val="dk1"/>
                          </a:solidFill>
                          <a:effectLst/>
                          <a:latin typeface="Arial Narrow" panose="020B0606020202030204" pitchFamily="34" charset="0"/>
                          <a:ea typeface="+mn-ea"/>
                          <a:cs typeface="+mn-cs"/>
                        </a:rPr>
                        <a:t>)</a:t>
                      </a:r>
                      <a:endParaRPr lang="en-US" sz="1800" b="1" i="0" kern="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182880" marR="182880" marT="0" marB="0" anchor="ctr"/>
                </a:tc>
                <a:tc>
                  <a:txBody>
                    <a:bodyPr/>
                    <a:lstStyle/>
                    <a:p>
                      <a:pPr marL="0" marR="0" algn="ctr" defTabSz="914400" rtl="0" eaLnBrk="1" latinLnBrk="0" hangingPunct="1">
                        <a:lnSpc>
                          <a:spcPct val="115000"/>
                        </a:lnSpc>
                        <a:spcBef>
                          <a:spcPts val="0"/>
                        </a:spcBef>
                        <a:spcAft>
                          <a:spcPts val="0"/>
                        </a:spcAft>
                      </a:pPr>
                      <a:r>
                        <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2.43 </a:t>
                      </a:r>
                      <a:r>
                        <a:rPr lang="en-GB"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 9.66</a:t>
                      </a:r>
                      <a:endPar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0.05 ± 9.63 </a:t>
                      </a:r>
                      <a:r>
                        <a:rPr lang="en-US" sz="1800" b="1" i="0" kern="1200" baseline="300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a:t>
                      </a:r>
                      <a:endParaRPr lang="en-US" sz="1800" b="1" i="0" kern="1200" dirty="0">
                        <a:solidFill>
                          <a:schemeClr val="dk1"/>
                        </a:solidFill>
                        <a:effectLst/>
                        <a:highlight>
                          <a:srgbClr val="FFFF00"/>
                        </a:highligh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9764486"/>
                  </a:ext>
                </a:extLst>
              </a:tr>
            </a:tbl>
          </a:graphicData>
        </a:graphic>
      </p:graphicFrame>
      <p:sp>
        <p:nvSpPr>
          <p:cNvPr id="4" name="Text Placeholder 3"/>
          <p:cNvSpPr>
            <a:spLocks noGrp="1"/>
          </p:cNvSpPr>
          <p:nvPr>
            <p:ph type="body" sz="quarter" idx="13"/>
          </p:nvPr>
        </p:nvSpPr>
        <p:spPr/>
        <p:txBody>
          <a:bodyPr/>
          <a:lstStyle/>
          <a:p>
            <a:r>
              <a:rPr lang="en-US" dirty="0"/>
              <a:t>Procedural Details </a:t>
            </a:r>
          </a:p>
        </p:txBody>
      </p:sp>
      <p:sp>
        <p:nvSpPr>
          <p:cNvPr id="8" name="Text Placeholder 4">
            <a:extLst>
              <a:ext uri="{FF2B5EF4-FFF2-40B4-BE49-F238E27FC236}">
                <a16:creationId xmlns:a16="http://schemas.microsoft.com/office/drawing/2014/main" id="{91D8AD0E-7A50-4073-B5E1-6DF9B89BC80E}"/>
              </a:ext>
            </a:extLst>
          </p:cNvPr>
          <p:cNvSpPr>
            <a:spLocks noGrp="1"/>
          </p:cNvSpPr>
          <p:nvPr>
            <p:ph type="body" sz="quarter" idx="14"/>
          </p:nvPr>
        </p:nvSpPr>
        <p:spPr>
          <a:xfrm>
            <a:off x="365125" y="3810521"/>
            <a:ext cx="11461750" cy="322033"/>
          </a:xfrm>
        </p:spPr>
        <p:txBody>
          <a:bodyPr/>
          <a:lstStyle/>
          <a:p>
            <a:pPr algn="r">
              <a:spcBef>
                <a:spcPts val="400"/>
              </a:spcBef>
            </a:pPr>
            <a:r>
              <a:rPr lang="en-US" b="1" baseline="30000" dirty="0">
                <a:solidFill>
                  <a:schemeClr val="dk1"/>
                </a:solidFill>
                <a:latin typeface="Arial Narrow" panose="020B0606020202030204" pitchFamily="34" charset="0"/>
                <a:ea typeface="Calibri" panose="020F0502020204030204" pitchFamily="34" charset="0"/>
                <a:cs typeface="Times New Roman" panose="02020603050405020304" pitchFamily="18" charset="0"/>
              </a:rPr>
              <a:t>†</a:t>
            </a:r>
            <a:r>
              <a:rPr lang="en-US" b="1" i="1" dirty="0"/>
              <a:t>P</a:t>
            </a:r>
            <a:r>
              <a:rPr lang="en-US" b="1" dirty="0"/>
              <a:t> = NS </a:t>
            </a:r>
          </a:p>
        </p:txBody>
      </p:sp>
      <p:graphicFrame>
        <p:nvGraphicFramePr>
          <p:cNvPr id="10" name="Content Placeholder 8">
            <a:extLst>
              <a:ext uri="{FF2B5EF4-FFF2-40B4-BE49-F238E27FC236}">
                <a16:creationId xmlns:a16="http://schemas.microsoft.com/office/drawing/2014/main" id="{7E569188-9978-4700-9BB7-8C17223537FC}"/>
              </a:ext>
            </a:extLst>
          </p:cNvPr>
          <p:cNvGraphicFramePr>
            <a:graphicFrameLocks/>
          </p:cNvGraphicFramePr>
          <p:nvPr>
            <p:extLst>
              <p:ext uri="{D42A27DB-BD31-4B8C-83A1-F6EECF244321}">
                <p14:modId xmlns:p14="http://schemas.microsoft.com/office/powerpoint/2010/main" val="1837918526"/>
              </p:ext>
            </p:extLst>
          </p:nvPr>
        </p:nvGraphicFramePr>
        <p:xfrm>
          <a:off x="365760" y="4544380"/>
          <a:ext cx="11466576" cy="1792224"/>
        </p:xfrm>
        <a:graphic>
          <a:graphicData uri="http://schemas.openxmlformats.org/drawingml/2006/table">
            <a:tbl>
              <a:tblPr firstRow="1" bandRow="1">
                <a:tableStyleId>{5C22544A-7EE6-4342-B048-85BDC9FD1C3A}</a:tableStyleId>
              </a:tblPr>
              <a:tblGrid>
                <a:gridCol w="5803036">
                  <a:extLst>
                    <a:ext uri="{9D8B030D-6E8A-4147-A177-3AD203B41FA5}">
                      <a16:colId xmlns:a16="http://schemas.microsoft.com/office/drawing/2014/main" val="1035110852"/>
                    </a:ext>
                  </a:extLst>
                </a:gridCol>
                <a:gridCol w="2831770">
                  <a:extLst>
                    <a:ext uri="{9D8B030D-6E8A-4147-A177-3AD203B41FA5}">
                      <a16:colId xmlns:a16="http://schemas.microsoft.com/office/drawing/2014/main" val="192837990"/>
                    </a:ext>
                  </a:extLst>
                </a:gridCol>
                <a:gridCol w="2831770">
                  <a:extLst>
                    <a:ext uri="{9D8B030D-6E8A-4147-A177-3AD203B41FA5}">
                      <a16:colId xmlns:a16="http://schemas.microsoft.com/office/drawing/2014/main" val="251280371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0" kern="1200" dirty="0">
                          <a:solidFill>
                            <a:schemeClr val="lt1"/>
                          </a:solidFill>
                          <a:effectLst/>
                          <a:latin typeface="Arial Narrow" panose="020B0606020202030204" pitchFamily="34" charset="0"/>
                          <a:ea typeface="+mn-ea"/>
                          <a:cs typeface="+mn-cs"/>
                        </a:rPr>
                        <a:t>GSR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kern="1200" dirty="0">
                          <a:solidFill>
                            <a:schemeClr val="lt1"/>
                          </a:solidFill>
                          <a:effectLst/>
                          <a:latin typeface="Arial Narrow" panose="020B0606020202030204" pitchFamily="34" charset="0"/>
                          <a:ea typeface="+mn-ea"/>
                          <a:cs typeface="+mn-cs"/>
                        </a:rPr>
                        <a:t>Mean ± SD</a:t>
                      </a:r>
                      <a:endParaRPr lang="en-US" sz="1600" b="0" i="0" dirty="0">
                        <a:latin typeface="Arial Narrow" panose="020B0606020202030204" pitchFamily="34" charset="0"/>
                      </a:endParaRPr>
                    </a:p>
                  </a:txBody>
                  <a:tcPr marL="185344" marR="185344" anchor="ctr"/>
                </a:tc>
                <a:tc>
                  <a:txBody>
                    <a:bodyPr/>
                    <a:lstStyle/>
                    <a:p>
                      <a:pPr algn="ctr"/>
                      <a:r>
                        <a:rPr lang="en-US" sz="2000" dirty="0">
                          <a:ln>
                            <a:noFill/>
                          </a:ln>
                          <a:latin typeface="Arial Narrow" panose="020B0606020202030204" pitchFamily="34" charset="0"/>
                        </a:rPr>
                        <a:t>Spyral</a:t>
                      </a:r>
                      <a:r>
                        <a:rPr lang="en-US" sz="2000" baseline="30000" dirty="0">
                          <a:ln>
                            <a:noFill/>
                          </a:ln>
                          <a:latin typeface="Arial Narrow" panose="020B0606020202030204" pitchFamily="34" charset="0"/>
                        </a:rPr>
                        <a:t>™</a:t>
                      </a:r>
                      <a:r>
                        <a:rPr lang="en-US" sz="2000" baseline="0" dirty="0">
                          <a:ln>
                            <a:noFill/>
                          </a:ln>
                          <a:latin typeface="Arial Narrow" panose="020B0606020202030204" pitchFamily="34" charset="0"/>
                        </a:rPr>
                        <a:t> Patients</a:t>
                      </a:r>
                      <a:endParaRPr lang="en-US" sz="2000" dirty="0">
                        <a:ln>
                          <a:noFill/>
                        </a:ln>
                        <a:latin typeface="Arial Narrow" panose="020B0606020202030204" pitchFamily="34" charset="0"/>
                      </a:endParaRPr>
                    </a:p>
                    <a:p>
                      <a:pPr algn="ctr"/>
                      <a:r>
                        <a:rPr lang="en-US" sz="1600" dirty="0">
                          <a:ln>
                            <a:noFill/>
                          </a:ln>
                          <a:latin typeface="Arial Narrow" panose="020B0606020202030204" pitchFamily="34" charset="0"/>
                        </a:rPr>
                        <a:t>(N=351)</a:t>
                      </a:r>
                      <a:endParaRPr lang="en-US" sz="1800" b="1" dirty="0">
                        <a:ln>
                          <a:noFill/>
                        </a:ln>
                        <a:solidFill>
                          <a:schemeClr val="bg1"/>
                        </a:solidFill>
                        <a:latin typeface="Arial Narrow" panose="020B0606020202030204" pitchFamily="34" charset="0"/>
                        <a:cs typeface="Arial" panose="020B0604020202020204" pitchFamily="34" charset="0"/>
                      </a:endParaRPr>
                    </a:p>
                  </a:txBody>
                  <a:tcPr marL="185344" marR="185344"/>
                </a:tc>
                <a:tc>
                  <a:txBody>
                    <a:bodyPr/>
                    <a:lstStyle/>
                    <a:p>
                      <a:pPr algn="ctr"/>
                      <a:endParaRPr lang="en-US" sz="2000" b="1" i="0" dirty="0">
                        <a:latin typeface="Arial Narrow" panose="020B0606020202030204" pitchFamily="34" charset="0"/>
                      </a:endParaRPr>
                    </a:p>
                  </a:txBody>
                  <a:tcPr marL="185344" marR="185344">
                    <a:solidFill>
                      <a:schemeClr val="bg1"/>
                    </a:solidFill>
                  </a:tcPr>
                </a:tc>
                <a:extLst>
                  <a:ext uri="{0D108BD9-81ED-4DB2-BD59-A6C34878D82A}">
                    <a16:rowId xmlns:a16="http://schemas.microsoft.com/office/drawing/2014/main" val="409198351"/>
                  </a:ext>
                </a:extLst>
              </a:tr>
              <a:tr h="384048">
                <a:tc>
                  <a:txBody>
                    <a:bodyPr/>
                    <a:lstStyle/>
                    <a:p>
                      <a:pPr marL="0" marR="0" algn="l" defTabSz="914400" rtl="0" eaLnBrk="1" latinLnBrk="0" hangingPunct="1">
                        <a:lnSpc>
                          <a:spcPct val="115000"/>
                        </a:lnSpc>
                        <a:spcBef>
                          <a:spcPts val="0"/>
                        </a:spcBef>
                        <a:spcAft>
                          <a:spcPts val="0"/>
                        </a:spcAft>
                      </a:pPr>
                      <a:r>
                        <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Total number</a:t>
                      </a:r>
                      <a:r>
                        <a:rPr lang="en-US" sz="1800" b="1" i="0" kern="1200" baseline="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 of ablations per patient</a:t>
                      </a:r>
                      <a:endPar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182880" marR="182880" marT="0" marB="0" anchor="ctr"/>
                </a:tc>
                <a:tc>
                  <a:txBody>
                    <a:bodyPr/>
                    <a:lstStyle/>
                    <a:p>
                      <a:pPr marL="0" marR="0" algn="ctr" defTabSz="914400" rtl="0" eaLnBrk="1" latinLnBrk="0" hangingPunct="1">
                        <a:lnSpc>
                          <a:spcPct val="115000"/>
                        </a:lnSpc>
                        <a:spcBef>
                          <a:spcPts val="0"/>
                        </a:spcBef>
                        <a:spcAft>
                          <a:spcPts val="0"/>
                        </a:spcAft>
                      </a:pPr>
                      <a:r>
                        <a:rPr lang="de-DE" sz="1800" b="1" i="0" kern="1200" dirty="0">
                          <a:solidFill>
                            <a:schemeClr val="tx1"/>
                          </a:solidFill>
                          <a:effectLst/>
                          <a:latin typeface="Arial Narrow" panose="020B0606020202030204" pitchFamily="34" charset="0"/>
                          <a:ea typeface="+mn-ea"/>
                          <a:cs typeface="+mn-cs"/>
                        </a:rPr>
                        <a:t>21.4 ± 11.21 </a:t>
                      </a:r>
                      <a:endPar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914400" rtl="0" eaLnBrk="1" latinLnBrk="0" hangingPunct="1">
                        <a:lnSpc>
                          <a:spcPct val="115000"/>
                        </a:lnSpc>
                        <a:spcBef>
                          <a:spcPts val="0"/>
                        </a:spcBef>
                        <a:spcAft>
                          <a:spcPts val="0"/>
                        </a:spcAft>
                      </a:pPr>
                      <a:endPar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322774436"/>
                  </a:ext>
                </a:extLst>
              </a:tr>
              <a:tr h="384048">
                <a:tc>
                  <a:txBody>
                    <a:bodyPr/>
                    <a:lstStyle/>
                    <a:p>
                      <a:pPr marL="0" marR="0" algn="l" defTabSz="914400" rtl="0" eaLnBrk="1" latinLnBrk="0" hangingPunct="1">
                        <a:lnSpc>
                          <a:spcPct val="115000"/>
                        </a:lnSpc>
                        <a:spcBef>
                          <a:spcPts val="0"/>
                        </a:spcBef>
                        <a:spcAft>
                          <a:spcPts val="0"/>
                        </a:spcAft>
                      </a:pPr>
                      <a:r>
                        <a:rPr lang="en-US" sz="1800" b="1" i="0" kern="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Treatment time (min)</a:t>
                      </a:r>
                    </a:p>
                  </a:txBody>
                  <a:tcPr marL="182880" marR="182880" marT="0" marB="0" anchor="ctr"/>
                </a:tc>
                <a:tc>
                  <a:txBody>
                    <a:bodyPr/>
                    <a:lstStyle/>
                    <a:p>
                      <a:pPr marL="0" marR="0" algn="ctr">
                        <a:lnSpc>
                          <a:spcPct val="100000"/>
                        </a:lnSpc>
                        <a:spcBef>
                          <a:spcPts val="0"/>
                        </a:spcBef>
                        <a:spcAft>
                          <a:spcPts val="0"/>
                        </a:spcAft>
                      </a:pPr>
                      <a:r>
                        <a:rPr lang="de-DE" sz="1800" b="1" i="0" kern="1200" dirty="0">
                          <a:solidFill>
                            <a:schemeClr val="tx1"/>
                          </a:solidFill>
                          <a:effectLst/>
                          <a:latin typeface="Arial Narrow" panose="020B0606020202030204" pitchFamily="34" charset="0"/>
                          <a:ea typeface="+mn-ea"/>
                          <a:cs typeface="+mn-cs"/>
                        </a:rPr>
                        <a:t>32.5 ± 23.1</a:t>
                      </a:r>
                      <a:endParaRPr lang="en-US" sz="1800" b="1" i="0" dirty="0">
                        <a:solidFill>
                          <a:schemeClr val="tx1"/>
                        </a:solidFill>
                        <a:effectLst/>
                        <a:latin typeface="Arial Narrow" panose="020B0606020202030204" pitchFamily="34" charset="0"/>
                        <a:ea typeface="Times New Roman"/>
                        <a:cs typeface="Arial" panose="020B0604020202020204" pitchFamily="34" charset="0"/>
                      </a:endParaRPr>
                    </a:p>
                  </a:txBody>
                  <a:tcPr marL="68580" marR="68580" marT="0" marB="0" anchor="ctr"/>
                </a:tc>
                <a:tc>
                  <a:txBody>
                    <a:bodyPr/>
                    <a:lstStyle/>
                    <a:p>
                      <a:pPr marL="0" marR="0" algn="ctr" defTabSz="914400" rtl="0" eaLnBrk="1" latinLnBrk="0" hangingPunct="1">
                        <a:lnSpc>
                          <a:spcPct val="115000"/>
                        </a:lnSpc>
                        <a:spcBef>
                          <a:spcPts val="0"/>
                        </a:spcBef>
                        <a:spcAft>
                          <a:spcPts val="0"/>
                        </a:spcAft>
                      </a:pPr>
                      <a:endPar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616536791"/>
                  </a:ext>
                </a:extLst>
              </a:tr>
              <a:tr h="384048">
                <a:tc>
                  <a:txBody>
                    <a:bodyPr/>
                    <a:lstStyle/>
                    <a:p>
                      <a:pPr marL="0" marR="0" algn="l" defTabSz="914400" rtl="0" eaLnBrk="1" latinLnBrk="0" hangingPunct="1">
                        <a:lnSpc>
                          <a:spcPct val="115000"/>
                        </a:lnSpc>
                        <a:spcBef>
                          <a:spcPts val="0"/>
                        </a:spcBef>
                        <a:spcAft>
                          <a:spcPts val="0"/>
                        </a:spcAft>
                      </a:pPr>
                      <a:r>
                        <a:rPr lang="en-US" sz="1800" b="1" i="0" kern="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Contrast volume</a:t>
                      </a:r>
                      <a:r>
                        <a:rPr lang="en-US" sz="1800" b="1" i="0" kern="1200" baseline="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 used (cc)</a:t>
                      </a:r>
                      <a:endParaRPr lang="en-US" sz="1800" b="1" i="0" kern="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182880" marR="182880" marT="0" marB="0" anchor="ctr"/>
                </a:tc>
                <a:tc>
                  <a:txBody>
                    <a:bodyPr/>
                    <a:lstStyle/>
                    <a:p>
                      <a:pPr marL="0" marR="0" algn="ctr">
                        <a:lnSpc>
                          <a:spcPct val="100000"/>
                        </a:lnSpc>
                        <a:spcBef>
                          <a:spcPts val="0"/>
                        </a:spcBef>
                        <a:spcAft>
                          <a:spcPts val="0"/>
                        </a:spcAft>
                      </a:pPr>
                      <a:r>
                        <a:rPr lang="de-DE" sz="1800" b="1" i="0" dirty="0">
                          <a:solidFill>
                            <a:srgbClr val="000000"/>
                          </a:solidFill>
                          <a:effectLst/>
                          <a:latin typeface="Arial Narrow" panose="020B0606020202030204" pitchFamily="34" charset="0"/>
                          <a:ea typeface="Times New Roman" panose="02020603050405020304" pitchFamily="18" charset="0"/>
                        </a:rPr>
                        <a:t>117.5 ± 79.9</a:t>
                      </a:r>
                      <a:endParaRPr lang="en-US" sz="1600" b="0" i="0" dirty="0">
                        <a:solidFill>
                          <a:schemeClr val="bg1">
                            <a:lumMod val="75000"/>
                          </a:schemeClr>
                        </a:solidFill>
                        <a:effectLst/>
                        <a:latin typeface="Arial Narrow" panose="020B0606020202030204" pitchFamily="34" charset="0"/>
                        <a:ea typeface="Times New Roman"/>
                        <a:cs typeface="Arial" panose="020B0604020202020204" pitchFamily="34" charset="0"/>
                      </a:endParaRP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3385397748"/>
                  </a:ext>
                </a:extLst>
              </a:tr>
            </a:tbl>
          </a:graphicData>
        </a:graphic>
      </p:graphicFrame>
      <p:sp>
        <p:nvSpPr>
          <p:cNvPr id="3" name="Rectangle 2">
            <a:extLst>
              <a:ext uri="{FF2B5EF4-FFF2-40B4-BE49-F238E27FC236}">
                <a16:creationId xmlns:a16="http://schemas.microsoft.com/office/drawing/2014/main" id="{74FEFD72-09E0-41B1-BF58-C58A56CBC737}"/>
              </a:ext>
            </a:extLst>
          </p:cNvPr>
          <p:cNvSpPr/>
          <p:nvPr/>
        </p:nvSpPr>
        <p:spPr>
          <a:xfrm>
            <a:off x="365760" y="4152161"/>
            <a:ext cx="5454442" cy="400110"/>
          </a:xfrm>
          <a:prstGeom prst="rect">
            <a:avLst/>
          </a:prstGeom>
        </p:spPr>
        <p:txBody>
          <a:bodyPr wrap="none">
            <a:spAutoFit/>
          </a:bodyPr>
          <a:lstStyle/>
          <a:p>
            <a:pPr lvl="0">
              <a:defRPr/>
            </a:pPr>
            <a:r>
              <a:rPr lang="en-GB" sz="2000" b="1" dirty="0">
                <a:solidFill>
                  <a:schemeClr val="tx2"/>
                </a:solidFill>
                <a:latin typeface="Arial Narrow" panose="020B0606020202030204" pitchFamily="34" charset="0"/>
              </a:rPr>
              <a:t>Real World Experience: Global SYMPLICITY Registry</a:t>
            </a:r>
          </a:p>
        </p:txBody>
      </p:sp>
    </p:spTree>
    <p:extLst>
      <p:ext uri="{BB962C8B-B14F-4D97-AF65-F5344CB8AC3E}">
        <p14:creationId xmlns:p14="http://schemas.microsoft.com/office/powerpoint/2010/main" val="2777011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9E3DC-15B9-47F1-831A-62EF79246656}"/>
              </a:ext>
            </a:extLst>
          </p:cNvPr>
          <p:cNvSpPr>
            <a:spLocks noGrp="1"/>
          </p:cNvSpPr>
          <p:nvPr>
            <p:ph type="title"/>
          </p:nvPr>
        </p:nvSpPr>
        <p:spPr/>
        <p:txBody>
          <a:bodyPr>
            <a:normAutofit fontScale="90000"/>
          </a:bodyPr>
          <a:lstStyle/>
          <a:p>
            <a:r>
              <a:rPr lang="en-US" sz="3600" dirty="0"/>
              <a:t>SPYRAL HTN – OFF MED</a:t>
            </a:r>
            <a:endParaRPr lang="en-US" dirty="0"/>
          </a:p>
        </p:txBody>
      </p:sp>
      <p:graphicFrame>
        <p:nvGraphicFramePr>
          <p:cNvPr id="9" name="Content Placeholder 8">
            <a:extLst>
              <a:ext uri="{FF2B5EF4-FFF2-40B4-BE49-F238E27FC236}">
                <a16:creationId xmlns:a16="http://schemas.microsoft.com/office/drawing/2014/main" id="{23762D43-B0BF-4EDA-9F26-FE59A7BFBBCF}"/>
              </a:ext>
            </a:extLst>
          </p:cNvPr>
          <p:cNvGraphicFramePr>
            <a:graphicFrameLocks noGrp="1"/>
          </p:cNvGraphicFramePr>
          <p:nvPr>
            <p:ph idx="1"/>
            <p:extLst/>
          </p:nvPr>
        </p:nvGraphicFramePr>
        <p:xfrm>
          <a:off x="365125" y="1825625"/>
          <a:ext cx="1146175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a:extLst>
              <a:ext uri="{FF2B5EF4-FFF2-40B4-BE49-F238E27FC236}">
                <a16:creationId xmlns:a16="http://schemas.microsoft.com/office/drawing/2014/main" id="{EAB7E13E-F047-407C-8530-6448CABA1C89}"/>
              </a:ext>
            </a:extLst>
          </p:cNvPr>
          <p:cNvSpPr>
            <a:spLocks noGrp="1"/>
          </p:cNvSpPr>
          <p:nvPr>
            <p:ph type="body" sz="quarter" idx="13"/>
          </p:nvPr>
        </p:nvSpPr>
        <p:spPr/>
        <p:txBody>
          <a:bodyPr/>
          <a:lstStyle/>
          <a:p>
            <a:r>
              <a:rPr lang="en-US" dirty="0"/>
              <a:t>Renal Function</a:t>
            </a:r>
          </a:p>
        </p:txBody>
      </p:sp>
      <p:sp>
        <p:nvSpPr>
          <p:cNvPr id="11" name="Text Placeholder 4">
            <a:extLst>
              <a:ext uri="{FF2B5EF4-FFF2-40B4-BE49-F238E27FC236}">
                <a16:creationId xmlns:a16="http://schemas.microsoft.com/office/drawing/2014/main" id="{0D563CA4-788B-4C2C-9AF1-A85623F8B97A}"/>
              </a:ext>
            </a:extLst>
          </p:cNvPr>
          <p:cNvSpPr>
            <a:spLocks noGrp="1"/>
          </p:cNvSpPr>
          <p:nvPr>
            <p:ph type="body" sz="quarter" idx="14"/>
          </p:nvPr>
        </p:nvSpPr>
        <p:spPr>
          <a:xfrm>
            <a:off x="365125" y="5899975"/>
            <a:ext cx="11461750" cy="704850"/>
          </a:xfrm>
        </p:spPr>
        <p:txBody>
          <a:bodyPr/>
          <a:lstStyle/>
          <a:p>
            <a:pPr>
              <a:spcBef>
                <a:spcPts val="600"/>
              </a:spcBef>
            </a:pPr>
            <a:r>
              <a:rPr lang="en-US" b="1" i="1" dirty="0"/>
              <a:t>P</a:t>
            </a:r>
            <a:r>
              <a:rPr lang="en-US" b="1" dirty="0"/>
              <a:t> = NS at all timepoints</a:t>
            </a:r>
          </a:p>
        </p:txBody>
      </p:sp>
      <p:sp>
        <p:nvSpPr>
          <p:cNvPr id="13" name="Rectangle 12">
            <a:extLst>
              <a:ext uri="{FF2B5EF4-FFF2-40B4-BE49-F238E27FC236}">
                <a16:creationId xmlns:a16="http://schemas.microsoft.com/office/drawing/2014/main" id="{6B039E03-32C4-48B0-A252-5B283D07A288}"/>
              </a:ext>
            </a:extLst>
          </p:cNvPr>
          <p:cNvSpPr/>
          <p:nvPr/>
        </p:nvSpPr>
        <p:spPr>
          <a:xfrm>
            <a:off x="3294185" y="5800404"/>
            <a:ext cx="5603631" cy="542926"/>
          </a:xfrm>
          <a:prstGeom prst="rect">
            <a:avLst/>
          </a:prstGeom>
          <a:solidFill>
            <a:srgbClr val="001E46">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dirty="0">
                <a:solidFill>
                  <a:schemeClr val="accent1"/>
                </a:solidFill>
              </a:rPr>
              <a:t>No differences in renal function at any time point</a:t>
            </a:r>
          </a:p>
        </p:txBody>
      </p:sp>
      <p:graphicFrame>
        <p:nvGraphicFramePr>
          <p:cNvPr id="19" name="Chart 18">
            <a:extLst>
              <a:ext uri="{FF2B5EF4-FFF2-40B4-BE49-F238E27FC236}">
                <a16:creationId xmlns:a16="http://schemas.microsoft.com/office/drawing/2014/main" id="{0072464A-7B9D-4AF5-80F0-6CDFEAB9CAA3}"/>
              </a:ext>
            </a:extLst>
          </p:cNvPr>
          <p:cNvGraphicFramePr/>
          <p:nvPr>
            <p:extLst>
              <p:ext uri="{D42A27DB-BD31-4B8C-83A1-F6EECF244321}">
                <p14:modId xmlns:p14="http://schemas.microsoft.com/office/powerpoint/2010/main" val="3249565383"/>
              </p:ext>
            </p:extLst>
          </p:nvPr>
        </p:nvGraphicFramePr>
        <p:xfrm>
          <a:off x="365125" y="1423012"/>
          <a:ext cx="5730875" cy="41857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hart 19">
            <a:extLst>
              <a:ext uri="{FF2B5EF4-FFF2-40B4-BE49-F238E27FC236}">
                <a16:creationId xmlns:a16="http://schemas.microsoft.com/office/drawing/2014/main" id="{2BECC12E-E21A-472F-B101-9B52EC3B115A}"/>
              </a:ext>
            </a:extLst>
          </p:cNvPr>
          <p:cNvGraphicFramePr/>
          <p:nvPr>
            <p:extLst>
              <p:ext uri="{D42A27DB-BD31-4B8C-83A1-F6EECF244321}">
                <p14:modId xmlns:p14="http://schemas.microsoft.com/office/powerpoint/2010/main" val="3966953100"/>
              </p:ext>
            </p:extLst>
          </p:nvPr>
        </p:nvGraphicFramePr>
        <p:xfrm>
          <a:off x="6248400" y="1423012"/>
          <a:ext cx="5730875" cy="41857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78773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Autofit/>
          </a:bodyPr>
          <a:lstStyle/>
          <a:p>
            <a:r>
              <a:rPr lang="en-US" sz="3200" dirty="0"/>
              <a:t>SPYRAL HTN – OFF MED</a:t>
            </a:r>
          </a:p>
        </p:txBody>
      </p:sp>
      <p:sp>
        <p:nvSpPr>
          <p:cNvPr id="15" name="Text Placeholder 14"/>
          <p:cNvSpPr>
            <a:spLocks noGrp="1"/>
          </p:cNvSpPr>
          <p:nvPr>
            <p:ph type="body" sz="quarter" idx="13"/>
          </p:nvPr>
        </p:nvSpPr>
        <p:spPr/>
        <p:txBody>
          <a:bodyPr/>
          <a:lstStyle/>
          <a:p>
            <a:r>
              <a:rPr lang="en-US" dirty="0"/>
              <a:t>Blood Pressure Change from Baseline to 3 Months</a:t>
            </a:r>
          </a:p>
        </p:txBody>
      </p:sp>
      <p:graphicFrame>
        <p:nvGraphicFramePr>
          <p:cNvPr id="5" name="Chart 4"/>
          <p:cNvGraphicFramePr/>
          <p:nvPr>
            <p:extLst/>
          </p:nvPr>
        </p:nvGraphicFramePr>
        <p:xfrm>
          <a:off x="528545" y="1630614"/>
          <a:ext cx="10813661" cy="4848966"/>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p:cNvSpPr txBox="1"/>
          <p:nvPr/>
        </p:nvSpPr>
        <p:spPr>
          <a:xfrm>
            <a:off x="4178877" y="4807682"/>
            <a:ext cx="1870794" cy="861774"/>
          </a:xfrm>
          <a:prstGeom prst="rect">
            <a:avLst/>
          </a:prstGeom>
          <a:noFill/>
        </p:spPr>
        <p:txBody>
          <a:bodyPr wrap="square" rtlCol="0">
            <a:spAutoFit/>
          </a:bodyPr>
          <a:lstStyle/>
          <a:p>
            <a:pPr lvl="0" algn="ctr"/>
            <a:r>
              <a:rPr lang="el-GR" b="1" dirty="0">
                <a:solidFill>
                  <a:prstClr val="black"/>
                </a:solidFill>
                <a:latin typeface="Arial Narrow" panose="020B0606020202030204" pitchFamily="34" charset="0"/>
              </a:rPr>
              <a:t>Δ</a:t>
            </a:r>
            <a:r>
              <a:rPr lang="en-US" b="1" dirty="0">
                <a:solidFill>
                  <a:prstClr val="black"/>
                </a:solidFill>
                <a:latin typeface="Arial Narrow" panose="020B0606020202030204" pitchFamily="34" charset="0"/>
              </a:rPr>
              <a:t> </a:t>
            </a:r>
            <a:r>
              <a:rPr lang="en-US" b="1" dirty="0">
                <a:latin typeface="Arial Narrow" panose="020B0606020202030204" pitchFamily="34" charset="0"/>
              </a:rPr>
              <a:t>-4.4 </a:t>
            </a:r>
            <a:r>
              <a:rPr lang="en-US" b="1" dirty="0">
                <a:solidFill>
                  <a:prstClr val="black"/>
                </a:solidFill>
                <a:latin typeface="Arial Narrow" panose="020B0606020202030204" pitchFamily="34" charset="0"/>
              </a:rPr>
              <a:t>mmHg</a:t>
            </a:r>
          </a:p>
          <a:p>
            <a:pPr algn="ctr"/>
            <a:r>
              <a:rPr lang="en-US" sz="1600" dirty="0">
                <a:latin typeface="Arial Narrow" panose="020B0606020202030204" pitchFamily="34" charset="0"/>
              </a:rPr>
              <a:t>(-7.2, -1.6)</a:t>
            </a:r>
          </a:p>
          <a:p>
            <a:pPr algn="ctr"/>
            <a:r>
              <a:rPr lang="en-US" sz="1600" dirty="0">
                <a:latin typeface="Arial Narrow" panose="020B0606020202030204" pitchFamily="34" charset="0"/>
              </a:rPr>
              <a:t> </a:t>
            </a:r>
            <a:r>
              <a:rPr lang="en-US" sz="1600" i="1" dirty="0">
                <a:latin typeface="Arial Narrow" panose="020B0606020202030204" pitchFamily="34" charset="0"/>
              </a:rPr>
              <a:t>P</a:t>
            </a:r>
            <a:r>
              <a:rPr lang="en-US" sz="1600" dirty="0">
                <a:latin typeface="Arial Narrow" panose="020B0606020202030204" pitchFamily="34" charset="0"/>
              </a:rPr>
              <a:t>=0.002</a:t>
            </a:r>
          </a:p>
        </p:txBody>
      </p:sp>
      <p:sp>
        <p:nvSpPr>
          <p:cNvPr id="18" name="TextBox 17"/>
          <p:cNvSpPr txBox="1"/>
          <p:nvPr/>
        </p:nvSpPr>
        <p:spPr>
          <a:xfrm>
            <a:off x="2094716" y="1896623"/>
            <a:ext cx="444352" cy="261610"/>
          </a:xfrm>
          <a:prstGeom prst="rect">
            <a:avLst/>
          </a:prstGeom>
          <a:noFill/>
        </p:spPr>
        <p:txBody>
          <a:bodyPr wrap="none" rtlCol="0">
            <a:spAutoFit/>
          </a:bodyPr>
          <a:lstStyle/>
          <a:p>
            <a:pPr algn="ctr"/>
            <a:r>
              <a:rPr lang="en-US" sz="1100" dirty="0">
                <a:solidFill>
                  <a:schemeClr val="tx1">
                    <a:lumMod val="65000"/>
                    <a:lumOff val="35000"/>
                  </a:schemeClr>
                </a:solidFill>
                <a:latin typeface="Arial Narrow" panose="020B0606020202030204" pitchFamily="34" charset="0"/>
              </a:rPr>
              <a:t>n=35</a:t>
            </a:r>
          </a:p>
        </p:txBody>
      </p:sp>
      <p:sp>
        <p:nvSpPr>
          <p:cNvPr id="19" name="TextBox 18"/>
          <p:cNvSpPr txBox="1"/>
          <p:nvPr/>
        </p:nvSpPr>
        <p:spPr>
          <a:xfrm>
            <a:off x="4534135" y="1896623"/>
            <a:ext cx="444352" cy="261610"/>
          </a:xfrm>
          <a:prstGeom prst="rect">
            <a:avLst/>
          </a:prstGeom>
          <a:noFill/>
        </p:spPr>
        <p:txBody>
          <a:bodyPr wrap="none" rtlCol="0">
            <a:spAutoFit/>
          </a:bodyPr>
          <a:lstStyle/>
          <a:p>
            <a:pPr algn="ctr"/>
            <a:r>
              <a:rPr lang="en-US" sz="1100" dirty="0">
                <a:solidFill>
                  <a:schemeClr val="tx1">
                    <a:lumMod val="65000"/>
                    <a:lumOff val="35000"/>
                  </a:schemeClr>
                </a:solidFill>
                <a:latin typeface="Arial Narrow" panose="020B0606020202030204" pitchFamily="34" charset="0"/>
              </a:rPr>
              <a:t>n=35</a:t>
            </a:r>
          </a:p>
        </p:txBody>
      </p:sp>
      <p:sp>
        <p:nvSpPr>
          <p:cNvPr id="20" name="TextBox 19"/>
          <p:cNvSpPr txBox="1"/>
          <p:nvPr/>
        </p:nvSpPr>
        <p:spPr>
          <a:xfrm>
            <a:off x="6976982" y="1896623"/>
            <a:ext cx="444352" cy="261610"/>
          </a:xfrm>
          <a:prstGeom prst="rect">
            <a:avLst/>
          </a:prstGeom>
          <a:noFill/>
        </p:spPr>
        <p:txBody>
          <a:bodyPr wrap="none" rtlCol="0">
            <a:spAutoFit/>
          </a:bodyPr>
          <a:lstStyle/>
          <a:p>
            <a:pPr algn="ctr"/>
            <a:r>
              <a:rPr lang="en-US" sz="1100" dirty="0">
                <a:solidFill>
                  <a:schemeClr val="tx1">
                    <a:lumMod val="65000"/>
                    <a:lumOff val="35000"/>
                  </a:schemeClr>
                </a:solidFill>
                <a:latin typeface="Arial Narrow" panose="020B0606020202030204" pitchFamily="34" charset="0"/>
              </a:rPr>
              <a:t>n=37</a:t>
            </a:r>
          </a:p>
        </p:txBody>
      </p:sp>
      <p:sp>
        <p:nvSpPr>
          <p:cNvPr id="21" name="TextBox 20"/>
          <p:cNvSpPr txBox="1"/>
          <p:nvPr/>
        </p:nvSpPr>
        <p:spPr>
          <a:xfrm>
            <a:off x="7668432" y="1896623"/>
            <a:ext cx="444352" cy="261610"/>
          </a:xfrm>
          <a:prstGeom prst="rect">
            <a:avLst/>
          </a:prstGeom>
          <a:noFill/>
        </p:spPr>
        <p:txBody>
          <a:bodyPr wrap="none" rtlCol="0">
            <a:spAutoFit/>
          </a:bodyPr>
          <a:lstStyle/>
          <a:p>
            <a:pPr algn="ctr"/>
            <a:r>
              <a:rPr lang="en-US" sz="1100" dirty="0">
                <a:solidFill>
                  <a:schemeClr val="tx1">
                    <a:lumMod val="65000"/>
                    <a:lumOff val="35000"/>
                  </a:schemeClr>
                </a:solidFill>
                <a:latin typeface="Arial Narrow" panose="020B0606020202030204" pitchFamily="34" charset="0"/>
              </a:rPr>
              <a:t>n=41</a:t>
            </a:r>
          </a:p>
        </p:txBody>
      </p:sp>
      <p:sp>
        <p:nvSpPr>
          <p:cNvPr id="22" name="TextBox 21"/>
          <p:cNvSpPr txBox="1"/>
          <p:nvPr/>
        </p:nvSpPr>
        <p:spPr>
          <a:xfrm>
            <a:off x="9400207" y="1896623"/>
            <a:ext cx="444352" cy="261610"/>
          </a:xfrm>
          <a:prstGeom prst="rect">
            <a:avLst/>
          </a:prstGeom>
          <a:noFill/>
        </p:spPr>
        <p:txBody>
          <a:bodyPr wrap="none" rtlCol="0">
            <a:spAutoFit/>
          </a:bodyPr>
          <a:lstStyle/>
          <a:p>
            <a:pPr algn="ctr"/>
            <a:r>
              <a:rPr lang="en-US" sz="1100" dirty="0">
                <a:solidFill>
                  <a:schemeClr val="tx1">
                    <a:lumMod val="65000"/>
                    <a:lumOff val="35000"/>
                  </a:schemeClr>
                </a:solidFill>
                <a:latin typeface="Arial Narrow" panose="020B0606020202030204" pitchFamily="34" charset="0"/>
              </a:rPr>
              <a:t>n=37</a:t>
            </a:r>
          </a:p>
        </p:txBody>
      </p:sp>
      <p:sp>
        <p:nvSpPr>
          <p:cNvPr id="23" name="TextBox 22"/>
          <p:cNvSpPr txBox="1"/>
          <p:nvPr/>
        </p:nvSpPr>
        <p:spPr>
          <a:xfrm>
            <a:off x="10104249" y="1896623"/>
            <a:ext cx="444352" cy="261610"/>
          </a:xfrm>
          <a:prstGeom prst="rect">
            <a:avLst/>
          </a:prstGeom>
          <a:noFill/>
        </p:spPr>
        <p:txBody>
          <a:bodyPr wrap="none" rtlCol="0">
            <a:spAutoFit/>
          </a:bodyPr>
          <a:lstStyle/>
          <a:p>
            <a:pPr algn="ctr"/>
            <a:r>
              <a:rPr lang="en-US" sz="1100" dirty="0">
                <a:solidFill>
                  <a:schemeClr val="tx1">
                    <a:lumMod val="65000"/>
                    <a:lumOff val="35000"/>
                  </a:schemeClr>
                </a:solidFill>
                <a:latin typeface="Arial Narrow" panose="020B0606020202030204" pitchFamily="34" charset="0"/>
              </a:rPr>
              <a:t>n=41</a:t>
            </a:r>
          </a:p>
        </p:txBody>
      </p:sp>
      <p:sp>
        <p:nvSpPr>
          <p:cNvPr id="25" name="TextBox 24"/>
          <p:cNvSpPr txBox="1"/>
          <p:nvPr/>
        </p:nvSpPr>
        <p:spPr>
          <a:xfrm>
            <a:off x="6595669" y="5805676"/>
            <a:ext cx="1870794" cy="861774"/>
          </a:xfrm>
          <a:prstGeom prst="rect">
            <a:avLst/>
          </a:prstGeom>
          <a:noFill/>
        </p:spPr>
        <p:txBody>
          <a:bodyPr wrap="square" rtlCol="0">
            <a:spAutoFit/>
          </a:bodyPr>
          <a:lstStyle/>
          <a:p>
            <a:pPr algn="ctr"/>
            <a:r>
              <a:rPr lang="el-GR" b="1" dirty="0">
                <a:solidFill>
                  <a:prstClr val="black"/>
                </a:solidFill>
                <a:latin typeface="Arial Narrow" panose="020B0606020202030204" pitchFamily="34" charset="0"/>
              </a:rPr>
              <a:t>Δ</a:t>
            </a:r>
            <a:r>
              <a:rPr lang="en-US" b="1" dirty="0">
                <a:solidFill>
                  <a:prstClr val="black"/>
                </a:solidFill>
                <a:latin typeface="Arial Narrow" panose="020B0606020202030204" pitchFamily="34" charset="0"/>
              </a:rPr>
              <a:t> </a:t>
            </a:r>
            <a:r>
              <a:rPr lang="en-US" b="1" dirty="0">
                <a:latin typeface="Arial Narrow" panose="020B0606020202030204" pitchFamily="34" charset="0"/>
              </a:rPr>
              <a:t>-7.7 </a:t>
            </a:r>
            <a:r>
              <a:rPr lang="en-US" b="1" dirty="0">
                <a:solidFill>
                  <a:prstClr val="black"/>
                </a:solidFill>
                <a:latin typeface="Arial Narrow" panose="020B0606020202030204" pitchFamily="34" charset="0"/>
              </a:rPr>
              <a:t>mmHg</a:t>
            </a:r>
            <a:endParaRPr lang="en-US" dirty="0">
              <a:latin typeface="Arial Narrow" panose="020B0606020202030204" pitchFamily="34" charset="0"/>
            </a:endParaRPr>
          </a:p>
          <a:p>
            <a:pPr algn="ctr"/>
            <a:r>
              <a:rPr lang="en-US" sz="1600" dirty="0">
                <a:latin typeface="Arial Narrow" panose="020B0606020202030204" pitchFamily="34" charset="0"/>
              </a:rPr>
              <a:t>(-14.0, -1.5)</a:t>
            </a:r>
          </a:p>
          <a:p>
            <a:pPr algn="ctr"/>
            <a:r>
              <a:rPr lang="en-US" sz="1600" dirty="0">
                <a:latin typeface="Arial Narrow" panose="020B0606020202030204" pitchFamily="34" charset="0"/>
              </a:rPr>
              <a:t> </a:t>
            </a:r>
            <a:r>
              <a:rPr lang="en-US" sz="1600" i="1" dirty="0">
                <a:latin typeface="Arial Narrow" panose="020B0606020202030204" pitchFamily="34" charset="0"/>
              </a:rPr>
              <a:t>P</a:t>
            </a:r>
            <a:r>
              <a:rPr lang="en-US" sz="1600" dirty="0">
                <a:latin typeface="Arial Narrow" panose="020B0606020202030204" pitchFamily="34" charset="0"/>
              </a:rPr>
              <a:t>=0.02</a:t>
            </a:r>
          </a:p>
        </p:txBody>
      </p:sp>
      <p:sp>
        <p:nvSpPr>
          <p:cNvPr id="26" name="TextBox 25"/>
          <p:cNvSpPr txBox="1"/>
          <p:nvPr/>
        </p:nvSpPr>
        <p:spPr>
          <a:xfrm>
            <a:off x="9052806" y="4807682"/>
            <a:ext cx="1870794" cy="861774"/>
          </a:xfrm>
          <a:prstGeom prst="rect">
            <a:avLst/>
          </a:prstGeom>
          <a:noFill/>
        </p:spPr>
        <p:txBody>
          <a:bodyPr wrap="square" rtlCol="0">
            <a:spAutoFit/>
          </a:bodyPr>
          <a:lstStyle/>
          <a:p>
            <a:pPr algn="ctr"/>
            <a:r>
              <a:rPr lang="el-GR" b="1" dirty="0">
                <a:solidFill>
                  <a:prstClr val="black"/>
                </a:solidFill>
                <a:latin typeface="Arial Narrow" panose="020B0606020202030204" pitchFamily="34" charset="0"/>
              </a:rPr>
              <a:t>Δ</a:t>
            </a:r>
            <a:r>
              <a:rPr lang="en-US" b="1" dirty="0">
                <a:solidFill>
                  <a:prstClr val="black"/>
                </a:solidFill>
                <a:latin typeface="Arial Narrow" panose="020B0606020202030204" pitchFamily="34" charset="0"/>
              </a:rPr>
              <a:t> </a:t>
            </a:r>
            <a:r>
              <a:rPr lang="en-US" b="1" dirty="0">
                <a:latin typeface="Arial Narrow" panose="020B0606020202030204" pitchFamily="34" charset="0"/>
              </a:rPr>
              <a:t>-4.9 </a:t>
            </a:r>
            <a:r>
              <a:rPr lang="en-US" b="1" dirty="0">
                <a:solidFill>
                  <a:prstClr val="black"/>
                </a:solidFill>
                <a:latin typeface="Arial Narrow" panose="020B0606020202030204" pitchFamily="34" charset="0"/>
              </a:rPr>
              <a:t>mmHg</a:t>
            </a:r>
          </a:p>
          <a:p>
            <a:pPr algn="ctr"/>
            <a:r>
              <a:rPr lang="en-US" sz="1600" dirty="0">
                <a:latin typeface="Arial Narrow" panose="020B0606020202030204" pitchFamily="34" charset="0"/>
              </a:rPr>
              <a:t>(-8.5, -1.4)</a:t>
            </a:r>
          </a:p>
          <a:p>
            <a:pPr algn="ctr"/>
            <a:r>
              <a:rPr lang="en-US" sz="1600" dirty="0">
                <a:latin typeface="Arial Narrow" panose="020B0606020202030204" pitchFamily="34" charset="0"/>
              </a:rPr>
              <a:t> </a:t>
            </a:r>
            <a:r>
              <a:rPr lang="en-US" sz="1600" i="1" dirty="0">
                <a:latin typeface="Arial Narrow" panose="020B0606020202030204" pitchFamily="34" charset="0"/>
              </a:rPr>
              <a:t>P</a:t>
            </a:r>
            <a:r>
              <a:rPr lang="en-US" sz="1600" dirty="0">
                <a:latin typeface="Arial Narrow" panose="020B0606020202030204" pitchFamily="34" charset="0"/>
              </a:rPr>
              <a:t>=0.008</a:t>
            </a:r>
          </a:p>
        </p:txBody>
      </p:sp>
      <p:sp>
        <p:nvSpPr>
          <p:cNvPr id="3" name="Rectangle 2"/>
          <p:cNvSpPr/>
          <p:nvPr/>
        </p:nvSpPr>
        <p:spPr>
          <a:xfrm>
            <a:off x="1888644" y="1163028"/>
            <a:ext cx="1561710" cy="492443"/>
          </a:xfrm>
          <a:prstGeom prst="rect">
            <a:avLst/>
          </a:prstGeom>
        </p:spPr>
        <p:txBody>
          <a:bodyPr wrap="none">
            <a:spAutoFit/>
          </a:bodyPr>
          <a:lstStyle/>
          <a:p>
            <a:pPr algn="ctr"/>
            <a:r>
              <a:rPr lang="en-US" sz="2600" b="1" dirty="0">
                <a:solidFill>
                  <a:srgbClr val="001E46"/>
                </a:solidFill>
                <a:latin typeface="Arial Narrow"/>
              </a:rPr>
              <a:t>24-hr SBP </a:t>
            </a:r>
          </a:p>
        </p:txBody>
      </p:sp>
      <p:sp>
        <p:nvSpPr>
          <p:cNvPr id="4" name="Rectangle 3"/>
          <p:cNvSpPr/>
          <p:nvPr/>
        </p:nvSpPr>
        <p:spPr>
          <a:xfrm>
            <a:off x="4331104" y="1163028"/>
            <a:ext cx="1576137" cy="492443"/>
          </a:xfrm>
          <a:prstGeom prst="rect">
            <a:avLst/>
          </a:prstGeom>
        </p:spPr>
        <p:txBody>
          <a:bodyPr wrap="none">
            <a:spAutoFit/>
          </a:bodyPr>
          <a:lstStyle/>
          <a:p>
            <a:pPr algn="ctr"/>
            <a:r>
              <a:rPr lang="en-US" sz="2600" b="1" dirty="0">
                <a:solidFill>
                  <a:srgbClr val="001E46"/>
                </a:solidFill>
                <a:latin typeface="Arial Narrow"/>
              </a:rPr>
              <a:t>24-hr DBP </a:t>
            </a:r>
          </a:p>
        </p:txBody>
      </p:sp>
      <p:sp>
        <p:nvSpPr>
          <p:cNvPr id="27" name="Rectangle 26"/>
          <p:cNvSpPr/>
          <p:nvPr/>
        </p:nvSpPr>
        <p:spPr>
          <a:xfrm>
            <a:off x="6729351" y="1163028"/>
            <a:ext cx="1598516" cy="492443"/>
          </a:xfrm>
          <a:prstGeom prst="rect">
            <a:avLst/>
          </a:prstGeom>
        </p:spPr>
        <p:txBody>
          <a:bodyPr wrap="none">
            <a:spAutoFit/>
          </a:bodyPr>
          <a:lstStyle/>
          <a:p>
            <a:pPr algn="ctr"/>
            <a:r>
              <a:rPr lang="en-US" sz="2600" b="1" dirty="0">
                <a:solidFill>
                  <a:srgbClr val="001E46"/>
                </a:solidFill>
                <a:latin typeface="Arial Narrow"/>
              </a:rPr>
              <a:t>Office SBP</a:t>
            </a:r>
          </a:p>
        </p:txBody>
      </p:sp>
      <p:sp>
        <p:nvSpPr>
          <p:cNvPr id="28" name="Rectangle 27"/>
          <p:cNvSpPr/>
          <p:nvPr/>
        </p:nvSpPr>
        <p:spPr>
          <a:xfrm>
            <a:off x="9146434" y="1163028"/>
            <a:ext cx="1683539" cy="492443"/>
          </a:xfrm>
          <a:prstGeom prst="rect">
            <a:avLst/>
          </a:prstGeom>
        </p:spPr>
        <p:txBody>
          <a:bodyPr wrap="none">
            <a:spAutoFit/>
          </a:bodyPr>
          <a:lstStyle/>
          <a:p>
            <a:pPr algn="ctr"/>
            <a:r>
              <a:rPr lang="en-US" sz="2600" b="1" dirty="0">
                <a:solidFill>
                  <a:srgbClr val="001E46"/>
                </a:solidFill>
                <a:latin typeface="Arial Narrow"/>
              </a:rPr>
              <a:t>Office DBP </a:t>
            </a:r>
          </a:p>
        </p:txBody>
      </p:sp>
      <p:sp>
        <p:nvSpPr>
          <p:cNvPr id="30" name="Left Bracket 29"/>
          <p:cNvSpPr/>
          <p:nvPr/>
        </p:nvSpPr>
        <p:spPr>
          <a:xfrm rot="5400000" flipH="1">
            <a:off x="2621704" y="4427172"/>
            <a:ext cx="45720" cy="689452"/>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p:cNvSpPr txBox="1"/>
          <p:nvPr/>
        </p:nvSpPr>
        <p:spPr>
          <a:xfrm>
            <a:off x="1709167" y="4806796"/>
            <a:ext cx="1870794" cy="861774"/>
          </a:xfrm>
          <a:prstGeom prst="rect">
            <a:avLst/>
          </a:prstGeom>
          <a:noFill/>
        </p:spPr>
        <p:txBody>
          <a:bodyPr wrap="square" rtlCol="0">
            <a:spAutoFit/>
          </a:bodyPr>
          <a:lstStyle/>
          <a:p>
            <a:pPr algn="ctr"/>
            <a:r>
              <a:rPr lang="el-GR" b="1" dirty="0">
                <a:latin typeface="Arial Narrow" panose="020B0606020202030204" pitchFamily="34" charset="0"/>
              </a:rPr>
              <a:t>Δ</a:t>
            </a:r>
            <a:r>
              <a:rPr lang="en-US" b="1" dirty="0">
                <a:latin typeface="Arial Narrow" panose="020B0606020202030204" pitchFamily="34" charset="0"/>
              </a:rPr>
              <a:t> -5.0 mmHg</a:t>
            </a:r>
          </a:p>
          <a:p>
            <a:pPr algn="ctr"/>
            <a:r>
              <a:rPr lang="en-US" sz="1600" dirty="0">
                <a:latin typeface="Arial Narrow" panose="020B0606020202030204" pitchFamily="34" charset="0"/>
              </a:rPr>
              <a:t>(-9.9, -0.2) </a:t>
            </a:r>
          </a:p>
          <a:p>
            <a:pPr algn="ctr"/>
            <a:r>
              <a:rPr lang="en-US" sz="1600" i="1" dirty="0">
                <a:latin typeface="Arial Narrow" panose="020B0606020202030204" pitchFamily="34" charset="0"/>
              </a:rPr>
              <a:t>P</a:t>
            </a:r>
            <a:r>
              <a:rPr lang="en-US" sz="1600" dirty="0">
                <a:latin typeface="Arial Narrow" panose="020B0606020202030204" pitchFamily="34" charset="0"/>
              </a:rPr>
              <a:t>=0.04</a:t>
            </a:r>
          </a:p>
        </p:txBody>
      </p:sp>
      <p:sp>
        <p:nvSpPr>
          <p:cNvPr id="33" name="Left Bracket 32"/>
          <p:cNvSpPr/>
          <p:nvPr/>
        </p:nvSpPr>
        <p:spPr>
          <a:xfrm rot="5400000" flipH="1">
            <a:off x="5091414" y="4427172"/>
            <a:ext cx="45720" cy="689452"/>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Left Bracket 33"/>
          <p:cNvSpPr/>
          <p:nvPr/>
        </p:nvSpPr>
        <p:spPr>
          <a:xfrm rot="5400000" flipH="1">
            <a:off x="9978416" y="4427172"/>
            <a:ext cx="45720" cy="689452"/>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Left Bracket 34"/>
          <p:cNvSpPr/>
          <p:nvPr/>
        </p:nvSpPr>
        <p:spPr>
          <a:xfrm rot="5400000" flipH="1">
            <a:off x="7505749" y="5418903"/>
            <a:ext cx="45720" cy="689452"/>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Rectangle 35"/>
          <p:cNvSpPr/>
          <p:nvPr/>
        </p:nvSpPr>
        <p:spPr>
          <a:xfrm>
            <a:off x="182880" y="1624693"/>
            <a:ext cx="1599156" cy="307777"/>
          </a:xfrm>
          <a:prstGeom prst="rect">
            <a:avLst/>
          </a:prstGeom>
        </p:spPr>
        <p:txBody>
          <a:bodyPr wrap="none">
            <a:spAutoFit/>
          </a:bodyPr>
          <a:lstStyle/>
          <a:p>
            <a:r>
              <a:rPr lang="en-US" sz="1400" dirty="0">
                <a:latin typeface="Arial Narrow" panose="020B0606020202030204" pitchFamily="34" charset="0"/>
              </a:rPr>
              <a:t>Baseline BP (mmHg) </a:t>
            </a:r>
            <a:endParaRPr lang="en-US" sz="1400" dirty="0"/>
          </a:p>
        </p:txBody>
      </p:sp>
      <p:sp>
        <p:nvSpPr>
          <p:cNvPr id="37" name="Rectangle 36"/>
          <p:cNvSpPr/>
          <p:nvPr/>
        </p:nvSpPr>
        <p:spPr>
          <a:xfrm>
            <a:off x="2101929" y="1624693"/>
            <a:ext cx="429926" cy="307777"/>
          </a:xfrm>
          <a:prstGeom prst="rect">
            <a:avLst/>
          </a:prstGeom>
        </p:spPr>
        <p:txBody>
          <a:bodyPr wrap="none">
            <a:spAutoFit/>
          </a:bodyPr>
          <a:lstStyle/>
          <a:p>
            <a:pPr algn="ctr"/>
            <a:r>
              <a:rPr lang="en-US" sz="1400" dirty="0">
                <a:latin typeface="Arial Narrow" panose="020B0606020202030204" pitchFamily="34" charset="0"/>
              </a:rPr>
              <a:t>154</a:t>
            </a:r>
            <a:endParaRPr lang="en-US" sz="1400" dirty="0"/>
          </a:p>
        </p:txBody>
      </p:sp>
      <p:sp>
        <p:nvSpPr>
          <p:cNvPr id="38" name="Rectangle 37"/>
          <p:cNvSpPr/>
          <p:nvPr/>
        </p:nvSpPr>
        <p:spPr>
          <a:xfrm>
            <a:off x="2797871" y="1624693"/>
            <a:ext cx="429925" cy="307777"/>
          </a:xfrm>
          <a:prstGeom prst="rect">
            <a:avLst/>
          </a:prstGeom>
        </p:spPr>
        <p:txBody>
          <a:bodyPr wrap="none">
            <a:spAutoFit/>
          </a:bodyPr>
          <a:lstStyle/>
          <a:p>
            <a:pPr algn="ctr"/>
            <a:r>
              <a:rPr lang="en-US" sz="1400" dirty="0">
                <a:latin typeface="Arial Narrow" panose="020B0606020202030204" pitchFamily="34" charset="0"/>
              </a:rPr>
              <a:t>152</a:t>
            </a:r>
            <a:endParaRPr lang="en-US" sz="1400" dirty="0"/>
          </a:p>
        </p:txBody>
      </p:sp>
      <p:sp>
        <p:nvSpPr>
          <p:cNvPr id="39" name="Rectangle 38"/>
          <p:cNvSpPr/>
          <p:nvPr/>
        </p:nvSpPr>
        <p:spPr>
          <a:xfrm>
            <a:off x="4541349" y="1624693"/>
            <a:ext cx="429926" cy="307777"/>
          </a:xfrm>
          <a:prstGeom prst="rect">
            <a:avLst/>
          </a:prstGeom>
        </p:spPr>
        <p:txBody>
          <a:bodyPr wrap="none">
            <a:spAutoFit/>
          </a:bodyPr>
          <a:lstStyle/>
          <a:p>
            <a:pPr algn="ctr"/>
            <a:r>
              <a:rPr lang="en-US" sz="1400" dirty="0">
                <a:latin typeface="Arial Narrow" panose="020B0606020202030204" pitchFamily="34" charset="0"/>
              </a:rPr>
              <a:t>100</a:t>
            </a:r>
            <a:endParaRPr lang="en-US" sz="1400" dirty="0"/>
          </a:p>
        </p:txBody>
      </p:sp>
      <p:sp>
        <p:nvSpPr>
          <p:cNvPr id="40" name="Rectangle 39"/>
          <p:cNvSpPr/>
          <p:nvPr/>
        </p:nvSpPr>
        <p:spPr>
          <a:xfrm>
            <a:off x="5272873" y="1624693"/>
            <a:ext cx="348172" cy="307777"/>
          </a:xfrm>
          <a:prstGeom prst="rect">
            <a:avLst/>
          </a:prstGeom>
        </p:spPr>
        <p:txBody>
          <a:bodyPr wrap="none">
            <a:spAutoFit/>
          </a:bodyPr>
          <a:lstStyle/>
          <a:p>
            <a:pPr algn="ctr"/>
            <a:r>
              <a:rPr lang="en-US" sz="1400" dirty="0">
                <a:latin typeface="Arial Narrow" panose="020B0606020202030204" pitchFamily="34" charset="0"/>
              </a:rPr>
              <a:t>99</a:t>
            </a:r>
            <a:endParaRPr lang="en-US" sz="1400" dirty="0"/>
          </a:p>
        </p:txBody>
      </p:sp>
      <p:sp>
        <p:nvSpPr>
          <p:cNvPr id="41" name="Rectangle 40"/>
          <p:cNvSpPr/>
          <p:nvPr/>
        </p:nvSpPr>
        <p:spPr>
          <a:xfrm>
            <a:off x="6984195" y="1624693"/>
            <a:ext cx="429926" cy="307777"/>
          </a:xfrm>
          <a:prstGeom prst="rect">
            <a:avLst/>
          </a:prstGeom>
        </p:spPr>
        <p:txBody>
          <a:bodyPr wrap="none">
            <a:spAutoFit/>
          </a:bodyPr>
          <a:lstStyle/>
          <a:p>
            <a:pPr algn="ctr"/>
            <a:r>
              <a:rPr lang="en-US" sz="1400" dirty="0">
                <a:latin typeface="Arial Narrow" panose="020B0606020202030204" pitchFamily="34" charset="0"/>
              </a:rPr>
              <a:t>162</a:t>
            </a:r>
            <a:endParaRPr lang="en-US" sz="1400" dirty="0"/>
          </a:p>
        </p:txBody>
      </p:sp>
      <p:sp>
        <p:nvSpPr>
          <p:cNvPr id="42" name="Rectangle 41"/>
          <p:cNvSpPr/>
          <p:nvPr/>
        </p:nvSpPr>
        <p:spPr>
          <a:xfrm>
            <a:off x="7675645" y="1624693"/>
            <a:ext cx="429926" cy="307777"/>
          </a:xfrm>
          <a:prstGeom prst="rect">
            <a:avLst/>
          </a:prstGeom>
        </p:spPr>
        <p:txBody>
          <a:bodyPr wrap="none">
            <a:spAutoFit/>
          </a:bodyPr>
          <a:lstStyle/>
          <a:p>
            <a:pPr algn="ctr"/>
            <a:r>
              <a:rPr lang="en-US" sz="1400" dirty="0">
                <a:latin typeface="Arial Narrow" panose="020B0606020202030204" pitchFamily="34" charset="0"/>
              </a:rPr>
              <a:t>161</a:t>
            </a:r>
            <a:endParaRPr lang="en-US" sz="1400" dirty="0"/>
          </a:p>
        </p:txBody>
      </p:sp>
      <p:sp>
        <p:nvSpPr>
          <p:cNvPr id="43" name="Rectangle 42"/>
          <p:cNvSpPr/>
          <p:nvPr/>
        </p:nvSpPr>
        <p:spPr>
          <a:xfrm>
            <a:off x="9407421" y="1624693"/>
            <a:ext cx="429926" cy="307777"/>
          </a:xfrm>
          <a:prstGeom prst="rect">
            <a:avLst/>
          </a:prstGeom>
        </p:spPr>
        <p:txBody>
          <a:bodyPr wrap="none">
            <a:spAutoFit/>
          </a:bodyPr>
          <a:lstStyle/>
          <a:p>
            <a:pPr algn="ctr"/>
            <a:r>
              <a:rPr lang="en-US" sz="1400" dirty="0">
                <a:latin typeface="Arial Narrow" panose="020B0606020202030204" pitchFamily="34" charset="0"/>
              </a:rPr>
              <a:t>100</a:t>
            </a:r>
            <a:endParaRPr lang="en-US" sz="1400" dirty="0"/>
          </a:p>
        </p:txBody>
      </p:sp>
      <p:sp>
        <p:nvSpPr>
          <p:cNvPr id="44" name="Rectangle 43"/>
          <p:cNvSpPr/>
          <p:nvPr/>
        </p:nvSpPr>
        <p:spPr>
          <a:xfrm>
            <a:off x="10111463" y="1624693"/>
            <a:ext cx="429926" cy="307777"/>
          </a:xfrm>
          <a:prstGeom prst="rect">
            <a:avLst/>
          </a:prstGeom>
        </p:spPr>
        <p:txBody>
          <a:bodyPr wrap="none">
            <a:spAutoFit/>
          </a:bodyPr>
          <a:lstStyle/>
          <a:p>
            <a:pPr algn="ctr"/>
            <a:r>
              <a:rPr lang="en-US" sz="1400" dirty="0">
                <a:latin typeface="Arial Narrow" panose="020B0606020202030204" pitchFamily="34" charset="0"/>
              </a:rPr>
              <a:t>101</a:t>
            </a:r>
            <a:endParaRPr lang="en-US" sz="1400" dirty="0"/>
          </a:p>
        </p:txBody>
      </p:sp>
      <p:sp>
        <p:nvSpPr>
          <p:cNvPr id="45" name="TextBox 6"/>
          <p:cNvSpPr txBox="1"/>
          <p:nvPr/>
        </p:nvSpPr>
        <p:spPr>
          <a:xfrm>
            <a:off x="2790657" y="1896623"/>
            <a:ext cx="444352" cy="261610"/>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dirty="0">
                <a:solidFill>
                  <a:schemeClr val="tx1">
                    <a:lumMod val="65000"/>
                    <a:lumOff val="35000"/>
                  </a:schemeClr>
                </a:solidFill>
                <a:latin typeface="Arial Narrow" panose="020B0606020202030204" pitchFamily="34" charset="0"/>
              </a:rPr>
              <a:t>n=36</a:t>
            </a:r>
          </a:p>
        </p:txBody>
      </p:sp>
      <p:sp>
        <p:nvSpPr>
          <p:cNvPr id="46" name="TextBox 1"/>
          <p:cNvSpPr txBox="1"/>
          <p:nvPr/>
        </p:nvSpPr>
        <p:spPr>
          <a:xfrm>
            <a:off x="5224783" y="1896623"/>
            <a:ext cx="444352" cy="261610"/>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dirty="0">
                <a:solidFill>
                  <a:schemeClr val="tx1">
                    <a:lumMod val="65000"/>
                    <a:lumOff val="35000"/>
                  </a:schemeClr>
                </a:solidFill>
                <a:latin typeface="Arial Narrow" panose="020B0606020202030204" pitchFamily="34" charset="0"/>
              </a:rPr>
              <a:t>n=36</a:t>
            </a:r>
          </a:p>
        </p:txBody>
      </p:sp>
    </p:spTree>
    <p:extLst>
      <p:ext uri="{BB962C8B-B14F-4D97-AF65-F5344CB8AC3E}">
        <p14:creationId xmlns:p14="http://schemas.microsoft.com/office/powerpoint/2010/main" val="197532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graphicEl>
                                              <a:chart seriesIdx="-4" categoryIdx="0" bldStep="category"/>
                                            </p:graphicEl>
                                          </p:spTgt>
                                        </p:tgtEl>
                                        <p:attrNameLst>
                                          <p:attrName>style.visibility</p:attrName>
                                        </p:attrNameLst>
                                      </p:cBhvr>
                                      <p:to>
                                        <p:strVal val="visible"/>
                                      </p:to>
                                    </p:set>
                                    <p:animEffect transition="in" filter="wipe(up)">
                                      <p:cBhvr>
                                        <p:cTn id="7" dur="500"/>
                                        <p:tgtEl>
                                          <p:spTgt spid="5">
                                            <p:graphicEl>
                                              <a:chart seriesIdx="-4" categoryIdx="0" bldStep="category"/>
                                            </p:graphicEl>
                                          </p:spTgt>
                                        </p:tgtEl>
                                      </p:cBhvr>
                                    </p:animEffect>
                                  </p:childTnLst>
                                </p:cTn>
                              </p:par>
                            </p:childTnLst>
                          </p:cTn>
                        </p:par>
                        <p:par>
                          <p:cTn id="8" fill="hold">
                            <p:stCondLst>
                              <p:cond delay="500"/>
                            </p:stCondLst>
                            <p:childTnLst>
                              <p:par>
                                <p:cTn id="9" presetID="1" presetClass="entr" presetSubtype="0" fill="hold" grpId="0" nodeType="afterEffect">
                                  <p:stCondLst>
                                    <p:cond delay="500"/>
                                  </p:stCondLst>
                                  <p:childTnLst>
                                    <p:set>
                                      <p:cBhvr>
                                        <p:cTn id="10" dur="1" fill="hold">
                                          <p:stCondLst>
                                            <p:cond delay="0"/>
                                          </p:stCondLst>
                                        </p:cTn>
                                        <p:tgtEl>
                                          <p:spTgt spid="30"/>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5">
                                            <p:graphicEl>
                                              <a:chart seriesIdx="-4" categoryIdx="1" bldStep="category"/>
                                            </p:graphicEl>
                                          </p:spTgt>
                                        </p:tgtEl>
                                        <p:attrNameLst>
                                          <p:attrName>style.visibility</p:attrName>
                                        </p:attrNameLst>
                                      </p:cBhvr>
                                      <p:to>
                                        <p:strVal val="visible"/>
                                      </p:to>
                                    </p:set>
                                    <p:animEffect transition="in" filter="wipe(up)">
                                      <p:cBhvr>
                                        <p:cTn id="18" dur="500"/>
                                        <p:tgtEl>
                                          <p:spTgt spid="5">
                                            <p:graphicEl>
                                              <a:chart seriesIdx="-4" categoryIdx="1" bldStep="category"/>
                                            </p:graphicEl>
                                          </p:spTgt>
                                        </p:tgtEl>
                                      </p:cBhvr>
                                    </p:animEffect>
                                  </p:childTnLst>
                                </p:cTn>
                              </p:par>
                            </p:childTnLst>
                          </p:cTn>
                        </p:par>
                        <p:par>
                          <p:cTn id="19" fill="hold">
                            <p:stCondLst>
                              <p:cond delay="500"/>
                            </p:stCondLst>
                            <p:childTnLst>
                              <p:par>
                                <p:cTn id="20" presetID="1" presetClass="entr" presetSubtype="0" fill="hold" grpId="0" nodeType="afterEffect">
                                  <p:stCondLst>
                                    <p:cond delay="500"/>
                                  </p:stCondLst>
                                  <p:childTnLst>
                                    <p:set>
                                      <p:cBhvr>
                                        <p:cTn id="21" dur="1" fill="hold">
                                          <p:stCondLst>
                                            <p:cond delay="0"/>
                                          </p:stCondLst>
                                        </p:cTn>
                                        <p:tgtEl>
                                          <p:spTgt spid="33"/>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5">
                                            <p:graphicEl>
                                              <a:chart seriesIdx="-4" categoryIdx="2" bldStep="category"/>
                                            </p:graphicEl>
                                          </p:spTgt>
                                        </p:tgtEl>
                                        <p:attrNameLst>
                                          <p:attrName>style.visibility</p:attrName>
                                        </p:attrNameLst>
                                      </p:cBhvr>
                                      <p:to>
                                        <p:strVal val="visible"/>
                                      </p:to>
                                    </p:set>
                                    <p:animEffect transition="in" filter="wipe(up)">
                                      <p:cBhvr>
                                        <p:cTn id="29" dur="500"/>
                                        <p:tgtEl>
                                          <p:spTgt spid="5">
                                            <p:graphicEl>
                                              <a:chart seriesIdx="-4" categoryIdx="2" bldStep="category"/>
                                            </p:graphicEl>
                                          </p:spTgt>
                                        </p:tgtEl>
                                      </p:cBhvr>
                                    </p:animEffect>
                                  </p:childTnLst>
                                </p:cTn>
                              </p:par>
                            </p:childTnLst>
                          </p:cTn>
                        </p:par>
                        <p:par>
                          <p:cTn id="30" fill="hold">
                            <p:stCondLst>
                              <p:cond delay="500"/>
                            </p:stCondLst>
                            <p:childTnLst>
                              <p:par>
                                <p:cTn id="31" presetID="1" presetClass="entr" presetSubtype="0" fill="hold" grpId="0" nodeType="afterEffect">
                                  <p:stCondLst>
                                    <p:cond delay="500"/>
                                  </p:stCondLst>
                                  <p:childTnLst>
                                    <p:set>
                                      <p:cBhvr>
                                        <p:cTn id="32" dur="1" fill="hold">
                                          <p:stCondLst>
                                            <p:cond delay="0"/>
                                          </p:stCondLst>
                                        </p:cTn>
                                        <p:tgtEl>
                                          <p:spTgt spid="35"/>
                                        </p:tgtEl>
                                        <p:attrNameLst>
                                          <p:attrName>style.visibility</p:attrName>
                                        </p:attrNameLst>
                                      </p:cBhvr>
                                      <p:to>
                                        <p:strVal val="visible"/>
                                      </p:to>
                                    </p:set>
                                  </p:childTnLst>
                                </p:cTn>
                              </p:par>
                            </p:childTnLst>
                          </p:cTn>
                        </p:par>
                        <p:par>
                          <p:cTn id="33" fill="hold">
                            <p:stCondLst>
                              <p:cond delay="1000"/>
                            </p:stCondLst>
                            <p:childTnLst>
                              <p:par>
                                <p:cTn id="34" presetID="1" presetClass="entr" presetSubtype="0"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5">
                                            <p:graphicEl>
                                              <a:chart seriesIdx="-4" categoryIdx="3" bldStep="category"/>
                                            </p:graphicEl>
                                          </p:spTgt>
                                        </p:tgtEl>
                                        <p:attrNameLst>
                                          <p:attrName>style.visibility</p:attrName>
                                        </p:attrNameLst>
                                      </p:cBhvr>
                                      <p:to>
                                        <p:strVal val="visible"/>
                                      </p:to>
                                    </p:set>
                                    <p:animEffect transition="in" filter="wipe(up)">
                                      <p:cBhvr>
                                        <p:cTn id="40" dur="500"/>
                                        <p:tgtEl>
                                          <p:spTgt spid="5">
                                            <p:graphicEl>
                                              <a:chart seriesIdx="-4" categoryIdx="3" bldStep="category"/>
                                            </p:graphicEl>
                                          </p:spTgt>
                                        </p:tgtEl>
                                      </p:cBhvr>
                                    </p:animEffect>
                                  </p:childTnLst>
                                </p:cTn>
                              </p:par>
                            </p:childTnLst>
                          </p:cTn>
                        </p:par>
                        <p:par>
                          <p:cTn id="41" fill="hold">
                            <p:stCondLst>
                              <p:cond delay="500"/>
                            </p:stCondLst>
                            <p:childTnLst>
                              <p:par>
                                <p:cTn id="42" presetID="1" presetClass="entr" presetSubtype="0" fill="hold" grpId="0" nodeType="afterEffect">
                                  <p:stCondLst>
                                    <p:cond delay="500"/>
                                  </p:stCondLst>
                                  <p:childTnLst>
                                    <p:set>
                                      <p:cBhvr>
                                        <p:cTn id="43" dur="1" fill="hold">
                                          <p:stCondLst>
                                            <p:cond delay="0"/>
                                          </p:stCondLst>
                                        </p:cTn>
                                        <p:tgtEl>
                                          <p:spTgt spid="34"/>
                                        </p:tgtEl>
                                        <p:attrNameLst>
                                          <p:attrName>style.visibility</p:attrName>
                                        </p:attrNameLst>
                                      </p:cBhvr>
                                      <p:to>
                                        <p:strVal val="visible"/>
                                      </p:to>
                                    </p:set>
                                  </p:childTnLst>
                                </p:cTn>
                              </p:par>
                            </p:childTnLst>
                          </p:cTn>
                        </p:par>
                        <p:par>
                          <p:cTn id="44" fill="hold">
                            <p:stCondLst>
                              <p:cond delay="1000"/>
                            </p:stCondLst>
                            <p:childTnLst>
                              <p:par>
                                <p:cTn id="45" presetID="1" presetClass="entr" presetSubtype="0"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category" animBg="0"/>
        </p:bldSub>
      </p:bldGraphic>
      <p:bldP spid="16" grpId="0"/>
      <p:bldP spid="25" grpId="0"/>
      <p:bldP spid="26" grpId="0"/>
      <p:bldP spid="30" grpId="0" animBg="1"/>
      <p:bldP spid="31" grpId="0"/>
      <p:bldP spid="33" grpId="0" animBg="1"/>
      <p:bldP spid="34" grpId="0" animBg="1"/>
      <p:bldP spid="3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a:t>SPYRAL HTN – OFF MED</a:t>
            </a:r>
            <a:endParaRPr lang="en-US" sz="3200" dirty="0"/>
          </a:p>
        </p:txBody>
      </p:sp>
      <p:sp>
        <p:nvSpPr>
          <p:cNvPr id="4" name="Text Placeholder 3"/>
          <p:cNvSpPr>
            <a:spLocks noGrp="1"/>
          </p:cNvSpPr>
          <p:nvPr>
            <p:ph type="body" sz="quarter" idx="13"/>
          </p:nvPr>
        </p:nvSpPr>
        <p:spPr/>
        <p:txBody>
          <a:bodyPr/>
          <a:lstStyle/>
          <a:p>
            <a:r>
              <a:rPr lang="en-US" dirty="0"/>
              <a:t>Accessory Arteries – Blood Pressure Change to 3 Months</a:t>
            </a:r>
          </a:p>
        </p:txBody>
      </p:sp>
      <p:graphicFrame>
        <p:nvGraphicFramePr>
          <p:cNvPr id="43" name="Chart 42">
            <a:extLst>
              <a:ext uri="{FF2B5EF4-FFF2-40B4-BE49-F238E27FC236}">
                <a16:creationId xmlns:a16="http://schemas.microsoft.com/office/drawing/2014/main" id="{A0118C81-CBDF-4FD9-BB80-E1AFA4EADDCC}"/>
              </a:ext>
            </a:extLst>
          </p:cNvPr>
          <p:cNvGraphicFramePr/>
          <p:nvPr>
            <p:extLst>
              <p:ext uri="{D42A27DB-BD31-4B8C-83A1-F6EECF244321}">
                <p14:modId xmlns:p14="http://schemas.microsoft.com/office/powerpoint/2010/main" val="1052040992"/>
              </p:ext>
            </p:extLst>
          </p:nvPr>
        </p:nvGraphicFramePr>
        <p:xfrm>
          <a:off x="528545" y="2014440"/>
          <a:ext cx="10813661" cy="4848966"/>
        </p:xfrm>
        <a:graphic>
          <a:graphicData uri="http://schemas.openxmlformats.org/drawingml/2006/chart">
            <c:chart xmlns:c="http://schemas.openxmlformats.org/drawingml/2006/chart" xmlns:r="http://schemas.openxmlformats.org/officeDocument/2006/relationships" r:id="rId3"/>
          </a:graphicData>
        </a:graphic>
      </p:graphicFrame>
      <p:sp>
        <p:nvSpPr>
          <p:cNvPr id="44" name="TextBox 43">
            <a:extLst>
              <a:ext uri="{FF2B5EF4-FFF2-40B4-BE49-F238E27FC236}">
                <a16:creationId xmlns:a16="http://schemas.microsoft.com/office/drawing/2014/main" id="{37CE7F38-B81A-4835-B795-4C81C5430B43}"/>
              </a:ext>
            </a:extLst>
          </p:cNvPr>
          <p:cNvSpPr txBox="1"/>
          <p:nvPr/>
        </p:nvSpPr>
        <p:spPr>
          <a:xfrm>
            <a:off x="3000077" y="2506229"/>
            <a:ext cx="380232" cy="261610"/>
          </a:xfrm>
          <a:prstGeom prst="rect">
            <a:avLst/>
          </a:prstGeom>
          <a:noFill/>
        </p:spPr>
        <p:txBody>
          <a:bodyPr wrap="none" rtlCol="0">
            <a:spAutoFit/>
          </a:bodyPr>
          <a:lstStyle/>
          <a:p>
            <a:pPr algn="ctr"/>
            <a:r>
              <a:rPr lang="en-US" sz="1100" dirty="0">
                <a:solidFill>
                  <a:schemeClr val="bg1">
                    <a:lumMod val="95000"/>
                  </a:schemeClr>
                </a:solidFill>
                <a:latin typeface="Arial Narrow" panose="020B0606020202030204" pitchFamily="34" charset="0"/>
              </a:rPr>
              <a:t>n=7</a:t>
            </a:r>
          </a:p>
        </p:txBody>
      </p:sp>
      <p:sp>
        <p:nvSpPr>
          <p:cNvPr id="45" name="TextBox 44">
            <a:extLst>
              <a:ext uri="{FF2B5EF4-FFF2-40B4-BE49-F238E27FC236}">
                <a16:creationId xmlns:a16="http://schemas.microsoft.com/office/drawing/2014/main" id="{65E0099F-3D1B-4693-AB1B-7B19B494159A}"/>
              </a:ext>
            </a:extLst>
          </p:cNvPr>
          <p:cNvSpPr txBox="1"/>
          <p:nvPr/>
        </p:nvSpPr>
        <p:spPr>
          <a:xfrm>
            <a:off x="7852688" y="2506229"/>
            <a:ext cx="444353" cy="261610"/>
          </a:xfrm>
          <a:prstGeom prst="rect">
            <a:avLst/>
          </a:prstGeom>
          <a:noFill/>
        </p:spPr>
        <p:txBody>
          <a:bodyPr wrap="none" rtlCol="0">
            <a:spAutoFit/>
          </a:bodyPr>
          <a:lstStyle/>
          <a:p>
            <a:pPr algn="ctr"/>
            <a:r>
              <a:rPr lang="en-US" sz="1100" dirty="0">
                <a:solidFill>
                  <a:schemeClr val="bg1">
                    <a:lumMod val="95000"/>
                  </a:schemeClr>
                </a:solidFill>
                <a:latin typeface="Arial Narrow" panose="020B0606020202030204" pitchFamily="34" charset="0"/>
              </a:rPr>
              <a:t>n=28</a:t>
            </a:r>
          </a:p>
        </p:txBody>
      </p:sp>
      <p:sp>
        <p:nvSpPr>
          <p:cNvPr id="46" name="Rectangle 45">
            <a:extLst>
              <a:ext uri="{FF2B5EF4-FFF2-40B4-BE49-F238E27FC236}">
                <a16:creationId xmlns:a16="http://schemas.microsoft.com/office/drawing/2014/main" id="{FDC48517-6312-4CD1-9EFE-1EBDA4475688}"/>
              </a:ext>
            </a:extLst>
          </p:cNvPr>
          <p:cNvSpPr/>
          <p:nvPr/>
        </p:nvSpPr>
        <p:spPr>
          <a:xfrm>
            <a:off x="2143079" y="1638339"/>
            <a:ext cx="2094227" cy="707886"/>
          </a:xfrm>
          <a:prstGeom prst="rect">
            <a:avLst/>
          </a:prstGeom>
        </p:spPr>
        <p:txBody>
          <a:bodyPr wrap="none">
            <a:spAutoFit/>
          </a:bodyPr>
          <a:lstStyle/>
          <a:p>
            <a:pPr algn="ctr"/>
            <a:r>
              <a:rPr lang="en-US" sz="2000" b="1" dirty="0">
                <a:solidFill>
                  <a:srgbClr val="001E46"/>
                </a:solidFill>
                <a:latin typeface="Arial Narrow"/>
              </a:rPr>
              <a:t>Patient with </a:t>
            </a:r>
          </a:p>
          <a:p>
            <a:pPr algn="ctr"/>
            <a:r>
              <a:rPr lang="en-US" sz="2000" b="1" dirty="0">
                <a:solidFill>
                  <a:srgbClr val="001E46"/>
                </a:solidFill>
                <a:latin typeface="Arial Narrow"/>
              </a:rPr>
              <a:t>Accessory Arteries</a:t>
            </a:r>
          </a:p>
        </p:txBody>
      </p:sp>
      <p:sp>
        <p:nvSpPr>
          <p:cNvPr id="47" name="Rectangle 46">
            <a:extLst>
              <a:ext uri="{FF2B5EF4-FFF2-40B4-BE49-F238E27FC236}">
                <a16:creationId xmlns:a16="http://schemas.microsoft.com/office/drawing/2014/main" id="{3701EC2E-2A0D-4FD5-A15F-7E49D5598B95}"/>
              </a:ext>
            </a:extLst>
          </p:cNvPr>
          <p:cNvSpPr/>
          <p:nvPr/>
        </p:nvSpPr>
        <p:spPr>
          <a:xfrm>
            <a:off x="7005988" y="1638339"/>
            <a:ext cx="2094227" cy="707886"/>
          </a:xfrm>
          <a:prstGeom prst="rect">
            <a:avLst/>
          </a:prstGeom>
        </p:spPr>
        <p:txBody>
          <a:bodyPr wrap="none">
            <a:spAutoFit/>
          </a:bodyPr>
          <a:lstStyle/>
          <a:p>
            <a:pPr algn="ctr"/>
            <a:r>
              <a:rPr lang="en-US" sz="2000" b="1" dirty="0">
                <a:solidFill>
                  <a:srgbClr val="001E46"/>
                </a:solidFill>
                <a:latin typeface="Arial Narrow"/>
              </a:rPr>
              <a:t>Patient without </a:t>
            </a:r>
          </a:p>
          <a:p>
            <a:pPr algn="ctr"/>
            <a:r>
              <a:rPr lang="en-US" sz="2000" b="1" dirty="0">
                <a:solidFill>
                  <a:srgbClr val="001E46"/>
                </a:solidFill>
                <a:latin typeface="Arial Narrow"/>
              </a:rPr>
              <a:t>Accessory Arteries</a:t>
            </a:r>
          </a:p>
        </p:txBody>
      </p:sp>
      <p:grpSp>
        <p:nvGrpSpPr>
          <p:cNvPr id="51" name="Group 50">
            <a:extLst>
              <a:ext uri="{FF2B5EF4-FFF2-40B4-BE49-F238E27FC236}">
                <a16:creationId xmlns:a16="http://schemas.microsoft.com/office/drawing/2014/main" id="{C150706B-73E3-4B07-86DC-DE589A869E85}"/>
              </a:ext>
            </a:extLst>
          </p:cNvPr>
          <p:cNvGrpSpPr/>
          <p:nvPr/>
        </p:nvGrpSpPr>
        <p:grpSpPr>
          <a:xfrm>
            <a:off x="3194756" y="5531657"/>
            <a:ext cx="4858347" cy="737957"/>
            <a:chOff x="3194756" y="4675885"/>
            <a:chExt cx="4858347" cy="737957"/>
          </a:xfrm>
        </p:grpSpPr>
        <p:sp>
          <p:nvSpPr>
            <p:cNvPr id="52" name="Left Bracket 51">
              <a:extLst>
                <a:ext uri="{FF2B5EF4-FFF2-40B4-BE49-F238E27FC236}">
                  <a16:creationId xmlns:a16="http://schemas.microsoft.com/office/drawing/2014/main" id="{881B2D84-5DC4-48C5-89CE-A0EFFB643B9D}"/>
                </a:ext>
              </a:extLst>
            </p:cNvPr>
            <p:cNvSpPr/>
            <p:nvPr/>
          </p:nvSpPr>
          <p:spPr>
            <a:xfrm rot="5400000" flipH="1">
              <a:off x="5587353" y="2283288"/>
              <a:ext cx="73152" cy="4858346"/>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TextBox 52">
              <a:extLst>
                <a:ext uri="{FF2B5EF4-FFF2-40B4-BE49-F238E27FC236}">
                  <a16:creationId xmlns:a16="http://schemas.microsoft.com/office/drawing/2014/main" id="{A6EA72FA-EDDB-4D30-BEB7-BC66345CAE91}"/>
                </a:ext>
              </a:extLst>
            </p:cNvPr>
            <p:cNvSpPr txBox="1"/>
            <p:nvPr/>
          </p:nvSpPr>
          <p:spPr>
            <a:xfrm>
              <a:off x="3194757" y="4767511"/>
              <a:ext cx="4858346" cy="646331"/>
            </a:xfrm>
            <a:prstGeom prst="rect">
              <a:avLst/>
            </a:prstGeom>
            <a:noFill/>
          </p:spPr>
          <p:txBody>
            <a:bodyPr wrap="square" rtlCol="0">
              <a:spAutoFit/>
            </a:bodyPr>
            <a:lstStyle/>
            <a:p>
              <a:pPr algn="ctr"/>
              <a:r>
                <a:rPr lang="el-GR" b="1" dirty="0">
                  <a:latin typeface="Arial Narrow" panose="020B0606020202030204" pitchFamily="34" charset="0"/>
                </a:rPr>
                <a:t>Δ</a:t>
              </a:r>
              <a:r>
                <a:rPr lang="en-US" b="1" dirty="0">
                  <a:latin typeface="Arial Narrow" panose="020B0606020202030204" pitchFamily="34" charset="0"/>
                </a:rPr>
                <a:t> -2.5 mmHg</a:t>
              </a:r>
            </a:p>
            <a:p>
              <a:pPr algn="ctr"/>
              <a:r>
                <a:rPr lang="en-US" b="1" i="1" dirty="0">
                  <a:latin typeface="Arial Narrow" panose="020B0606020202030204" pitchFamily="34" charset="0"/>
                </a:rPr>
                <a:t>P </a:t>
              </a:r>
              <a:r>
                <a:rPr lang="en-US" b="1" dirty="0">
                  <a:latin typeface="Arial Narrow" panose="020B0606020202030204" pitchFamily="34" charset="0"/>
                </a:rPr>
                <a:t>= 0.58</a:t>
              </a:r>
            </a:p>
          </p:txBody>
        </p:sp>
      </p:grpSp>
    </p:spTree>
    <p:extLst>
      <p:ext uri="{BB962C8B-B14F-4D97-AF65-F5344CB8AC3E}">
        <p14:creationId xmlns:p14="http://schemas.microsoft.com/office/powerpoint/2010/main" val="30351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a:t>SPYRAL HTN – OFF MED</a:t>
            </a:r>
            <a:endParaRPr lang="en-US" sz="3200" dirty="0"/>
          </a:p>
        </p:txBody>
      </p:sp>
      <p:sp>
        <p:nvSpPr>
          <p:cNvPr id="4" name="Text Placeholder 3"/>
          <p:cNvSpPr>
            <a:spLocks noGrp="1"/>
          </p:cNvSpPr>
          <p:nvPr>
            <p:ph type="body" sz="quarter" idx="13"/>
          </p:nvPr>
        </p:nvSpPr>
        <p:spPr/>
        <p:txBody>
          <a:bodyPr/>
          <a:lstStyle/>
          <a:p>
            <a:r>
              <a:rPr lang="en-US" dirty="0"/>
              <a:t>Number of Ablations (</a:t>
            </a:r>
            <a:r>
              <a:rPr lang="en-US" dirty="0" err="1"/>
              <a:t>Tertiles</a:t>
            </a:r>
            <a:r>
              <a:rPr lang="en-US" dirty="0"/>
              <a:t>): Blood Pressure Change at 3 Months</a:t>
            </a:r>
          </a:p>
        </p:txBody>
      </p:sp>
      <p:sp>
        <p:nvSpPr>
          <p:cNvPr id="53" name="TextBox 52">
            <a:extLst>
              <a:ext uri="{FF2B5EF4-FFF2-40B4-BE49-F238E27FC236}">
                <a16:creationId xmlns:a16="http://schemas.microsoft.com/office/drawing/2014/main" id="{A6EA72FA-EDDB-4D30-BEB7-BC66345CAE91}"/>
              </a:ext>
            </a:extLst>
          </p:cNvPr>
          <p:cNvSpPr txBox="1"/>
          <p:nvPr/>
        </p:nvSpPr>
        <p:spPr>
          <a:xfrm>
            <a:off x="7293699" y="6098126"/>
            <a:ext cx="4303787" cy="369332"/>
          </a:xfrm>
          <a:prstGeom prst="rect">
            <a:avLst/>
          </a:prstGeom>
          <a:noFill/>
        </p:spPr>
        <p:txBody>
          <a:bodyPr wrap="square" rtlCol="0">
            <a:spAutoFit/>
          </a:bodyPr>
          <a:lstStyle/>
          <a:p>
            <a:pPr algn="ctr"/>
            <a:r>
              <a:rPr lang="en-US" b="1" i="1" dirty="0">
                <a:latin typeface="Arial Narrow" panose="020B0606020202030204" pitchFamily="34" charset="0"/>
              </a:rPr>
              <a:t>P </a:t>
            </a:r>
            <a:r>
              <a:rPr lang="en-US" b="1" dirty="0">
                <a:latin typeface="Arial Narrow" panose="020B0606020202030204" pitchFamily="34" charset="0"/>
              </a:rPr>
              <a:t>= 0.98</a:t>
            </a:r>
          </a:p>
        </p:txBody>
      </p:sp>
      <p:graphicFrame>
        <p:nvGraphicFramePr>
          <p:cNvPr id="12" name="Chart 11">
            <a:extLst>
              <a:ext uri="{FF2B5EF4-FFF2-40B4-BE49-F238E27FC236}">
                <a16:creationId xmlns:a16="http://schemas.microsoft.com/office/drawing/2014/main" id="{57CEB0A0-2BB6-479A-916A-911CF955DC30}"/>
              </a:ext>
            </a:extLst>
          </p:cNvPr>
          <p:cNvGraphicFramePr/>
          <p:nvPr>
            <p:extLst>
              <p:ext uri="{D42A27DB-BD31-4B8C-83A1-F6EECF244321}">
                <p14:modId xmlns:p14="http://schemas.microsoft.com/office/powerpoint/2010/main" val="3559287945"/>
              </p:ext>
            </p:extLst>
          </p:nvPr>
        </p:nvGraphicFramePr>
        <p:xfrm>
          <a:off x="6244063" y="2014440"/>
          <a:ext cx="5582177" cy="4083686"/>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a:extLst>
              <a:ext uri="{FF2B5EF4-FFF2-40B4-BE49-F238E27FC236}">
                <a16:creationId xmlns:a16="http://schemas.microsoft.com/office/drawing/2014/main" id="{9335C419-772D-4EE7-BA22-56FD0FBB2CA7}"/>
              </a:ext>
            </a:extLst>
          </p:cNvPr>
          <p:cNvSpPr/>
          <p:nvPr/>
        </p:nvSpPr>
        <p:spPr>
          <a:xfrm>
            <a:off x="7661999" y="1806275"/>
            <a:ext cx="575799" cy="430887"/>
          </a:xfrm>
          <a:prstGeom prst="rect">
            <a:avLst/>
          </a:prstGeom>
        </p:spPr>
        <p:txBody>
          <a:bodyPr wrap="none">
            <a:spAutoFit/>
          </a:bodyPr>
          <a:lstStyle/>
          <a:p>
            <a:pPr algn="ctr"/>
            <a:r>
              <a:rPr lang="en-US" sz="2200" b="1" dirty="0">
                <a:solidFill>
                  <a:srgbClr val="001E46"/>
                </a:solidFill>
                <a:latin typeface="Arial Narrow"/>
              </a:rPr>
              <a:t>&lt;38</a:t>
            </a:r>
          </a:p>
        </p:txBody>
      </p:sp>
      <p:sp>
        <p:nvSpPr>
          <p:cNvPr id="14" name="Rectangle 13">
            <a:extLst>
              <a:ext uri="{FF2B5EF4-FFF2-40B4-BE49-F238E27FC236}">
                <a16:creationId xmlns:a16="http://schemas.microsoft.com/office/drawing/2014/main" id="{F89F2E0C-A77D-46E2-8DC3-AF31CBA0F2DF}"/>
              </a:ext>
            </a:extLst>
          </p:cNvPr>
          <p:cNvSpPr/>
          <p:nvPr/>
        </p:nvSpPr>
        <p:spPr>
          <a:xfrm>
            <a:off x="10616879" y="1809281"/>
            <a:ext cx="596637" cy="430887"/>
          </a:xfrm>
          <a:prstGeom prst="rect">
            <a:avLst/>
          </a:prstGeom>
        </p:spPr>
        <p:txBody>
          <a:bodyPr wrap="none">
            <a:spAutoFit/>
          </a:bodyPr>
          <a:lstStyle/>
          <a:p>
            <a:pPr algn="ctr"/>
            <a:r>
              <a:rPr lang="en-US" sz="2200" b="1" dirty="0">
                <a:solidFill>
                  <a:srgbClr val="001E46"/>
                </a:solidFill>
                <a:latin typeface="Arial Narrow"/>
              </a:rPr>
              <a:t>≥49</a:t>
            </a:r>
          </a:p>
        </p:txBody>
      </p:sp>
      <p:sp>
        <p:nvSpPr>
          <p:cNvPr id="16" name="Rectangle 15">
            <a:extLst>
              <a:ext uri="{FF2B5EF4-FFF2-40B4-BE49-F238E27FC236}">
                <a16:creationId xmlns:a16="http://schemas.microsoft.com/office/drawing/2014/main" id="{F7EABA6C-FD9B-40B0-8B5A-24C50818FDEA}"/>
              </a:ext>
            </a:extLst>
          </p:cNvPr>
          <p:cNvSpPr/>
          <p:nvPr/>
        </p:nvSpPr>
        <p:spPr>
          <a:xfrm>
            <a:off x="9058307" y="1809281"/>
            <a:ext cx="774571" cy="430887"/>
          </a:xfrm>
          <a:prstGeom prst="rect">
            <a:avLst/>
          </a:prstGeom>
        </p:spPr>
        <p:txBody>
          <a:bodyPr wrap="none">
            <a:spAutoFit/>
          </a:bodyPr>
          <a:lstStyle/>
          <a:p>
            <a:pPr algn="ctr"/>
            <a:r>
              <a:rPr lang="en-US" sz="2200" b="1" dirty="0">
                <a:solidFill>
                  <a:srgbClr val="001E46"/>
                </a:solidFill>
                <a:latin typeface="Arial Narrow"/>
              </a:rPr>
              <a:t>38-48</a:t>
            </a:r>
          </a:p>
        </p:txBody>
      </p:sp>
      <p:sp>
        <p:nvSpPr>
          <p:cNvPr id="17" name="TextBox 16">
            <a:extLst>
              <a:ext uri="{FF2B5EF4-FFF2-40B4-BE49-F238E27FC236}">
                <a16:creationId xmlns:a16="http://schemas.microsoft.com/office/drawing/2014/main" id="{0D0D88DD-C17A-4284-8F7A-E0EB82143079}"/>
              </a:ext>
            </a:extLst>
          </p:cNvPr>
          <p:cNvSpPr txBox="1"/>
          <p:nvPr/>
        </p:nvSpPr>
        <p:spPr>
          <a:xfrm>
            <a:off x="7727724" y="2423384"/>
            <a:ext cx="444352" cy="261610"/>
          </a:xfrm>
          <a:prstGeom prst="rect">
            <a:avLst/>
          </a:prstGeom>
          <a:noFill/>
        </p:spPr>
        <p:txBody>
          <a:bodyPr wrap="none" rtlCol="0">
            <a:spAutoFit/>
          </a:bodyPr>
          <a:lstStyle/>
          <a:p>
            <a:pPr algn="ctr"/>
            <a:r>
              <a:rPr lang="en-US" sz="1100" dirty="0">
                <a:solidFill>
                  <a:schemeClr val="bg1">
                    <a:lumMod val="95000"/>
                  </a:schemeClr>
                </a:solidFill>
                <a:latin typeface="Arial Narrow" panose="020B0606020202030204" pitchFamily="34" charset="0"/>
              </a:rPr>
              <a:t>n=12</a:t>
            </a:r>
          </a:p>
        </p:txBody>
      </p:sp>
      <p:sp>
        <p:nvSpPr>
          <p:cNvPr id="44" name="TextBox 43">
            <a:extLst>
              <a:ext uri="{FF2B5EF4-FFF2-40B4-BE49-F238E27FC236}">
                <a16:creationId xmlns:a16="http://schemas.microsoft.com/office/drawing/2014/main" id="{37CE7F38-B81A-4835-B795-4C81C5430B43}"/>
              </a:ext>
            </a:extLst>
          </p:cNvPr>
          <p:cNvSpPr txBox="1"/>
          <p:nvPr/>
        </p:nvSpPr>
        <p:spPr>
          <a:xfrm>
            <a:off x="9255476" y="2423384"/>
            <a:ext cx="380233" cy="261610"/>
          </a:xfrm>
          <a:prstGeom prst="rect">
            <a:avLst/>
          </a:prstGeom>
          <a:noFill/>
        </p:spPr>
        <p:txBody>
          <a:bodyPr wrap="none" rtlCol="0">
            <a:spAutoFit/>
          </a:bodyPr>
          <a:lstStyle/>
          <a:p>
            <a:pPr algn="ctr"/>
            <a:r>
              <a:rPr lang="en-US" sz="1100" dirty="0">
                <a:solidFill>
                  <a:schemeClr val="bg1"/>
                </a:solidFill>
                <a:latin typeface="Arial Narrow" panose="020B0606020202030204" pitchFamily="34" charset="0"/>
              </a:rPr>
              <a:t>n=9</a:t>
            </a:r>
          </a:p>
        </p:txBody>
      </p:sp>
      <p:sp>
        <p:nvSpPr>
          <p:cNvPr id="45" name="TextBox 44">
            <a:extLst>
              <a:ext uri="{FF2B5EF4-FFF2-40B4-BE49-F238E27FC236}">
                <a16:creationId xmlns:a16="http://schemas.microsoft.com/office/drawing/2014/main" id="{65E0099F-3D1B-4693-AB1B-7B19B494159A}"/>
              </a:ext>
            </a:extLst>
          </p:cNvPr>
          <p:cNvSpPr txBox="1"/>
          <p:nvPr/>
        </p:nvSpPr>
        <p:spPr>
          <a:xfrm>
            <a:off x="10693021" y="2423384"/>
            <a:ext cx="444352" cy="261610"/>
          </a:xfrm>
          <a:prstGeom prst="rect">
            <a:avLst/>
          </a:prstGeom>
          <a:noFill/>
        </p:spPr>
        <p:txBody>
          <a:bodyPr wrap="none" rtlCol="0">
            <a:spAutoFit/>
          </a:bodyPr>
          <a:lstStyle/>
          <a:p>
            <a:pPr algn="ctr"/>
            <a:r>
              <a:rPr lang="en-US" sz="1100" dirty="0">
                <a:solidFill>
                  <a:schemeClr val="bg1"/>
                </a:solidFill>
                <a:latin typeface="Arial Narrow" panose="020B0606020202030204" pitchFamily="34" charset="0"/>
              </a:rPr>
              <a:t>n=14</a:t>
            </a:r>
          </a:p>
        </p:txBody>
      </p:sp>
      <p:sp>
        <p:nvSpPr>
          <p:cNvPr id="3" name="Rectangle 2">
            <a:extLst>
              <a:ext uri="{FF2B5EF4-FFF2-40B4-BE49-F238E27FC236}">
                <a16:creationId xmlns:a16="http://schemas.microsoft.com/office/drawing/2014/main" id="{0CA4BFDF-E03D-4E9E-8FF2-2FA24ED270C7}"/>
              </a:ext>
            </a:extLst>
          </p:cNvPr>
          <p:cNvSpPr/>
          <p:nvPr/>
        </p:nvSpPr>
        <p:spPr>
          <a:xfrm>
            <a:off x="7175715" y="1240269"/>
            <a:ext cx="4463512" cy="430887"/>
          </a:xfrm>
          <a:prstGeom prst="rect">
            <a:avLst/>
          </a:prstGeom>
          <a:solidFill>
            <a:schemeClr val="tx1">
              <a:lumMod val="50000"/>
              <a:lumOff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24-hr Systolic BP</a:t>
            </a:r>
          </a:p>
        </p:txBody>
      </p:sp>
      <p:sp>
        <p:nvSpPr>
          <p:cNvPr id="20" name="TextBox 19">
            <a:extLst>
              <a:ext uri="{FF2B5EF4-FFF2-40B4-BE49-F238E27FC236}">
                <a16:creationId xmlns:a16="http://schemas.microsoft.com/office/drawing/2014/main" id="{5A707BE0-9871-4DFA-B495-ABF81CD74127}"/>
              </a:ext>
            </a:extLst>
          </p:cNvPr>
          <p:cNvSpPr txBox="1"/>
          <p:nvPr/>
        </p:nvSpPr>
        <p:spPr>
          <a:xfrm>
            <a:off x="1148558" y="6098126"/>
            <a:ext cx="4303787" cy="369332"/>
          </a:xfrm>
          <a:prstGeom prst="rect">
            <a:avLst/>
          </a:prstGeom>
          <a:noFill/>
        </p:spPr>
        <p:txBody>
          <a:bodyPr wrap="square" rtlCol="0">
            <a:spAutoFit/>
          </a:bodyPr>
          <a:lstStyle/>
          <a:p>
            <a:pPr algn="ctr"/>
            <a:r>
              <a:rPr lang="en-US" b="1" i="1" dirty="0">
                <a:latin typeface="Arial Narrow" panose="020B0606020202030204" pitchFamily="34" charset="0"/>
              </a:rPr>
              <a:t>P </a:t>
            </a:r>
            <a:r>
              <a:rPr lang="en-US" b="1" dirty="0">
                <a:latin typeface="Arial Narrow" panose="020B0606020202030204" pitchFamily="34" charset="0"/>
              </a:rPr>
              <a:t>= 0.69</a:t>
            </a:r>
          </a:p>
        </p:txBody>
      </p:sp>
      <p:graphicFrame>
        <p:nvGraphicFramePr>
          <p:cNvPr id="21" name="Chart 20">
            <a:extLst>
              <a:ext uri="{FF2B5EF4-FFF2-40B4-BE49-F238E27FC236}">
                <a16:creationId xmlns:a16="http://schemas.microsoft.com/office/drawing/2014/main" id="{4CA82102-0593-438B-837C-426E0427F522}"/>
              </a:ext>
            </a:extLst>
          </p:cNvPr>
          <p:cNvGraphicFramePr/>
          <p:nvPr>
            <p:extLst>
              <p:ext uri="{D42A27DB-BD31-4B8C-83A1-F6EECF244321}">
                <p14:modId xmlns:p14="http://schemas.microsoft.com/office/powerpoint/2010/main" val="2118113213"/>
              </p:ext>
            </p:extLst>
          </p:nvPr>
        </p:nvGraphicFramePr>
        <p:xfrm>
          <a:off x="216907" y="2014440"/>
          <a:ext cx="5582177" cy="4083686"/>
        </p:xfrm>
        <a:graphic>
          <a:graphicData uri="http://schemas.openxmlformats.org/drawingml/2006/chart">
            <c:chart xmlns:c="http://schemas.openxmlformats.org/drawingml/2006/chart" xmlns:r="http://schemas.openxmlformats.org/officeDocument/2006/relationships" r:id="rId4"/>
          </a:graphicData>
        </a:graphic>
      </p:graphicFrame>
      <p:sp>
        <p:nvSpPr>
          <p:cNvPr id="22" name="Rectangle 21">
            <a:extLst>
              <a:ext uri="{FF2B5EF4-FFF2-40B4-BE49-F238E27FC236}">
                <a16:creationId xmlns:a16="http://schemas.microsoft.com/office/drawing/2014/main" id="{0186E373-490B-4B0F-B3C5-3C9884414183}"/>
              </a:ext>
            </a:extLst>
          </p:cNvPr>
          <p:cNvSpPr/>
          <p:nvPr/>
        </p:nvSpPr>
        <p:spPr>
          <a:xfrm>
            <a:off x="1646547" y="1806275"/>
            <a:ext cx="575799" cy="430887"/>
          </a:xfrm>
          <a:prstGeom prst="rect">
            <a:avLst/>
          </a:prstGeom>
        </p:spPr>
        <p:txBody>
          <a:bodyPr wrap="none">
            <a:spAutoFit/>
          </a:bodyPr>
          <a:lstStyle/>
          <a:p>
            <a:pPr algn="ctr"/>
            <a:r>
              <a:rPr lang="en-US" sz="2200" b="1" dirty="0">
                <a:solidFill>
                  <a:srgbClr val="001E46"/>
                </a:solidFill>
                <a:latin typeface="Arial Narrow"/>
              </a:rPr>
              <a:t>&lt;38</a:t>
            </a:r>
          </a:p>
        </p:txBody>
      </p:sp>
      <p:sp>
        <p:nvSpPr>
          <p:cNvPr id="23" name="Rectangle 22">
            <a:extLst>
              <a:ext uri="{FF2B5EF4-FFF2-40B4-BE49-F238E27FC236}">
                <a16:creationId xmlns:a16="http://schemas.microsoft.com/office/drawing/2014/main" id="{FD7DA570-A717-422B-876B-74F7CCB583D6}"/>
              </a:ext>
            </a:extLst>
          </p:cNvPr>
          <p:cNvSpPr/>
          <p:nvPr/>
        </p:nvSpPr>
        <p:spPr>
          <a:xfrm>
            <a:off x="4599555" y="1809281"/>
            <a:ext cx="596637" cy="430887"/>
          </a:xfrm>
          <a:prstGeom prst="rect">
            <a:avLst/>
          </a:prstGeom>
        </p:spPr>
        <p:txBody>
          <a:bodyPr wrap="none">
            <a:spAutoFit/>
          </a:bodyPr>
          <a:lstStyle/>
          <a:p>
            <a:pPr algn="ctr"/>
            <a:r>
              <a:rPr lang="en-US" sz="2200" b="1" dirty="0">
                <a:solidFill>
                  <a:srgbClr val="001E46"/>
                </a:solidFill>
                <a:latin typeface="Arial Narrow"/>
              </a:rPr>
              <a:t>≥49</a:t>
            </a:r>
          </a:p>
        </p:txBody>
      </p:sp>
      <p:sp>
        <p:nvSpPr>
          <p:cNvPr id="24" name="Rectangle 23">
            <a:extLst>
              <a:ext uri="{FF2B5EF4-FFF2-40B4-BE49-F238E27FC236}">
                <a16:creationId xmlns:a16="http://schemas.microsoft.com/office/drawing/2014/main" id="{8F3165B1-D0E0-4344-A8BC-4740C75B5B82}"/>
              </a:ext>
            </a:extLst>
          </p:cNvPr>
          <p:cNvSpPr/>
          <p:nvPr/>
        </p:nvSpPr>
        <p:spPr>
          <a:xfrm>
            <a:off x="3032357" y="1809281"/>
            <a:ext cx="774571" cy="430887"/>
          </a:xfrm>
          <a:prstGeom prst="rect">
            <a:avLst/>
          </a:prstGeom>
        </p:spPr>
        <p:txBody>
          <a:bodyPr wrap="none">
            <a:spAutoFit/>
          </a:bodyPr>
          <a:lstStyle/>
          <a:p>
            <a:pPr algn="ctr"/>
            <a:r>
              <a:rPr lang="en-US" sz="2200" b="1" dirty="0">
                <a:solidFill>
                  <a:srgbClr val="001E46"/>
                </a:solidFill>
                <a:latin typeface="Arial Narrow"/>
              </a:rPr>
              <a:t>38-48</a:t>
            </a:r>
          </a:p>
        </p:txBody>
      </p:sp>
      <p:sp>
        <p:nvSpPr>
          <p:cNvPr id="25" name="TextBox 24">
            <a:extLst>
              <a:ext uri="{FF2B5EF4-FFF2-40B4-BE49-F238E27FC236}">
                <a16:creationId xmlns:a16="http://schemas.microsoft.com/office/drawing/2014/main" id="{B1422B66-2D05-4605-B9CD-D6C404AB282E}"/>
              </a:ext>
            </a:extLst>
          </p:cNvPr>
          <p:cNvSpPr txBox="1"/>
          <p:nvPr/>
        </p:nvSpPr>
        <p:spPr>
          <a:xfrm>
            <a:off x="1712271" y="2423384"/>
            <a:ext cx="444353" cy="261610"/>
          </a:xfrm>
          <a:prstGeom prst="rect">
            <a:avLst/>
          </a:prstGeom>
          <a:noFill/>
        </p:spPr>
        <p:txBody>
          <a:bodyPr wrap="none" rtlCol="0">
            <a:spAutoFit/>
          </a:bodyPr>
          <a:lstStyle/>
          <a:p>
            <a:pPr algn="ctr"/>
            <a:r>
              <a:rPr lang="en-US" sz="1100" dirty="0">
                <a:solidFill>
                  <a:schemeClr val="bg1">
                    <a:lumMod val="95000"/>
                  </a:schemeClr>
                </a:solidFill>
                <a:latin typeface="Arial Narrow" panose="020B0606020202030204" pitchFamily="34" charset="0"/>
              </a:rPr>
              <a:t>n=13</a:t>
            </a:r>
          </a:p>
        </p:txBody>
      </p:sp>
      <p:sp>
        <p:nvSpPr>
          <p:cNvPr id="26" name="TextBox 25">
            <a:extLst>
              <a:ext uri="{FF2B5EF4-FFF2-40B4-BE49-F238E27FC236}">
                <a16:creationId xmlns:a16="http://schemas.microsoft.com/office/drawing/2014/main" id="{DFE1FB3A-FB45-440B-9BB0-0F3B91E4F504}"/>
              </a:ext>
            </a:extLst>
          </p:cNvPr>
          <p:cNvSpPr txBox="1"/>
          <p:nvPr/>
        </p:nvSpPr>
        <p:spPr>
          <a:xfrm>
            <a:off x="3197466" y="2423384"/>
            <a:ext cx="444352" cy="261610"/>
          </a:xfrm>
          <a:prstGeom prst="rect">
            <a:avLst/>
          </a:prstGeom>
          <a:noFill/>
        </p:spPr>
        <p:txBody>
          <a:bodyPr wrap="none" rtlCol="0">
            <a:spAutoFit/>
          </a:bodyPr>
          <a:lstStyle/>
          <a:p>
            <a:pPr algn="ctr"/>
            <a:r>
              <a:rPr lang="en-US" sz="1100" dirty="0">
                <a:solidFill>
                  <a:schemeClr val="bg1"/>
                </a:solidFill>
                <a:latin typeface="Arial Narrow" panose="020B0606020202030204" pitchFamily="34" charset="0"/>
              </a:rPr>
              <a:t>n=10</a:t>
            </a:r>
          </a:p>
        </p:txBody>
      </p:sp>
      <p:sp>
        <p:nvSpPr>
          <p:cNvPr id="27" name="TextBox 26">
            <a:extLst>
              <a:ext uri="{FF2B5EF4-FFF2-40B4-BE49-F238E27FC236}">
                <a16:creationId xmlns:a16="http://schemas.microsoft.com/office/drawing/2014/main" id="{2CA2C446-2116-4105-92BB-46A0B5F70F79}"/>
              </a:ext>
            </a:extLst>
          </p:cNvPr>
          <p:cNvSpPr txBox="1"/>
          <p:nvPr/>
        </p:nvSpPr>
        <p:spPr>
          <a:xfrm>
            <a:off x="4675697" y="2423384"/>
            <a:ext cx="444352" cy="261610"/>
          </a:xfrm>
          <a:prstGeom prst="rect">
            <a:avLst/>
          </a:prstGeom>
          <a:noFill/>
        </p:spPr>
        <p:txBody>
          <a:bodyPr wrap="none" rtlCol="0">
            <a:spAutoFit/>
          </a:bodyPr>
          <a:lstStyle/>
          <a:p>
            <a:pPr algn="ctr"/>
            <a:r>
              <a:rPr lang="en-US" sz="1100" dirty="0">
                <a:solidFill>
                  <a:schemeClr val="bg1"/>
                </a:solidFill>
                <a:latin typeface="Arial Narrow" panose="020B0606020202030204" pitchFamily="34" charset="0"/>
              </a:rPr>
              <a:t>n=14</a:t>
            </a:r>
          </a:p>
        </p:txBody>
      </p:sp>
      <p:sp>
        <p:nvSpPr>
          <p:cNvPr id="28" name="Rectangle 27">
            <a:extLst>
              <a:ext uri="{FF2B5EF4-FFF2-40B4-BE49-F238E27FC236}">
                <a16:creationId xmlns:a16="http://schemas.microsoft.com/office/drawing/2014/main" id="{5BE324CF-7E64-4FDF-838C-CC78B2C16810}"/>
              </a:ext>
            </a:extLst>
          </p:cNvPr>
          <p:cNvSpPr/>
          <p:nvPr/>
        </p:nvSpPr>
        <p:spPr>
          <a:xfrm>
            <a:off x="1148559" y="1240269"/>
            <a:ext cx="4463512" cy="430887"/>
          </a:xfrm>
          <a:prstGeom prst="rect">
            <a:avLst/>
          </a:prstGeom>
          <a:solidFill>
            <a:schemeClr val="tx1">
              <a:lumMod val="50000"/>
              <a:lumOff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Office Systolic BP</a:t>
            </a:r>
          </a:p>
        </p:txBody>
      </p:sp>
      <p:sp>
        <p:nvSpPr>
          <p:cNvPr id="5" name="TextBox 4">
            <a:extLst>
              <a:ext uri="{FF2B5EF4-FFF2-40B4-BE49-F238E27FC236}">
                <a16:creationId xmlns:a16="http://schemas.microsoft.com/office/drawing/2014/main" id="{CC601758-A840-4F88-A8F8-4BDDFE4533B4}"/>
              </a:ext>
            </a:extLst>
          </p:cNvPr>
          <p:cNvSpPr txBox="1"/>
          <p:nvPr/>
        </p:nvSpPr>
        <p:spPr>
          <a:xfrm>
            <a:off x="1501745" y="4518996"/>
            <a:ext cx="865405" cy="307777"/>
          </a:xfrm>
          <a:prstGeom prst="rect">
            <a:avLst/>
          </a:prstGeom>
          <a:noFill/>
        </p:spPr>
        <p:txBody>
          <a:bodyPr wrap="square" rtlCol="0">
            <a:spAutoFit/>
          </a:bodyPr>
          <a:lstStyle/>
          <a:p>
            <a:pPr algn="ctr"/>
            <a:r>
              <a:rPr lang="en-US" sz="1400" dirty="0">
                <a:latin typeface="Arial Narrow" panose="020B0606020202030204" pitchFamily="34" charset="0"/>
              </a:rPr>
              <a:t>± 14.7</a:t>
            </a:r>
          </a:p>
        </p:txBody>
      </p:sp>
      <p:sp>
        <p:nvSpPr>
          <p:cNvPr id="29" name="TextBox 28">
            <a:extLst>
              <a:ext uri="{FF2B5EF4-FFF2-40B4-BE49-F238E27FC236}">
                <a16:creationId xmlns:a16="http://schemas.microsoft.com/office/drawing/2014/main" id="{98029E14-1CB2-4CBB-AFC4-1BC653270104}"/>
              </a:ext>
            </a:extLst>
          </p:cNvPr>
          <p:cNvSpPr txBox="1"/>
          <p:nvPr/>
        </p:nvSpPr>
        <p:spPr>
          <a:xfrm>
            <a:off x="2986940" y="4967892"/>
            <a:ext cx="865405" cy="307777"/>
          </a:xfrm>
          <a:prstGeom prst="rect">
            <a:avLst/>
          </a:prstGeom>
          <a:noFill/>
        </p:spPr>
        <p:txBody>
          <a:bodyPr wrap="square" rtlCol="0">
            <a:spAutoFit/>
          </a:bodyPr>
          <a:lstStyle/>
          <a:p>
            <a:pPr algn="ctr"/>
            <a:r>
              <a:rPr lang="en-US" sz="1400" dirty="0">
                <a:latin typeface="Arial Narrow" panose="020B0606020202030204" pitchFamily="34" charset="0"/>
              </a:rPr>
              <a:t>± 16.0</a:t>
            </a:r>
          </a:p>
        </p:txBody>
      </p:sp>
      <p:sp>
        <p:nvSpPr>
          <p:cNvPr id="30" name="TextBox 29">
            <a:extLst>
              <a:ext uri="{FF2B5EF4-FFF2-40B4-BE49-F238E27FC236}">
                <a16:creationId xmlns:a16="http://schemas.microsoft.com/office/drawing/2014/main" id="{2B7DC60B-E62D-42C3-8FBD-4BE7B2FDAFDE}"/>
              </a:ext>
            </a:extLst>
          </p:cNvPr>
          <p:cNvSpPr txBox="1"/>
          <p:nvPr/>
        </p:nvSpPr>
        <p:spPr>
          <a:xfrm>
            <a:off x="4465171" y="5723662"/>
            <a:ext cx="865405" cy="307777"/>
          </a:xfrm>
          <a:prstGeom prst="rect">
            <a:avLst/>
          </a:prstGeom>
          <a:noFill/>
        </p:spPr>
        <p:txBody>
          <a:bodyPr wrap="square" rtlCol="0">
            <a:spAutoFit/>
          </a:bodyPr>
          <a:lstStyle/>
          <a:p>
            <a:pPr algn="ctr"/>
            <a:r>
              <a:rPr lang="en-US" sz="1400" dirty="0">
                <a:latin typeface="Arial Narrow" panose="020B0606020202030204" pitchFamily="34" charset="0"/>
              </a:rPr>
              <a:t>± 16.3</a:t>
            </a:r>
          </a:p>
        </p:txBody>
      </p:sp>
      <p:sp>
        <p:nvSpPr>
          <p:cNvPr id="31" name="TextBox 30">
            <a:extLst>
              <a:ext uri="{FF2B5EF4-FFF2-40B4-BE49-F238E27FC236}">
                <a16:creationId xmlns:a16="http://schemas.microsoft.com/office/drawing/2014/main" id="{C07FF5DD-AD0F-4BC9-A8BA-7D346D4298D5}"/>
              </a:ext>
            </a:extLst>
          </p:cNvPr>
          <p:cNvSpPr txBox="1"/>
          <p:nvPr/>
        </p:nvSpPr>
        <p:spPr>
          <a:xfrm>
            <a:off x="7517197" y="4043361"/>
            <a:ext cx="865405" cy="307777"/>
          </a:xfrm>
          <a:prstGeom prst="rect">
            <a:avLst/>
          </a:prstGeom>
          <a:noFill/>
        </p:spPr>
        <p:txBody>
          <a:bodyPr wrap="square" rtlCol="0">
            <a:spAutoFit/>
          </a:bodyPr>
          <a:lstStyle/>
          <a:p>
            <a:pPr algn="ctr"/>
            <a:r>
              <a:rPr lang="en-US" sz="1400" dirty="0">
                <a:latin typeface="Arial Narrow" panose="020B0606020202030204" pitchFamily="34" charset="0"/>
              </a:rPr>
              <a:t>± 13.8</a:t>
            </a:r>
          </a:p>
        </p:txBody>
      </p:sp>
      <p:sp>
        <p:nvSpPr>
          <p:cNvPr id="32" name="TextBox 31">
            <a:extLst>
              <a:ext uri="{FF2B5EF4-FFF2-40B4-BE49-F238E27FC236}">
                <a16:creationId xmlns:a16="http://schemas.microsoft.com/office/drawing/2014/main" id="{04B2D434-E190-47F4-96E1-A38B8038C7A6}"/>
              </a:ext>
            </a:extLst>
          </p:cNvPr>
          <p:cNvSpPr txBox="1"/>
          <p:nvPr/>
        </p:nvSpPr>
        <p:spPr>
          <a:xfrm>
            <a:off x="9012890" y="3867590"/>
            <a:ext cx="865405" cy="307777"/>
          </a:xfrm>
          <a:prstGeom prst="rect">
            <a:avLst/>
          </a:prstGeom>
          <a:noFill/>
        </p:spPr>
        <p:txBody>
          <a:bodyPr wrap="square" rtlCol="0">
            <a:spAutoFit/>
          </a:bodyPr>
          <a:lstStyle/>
          <a:p>
            <a:pPr algn="ctr"/>
            <a:r>
              <a:rPr lang="en-US" sz="1400" dirty="0">
                <a:latin typeface="Arial Narrow" panose="020B0606020202030204" pitchFamily="34" charset="0"/>
              </a:rPr>
              <a:t>± 6.0</a:t>
            </a:r>
          </a:p>
        </p:txBody>
      </p:sp>
      <p:sp>
        <p:nvSpPr>
          <p:cNvPr id="33" name="TextBox 32">
            <a:extLst>
              <a:ext uri="{FF2B5EF4-FFF2-40B4-BE49-F238E27FC236}">
                <a16:creationId xmlns:a16="http://schemas.microsoft.com/office/drawing/2014/main" id="{3B461CA2-04A2-488A-A60A-573F0820CB45}"/>
              </a:ext>
            </a:extLst>
          </p:cNvPr>
          <p:cNvSpPr txBox="1"/>
          <p:nvPr/>
        </p:nvSpPr>
        <p:spPr>
          <a:xfrm>
            <a:off x="10482495" y="4065865"/>
            <a:ext cx="865405" cy="307777"/>
          </a:xfrm>
          <a:prstGeom prst="rect">
            <a:avLst/>
          </a:prstGeom>
          <a:noFill/>
        </p:spPr>
        <p:txBody>
          <a:bodyPr wrap="square" rtlCol="0">
            <a:spAutoFit/>
          </a:bodyPr>
          <a:lstStyle/>
          <a:p>
            <a:pPr algn="ctr"/>
            <a:r>
              <a:rPr lang="en-US" sz="1400" dirty="0">
                <a:latin typeface="Arial Narrow" panose="020B0606020202030204" pitchFamily="34" charset="0"/>
              </a:rPr>
              <a:t>± 9.7</a:t>
            </a:r>
          </a:p>
        </p:txBody>
      </p:sp>
      <p:sp>
        <p:nvSpPr>
          <p:cNvPr id="6" name="Rectangle 5">
            <a:extLst>
              <a:ext uri="{FF2B5EF4-FFF2-40B4-BE49-F238E27FC236}">
                <a16:creationId xmlns:a16="http://schemas.microsoft.com/office/drawing/2014/main" id="{491FE328-E3DA-4BFD-A2C8-EEFF2998E36B}"/>
              </a:ext>
            </a:extLst>
          </p:cNvPr>
          <p:cNvSpPr/>
          <p:nvPr/>
        </p:nvSpPr>
        <p:spPr>
          <a:xfrm>
            <a:off x="1745934" y="2167073"/>
            <a:ext cx="377026" cy="261610"/>
          </a:xfrm>
          <a:prstGeom prst="rect">
            <a:avLst/>
          </a:prstGeom>
        </p:spPr>
        <p:txBody>
          <a:bodyPr wrap="none" anchor="ctr">
            <a:spAutoFit/>
          </a:bodyPr>
          <a:lstStyle/>
          <a:p>
            <a:r>
              <a:rPr lang="en-US" sz="1100" dirty="0">
                <a:solidFill>
                  <a:srgbClr val="000000"/>
                </a:solidFill>
                <a:latin typeface="Arial Narrow" panose="020B0606020202030204" pitchFamily="34" charset="0"/>
                <a:ea typeface="Times New Roman" panose="02020603050405020304" pitchFamily="18" charset="0"/>
              </a:rPr>
              <a:t>165</a:t>
            </a:r>
            <a:endParaRPr lang="en-US" sz="1600" dirty="0">
              <a:latin typeface="Arial Narrow" panose="020B0606020202030204" pitchFamily="34" charset="0"/>
            </a:endParaRPr>
          </a:p>
        </p:txBody>
      </p:sp>
      <p:sp>
        <p:nvSpPr>
          <p:cNvPr id="34" name="Rectangle 33">
            <a:extLst>
              <a:ext uri="{FF2B5EF4-FFF2-40B4-BE49-F238E27FC236}">
                <a16:creationId xmlns:a16="http://schemas.microsoft.com/office/drawing/2014/main" id="{BEA65A7A-D80A-42B6-8083-F0B21B88071C}"/>
              </a:ext>
            </a:extLst>
          </p:cNvPr>
          <p:cNvSpPr/>
          <p:nvPr/>
        </p:nvSpPr>
        <p:spPr>
          <a:xfrm>
            <a:off x="3231129" y="2167073"/>
            <a:ext cx="377026" cy="261610"/>
          </a:xfrm>
          <a:prstGeom prst="rect">
            <a:avLst/>
          </a:prstGeom>
        </p:spPr>
        <p:txBody>
          <a:bodyPr wrap="none" anchor="ctr">
            <a:spAutoFit/>
          </a:bodyPr>
          <a:lstStyle/>
          <a:p>
            <a:r>
              <a:rPr lang="en-US" sz="1100" dirty="0">
                <a:solidFill>
                  <a:srgbClr val="000000"/>
                </a:solidFill>
                <a:latin typeface="Arial Narrow" panose="020B0606020202030204" pitchFamily="34" charset="0"/>
                <a:ea typeface="Times New Roman" panose="02020603050405020304" pitchFamily="18" charset="0"/>
              </a:rPr>
              <a:t>161</a:t>
            </a:r>
            <a:endParaRPr lang="en-US" sz="1600" dirty="0">
              <a:latin typeface="Arial Narrow" panose="020B0606020202030204" pitchFamily="34" charset="0"/>
            </a:endParaRPr>
          </a:p>
        </p:txBody>
      </p:sp>
      <p:sp>
        <p:nvSpPr>
          <p:cNvPr id="35" name="Rectangle 34">
            <a:extLst>
              <a:ext uri="{FF2B5EF4-FFF2-40B4-BE49-F238E27FC236}">
                <a16:creationId xmlns:a16="http://schemas.microsoft.com/office/drawing/2014/main" id="{53103987-6C04-4005-9FC5-D1A9B2F3B9D4}"/>
              </a:ext>
            </a:extLst>
          </p:cNvPr>
          <p:cNvSpPr/>
          <p:nvPr/>
        </p:nvSpPr>
        <p:spPr>
          <a:xfrm>
            <a:off x="4709360" y="2167073"/>
            <a:ext cx="377026" cy="261610"/>
          </a:xfrm>
          <a:prstGeom prst="rect">
            <a:avLst/>
          </a:prstGeom>
        </p:spPr>
        <p:txBody>
          <a:bodyPr wrap="none" anchor="ctr">
            <a:spAutoFit/>
          </a:bodyPr>
          <a:lstStyle/>
          <a:p>
            <a:r>
              <a:rPr lang="en-US" sz="1100" dirty="0">
                <a:solidFill>
                  <a:srgbClr val="000000"/>
                </a:solidFill>
                <a:latin typeface="Arial Narrow" panose="020B0606020202030204" pitchFamily="34" charset="0"/>
                <a:ea typeface="Times New Roman" panose="02020603050405020304" pitchFamily="18" charset="0"/>
              </a:rPr>
              <a:t>160</a:t>
            </a:r>
            <a:endParaRPr lang="en-US" sz="1600" dirty="0">
              <a:latin typeface="Arial Narrow" panose="020B0606020202030204" pitchFamily="34" charset="0"/>
            </a:endParaRPr>
          </a:p>
        </p:txBody>
      </p:sp>
      <p:sp>
        <p:nvSpPr>
          <p:cNvPr id="36" name="Rectangle 35">
            <a:extLst>
              <a:ext uri="{FF2B5EF4-FFF2-40B4-BE49-F238E27FC236}">
                <a16:creationId xmlns:a16="http://schemas.microsoft.com/office/drawing/2014/main" id="{FA9808ED-167C-4888-BE49-EA28C0E7C9F9}"/>
              </a:ext>
            </a:extLst>
          </p:cNvPr>
          <p:cNvSpPr/>
          <p:nvPr/>
        </p:nvSpPr>
        <p:spPr>
          <a:xfrm>
            <a:off x="7761386" y="2167073"/>
            <a:ext cx="377026" cy="261610"/>
          </a:xfrm>
          <a:prstGeom prst="rect">
            <a:avLst/>
          </a:prstGeom>
        </p:spPr>
        <p:txBody>
          <a:bodyPr wrap="none" anchor="ctr">
            <a:spAutoFit/>
          </a:bodyPr>
          <a:lstStyle/>
          <a:p>
            <a:r>
              <a:rPr lang="en-US" sz="1100" dirty="0">
                <a:solidFill>
                  <a:srgbClr val="000000"/>
                </a:solidFill>
                <a:latin typeface="Arial Narrow" panose="020B0606020202030204" pitchFamily="34" charset="0"/>
                <a:ea typeface="Times New Roman" panose="02020603050405020304" pitchFamily="18" charset="0"/>
              </a:rPr>
              <a:t>157</a:t>
            </a:r>
            <a:endParaRPr lang="en-US" sz="1600" dirty="0">
              <a:latin typeface="Arial Narrow" panose="020B0606020202030204" pitchFamily="34" charset="0"/>
            </a:endParaRPr>
          </a:p>
        </p:txBody>
      </p:sp>
      <p:sp>
        <p:nvSpPr>
          <p:cNvPr id="37" name="Rectangle 36">
            <a:extLst>
              <a:ext uri="{FF2B5EF4-FFF2-40B4-BE49-F238E27FC236}">
                <a16:creationId xmlns:a16="http://schemas.microsoft.com/office/drawing/2014/main" id="{5AD087DE-B72F-435B-BCD1-02ED28F6061F}"/>
              </a:ext>
            </a:extLst>
          </p:cNvPr>
          <p:cNvSpPr/>
          <p:nvPr/>
        </p:nvSpPr>
        <p:spPr>
          <a:xfrm>
            <a:off x="9257079" y="2167073"/>
            <a:ext cx="377026" cy="261610"/>
          </a:xfrm>
          <a:prstGeom prst="rect">
            <a:avLst/>
          </a:prstGeom>
        </p:spPr>
        <p:txBody>
          <a:bodyPr wrap="none" anchor="ctr">
            <a:spAutoFit/>
          </a:bodyPr>
          <a:lstStyle/>
          <a:p>
            <a:r>
              <a:rPr lang="en-US" sz="1100" dirty="0">
                <a:solidFill>
                  <a:srgbClr val="000000"/>
                </a:solidFill>
                <a:latin typeface="Arial Narrow" panose="020B0606020202030204" pitchFamily="34" charset="0"/>
                <a:ea typeface="Times New Roman" panose="02020603050405020304" pitchFamily="18" charset="0"/>
              </a:rPr>
              <a:t>154</a:t>
            </a:r>
            <a:endParaRPr lang="en-US" sz="1600" dirty="0">
              <a:latin typeface="Arial Narrow" panose="020B0606020202030204" pitchFamily="34" charset="0"/>
            </a:endParaRPr>
          </a:p>
        </p:txBody>
      </p:sp>
      <p:sp>
        <p:nvSpPr>
          <p:cNvPr id="38" name="Rectangle 37">
            <a:extLst>
              <a:ext uri="{FF2B5EF4-FFF2-40B4-BE49-F238E27FC236}">
                <a16:creationId xmlns:a16="http://schemas.microsoft.com/office/drawing/2014/main" id="{F808B0B2-FD0A-47BC-86A6-562EFEB5F25C}"/>
              </a:ext>
            </a:extLst>
          </p:cNvPr>
          <p:cNvSpPr/>
          <p:nvPr/>
        </p:nvSpPr>
        <p:spPr>
          <a:xfrm>
            <a:off x="10726684" y="2167073"/>
            <a:ext cx="377026" cy="261610"/>
          </a:xfrm>
          <a:prstGeom prst="rect">
            <a:avLst/>
          </a:prstGeom>
        </p:spPr>
        <p:txBody>
          <a:bodyPr wrap="none" anchor="ctr">
            <a:spAutoFit/>
          </a:bodyPr>
          <a:lstStyle/>
          <a:p>
            <a:r>
              <a:rPr lang="en-US" sz="1100" dirty="0">
                <a:solidFill>
                  <a:srgbClr val="000000"/>
                </a:solidFill>
                <a:latin typeface="Arial Narrow" panose="020B0606020202030204" pitchFamily="34" charset="0"/>
                <a:ea typeface="Times New Roman" panose="02020603050405020304" pitchFamily="18" charset="0"/>
              </a:rPr>
              <a:t>150</a:t>
            </a:r>
            <a:endParaRPr lang="en-US" sz="1600" dirty="0">
              <a:latin typeface="Arial Narrow" panose="020B0606020202030204" pitchFamily="34" charset="0"/>
            </a:endParaRPr>
          </a:p>
        </p:txBody>
      </p:sp>
      <p:sp>
        <p:nvSpPr>
          <p:cNvPr id="39" name="Rectangle 38">
            <a:extLst>
              <a:ext uri="{FF2B5EF4-FFF2-40B4-BE49-F238E27FC236}">
                <a16:creationId xmlns:a16="http://schemas.microsoft.com/office/drawing/2014/main" id="{8B974E35-986A-495B-A26C-0C5F35B8AF1E}"/>
              </a:ext>
            </a:extLst>
          </p:cNvPr>
          <p:cNvSpPr/>
          <p:nvPr/>
        </p:nvSpPr>
        <p:spPr>
          <a:xfrm>
            <a:off x="154657" y="2167073"/>
            <a:ext cx="1261884" cy="261610"/>
          </a:xfrm>
          <a:prstGeom prst="rect">
            <a:avLst/>
          </a:prstGeom>
        </p:spPr>
        <p:txBody>
          <a:bodyPr wrap="none" anchor="ctr">
            <a:spAutoFit/>
          </a:bodyPr>
          <a:lstStyle/>
          <a:p>
            <a:r>
              <a:rPr lang="en-US" sz="1100" dirty="0">
                <a:solidFill>
                  <a:srgbClr val="000000"/>
                </a:solidFill>
                <a:latin typeface="Arial Narrow" panose="020B0606020202030204" pitchFamily="34" charset="0"/>
                <a:ea typeface="Times New Roman" panose="02020603050405020304" pitchFamily="18" charset="0"/>
              </a:rPr>
              <a:t>Baseline BP (mmHg)</a:t>
            </a:r>
            <a:endParaRPr lang="en-US" sz="1600" dirty="0">
              <a:latin typeface="Arial Narrow" panose="020B0606020202030204" pitchFamily="34" charset="0"/>
            </a:endParaRPr>
          </a:p>
        </p:txBody>
      </p:sp>
      <p:sp>
        <p:nvSpPr>
          <p:cNvPr id="40" name="Rectangle 39">
            <a:extLst>
              <a:ext uri="{FF2B5EF4-FFF2-40B4-BE49-F238E27FC236}">
                <a16:creationId xmlns:a16="http://schemas.microsoft.com/office/drawing/2014/main" id="{4FBDEC31-28C4-420E-8F95-47F3E00A7037}"/>
              </a:ext>
            </a:extLst>
          </p:cNvPr>
          <p:cNvSpPr/>
          <p:nvPr/>
        </p:nvSpPr>
        <p:spPr>
          <a:xfrm>
            <a:off x="-19436" y="1806274"/>
            <a:ext cx="1236236" cy="430887"/>
          </a:xfrm>
          <a:prstGeom prst="rect">
            <a:avLst/>
          </a:prstGeom>
        </p:spPr>
        <p:txBody>
          <a:bodyPr wrap="none">
            <a:spAutoFit/>
          </a:bodyPr>
          <a:lstStyle/>
          <a:p>
            <a:pPr algn="ctr"/>
            <a:r>
              <a:rPr lang="en-US" sz="2200" b="1" dirty="0">
                <a:solidFill>
                  <a:srgbClr val="001E46"/>
                </a:solidFill>
                <a:latin typeface="Arial Narrow"/>
              </a:rPr>
              <a:t>Ablations</a:t>
            </a:r>
          </a:p>
        </p:txBody>
      </p:sp>
    </p:spTree>
    <p:extLst>
      <p:ext uri="{BB962C8B-B14F-4D97-AF65-F5344CB8AC3E}">
        <p14:creationId xmlns:p14="http://schemas.microsoft.com/office/powerpoint/2010/main" val="2907516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a:t>SPYRAL HTN – OFF MED</a:t>
            </a:r>
            <a:endParaRPr lang="en-US" sz="3200" dirty="0"/>
          </a:p>
        </p:txBody>
      </p:sp>
      <p:sp>
        <p:nvSpPr>
          <p:cNvPr id="4" name="Text Placeholder 3"/>
          <p:cNvSpPr>
            <a:spLocks noGrp="1"/>
          </p:cNvSpPr>
          <p:nvPr>
            <p:ph type="body" sz="quarter" idx="13"/>
          </p:nvPr>
        </p:nvSpPr>
        <p:spPr/>
        <p:txBody>
          <a:bodyPr/>
          <a:lstStyle/>
          <a:p>
            <a:r>
              <a:rPr lang="en-US" dirty="0"/>
              <a:t>Main Vessel Diameter (</a:t>
            </a:r>
            <a:r>
              <a:rPr lang="en-US" dirty="0" err="1"/>
              <a:t>Tertiles</a:t>
            </a:r>
            <a:r>
              <a:rPr lang="en-US" dirty="0"/>
              <a:t>): Blood Pressure Change at 3 Months</a:t>
            </a:r>
          </a:p>
        </p:txBody>
      </p:sp>
      <p:sp>
        <p:nvSpPr>
          <p:cNvPr id="53" name="TextBox 52">
            <a:extLst>
              <a:ext uri="{FF2B5EF4-FFF2-40B4-BE49-F238E27FC236}">
                <a16:creationId xmlns:a16="http://schemas.microsoft.com/office/drawing/2014/main" id="{A6EA72FA-EDDB-4D30-BEB7-BC66345CAE91}"/>
              </a:ext>
            </a:extLst>
          </p:cNvPr>
          <p:cNvSpPr txBox="1"/>
          <p:nvPr/>
        </p:nvSpPr>
        <p:spPr>
          <a:xfrm>
            <a:off x="7293699" y="6098126"/>
            <a:ext cx="4303787" cy="369332"/>
          </a:xfrm>
          <a:prstGeom prst="rect">
            <a:avLst/>
          </a:prstGeom>
          <a:noFill/>
        </p:spPr>
        <p:txBody>
          <a:bodyPr wrap="square" rtlCol="0">
            <a:spAutoFit/>
          </a:bodyPr>
          <a:lstStyle/>
          <a:p>
            <a:pPr algn="ctr"/>
            <a:r>
              <a:rPr lang="en-US" b="1" i="1" dirty="0">
                <a:latin typeface="Arial Narrow" panose="020B0606020202030204" pitchFamily="34" charset="0"/>
              </a:rPr>
              <a:t>P </a:t>
            </a:r>
            <a:r>
              <a:rPr lang="en-US" b="1" dirty="0">
                <a:latin typeface="Arial Narrow" panose="020B0606020202030204" pitchFamily="34" charset="0"/>
              </a:rPr>
              <a:t>= 0.87</a:t>
            </a:r>
          </a:p>
        </p:txBody>
      </p:sp>
      <p:graphicFrame>
        <p:nvGraphicFramePr>
          <p:cNvPr id="12" name="Chart 11">
            <a:extLst>
              <a:ext uri="{FF2B5EF4-FFF2-40B4-BE49-F238E27FC236}">
                <a16:creationId xmlns:a16="http://schemas.microsoft.com/office/drawing/2014/main" id="{57CEB0A0-2BB6-479A-916A-911CF955DC30}"/>
              </a:ext>
            </a:extLst>
          </p:cNvPr>
          <p:cNvGraphicFramePr/>
          <p:nvPr>
            <p:extLst>
              <p:ext uri="{D42A27DB-BD31-4B8C-83A1-F6EECF244321}">
                <p14:modId xmlns:p14="http://schemas.microsoft.com/office/powerpoint/2010/main" val="3384433332"/>
              </p:ext>
            </p:extLst>
          </p:nvPr>
        </p:nvGraphicFramePr>
        <p:xfrm>
          <a:off x="6244063" y="2014440"/>
          <a:ext cx="5582177" cy="4083686"/>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a:extLst>
              <a:ext uri="{FF2B5EF4-FFF2-40B4-BE49-F238E27FC236}">
                <a16:creationId xmlns:a16="http://schemas.microsoft.com/office/drawing/2014/main" id="{9335C419-772D-4EE7-BA22-56FD0FBB2CA7}"/>
              </a:ext>
            </a:extLst>
          </p:cNvPr>
          <p:cNvSpPr/>
          <p:nvPr/>
        </p:nvSpPr>
        <p:spPr>
          <a:xfrm>
            <a:off x="7533759" y="1806275"/>
            <a:ext cx="832279" cy="430887"/>
          </a:xfrm>
          <a:prstGeom prst="rect">
            <a:avLst/>
          </a:prstGeom>
        </p:spPr>
        <p:txBody>
          <a:bodyPr wrap="none">
            <a:spAutoFit/>
          </a:bodyPr>
          <a:lstStyle/>
          <a:p>
            <a:pPr algn="ctr"/>
            <a:r>
              <a:rPr lang="en-US" sz="2200" b="1" dirty="0">
                <a:solidFill>
                  <a:srgbClr val="001E46"/>
                </a:solidFill>
                <a:latin typeface="Arial Narrow"/>
              </a:rPr>
              <a:t>&lt; 4.87</a:t>
            </a:r>
          </a:p>
        </p:txBody>
      </p:sp>
      <p:sp>
        <p:nvSpPr>
          <p:cNvPr id="14" name="Rectangle 13">
            <a:extLst>
              <a:ext uri="{FF2B5EF4-FFF2-40B4-BE49-F238E27FC236}">
                <a16:creationId xmlns:a16="http://schemas.microsoft.com/office/drawing/2014/main" id="{F89F2E0C-A77D-46E2-8DC3-AF31CBA0F2DF}"/>
              </a:ext>
            </a:extLst>
          </p:cNvPr>
          <p:cNvSpPr/>
          <p:nvPr/>
        </p:nvSpPr>
        <p:spPr>
          <a:xfrm>
            <a:off x="10488638" y="1809281"/>
            <a:ext cx="853119" cy="430887"/>
          </a:xfrm>
          <a:prstGeom prst="rect">
            <a:avLst/>
          </a:prstGeom>
        </p:spPr>
        <p:txBody>
          <a:bodyPr wrap="none">
            <a:spAutoFit/>
          </a:bodyPr>
          <a:lstStyle/>
          <a:p>
            <a:pPr algn="ctr"/>
            <a:r>
              <a:rPr lang="en-US" sz="2200" b="1" dirty="0">
                <a:solidFill>
                  <a:srgbClr val="001E46"/>
                </a:solidFill>
                <a:latin typeface="Arial Narrow"/>
              </a:rPr>
              <a:t>≥ 5.64</a:t>
            </a:r>
          </a:p>
        </p:txBody>
      </p:sp>
      <p:sp>
        <p:nvSpPr>
          <p:cNvPr id="16" name="Rectangle 15">
            <a:extLst>
              <a:ext uri="{FF2B5EF4-FFF2-40B4-BE49-F238E27FC236}">
                <a16:creationId xmlns:a16="http://schemas.microsoft.com/office/drawing/2014/main" id="{F7EABA6C-FD9B-40B0-8B5A-24C50818FDEA}"/>
              </a:ext>
            </a:extLst>
          </p:cNvPr>
          <p:cNvSpPr/>
          <p:nvPr/>
        </p:nvSpPr>
        <p:spPr>
          <a:xfrm>
            <a:off x="8840299" y="1809281"/>
            <a:ext cx="1210588" cy="430887"/>
          </a:xfrm>
          <a:prstGeom prst="rect">
            <a:avLst/>
          </a:prstGeom>
        </p:spPr>
        <p:txBody>
          <a:bodyPr wrap="none">
            <a:spAutoFit/>
          </a:bodyPr>
          <a:lstStyle/>
          <a:p>
            <a:pPr algn="ctr"/>
            <a:r>
              <a:rPr lang="en-US" sz="2200" b="1" dirty="0">
                <a:solidFill>
                  <a:srgbClr val="001E46"/>
                </a:solidFill>
                <a:latin typeface="Arial Narrow"/>
              </a:rPr>
              <a:t>4.87–5.64</a:t>
            </a:r>
          </a:p>
        </p:txBody>
      </p:sp>
      <p:sp>
        <p:nvSpPr>
          <p:cNvPr id="17" name="TextBox 16">
            <a:extLst>
              <a:ext uri="{FF2B5EF4-FFF2-40B4-BE49-F238E27FC236}">
                <a16:creationId xmlns:a16="http://schemas.microsoft.com/office/drawing/2014/main" id="{0D0D88DD-C17A-4284-8F7A-E0EB82143079}"/>
              </a:ext>
            </a:extLst>
          </p:cNvPr>
          <p:cNvSpPr txBox="1"/>
          <p:nvPr/>
        </p:nvSpPr>
        <p:spPr>
          <a:xfrm>
            <a:off x="7727723" y="2423384"/>
            <a:ext cx="444353" cy="261610"/>
          </a:xfrm>
          <a:prstGeom prst="rect">
            <a:avLst/>
          </a:prstGeom>
          <a:noFill/>
        </p:spPr>
        <p:txBody>
          <a:bodyPr wrap="none" rtlCol="0">
            <a:spAutoFit/>
          </a:bodyPr>
          <a:lstStyle/>
          <a:p>
            <a:pPr algn="ctr"/>
            <a:r>
              <a:rPr lang="en-US" sz="1100" dirty="0">
                <a:solidFill>
                  <a:schemeClr val="bg1">
                    <a:lumMod val="95000"/>
                  </a:schemeClr>
                </a:solidFill>
                <a:latin typeface="Arial Narrow" panose="020B0606020202030204" pitchFamily="34" charset="0"/>
              </a:rPr>
              <a:t>n=11</a:t>
            </a:r>
          </a:p>
        </p:txBody>
      </p:sp>
      <p:sp>
        <p:nvSpPr>
          <p:cNvPr id="44" name="TextBox 43">
            <a:extLst>
              <a:ext uri="{FF2B5EF4-FFF2-40B4-BE49-F238E27FC236}">
                <a16:creationId xmlns:a16="http://schemas.microsoft.com/office/drawing/2014/main" id="{37CE7F38-B81A-4835-B795-4C81C5430B43}"/>
              </a:ext>
            </a:extLst>
          </p:cNvPr>
          <p:cNvSpPr txBox="1"/>
          <p:nvPr/>
        </p:nvSpPr>
        <p:spPr>
          <a:xfrm>
            <a:off x="9223416" y="2423384"/>
            <a:ext cx="444353" cy="261610"/>
          </a:xfrm>
          <a:prstGeom prst="rect">
            <a:avLst/>
          </a:prstGeom>
          <a:noFill/>
        </p:spPr>
        <p:txBody>
          <a:bodyPr wrap="none" rtlCol="0">
            <a:spAutoFit/>
          </a:bodyPr>
          <a:lstStyle/>
          <a:p>
            <a:pPr algn="ctr"/>
            <a:r>
              <a:rPr lang="en-US" sz="1100" dirty="0">
                <a:solidFill>
                  <a:schemeClr val="bg1"/>
                </a:solidFill>
                <a:latin typeface="Arial Narrow" panose="020B0606020202030204" pitchFamily="34" charset="0"/>
              </a:rPr>
              <a:t>n=12</a:t>
            </a:r>
          </a:p>
        </p:txBody>
      </p:sp>
      <p:sp>
        <p:nvSpPr>
          <p:cNvPr id="45" name="TextBox 44">
            <a:extLst>
              <a:ext uri="{FF2B5EF4-FFF2-40B4-BE49-F238E27FC236}">
                <a16:creationId xmlns:a16="http://schemas.microsoft.com/office/drawing/2014/main" id="{65E0099F-3D1B-4693-AB1B-7B19B494159A}"/>
              </a:ext>
            </a:extLst>
          </p:cNvPr>
          <p:cNvSpPr txBox="1"/>
          <p:nvPr/>
        </p:nvSpPr>
        <p:spPr>
          <a:xfrm>
            <a:off x="10693021" y="2423384"/>
            <a:ext cx="444352" cy="261610"/>
          </a:xfrm>
          <a:prstGeom prst="rect">
            <a:avLst/>
          </a:prstGeom>
          <a:noFill/>
        </p:spPr>
        <p:txBody>
          <a:bodyPr wrap="none" rtlCol="0">
            <a:spAutoFit/>
          </a:bodyPr>
          <a:lstStyle/>
          <a:p>
            <a:pPr algn="ctr"/>
            <a:r>
              <a:rPr lang="en-US" sz="1100" dirty="0">
                <a:solidFill>
                  <a:schemeClr val="bg1"/>
                </a:solidFill>
                <a:latin typeface="Arial Narrow" panose="020B0606020202030204" pitchFamily="34" charset="0"/>
              </a:rPr>
              <a:t>n=12</a:t>
            </a:r>
          </a:p>
        </p:txBody>
      </p:sp>
      <p:sp>
        <p:nvSpPr>
          <p:cNvPr id="3" name="Rectangle 2">
            <a:extLst>
              <a:ext uri="{FF2B5EF4-FFF2-40B4-BE49-F238E27FC236}">
                <a16:creationId xmlns:a16="http://schemas.microsoft.com/office/drawing/2014/main" id="{0CA4BFDF-E03D-4E9E-8FF2-2FA24ED270C7}"/>
              </a:ext>
            </a:extLst>
          </p:cNvPr>
          <p:cNvSpPr/>
          <p:nvPr/>
        </p:nvSpPr>
        <p:spPr>
          <a:xfrm>
            <a:off x="7175715" y="1240269"/>
            <a:ext cx="4463512" cy="430887"/>
          </a:xfrm>
          <a:prstGeom prst="rect">
            <a:avLst/>
          </a:prstGeom>
          <a:solidFill>
            <a:schemeClr val="tx1">
              <a:lumMod val="50000"/>
              <a:lumOff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24-hr Systolic BP</a:t>
            </a:r>
          </a:p>
        </p:txBody>
      </p:sp>
      <p:sp>
        <p:nvSpPr>
          <p:cNvPr id="20" name="TextBox 19">
            <a:extLst>
              <a:ext uri="{FF2B5EF4-FFF2-40B4-BE49-F238E27FC236}">
                <a16:creationId xmlns:a16="http://schemas.microsoft.com/office/drawing/2014/main" id="{5A707BE0-9871-4DFA-B495-ABF81CD74127}"/>
              </a:ext>
            </a:extLst>
          </p:cNvPr>
          <p:cNvSpPr txBox="1"/>
          <p:nvPr/>
        </p:nvSpPr>
        <p:spPr>
          <a:xfrm>
            <a:off x="1148558" y="6098126"/>
            <a:ext cx="4303787" cy="369332"/>
          </a:xfrm>
          <a:prstGeom prst="rect">
            <a:avLst/>
          </a:prstGeom>
          <a:noFill/>
        </p:spPr>
        <p:txBody>
          <a:bodyPr wrap="square" rtlCol="0">
            <a:spAutoFit/>
          </a:bodyPr>
          <a:lstStyle/>
          <a:p>
            <a:pPr algn="ctr"/>
            <a:r>
              <a:rPr lang="en-US" b="1" i="1" dirty="0">
                <a:latin typeface="Arial Narrow" panose="020B0606020202030204" pitchFamily="34" charset="0"/>
              </a:rPr>
              <a:t>P </a:t>
            </a:r>
            <a:r>
              <a:rPr lang="en-US" b="1" dirty="0">
                <a:latin typeface="Arial Narrow" panose="020B0606020202030204" pitchFamily="34" charset="0"/>
              </a:rPr>
              <a:t>= 0.94</a:t>
            </a:r>
          </a:p>
        </p:txBody>
      </p:sp>
      <p:graphicFrame>
        <p:nvGraphicFramePr>
          <p:cNvPr id="21" name="Chart 20">
            <a:extLst>
              <a:ext uri="{FF2B5EF4-FFF2-40B4-BE49-F238E27FC236}">
                <a16:creationId xmlns:a16="http://schemas.microsoft.com/office/drawing/2014/main" id="{4CA82102-0593-438B-837C-426E0427F522}"/>
              </a:ext>
            </a:extLst>
          </p:cNvPr>
          <p:cNvGraphicFramePr/>
          <p:nvPr>
            <p:extLst>
              <p:ext uri="{D42A27DB-BD31-4B8C-83A1-F6EECF244321}">
                <p14:modId xmlns:p14="http://schemas.microsoft.com/office/powerpoint/2010/main" val="2193797738"/>
              </p:ext>
            </p:extLst>
          </p:nvPr>
        </p:nvGraphicFramePr>
        <p:xfrm>
          <a:off x="216907" y="2014440"/>
          <a:ext cx="5582177" cy="4083686"/>
        </p:xfrm>
        <a:graphic>
          <a:graphicData uri="http://schemas.openxmlformats.org/drawingml/2006/chart">
            <c:chart xmlns:c="http://schemas.openxmlformats.org/drawingml/2006/chart" xmlns:r="http://schemas.openxmlformats.org/officeDocument/2006/relationships" r:id="rId4"/>
          </a:graphicData>
        </a:graphic>
      </p:graphicFrame>
      <p:sp>
        <p:nvSpPr>
          <p:cNvPr id="22" name="Rectangle 21">
            <a:extLst>
              <a:ext uri="{FF2B5EF4-FFF2-40B4-BE49-F238E27FC236}">
                <a16:creationId xmlns:a16="http://schemas.microsoft.com/office/drawing/2014/main" id="{0186E373-490B-4B0F-B3C5-3C9884414183}"/>
              </a:ext>
            </a:extLst>
          </p:cNvPr>
          <p:cNvSpPr/>
          <p:nvPr/>
        </p:nvSpPr>
        <p:spPr>
          <a:xfrm>
            <a:off x="1550368" y="1806275"/>
            <a:ext cx="768159" cy="430887"/>
          </a:xfrm>
          <a:prstGeom prst="rect">
            <a:avLst/>
          </a:prstGeom>
        </p:spPr>
        <p:txBody>
          <a:bodyPr wrap="none">
            <a:spAutoFit/>
          </a:bodyPr>
          <a:lstStyle/>
          <a:p>
            <a:pPr algn="ctr"/>
            <a:r>
              <a:rPr lang="en-US" sz="2200" b="1" dirty="0">
                <a:solidFill>
                  <a:srgbClr val="001E46"/>
                </a:solidFill>
                <a:latin typeface="Arial Narrow"/>
              </a:rPr>
              <a:t>&lt;4.87</a:t>
            </a:r>
          </a:p>
        </p:txBody>
      </p:sp>
      <p:sp>
        <p:nvSpPr>
          <p:cNvPr id="23" name="Rectangle 22">
            <a:extLst>
              <a:ext uri="{FF2B5EF4-FFF2-40B4-BE49-F238E27FC236}">
                <a16:creationId xmlns:a16="http://schemas.microsoft.com/office/drawing/2014/main" id="{FD7DA570-A717-422B-876B-74F7CCB583D6}"/>
              </a:ext>
            </a:extLst>
          </p:cNvPr>
          <p:cNvSpPr/>
          <p:nvPr/>
        </p:nvSpPr>
        <p:spPr>
          <a:xfrm>
            <a:off x="4503374" y="1809281"/>
            <a:ext cx="788999" cy="430887"/>
          </a:xfrm>
          <a:prstGeom prst="rect">
            <a:avLst/>
          </a:prstGeom>
        </p:spPr>
        <p:txBody>
          <a:bodyPr wrap="none">
            <a:spAutoFit/>
          </a:bodyPr>
          <a:lstStyle/>
          <a:p>
            <a:pPr algn="ctr"/>
            <a:r>
              <a:rPr lang="en-US" sz="2200" b="1" dirty="0">
                <a:solidFill>
                  <a:srgbClr val="001E46"/>
                </a:solidFill>
                <a:latin typeface="Arial Narrow"/>
              </a:rPr>
              <a:t>≥5.64</a:t>
            </a:r>
          </a:p>
        </p:txBody>
      </p:sp>
      <p:sp>
        <p:nvSpPr>
          <p:cNvPr id="24" name="Rectangle 23">
            <a:extLst>
              <a:ext uri="{FF2B5EF4-FFF2-40B4-BE49-F238E27FC236}">
                <a16:creationId xmlns:a16="http://schemas.microsoft.com/office/drawing/2014/main" id="{8F3165B1-D0E0-4344-A8BC-4740C75B5B82}"/>
              </a:ext>
            </a:extLst>
          </p:cNvPr>
          <p:cNvSpPr/>
          <p:nvPr/>
        </p:nvSpPr>
        <p:spPr>
          <a:xfrm>
            <a:off x="2814351" y="1809281"/>
            <a:ext cx="1210588" cy="430887"/>
          </a:xfrm>
          <a:prstGeom prst="rect">
            <a:avLst/>
          </a:prstGeom>
        </p:spPr>
        <p:txBody>
          <a:bodyPr wrap="none">
            <a:spAutoFit/>
          </a:bodyPr>
          <a:lstStyle/>
          <a:p>
            <a:pPr algn="ctr"/>
            <a:r>
              <a:rPr lang="en-US" sz="2200" b="1" dirty="0">
                <a:solidFill>
                  <a:srgbClr val="001E46"/>
                </a:solidFill>
                <a:latin typeface="Arial Narrow"/>
              </a:rPr>
              <a:t>4.87–5.64</a:t>
            </a:r>
          </a:p>
        </p:txBody>
      </p:sp>
      <p:sp>
        <p:nvSpPr>
          <p:cNvPr id="25" name="TextBox 24">
            <a:extLst>
              <a:ext uri="{FF2B5EF4-FFF2-40B4-BE49-F238E27FC236}">
                <a16:creationId xmlns:a16="http://schemas.microsoft.com/office/drawing/2014/main" id="{B1422B66-2D05-4605-B9CD-D6C404AB282E}"/>
              </a:ext>
            </a:extLst>
          </p:cNvPr>
          <p:cNvSpPr txBox="1"/>
          <p:nvPr/>
        </p:nvSpPr>
        <p:spPr>
          <a:xfrm>
            <a:off x="1712272" y="2423384"/>
            <a:ext cx="444352" cy="261610"/>
          </a:xfrm>
          <a:prstGeom prst="rect">
            <a:avLst/>
          </a:prstGeom>
          <a:noFill/>
        </p:spPr>
        <p:txBody>
          <a:bodyPr wrap="none" rtlCol="0">
            <a:spAutoFit/>
          </a:bodyPr>
          <a:lstStyle/>
          <a:p>
            <a:pPr algn="ctr"/>
            <a:r>
              <a:rPr lang="en-US" sz="1100" dirty="0">
                <a:solidFill>
                  <a:schemeClr val="bg1">
                    <a:lumMod val="95000"/>
                  </a:schemeClr>
                </a:solidFill>
                <a:latin typeface="Arial Narrow" panose="020B0606020202030204" pitchFamily="34" charset="0"/>
              </a:rPr>
              <a:t>n=11</a:t>
            </a:r>
          </a:p>
        </p:txBody>
      </p:sp>
      <p:sp>
        <p:nvSpPr>
          <p:cNvPr id="26" name="TextBox 25">
            <a:extLst>
              <a:ext uri="{FF2B5EF4-FFF2-40B4-BE49-F238E27FC236}">
                <a16:creationId xmlns:a16="http://schemas.microsoft.com/office/drawing/2014/main" id="{DFE1FB3A-FB45-440B-9BB0-0F3B91E4F504}"/>
              </a:ext>
            </a:extLst>
          </p:cNvPr>
          <p:cNvSpPr txBox="1"/>
          <p:nvPr/>
        </p:nvSpPr>
        <p:spPr>
          <a:xfrm>
            <a:off x="3197466" y="2423384"/>
            <a:ext cx="444352" cy="261610"/>
          </a:xfrm>
          <a:prstGeom prst="rect">
            <a:avLst/>
          </a:prstGeom>
          <a:noFill/>
        </p:spPr>
        <p:txBody>
          <a:bodyPr wrap="none" rtlCol="0">
            <a:spAutoFit/>
          </a:bodyPr>
          <a:lstStyle/>
          <a:p>
            <a:pPr algn="ctr"/>
            <a:r>
              <a:rPr lang="en-US" sz="1100" dirty="0">
                <a:solidFill>
                  <a:schemeClr val="bg1"/>
                </a:solidFill>
                <a:latin typeface="Arial Narrow" panose="020B0606020202030204" pitchFamily="34" charset="0"/>
              </a:rPr>
              <a:t>n=13</a:t>
            </a:r>
          </a:p>
        </p:txBody>
      </p:sp>
      <p:sp>
        <p:nvSpPr>
          <p:cNvPr id="27" name="TextBox 26">
            <a:extLst>
              <a:ext uri="{FF2B5EF4-FFF2-40B4-BE49-F238E27FC236}">
                <a16:creationId xmlns:a16="http://schemas.microsoft.com/office/drawing/2014/main" id="{2CA2C446-2116-4105-92BB-46A0B5F70F79}"/>
              </a:ext>
            </a:extLst>
          </p:cNvPr>
          <p:cNvSpPr txBox="1"/>
          <p:nvPr/>
        </p:nvSpPr>
        <p:spPr>
          <a:xfrm>
            <a:off x="4675697" y="2423384"/>
            <a:ext cx="444352" cy="261610"/>
          </a:xfrm>
          <a:prstGeom prst="rect">
            <a:avLst/>
          </a:prstGeom>
          <a:noFill/>
        </p:spPr>
        <p:txBody>
          <a:bodyPr wrap="none" rtlCol="0">
            <a:spAutoFit/>
          </a:bodyPr>
          <a:lstStyle/>
          <a:p>
            <a:pPr algn="ctr"/>
            <a:r>
              <a:rPr lang="en-US" sz="1100" dirty="0">
                <a:solidFill>
                  <a:schemeClr val="bg1"/>
                </a:solidFill>
                <a:latin typeface="Arial Narrow" panose="020B0606020202030204" pitchFamily="34" charset="0"/>
              </a:rPr>
              <a:t>n=13</a:t>
            </a:r>
          </a:p>
        </p:txBody>
      </p:sp>
      <p:sp>
        <p:nvSpPr>
          <p:cNvPr id="28" name="Rectangle 27">
            <a:extLst>
              <a:ext uri="{FF2B5EF4-FFF2-40B4-BE49-F238E27FC236}">
                <a16:creationId xmlns:a16="http://schemas.microsoft.com/office/drawing/2014/main" id="{5BE324CF-7E64-4FDF-838C-CC78B2C16810}"/>
              </a:ext>
            </a:extLst>
          </p:cNvPr>
          <p:cNvSpPr/>
          <p:nvPr/>
        </p:nvSpPr>
        <p:spPr>
          <a:xfrm>
            <a:off x="1148559" y="1240269"/>
            <a:ext cx="4463512" cy="430887"/>
          </a:xfrm>
          <a:prstGeom prst="rect">
            <a:avLst/>
          </a:prstGeom>
          <a:solidFill>
            <a:schemeClr val="tx1">
              <a:lumMod val="50000"/>
              <a:lumOff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Office Systolic BP</a:t>
            </a:r>
          </a:p>
        </p:txBody>
      </p:sp>
      <p:sp>
        <p:nvSpPr>
          <p:cNvPr id="5" name="TextBox 4">
            <a:extLst>
              <a:ext uri="{FF2B5EF4-FFF2-40B4-BE49-F238E27FC236}">
                <a16:creationId xmlns:a16="http://schemas.microsoft.com/office/drawing/2014/main" id="{CC601758-A840-4F88-A8F8-4BDDFE4533B4}"/>
              </a:ext>
            </a:extLst>
          </p:cNvPr>
          <p:cNvSpPr txBox="1"/>
          <p:nvPr/>
        </p:nvSpPr>
        <p:spPr>
          <a:xfrm>
            <a:off x="1501745" y="5185420"/>
            <a:ext cx="865405" cy="307777"/>
          </a:xfrm>
          <a:prstGeom prst="rect">
            <a:avLst/>
          </a:prstGeom>
          <a:noFill/>
        </p:spPr>
        <p:txBody>
          <a:bodyPr wrap="square" rtlCol="0">
            <a:spAutoFit/>
          </a:bodyPr>
          <a:lstStyle/>
          <a:p>
            <a:pPr algn="ctr"/>
            <a:r>
              <a:rPr lang="en-US" sz="1400" dirty="0">
                <a:latin typeface="Arial Narrow" panose="020B0606020202030204" pitchFamily="34" charset="0"/>
              </a:rPr>
              <a:t>± 18.9</a:t>
            </a:r>
          </a:p>
        </p:txBody>
      </p:sp>
      <p:sp>
        <p:nvSpPr>
          <p:cNvPr id="29" name="TextBox 28">
            <a:extLst>
              <a:ext uri="{FF2B5EF4-FFF2-40B4-BE49-F238E27FC236}">
                <a16:creationId xmlns:a16="http://schemas.microsoft.com/office/drawing/2014/main" id="{98029E14-1CB2-4CBB-AFC4-1BC653270104}"/>
              </a:ext>
            </a:extLst>
          </p:cNvPr>
          <p:cNvSpPr txBox="1"/>
          <p:nvPr/>
        </p:nvSpPr>
        <p:spPr>
          <a:xfrm>
            <a:off x="2986940" y="4719923"/>
            <a:ext cx="865405" cy="307777"/>
          </a:xfrm>
          <a:prstGeom prst="rect">
            <a:avLst/>
          </a:prstGeom>
          <a:noFill/>
        </p:spPr>
        <p:txBody>
          <a:bodyPr wrap="square" rtlCol="0">
            <a:spAutoFit/>
          </a:bodyPr>
          <a:lstStyle/>
          <a:p>
            <a:pPr algn="ctr"/>
            <a:r>
              <a:rPr lang="en-US" sz="1400" dirty="0">
                <a:latin typeface="Arial Narrow" panose="020B0606020202030204" pitchFamily="34" charset="0"/>
              </a:rPr>
              <a:t>± 14.7</a:t>
            </a:r>
          </a:p>
        </p:txBody>
      </p:sp>
      <p:sp>
        <p:nvSpPr>
          <p:cNvPr id="30" name="TextBox 29">
            <a:extLst>
              <a:ext uri="{FF2B5EF4-FFF2-40B4-BE49-F238E27FC236}">
                <a16:creationId xmlns:a16="http://schemas.microsoft.com/office/drawing/2014/main" id="{2B7DC60B-E62D-42C3-8FBD-4BE7B2FDAFDE}"/>
              </a:ext>
            </a:extLst>
          </p:cNvPr>
          <p:cNvSpPr txBox="1"/>
          <p:nvPr/>
        </p:nvSpPr>
        <p:spPr>
          <a:xfrm>
            <a:off x="4465171" y="5243215"/>
            <a:ext cx="865405" cy="307777"/>
          </a:xfrm>
          <a:prstGeom prst="rect">
            <a:avLst/>
          </a:prstGeom>
          <a:noFill/>
        </p:spPr>
        <p:txBody>
          <a:bodyPr wrap="square" rtlCol="0">
            <a:spAutoFit/>
          </a:bodyPr>
          <a:lstStyle/>
          <a:p>
            <a:pPr algn="ctr"/>
            <a:r>
              <a:rPr lang="en-US" sz="1400" dirty="0">
                <a:latin typeface="Arial Narrow" panose="020B0606020202030204" pitchFamily="34" charset="0"/>
              </a:rPr>
              <a:t>± 14.1</a:t>
            </a:r>
          </a:p>
        </p:txBody>
      </p:sp>
      <p:sp>
        <p:nvSpPr>
          <p:cNvPr id="31" name="TextBox 30">
            <a:extLst>
              <a:ext uri="{FF2B5EF4-FFF2-40B4-BE49-F238E27FC236}">
                <a16:creationId xmlns:a16="http://schemas.microsoft.com/office/drawing/2014/main" id="{C07FF5DD-AD0F-4BC9-A8BA-7D346D4298D5}"/>
              </a:ext>
            </a:extLst>
          </p:cNvPr>
          <p:cNvSpPr txBox="1"/>
          <p:nvPr/>
        </p:nvSpPr>
        <p:spPr>
          <a:xfrm>
            <a:off x="7517197" y="4322332"/>
            <a:ext cx="865405" cy="307777"/>
          </a:xfrm>
          <a:prstGeom prst="rect">
            <a:avLst/>
          </a:prstGeom>
          <a:noFill/>
        </p:spPr>
        <p:txBody>
          <a:bodyPr wrap="square" rtlCol="0">
            <a:spAutoFit/>
          </a:bodyPr>
          <a:lstStyle/>
          <a:p>
            <a:pPr algn="ctr"/>
            <a:r>
              <a:rPr lang="en-US" sz="1400" dirty="0">
                <a:latin typeface="Arial Narrow" panose="020B0606020202030204" pitchFamily="34" charset="0"/>
              </a:rPr>
              <a:t>± 9.0</a:t>
            </a:r>
          </a:p>
        </p:txBody>
      </p:sp>
      <p:sp>
        <p:nvSpPr>
          <p:cNvPr id="32" name="TextBox 31">
            <a:extLst>
              <a:ext uri="{FF2B5EF4-FFF2-40B4-BE49-F238E27FC236}">
                <a16:creationId xmlns:a16="http://schemas.microsoft.com/office/drawing/2014/main" id="{04B2D434-E190-47F4-96E1-A38B8038C7A6}"/>
              </a:ext>
            </a:extLst>
          </p:cNvPr>
          <p:cNvSpPr txBox="1"/>
          <p:nvPr/>
        </p:nvSpPr>
        <p:spPr>
          <a:xfrm>
            <a:off x="9012890" y="3821096"/>
            <a:ext cx="865405" cy="307777"/>
          </a:xfrm>
          <a:prstGeom prst="rect">
            <a:avLst/>
          </a:prstGeom>
          <a:noFill/>
        </p:spPr>
        <p:txBody>
          <a:bodyPr wrap="square" rtlCol="0">
            <a:spAutoFit/>
          </a:bodyPr>
          <a:lstStyle/>
          <a:p>
            <a:pPr algn="ctr"/>
            <a:r>
              <a:rPr lang="en-US" sz="1400" dirty="0">
                <a:latin typeface="Arial Narrow" panose="020B0606020202030204" pitchFamily="34" charset="0"/>
              </a:rPr>
              <a:t>± 14.2</a:t>
            </a:r>
          </a:p>
        </p:txBody>
      </p:sp>
      <p:sp>
        <p:nvSpPr>
          <p:cNvPr id="33" name="TextBox 32">
            <a:extLst>
              <a:ext uri="{FF2B5EF4-FFF2-40B4-BE49-F238E27FC236}">
                <a16:creationId xmlns:a16="http://schemas.microsoft.com/office/drawing/2014/main" id="{3B461CA2-04A2-488A-A60A-573F0820CB45}"/>
              </a:ext>
            </a:extLst>
          </p:cNvPr>
          <p:cNvSpPr txBox="1"/>
          <p:nvPr/>
        </p:nvSpPr>
        <p:spPr>
          <a:xfrm>
            <a:off x="10482495" y="3879889"/>
            <a:ext cx="865405" cy="307777"/>
          </a:xfrm>
          <a:prstGeom prst="rect">
            <a:avLst/>
          </a:prstGeom>
          <a:noFill/>
        </p:spPr>
        <p:txBody>
          <a:bodyPr wrap="square" rtlCol="0">
            <a:spAutoFit/>
          </a:bodyPr>
          <a:lstStyle/>
          <a:p>
            <a:pPr algn="ctr"/>
            <a:r>
              <a:rPr lang="en-US" sz="1400" dirty="0">
                <a:latin typeface="Arial Narrow" panose="020B0606020202030204" pitchFamily="34" charset="0"/>
              </a:rPr>
              <a:t>± 7.0</a:t>
            </a:r>
          </a:p>
        </p:txBody>
      </p:sp>
      <p:sp>
        <p:nvSpPr>
          <p:cNvPr id="6" name="Rectangle 5">
            <a:extLst>
              <a:ext uri="{FF2B5EF4-FFF2-40B4-BE49-F238E27FC236}">
                <a16:creationId xmlns:a16="http://schemas.microsoft.com/office/drawing/2014/main" id="{491FE328-E3DA-4BFD-A2C8-EEFF2998E36B}"/>
              </a:ext>
            </a:extLst>
          </p:cNvPr>
          <p:cNvSpPr/>
          <p:nvPr/>
        </p:nvSpPr>
        <p:spPr>
          <a:xfrm>
            <a:off x="1745934" y="2167073"/>
            <a:ext cx="377026" cy="261610"/>
          </a:xfrm>
          <a:prstGeom prst="rect">
            <a:avLst/>
          </a:prstGeom>
        </p:spPr>
        <p:txBody>
          <a:bodyPr wrap="none" anchor="ctr">
            <a:spAutoFit/>
          </a:bodyPr>
          <a:lstStyle/>
          <a:p>
            <a:r>
              <a:rPr lang="en-US" sz="1100" dirty="0">
                <a:solidFill>
                  <a:srgbClr val="000000"/>
                </a:solidFill>
                <a:latin typeface="Arial Narrow" panose="020B0606020202030204" pitchFamily="34" charset="0"/>
                <a:ea typeface="Times New Roman" panose="02020603050405020304" pitchFamily="18" charset="0"/>
              </a:rPr>
              <a:t>162</a:t>
            </a:r>
            <a:endParaRPr lang="en-US" sz="1600" dirty="0">
              <a:latin typeface="Arial Narrow" panose="020B0606020202030204" pitchFamily="34" charset="0"/>
            </a:endParaRPr>
          </a:p>
        </p:txBody>
      </p:sp>
      <p:sp>
        <p:nvSpPr>
          <p:cNvPr id="34" name="Rectangle 33">
            <a:extLst>
              <a:ext uri="{FF2B5EF4-FFF2-40B4-BE49-F238E27FC236}">
                <a16:creationId xmlns:a16="http://schemas.microsoft.com/office/drawing/2014/main" id="{BEA65A7A-D80A-42B6-8083-F0B21B88071C}"/>
              </a:ext>
            </a:extLst>
          </p:cNvPr>
          <p:cNvSpPr/>
          <p:nvPr/>
        </p:nvSpPr>
        <p:spPr>
          <a:xfrm>
            <a:off x="3231129" y="2167073"/>
            <a:ext cx="377026" cy="261610"/>
          </a:xfrm>
          <a:prstGeom prst="rect">
            <a:avLst/>
          </a:prstGeom>
        </p:spPr>
        <p:txBody>
          <a:bodyPr wrap="none" anchor="ctr">
            <a:spAutoFit/>
          </a:bodyPr>
          <a:lstStyle/>
          <a:p>
            <a:r>
              <a:rPr lang="en-US" sz="1100" dirty="0">
                <a:solidFill>
                  <a:srgbClr val="000000"/>
                </a:solidFill>
                <a:latin typeface="Arial Narrow" panose="020B0606020202030204" pitchFamily="34" charset="0"/>
                <a:ea typeface="Times New Roman" panose="02020603050405020304" pitchFamily="18" charset="0"/>
              </a:rPr>
              <a:t>164</a:t>
            </a:r>
            <a:endParaRPr lang="en-US" sz="1600" dirty="0">
              <a:latin typeface="Arial Narrow" panose="020B0606020202030204" pitchFamily="34" charset="0"/>
            </a:endParaRPr>
          </a:p>
        </p:txBody>
      </p:sp>
      <p:sp>
        <p:nvSpPr>
          <p:cNvPr id="35" name="Rectangle 34">
            <a:extLst>
              <a:ext uri="{FF2B5EF4-FFF2-40B4-BE49-F238E27FC236}">
                <a16:creationId xmlns:a16="http://schemas.microsoft.com/office/drawing/2014/main" id="{53103987-6C04-4005-9FC5-D1A9B2F3B9D4}"/>
              </a:ext>
            </a:extLst>
          </p:cNvPr>
          <p:cNvSpPr/>
          <p:nvPr/>
        </p:nvSpPr>
        <p:spPr>
          <a:xfrm>
            <a:off x="4709360" y="2167073"/>
            <a:ext cx="377026" cy="261610"/>
          </a:xfrm>
          <a:prstGeom prst="rect">
            <a:avLst/>
          </a:prstGeom>
        </p:spPr>
        <p:txBody>
          <a:bodyPr wrap="none" anchor="ctr">
            <a:spAutoFit/>
          </a:bodyPr>
          <a:lstStyle/>
          <a:p>
            <a:r>
              <a:rPr lang="en-US" sz="1100" dirty="0">
                <a:solidFill>
                  <a:srgbClr val="000000"/>
                </a:solidFill>
                <a:latin typeface="Arial Narrow" panose="020B0606020202030204" pitchFamily="34" charset="0"/>
                <a:ea typeface="Times New Roman" panose="02020603050405020304" pitchFamily="18" charset="0"/>
              </a:rPr>
              <a:t>161</a:t>
            </a:r>
            <a:endParaRPr lang="en-US" sz="1600" dirty="0">
              <a:latin typeface="Arial Narrow" panose="020B0606020202030204" pitchFamily="34" charset="0"/>
            </a:endParaRPr>
          </a:p>
        </p:txBody>
      </p:sp>
      <p:sp>
        <p:nvSpPr>
          <p:cNvPr id="36" name="Rectangle 35">
            <a:extLst>
              <a:ext uri="{FF2B5EF4-FFF2-40B4-BE49-F238E27FC236}">
                <a16:creationId xmlns:a16="http://schemas.microsoft.com/office/drawing/2014/main" id="{FA9808ED-167C-4888-BE49-EA28C0E7C9F9}"/>
              </a:ext>
            </a:extLst>
          </p:cNvPr>
          <p:cNvSpPr/>
          <p:nvPr/>
        </p:nvSpPr>
        <p:spPr>
          <a:xfrm>
            <a:off x="7761386" y="2167073"/>
            <a:ext cx="377026" cy="261610"/>
          </a:xfrm>
          <a:prstGeom prst="rect">
            <a:avLst/>
          </a:prstGeom>
        </p:spPr>
        <p:txBody>
          <a:bodyPr wrap="none" anchor="ctr">
            <a:spAutoFit/>
          </a:bodyPr>
          <a:lstStyle/>
          <a:p>
            <a:r>
              <a:rPr lang="en-US" sz="1100" dirty="0">
                <a:solidFill>
                  <a:srgbClr val="000000"/>
                </a:solidFill>
                <a:latin typeface="Arial Narrow" panose="020B0606020202030204" pitchFamily="34" charset="0"/>
                <a:ea typeface="Times New Roman" panose="02020603050405020304" pitchFamily="18" charset="0"/>
              </a:rPr>
              <a:t>153</a:t>
            </a:r>
            <a:endParaRPr lang="en-US" sz="1600" dirty="0">
              <a:latin typeface="Arial Narrow" panose="020B0606020202030204" pitchFamily="34" charset="0"/>
            </a:endParaRPr>
          </a:p>
        </p:txBody>
      </p:sp>
      <p:sp>
        <p:nvSpPr>
          <p:cNvPr id="37" name="Rectangle 36">
            <a:extLst>
              <a:ext uri="{FF2B5EF4-FFF2-40B4-BE49-F238E27FC236}">
                <a16:creationId xmlns:a16="http://schemas.microsoft.com/office/drawing/2014/main" id="{5AD087DE-B72F-435B-BCD1-02ED28F6061F}"/>
              </a:ext>
            </a:extLst>
          </p:cNvPr>
          <p:cNvSpPr/>
          <p:nvPr/>
        </p:nvSpPr>
        <p:spPr>
          <a:xfrm>
            <a:off x="9257079" y="2167073"/>
            <a:ext cx="377026" cy="261610"/>
          </a:xfrm>
          <a:prstGeom prst="rect">
            <a:avLst/>
          </a:prstGeom>
        </p:spPr>
        <p:txBody>
          <a:bodyPr wrap="none" anchor="ctr">
            <a:spAutoFit/>
          </a:bodyPr>
          <a:lstStyle/>
          <a:p>
            <a:r>
              <a:rPr lang="en-US" sz="1100" dirty="0">
                <a:solidFill>
                  <a:srgbClr val="000000"/>
                </a:solidFill>
                <a:latin typeface="Arial Narrow" panose="020B0606020202030204" pitchFamily="34" charset="0"/>
                <a:ea typeface="Times New Roman" panose="02020603050405020304" pitchFamily="18" charset="0"/>
              </a:rPr>
              <a:t>156</a:t>
            </a:r>
            <a:endParaRPr lang="en-US" sz="1600" dirty="0">
              <a:latin typeface="Arial Narrow" panose="020B0606020202030204" pitchFamily="34" charset="0"/>
            </a:endParaRPr>
          </a:p>
        </p:txBody>
      </p:sp>
      <p:sp>
        <p:nvSpPr>
          <p:cNvPr id="38" name="Rectangle 37">
            <a:extLst>
              <a:ext uri="{FF2B5EF4-FFF2-40B4-BE49-F238E27FC236}">
                <a16:creationId xmlns:a16="http://schemas.microsoft.com/office/drawing/2014/main" id="{F808B0B2-FD0A-47BC-86A6-562EFEB5F25C}"/>
              </a:ext>
            </a:extLst>
          </p:cNvPr>
          <p:cNvSpPr/>
          <p:nvPr/>
        </p:nvSpPr>
        <p:spPr>
          <a:xfrm>
            <a:off x="10726684" y="2167073"/>
            <a:ext cx="377026" cy="261610"/>
          </a:xfrm>
          <a:prstGeom prst="rect">
            <a:avLst/>
          </a:prstGeom>
        </p:spPr>
        <p:txBody>
          <a:bodyPr wrap="none" anchor="ctr">
            <a:spAutoFit/>
          </a:bodyPr>
          <a:lstStyle/>
          <a:p>
            <a:r>
              <a:rPr lang="en-US" sz="1100" dirty="0">
                <a:solidFill>
                  <a:srgbClr val="000000"/>
                </a:solidFill>
                <a:latin typeface="Arial Narrow" panose="020B0606020202030204" pitchFamily="34" charset="0"/>
                <a:ea typeface="Times New Roman" panose="02020603050405020304" pitchFamily="18" charset="0"/>
              </a:rPr>
              <a:t>151</a:t>
            </a:r>
            <a:endParaRPr lang="en-US" sz="1600" dirty="0">
              <a:latin typeface="Arial Narrow" panose="020B0606020202030204" pitchFamily="34" charset="0"/>
            </a:endParaRPr>
          </a:p>
        </p:txBody>
      </p:sp>
      <p:sp>
        <p:nvSpPr>
          <p:cNvPr id="39" name="Rectangle 38">
            <a:extLst>
              <a:ext uri="{FF2B5EF4-FFF2-40B4-BE49-F238E27FC236}">
                <a16:creationId xmlns:a16="http://schemas.microsoft.com/office/drawing/2014/main" id="{8B974E35-986A-495B-A26C-0C5F35B8AF1E}"/>
              </a:ext>
            </a:extLst>
          </p:cNvPr>
          <p:cNvSpPr/>
          <p:nvPr/>
        </p:nvSpPr>
        <p:spPr>
          <a:xfrm>
            <a:off x="154657" y="2167073"/>
            <a:ext cx="1261884" cy="261610"/>
          </a:xfrm>
          <a:prstGeom prst="rect">
            <a:avLst/>
          </a:prstGeom>
        </p:spPr>
        <p:txBody>
          <a:bodyPr wrap="none" anchor="ctr">
            <a:spAutoFit/>
          </a:bodyPr>
          <a:lstStyle/>
          <a:p>
            <a:r>
              <a:rPr lang="en-US" sz="1100" dirty="0">
                <a:solidFill>
                  <a:srgbClr val="000000"/>
                </a:solidFill>
                <a:latin typeface="Arial Narrow" panose="020B0606020202030204" pitchFamily="34" charset="0"/>
                <a:ea typeface="Times New Roman" panose="02020603050405020304" pitchFamily="18" charset="0"/>
              </a:rPr>
              <a:t>Baseline BP (mmHg)</a:t>
            </a:r>
            <a:endParaRPr lang="en-US" sz="1600" dirty="0">
              <a:latin typeface="Arial Narrow" panose="020B0606020202030204" pitchFamily="34" charset="0"/>
            </a:endParaRPr>
          </a:p>
        </p:txBody>
      </p:sp>
      <p:sp>
        <p:nvSpPr>
          <p:cNvPr id="40" name="Rectangle 39">
            <a:extLst>
              <a:ext uri="{FF2B5EF4-FFF2-40B4-BE49-F238E27FC236}">
                <a16:creationId xmlns:a16="http://schemas.microsoft.com/office/drawing/2014/main" id="{9CAC63B6-8E12-4AE3-9A93-A78693653C35}"/>
              </a:ext>
            </a:extLst>
          </p:cNvPr>
          <p:cNvSpPr/>
          <p:nvPr/>
        </p:nvSpPr>
        <p:spPr>
          <a:xfrm>
            <a:off x="1786" y="1806274"/>
            <a:ext cx="1193788" cy="430887"/>
          </a:xfrm>
          <a:prstGeom prst="rect">
            <a:avLst/>
          </a:prstGeom>
        </p:spPr>
        <p:txBody>
          <a:bodyPr wrap="none">
            <a:spAutoFit/>
          </a:bodyPr>
          <a:lstStyle/>
          <a:p>
            <a:pPr algn="ctr"/>
            <a:r>
              <a:rPr lang="en-US" sz="2200" b="1" dirty="0">
                <a:solidFill>
                  <a:srgbClr val="001E46"/>
                </a:solidFill>
                <a:latin typeface="Arial Narrow"/>
              </a:rPr>
              <a:t>RVD </a:t>
            </a:r>
            <a:r>
              <a:rPr lang="en-US" b="1" dirty="0">
                <a:solidFill>
                  <a:srgbClr val="001E46"/>
                </a:solidFill>
                <a:latin typeface="Arial Narrow"/>
              </a:rPr>
              <a:t>(mm)</a:t>
            </a:r>
            <a:endParaRPr lang="en-US" sz="2200" b="1" dirty="0">
              <a:solidFill>
                <a:srgbClr val="001E46"/>
              </a:solidFill>
              <a:latin typeface="Arial Narrow"/>
            </a:endParaRPr>
          </a:p>
        </p:txBody>
      </p:sp>
    </p:spTree>
    <p:extLst>
      <p:ext uri="{BB962C8B-B14F-4D97-AF65-F5344CB8AC3E}">
        <p14:creationId xmlns:p14="http://schemas.microsoft.com/office/powerpoint/2010/main" val="1681694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SPYRAL HTN Clinical Program</a:t>
            </a:r>
          </a:p>
        </p:txBody>
      </p:sp>
      <p:sp>
        <p:nvSpPr>
          <p:cNvPr id="3" name="Content Placeholder 2"/>
          <p:cNvSpPr>
            <a:spLocks noGrp="1"/>
          </p:cNvSpPr>
          <p:nvPr>
            <p:ph idx="1"/>
          </p:nvPr>
        </p:nvSpPr>
        <p:spPr/>
        <p:txBody>
          <a:bodyPr>
            <a:noAutofit/>
          </a:bodyPr>
          <a:lstStyle/>
          <a:p>
            <a:pPr>
              <a:lnSpc>
                <a:spcPct val="110000"/>
              </a:lnSpc>
            </a:pPr>
            <a:r>
              <a:rPr lang="en-US" sz="2400" dirty="0">
                <a:solidFill>
                  <a:schemeClr val="tx1"/>
                </a:solidFill>
              </a:rPr>
              <a:t>Two new randomized prospective sham controlled trials have demonstrated significant blood pressure reduction in uncontrolled hypertensive patients in both the presence and absence of concomitant pharmacologic therapy:</a:t>
            </a:r>
          </a:p>
          <a:p>
            <a:pPr lvl="1">
              <a:lnSpc>
                <a:spcPct val="110000"/>
              </a:lnSpc>
            </a:pPr>
            <a:r>
              <a:rPr lang="en-US" dirty="0">
                <a:solidFill>
                  <a:schemeClr val="tx1"/>
                </a:solidFill>
              </a:rPr>
              <a:t>SPYRAL HTN-OFF MED</a:t>
            </a:r>
          </a:p>
          <a:p>
            <a:pPr lvl="1">
              <a:lnSpc>
                <a:spcPct val="110000"/>
              </a:lnSpc>
            </a:pPr>
            <a:r>
              <a:rPr lang="en-US" dirty="0">
                <a:solidFill>
                  <a:schemeClr val="tx1"/>
                </a:solidFill>
              </a:rPr>
              <a:t>SPYRAL HTN-ON MED</a:t>
            </a:r>
          </a:p>
          <a:p>
            <a:r>
              <a:rPr lang="en-US" sz="2400" dirty="0">
                <a:solidFill>
                  <a:schemeClr val="tx1"/>
                </a:solidFill>
              </a:rPr>
              <a:t>Anatomical eligibility criteria were less restrictive in the SPYRAL HTN trials, allowing therapy in smaller vessels and accessory arteries.</a:t>
            </a:r>
          </a:p>
          <a:p>
            <a:r>
              <a:rPr lang="en-US" sz="2400" dirty="0">
                <a:solidFill>
                  <a:schemeClr val="tx1"/>
                </a:solidFill>
              </a:rPr>
              <a:t>We examined the association of anatomical and procedural determinants with blood pressure changes to determine whether these variables can help identify the most eligible procedural candidates.</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EA7C8C-1859-9F46-A0C7-1D8B0C871D41}" type="slidenum">
              <a:rPr kumimoji="0" lang="en-US" sz="9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 name="Text Placeholder 3"/>
          <p:cNvSpPr>
            <a:spLocks noGrp="1"/>
          </p:cNvSpPr>
          <p:nvPr>
            <p:ph type="body" sz="quarter" idx="13"/>
          </p:nvPr>
        </p:nvSpPr>
        <p:spPr/>
        <p:txBody>
          <a:bodyPr/>
          <a:lstStyle/>
          <a:p>
            <a:r>
              <a:rPr lang="en-US" dirty="0"/>
              <a:t>Background </a:t>
            </a:r>
          </a:p>
        </p:txBody>
      </p:sp>
    </p:spTree>
    <p:extLst>
      <p:ext uri="{BB962C8B-B14F-4D97-AF65-F5344CB8AC3E}">
        <p14:creationId xmlns:p14="http://schemas.microsoft.com/office/powerpoint/2010/main" val="197384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a:t>SPYRAL HTN – OFF MED</a:t>
            </a:r>
            <a:endParaRPr lang="en-US" sz="3200" dirty="0"/>
          </a:p>
        </p:txBody>
      </p:sp>
      <p:sp>
        <p:nvSpPr>
          <p:cNvPr id="4" name="Text Placeholder 3"/>
          <p:cNvSpPr>
            <a:spLocks noGrp="1"/>
          </p:cNvSpPr>
          <p:nvPr>
            <p:ph type="body" sz="quarter" idx="13"/>
          </p:nvPr>
        </p:nvSpPr>
        <p:spPr/>
        <p:txBody>
          <a:bodyPr/>
          <a:lstStyle/>
          <a:p>
            <a:r>
              <a:rPr lang="en-US" dirty="0"/>
              <a:t>Main Vessel Treated Length (</a:t>
            </a:r>
            <a:r>
              <a:rPr lang="en-US" dirty="0" err="1"/>
              <a:t>Tertiles</a:t>
            </a:r>
            <a:r>
              <a:rPr lang="en-US" dirty="0"/>
              <a:t>): Blood Pressure Change at 3 Months</a:t>
            </a:r>
          </a:p>
        </p:txBody>
      </p:sp>
      <p:sp>
        <p:nvSpPr>
          <p:cNvPr id="53" name="TextBox 52">
            <a:extLst>
              <a:ext uri="{FF2B5EF4-FFF2-40B4-BE49-F238E27FC236}">
                <a16:creationId xmlns:a16="http://schemas.microsoft.com/office/drawing/2014/main" id="{A6EA72FA-EDDB-4D30-BEB7-BC66345CAE91}"/>
              </a:ext>
            </a:extLst>
          </p:cNvPr>
          <p:cNvSpPr txBox="1"/>
          <p:nvPr/>
        </p:nvSpPr>
        <p:spPr>
          <a:xfrm>
            <a:off x="7293699" y="6098126"/>
            <a:ext cx="4303787" cy="369332"/>
          </a:xfrm>
          <a:prstGeom prst="rect">
            <a:avLst/>
          </a:prstGeom>
          <a:noFill/>
        </p:spPr>
        <p:txBody>
          <a:bodyPr wrap="square" rtlCol="0">
            <a:spAutoFit/>
          </a:bodyPr>
          <a:lstStyle/>
          <a:p>
            <a:pPr algn="ctr"/>
            <a:r>
              <a:rPr lang="en-US" b="1" i="1" dirty="0">
                <a:latin typeface="Arial Narrow" panose="020B0606020202030204" pitchFamily="34" charset="0"/>
              </a:rPr>
              <a:t>P </a:t>
            </a:r>
            <a:r>
              <a:rPr lang="en-US" b="1" dirty="0">
                <a:latin typeface="Arial Narrow" panose="020B0606020202030204" pitchFamily="34" charset="0"/>
              </a:rPr>
              <a:t>= 0.66</a:t>
            </a:r>
          </a:p>
        </p:txBody>
      </p:sp>
      <p:graphicFrame>
        <p:nvGraphicFramePr>
          <p:cNvPr id="12" name="Chart 11">
            <a:extLst>
              <a:ext uri="{FF2B5EF4-FFF2-40B4-BE49-F238E27FC236}">
                <a16:creationId xmlns:a16="http://schemas.microsoft.com/office/drawing/2014/main" id="{57CEB0A0-2BB6-479A-916A-911CF955DC30}"/>
              </a:ext>
            </a:extLst>
          </p:cNvPr>
          <p:cNvGraphicFramePr/>
          <p:nvPr>
            <p:extLst>
              <p:ext uri="{D42A27DB-BD31-4B8C-83A1-F6EECF244321}">
                <p14:modId xmlns:p14="http://schemas.microsoft.com/office/powerpoint/2010/main" val="2336332964"/>
              </p:ext>
            </p:extLst>
          </p:nvPr>
        </p:nvGraphicFramePr>
        <p:xfrm>
          <a:off x="6244063" y="2014440"/>
          <a:ext cx="5582177" cy="4083686"/>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a:extLst>
              <a:ext uri="{FF2B5EF4-FFF2-40B4-BE49-F238E27FC236}">
                <a16:creationId xmlns:a16="http://schemas.microsoft.com/office/drawing/2014/main" id="{9335C419-772D-4EE7-BA22-56FD0FBB2CA7}"/>
              </a:ext>
            </a:extLst>
          </p:cNvPr>
          <p:cNvSpPr/>
          <p:nvPr/>
        </p:nvSpPr>
        <p:spPr>
          <a:xfrm>
            <a:off x="7533759" y="1806275"/>
            <a:ext cx="832279" cy="430887"/>
          </a:xfrm>
          <a:prstGeom prst="rect">
            <a:avLst/>
          </a:prstGeom>
        </p:spPr>
        <p:txBody>
          <a:bodyPr wrap="none">
            <a:spAutoFit/>
          </a:bodyPr>
          <a:lstStyle/>
          <a:p>
            <a:pPr algn="ctr"/>
            <a:r>
              <a:rPr lang="en-US" sz="2200" b="1" dirty="0">
                <a:solidFill>
                  <a:srgbClr val="001E46"/>
                </a:solidFill>
                <a:latin typeface="Arial Narrow"/>
              </a:rPr>
              <a:t>&lt; 44.2</a:t>
            </a:r>
          </a:p>
        </p:txBody>
      </p:sp>
      <p:sp>
        <p:nvSpPr>
          <p:cNvPr id="14" name="Rectangle 13">
            <a:extLst>
              <a:ext uri="{FF2B5EF4-FFF2-40B4-BE49-F238E27FC236}">
                <a16:creationId xmlns:a16="http://schemas.microsoft.com/office/drawing/2014/main" id="{F89F2E0C-A77D-46E2-8DC3-AF31CBA0F2DF}"/>
              </a:ext>
            </a:extLst>
          </p:cNvPr>
          <p:cNvSpPr/>
          <p:nvPr/>
        </p:nvSpPr>
        <p:spPr>
          <a:xfrm>
            <a:off x="10488638" y="1809281"/>
            <a:ext cx="853119" cy="430887"/>
          </a:xfrm>
          <a:prstGeom prst="rect">
            <a:avLst/>
          </a:prstGeom>
        </p:spPr>
        <p:txBody>
          <a:bodyPr wrap="none">
            <a:spAutoFit/>
          </a:bodyPr>
          <a:lstStyle/>
          <a:p>
            <a:pPr algn="ctr"/>
            <a:r>
              <a:rPr lang="en-US" sz="2200" b="1" dirty="0">
                <a:solidFill>
                  <a:srgbClr val="001E46"/>
                </a:solidFill>
                <a:latin typeface="Arial Narrow"/>
              </a:rPr>
              <a:t>≥ 58.8</a:t>
            </a:r>
          </a:p>
        </p:txBody>
      </p:sp>
      <p:sp>
        <p:nvSpPr>
          <p:cNvPr id="16" name="Rectangle 15">
            <a:extLst>
              <a:ext uri="{FF2B5EF4-FFF2-40B4-BE49-F238E27FC236}">
                <a16:creationId xmlns:a16="http://schemas.microsoft.com/office/drawing/2014/main" id="{F7EABA6C-FD9B-40B0-8B5A-24C50818FDEA}"/>
              </a:ext>
            </a:extLst>
          </p:cNvPr>
          <p:cNvSpPr/>
          <p:nvPr/>
        </p:nvSpPr>
        <p:spPr>
          <a:xfrm>
            <a:off x="8840299" y="1809281"/>
            <a:ext cx="1210588" cy="430887"/>
          </a:xfrm>
          <a:prstGeom prst="rect">
            <a:avLst/>
          </a:prstGeom>
        </p:spPr>
        <p:txBody>
          <a:bodyPr wrap="none">
            <a:spAutoFit/>
          </a:bodyPr>
          <a:lstStyle/>
          <a:p>
            <a:pPr algn="ctr"/>
            <a:r>
              <a:rPr lang="en-US" sz="2200" b="1" dirty="0">
                <a:solidFill>
                  <a:srgbClr val="001E46"/>
                </a:solidFill>
                <a:latin typeface="Arial Narrow"/>
              </a:rPr>
              <a:t>44.2–58.8</a:t>
            </a:r>
          </a:p>
        </p:txBody>
      </p:sp>
      <p:sp>
        <p:nvSpPr>
          <p:cNvPr id="17" name="TextBox 16">
            <a:extLst>
              <a:ext uri="{FF2B5EF4-FFF2-40B4-BE49-F238E27FC236}">
                <a16:creationId xmlns:a16="http://schemas.microsoft.com/office/drawing/2014/main" id="{0D0D88DD-C17A-4284-8F7A-E0EB82143079}"/>
              </a:ext>
            </a:extLst>
          </p:cNvPr>
          <p:cNvSpPr txBox="1"/>
          <p:nvPr/>
        </p:nvSpPr>
        <p:spPr>
          <a:xfrm>
            <a:off x="7727723" y="2423384"/>
            <a:ext cx="444353" cy="261610"/>
          </a:xfrm>
          <a:prstGeom prst="rect">
            <a:avLst/>
          </a:prstGeom>
          <a:noFill/>
        </p:spPr>
        <p:txBody>
          <a:bodyPr wrap="none" rtlCol="0">
            <a:spAutoFit/>
          </a:bodyPr>
          <a:lstStyle/>
          <a:p>
            <a:pPr algn="ctr"/>
            <a:r>
              <a:rPr lang="en-US" sz="1100" dirty="0">
                <a:solidFill>
                  <a:schemeClr val="bg1">
                    <a:lumMod val="95000"/>
                  </a:schemeClr>
                </a:solidFill>
                <a:latin typeface="Arial Narrow" panose="020B0606020202030204" pitchFamily="34" charset="0"/>
              </a:rPr>
              <a:t>n=11</a:t>
            </a:r>
          </a:p>
        </p:txBody>
      </p:sp>
      <p:sp>
        <p:nvSpPr>
          <p:cNvPr id="44" name="TextBox 43">
            <a:extLst>
              <a:ext uri="{FF2B5EF4-FFF2-40B4-BE49-F238E27FC236}">
                <a16:creationId xmlns:a16="http://schemas.microsoft.com/office/drawing/2014/main" id="{37CE7F38-B81A-4835-B795-4C81C5430B43}"/>
              </a:ext>
            </a:extLst>
          </p:cNvPr>
          <p:cNvSpPr txBox="1"/>
          <p:nvPr/>
        </p:nvSpPr>
        <p:spPr>
          <a:xfrm>
            <a:off x="9223416" y="2423384"/>
            <a:ext cx="444352" cy="261610"/>
          </a:xfrm>
          <a:prstGeom prst="rect">
            <a:avLst/>
          </a:prstGeom>
          <a:noFill/>
        </p:spPr>
        <p:txBody>
          <a:bodyPr wrap="none" rtlCol="0">
            <a:spAutoFit/>
          </a:bodyPr>
          <a:lstStyle/>
          <a:p>
            <a:pPr algn="ctr"/>
            <a:r>
              <a:rPr lang="en-US" sz="1100" dirty="0">
                <a:solidFill>
                  <a:schemeClr val="bg1"/>
                </a:solidFill>
                <a:latin typeface="Arial Narrow" panose="020B0606020202030204" pitchFamily="34" charset="0"/>
              </a:rPr>
              <a:t>n=11</a:t>
            </a:r>
          </a:p>
        </p:txBody>
      </p:sp>
      <p:sp>
        <p:nvSpPr>
          <p:cNvPr id="45" name="TextBox 44">
            <a:extLst>
              <a:ext uri="{FF2B5EF4-FFF2-40B4-BE49-F238E27FC236}">
                <a16:creationId xmlns:a16="http://schemas.microsoft.com/office/drawing/2014/main" id="{65E0099F-3D1B-4693-AB1B-7B19B494159A}"/>
              </a:ext>
            </a:extLst>
          </p:cNvPr>
          <p:cNvSpPr txBox="1"/>
          <p:nvPr/>
        </p:nvSpPr>
        <p:spPr>
          <a:xfrm>
            <a:off x="10693021" y="2423384"/>
            <a:ext cx="444353" cy="261610"/>
          </a:xfrm>
          <a:prstGeom prst="rect">
            <a:avLst/>
          </a:prstGeom>
          <a:noFill/>
        </p:spPr>
        <p:txBody>
          <a:bodyPr wrap="none" rtlCol="0">
            <a:spAutoFit/>
          </a:bodyPr>
          <a:lstStyle/>
          <a:p>
            <a:pPr algn="ctr"/>
            <a:r>
              <a:rPr lang="en-US" sz="1100" dirty="0">
                <a:solidFill>
                  <a:schemeClr val="bg1"/>
                </a:solidFill>
                <a:latin typeface="Arial Narrow" panose="020B0606020202030204" pitchFamily="34" charset="0"/>
              </a:rPr>
              <a:t>n=13</a:t>
            </a:r>
          </a:p>
        </p:txBody>
      </p:sp>
      <p:sp>
        <p:nvSpPr>
          <p:cNvPr id="3" name="Rectangle 2">
            <a:extLst>
              <a:ext uri="{FF2B5EF4-FFF2-40B4-BE49-F238E27FC236}">
                <a16:creationId xmlns:a16="http://schemas.microsoft.com/office/drawing/2014/main" id="{0CA4BFDF-E03D-4E9E-8FF2-2FA24ED270C7}"/>
              </a:ext>
            </a:extLst>
          </p:cNvPr>
          <p:cNvSpPr/>
          <p:nvPr/>
        </p:nvSpPr>
        <p:spPr>
          <a:xfrm>
            <a:off x="7175715" y="1240269"/>
            <a:ext cx="4463512" cy="430887"/>
          </a:xfrm>
          <a:prstGeom prst="rect">
            <a:avLst/>
          </a:prstGeom>
          <a:solidFill>
            <a:schemeClr val="tx1">
              <a:lumMod val="50000"/>
              <a:lumOff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24-hr Systolic BP</a:t>
            </a:r>
          </a:p>
        </p:txBody>
      </p:sp>
      <p:sp>
        <p:nvSpPr>
          <p:cNvPr id="20" name="TextBox 19">
            <a:extLst>
              <a:ext uri="{FF2B5EF4-FFF2-40B4-BE49-F238E27FC236}">
                <a16:creationId xmlns:a16="http://schemas.microsoft.com/office/drawing/2014/main" id="{5A707BE0-9871-4DFA-B495-ABF81CD74127}"/>
              </a:ext>
            </a:extLst>
          </p:cNvPr>
          <p:cNvSpPr txBox="1"/>
          <p:nvPr/>
        </p:nvSpPr>
        <p:spPr>
          <a:xfrm>
            <a:off x="1148558" y="6098126"/>
            <a:ext cx="4303787" cy="369332"/>
          </a:xfrm>
          <a:prstGeom prst="rect">
            <a:avLst/>
          </a:prstGeom>
          <a:noFill/>
        </p:spPr>
        <p:txBody>
          <a:bodyPr wrap="square" rtlCol="0">
            <a:spAutoFit/>
          </a:bodyPr>
          <a:lstStyle/>
          <a:p>
            <a:pPr algn="ctr"/>
            <a:r>
              <a:rPr lang="en-US" b="1" i="1" dirty="0">
                <a:latin typeface="Arial Narrow" panose="020B0606020202030204" pitchFamily="34" charset="0"/>
              </a:rPr>
              <a:t>P </a:t>
            </a:r>
            <a:r>
              <a:rPr lang="en-US" b="1" dirty="0">
                <a:latin typeface="Arial Narrow" panose="020B0606020202030204" pitchFamily="34" charset="0"/>
              </a:rPr>
              <a:t>= 0.88</a:t>
            </a:r>
          </a:p>
        </p:txBody>
      </p:sp>
      <p:graphicFrame>
        <p:nvGraphicFramePr>
          <p:cNvPr id="21" name="Chart 20">
            <a:extLst>
              <a:ext uri="{FF2B5EF4-FFF2-40B4-BE49-F238E27FC236}">
                <a16:creationId xmlns:a16="http://schemas.microsoft.com/office/drawing/2014/main" id="{4CA82102-0593-438B-837C-426E0427F522}"/>
              </a:ext>
            </a:extLst>
          </p:cNvPr>
          <p:cNvGraphicFramePr/>
          <p:nvPr>
            <p:extLst>
              <p:ext uri="{D42A27DB-BD31-4B8C-83A1-F6EECF244321}">
                <p14:modId xmlns:p14="http://schemas.microsoft.com/office/powerpoint/2010/main" val="3604963418"/>
              </p:ext>
            </p:extLst>
          </p:nvPr>
        </p:nvGraphicFramePr>
        <p:xfrm>
          <a:off x="216907" y="2014440"/>
          <a:ext cx="5582177" cy="4083686"/>
        </p:xfrm>
        <a:graphic>
          <a:graphicData uri="http://schemas.openxmlformats.org/drawingml/2006/chart">
            <c:chart xmlns:c="http://schemas.openxmlformats.org/drawingml/2006/chart" xmlns:r="http://schemas.openxmlformats.org/officeDocument/2006/relationships" r:id="rId4"/>
          </a:graphicData>
        </a:graphic>
      </p:graphicFrame>
      <p:sp>
        <p:nvSpPr>
          <p:cNvPr id="22" name="Rectangle 21">
            <a:extLst>
              <a:ext uri="{FF2B5EF4-FFF2-40B4-BE49-F238E27FC236}">
                <a16:creationId xmlns:a16="http://schemas.microsoft.com/office/drawing/2014/main" id="{0186E373-490B-4B0F-B3C5-3C9884414183}"/>
              </a:ext>
            </a:extLst>
          </p:cNvPr>
          <p:cNvSpPr/>
          <p:nvPr/>
        </p:nvSpPr>
        <p:spPr>
          <a:xfrm>
            <a:off x="1550368" y="1806275"/>
            <a:ext cx="768159" cy="430887"/>
          </a:xfrm>
          <a:prstGeom prst="rect">
            <a:avLst/>
          </a:prstGeom>
        </p:spPr>
        <p:txBody>
          <a:bodyPr wrap="none">
            <a:spAutoFit/>
          </a:bodyPr>
          <a:lstStyle/>
          <a:p>
            <a:pPr algn="ctr"/>
            <a:r>
              <a:rPr lang="en-US" sz="2200" b="1" dirty="0">
                <a:solidFill>
                  <a:srgbClr val="001E46"/>
                </a:solidFill>
                <a:latin typeface="Arial Narrow"/>
              </a:rPr>
              <a:t>&lt;44.2</a:t>
            </a:r>
          </a:p>
        </p:txBody>
      </p:sp>
      <p:sp>
        <p:nvSpPr>
          <p:cNvPr id="23" name="Rectangle 22">
            <a:extLst>
              <a:ext uri="{FF2B5EF4-FFF2-40B4-BE49-F238E27FC236}">
                <a16:creationId xmlns:a16="http://schemas.microsoft.com/office/drawing/2014/main" id="{FD7DA570-A717-422B-876B-74F7CCB583D6}"/>
              </a:ext>
            </a:extLst>
          </p:cNvPr>
          <p:cNvSpPr/>
          <p:nvPr/>
        </p:nvSpPr>
        <p:spPr>
          <a:xfrm>
            <a:off x="4503373" y="1809281"/>
            <a:ext cx="788999" cy="430887"/>
          </a:xfrm>
          <a:prstGeom prst="rect">
            <a:avLst/>
          </a:prstGeom>
        </p:spPr>
        <p:txBody>
          <a:bodyPr wrap="none">
            <a:spAutoFit/>
          </a:bodyPr>
          <a:lstStyle/>
          <a:p>
            <a:pPr algn="ctr"/>
            <a:r>
              <a:rPr lang="en-US" sz="2200" b="1" dirty="0">
                <a:solidFill>
                  <a:srgbClr val="001E46"/>
                </a:solidFill>
                <a:latin typeface="Arial Narrow"/>
              </a:rPr>
              <a:t>≥58.8</a:t>
            </a:r>
          </a:p>
        </p:txBody>
      </p:sp>
      <p:sp>
        <p:nvSpPr>
          <p:cNvPr id="24" name="Rectangle 23">
            <a:extLst>
              <a:ext uri="{FF2B5EF4-FFF2-40B4-BE49-F238E27FC236}">
                <a16:creationId xmlns:a16="http://schemas.microsoft.com/office/drawing/2014/main" id="{8F3165B1-D0E0-4344-A8BC-4740C75B5B82}"/>
              </a:ext>
            </a:extLst>
          </p:cNvPr>
          <p:cNvSpPr/>
          <p:nvPr/>
        </p:nvSpPr>
        <p:spPr>
          <a:xfrm>
            <a:off x="2814352" y="1809281"/>
            <a:ext cx="1210588" cy="430887"/>
          </a:xfrm>
          <a:prstGeom prst="rect">
            <a:avLst/>
          </a:prstGeom>
        </p:spPr>
        <p:txBody>
          <a:bodyPr wrap="none">
            <a:spAutoFit/>
          </a:bodyPr>
          <a:lstStyle/>
          <a:p>
            <a:pPr algn="ctr"/>
            <a:r>
              <a:rPr lang="en-US" sz="2200" b="1" dirty="0">
                <a:solidFill>
                  <a:srgbClr val="001E46"/>
                </a:solidFill>
                <a:latin typeface="Arial Narrow"/>
              </a:rPr>
              <a:t>44.2–58.8</a:t>
            </a:r>
          </a:p>
        </p:txBody>
      </p:sp>
      <p:sp>
        <p:nvSpPr>
          <p:cNvPr id="25" name="TextBox 24">
            <a:extLst>
              <a:ext uri="{FF2B5EF4-FFF2-40B4-BE49-F238E27FC236}">
                <a16:creationId xmlns:a16="http://schemas.microsoft.com/office/drawing/2014/main" id="{B1422B66-2D05-4605-B9CD-D6C404AB282E}"/>
              </a:ext>
            </a:extLst>
          </p:cNvPr>
          <p:cNvSpPr txBox="1"/>
          <p:nvPr/>
        </p:nvSpPr>
        <p:spPr>
          <a:xfrm>
            <a:off x="1712272" y="2423384"/>
            <a:ext cx="444352" cy="261610"/>
          </a:xfrm>
          <a:prstGeom prst="rect">
            <a:avLst/>
          </a:prstGeom>
          <a:noFill/>
        </p:spPr>
        <p:txBody>
          <a:bodyPr wrap="none" rtlCol="0">
            <a:spAutoFit/>
          </a:bodyPr>
          <a:lstStyle/>
          <a:p>
            <a:pPr algn="ctr"/>
            <a:r>
              <a:rPr lang="en-US" sz="1100" dirty="0">
                <a:solidFill>
                  <a:schemeClr val="bg1">
                    <a:lumMod val="95000"/>
                  </a:schemeClr>
                </a:solidFill>
                <a:latin typeface="Arial Narrow" panose="020B0606020202030204" pitchFamily="34" charset="0"/>
              </a:rPr>
              <a:t>n=12</a:t>
            </a:r>
          </a:p>
        </p:txBody>
      </p:sp>
      <p:sp>
        <p:nvSpPr>
          <p:cNvPr id="26" name="TextBox 25">
            <a:extLst>
              <a:ext uri="{FF2B5EF4-FFF2-40B4-BE49-F238E27FC236}">
                <a16:creationId xmlns:a16="http://schemas.microsoft.com/office/drawing/2014/main" id="{DFE1FB3A-FB45-440B-9BB0-0F3B91E4F504}"/>
              </a:ext>
            </a:extLst>
          </p:cNvPr>
          <p:cNvSpPr txBox="1"/>
          <p:nvPr/>
        </p:nvSpPr>
        <p:spPr>
          <a:xfrm>
            <a:off x="3197466" y="2423384"/>
            <a:ext cx="444353" cy="261610"/>
          </a:xfrm>
          <a:prstGeom prst="rect">
            <a:avLst/>
          </a:prstGeom>
          <a:noFill/>
        </p:spPr>
        <p:txBody>
          <a:bodyPr wrap="none" rtlCol="0">
            <a:spAutoFit/>
          </a:bodyPr>
          <a:lstStyle/>
          <a:p>
            <a:pPr algn="ctr"/>
            <a:r>
              <a:rPr lang="en-US" sz="1100" dirty="0">
                <a:solidFill>
                  <a:schemeClr val="bg1"/>
                </a:solidFill>
                <a:latin typeface="Arial Narrow" panose="020B0606020202030204" pitchFamily="34" charset="0"/>
              </a:rPr>
              <a:t>n=12</a:t>
            </a:r>
          </a:p>
        </p:txBody>
      </p:sp>
      <p:sp>
        <p:nvSpPr>
          <p:cNvPr id="27" name="TextBox 26">
            <a:extLst>
              <a:ext uri="{FF2B5EF4-FFF2-40B4-BE49-F238E27FC236}">
                <a16:creationId xmlns:a16="http://schemas.microsoft.com/office/drawing/2014/main" id="{2CA2C446-2116-4105-92BB-46A0B5F70F79}"/>
              </a:ext>
            </a:extLst>
          </p:cNvPr>
          <p:cNvSpPr txBox="1"/>
          <p:nvPr/>
        </p:nvSpPr>
        <p:spPr>
          <a:xfrm>
            <a:off x="4675697" y="2423384"/>
            <a:ext cx="444352" cy="261610"/>
          </a:xfrm>
          <a:prstGeom prst="rect">
            <a:avLst/>
          </a:prstGeom>
          <a:noFill/>
        </p:spPr>
        <p:txBody>
          <a:bodyPr wrap="none" rtlCol="0">
            <a:spAutoFit/>
          </a:bodyPr>
          <a:lstStyle/>
          <a:p>
            <a:pPr algn="ctr"/>
            <a:r>
              <a:rPr lang="en-US" sz="1100" dirty="0">
                <a:solidFill>
                  <a:schemeClr val="bg1"/>
                </a:solidFill>
                <a:latin typeface="Arial Narrow" panose="020B0606020202030204" pitchFamily="34" charset="0"/>
              </a:rPr>
              <a:t>n=13</a:t>
            </a:r>
          </a:p>
        </p:txBody>
      </p:sp>
      <p:sp>
        <p:nvSpPr>
          <p:cNvPr id="28" name="Rectangle 27">
            <a:extLst>
              <a:ext uri="{FF2B5EF4-FFF2-40B4-BE49-F238E27FC236}">
                <a16:creationId xmlns:a16="http://schemas.microsoft.com/office/drawing/2014/main" id="{5BE324CF-7E64-4FDF-838C-CC78B2C16810}"/>
              </a:ext>
            </a:extLst>
          </p:cNvPr>
          <p:cNvSpPr/>
          <p:nvPr/>
        </p:nvSpPr>
        <p:spPr>
          <a:xfrm>
            <a:off x="1148559" y="1240269"/>
            <a:ext cx="4463512" cy="430887"/>
          </a:xfrm>
          <a:prstGeom prst="rect">
            <a:avLst/>
          </a:prstGeom>
          <a:solidFill>
            <a:schemeClr val="tx1">
              <a:lumMod val="50000"/>
              <a:lumOff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Office Systolic BP</a:t>
            </a:r>
          </a:p>
        </p:txBody>
      </p:sp>
      <p:sp>
        <p:nvSpPr>
          <p:cNvPr id="5" name="TextBox 4">
            <a:extLst>
              <a:ext uri="{FF2B5EF4-FFF2-40B4-BE49-F238E27FC236}">
                <a16:creationId xmlns:a16="http://schemas.microsoft.com/office/drawing/2014/main" id="{CC601758-A840-4F88-A8F8-4BDDFE4533B4}"/>
              </a:ext>
            </a:extLst>
          </p:cNvPr>
          <p:cNvSpPr txBox="1"/>
          <p:nvPr/>
        </p:nvSpPr>
        <p:spPr>
          <a:xfrm>
            <a:off x="1501745" y="5123428"/>
            <a:ext cx="865405" cy="307777"/>
          </a:xfrm>
          <a:prstGeom prst="rect">
            <a:avLst/>
          </a:prstGeom>
          <a:noFill/>
        </p:spPr>
        <p:txBody>
          <a:bodyPr wrap="square" rtlCol="0">
            <a:spAutoFit/>
          </a:bodyPr>
          <a:lstStyle/>
          <a:p>
            <a:pPr algn="ctr"/>
            <a:r>
              <a:rPr lang="en-US" sz="1400" dirty="0">
                <a:latin typeface="Arial Narrow" panose="020B0606020202030204" pitchFamily="34" charset="0"/>
              </a:rPr>
              <a:t>± 19.2</a:t>
            </a:r>
          </a:p>
        </p:txBody>
      </p:sp>
      <p:sp>
        <p:nvSpPr>
          <p:cNvPr id="29" name="TextBox 28">
            <a:extLst>
              <a:ext uri="{FF2B5EF4-FFF2-40B4-BE49-F238E27FC236}">
                <a16:creationId xmlns:a16="http://schemas.microsoft.com/office/drawing/2014/main" id="{98029E14-1CB2-4CBB-AFC4-1BC653270104}"/>
              </a:ext>
            </a:extLst>
          </p:cNvPr>
          <p:cNvSpPr txBox="1"/>
          <p:nvPr/>
        </p:nvSpPr>
        <p:spPr>
          <a:xfrm>
            <a:off x="2986940" y="5370849"/>
            <a:ext cx="865405" cy="307777"/>
          </a:xfrm>
          <a:prstGeom prst="rect">
            <a:avLst/>
          </a:prstGeom>
          <a:noFill/>
        </p:spPr>
        <p:txBody>
          <a:bodyPr wrap="square" rtlCol="0">
            <a:spAutoFit/>
          </a:bodyPr>
          <a:lstStyle/>
          <a:p>
            <a:pPr algn="ctr"/>
            <a:r>
              <a:rPr lang="en-US" sz="1400" dirty="0">
                <a:latin typeface="Arial Narrow" panose="020B0606020202030204" pitchFamily="34" charset="0"/>
              </a:rPr>
              <a:t>± 16.4</a:t>
            </a:r>
          </a:p>
        </p:txBody>
      </p:sp>
      <p:sp>
        <p:nvSpPr>
          <p:cNvPr id="30" name="TextBox 29">
            <a:extLst>
              <a:ext uri="{FF2B5EF4-FFF2-40B4-BE49-F238E27FC236}">
                <a16:creationId xmlns:a16="http://schemas.microsoft.com/office/drawing/2014/main" id="{2B7DC60B-E62D-42C3-8FBD-4BE7B2FDAFDE}"/>
              </a:ext>
            </a:extLst>
          </p:cNvPr>
          <p:cNvSpPr txBox="1"/>
          <p:nvPr/>
        </p:nvSpPr>
        <p:spPr>
          <a:xfrm>
            <a:off x="4465171" y="4654285"/>
            <a:ext cx="865405" cy="307777"/>
          </a:xfrm>
          <a:prstGeom prst="rect">
            <a:avLst/>
          </a:prstGeom>
          <a:noFill/>
        </p:spPr>
        <p:txBody>
          <a:bodyPr wrap="square" rtlCol="0">
            <a:spAutoFit/>
          </a:bodyPr>
          <a:lstStyle/>
          <a:p>
            <a:pPr algn="ctr"/>
            <a:r>
              <a:rPr lang="en-US" sz="1400" dirty="0">
                <a:latin typeface="Arial Narrow" panose="020B0606020202030204" pitchFamily="34" charset="0"/>
              </a:rPr>
              <a:t>± 11.2</a:t>
            </a:r>
          </a:p>
        </p:txBody>
      </p:sp>
      <p:sp>
        <p:nvSpPr>
          <p:cNvPr id="31" name="TextBox 30">
            <a:extLst>
              <a:ext uri="{FF2B5EF4-FFF2-40B4-BE49-F238E27FC236}">
                <a16:creationId xmlns:a16="http://schemas.microsoft.com/office/drawing/2014/main" id="{C07FF5DD-AD0F-4BC9-A8BA-7D346D4298D5}"/>
              </a:ext>
            </a:extLst>
          </p:cNvPr>
          <p:cNvSpPr txBox="1"/>
          <p:nvPr/>
        </p:nvSpPr>
        <p:spPr>
          <a:xfrm>
            <a:off x="7517197" y="3407937"/>
            <a:ext cx="865405" cy="307777"/>
          </a:xfrm>
          <a:prstGeom prst="rect">
            <a:avLst/>
          </a:prstGeom>
          <a:noFill/>
        </p:spPr>
        <p:txBody>
          <a:bodyPr wrap="square" rtlCol="0">
            <a:spAutoFit/>
          </a:bodyPr>
          <a:lstStyle/>
          <a:p>
            <a:pPr algn="ctr"/>
            <a:r>
              <a:rPr lang="en-US" sz="1400" dirty="0">
                <a:latin typeface="Arial Narrow" panose="020B0606020202030204" pitchFamily="34" charset="0"/>
              </a:rPr>
              <a:t>± 7.3</a:t>
            </a:r>
          </a:p>
        </p:txBody>
      </p:sp>
      <p:sp>
        <p:nvSpPr>
          <p:cNvPr id="32" name="TextBox 31">
            <a:extLst>
              <a:ext uri="{FF2B5EF4-FFF2-40B4-BE49-F238E27FC236}">
                <a16:creationId xmlns:a16="http://schemas.microsoft.com/office/drawing/2014/main" id="{04B2D434-E190-47F4-96E1-A38B8038C7A6}"/>
              </a:ext>
            </a:extLst>
          </p:cNvPr>
          <p:cNvSpPr txBox="1"/>
          <p:nvPr/>
        </p:nvSpPr>
        <p:spPr>
          <a:xfrm>
            <a:off x="9012890" y="4193054"/>
            <a:ext cx="865405" cy="307777"/>
          </a:xfrm>
          <a:prstGeom prst="rect">
            <a:avLst/>
          </a:prstGeom>
          <a:noFill/>
        </p:spPr>
        <p:txBody>
          <a:bodyPr wrap="square" rtlCol="0">
            <a:spAutoFit/>
          </a:bodyPr>
          <a:lstStyle/>
          <a:p>
            <a:pPr algn="ctr"/>
            <a:r>
              <a:rPr lang="en-US" sz="1400" dirty="0">
                <a:latin typeface="Arial Narrow" panose="020B0606020202030204" pitchFamily="34" charset="0"/>
              </a:rPr>
              <a:t>± 13.2</a:t>
            </a:r>
          </a:p>
        </p:txBody>
      </p:sp>
      <p:sp>
        <p:nvSpPr>
          <p:cNvPr id="33" name="TextBox 32">
            <a:extLst>
              <a:ext uri="{FF2B5EF4-FFF2-40B4-BE49-F238E27FC236}">
                <a16:creationId xmlns:a16="http://schemas.microsoft.com/office/drawing/2014/main" id="{3B461CA2-04A2-488A-A60A-573F0820CB45}"/>
              </a:ext>
            </a:extLst>
          </p:cNvPr>
          <p:cNvSpPr txBox="1"/>
          <p:nvPr/>
        </p:nvSpPr>
        <p:spPr>
          <a:xfrm>
            <a:off x="10482495" y="4282840"/>
            <a:ext cx="865405" cy="307777"/>
          </a:xfrm>
          <a:prstGeom prst="rect">
            <a:avLst/>
          </a:prstGeom>
          <a:noFill/>
        </p:spPr>
        <p:txBody>
          <a:bodyPr wrap="square" rtlCol="0">
            <a:spAutoFit/>
          </a:bodyPr>
          <a:lstStyle/>
          <a:p>
            <a:pPr algn="ctr"/>
            <a:r>
              <a:rPr lang="en-US" sz="1400" dirty="0">
                <a:latin typeface="Arial Narrow" panose="020B0606020202030204" pitchFamily="34" charset="0"/>
              </a:rPr>
              <a:t>± 10.2</a:t>
            </a:r>
          </a:p>
        </p:txBody>
      </p:sp>
      <p:sp>
        <p:nvSpPr>
          <p:cNvPr id="6" name="Rectangle 5">
            <a:extLst>
              <a:ext uri="{FF2B5EF4-FFF2-40B4-BE49-F238E27FC236}">
                <a16:creationId xmlns:a16="http://schemas.microsoft.com/office/drawing/2014/main" id="{491FE328-E3DA-4BFD-A2C8-EEFF2998E36B}"/>
              </a:ext>
            </a:extLst>
          </p:cNvPr>
          <p:cNvSpPr/>
          <p:nvPr/>
        </p:nvSpPr>
        <p:spPr>
          <a:xfrm>
            <a:off x="1745934" y="2167073"/>
            <a:ext cx="377026" cy="261610"/>
          </a:xfrm>
          <a:prstGeom prst="rect">
            <a:avLst/>
          </a:prstGeom>
        </p:spPr>
        <p:txBody>
          <a:bodyPr wrap="none" anchor="ctr">
            <a:spAutoFit/>
          </a:bodyPr>
          <a:lstStyle/>
          <a:p>
            <a:r>
              <a:rPr lang="en-US" sz="1100" dirty="0">
                <a:solidFill>
                  <a:srgbClr val="000000"/>
                </a:solidFill>
                <a:latin typeface="Arial Narrow" panose="020B0606020202030204" pitchFamily="34" charset="0"/>
                <a:ea typeface="Times New Roman" panose="02020603050405020304" pitchFamily="18" charset="0"/>
              </a:rPr>
              <a:t>161</a:t>
            </a:r>
            <a:endParaRPr lang="en-US" sz="1600" dirty="0">
              <a:latin typeface="Arial Narrow" panose="020B0606020202030204" pitchFamily="34" charset="0"/>
            </a:endParaRPr>
          </a:p>
        </p:txBody>
      </p:sp>
      <p:sp>
        <p:nvSpPr>
          <p:cNvPr id="34" name="Rectangle 33">
            <a:extLst>
              <a:ext uri="{FF2B5EF4-FFF2-40B4-BE49-F238E27FC236}">
                <a16:creationId xmlns:a16="http://schemas.microsoft.com/office/drawing/2014/main" id="{BEA65A7A-D80A-42B6-8083-F0B21B88071C}"/>
              </a:ext>
            </a:extLst>
          </p:cNvPr>
          <p:cNvSpPr/>
          <p:nvPr/>
        </p:nvSpPr>
        <p:spPr>
          <a:xfrm>
            <a:off x="3231129" y="2167073"/>
            <a:ext cx="377026" cy="261610"/>
          </a:xfrm>
          <a:prstGeom prst="rect">
            <a:avLst/>
          </a:prstGeom>
        </p:spPr>
        <p:txBody>
          <a:bodyPr wrap="none" anchor="ctr">
            <a:spAutoFit/>
          </a:bodyPr>
          <a:lstStyle/>
          <a:p>
            <a:r>
              <a:rPr lang="en-US" sz="1100" dirty="0">
                <a:solidFill>
                  <a:srgbClr val="000000"/>
                </a:solidFill>
                <a:latin typeface="Arial Narrow" panose="020B0606020202030204" pitchFamily="34" charset="0"/>
                <a:ea typeface="Times New Roman" panose="02020603050405020304" pitchFamily="18" charset="0"/>
              </a:rPr>
              <a:t>163</a:t>
            </a:r>
            <a:endParaRPr lang="en-US" sz="1600" dirty="0">
              <a:latin typeface="Arial Narrow" panose="020B0606020202030204" pitchFamily="34" charset="0"/>
            </a:endParaRPr>
          </a:p>
        </p:txBody>
      </p:sp>
      <p:sp>
        <p:nvSpPr>
          <p:cNvPr id="35" name="Rectangle 34">
            <a:extLst>
              <a:ext uri="{FF2B5EF4-FFF2-40B4-BE49-F238E27FC236}">
                <a16:creationId xmlns:a16="http://schemas.microsoft.com/office/drawing/2014/main" id="{53103987-6C04-4005-9FC5-D1A9B2F3B9D4}"/>
              </a:ext>
            </a:extLst>
          </p:cNvPr>
          <p:cNvSpPr/>
          <p:nvPr/>
        </p:nvSpPr>
        <p:spPr>
          <a:xfrm>
            <a:off x="4709360" y="2167073"/>
            <a:ext cx="377026" cy="261610"/>
          </a:xfrm>
          <a:prstGeom prst="rect">
            <a:avLst/>
          </a:prstGeom>
        </p:spPr>
        <p:txBody>
          <a:bodyPr wrap="none" anchor="ctr">
            <a:spAutoFit/>
          </a:bodyPr>
          <a:lstStyle/>
          <a:p>
            <a:r>
              <a:rPr lang="en-US" sz="1100" dirty="0">
                <a:solidFill>
                  <a:srgbClr val="000000"/>
                </a:solidFill>
                <a:latin typeface="Arial Narrow" panose="020B0606020202030204" pitchFamily="34" charset="0"/>
                <a:ea typeface="Times New Roman" panose="02020603050405020304" pitchFamily="18" charset="0"/>
              </a:rPr>
              <a:t>162</a:t>
            </a:r>
            <a:endParaRPr lang="en-US" sz="1600" dirty="0">
              <a:latin typeface="Arial Narrow" panose="020B0606020202030204" pitchFamily="34" charset="0"/>
            </a:endParaRPr>
          </a:p>
        </p:txBody>
      </p:sp>
      <p:sp>
        <p:nvSpPr>
          <p:cNvPr id="36" name="Rectangle 35">
            <a:extLst>
              <a:ext uri="{FF2B5EF4-FFF2-40B4-BE49-F238E27FC236}">
                <a16:creationId xmlns:a16="http://schemas.microsoft.com/office/drawing/2014/main" id="{FA9808ED-167C-4888-BE49-EA28C0E7C9F9}"/>
              </a:ext>
            </a:extLst>
          </p:cNvPr>
          <p:cNvSpPr/>
          <p:nvPr/>
        </p:nvSpPr>
        <p:spPr>
          <a:xfrm>
            <a:off x="7761386" y="2167073"/>
            <a:ext cx="377026" cy="261610"/>
          </a:xfrm>
          <a:prstGeom prst="rect">
            <a:avLst/>
          </a:prstGeom>
        </p:spPr>
        <p:txBody>
          <a:bodyPr wrap="none" anchor="ctr">
            <a:spAutoFit/>
          </a:bodyPr>
          <a:lstStyle/>
          <a:p>
            <a:r>
              <a:rPr lang="en-US" sz="1100" dirty="0">
                <a:solidFill>
                  <a:srgbClr val="000000"/>
                </a:solidFill>
                <a:latin typeface="Arial Narrow" panose="020B0606020202030204" pitchFamily="34" charset="0"/>
                <a:ea typeface="Times New Roman" panose="02020603050405020304" pitchFamily="18" charset="0"/>
              </a:rPr>
              <a:t>152</a:t>
            </a:r>
            <a:endParaRPr lang="en-US" sz="1600" dirty="0">
              <a:latin typeface="Arial Narrow" panose="020B0606020202030204" pitchFamily="34" charset="0"/>
            </a:endParaRPr>
          </a:p>
        </p:txBody>
      </p:sp>
      <p:sp>
        <p:nvSpPr>
          <p:cNvPr id="37" name="Rectangle 36">
            <a:extLst>
              <a:ext uri="{FF2B5EF4-FFF2-40B4-BE49-F238E27FC236}">
                <a16:creationId xmlns:a16="http://schemas.microsoft.com/office/drawing/2014/main" id="{5AD087DE-B72F-435B-BCD1-02ED28F6061F}"/>
              </a:ext>
            </a:extLst>
          </p:cNvPr>
          <p:cNvSpPr/>
          <p:nvPr/>
        </p:nvSpPr>
        <p:spPr>
          <a:xfrm>
            <a:off x="9257079" y="2167073"/>
            <a:ext cx="377026" cy="261610"/>
          </a:xfrm>
          <a:prstGeom prst="rect">
            <a:avLst/>
          </a:prstGeom>
        </p:spPr>
        <p:txBody>
          <a:bodyPr wrap="none" anchor="ctr">
            <a:spAutoFit/>
          </a:bodyPr>
          <a:lstStyle/>
          <a:p>
            <a:r>
              <a:rPr lang="en-US" sz="1100" dirty="0">
                <a:solidFill>
                  <a:srgbClr val="000000"/>
                </a:solidFill>
                <a:latin typeface="Arial Narrow" panose="020B0606020202030204" pitchFamily="34" charset="0"/>
                <a:ea typeface="Times New Roman" panose="02020603050405020304" pitchFamily="18" charset="0"/>
              </a:rPr>
              <a:t>154</a:t>
            </a:r>
            <a:endParaRPr lang="en-US" sz="1600" dirty="0">
              <a:latin typeface="Arial Narrow" panose="020B0606020202030204" pitchFamily="34" charset="0"/>
            </a:endParaRPr>
          </a:p>
        </p:txBody>
      </p:sp>
      <p:sp>
        <p:nvSpPr>
          <p:cNvPr id="38" name="Rectangle 37">
            <a:extLst>
              <a:ext uri="{FF2B5EF4-FFF2-40B4-BE49-F238E27FC236}">
                <a16:creationId xmlns:a16="http://schemas.microsoft.com/office/drawing/2014/main" id="{F808B0B2-FD0A-47BC-86A6-562EFEB5F25C}"/>
              </a:ext>
            </a:extLst>
          </p:cNvPr>
          <p:cNvSpPr/>
          <p:nvPr/>
        </p:nvSpPr>
        <p:spPr>
          <a:xfrm>
            <a:off x="10726684" y="2167073"/>
            <a:ext cx="377026" cy="261610"/>
          </a:xfrm>
          <a:prstGeom prst="rect">
            <a:avLst/>
          </a:prstGeom>
        </p:spPr>
        <p:txBody>
          <a:bodyPr wrap="none" anchor="ctr">
            <a:spAutoFit/>
          </a:bodyPr>
          <a:lstStyle/>
          <a:p>
            <a:r>
              <a:rPr lang="en-US" sz="1100" dirty="0">
                <a:solidFill>
                  <a:srgbClr val="000000"/>
                </a:solidFill>
                <a:latin typeface="Arial Narrow" panose="020B0606020202030204" pitchFamily="34" charset="0"/>
                <a:ea typeface="Times New Roman" panose="02020603050405020304" pitchFamily="18" charset="0"/>
              </a:rPr>
              <a:t>154</a:t>
            </a:r>
            <a:endParaRPr lang="en-US" sz="1600" dirty="0">
              <a:latin typeface="Arial Narrow" panose="020B0606020202030204" pitchFamily="34" charset="0"/>
            </a:endParaRPr>
          </a:p>
        </p:txBody>
      </p:sp>
      <p:sp>
        <p:nvSpPr>
          <p:cNvPr id="39" name="Rectangle 38">
            <a:extLst>
              <a:ext uri="{FF2B5EF4-FFF2-40B4-BE49-F238E27FC236}">
                <a16:creationId xmlns:a16="http://schemas.microsoft.com/office/drawing/2014/main" id="{8B974E35-986A-495B-A26C-0C5F35B8AF1E}"/>
              </a:ext>
            </a:extLst>
          </p:cNvPr>
          <p:cNvSpPr/>
          <p:nvPr/>
        </p:nvSpPr>
        <p:spPr>
          <a:xfrm>
            <a:off x="154657" y="2167073"/>
            <a:ext cx="1261884" cy="261610"/>
          </a:xfrm>
          <a:prstGeom prst="rect">
            <a:avLst/>
          </a:prstGeom>
        </p:spPr>
        <p:txBody>
          <a:bodyPr wrap="none" anchor="ctr">
            <a:spAutoFit/>
          </a:bodyPr>
          <a:lstStyle/>
          <a:p>
            <a:r>
              <a:rPr lang="en-US" sz="1100" dirty="0">
                <a:solidFill>
                  <a:srgbClr val="000000"/>
                </a:solidFill>
                <a:latin typeface="Arial Narrow" panose="020B0606020202030204" pitchFamily="34" charset="0"/>
                <a:ea typeface="Times New Roman" panose="02020603050405020304" pitchFamily="18" charset="0"/>
              </a:rPr>
              <a:t>Baseline BP (mmHg)</a:t>
            </a:r>
            <a:endParaRPr lang="en-US" sz="1600" dirty="0">
              <a:latin typeface="Arial Narrow" panose="020B0606020202030204" pitchFamily="34" charset="0"/>
            </a:endParaRPr>
          </a:p>
        </p:txBody>
      </p:sp>
      <p:sp>
        <p:nvSpPr>
          <p:cNvPr id="40" name="Rectangle 39">
            <a:extLst>
              <a:ext uri="{FF2B5EF4-FFF2-40B4-BE49-F238E27FC236}">
                <a16:creationId xmlns:a16="http://schemas.microsoft.com/office/drawing/2014/main" id="{9CAC63B6-8E12-4AE3-9A93-A78693653C35}"/>
              </a:ext>
            </a:extLst>
          </p:cNvPr>
          <p:cNvSpPr/>
          <p:nvPr/>
        </p:nvSpPr>
        <p:spPr>
          <a:xfrm>
            <a:off x="-2312" y="1852441"/>
            <a:ext cx="1387303" cy="338554"/>
          </a:xfrm>
          <a:prstGeom prst="rect">
            <a:avLst/>
          </a:prstGeom>
        </p:spPr>
        <p:txBody>
          <a:bodyPr wrap="none">
            <a:spAutoFit/>
          </a:bodyPr>
          <a:lstStyle/>
          <a:p>
            <a:pPr algn="ctr"/>
            <a:r>
              <a:rPr lang="en-US" sz="1600" b="1" dirty="0">
                <a:solidFill>
                  <a:srgbClr val="001E46"/>
                </a:solidFill>
                <a:latin typeface="Arial Narrow"/>
              </a:rPr>
              <a:t>Treated Length</a:t>
            </a:r>
          </a:p>
        </p:txBody>
      </p:sp>
    </p:spTree>
    <p:extLst>
      <p:ext uri="{BB962C8B-B14F-4D97-AF65-F5344CB8AC3E}">
        <p14:creationId xmlns:p14="http://schemas.microsoft.com/office/powerpoint/2010/main" val="3585672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dirty="0"/>
              <a:t>SPYRAL HTN – OFF MED</a:t>
            </a:r>
          </a:p>
        </p:txBody>
      </p:sp>
      <p:sp>
        <p:nvSpPr>
          <p:cNvPr id="6" name="Text Placeholder 5"/>
          <p:cNvSpPr>
            <a:spLocks noGrp="1"/>
          </p:cNvSpPr>
          <p:nvPr>
            <p:ph type="body" sz="quarter" idx="13"/>
          </p:nvPr>
        </p:nvSpPr>
        <p:spPr/>
        <p:txBody>
          <a:bodyPr/>
          <a:lstStyle/>
          <a:p>
            <a:r>
              <a:rPr lang="en-US" dirty="0"/>
              <a:t>Safety Results at 3 Months</a:t>
            </a:r>
          </a:p>
        </p:txBody>
      </p:sp>
      <p:sp>
        <p:nvSpPr>
          <p:cNvPr id="7" name="Text Placeholder 6"/>
          <p:cNvSpPr>
            <a:spLocks noGrp="1"/>
          </p:cNvSpPr>
          <p:nvPr>
            <p:ph type="body" sz="quarter" idx="14"/>
          </p:nvPr>
        </p:nvSpPr>
        <p:spPr>
          <a:xfrm>
            <a:off x="365125" y="5904331"/>
            <a:ext cx="11461750" cy="704850"/>
          </a:xfrm>
        </p:spPr>
        <p:txBody>
          <a:bodyPr/>
          <a:lstStyle/>
          <a:p>
            <a:r>
              <a:rPr lang="en-US" b="1" baseline="30000" dirty="0"/>
              <a:t>1</a:t>
            </a:r>
            <a:r>
              <a:rPr lang="en-US" b="1" dirty="0"/>
              <a:t>TIMI definition: intracranial hemorrhage, ≥5g/dl decrease in hemoglobin concentration, a ≥15% absolute decrease in hematocrit, or death due to bleeding within 7 days of the procedure</a:t>
            </a:r>
          </a:p>
        </p:txBody>
      </p:sp>
      <p:graphicFrame>
        <p:nvGraphicFramePr>
          <p:cNvPr id="10" name="Content Placeholder 8"/>
          <p:cNvGraphicFramePr>
            <a:graphicFrameLocks noGrp="1"/>
          </p:cNvGraphicFramePr>
          <p:nvPr>
            <p:ph idx="1"/>
            <p:extLst>
              <p:ext uri="{D42A27DB-BD31-4B8C-83A1-F6EECF244321}">
                <p14:modId xmlns:p14="http://schemas.microsoft.com/office/powerpoint/2010/main" val="189620534"/>
              </p:ext>
            </p:extLst>
          </p:nvPr>
        </p:nvGraphicFramePr>
        <p:xfrm>
          <a:off x="364488" y="1140010"/>
          <a:ext cx="11466576" cy="4925568"/>
        </p:xfrm>
        <a:graphic>
          <a:graphicData uri="http://schemas.openxmlformats.org/drawingml/2006/table">
            <a:tbl>
              <a:tblPr firstRow="1" bandRow="1">
                <a:tableStyleId>{5C22544A-7EE6-4342-B048-85BDC9FD1C3A}</a:tableStyleId>
              </a:tblPr>
              <a:tblGrid>
                <a:gridCol w="5803036">
                  <a:extLst>
                    <a:ext uri="{9D8B030D-6E8A-4147-A177-3AD203B41FA5}">
                      <a16:colId xmlns:a16="http://schemas.microsoft.com/office/drawing/2014/main" val="1035110852"/>
                    </a:ext>
                  </a:extLst>
                </a:gridCol>
                <a:gridCol w="2831770">
                  <a:extLst>
                    <a:ext uri="{9D8B030D-6E8A-4147-A177-3AD203B41FA5}">
                      <a16:colId xmlns:a16="http://schemas.microsoft.com/office/drawing/2014/main" val="192837990"/>
                    </a:ext>
                  </a:extLst>
                </a:gridCol>
                <a:gridCol w="2831770">
                  <a:extLst>
                    <a:ext uri="{9D8B030D-6E8A-4147-A177-3AD203B41FA5}">
                      <a16:colId xmlns:a16="http://schemas.microsoft.com/office/drawing/2014/main" val="2512803714"/>
                    </a:ext>
                  </a:extLst>
                </a:gridCol>
              </a:tblGrid>
              <a:tr h="370840">
                <a:tc>
                  <a:txBody>
                    <a:bodyPr/>
                    <a:lstStyle/>
                    <a:p>
                      <a:r>
                        <a:rPr lang="en-GB" sz="1600" b="0" i="0" kern="1200" dirty="0">
                          <a:solidFill>
                            <a:schemeClr val="lt1"/>
                          </a:solidFill>
                          <a:effectLst/>
                          <a:latin typeface="Arial Narrow" panose="020B0606020202030204" pitchFamily="34" charset="0"/>
                          <a:ea typeface="+mn-ea"/>
                          <a:cs typeface="+mn-cs"/>
                        </a:rPr>
                        <a:t>%</a:t>
                      </a:r>
                      <a:endParaRPr lang="en-US" sz="1600" b="0" i="0" dirty="0">
                        <a:latin typeface="Arial Narrow" panose="020B0606020202030204" pitchFamily="34" charset="0"/>
                      </a:endParaRPr>
                    </a:p>
                  </a:txBody>
                  <a:tcPr marL="185344" marR="185344" anchor="ctr"/>
                </a:tc>
                <a:tc>
                  <a:txBody>
                    <a:bodyPr/>
                    <a:lstStyle/>
                    <a:p>
                      <a:pPr algn="ctr"/>
                      <a:r>
                        <a:rPr lang="en-US" sz="2000" b="1" i="0" dirty="0">
                          <a:latin typeface="Arial Narrow" panose="020B0606020202030204" pitchFamily="34" charset="0"/>
                        </a:rPr>
                        <a:t>RDN</a:t>
                      </a:r>
                    </a:p>
                    <a:p>
                      <a:pPr algn="ctr"/>
                      <a:r>
                        <a:rPr lang="en-US" sz="2000" b="1" i="0" dirty="0">
                          <a:latin typeface="Arial Narrow" panose="020B0606020202030204" pitchFamily="34" charset="0"/>
                        </a:rPr>
                        <a:t>(n</a:t>
                      </a:r>
                      <a:r>
                        <a:rPr lang="en-US" sz="2000" b="1" i="0" baseline="0" dirty="0">
                          <a:latin typeface="Arial Narrow" panose="020B0606020202030204" pitchFamily="34" charset="0"/>
                        </a:rPr>
                        <a:t> = 38)</a:t>
                      </a:r>
                      <a:endParaRPr lang="en-US" sz="2000" b="1" i="0" dirty="0">
                        <a:latin typeface="Arial Narrow" panose="020B0606020202030204" pitchFamily="34" charset="0"/>
                      </a:endParaRPr>
                    </a:p>
                  </a:txBody>
                  <a:tcPr marL="185344" marR="185344"/>
                </a:tc>
                <a:tc>
                  <a:txBody>
                    <a:bodyPr/>
                    <a:lstStyle/>
                    <a:p>
                      <a:pPr algn="ctr"/>
                      <a:r>
                        <a:rPr lang="en-US" sz="2000" b="1" i="0" dirty="0">
                          <a:latin typeface="Arial Narrow" panose="020B0606020202030204" pitchFamily="34" charset="0"/>
                        </a:rPr>
                        <a:t>Sham Control</a:t>
                      </a:r>
                    </a:p>
                    <a:p>
                      <a:pPr algn="ctr"/>
                      <a:r>
                        <a:rPr lang="en-US" sz="2000" b="1" i="0" dirty="0">
                          <a:latin typeface="Arial Narrow" panose="020B0606020202030204" pitchFamily="34" charset="0"/>
                        </a:rPr>
                        <a:t>(n</a:t>
                      </a:r>
                      <a:r>
                        <a:rPr lang="en-US" sz="2000" b="1" i="0" baseline="0" dirty="0">
                          <a:latin typeface="Arial Narrow" panose="020B0606020202030204" pitchFamily="34" charset="0"/>
                        </a:rPr>
                        <a:t> = 42)</a:t>
                      </a:r>
                      <a:endParaRPr lang="en-US" sz="2000" b="1" i="0" dirty="0">
                        <a:latin typeface="Arial Narrow" panose="020B0606020202030204" pitchFamily="34" charset="0"/>
                      </a:endParaRPr>
                    </a:p>
                  </a:txBody>
                  <a:tcPr marL="185344" marR="185344"/>
                </a:tc>
                <a:extLst>
                  <a:ext uri="{0D108BD9-81ED-4DB2-BD59-A6C34878D82A}">
                    <a16:rowId xmlns:a16="http://schemas.microsoft.com/office/drawing/2014/main" val="409198351"/>
                  </a:ext>
                </a:extLst>
              </a:tr>
              <a:tr h="384048">
                <a:tc>
                  <a:txBody>
                    <a:bodyPr/>
                    <a:lstStyle/>
                    <a:p>
                      <a:pPr marL="0" marR="0">
                        <a:lnSpc>
                          <a:spcPct val="100000"/>
                        </a:lnSpc>
                        <a:spcBef>
                          <a:spcPts val="0"/>
                        </a:spcBef>
                        <a:spcAft>
                          <a:spcPts val="0"/>
                        </a:spcAft>
                      </a:pPr>
                      <a:r>
                        <a:rPr lang="en-GB" sz="1800" b="1" i="0" dirty="0">
                          <a:effectLst/>
                          <a:latin typeface="Arial Narrow" panose="020B0606020202030204" pitchFamily="34" charset="0"/>
                          <a:ea typeface="Calibri" panose="020F0502020204030204" pitchFamily="34" charset="0"/>
                          <a:cs typeface="Times New Roman" panose="02020603050405020304" pitchFamily="18" charset="0"/>
                        </a:rPr>
                        <a:t>Death</a:t>
                      </a:r>
                      <a:endParaRPr lang="en-US" sz="1800" b="1" i="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0</a:t>
                      </a:r>
                      <a:endParaRPr kumimoji="0" lang="en-US"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0</a:t>
                      </a:r>
                      <a:endParaRPr kumimoji="0" lang="en-US"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6536791"/>
                  </a:ext>
                </a:extLst>
              </a:tr>
              <a:tr h="384048">
                <a:tc>
                  <a:txBody>
                    <a:bodyPr/>
                    <a:lstStyle/>
                    <a:p>
                      <a:pPr marL="0" marR="0">
                        <a:lnSpc>
                          <a:spcPct val="100000"/>
                        </a:lnSpc>
                        <a:spcBef>
                          <a:spcPts val="0"/>
                        </a:spcBef>
                        <a:spcAft>
                          <a:spcPts val="0"/>
                        </a:spcAft>
                      </a:pPr>
                      <a:r>
                        <a:rPr lang="en-GB" sz="1800" b="1" i="0" dirty="0">
                          <a:effectLst/>
                          <a:latin typeface="Arial Narrow" panose="020B0606020202030204" pitchFamily="34" charset="0"/>
                          <a:ea typeface="Calibri" panose="020F0502020204030204" pitchFamily="34" charset="0"/>
                          <a:cs typeface="Times New Roman" panose="02020603050405020304" pitchFamily="18" charset="0"/>
                        </a:rPr>
                        <a:t>New myocardial infarction</a:t>
                      </a:r>
                      <a:endParaRPr lang="en-US" sz="1800" b="1" i="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0</a:t>
                      </a:r>
                      <a:endParaRPr kumimoji="0" lang="en-US"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0</a:t>
                      </a:r>
                      <a:endParaRPr kumimoji="0" lang="en-US"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87184399"/>
                  </a:ext>
                </a:extLst>
              </a:tr>
              <a:tr h="384048">
                <a:tc>
                  <a:txBody>
                    <a:bodyPr/>
                    <a:lstStyle/>
                    <a:p>
                      <a:pPr marL="0" marR="0">
                        <a:lnSpc>
                          <a:spcPct val="100000"/>
                        </a:lnSpc>
                        <a:spcBef>
                          <a:spcPts val="0"/>
                        </a:spcBef>
                        <a:spcAft>
                          <a:spcPts val="0"/>
                        </a:spcAft>
                      </a:pPr>
                      <a:r>
                        <a:rPr lang="en-GB" sz="1800" b="1" i="0" dirty="0">
                          <a:effectLst/>
                          <a:latin typeface="Arial Narrow" panose="020B0606020202030204" pitchFamily="34" charset="0"/>
                          <a:ea typeface="Calibri" panose="020F0502020204030204" pitchFamily="34" charset="0"/>
                          <a:cs typeface="Times New Roman" panose="02020603050405020304" pitchFamily="18" charset="0"/>
                        </a:rPr>
                        <a:t>Major bleeding (TIMI</a:t>
                      </a:r>
                      <a:r>
                        <a:rPr lang="en-GB" sz="1800" b="1" i="0" baseline="30000" dirty="0">
                          <a:effectLst/>
                          <a:latin typeface="Arial Narrow" panose="020B0606020202030204" pitchFamily="34" charset="0"/>
                          <a:ea typeface="Calibri" panose="020F0502020204030204" pitchFamily="34" charset="0"/>
                          <a:cs typeface="Times New Roman" panose="02020603050405020304" pitchFamily="18" charset="0"/>
                        </a:rPr>
                        <a:t>1</a:t>
                      </a:r>
                      <a:r>
                        <a:rPr lang="en-GB" sz="1800" b="1" i="0" dirty="0">
                          <a:effectLst/>
                          <a:latin typeface="Arial Narrow" panose="020B0606020202030204" pitchFamily="34" charset="0"/>
                          <a:ea typeface="Calibri" panose="020F0502020204030204" pitchFamily="34" charset="0"/>
                          <a:cs typeface="Times New Roman" panose="02020603050405020304" pitchFamily="18" charset="0"/>
                        </a:rPr>
                        <a:t>)</a:t>
                      </a:r>
                      <a:endParaRPr lang="en-US" sz="1800" b="1" i="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0</a:t>
                      </a:r>
                      <a:endParaRPr kumimoji="0" lang="en-US"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0</a:t>
                      </a:r>
                      <a:endParaRPr kumimoji="0" lang="en-US"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53421882"/>
                  </a:ext>
                </a:extLst>
              </a:tr>
              <a:tr h="384048">
                <a:tc>
                  <a:txBody>
                    <a:bodyPr/>
                    <a:lstStyle/>
                    <a:p>
                      <a:pPr marL="0" marR="0">
                        <a:lnSpc>
                          <a:spcPct val="100000"/>
                        </a:lnSpc>
                        <a:spcBef>
                          <a:spcPts val="0"/>
                        </a:spcBef>
                        <a:spcAft>
                          <a:spcPts val="0"/>
                        </a:spcAft>
                      </a:pPr>
                      <a:r>
                        <a:rPr lang="en-GB" sz="1800" b="1" i="0" dirty="0">
                          <a:effectLst/>
                          <a:latin typeface="Arial Narrow" panose="020B0606020202030204" pitchFamily="34" charset="0"/>
                          <a:ea typeface="Calibri" panose="020F0502020204030204" pitchFamily="34" charset="0"/>
                          <a:cs typeface="Times New Roman" panose="02020603050405020304" pitchFamily="18" charset="0"/>
                        </a:rPr>
                        <a:t>New onset end stage renal disease</a:t>
                      </a:r>
                      <a:endParaRPr lang="en-US" sz="1800" b="1" i="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B w="28575"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0</a:t>
                      </a:r>
                      <a:endParaRPr kumimoji="0" lang="en-US"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B w="28575"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0</a:t>
                      </a:r>
                      <a:endParaRPr kumimoji="0" lang="en-US"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5558313"/>
                  </a:ext>
                </a:extLst>
              </a:tr>
              <a:tr h="384048">
                <a:tc>
                  <a:txBody>
                    <a:bodyPr/>
                    <a:lstStyle/>
                    <a:p>
                      <a:pPr marL="0" marR="0">
                        <a:lnSpc>
                          <a:spcPct val="100000"/>
                        </a:lnSpc>
                        <a:spcBef>
                          <a:spcPts val="0"/>
                        </a:spcBef>
                        <a:spcAft>
                          <a:spcPts val="0"/>
                        </a:spcAft>
                      </a:pPr>
                      <a:r>
                        <a:rPr lang="en-GB" sz="1800" b="1" i="0" dirty="0">
                          <a:effectLst/>
                          <a:latin typeface="Arial Narrow" panose="020B0606020202030204" pitchFamily="34" charset="0"/>
                          <a:ea typeface="Calibri" panose="020F0502020204030204" pitchFamily="34" charset="0"/>
                          <a:cs typeface="Times New Roman" panose="02020603050405020304" pitchFamily="18" charset="0"/>
                        </a:rPr>
                        <a:t>Serum creatinine elevation &gt;50%</a:t>
                      </a:r>
                      <a:endParaRPr lang="en-US" sz="1800" b="1" i="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T w="28575"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0</a:t>
                      </a:r>
                      <a:endParaRPr kumimoji="0" lang="en-US"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T w="28575"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0</a:t>
                      </a:r>
                      <a:endParaRPr kumimoji="0" lang="en-US"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07855580"/>
                  </a:ext>
                </a:extLst>
              </a:tr>
              <a:tr h="384048">
                <a:tc>
                  <a:txBody>
                    <a:bodyPr/>
                    <a:lstStyle/>
                    <a:p>
                      <a:pPr marL="463550" marR="0" indent="-463550">
                        <a:lnSpc>
                          <a:spcPct val="100000"/>
                        </a:lnSpc>
                        <a:spcBef>
                          <a:spcPts val="0"/>
                        </a:spcBef>
                        <a:spcAft>
                          <a:spcPts val="0"/>
                        </a:spcAft>
                      </a:pPr>
                      <a:r>
                        <a:rPr lang="en-GB" sz="1800" b="1" i="0" dirty="0">
                          <a:effectLst/>
                          <a:latin typeface="Arial Narrow" panose="020B0606020202030204" pitchFamily="34" charset="0"/>
                          <a:ea typeface="Calibri" panose="020F0502020204030204" pitchFamily="34" charset="0"/>
                          <a:cs typeface="Times New Roman" panose="02020603050405020304" pitchFamily="18" charset="0"/>
                        </a:rPr>
                        <a:t>Significant embolic event resulting in end-organ damage</a:t>
                      </a:r>
                      <a:endParaRPr lang="en-US" sz="1800" b="1" i="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0</a:t>
                      </a:r>
                      <a:endParaRPr kumimoji="0" lang="en-US"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0</a:t>
                      </a:r>
                      <a:endParaRPr kumimoji="0" lang="en-US"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27969039"/>
                  </a:ext>
                </a:extLst>
              </a:tr>
              <a:tr h="384048">
                <a:tc>
                  <a:txBody>
                    <a:bodyPr/>
                    <a:lstStyle/>
                    <a:p>
                      <a:pPr marL="0" marR="0">
                        <a:lnSpc>
                          <a:spcPct val="100000"/>
                        </a:lnSpc>
                        <a:spcBef>
                          <a:spcPts val="0"/>
                        </a:spcBef>
                        <a:spcAft>
                          <a:spcPts val="0"/>
                        </a:spcAft>
                      </a:pPr>
                      <a:r>
                        <a:rPr lang="en-GB" sz="1800" b="1" i="0" dirty="0">
                          <a:effectLst/>
                          <a:latin typeface="Arial Narrow" panose="020B0606020202030204" pitchFamily="34" charset="0"/>
                          <a:ea typeface="Calibri" panose="020F0502020204030204" pitchFamily="34" charset="0"/>
                          <a:cs typeface="Times New Roman" panose="02020603050405020304" pitchFamily="18" charset="0"/>
                        </a:rPr>
                        <a:t>Vascular complications</a:t>
                      </a:r>
                      <a:endParaRPr lang="en-US" sz="1800" b="1" i="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0</a:t>
                      </a:r>
                      <a:endParaRPr kumimoji="0" lang="en-US"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0</a:t>
                      </a:r>
                      <a:endParaRPr kumimoji="0" lang="en-US"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35595109"/>
                  </a:ext>
                </a:extLst>
              </a:tr>
              <a:tr h="384048">
                <a:tc>
                  <a:txBody>
                    <a:bodyPr/>
                    <a:lstStyle/>
                    <a:p>
                      <a:pPr marL="0" marR="0">
                        <a:lnSpc>
                          <a:spcPct val="100000"/>
                        </a:lnSpc>
                        <a:spcBef>
                          <a:spcPts val="0"/>
                        </a:spcBef>
                        <a:spcAft>
                          <a:spcPts val="0"/>
                        </a:spcAft>
                      </a:pPr>
                      <a:r>
                        <a:rPr lang="en-US" sz="1800" b="1" i="0" dirty="0">
                          <a:effectLst/>
                          <a:latin typeface="Arial Narrow" panose="020B0606020202030204" pitchFamily="34" charset="0"/>
                          <a:ea typeface="Calibri" panose="020F0502020204030204" pitchFamily="34" charset="0"/>
                          <a:cs typeface="Times New Roman" panose="02020603050405020304" pitchFamily="18" charset="0"/>
                        </a:rPr>
                        <a:t>Dissections</a:t>
                      </a: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nchor="ctr"/>
                </a:tc>
                <a:extLst>
                  <a:ext uri="{0D108BD9-81ED-4DB2-BD59-A6C34878D82A}">
                    <a16:rowId xmlns:a16="http://schemas.microsoft.com/office/drawing/2014/main" val="2698013566"/>
                  </a:ext>
                </a:extLst>
              </a:tr>
              <a:tr h="384048">
                <a:tc>
                  <a:txBody>
                    <a:bodyPr/>
                    <a:lstStyle/>
                    <a:p>
                      <a:pPr marL="0" marR="0">
                        <a:lnSpc>
                          <a:spcPct val="100000"/>
                        </a:lnSpc>
                        <a:spcBef>
                          <a:spcPts val="0"/>
                        </a:spcBef>
                        <a:spcAft>
                          <a:spcPts val="0"/>
                        </a:spcAft>
                      </a:pPr>
                      <a:r>
                        <a:rPr lang="en-US" sz="1800" b="1" i="0" dirty="0">
                          <a:effectLst/>
                          <a:latin typeface="Arial Narrow" panose="020B0606020202030204" pitchFamily="34" charset="0"/>
                          <a:ea typeface="Calibri" panose="020F0502020204030204" pitchFamily="34" charset="0"/>
                          <a:cs typeface="Times New Roman" panose="02020603050405020304" pitchFamily="18" charset="0"/>
                        </a:rPr>
                        <a:t>Perforations</a:t>
                      </a: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0</a:t>
                      </a:r>
                    </a:p>
                  </a:txBody>
                  <a:tcPr marL="68580" marR="68580" marT="0" marB="0" anchor="ctr"/>
                </a:tc>
                <a:extLst>
                  <a:ext uri="{0D108BD9-81ED-4DB2-BD59-A6C34878D82A}">
                    <a16:rowId xmlns:a16="http://schemas.microsoft.com/office/drawing/2014/main" val="763619161"/>
                  </a:ext>
                </a:extLst>
              </a:tr>
              <a:tr h="384048">
                <a:tc>
                  <a:txBody>
                    <a:bodyPr/>
                    <a:lstStyle/>
                    <a:p>
                      <a:pPr marL="0" marR="0">
                        <a:lnSpc>
                          <a:spcPct val="100000"/>
                        </a:lnSpc>
                        <a:spcBef>
                          <a:spcPts val="0"/>
                        </a:spcBef>
                        <a:spcAft>
                          <a:spcPts val="0"/>
                        </a:spcAft>
                      </a:pPr>
                      <a:r>
                        <a:rPr lang="en-GB" sz="1800" b="1" i="0" dirty="0">
                          <a:effectLst/>
                          <a:latin typeface="Arial Narrow" panose="020B0606020202030204" pitchFamily="34" charset="0"/>
                          <a:ea typeface="Calibri" panose="020F0502020204030204" pitchFamily="34" charset="0"/>
                          <a:cs typeface="Times New Roman" panose="02020603050405020304" pitchFamily="18" charset="0"/>
                        </a:rPr>
                        <a:t>Hospitalization for hypertensive crisis/emergency</a:t>
                      </a:r>
                      <a:endParaRPr lang="en-US" sz="1800" b="1" i="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0</a:t>
                      </a:r>
                      <a:endParaRPr kumimoji="0" lang="en-US"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0</a:t>
                      </a:r>
                      <a:endParaRPr kumimoji="0" lang="en-US"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55021521"/>
                  </a:ext>
                </a:extLst>
              </a:tr>
              <a:tr h="384048">
                <a:tc>
                  <a:txBody>
                    <a:bodyPr/>
                    <a:lstStyle/>
                    <a:p>
                      <a:pPr marL="0" marR="0">
                        <a:lnSpc>
                          <a:spcPct val="100000"/>
                        </a:lnSpc>
                        <a:spcBef>
                          <a:spcPts val="0"/>
                        </a:spcBef>
                        <a:spcAft>
                          <a:spcPts val="0"/>
                        </a:spcAft>
                      </a:pPr>
                      <a:r>
                        <a:rPr lang="en-GB" sz="1800" b="1" i="0" dirty="0">
                          <a:effectLst/>
                          <a:latin typeface="Arial Narrow" panose="020B0606020202030204" pitchFamily="34" charset="0"/>
                          <a:ea typeface="Calibri" panose="020F0502020204030204" pitchFamily="34" charset="0"/>
                          <a:cs typeface="Times New Roman" panose="02020603050405020304" pitchFamily="18" charset="0"/>
                        </a:rPr>
                        <a:t>New stroke</a:t>
                      </a:r>
                      <a:endParaRPr lang="en-US" sz="1800" b="1" i="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0</a:t>
                      </a:r>
                      <a:endParaRPr kumimoji="0" lang="en-US"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0</a:t>
                      </a:r>
                      <a:endParaRPr kumimoji="0" lang="en-US" sz="18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96577129"/>
                  </a:ext>
                </a:extLst>
              </a:tr>
            </a:tbl>
          </a:graphicData>
        </a:graphic>
      </p:graphicFrame>
    </p:spTree>
    <p:extLst>
      <p:ext uri="{BB962C8B-B14F-4D97-AF65-F5344CB8AC3E}">
        <p14:creationId xmlns:p14="http://schemas.microsoft.com/office/powerpoint/2010/main" val="964956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187FE-7308-401D-8A84-90FCA4DE992E}"/>
              </a:ext>
            </a:extLst>
          </p:cNvPr>
          <p:cNvSpPr>
            <a:spLocks noGrp="1"/>
          </p:cNvSpPr>
          <p:nvPr>
            <p:ph type="title"/>
          </p:nvPr>
        </p:nvSpPr>
        <p:spPr/>
        <p:txBody>
          <a:bodyPr>
            <a:normAutofit fontScale="90000"/>
          </a:bodyPr>
          <a:lstStyle/>
          <a:p>
            <a:r>
              <a:rPr lang="en-US" sz="3600" dirty="0"/>
              <a:t>SPYRAL HTN – OFF MED</a:t>
            </a:r>
            <a:r>
              <a:rPr lang="en-US" dirty="0"/>
              <a:t> </a:t>
            </a:r>
          </a:p>
        </p:txBody>
      </p:sp>
      <p:sp>
        <p:nvSpPr>
          <p:cNvPr id="3" name="Content Placeholder 2">
            <a:extLst>
              <a:ext uri="{FF2B5EF4-FFF2-40B4-BE49-F238E27FC236}">
                <a16:creationId xmlns:a16="http://schemas.microsoft.com/office/drawing/2014/main" id="{F31F9681-88E6-4E36-B386-66A1FA8AE9F1}"/>
              </a:ext>
            </a:extLst>
          </p:cNvPr>
          <p:cNvSpPr>
            <a:spLocks noGrp="1"/>
          </p:cNvSpPr>
          <p:nvPr>
            <p:ph idx="1"/>
          </p:nvPr>
        </p:nvSpPr>
        <p:spPr/>
        <p:txBody>
          <a:bodyPr>
            <a:normAutofit/>
          </a:bodyPr>
          <a:lstStyle/>
          <a:p>
            <a:pPr marL="457200" indent="-457200">
              <a:buFont typeface="+mj-lt"/>
              <a:buAutoNum type="arabicPeriod"/>
            </a:pPr>
            <a:r>
              <a:rPr lang="en-US" dirty="0"/>
              <a:t>Renal anatomy is heterogeneous</a:t>
            </a:r>
          </a:p>
          <a:p>
            <a:pPr lvl="1"/>
            <a:r>
              <a:rPr lang="en-US" dirty="0"/>
              <a:t>Multiple main vessels (accessories) were common (21%)</a:t>
            </a:r>
          </a:p>
          <a:p>
            <a:pPr lvl="1"/>
            <a:r>
              <a:rPr lang="en-US" dirty="0"/>
              <a:t>Multiple branch vessels (&gt;2) vessels are common </a:t>
            </a:r>
          </a:p>
          <a:p>
            <a:pPr marL="457200" lvl="1" indent="0">
              <a:buNone/>
            </a:pPr>
            <a:endParaRPr lang="en-US" dirty="0"/>
          </a:p>
          <a:p>
            <a:pPr marL="457200" indent="-457200">
              <a:buFont typeface="+mj-lt"/>
              <a:buAutoNum type="arabicPeriod"/>
            </a:pPr>
            <a:r>
              <a:rPr lang="en-US" dirty="0"/>
              <a:t>Imaging requirements from study protocol are not reflective of real world experience</a:t>
            </a:r>
          </a:p>
          <a:p>
            <a:pPr lvl="1"/>
            <a:r>
              <a:rPr lang="en-US" dirty="0"/>
              <a:t>GSR showed significantly less contrast &amp; treatment time</a:t>
            </a:r>
          </a:p>
          <a:p>
            <a:pPr lvl="1"/>
            <a:endParaRPr lang="en-US" dirty="0"/>
          </a:p>
          <a:p>
            <a:pPr marL="457200" indent="-457200">
              <a:buFont typeface="+mj-lt"/>
              <a:buAutoNum type="arabicPeriod"/>
            </a:pPr>
            <a:r>
              <a:rPr lang="en-US" dirty="0"/>
              <a:t>Complete treatment of the main and branch vessels with the Symplicity Spyral is feasible and no acute adverse events were reported</a:t>
            </a:r>
          </a:p>
          <a:p>
            <a:pPr marL="0" indent="0">
              <a:buNone/>
            </a:pPr>
            <a:endParaRPr lang="en-US" dirty="0"/>
          </a:p>
          <a:p>
            <a:pPr marL="457200" indent="-457200">
              <a:buFont typeface="+mj-lt"/>
              <a:buAutoNum type="arabicPeriod"/>
            </a:pPr>
            <a:endParaRPr lang="en-US" dirty="0"/>
          </a:p>
          <a:p>
            <a:pPr marL="0" indent="0">
              <a:buNone/>
            </a:pPr>
            <a:endParaRPr lang="en-US" dirty="0"/>
          </a:p>
          <a:p>
            <a:pPr lvl="2"/>
            <a:endParaRPr lang="en-US" dirty="0"/>
          </a:p>
        </p:txBody>
      </p:sp>
      <p:sp>
        <p:nvSpPr>
          <p:cNvPr id="4" name="Text Placeholder 3">
            <a:extLst>
              <a:ext uri="{FF2B5EF4-FFF2-40B4-BE49-F238E27FC236}">
                <a16:creationId xmlns:a16="http://schemas.microsoft.com/office/drawing/2014/main" id="{9833B013-0FF0-495B-92E9-FC4425841DA6}"/>
              </a:ext>
            </a:extLst>
          </p:cNvPr>
          <p:cNvSpPr>
            <a:spLocks noGrp="1"/>
          </p:cNvSpPr>
          <p:nvPr>
            <p:ph type="body" sz="quarter" idx="13"/>
          </p:nvPr>
        </p:nvSpPr>
        <p:spPr/>
        <p:txBody>
          <a:bodyPr/>
          <a:lstStyle/>
          <a:p>
            <a:r>
              <a:rPr lang="en-US" dirty="0"/>
              <a:t>Implications for Clinical Practice</a:t>
            </a:r>
          </a:p>
        </p:txBody>
      </p:sp>
    </p:spTree>
    <p:extLst>
      <p:ext uri="{BB962C8B-B14F-4D97-AF65-F5344CB8AC3E}">
        <p14:creationId xmlns:p14="http://schemas.microsoft.com/office/powerpoint/2010/main" val="1143102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SPYRAL HTN – OFF MED</a:t>
            </a:r>
          </a:p>
        </p:txBody>
      </p:sp>
      <p:sp>
        <p:nvSpPr>
          <p:cNvPr id="3" name="Content Placeholder 2"/>
          <p:cNvSpPr>
            <a:spLocks noGrp="1"/>
          </p:cNvSpPr>
          <p:nvPr>
            <p:ph idx="1"/>
          </p:nvPr>
        </p:nvSpPr>
        <p:spPr>
          <a:xfrm>
            <a:off x="248473" y="1563723"/>
            <a:ext cx="11460481" cy="4613240"/>
          </a:xfrm>
        </p:spPr>
        <p:txBody>
          <a:bodyPr>
            <a:noAutofit/>
          </a:bodyPr>
          <a:lstStyle/>
          <a:p>
            <a:pPr>
              <a:lnSpc>
                <a:spcPct val="100000"/>
              </a:lnSpc>
              <a:spcBef>
                <a:spcPts val="1800"/>
              </a:spcBef>
            </a:pPr>
            <a:r>
              <a:rPr lang="en-US" sz="2400" dirty="0">
                <a:solidFill>
                  <a:schemeClr val="tx1">
                    <a:lumMod val="85000"/>
                    <a:lumOff val="15000"/>
                  </a:schemeClr>
                </a:solidFill>
              </a:rPr>
              <a:t>Clinically meaningful blood pressure reductions were observed compared to sham-control at 3 months in uncontrolled hypertensive patients in the absence of anti-hypertensive medications</a:t>
            </a:r>
          </a:p>
          <a:p>
            <a:pPr>
              <a:lnSpc>
                <a:spcPct val="100000"/>
              </a:lnSpc>
              <a:spcBef>
                <a:spcPts val="1800"/>
              </a:spcBef>
            </a:pPr>
            <a:r>
              <a:rPr lang="en-US" sz="2400" dirty="0">
                <a:solidFill>
                  <a:schemeClr val="tx1">
                    <a:lumMod val="85000"/>
                    <a:lumOff val="15000"/>
                  </a:schemeClr>
                </a:solidFill>
              </a:rPr>
              <a:t>No major safety events were reported despite a more complete procedure that extended into renal artery branch vessels</a:t>
            </a:r>
          </a:p>
          <a:p>
            <a:pPr>
              <a:lnSpc>
                <a:spcPct val="100000"/>
              </a:lnSpc>
              <a:spcBef>
                <a:spcPts val="1800"/>
              </a:spcBef>
            </a:pPr>
            <a:r>
              <a:rPr lang="en-US" sz="2400" dirty="0">
                <a:solidFill>
                  <a:schemeClr val="tx1"/>
                </a:solidFill>
              </a:rPr>
              <a:t>Clinical trial procedure times and contrast volumes may not reflect real world clinical experience due to strict protocol requirements</a:t>
            </a:r>
          </a:p>
          <a:p>
            <a:pPr>
              <a:lnSpc>
                <a:spcPct val="100000"/>
              </a:lnSpc>
              <a:spcBef>
                <a:spcPts val="1800"/>
              </a:spcBef>
            </a:pPr>
            <a:r>
              <a:rPr lang="en-US" sz="2400" dirty="0">
                <a:solidFill>
                  <a:schemeClr val="tx1"/>
                </a:solidFill>
              </a:rPr>
              <a:t>Post hoc analyses of anatomic procedural variables did not reveal any significant differences in BP response to renal denervation between subjects. However analyses were limited by small sample size and, possibly, the rigid protocol requirements for the denervation procedure</a:t>
            </a:r>
          </a:p>
        </p:txBody>
      </p:sp>
      <p:sp>
        <p:nvSpPr>
          <p:cNvPr id="4" name="Text Placeholder 3"/>
          <p:cNvSpPr>
            <a:spLocks noGrp="1"/>
          </p:cNvSpPr>
          <p:nvPr>
            <p:ph type="body" sz="quarter" idx="13"/>
          </p:nvPr>
        </p:nvSpPr>
        <p:spPr/>
        <p:txBody>
          <a:bodyPr/>
          <a:lstStyle/>
          <a:p>
            <a:r>
              <a:rPr lang="en-US" dirty="0"/>
              <a:t>Conclusions</a:t>
            </a:r>
          </a:p>
        </p:txBody>
      </p:sp>
    </p:spTree>
    <p:extLst>
      <p:ext uri="{BB962C8B-B14F-4D97-AF65-F5344CB8AC3E}">
        <p14:creationId xmlns:p14="http://schemas.microsoft.com/office/powerpoint/2010/main" val="3171716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ounded Rectangle 87"/>
          <p:cNvSpPr/>
          <p:nvPr/>
        </p:nvSpPr>
        <p:spPr>
          <a:xfrm>
            <a:off x="9094138" y="1236175"/>
            <a:ext cx="2926080" cy="1878819"/>
          </a:xfrm>
          <a:prstGeom prst="roundRect">
            <a:avLst>
              <a:gd name="adj" fmla="val 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67" dirty="0">
              <a:solidFill>
                <a:prstClr val="black"/>
              </a:solidFill>
              <a:latin typeface="Arial Narrow" panose="020B0606020202030204" pitchFamily="34" charset="0"/>
            </a:endParaRPr>
          </a:p>
        </p:txBody>
      </p:sp>
      <p:sp>
        <p:nvSpPr>
          <p:cNvPr id="7" name="Title 1"/>
          <p:cNvSpPr>
            <a:spLocks noGrp="1"/>
          </p:cNvSpPr>
          <p:nvPr>
            <p:ph type="title"/>
          </p:nvPr>
        </p:nvSpPr>
        <p:spPr/>
        <p:txBody>
          <a:bodyPr>
            <a:normAutofit fontScale="90000"/>
          </a:bodyPr>
          <a:lstStyle/>
          <a:p>
            <a:r>
              <a:rPr lang="en-US" sz="3600" dirty="0"/>
              <a:t>SPYRAL HTN Clinical Program</a:t>
            </a:r>
            <a:endParaRPr lang="en-US" dirty="0">
              <a:latin typeface="Arial Narrow" panose="020B0606020202030204" pitchFamily="34" charset="0"/>
            </a:endParaRPr>
          </a:p>
        </p:txBody>
      </p:sp>
      <p:sp>
        <p:nvSpPr>
          <p:cNvPr id="11" name="Text Placeholder 10"/>
          <p:cNvSpPr>
            <a:spLocks noGrp="1"/>
          </p:cNvSpPr>
          <p:nvPr>
            <p:ph type="body" sz="quarter" idx="13"/>
          </p:nvPr>
        </p:nvSpPr>
        <p:spPr/>
        <p:txBody>
          <a:bodyPr/>
          <a:lstStyle/>
          <a:p>
            <a:r>
              <a:rPr lang="en-US" sz="3200" dirty="0"/>
              <a:t>Advances of SPYRAL HTN Compared to SYMPLICITY HTN-3</a:t>
            </a:r>
            <a:endParaRPr lang="en-US" dirty="0">
              <a:latin typeface="Arial Narrow" panose="020B0606020202030204" pitchFamily="34" charset="0"/>
            </a:endParaRPr>
          </a:p>
        </p:txBody>
      </p:sp>
      <p:sp>
        <p:nvSpPr>
          <p:cNvPr id="31" name="Rounded Rectangle 30"/>
          <p:cNvSpPr/>
          <p:nvPr/>
        </p:nvSpPr>
        <p:spPr>
          <a:xfrm>
            <a:off x="3104918" y="1236175"/>
            <a:ext cx="2926080" cy="1878819"/>
          </a:xfrm>
          <a:prstGeom prst="roundRect">
            <a:avLst>
              <a:gd name="adj" fmla="val 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67" dirty="0">
              <a:solidFill>
                <a:prstClr val="black"/>
              </a:solidFill>
              <a:latin typeface="Arial Narrow" panose="020B0606020202030204" pitchFamily="34" charset="0"/>
            </a:endParaRPr>
          </a:p>
        </p:txBody>
      </p:sp>
      <p:sp>
        <p:nvSpPr>
          <p:cNvPr id="33" name="Rounded Rectangle 32"/>
          <p:cNvSpPr/>
          <p:nvPr/>
        </p:nvSpPr>
        <p:spPr>
          <a:xfrm>
            <a:off x="6105070" y="1236175"/>
            <a:ext cx="2926080" cy="1878819"/>
          </a:xfrm>
          <a:prstGeom prst="roundRect">
            <a:avLst>
              <a:gd name="adj" fmla="val 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67" dirty="0">
              <a:solidFill>
                <a:prstClr val="black"/>
              </a:solidFill>
              <a:latin typeface="Arial Narrow" panose="020B0606020202030204" pitchFamily="34" charset="0"/>
            </a:endParaRPr>
          </a:p>
        </p:txBody>
      </p:sp>
      <p:sp>
        <p:nvSpPr>
          <p:cNvPr id="35" name="Rounded Rectangle 34"/>
          <p:cNvSpPr/>
          <p:nvPr/>
        </p:nvSpPr>
        <p:spPr>
          <a:xfrm>
            <a:off x="3104917" y="3183257"/>
            <a:ext cx="2926080" cy="1554480"/>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67" dirty="0">
              <a:solidFill>
                <a:prstClr val="black"/>
              </a:solidFill>
              <a:latin typeface="Arial Narrow" panose="020B0606020202030204" pitchFamily="34" charset="0"/>
            </a:endParaRPr>
          </a:p>
        </p:txBody>
      </p:sp>
      <p:sp>
        <p:nvSpPr>
          <p:cNvPr id="38" name="Content Placeholder 2"/>
          <p:cNvSpPr txBox="1">
            <a:spLocks/>
          </p:cNvSpPr>
          <p:nvPr/>
        </p:nvSpPr>
        <p:spPr>
          <a:xfrm>
            <a:off x="3156013" y="3228977"/>
            <a:ext cx="2843117" cy="146304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26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1775" indent="-231775" defTabSz="457171">
              <a:spcBef>
                <a:spcPts val="0"/>
              </a:spcBef>
              <a:spcAft>
                <a:spcPts val="300"/>
              </a:spcAft>
              <a:buFont typeface="Wingdings" panose="05000000000000000000" pitchFamily="2" charset="2"/>
              <a:buChar char="§"/>
            </a:pPr>
            <a:r>
              <a:rPr lang="en-US" sz="1900" dirty="0">
                <a:solidFill>
                  <a:schemeClr val="tx1">
                    <a:lumMod val="85000"/>
                    <a:lumOff val="15000"/>
                  </a:schemeClr>
                </a:solidFill>
                <a:latin typeface="Arial Narrow" panose="020B0606020202030204" pitchFamily="34" charset="0"/>
                <a:cs typeface="Arial"/>
              </a:rPr>
              <a:t>5.1 prescribed anti-HTN drugs at randomization</a:t>
            </a:r>
          </a:p>
          <a:p>
            <a:pPr marL="231775" indent="-231775" defTabSz="457171">
              <a:spcBef>
                <a:spcPts val="0"/>
              </a:spcBef>
              <a:spcAft>
                <a:spcPts val="300"/>
              </a:spcAft>
              <a:buFont typeface="Wingdings" panose="05000000000000000000" pitchFamily="2" charset="2"/>
              <a:buChar char="§"/>
            </a:pPr>
            <a:r>
              <a:rPr lang="en-US" sz="1900" dirty="0">
                <a:solidFill>
                  <a:schemeClr val="tx1">
                    <a:lumMod val="85000"/>
                    <a:lumOff val="15000"/>
                  </a:schemeClr>
                </a:solidFill>
                <a:latin typeface="Arial Narrow" panose="020B0606020202030204" pitchFamily="34" charset="0"/>
                <a:cs typeface="Arial"/>
              </a:rPr>
              <a:t>No drug adherence testing</a:t>
            </a:r>
          </a:p>
        </p:txBody>
      </p:sp>
      <p:sp>
        <p:nvSpPr>
          <p:cNvPr id="36" name="Rounded Rectangle 35"/>
          <p:cNvSpPr/>
          <p:nvPr/>
        </p:nvSpPr>
        <p:spPr>
          <a:xfrm>
            <a:off x="6105070" y="3183257"/>
            <a:ext cx="2926080" cy="1554480"/>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black"/>
              </a:solidFill>
              <a:latin typeface="Arial Narrow" panose="020B0606020202030204" pitchFamily="34" charset="0"/>
            </a:endParaRPr>
          </a:p>
        </p:txBody>
      </p:sp>
      <p:sp>
        <p:nvSpPr>
          <p:cNvPr id="39" name="Rounded Rectangle 38"/>
          <p:cNvSpPr/>
          <p:nvPr/>
        </p:nvSpPr>
        <p:spPr>
          <a:xfrm>
            <a:off x="9094138" y="3183257"/>
            <a:ext cx="2926080" cy="1554480"/>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67" dirty="0">
              <a:solidFill>
                <a:prstClr val="black"/>
              </a:solidFill>
              <a:latin typeface="Arial Narrow" panose="020B0606020202030204" pitchFamily="34" charset="0"/>
            </a:endParaRPr>
          </a:p>
        </p:txBody>
      </p:sp>
      <p:sp>
        <p:nvSpPr>
          <p:cNvPr id="43" name="Content Placeholder 2"/>
          <p:cNvSpPr txBox="1">
            <a:spLocks/>
          </p:cNvSpPr>
          <p:nvPr/>
        </p:nvSpPr>
        <p:spPr>
          <a:xfrm>
            <a:off x="9105223" y="3228977"/>
            <a:ext cx="2980944" cy="1463040"/>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26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68275" indent="-168275" defTabSz="457171">
              <a:lnSpc>
                <a:spcPct val="80000"/>
              </a:lnSpc>
              <a:spcBef>
                <a:spcPts val="0"/>
              </a:spcBef>
              <a:spcAft>
                <a:spcPts val="300"/>
              </a:spcAft>
              <a:buFont typeface="Wingdings" panose="05000000000000000000" pitchFamily="2" charset="2"/>
              <a:buChar char="§"/>
            </a:pPr>
            <a:r>
              <a:rPr lang="en-US" sz="1800" dirty="0">
                <a:solidFill>
                  <a:schemeClr val="tx1">
                    <a:lumMod val="85000"/>
                    <a:lumOff val="15000"/>
                  </a:schemeClr>
                </a:solidFill>
                <a:latin typeface="Arial Narrow" panose="020B0606020202030204" pitchFamily="34" charset="0"/>
                <a:cs typeface="Arial"/>
              </a:rPr>
              <a:t>Mono-electrode, sequential ablation system</a:t>
            </a:r>
          </a:p>
          <a:p>
            <a:pPr marL="168275" indent="-168275" defTabSz="457171">
              <a:lnSpc>
                <a:spcPct val="80000"/>
              </a:lnSpc>
              <a:spcBef>
                <a:spcPts val="0"/>
              </a:spcBef>
              <a:spcAft>
                <a:spcPts val="300"/>
              </a:spcAft>
              <a:buFont typeface="Wingdings" panose="05000000000000000000" pitchFamily="2" charset="2"/>
              <a:buChar char="§"/>
            </a:pPr>
            <a:r>
              <a:rPr lang="en-US" sz="1800" dirty="0">
                <a:solidFill>
                  <a:schemeClr val="tx1">
                    <a:lumMod val="85000"/>
                    <a:lumOff val="15000"/>
                  </a:schemeClr>
                </a:solidFill>
                <a:latin typeface="Arial Narrow" panose="020B0606020202030204" pitchFamily="34" charset="0"/>
                <a:cs typeface="Arial"/>
              </a:rPr>
              <a:t>Mostly inexperienced operators without proctoring</a:t>
            </a:r>
          </a:p>
          <a:p>
            <a:pPr marL="168275" indent="-168275" defTabSz="457171">
              <a:lnSpc>
                <a:spcPct val="80000"/>
              </a:lnSpc>
              <a:spcBef>
                <a:spcPts val="0"/>
              </a:spcBef>
              <a:spcAft>
                <a:spcPts val="300"/>
              </a:spcAft>
              <a:buFont typeface="Wingdings" panose="05000000000000000000" pitchFamily="2" charset="2"/>
              <a:buChar char="§"/>
            </a:pPr>
            <a:r>
              <a:rPr lang="en-US" sz="1800" dirty="0">
                <a:solidFill>
                  <a:schemeClr val="tx1">
                    <a:lumMod val="85000"/>
                    <a:lumOff val="15000"/>
                  </a:schemeClr>
                </a:solidFill>
                <a:latin typeface="Arial Narrow" panose="020B0606020202030204" pitchFamily="34" charset="0"/>
                <a:cs typeface="Arial"/>
              </a:rPr>
              <a:t>Main artery RDN only</a:t>
            </a:r>
          </a:p>
          <a:p>
            <a:pPr marL="168275" indent="-168275" defTabSz="457171">
              <a:lnSpc>
                <a:spcPct val="80000"/>
              </a:lnSpc>
              <a:spcBef>
                <a:spcPts val="0"/>
              </a:spcBef>
              <a:spcAft>
                <a:spcPts val="300"/>
              </a:spcAft>
              <a:buFont typeface="Wingdings" panose="05000000000000000000" pitchFamily="2" charset="2"/>
              <a:buChar char="§"/>
            </a:pPr>
            <a:r>
              <a:rPr lang="en-US" sz="1800" dirty="0">
                <a:solidFill>
                  <a:schemeClr val="tx1">
                    <a:lumMod val="85000"/>
                    <a:lumOff val="15000"/>
                  </a:schemeClr>
                </a:solidFill>
                <a:latin typeface="Arial Narrow" panose="020B0606020202030204" pitchFamily="34" charset="0"/>
                <a:cs typeface="Arial"/>
              </a:rPr>
              <a:t>Ablations per </a:t>
            </a:r>
            <a:r>
              <a:rPr lang="en-US" sz="1800" dirty="0" err="1">
                <a:solidFill>
                  <a:schemeClr val="tx1">
                    <a:lumMod val="85000"/>
                    <a:lumOff val="15000"/>
                  </a:schemeClr>
                </a:solidFill>
                <a:latin typeface="Arial Narrow" panose="020B0606020202030204" pitchFamily="34" charset="0"/>
                <a:cs typeface="Arial"/>
              </a:rPr>
              <a:t>pt</a:t>
            </a:r>
            <a:r>
              <a:rPr lang="en-US" sz="1800" dirty="0">
                <a:solidFill>
                  <a:schemeClr val="tx1">
                    <a:lumMod val="85000"/>
                    <a:lumOff val="15000"/>
                  </a:schemeClr>
                </a:solidFill>
                <a:latin typeface="Arial Narrow" panose="020B0606020202030204" pitchFamily="34" charset="0"/>
                <a:cs typeface="Arial"/>
              </a:rPr>
              <a:t>: 11.2 ± 2.8</a:t>
            </a:r>
          </a:p>
        </p:txBody>
      </p:sp>
      <p:sp>
        <p:nvSpPr>
          <p:cNvPr id="53" name="Freeform 12"/>
          <p:cNvSpPr>
            <a:spLocks noEditPoints="1"/>
          </p:cNvSpPr>
          <p:nvPr/>
        </p:nvSpPr>
        <p:spPr bwMode="auto">
          <a:xfrm>
            <a:off x="4251107" y="1540907"/>
            <a:ext cx="628183" cy="815872"/>
          </a:xfrm>
          <a:custGeom>
            <a:avLst/>
            <a:gdLst>
              <a:gd name="T0" fmla="*/ 139 w 139"/>
              <a:gd name="T1" fmla="*/ 135 h 180"/>
              <a:gd name="T2" fmla="*/ 139 w 139"/>
              <a:gd name="T3" fmla="*/ 152 h 180"/>
              <a:gd name="T4" fmla="*/ 110 w 139"/>
              <a:gd name="T5" fmla="*/ 152 h 180"/>
              <a:gd name="T6" fmla="*/ 101 w 139"/>
              <a:gd name="T7" fmla="*/ 151 h 180"/>
              <a:gd name="T8" fmla="*/ 94 w 139"/>
              <a:gd name="T9" fmla="*/ 146 h 180"/>
              <a:gd name="T10" fmla="*/ 67 w 139"/>
              <a:gd name="T11" fmla="*/ 180 h 180"/>
              <a:gd name="T12" fmla="*/ 53 w 139"/>
              <a:gd name="T13" fmla="*/ 170 h 180"/>
              <a:gd name="T14" fmla="*/ 82 w 139"/>
              <a:gd name="T15" fmla="*/ 129 h 180"/>
              <a:gd name="T16" fmla="*/ 62 w 139"/>
              <a:gd name="T17" fmla="*/ 95 h 180"/>
              <a:gd name="T18" fmla="*/ 45 w 139"/>
              <a:gd name="T19" fmla="*/ 84 h 180"/>
              <a:gd name="T20" fmla="*/ 44 w 139"/>
              <a:gd name="T21" fmla="*/ 120 h 180"/>
              <a:gd name="T22" fmla="*/ 45 w 139"/>
              <a:gd name="T23" fmla="*/ 132 h 180"/>
              <a:gd name="T24" fmla="*/ 54 w 139"/>
              <a:gd name="T25" fmla="*/ 135 h 180"/>
              <a:gd name="T26" fmla="*/ 54 w 139"/>
              <a:gd name="T27" fmla="*/ 152 h 180"/>
              <a:gd name="T28" fmla="*/ 0 w 139"/>
              <a:gd name="T29" fmla="*/ 152 h 180"/>
              <a:gd name="T30" fmla="*/ 0 w 139"/>
              <a:gd name="T31" fmla="*/ 136 h 180"/>
              <a:gd name="T32" fmla="*/ 10 w 139"/>
              <a:gd name="T33" fmla="*/ 131 h 180"/>
              <a:gd name="T34" fmla="*/ 11 w 139"/>
              <a:gd name="T35" fmla="*/ 117 h 180"/>
              <a:gd name="T36" fmla="*/ 11 w 139"/>
              <a:gd name="T37" fmla="*/ 32 h 180"/>
              <a:gd name="T38" fmla="*/ 10 w 139"/>
              <a:gd name="T39" fmla="*/ 19 h 180"/>
              <a:gd name="T40" fmla="*/ 2 w 139"/>
              <a:gd name="T41" fmla="*/ 16 h 180"/>
              <a:gd name="T42" fmla="*/ 2 w 139"/>
              <a:gd name="T43" fmla="*/ 0 h 180"/>
              <a:gd name="T44" fmla="*/ 61 w 139"/>
              <a:gd name="T45" fmla="*/ 0 h 180"/>
              <a:gd name="T46" fmla="*/ 89 w 139"/>
              <a:gd name="T47" fmla="*/ 2 h 180"/>
              <a:gd name="T48" fmla="*/ 109 w 139"/>
              <a:gd name="T49" fmla="*/ 12 h 180"/>
              <a:gd name="T50" fmla="*/ 120 w 139"/>
              <a:gd name="T51" fmla="*/ 55 h 180"/>
              <a:gd name="T52" fmla="*/ 86 w 139"/>
              <a:gd name="T53" fmla="*/ 81 h 180"/>
              <a:gd name="T54" fmla="*/ 91 w 139"/>
              <a:gd name="T55" fmla="*/ 85 h 180"/>
              <a:gd name="T56" fmla="*/ 104 w 139"/>
              <a:gd name="T57" fmla="*/ 100 h 180"/>
              <a:gd name="T58" fmla="*/ 120 w 139"/>
              <a:gd name="T59" fmla="*/ 80 h 180"/>
              <a:gd name="T60" fmla="*/ 134 w 139"/>
              <a:gd name="T61" fmla="*/ 91 h 180"/>
              <a:gd name="T62" fmla="*/ 116 w 139"/>
              <a:gd name="T63" fmla="*/ 116 h 180"/>
              <a:gd name="T64" fmla="*/ 139 w 139"/>
              <a:gd name="T65" fmla="*/ 135 h 180"/>
              <a:gd name="T66" fmla="*/ 44 w 139"/>
              <a:gd name="T67" fmla="*/ 20 h 180"/>
              <a:gd name="T68" fmla="*/ 44 w 139"/>
              <a:gd name="T69" fmla="*/ 65 h 180"/>
              <a:gd name="T70" fmla="*/ 82 w 139"/>
              <a:gd name="T71" fmla="*/ 54 h 180"/>
              <a:gd name="T72" fmla="*/ 81 w 139"/>
              <a:gd name="T73" fmla="*/ 28 h 180"/>
              <a:gd name="T74" fmla="*/ 45 w 139"/>
              <a:gd name="T75" fmla="*/ 19 h 180"/>
              <a:gd name="T76" fmla="*/ 44 w 139"/>
              <a:gd name="T77" fmla="*/ 2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9" h="180">
                <a:moveTo>
                  <a:pt x="139" y="135"/>
                </a:moveTo>
                <a:cubicBezTo>
                  <a:pt x="139" y="152"/>
                  <a:pt x="139" y="152"/>
                  <a:pt x="139" y="152"/>
                </a:cubicBezTo>
                <a:cubicBezTo>
                  <a:pt x="110" y="152"/>
                  <a:pt x="110" y="152"/>
                  <a:pt x="110" y="152"/>
                </a:cubicBezTo>
                <a:cubicBezTo>
                  <a:pt x="107" y="152"/>
                  <a:pt x="103" y="152"/>
                  <a:pt x="101" y="151"/>
                </a:cubicBezTo>
                <a:cubicBezTo>
                  <a:pt x="98" y="150"/>
                  <a:pt x="96" y="147"/>
                  <a:pt x="94" y="146"/>
                </a:cubicBezTo>
                <a:cubicBezTo>
                  <a:pt x="85" y="157"/>
                  <a:pt x="76" y="169"/>
                  <a:pt x="67" y="180"/>
                </a:cubicBezTo>
                <a:cubicBezTo>
                  <a:pt x="62" y="177"/>
                  <a:pt x="58" y="173"/>
                  <a:pt x="53" y="170"/>
                </a:cubicBezTo>
                <a:cubicBezTo>
                  <a:pt x="62" y="156"/>
                  <a:pt x="72" y="143"/>
                  <a:pt x="82" y="129"/>
                </a:cubicBezTo>
                <a:cubicBezTo>
                  <a:pt x="77" y="117"/>
                  <a:pt x="70" y="105"/>
                  <a:pt x="62" y="95"/>
                </a:cubicBezTo>
                <a:cubicBezTo>
                  <a:pt x="58" y="90"/>
                  <a:pt x="54" y="84"/>
                  <a:pt x="45" y="84"/>
                </a:cubicBezTo>
                <a:cubicBezTo>
                  <a:pt x="44" y="95"/>
                  <a:pt x="44" y="108"/>
                  <a:pt x="44" y="120"/>
                </a:cubicBezTo>
                <a:cubicBezTo>
                  <a:pt x="44" y="124"/>
                  <a:pt x="44" y="129"/>
                  <a:pt x="45" y="132"/>
                </a:cubicBezTo>
                <a:cubicBezTo>
                  <a:pt x="46" y="135"/>
                  <a:pt x="51" y="135"/>
                  <a:pt x="54" y="135"/>
                </a:cubicBezTo>
                <a:cubicBezTo>
                  <a:pt x="54" y="152"/>
                  <a:pt x="54" y="152"/>
                  <a:pt x="54" y="152"/>
                </a:cubicBezTo>
                <a:cubicBezTo>
                  <a:pt x="0" y="152"/>
                  <a:pt x="0" y="152"/>
                  <a:pt x="0" y="152"/>
                </a:cubicBezTo>
                <a:cubicBezTo>
                  <a:pt x="0" y="136"/>
                  <a:pt x="0" y="136"/>
                  <a:pt x="0" y="136"/>
                </a:cubicBezTo>
                <a:cubicBezTo>
                  <a:pt x="3" y="134"/>
                  <a:pt x="9" y="134"/>
                  <a:pt x="10" y="131"/>
                </a:cubicBezTo>
                <a:cubicBezTo>
                  <a:pt x="12" y="128"/>
                  <a:pt x="11" y="122"/>
                  <a:pt x="11" y="117"/>
                </a:cubicBezTo>
                <a:cubicBezTo>
                  <a:pt x="11" y="88"/>
                  <a:pt x="11" y="61"/>
                  <a:pt x="11" y="32"/>
                </a:cubicBezTo>
                <a:cubicBezTo>
                  <a:pt x="11" y="28"/>
                  <a:pt x="12" y="21"/>
                  <a:pt x="10" y="19"/>
                </a:cubicBezTo>
                <a:cubicBezTo>
                  <a:pt x="9" y="17"/>
                  <a:pt x="4" y="17"/>
                  <a:pt x="2" y="16"/>
                </a:cubicBezTo>
                <a:cubicBezTo>
                  <a:pt x="2" y="11"/>
                  <a:pt x="2" y="5"/>
                  <a:pt x="2" y="0"/>
                </a:cubicBezTo>
                <a:cubicBezTo>
                  <a:pt x="61" y="0"/>
                  <a:pt x="61" y="0"/>
                  <a:pt x="61" y="0"/>
                </a:cubicBezTo>
                <a:cubicBezTo>
                  <a:pt x="71" y="0"/>
                  <a:pt x="81" y="0"/>
                  <a:pt x="89" y="2"/>
                </a:cubicBezTo>
                <a:cubicBezTo>
                  <a:pt x="97" y="3"/>
                  <a:pt x="104" y="7"/>
                  <a:pt x="109" y="12"/>
                </a:cubicBezTo>
                <a:cubicBezTo>
                  <a:pt x="118" y="20"/>
                  <a:pt x="126" y="38"/>
                  <a:pt x="120" y="55"/>
                </a:cubicBezTo>
                <a:cubicBezTo>
                  <a:pt x="114" y="69"/>
                  <a:pt x="101" y="75"/>
                  <a:pt x="86" y="81"/>
                </a:cubicBezTo>
                <a:cubicBezTo>
                  <a:pt x="87" y="82"/>
                  <a:pt x="89" y="84"/>
                  <a:pt x="91" y="85"/>
                </a:cubicBezTo>
                <a:cubicBezTo>
                  <a:pt x="96" y="90"/>
                  <a:pt x="100" y="95"/>
                  <a:pt x="104" y="100"/>
                </a:cubicBezTo>
                <a:cubicBezTo>
                  <a:pt x="109" y="93"/>
                  <a:pt x="115" y="87"/>
                  <a:pt x="120" y="80"/>
                </a:cubicBezTo>
                <a:cubicBezTo>
                  <a:pt x="124" y="84"/>
                  <a:pt x="129" y="87"/>
                  <a:pt x="134" y="91"/>
                </a:cubicBezTo>
                <a:cubicBezTo>
                  <a:pt x="128" y="100"/>
                  <a:pt x="122" y="108"/>
                  <a:pt x="116" y="116"/>
                </a:cubicBezTo>
                <a:cubicBezTo>
                  <a:pt x="122" y="125"/>
                  <a:pt x="126" y="135"/>
                  <a:pt x="139" y="135"/>
                </a:cubicBezTo>
                <a:moveTo>
                  <a:pt x="44" y="20"/>
                </a:moveTo>
                <a:cubicBezTo>
                  <a:pt x="44" y="65"/>
                  <a:pt x="44" y="65"/>
                  <a:pt x="44" y="65"/>
                </a:cubicBezTo>
                <a:cubicBezTo>
                  <a:pt x="61" y="66"/>
                  <a:pt x="76" y="64"/>
                  <a:pt x="82" y="54"/>
                </a:cubicBezTo>
                <a:cubicBezTo>
                  <a:pt x="87" y="47"/>
                  <a:pt x="86" y="34"/>
                  <a:pt x="81" y="28"/>
                </a:cubicBezTo>
                <a:cubicBezTo>
                  <a:pt x="74" y="20"/>
                  <a:pt x="60" y="19"/>
                  <a:pt x="45" y="19"/>
                </a:cubicBezTo>
                <a:cubicBezTo>
                  <a:pt x="44" y="19"/>
                  <a:pt x="44" y="19"/>
                  <a:pt x="44" y="20"/>
                </a:cubicBezTo>
              </a:path>
            </a:pathLst>
          </a:custGeom>
          <a:solidFill>
            <a:schemeClr val="bg1"/>
          </a:solidFill>
          <a:ln>
            <a:noFill/>
          </a:ln>
        </p:spPr>
        <p:txBody>
          <a:bodyPr vert="horz" wrap="square" lIns="76200" tIns="38100" rIns="76200" bIns="38100" numCol="1" anchor="t" anchorCtr="0" compatLnSpc="1">
            <a:prstTxWarp prst="textNoShape">
              <a:avLst/>
            </a:prstTxWarp>
          </a:bodyPr>
          <a:lstStyle/>
          <a:p>
            <a:endParaRPr lang="en-US" sz="1467">
              <a:latin typeface="Arial Narrow" panose="020B0606020202030204" pitchFamily="34" charset="0"/>
            </a:endParaRPr>
          </a:p>
        </p:txBody>
      </p:sp>
      <p:grpSp>
        <p:nvGrpSpPr>
          <p:cNvPr id="8" name="Group 7"/>
          <p:cNvGrpSpPr/>
          <p:nvPr/>
        </p:nvGrpSpPr>
        <p:grpSpPr>
          <a:xfrm>
            <a:off x="6970218" y="1540907"/>
            <a:ext cx="1148940" cy="916412"/>
            <a:chOff x="4964688" y="1297244"/>
            <a:chExt cx="861705" cy="687309"/>
          </a:xfrm>
        </p:grpSpPr>
        <p:grpSp>
          <p:nvGrpSpPr>
            <p:cNvPr id="54" name="Group 53"/>
            <p:cNvGrpSpPr/>
            <p:nvPr/>
          </p:nvGrpSpPr>
          <p:grpSpPr>
            <a:xfrm>
              <a:off x="5266767" y="1297244"/>
              <a:ext cx="260455" cy="687309"/>
              <a:chOff x="3014906" y="4577822"/>
              <a:chExt cx="216969" cy="572558"/>
            </a:xfrm>
            <a:solidFill>
              <a:schemeClr val="bg1"/>
            </a:solidFill>
          </p:grpSpPr>
          <p:sp>
            <p:nvSpPr>
              <p:cNvPr id="55" name="Oval 54"/>
              <p:cNvSpPr/>
              <p:nvPr/>
            </p:nvSpPr>
            <p:spPr>
              <a:xfrm>
                <a:off x="3029973" y="4577822"/>
                <a:ext cx="186834" cy="18683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latin typeface="Arial Narrow" panose="020B0606020202030204" pitchFamily="34" charset="0"/>
                </a:endParaRPr>
              </a:p>
            </p:txBody>
          </p:sp>
          <p:sp>
            <p:nvSpPr>
              <p:cNvPr id="56" name="Trapezoid 55"/>
              <p:cNvSpPr/>
              <p:nvPr/>
            </p:nvSpPr>
            <p:spPr>
              <a:xfrm flipV="1">
                <a:off x="3014906" y="4794791"/>
                <a:ext cx="216969" cy="355589"/>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67">
                  <a:latin typeface="Arial Narrow" panose="020B0606020202030204" pitchFamily="34" charset="0"/>
                </a:endParaRPr>
              </a:p>
            </p:txBody>
          </p:sp>
        </p:grpSp>
        <p:grpSp>
          <p:nvGrpSpPr>
            <p:cNvPr id="57" name="Group 56"/>
            <p:cNvGrpSpPr/>
            <p:nvPr/>
          </p:nvGrpSpPr>
          <p:grpSpPr>
            <a:xfrm>
              <a:off x="5658653" y="1419578"/>
              <a:ext cx="167740" cy="442645"/>
              <a:chOff x="3014906" y="4577822"/>
              <a:chExt cx="216969" cy="572558"/>
            </a:xfrm>
            <a:solidFill>
              <a:schemeClr val="bg1"/>
            </a:solidFill>
          </p:grpSpPr>
          <p:sp>
            <p:nvSpPr>
              <p:cNvPr id="58" name="Oval 57"/>
              <p:cNvSpPr/>
              <p:nvPr/>
            </p:nvSpPr>
            <p:spPr>
              <a:xfrm>
                <a:off x="3029973" y="4577822"/>
                <a:ext cx="186834" cy="18683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latin typeface="Arial Narrow" panose="020B0606020202030204" pitchFamily="34" charset="0"/>
                </a:endParaRPr>
              </a:p>
            </p:txBody>
          </p:sp>
          <p:sp>
            <p:nvSpPr>
              <p:cNvPr id="59" name="Trapezoid 58"/>
              <p:cNvSpPr/>
              <p:nvPr/>
            </p:nvSpPr>
            <p:spPr>
              <a:xfrm flipV="1">
                <a:off x="3014906" y="4794791"/>
                <a:ext cx="216969" cy="355589"/>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67">
                  <a:latin typeface="Arial Narrow" panose="020B0606020202030204" pitchFamily="34" charset="0"/>
                </a:endParaRPr>
              </a:p>
            </p:txBody>
          </p:sp>
        </p:grpSp>
        <p:grpSp>
          <p:nvGrpSpPr>
            <p:cNvPr id="60" name="Group 59"/>
            <p:cNvGrpSpPr/>
            <p:nvPr/>
          </p:nvGrpSpPr>
          <p:grpSpPr>
            <a:xfrm>
              <a:off x="4964688" y="1419578"/>
              <a:ext cx="167740" cy="442645"/>
              <a:chOff x="3014906" y="4577822"/>
              <a:chExt cx="216969" cy="572558"/>
            </a:xfrm>
            <a:solidFill>
              <a:schemeClr val="bg1"/>
            </a:solidFill>
          </p:grpSpPr>
          <p:sp>
            <p:nvSpPr>
              <p:cNvPr id="61" name="Oval 60"/>
              <p:cNvSpPr/>
              <p:nvPr/>
            </p:nvSpPr>
            <p:spPr>
              <a:xfrm>
                <a:off x="3029973" y="4577822"/>
                <a:ext cx="186834" cy="18683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latin typeface="Arial Narrow" panose="020B0606020202030204" pitchFamily="34" charset="0"/>
                </a:endParaRPr>
              </a:p>
            </p:txBody>
          </p:sp>
          <p:sp>
            <p:nvSpPr>
              <p:cNvPr id="62" name="Trapezoid 61"/>
              <p:cNvSpPr/>
              <p:nvPr/>
            </p:nvSpPr>
            <p:spPr>
              <a:xfrm flipV="1">
                <a:off x="3014906" y="4794791"/>
                <a:ext cx="216969" cy="355589"/>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67">
                  <a:latin typeface="Arial Narrow" panose="020B0606020202030204" pitchFamily="34" charset="0"/>
                </a:endParaRPr>
              </a:p>
            </p:txBody>
          </p:sp>
        </p:grpSp>
      </p:grpSp>
      <p:sp>
        <p:nvSpPr>
          <p:cNvPr id="71" name="Rectangle 70"/>
          <p:cNvSpPr/>
          <p:nvPr/>
        </p:nvSpPr>
        <p:spPr>
          <a:xfrm>
            <a:off x="3492516" y="2474882"/>
            <a:ext cx="2150885" cy="523220"/>
          </a:xfrm>
          <a:prstGeom prst="rect">
            <a:avLst/>
          </a:prstGeom>
        </p:spPr>
        <p:txBody>
          <a:bodyPr wrap="square" lIns="91440" tIns="45720" rIns="91440" bIns="45720">
            <a:spAutoFit/>
          </a:bodyPr>
          <a:lstStyle/>
          <a:p>
            <a:pPr algn="ctr"/>
            <a:r>
              <a:rPr lang="en-US" sz="2800" b="1" dirty="0">
                <a:solidFill>
                  <a:schemeClr val="bg1"/>
                </a:solidFill>
                <a:latin typeface="Arial Narrow" panose="020B0606020202030204" pitchFamily="34" charset="0"/>
              </a:rPr>
              <a:t>Medications</a:t>
            </a:r>
          </a:p>
        </p:txBody>
      </p:sp>
      <p:sp>
        <p:nvSpPr>
          <p:cNvPr id="72" name="Rectangle 71"/>
          <p:cNvSpPr/>
          <p:nvPr/>
        </p:nvSpPr>
        <p:spPr>
          <a:xfrm>
            <a:off x="6226990" y="2474882"/>
            <a:ext cx="2682240" cy="523220"/>
          </a:xfrm>
          <a:prstGeom prst="rect">
            <a:avLst/>
          </a:prstGeom>
        </p:spPr>
        <p:txBody>
          <a:bodyPr wrap="square" lIns="91440" tIns="45720" rIns="91440" bIns="45720">
            <a:spAutoFit/>
          </a:bodyPr>
          <a:lstStyle/>
          <a:p>
            <a:pPr algn="ctr"/>
            <a:r>
              <a:rPr lang="en-US" sz="2800" b="1" dirty="0">
                <a:solidFill>
                  <a:schemeClr val="bg1"/>
                </a:solidFill>
                <a:latin typeface="Arial Narrow" panose="020B0606020202030204" pitchFamily="34" charset="0"/>
              </a:rPr>
              <a:t>Patients</a:t>
            </a:r>
          </a:p>
        </p:txBody>
      </p:sp>
      <p:sp>
        <p:nvSpPr>
          <p:cNvPr id="73" name="Rectangle 72"/>
          <p:cNvSpPr/>
          <p:nvPr/>
        </p:nvSpPr>
        <p:spPr>
          <a:xfrm>
            <a:off x="9405536" y="2474881"/>
            <a:ext cx="2303287" cy="523220"/>
          </a:xfrm>
          <a:prstGeom prst="rect">
            <a:avLst/>
          </a:prstGeom>
        </p:spPr>
        <p:txBody>
          <a:bodyPr wrap="square" lIns="91440" tIns="45720" rIns="91440" bIns="45720">
            <a:spAutoFit/>
          </a:bodyPr>
          <a:lstStyle/>
          <a:p>
            <a:pPr algn="ctr"/>
            <a:r>
              <a:rPr lang="en-US" sz="2800" b="1" dirty="0">
                <a:solidFill>
                  <a:schemeClr val="bg1"/>
                </a:solidFill>
                <a:latin typeface="Arial Narrow" panose="020B0606020202030204" pitchFamily="34" charset="0"/>
              </a:rPr>
              <a:t>Procedure</a:t>
            </a:r>
          </a:p>
        </p:txBody>
      </p:sp>
      <p:pic>
        <p:nvPicPr>
          <p:cNvPr id="67" name="Picture 66"/>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20428" b="15185"/>
          <a:stretch/>
        </p:blipFill>
        <p:spPr>
          <a:xfrm>
            <a:off x="9952885" y="1540907"/>
            <a:ext cx="1208587" cy="674099"/>
          </a:xfrm>
          <a:prstGeom prst="rect">
            <a:avLst/>
          </a:prstGeom>
        </p:spPr>
      </p:pic>
      <p:sp>
        <p:nvSpPr>
          <p:cNvPr id="44" name="Content Placeholder 2"/>
          <p:cNvSpPr txBox="1">
            <a:spLocks/>
          </p:cNvSpPr>
          <p:nvPr/>
        </p:nvSpPr>
        <p:spPr>
          <a:xfrm>
            <a:off x="6138808" y="3228977"/>
            <a:ext cx="2858605" cy="146304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26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1775" indent="-231775" defTabSz="457171">
              <a:spcBef>
                <a:spcPts val="0"/>
              </a:spcBef>
              <a:spcAft>
                <a:spcPts val="300"/>
              </a:spcAft>
              <a:buFont typeface="Wingdings" panose="05000000000000000000" pitchFamily="2" charset="2"/>
              <a:buChar char="§"/>
            </a:pPr>
            <a:r>
              <a:rPr lang="en-US" sz="1900" dirty="0">
                <a:solidFill>
                  <a:schemeClr val="tx1">
                    <a:lumMod val="85000"/>
                    <a:lumOff val="15000"/>
                  </a:schemeClr>
                </a:solidFill>
                <a:latin typeface="Arial Narrow" panose="020B0606020202030204" pitchFamily="34" charset="0"/>
                <a:cs typeface="Arial"/>
              </a:rPr>
              <a:t>Resistant hypertension patients (OSBP 180±16)</a:t>
            </a:r>
          </a:p>
          <a:p>
            <a:pPr marL="231775" indent="-231775" defTabSz="457171">
              <a:spcBef>
                <a:spcPts val="0"/>
              </a:spcBef>
              <a:spcAft>
                <a:spcPts val="300"/>
              </a:spcAft>
              <a:buFont typeface="Wingdings" panose="05000000000000000000" pitchFamily="2" charset="2"/>
              <a:buChar char="§"/>
            </a:pPr>
            <a:r>
              <a:rPr lang="en-US" sz="1900" dirty="0">
                <a:solidFill>
                  <a:schemeClr val="tx1">
                    <a:lumMod val="85000"/>
                    <a:lumOff val="15000"/>
                  </a:schemeClr>
                </a:solidFill>
                <a:latin typeface="Arial Narrow" panose="020B0606020202030204" pitchFamily="34" charset="0"/>
                <a:cs typeface="Arial"/>
              </a:rPr>
              <a:t>No diastolic cutoff</a:t>
            </a:r>
          </a:p>
        </p:txBody>
      </p:sp>
      <p:sp>
        <p:nvSpPr>
          <p:cNvPr id="50" name="Rounded Rectangle 34"/>
          <p:cNvSpPr/>
          <p:nvPr/>
        </p:nvSpPr>
        <p:spPr>
          <a:xfrm>
            <a:off x="3104917" y="4828590"/>
            <a:ext cx="2926080" cy="1554480"/>
          </a:xfrm>
          <a:prstGeom prst="roundRect">
            <a:avLst>
              <a:gd name="adj" fmla="val 0"/>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67" dirty="0">
              <a:solidFill>
                <a:prstClr val="black"/>
              </a:solidFill>
              <a:latin typeface="Arial Narrow" panose="020B0606020202030204" pitchFamily="34" charset="0"/>
            </a:endParaRPr>
          </a:p>
        </p:txBody>
      </p:sp>
      <p:sp>
        <p:nvSpPr>
          <p:cNvPr id="51" name="Content Placeholder 2"/>
          <p:cNvSpPr txBox="1">
            <a:spLocks/>
          </p:cNvSpPr>
          <p:nvPr/>
        </p:nvSpPr>
        <p:spPr>
          <a:xfrm>
            <a:off x="3156013" y="4874310"/>
            <a:ext cx="2843117" cy="146304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26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1775" lvl="0" indent="-231775" defTabSz="457171">
              <a:spcBef>
                <a:spcPts val="0"/>
              </a:spcBef>
              <a:spcAft>
                <a:spcPts val="300"/>
              </a:spcAft>
              <a:buFont typeface="Wingdings" panose="05000000000000000000" pitchFamily="2" charset="2"/>
              <a:buChar char="§"/>
            </a:pPr>
            <a:r>
              <a:rPr lang="en-US" sz="1900" dirty="0">
                <a:solidFill>
                  <a:prstClr val="black">
                    <a:lumMod val="85000"/>
                    <a:lumOff val="15000"/>
                  </a:prstClr>
                </a:solidFill>
                <a:latin typeface="Arial Narrow" panose="020B0606020202030204" pitchFamily="34" charset="0"/>
                <a:cs typeface="Arial"/>
              </a:rPr>
              <a:t>No anti-HTN drugs at time of randomization</a:t>
            </a:r>
          </a:p>
          <a:p>
            <a:pPr marL="231775" lvl="0" indent="-231775" defTabSz="457171">
              <a:spcBef>
                <a:spcPts val="0"/>
              </a:spcBef>
              <a:spcAft>
                <a:spcPts val="300"/>
              </a:spcAft>
              <a:buFont typeface="Wingdings" panose="05000000000000000000" pitchFamily="2" charset="2"/>
              <a:buChar char="§"/>
            </a:pPr>
            <a:r>
              <a:rPr lang="en-US" sz="1900" dirty="0">
                <a:solidFill>
                  <a:prstClr val="black">
                    <a:lumMod val="85000"/>
                    <a:lumOff val="15000"/>
                  </a:prstClr>
                </a:solidFill>
                <a:latin typeface="Arial Narrow" panose="020B0606020202030204" pitchFamily="34" charset="0"/>
                <a:cs typeface="Arial"/>
              </a:rPr>
              <a:t>Drug adherence testing by serum and urine</a:t>
            </a:r>
          </a:p>
        </p:txBody>
      </p:sp>
      <p:sp>
        <p:nvSpPr>
          <p:cNvPr id="52" name="Rounded Rectangle 35"/>
          <p:cNvSpPr/>
          <p:nvPr/>
        </p:nvSpPr>
        <p:spPr>
          <a:xfrm>
            <a:off x="6105070" y="4828590"/>
            <a:ext cx="2926080" cy="1554480"/>
          </a:xfrm>
          <a:prstGeom prst="roundRect">
            <a:avLst>
              <a:gd name="adj" fmla="val 0"/>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67" dirty="0">
              <a:solidFill>
                <a:prstClr val="black"/>
              </a:solidFill>
              <a:latin typeface="Arial Narrow" panose="020B0606020202030204" pitchFamily="34" charset="0"/>
            </a:endParaRPr>
          </a:p>
        </p:txBody>
      </p:sp>
      <p:sp>
        <p:nvSpPr>
          <p:cNvPr id="63" name="Rounded Rectangle 38"/>
          <p:cNvSpPr/>
          <p:nvPr/>
        </p:nvSpPr>
        <p:spPr>
          <a:xfrm>
            <a:off x="9094138" y="4828590"/>
            <a:ext cx="2926080" cy="1554480"/>
          </a:xfrm>
          <a:prstGeom prst="roundRect">
            <a:avLst>
              <a:gd name="adj" fmla="val 0"/>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67" dirty="0">
              <a:solidFill>
                <a:prstClr val="black"/>
              </a:solidFill>
              <a:latin typeface="Arial Narrow" panose="020B0606020202030204" pitchFamily="34" charset="0"/>
            </a:endParaRPr>
          </a:p>
        </p:txBody>
      </p:sp>
      <p:sp>
        <p:nvSpPr>
          <p:cNvPr id="64" name="Content Placeholder 2"/>
          <p:cNvSpPr txBox="1">
            <a:spLocks/>
          </p:cNvSpPr>
          <p:nvPr/>
        </p:nvSpPr>
        <p:spPr>
          <a:xfrm>
            <a:off x="9105224" y="4874310"/>
            <a:ext cx="2980944" cy="1463040"/>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26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68275" lvl="0" indent="-168275" defTabSz="457171">
              <a:lnSpc>
                <a:spcPct val="80000"/>
              </a:lnSpc>
              <a:spcBef>
                <a:spcPts val="0"/>
              </a:spcBef>
              <a:spcAft>
                <a:spcPts val="300"/>
              </a:spcAft>
              <a:buFont typeface="Wingdings" panose="05000000000000000000" pitchFamily="2" charset="2"/>
              <a:buChar char="§"/>
            </a:pPr>
            <a:r>
              <a:rPr lang="en-US" sz="1800" dirty="0">
                <a:solidFill>
                  <a:prstClr val="black">
                    <a:lumMod val="85000"/>
                    <a:lumOff val="15000"/>
                  </a:prstClr>
                </a:solidFill>
                <a:latin typeface="Arial Narrow" panose="020B0606020202030204" pitchFamily="34" charset="0"/>
                <a:cs typeface="Arial"/>
              </a:rPr>
              <a:t>Four-electrode, simultaneous ablation system</a:t>
            </a:r>
          </a:p>
          <a:p>
            <a:pPr marL="168275" lvl="0" indent="-168275" defTabSz="457171">
              <a:lnSpc>
                <a:spcPct val="80000"/>
              </a:lnSpc>
              <a:spcBef>
                <a:spcPts val="0"/>
              </a:spcBef>
              <a:spcAft>
                <a:spcPts val="300"/>
              </a:spcAft>
              <a:buFont typeface="Wingdings" panose="05000000000000000000" pitchFamily="2" charset="2"/>
              <a:buChar char="§"/>
            </a:pPr>
            <a:r>
              <a:rPr lang="en-US" sz="1800" dirty="0">
                <a:solidFill>
                  <a:prstClr val="black">
                    <a:lumMod val="85000"/>
                    <a:lumOff val="15000"/>
                  </a:prstClr>
                </a:solidFill>
                <a:latin typeface="Arial Narrow" panose="020B0606020202030204" pitchFamily="34" charset="0"/>
                <a:cs typeface="Arial"/>
              </a:rPr>
              <a:t>Highly experienced operators with proctoring</a:t>
            </a:r>
          </a:p>
          <a:p>
            <a:pPr marL="168275" indent="-168275" defTabSz="457171">
              <a:lnSpc>
                <a:spcPct val="80000"/>
              </a:lnSpc>
              <a:spcBef>
                <a:spcPts val="0"/>
              </a:spcBef>
              <a:spcAft>
                <a:spcPts val="300"/>
              </a:spcAft>
              <a:buFont typeface="Wingdings" panose="05000000000000000000" pitchFamily="2" charset="2"/>
              <a:buChar char="§"/>
            </a:pPr>
            <a:r>
              <a:rPr lang="en-US" sz="1800" dirty="0">
                <a:solidFill>
                  <a:schemeClr val="tx1">
                    <a:lumMod val="85000"/>
                    <a:lumOff val="15000"/>
                  </a:schemeClr>
                </a:solidFill>
                <a:latin typeface="Arial Narrow" panose="020B0606020202030204" pitchFamily="34" charset="0"/>
                <a:cs typeface="Arial"/>
              </a:rPr>
              <a:t>Main + branches RDN</a:t>
            </a:r>
            <a:endParaRPr lang="en-US" sz="1800" dirty="0">
              <a:solidFill>
                <a:prstClr val="black">
                  <a:lumMod val="85000"/>
                  <a:lumOff val="15000"/>
                </a:prstClr>
              </a:solidFill>
              <a:latin typeface="Arial Narrow" panose="020B0606020202030204" pitchFamily="34" charset="0"/>
              <a:cs typeface="Arial"/>
            </a:endParaRPr>
          </a:p>
          <a:p>
            <a:pPr marL="168275" lvl="0" indent="-168275" defTabSz="457171">
              <a:lnSpc>
                <a:spcPct val="80000"/>
              </a:lnSpc>
              <a:spcBef>
                <a:spcPts val="0"/>
              </a:spcBef>
              <a:spcAft>
                <a:spcPts val="300"/>
              </a:spcAft>
              <a:buFont typeface="Wingdings" panose="05000000000000000000" pitchFamily="2" charset="2"/>
              <a:buChar char="§"/>
            </a:pPr>
            <a:r>
              <a:rPr lang="en-US" sz="1800" dirty="0">
                <a:solidFill>
                  <a:prstClr val="black">
                    <a:lumMod val="85000"/>
                    <a:lumOff val="15000"/>
                  </a:prstClr>
                </a:solidFill>
                <a:latin typeface="Arial Narrow" panose="020B0606020202030204" pitchFamily="34" charset="0"/>
                <a:cs typeface="Arial"/>
              </a:rPr>
              <a:t>Ablations/</a:t>
            </a:r>
            <a:r>
              <a:rPr lang="en-US" sz="1800" dirty="0" err="1">
                <a:solidFill>
                  <a:prstClr val="black">
                    <a:lumMod val="85000"/>
                    <a:lumOff val="15000"/>
                  </a:prstClr>
                </a:solidFill>
                <a:latin typeface="Arial Narrow" panose="020B0606020202030204" pitchFamily="34" charset="0"/>
                <a:cs typeface="Arial"/>
              </a:rPr>
              <a:t>pt</a:t>
            </a:r>
            <a:r>
              <a:rPr lang="en-US" sz="1800" dirty="0">
                <a:solidFill>
                  <a:prstClr val="black">
                    <a:lumMod val="85000"/>
                    <a:lumOff val="15000"/>
                  </a:prstClr>
                </a:solidFill>
                <a:latin typeface="Arial Narrow" panose="020B0606020202030204" pitchFamily="34" charset="0"/>
                <a:cs typeface="Arial"/>
              </a:rPr>
              <a:t>: 43.8 ± 13.1</a:t>
            </a:r>
          </a:p>
        </p:txBody>
      </p:sp>
      <p:sp>
        <p:nvSpPr>
          <p:cNvPr id="65" name="Content Placeholder 2"/>
          <p:cNvSpPr txBox="1">
            <a:spLocks/>
          </p:cNvSpPr>
          <p:nvPr/>
        </p:nvSpPr>
        <p:spPr>
          <a:xfrm>
            <a:off x="6138808" y="4874310"/>
            <a:ext cx="2858605" cy="146304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26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1775" lvl="0" indent="-231775" defTabSz="457171">
              <a:spcBef>
                <a:spcPts val="0"/>
              </a:spcBef>
              <a:spcAft>
                <a:spcPts val="300"/>
              </a:spcAft>
              <a:buFont typeface="Wingdings" panose="05000000000000000000" pitchFamily="2" charset="2"/>
              <a:buChar char="§"/>
            </a:pPr>
            <a:r>
              <a:rPr lang="en-US" sz="1900" dirty="0">
                <a:solidFill>
                  <a:schemeClr val="tx1">
                    <a:lumMod val="85000"/>
                    <a:lumOff val="15000"/>
                  </a:schemeClr>
                </a:solidFill>
                <a:latin typeface="Arial Narrow" panose="020B0606020202030204" pitchFamily="34" charset="0"/>
                <a:cs typeface="Arial"/>
              </a:rPr>
              <a:t>Moderate hypertension patients (OSBP 162±7)</a:t>
            </a:r>
          </a:p>
          <a:p>
            <a:pPr marL="231775" lvl="0" indent="-231775" defTabSz="457171">
              <a:spcBef>
                <a:spcPts val="0"/>
              </a:spcBef>
              <a:spcAft>
                <a:spcPts val="300"/>
              </a:spcAft>
              <a:buFont typeface="Wingdings" panose="05000000000000000000" pitchFamily="2" charset="2"/>
              <a:buChar char="§"/>
            </a:pPr>
            <a:r>
              <a:rPr lang="en-US" sz="1900" dirty="0">
                <a:solidFill>
                  <a:schemeClr val="tx1">
                    <a:lumMod val="85000"/>
                    <a:lumOff val="15000"/>
                  </a:schemeClr>
                </a:solidFill>
                <a:latin typeface="Arial Narrow" panose="020B0606020202030204" pitchFamily="34" charset="0"/>
                <a:cs typeface="Arial"/>
              </a:rPr>
              <a:t>Excluding ISH patients (ODBP 101±7)</a:t>
            </a:r>
          </a:p>
        </p:txBody>
      </p:sp>
      <p:sp>
        <p:nvSpPr>
          <p:cNvPr id="66" name="Rounded Rectangle 34"/>
          <p:cNvSpPr/>
          <p:nvPr/>
        </p:nvSpPr>
        <p:spPr>
          <a:xfrm>
            <a:off x="89582" y="3183257"/>
            <a:ext cx="2926080" cy="1554480"/>
          </a:xfrm>
          <a:prstGeom prst="roundRect">
            <a:avLst>
              <a:gd name="adj" fmla="val 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67" dirty="0">
              <a:solidFill>
                <a:prstClr val="black"/>
              </a:solidFill>
              <a:latin typeface="Arial Narrow" panose="020B0606020202030204" pitchFamily="34" charset="0"/>
            </a:endParaRPr>
          </a:p>
        </p:txBody>
      </p:sp>
      <p:sp>
        <p:nvSpPr>
          <p:cNvPr id="68" name="Rounded Rectangle 34"/>
          <p:cNvSpPr/>
          <p:nvPr/>
        </p:nvSpPr>
        <p:spPr>
          <a:xfrm>
            <a:off x="89582" y="4828590"/>
            <a:ext cx="2926080" cy="155448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67" dirty="0">
              <a:solidFill>
                <a:prstClr val="black"/>
              </a:solidFill>
              <a:latin typeface="Arial Narrow" panose="020B0606020202030204" pitchFamily="34" charset="0"/>
            </a:endParaRPr>
          </a:p>
        </p:txBody>
      </p:sp>
      <p:sp>
        <p:nvSpPr>
          <p:cNvPr id="69" name="Content Placeholder 2"/>
          <p:cNvSpPr txBox="1">
            <a:spLocks/>
          </p:cNvSpPr>
          <p:nvPr/>
        </p:nvSpPr>
        <p:spPr>
          <a:xfrm>
            <a:off x="142901" y="3228977"/>
            <a:ext cx="2843117" cy="1097280"/>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26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457171">
              <a:spcBef>
                <a:spcPts val="500"/>
              </a:spcBef>
              <a:spcAft>
                <a:spcPts val="300"/>
              </a:spcAft>
              <a:buClr>
                <a:schemeClr val="bg1"/>
              </a:buClr>
              <a:buNone/>
            </a:pPr>
            <a:r>
              <a:rPr lang="en-US" sz="3200" b="1" dirty="0">
                <a:solidFill>
                  <a:schemeClr val="bg1"/>
                </a:solidFill>
                <a:latin typeface="Arial Narrow" panose="020B0606020202030204" pitchFamily="34" charset="0"/>
                <a:cs typeface="Arial"/>
              </a:rPr>
              <a:t>SYMPLICITY HTN-3</a:t>
            </a:r>
          </a:p>
        </p:txBody>
      </p:sp>
      <p:sp>
        <p:nvSpPr>
          <p:cNvPr id="70" name="Content Placeholder 2"/>
          <p:cNvSpPr txBox="1">
            <a:spLocks/>
          </p:cNvSpPr>
          <p:nvPr/>
        </p:nvSpPr>
        <p:spPr>
          <a:xfrm>
            <a:off x="91541" y="4874310"/>
            <a:ext cx="2843117" cy="1097280"/>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26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457171">
              <a:spcBef>
                <a:spcPts val="500"/>
              </a:spcBef>
              <a:spcAft>
                <a:spcPts val="300"/>
              </a:spcAft>
              <a:buClr>
                <a:schemeClr val="bg1"/>
              </a:buClr>
              <a:buNone/>
            </a:pPr>
            <a:r>
              <a:rPr lang="en-US" sz="3200" b="1" dirty="0">
                <a:solidFill>
                  <a:schemeClr val="bg1"/>
                </a:solidFill>
                <a:latin typeface="Arial Narrow" panose="020B0606020202030204" pitchFamily="34" charset="0"/>
                <a:cs typeface="Arial"/>
              </a:rPr>
              <a:t>SPYRAL HTN </a:t>
            </a:r>
          </a:p>
        </p:txBody>
      </p:sp>
    </p:spTree>
    <p:extLst>
      <p:ext uri="{BB962C8B-B14F-4D97-AF65-F5344CB8AC3E}">
        <p14:creationId xmlns:p14="http://schemas.microsoft.com/office/powerpoint/2010/main" val="242443543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31" grpId="0" animBg="1"/>
      <p:bldP spid="33" grpId="0" animBg="1"/>
      <p:bldP spid="35" grpId="0" animBg="1"/>
      <p:bldP spid="38" grpId="0"/>
      <p:bldP spid="36" grpId="0" animBg="1"/>
      <p:bldP spid="39" grpId="0" animBg="1"/>
      <p:bldP spid="43" grpId="0"/>
      <p:bldP spid="53" grpId="0" animBg="1"/>
      <p:bldP spid="71" grpId="0"/>
      <p:bldP spid="72" grpId="0"/>
      <p:bldP spid="73" grpId="0"/>
      <p:bldP spid="44" grpId="0"/>
      <p:bldP spid="50" grpId="0" animBg="1"/>
      <p:bldP spid="51" grpId="0"/>
      <p:bldP spid="52" grpId="0" animBg="1"/>
      <p:bldP spid="63" grpId="0" animBg="1"/>
      <p:bldP spid="64" grpId="0"/>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Renal Nerve Anatomy</a:t>
            </a:r>
          </a:p>
        </p:txBody>
      </p:sp>
      <p:sp>
        <p:nvSpPr>
          <p:cNvPr id="6" name="Content Placeholder 5"/>
          <p:cNvSpPr>
            <a:spLocks noGrp="1"/>
          </p:cNvSpPr>
          <p:nvPr>
            <p:ph idx="1"/>
          </p:nvPr>
        </p:nvSpPr>
        <p:spPr>
          <a:xfrm>
            <a:off x="365760" y="1825625"/>
            <a:ext cx="4561840" cy="4351338"/>
          </a:xfrm>
        </p:spPr>
        <p:txBody>
          <a:bodyPr/>
          <a:lstStyle/>
          <a:p>
            <a:r>
              <a:rPr lang="en-US" sz="2800" dirty="0">
                <a:solidFill>
                  <a:schemeClr val="bg1">
                    <a:lumMod val="50000"/>
                  </a:schemeClr>
                </a:solidFill>
              </a:rPr>
              <a:t>Renal nerves generally originate from the aorta and </a:t>
            </a:r>
            <a:r>
              <a:rPr lang="en-US" sz="2800" dirty="0" err="1">
                <a:solidFill>
                  <a:schemeClr val="bg1">
                    <a:lumMod val="50000"/>
                  </a:schemeClr>
                </a:solidFill>
              </a:rPr>
              <a:t>arborise</a:t>
            </a:r>
            <a:r>
              <a:rPr lang="en-US" sz="2800" dirty="0">
                <a:solidFill>
                  <a:schemeClr val="bg1">
                    <a:lumMod val="50000"/>
                  </a:schemeClr>
                </a:solidFill>
              </a:rPr>
              <a:t> towards the kidney.</a:t>
            </a:r>
          </a:p>
          <a:p>
            <a:endParaRPr lang="en-US" sz="2800" dirty="0">
              <a:solidFill>
                <a:schemeClr val="bg1">
                  <a:lumMod val="50000"/>
                </a:schemeClr>
              </a:solidFill>
            </a:endParaRPr>
          </a:p>
          <a:p>
            <a:r>
              <a:rPr lang="en-US" sz="2800" dirty="0">
                <a:solidFill>
                  <a:schemeClr val="bg1">
                    <a:lumMod val="50000"/>
                  </a:schemeClr>
                </a:solidFill>
              </a:rPr>
              <a:t>Nerve fibers do not completely converge on the renal artery until beyond the main bifurcation.</a:t>
            </a:r>
          </a:p>
          <a:p>
            <a:endParaRPr lang="en-US" dirty="0"/>
          </a:p>
        </p:txBody>
      </p:sp>
      <p:sp>
        <p:nvSpPr>
          <p:cNvPr id="7" name="Text Placeholder 6"/>
          <p:cNvSpPr>
            <a:spLocks noGrp="1"/>
          </p:cNvSpPr>
          <p:nvPr>
            <p:ph type="body" sz="quarter" idx="4294967295"/>
          </p:nvPr>
        </p:nvSpPr>
        <p:spPr>
          <a:xfrm>
            <a:off x="365760" y="6012063"/>
            <a:ext cx="11461750" cy="704850"/>
          </a:xfrm>
        </p:spPr>
        <p:txBody>
          <a:bodyPr vert="horz" lIns="91440" tIns="45720" rIns="91440" bIns="45720" rtlCol="0">
            <a:normAutofit/>
          </a:bodyPr>
          <a:lstStyle/>
          <a:p>
            <a:pPr marL="0" indent="0">
              <a:buNone/>
            </a:pPr>
            <a:r>
              <a:rPr lang="en-US" sz="1200" dirty="0" err="1"/>
              <a:t>Mompeo</a:t>
            </a:r>
            <a:r>
              <a:rPr lang="en-US" sz="1200" dirty="0"/>
              <a:t> et al. </a:t>
            </a:r>
            <a:r>
              <a:rPr lang="sv-SE" sz="1200" i="1" dirty="0"/>
              <a:t>Clin Anat</a:t>
            </a:r>
            <a:r>
              <a:rPr lang="sv-SE" sz="1200" dirty="0"/>
              <a:t>. 2016 Jul;29(5):660-4.</a:t>
            </a:r>
            <a:endParaRPr lang="en-US" sz="1200" dirty="0"/>
          </a:p>
        </p:txBody>
      </p:sp>
      <p:pic>
        <p:nvPicPr>
          <p:cNvPr id="8" name="Picture 7"/>
          <p:cNvPicPr>
            <a:picLocks noChangeAspect="1"/>
          </p:cNvPicPr>
          <p:nvPr/>
        </p:nvPicPr>
        <p:blipFill>
          <a:blip r:embed="rId2"/>
          <a:stretch>
            <a:fillRect/>
          </a:stretch>
        </p:blipFill>
        <p:spPr>
          <a:xfrm>
            <a:off x="4927601" y="1332197"/>
            <a:ext cx="6688356" cy="4139916"/>
          </a:xfrm>
          <a:prstGeom prst="rect">
            <a:avLst/>
          </a:prstGeom>
        </p:spPr>
      </p:pic>
    </p:spTree>
    <p:extLst>
      <p:ext uri="{BB962C8B-B14F-4D97-AF65-F5344CB8AC3E}">
        <p14:creationId xmlns:p14="http://schemas.microsoft.com/office/powerpoint/2010/main" val="3871469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SPYRAL HTN Clinical Program</a:t>
            </a:r>
          </a:p>
        </p:txBody>
      </p:sp>
      <p:sp>
        <p:nvSpPr>
          <p:cNvPr id="3" name="Content Placeholder 2"/>
          <p:cNvSpPr>
            <a:spLocks noGrp="1"/>
          </p:cNvSpPr>
          <p:nvPr>
            <p:ph idx="1"/>
          </p:nvPr>
        </p:nvSpPr>
        <p:spPr>
          <a:xfrm>
            <a:off x="365760" y="1718945"/>
            <a:ext cx="6200183" cy="4351338"/>
          </a:xfrm>
        </p:spPr>
        <p:txBody>
          <a:bodyPr>
            <a:normAutofit/>
          </a:bodyPr>
          <a:lstStyle/>
          <a:p>
            <a:r>
              <a:rPr lang="en-US" sz="2400" dirty="0"/>
              <a:t>Multi-electrode catheter with </a:t>
            </a:r>
            <a:r>
              <a:rPr lang="en-US" sz="2400" dirty="0" err="1"/>
              <a:t>quadrantic</a:t>
            </a:r>
            <a:r>
              <a:rPr lang="en-US" sz="2400" dirty="0"/>
              <a:t> vessel contact for simultaneous ablation in up to 4 electrodes</a:t>
            </a:r>
          </a:p>
          <a:p>
            <a:r>
              <a:rPr lang="en-US" sz="2400" dirty="0"/>
              <a:t>60-second simultaneous energy delivery</a:t>
            </a:r>
          </a:p>
          <a:p>
            <a:r>
              <a:rPr lang="en-US" sz="2400" dirty="0"/>
              <a:t>Vessel diameter range: 3 – 8 mm </a:t>
            </a:r>
          </a:p>
          <a:p>
            <a:r>
              <a:rPr lang="en-US" sz="2400" dirty="0"/>
              <a:t>Flexible catheter allows </a:t>
            </a:r>
            <a:r>
              <a:rPr lang="en-US" sz="2400" b="1" dirty="0">
                <a:solidFill>
                  <a:schemeClr val="tx2"/>
                </a:solidFill>
              </a:rPr>
              <a:t>branch treatment</a:t>
            </a:r>
          </a:p>
          <a:p>
            <a:r>
              <a:rPr lang="en-US" sz="2400" dirty="0"/>
              <a:t>6F guiding catheter compatible</a:t>
            </a:r>
          </a:p>
          <a:p>
            <a:endParaRPr lang="en-US" sz="2400" dirty="0"/>
          </a:p>
        </p:txBody>
      </p:sp>
      <p:sp>
        <p:nvSpPr>
          <p:cNvPr id="4" name="Text Placeholder 3"/>
          <p:cNvSpPr>
            <a:spLocks noGrp="1"/>
          </p:cNvSpPr>
          <p:nvPr>
            <p:ph type="body" sz="quarter" idx="13"/>
          </p:nvPr>
        </p:nvSpPr>
        <p:spPr/>
        <p:txBody>
          <a:bodyPr/>
          <a:lstStyle/>
          <a:p>
            <a:r>
              <a:rPr lang="en-US" dirty="0"/>
              <a:t>Study Device: Symplicity Spyral</a:t>
            </a:r>
            <a:r>
              <a:rPr lang="en-US" baseline="30000" dirty="0"/>
              <a:t>™</a:t>
            </a:r>
            <a:r>
              <a:rPr lang="en-US" dirty="0"/>
              <a:t> Catheter</a:t>
            </a:r>
          </a:p>
          <a:p>
            <a:endParaRPr lang="en-US" dirty="0"/>
          </a:p>
        </p:txBody>
      </p:sp>
      <p:pic>
        <p:nvPicPr>
          <p:cNvPr id="6" name="C05327C2-3041-4536-A12C-BEDB9D896635" descr="C05327C2-3041-4536-A12C-BEDB9D896635"/>
          <p:cNvPicPr/>
          <p:nvPr/>
        </p:nvPicPr>
        <p:blipFill rotWithShape="1">
          <a:blip r:embed="rId3" cstate="print">
            <a:extLst>
              <a:ext uri="{28A0092B-C50C-407E-A947-70E740481C1C}">
                <a14:useLocalDpi xmlns:a14="http://schemas.microsoft.com/office/drawing/2010/main" val="0"/>
              </a:ext>
            </a:extLst>
          </a:blip>
          <a:srcRect l="1719" t="13196" r="9767" b="14083"/>
          <a:stretch/>
        </p:blipFill>
        <p:spPr bwMode="auto">
          <a:xfrm>
            <a:off x="6565308" y="2003670"/>
            <a:ext cx="5260932" cy="3898770"/>
          </a:xfrm>
          <a:prstGeom prst="rect">
            <a:avLst/>
          </a:prstGeom>
          <a:noFill/>
          <a:ln>
            <a:noFill/>
          </a:ln>
          <a:extLst/>
        </p:spPr>
      </p:pic>
      <p:pic>
        <p:nvPicPr>
          <p:cNvPr id="8" name="Picture 7"/>
          <p:cNvPicPr/>
          <p:nvPr/>
        </p:nvPicPr>
        <p:blipFill rotWithShape="1">
          <a:blip r:embed="rId4">
            <a:extLst>
              <a:ext uri="{28A0092B-C50C-407E-A947-70E740481C1C}">
                <a14:useLocalDpi xmlns:a14="http://schemas.microsoft.com/office/drawing/2010/main" val="0"/>
              </a:ext>
            </a:extLst>
          </a:blip>
          <a:srcRect l="20795" r="21860"/>
          <a:stretch/>
        </p:blipFill>
        <p:spPr>
          <a:xfrm>
            <a:off x="6287865" y="1401978"/>
            <a:ext cx="1992574" cy="2005330"/>
          </a:xfrm>
          <a:prstGeom prst="rect">
            <a:avLst/>
          </a:prstGeom>
          <a:ln w="28575">
            <a:solidFill>
              <a:schemeClr val="bg1"/>
            </a:solidFill>
          </a:ln>
          <a:effectLst/>
        </p:spPr>
      </p:pic>
      <p:pic>
        <p:nvPicPr>
          <p:cNvPr id="9" name="Picture 8"/>
          <p:cNvPicPr>
            <a:picLocks noChangeAspect="1"/>
          </p:cNvPicPr>
          <p:nvPr/>
        </p:nvPicPr>
        <p:blipFill>
          <a:blip r:embed="rId5"/>
          <a:stretch>
            <a:fillRect/>
          </a:stretch>
        </p:blipFill>
        <p:spPr>
          <a:xfrm>
            <a:off x="3146190" y="4624211"/>
            <a:ext cx="3409244" cy="1917700"/>
          </a:xfrm>
          <a:prstGeom prst="rect">
            <a:avLst/>
          </a:prstGeom>
        </p:spPr>
      </p:pic>
    </p:spTree>
    <p:extLst>
      <p:ext uri="{BB962C8B-B14F-4D97-AF65-F5344CB8AC3E}">
        <p14:creationId xmlns:p14="http://schemas.microsoft.com/office/powerpoint/2010/main" val="2708197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a:latin typeface="Arial Narrow" panose="020B0606020202030204" pitchFamily="34" charset="0"/>
              </a:rPr>
              <a:t>SPYRAL HTN – OFF MED</a:t>
            </a:r>
          </a:p>
        </p:txBody>
      </p:sp>
      <p:sp>
        <p:nvSpPr>
          <p:cNvPr id="7" name="Text Placeholder 6"/>
          <p:cNvSpPr>
            <a:spLocks noGrp="1"/>
          </p:cNvSpPr>
          <p:nvPr>
            <p:ph type="body" sz="quarter" idx="13"/>
          </p:nvPr>
        </p:nvSpPr>
        <p:spPr>
          <a:xfrm>
            <a:off x="365125" y="575208"/>
            <a:ext cx="11461750" cy="542925"/>
          </a:xfrm>
        </p:spPr>
        <p:txBody>
          <a:bodyPr/>
          <a:lstStyle/>
          <a:p>
            <a:r>
              <a:rPr lang="en-US" dirty="0">
                <a:latin typeface="Arial Narrow" panose="020B0606020202030204" pitchFamily="34" charset="0"/>
              </a:rPr>
              <a:t>Study Design</a:t>
            </a:r>
          </a:p>
        </p:txBody>
      </p:sp>
      <p:sp>
        <p:nvSpPr>
          <p:cNvPr id="80" name="Text Placeholder 4"/>
          <p:cNvSpPr>
            <a:spLocks noGrp="1"/>
          </p:cNvSpPr>
          <p:nvPr>
            <p:ph type="body" sz="quarter" idx="14"/>
          </p:nvPr>
        </p:nvSpPr>
        <p:spPr>
          <a:xfrm>
            <a:off x="365125" y="6178861"/>
            <a:ext cx="11461750" cy="440371"/>
          </a:xfrm>
        </p:spPr>
        <p:txBody>
          <a:bodyPr/>
          <a:lstStyle/>
          <a:p>
            <a:pPr>
              <a:lnSpc>
                <a:spcPct val="95000"/>
              </a:lnSpc>
              <a:spcBef>
                <a:spcPts val="0"/>
              </a:spcBef>
            </a:pPr>
            <a:endParaRPr lang="da-DK" b="1" dirty="0">
              <a:latin typeface="Arial Narrow" panose="020B0606020202030204" pitchFamily="34" charset="0"/>
              <a:cs typeface="Arial" panose="020B0604020202020204" pitchFamily="34" charset="0"/>
            </a:endParaRPr>
          </a:p>
          <a:p>
            <a:pPr defTabSz="685800">
              <a:lnSpc>
                <a:spcPct val="95000"/>
              </a:lnSpc>
              <a:spcBef>
                <a:spcPts val="0"/>
              </a:spcBef>
              <a:defRPr/>
            </a:pPr>
            <a:r>
              <a:rPr lang="en-GB" baseline="30000" dirty="0">
                <a:latin typeface="Arial Narrow" panose="020B0606020202030204" pitchFamily="34" charset="0"/>
              </a:rPr>
              <a:t>1 </a:t>
            </a:r>
            <a:r>
              <a:rPr lang="en-GB" dirty="0">
                <a:latin typeface="Arial Narrow" panose="020B0606020202030204" pitchFamily="34" charset="0"/>
              </a:rPr>
              <a:t>According to scheduling  </a:t>
            </a:r>
            <a:r>
              <a:rPr lang="en-GB" baseline="30000" dirty="0">
                <a:latin typeface="Arial Narrow" panose="020B0606020202030204" pitchFamily="34" charset="0"/>
              </a:rPr>
              <a:t>2 </a:t>
            </a:r>
            <a:r>
              <a:rPr lang="en-US" dirty="0">
                <a:latin typeface="Arial Narrow" panose="020B0606020202030204" pitchFamily="34" charset="0"/>
              </a:rPr>
              <a:t>Only for patients discontinuing anti-hypertensive medications  </a:t>
            </a:r>
            <a:r>
              <a:rPr lang="en-US" baseline="30000" dirty="0">
                <a:latin typeface="Arial Narrow" panose="020B0606020202030204" pitchFamily="34" charset="0"/>
              </a:rPr>
              <a:t>3</a:t>
            </a:r>
            <a:r>
              <a:rPr lang="en-US" dirty="0">
                <a:latin typeface="Arial Narrow" panose="020B0606020202030204" pitchFamily="34" charset="0"/>
              </a:rPr>
              <a:t> Drug testing not done at 24 and 36 months   </a:t>
            </a:r>
            <a:r>
              <a:rPr lang="en-US" baseline="30000" dirty="0">
                <a:latin typeface="Arial Narrow" panose="020B0606020202030204" pitchFamily="34" charset="0"/>
              </a:rPr>
              <a:t>4</a:t>
            </a:r>
            <a:r>
              <a:rPr lang="en-US" dirty="0">
                <a:latin typeface="Arial Narrow" panose="020B0606020202030204" pitchFamily="34" charset="0"/>
              </a:rPr>
              <a:t> If prescribed to achieve OSBP &lt;140</a:t>
            </a:r>
            <a:endParaRPr lang="en-GB" dirty="0">
              <a:latin typeface="Arial Narrow" panose="020B0606020202030204" pitchFamily="34" charset="0"/>
            </a:endParaRPr>
          </a:p>
          <a:p>
            <a:pPr defTabSz="685800">
              <a:lnSpc>
                <a:spcPct val="95000"/>
              </a:lnSpc>
              <a:spcBef>
                <a:spcPts val="0"/>
              </a:spcBef>
              <a:defRPr/>
            </a:pPr>
            <a:r>
              <a:rPr lang="en-US" dirty="0">
                <a:latin typeface="Arial Narrow" panose="020B0606020202030204" pitchFamily="34" charset="0"/>
              </a:rPr>
              <a:t>Clinicaltrials.gov </a:t>
            </a:r>
            <a:r>
              <a:rPr lang="en-US" dirty="0"/>
              <a:t>NCT02439749</a:t>
            </a:r>
            <a:endParaRPr lang="en-US" dirty="0">
              <a:latin typeface="Arial Narrow" panose="020B0606020202030204" pitchFamily="34" charset="0"/>
            </a:endParaRPr>
          </a:p>
          <a:p>
            <a:pPr>
              <a:lnSpc>
                <a:spcPct val="95000"/>
              </a:lnSpc>
              <a:spcBef>
                <a:spcPts val="0"/>
              </a:spcBef>
            </a:pPr>
            <a:r>
              <a:rPr lang="da-DK" b="1" dirty="0">
                <a:latin typeface="Arial Narrow" panose="020B0606020202030204" pitchFamily="34" charset="0"/>
                <a:cs typeface="Arial" panose="020B0604020202020204" pitchFamily="34" charset="0"/>
              </a:rPr>
              <a:t>Kandzari D, et al. </a:t>
            </a:r>
            <a:r>
              <a:rPr lang="da-DK" b="1" i="1" dirty="0">
                <a:latin typeface="Arial Narrow" panose="020B0606020202030204" pitchFamily="34" charset="0"/>
                <a:cs typeface="Arial" panose="020B0604020202020204" pitchFamily="34" charset="0"/>
              </a:rPr>
              <a:t>Am Heart J</a:t>
            </a:r>
            <a:r>
              <a:rPr lang="da-DK" b="1" dirty="0">
                <a:latin typeface="Arial Narrow" panose="020B0606020202030204" pitchFamily="34" charset="0"/>
                <a:cs typeface="Arial" panose="020B0604020202020204" pitchFamily="34" charset="0"/>
              </a:rPr>
              <a:t>. 2016;171:82-91.</a:t>
            </a:r>
          </a:p>
        </p:txBody>
      </p:sp>
      <p:sp>
        <p:nvSpPr>
          <p:cNvPr id="110" name="Rectangle 109"/>
          <p:cNvSpPr/>
          <p:nvPr/>
        </p:nvSpPr>
        <p:spPr>
          <a:xfrm>
            <a:off x="365125" y="1181699"/>
            <a:ext cx="8852103" cy="646331"/>
          </a:xfrm>
          <a:prstGeom prst="rect">
            <a:avLst/>
          </a:prstGeom>
        </p:spPr>
        <p:txBody>
          <a:bodyPr wrap="none">
            <a:spAutoFit/>
          </a:bodyPr>
          <a:lstStyle/>
          <a:p>
            <a:pPr marL="342900" indent="-342900">
              <a:lnSpc>
                <a:spcPct val="90000"/>
              </a:lnSpc>
              <a:buFont typeface="Arial" panose="020B0604020202020204" pitchFamily="34" charset="0"/>
              <a:buChar char="•"/>
            </a:pPr>
            <a:r>
              <a:rPr lang="en-US" sz="2000" b="1" dirty="0">
                <a:solidFill>
                  <a:schemeClr val="accent1"/>
                </a:solidFill>
                <a:latin typeface="Arial Narrow" panose="020B0606020202030204" pitchFamily="34" charset="0"/>
              </a:rPr>
              <a:t>Randomized, sham-controlled, (patient and assessor) blinded, proof-of-concept trial</a:t>
            </a:r>
          </a:p>
          <a:p>
            <a:pPr marL="342900" indent="-342900">
              <a:lnSpc>
                <a:spcPct val="90000"/>
              </a:lnSpc>
              <a:buFont typeface="Arial" panose="020B0604020202020204" pitchFamily="34" charset="0"/>
              <a:buChar char="•"/>
            </a:pPr>
            <a:r>
              <a:rPr lang="en-US" sz="2000" b="1" dirty="0">
                <a:solidFill>
                  <a:schemeClr val="accent1"/>
                </a:solidFill>
                <a:latin typeface="Arial Narrow" panose="020B0606020202030204" pitchFamily="34" charset="0"/>
              </a:rPr>
              <a:t>25 sites in Germany, UK, Austria, Greece, Japan, Australia and USA</a:t>
            </a:r>
          </a:p>
        </p:txBody>
      </p:sp>
      <p:grpSp>
        <p:nvGrpSpPr>
          <p:cNvPr id="12" name="Group 11">
            <a:extLst>
              <a:ext uri="{FF2B5EF4-FFF2-40B4-BE49-F238E27FC236}">
                <a16:creationId xmlns:a16="http://schemas.microsoft.com/office/drawing/2014/main" id="{9F06E75E-66B5-4476-B21E-A5F79DDFDB6A}"/>
              </a:ext>
            </a:extLst>
          </p:cNvPr>
          <p:cNvGrpSpPr/>
          <p:nvPr/>
        </p:nvGrpSpPr>
        <p:grpSpPr>
          <a:xfrm>
            <a:off x="4271700" y="3779666"/>
            <a:ext cx="846457" cy="238060"/>
            <a:chOff x="4271700" y="3779666"/>
            <a:chExt cx="846457" cy="238060"/>
          </a:xfrm>
        </p:grpSpPr>
        <p:cxnSp>
          <p:nvCxnSpPr>
            <p:cNvPr id="99" name="Connector: Elbow 98">
              <a:extLst>
                <a:ext uri="{FF2B5EF4-FFF2-40B4-BE49-F238E27FC236}">
                  <a16:creationId xmlns:a16="http://schemas.microsoft.com/office/drawing/2014/main" id="{034D886A-14DC-4857-9549-DF51080B8F87}"/>
                </a:ext>
              </a:extLst>
            </p:cNvPr>
            <p:cNvCxnSpPr>
              <a:cxnSpLocks/>
              <a:stCxn id="82" idx="3"/>
              <a:endCxn id="92" idx="2"/>
            </p:cNvCxnSpPr>
            <p:nvPr/>
          </p:nvCxnSpPr>
          <p:spPr>
            <a:xfrm flipV="1">
              <a:off x="4497498" y="4017186"/>
              <a:ext cx="406093" cy="540"/>
            </a:xfrm>
            <a:prstGeom prst="bentConnector3">
              <a:avLst/>
            </a:prstGeom>
            <a:ln w="28575" cap="sq">
              <a:solidFill>
                <a:schemeClr val="tx1">
                  <a:lumMod val="50000"/>
                  <a:lumOff val="50000"/>
                </a:schemeClr>
              </a:solidFill>
              <a:round/>
            </a:ln>
            <a:effectLst/>
          </p:spPr>
          <p:style>
            <a:lnRef idx="2">
              <a:schemeClr val="accent1"/>
            </a:lnRef>
            <a:fillRef idx="0">
              <a:schemeClr val="accent1"/>
            </a:fillRef>
            <a:effectRef idx="1">
              <a:schemeClr val="accent1"/>
            </a:effectRef>
            <a:fontRef idx="minor">
              <a:schemeClr val="tx1"/>
            </a:fontRef>
          </p:style>
        </p:cxnSp>
        <p:sp>
          <p:nvSpPr>
            <p:cNvPr id="129" name="Rectangle 128">
              <a:extLst>
                <a:ext uri="{FF2B5EF4-FFF2-40B4-BE49-F238E27FC236}">
                  <a16:creationId xmlns:a16="http://schemas.microsoft.com/office/drawing/2014/main" id="{A0411F5B-F728-4A63-8BCC-C08FDA0C000C}"/>
                </a:ext>
              </a:extLst>
            </p:cNvPr>
            <p:cNvSpPr/>
            <p:nvPr/>
          </p:nvSpPr>
          <p:spPr>
            <a:xfrm>
              <a:off x="4271700" y="3779666"/>
              <a:ext cx="846457" cy="187393"/>
            </a:xfrm>
            <a:prstGeom prst="rect">
              <a:avLst/>
            </a:prstGeom>
            <a:noFill/>
            <a:ln w="25400" cap="flat" cmpd="sng" algn="ctr">
              <a:noFill/>
              <a:prstDash val="solid"/>
            </a:ln>
            <a:effectLst/>
          </p:spPr>
          <p:txBody>
            <a:bodyPr wrap="square" rtlCol="0" anchor="ctr">
              <a:noAutofit/>
            </a:bodyPr>
            <a:lstStyle/>
            <a:p>
              <a:pPr marL="0" marR="0" lvl="0" indent="0" algn="ctr" defTabSz="1219120" rtl="0" eaLnBrk="1" fontAlgn="auto" latinLnBrk="0" hangingPunct="1">
                <a:lnSpc>
                  <a:spcPct val="80000"/>
                </a:lnSpc>
                <a:spcBef>
                  <a:spcPts val="0"/>
                </a:spcBef>
                <a:spcAft>
                  <a:spcPts val="0"/>
                </a:spcAft>
                <a:buClrTx/>
                <a:buSzTx/>
                <a:buFontTx/>
                <a:buNone/>
                <a:tabLst/>
                <a:defRPr/>
              </a:pPr>
              <a:r>
                <a:rPr kumimoji="0" lang="en-US" sz="1067" b="0" i="0" u="none" strike="noStrike" kern="0" cap="none" spc="0" normalizeH="0" baseline="0" noProof="0" dirty="0">
                  <a:ln>
                    <a:noFill/>
                  </a:ln>
                  <a:solidFill>
                    <a:srgbClr val="001E46"/>
                  </a:solidFill>
                  <a:effectLst/>
                  <a:uLnTx/>
                  <a:uFillTx/>
                  <a:latin typeface="Arial Narrow" panose="020B0606020202030204" pitchFamily="34" charset="0"/>
                  <a:cs typeface="Arial" panose="020B0604020202020204" pitchFamily="34" charset="0"/>
                </a:rPr>
                <a:t>1-2</a:t>
              </a:r>
            </a:p>
            <a:p>
              <a:pPr marL="0" marR="0" lvl="0" indent="0" algn="ctr" defTabSz="1219120" rtl="0" eaLnBrk="1" fontAlgn="auto" latinLnBrk="0" hangingPunct="1">
                <a:lnSpc>
                  <a:spcPct val="80000"/>
                </a:lnSpc>
                <a:spcBef>
                  <a:spcPts val="0"/>
                </a:spcBef>
                <a:spcAft>
                  <a:spcPts val="0"/>
                </a:spcAft>
                <a:buClrTx/>
                <a:buSzTx/>
                <a:buFontTx/>
                <a:buNone/>
                <a:tabLst/>
                <a:defRPr/>
              </a:pPr>
              <a:r>
                <a:rPr kumimoji="0" lang="en-US" sz="1067" b="0" i="0" u="none" strike="noStrike" kern="0" cap="none" spc="0" normalizeH="0" baseline="0" noProof="0" dirty="0">
                  <a:ln>
                    <a:noFill/>
                  </a:ln>
                  <a:solidFill>
                    <a:srgbClr val="001E46"/>
                  </a:solidFill>
                  <a:effectLst/>
                  <a:uLnTx/>
                  <a:uFillTx/>
                  <a:latin typeface="Arial Narrow" panose="020B0606020202030204" pitchFamily="34" charset="0"/>
                  <a:cs typeface="Arial" panose="020B0604020202020204" pitchFamily="34" charset="0"/>
                </a:rPr>
                <a:t> weeks</a:t>
              </a:r>
              <a:r>
                <a:rPr kumimoji="0" lang="en-US" sz="1067" b="0" i="0" u="none" strike="noStrike" kern="0" cap="none" spc="0" normalizeH="0" baseline="30000" noProof="0" dirty="0">
                  <a:ln>
                    <a:noFill/>
                  </a:ln>
                  <a:solidFill>
                    <a:srgbClr val="001E46"/>
                  </a:solidFill>
                  <a:effectLst/>
                  <a:uLnTx/>
                  <a:uFillTx/>
                  <a:latin typeface="Arial Narrow" panose="020B0606020202030204" pitchFamily="34" charset="0"/>
                  <a:cs typeface="Arial" panose="020B0604020202020204" pitchFamily="34" charset="0"/>
                </a:rPr>
                <a:t>1</a:t>
              </a:r>
            </a:p>
          </p:txBody>
        </p:sp>
      </p:grpSp>
      <p:sp>
        <p:nvSpPr>
          <p:cNvPr id="71" name="Oval 70">
            <a:extLst>
              <a:ext uri="{FF2B5EF4-FFF2-40B4-BE49-F238E27FC236}">
                <a16:creationId xmlns:a16="http://schemas.microsoft.com/office/drawing/2014/main" id="{F54F3552-70B9-4749-8395-F4AB290C72A6}"/>
              </a:ext>
            </a:extLst>
          </p:cNvPr>
          <p:cNvSpPr/>
          <p:nvPr/>
        </p:nvSpPr>
        <p:spPr>
          <a:xfrm>
            <a:off x="8589540" y="2704136"/>
            <a:ext cx="929453" cy="2519280"/>
          </a:xfrm>
          <a:prstGeom prst="ellipse">
            <a:avLst/>
          </a:prstGeom>
          <a:noFill/>
          <a:ln w="28575">
            <a:solidFill>
              <a:srgbClr val="0092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sp>
        <p:nvSpPr>
          <p:cNvPr id="135" name="Rectangle 134">
            <a:extLst>
              <a:ext uri="{FF2B5EF4-FFF2-40B4-BE49-F238E27FC236}">
                <a16:creationId xmlns:a16="http://schemas.microsoft.com/office/drawing/2014/main" id="{6314912C-F7C9-4433-BBE8-80F206002F05}"/>
              </a:ext>
            </a:extLst>
          </p:cNvPr>
          <p:cNvSpPr/>
          <p:nvPr/>
        </p:nvSpPr>
        <p:spPr>
          <a:xfrm>
            <a:off x="12019102" y="1910651"/>
            <a:ext cx="172898" cy="4029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Narrow" panose="020B0606020202030204" pitchFamily="34" charset="0"/>
            </a:endParaRPr>
          </a:p>
        </p:txBody>
      </p:sp>
      <p:sp>
        <p:nvSpPr>
          <p:cNvPr id="54" name="TextBox 53">
            <a:extLst>
              <a:ext uri="{FF2B5EF4-FFF2-40B4-BE49-F238E27FC236}">
                <a16:creationId xmlns:a16="http://schemas.microsoft.com/office/drawing/2014/main" id="{998563E8-5844-4A17-87BA-B90514B14D91}"/>
              </a:ext>
            </a:extLst>
          </p:cNvPr>
          <p:cNvSpPr txBox="1"/>
          <p:nvPr/>
        </p:nvSpPr>
        <p:spPr>
          <a:xfrm>
            <a:off x="7641992" y="5269058"/>
            <a:ext cx="1188720" cy="731520"/>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tIns="60960" rtlCol="0" anchor="t">
            <a:noAutofit/>
          </a:bodyPr>
          <a:lstStyle>
            <a:defPPr>
              <a:defRPr lang="en-US"/>
            </a:defPPr>
            <a:lvl1pPr marL="115888" indent="-115888">
              <a:spcBef>
                <a:spcPts val="300"/>
              </a:spcBef>
              <a:buClr>
                <a:schemeClr val="accent1"/>
              </a:buClr>
              <a:buFont typeface="Arial" panose="020B0604020202020204" pitchFamily="34" charset="0"/>
              <a:buChar char="•"/>
              <a:defRPr sz="1000" i="0">
                <a:solidFill>
                  <a:schemeClr val="tx1">
                    <a:lumMod val="75000"/>
                    <a:lumOff val="25000"/>
                  </a:schemeClr>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15888" marR="0" lvl="0" indent="-115888" algn="l" defTabSz="914400" rtl="0" eaLnBrk="1" fontAlgn="auto" latinLnBrk="0" hangingPunct="1">
              <a:lnSpc>
                <a:spcPct val="100000"/>
              </a:lnSpc>
              <a:spcBef>
                <a:spcPts val="0"/>
              </a:spcBef>
              <a:spcAft>
                <a:spcPts val="0"/>
              </a:spcAft>
              <a:buClr>
                <a:srgbClr val="001E46"/>
              </a:buClr>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1E46"/>
                </a:solidFill>
                <a:effectLst/>
                <a:uLnTx/>
                <a:uFillTx/>
                <a:latin typeface="Arial Narrow" panose="020B0606020202030204" pitchFamily="34" charset="0"/>
              </a:rPr>
              <a:t>Office BP </a:t>
            </a:r>
          </a:p>
          <a:p>
            <a:pPr marL="115888" marR="0" lvl="0" indent="-115888" algn="l" defTabSz="914400" rtl="0" eaLnBrk="1" fontAlgn="auto" latinLnBrk="0" hangingPunct="1">
              <a:lnSpc>
                <a:spcPct val="100000"/>
              </a:lnSpc>
              <a:spcBef>
                <a:spcPts val="0"/>
              </a:spcBef>
              <a:spcAft>
                <a:spcPts val="0"/>
              </a:spcAft>
              <a:buClr>
                <a:srgbClr val="001E46"/>
              </a:buClr>
              <a:buSzTx/>
              <a:buFont typeface="Wingdings" panose="05000000000000000000" pitchFamily="2" charset="2"/>
              <a:buChar char="§"/>
              <a:tabLst/>
              <a:defRPr/>
            </a:pPr>
            <a:endParaRPr kumimoji="0" lang="en-US" sz="1200" b="0" i="0" u="none" strike="noStrike" kern="1200" cap="none" spc="0" normalizeH="0" baseline="0" noProof="0" dirty="0">
              <a:ln>
                <a:noFill/>
              </a:ln>
              <a:solidFill>
                <a:srgbClr val="001E46"/>
              </a:solidFill>
              <a:effectLst/>
              <a:uLnTx/>
              <a:uFillTx/>
              <a:latin typeface="Arial Narrow" panose="020B0606020202030204" pitchFamily="34" charset="0"/>
            </a:endParaRPr>
          </a:p>
        </p:txBody>
      </p:sp>
      <p:grpSp>
        <p:nvGrpSpPr>
          <p:cNvPr id="2" name="Group 1">
            <a:extLst>
              <a:ext uri="{FF2B5EF4-FFF2-40B4-BE49-F238E27FC236}">
                <a16:creationId xmlns:a16="http://schemas.microsoft.com/office/drawing/2014/main" id="{41EDC756-3175-479A-80E9-0BF54CB0FFEC}"/>
              </a:ext>
            </a:extLst>
          </p:cNvPr>
          <p:cNvGrpSpPr/>
          <p:nvPr/>
        </p:nvGrpSpPr>
        <p:grpSpPr>
          <a:xfrm>
            <a:off x="450122" y="1910651"/>
            <a:ext cx="4250194" cy="4095968"/>
            <a:chOff x="450122" y="1910651"/>
            <a:chExt cx="4250194" cy="4095968"/>
          </a:xfrm>
        </p:grpSpPr>
        <p:grpSp>
          <p:nvGrpSpPr>
            <p:cNvPr id="15" name="Group 14">
              <a:extLst>
                <a:ext uri="{FF2B5EF4-FFF2-40B4-BE49-F238E27FC236}">
                  <a16:creationId xmlns:a16="http://schemas.microsoft.com/office/drawing/2014/main" id="{C8DD0A7B-22F6-4A78-A9F3-B257A0EEA24B}"/>
                </a:ext>
              </a:extLst>
            </p:cNvPr>
            <p:cNvGrpSpPr/>
            <p:nvPr/>
          </p:nvGrpSpPr>
          <p:grpSpPr>
            <a:xfrm>
              <a:off x="450122" y="1910651"/>
              <a:ext cx="4250194" cy="4095968"/>
              <a:chOff x="450122" y="1910651"/>
              <a:chExt cx="4250194" cy="4095968"/>
            </a:xfrm>
          </p:grpSpPr>
          <p:sp>
            <p:nvSpPr>
              <p:cNvPr id="62" name="Rectangle 61">
                <a:extLst>
                  <a:ext uri="{FF2B5EF4-FFF2-40B4-BE49-F238E27FC236}">
                    <a16:creationId xmlns:a16="http://schemas.microsoft.com/office/drawing/2014/main" id="{FBB30230-05B7-481A-BBDF-D84B8B717528}"/>
                  </a:ext>
                </a:extLst>
              </p:cNvPr>
              <p:cNvSpPr/>
              <p:nvPr/>
            </p:nvSpPr>
            <p:spPr>
              <a:xfrm>
                <a:off x="459465" y="2315916"/>
                <a:ext cx="4038033" cy="3690703"/>
              </a:xfrm>
              <a:prstGeom prst="rect">
                <a:avLst/>
              </a:prstGeom>
              <a:solidFill>
                <a:schemeClr val="bg2">
                  <a:lumMod val="50000"/>
                  <a:alpha val="10196"/>
                </a:schemeClr>
              </a:solidFill>
              <a:ln w="1905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err="1">
                  <a:ln>
                    <a:noFill/>
                  </a:ln>
                  <a:solidFill>
                    <a:srgbClr val="FFFFFF"/>
                  </a:solidFill>
                  <a:effectLst/>
                  <a:uLnTx/>
                  <a:uFillTx/>
                  <a:latin typeface="Arial Narrow" panose="020B0606020202030204" pitchFamily="34" charset="0"/>
                  <a:cs typeface="Arial" panose="020B0604020202020204" pitchFamily="34" charset="0"/>
                </a:endParaRPr>
              </a:p>
            </p:txBody>
          </p:sp>
          <p:sp>
            <p:nvSpPr>
              <p:cNvPr id="63" name="Rectangle 62">
                <a:extLst>
                  <a:ext uri="{FF2B5EF4-FFF2-40B4-BE49-F238E27FC236}">
                    <a16:creationId xmlns:a16="http://schemas.microsoft.com/office/drawing/2014/main" id="{9FF0DF12-7F9F-48FA-A74D-4D060176766F}"/>
                  </a:ext>
                </a:extLst>
              </p:cNvPr>
              <p:cNvSpPr/>
              <p:nvPr/>
            </p:nvSpPr>
            <p:spPr>
              <a:xfrm>
                <a:off x="3182648" y="4532481"/>
                <a:ext cx="1308599" cy="351024"/>
              </a:xfrm>
              <a:prstGeom prst="rect">
                <a:avLst/>
              </a:prstGeom>
              <a:solidFill>
                <a:srgbClr val="DDD9C3">
                  <a:alpha val="50196"/>
                </a:srgbClr>
              </a:solidFill>
              <a:ln w="31750" cap="flat" cmpd="sng" algn="ctr">
                <a:noFill/>
                <a:prstDash val="solid"/>
              </a:ln>
              <a:effectLst/>
            </p:spPr>
            <p:txBody>
              <a:bodyPr wrap="square" rtlCol="0" anchor="ctr">
                <a:noAutofit/>
              </a:bodyPr>
              <a:lstStyle/>
              <a:p>
                <a:pPr marL="0" marR="0" lvl="0" indent="0" algn="ctr" defTabSz="1219120" rtl="0" eaLnBrk="1" fontAlgn="auto" latinLnBrk="0" hangingPunct="1">
                  <a:lnSpc>
                    <a:spcPct val="100000"/>
                  </a:lnSpc>
                  <a:spcBef>
                    <a:spcPts val="800"/>
                  </a:spcBef>
                  <a:spcAft>
                    <a:spcPts val="0"/>
                  </a:spcAft>
                  <a:buClrTx/>
                  <a:buSzTx/>
                  <a:buFontTx/>
                  <a:buNone/>
                  <a:tabLst/>
                  <a:defRPr/>
                </a:pPr>
                <a:endParaRPr kumimoji="0" lang="en-US" sz="1200" i="0" u="none" strike="noStrike" kern="0" cap="none" spc="0" normalizeH="0" baseline="0" noProof="0" dirty="0" err="1">
                  <a:ln>
                    <a:noFill/>
                  </a:ln>
                  <a:solidFill>
                    <a:srgbClr val="001E46"/>
                  </a:solidFill>
                  <a:effectLst/>
                  <a:uLnTx/>
                  <a:uFillTx/>
                  <a:latin typeface="Arial Narrow" panose="020B0606020202030204" pitchFamily="34" charset="0"/>
                  <a:cs typeface="Arial" panose="020B0604020202020204" pitchFamily="34" charset="0"/>
                </a:endParaRPr>
              </a:p>
            </p:txBody>
          </p:sp>
          <p:sp>
            <p:nvSpPr>
              <p:cNvPr id="64" name="Rectangle 63">
                <a:extLst>
                  <a:ext uri="{FF2B5EF4-FFF2-40B4-BE49-F238E27FC236}">
                    <a16:creationId xmlns:a16="http://schemas.microsoft.com/office/drawing/2014/main" id="{9F29FCDF-12F6-4181-ADD3-1448BDB9DF6C}"/>
                  </a:ext>
                </a:extLst>
              </p:cNvPr>
              <p:cNvSpPr/>
              <p:nvPr/>
            </p:nvSpPr>
            <p:spPr>
              <a:xfrm>
                <a:off x="3173656" y="5240750"/>
                <a:ext cx="1322524" cy="215993"/>
              </a:xfrm>
              <a:prstGeom prst="rect">
                <a:avLst/>
              </a:prstGeom>
              <a:solidFill>
                <a:srgbClr val="DDD9C3">
                  <a:alpha val="50196"/>
                </a:srgbClr>
              </a:solidFill>
              <a:ln w="31750" cap="flat" cmpd="sng" algn="ctr">
                <a:noFill/>
                <a:prstDash val="solid"/>
              </a:ln>
              <a:effectLst/>
            </p:spPr>
            <p:txBody>
              <a:bodyPr wrap="square" rtlCol="0" anchor="ctr">
                <a:noAutofit/>
              </a:bodyPr>
              <a:lstStyle/>
              <a:p>
                <a:pPr marL="0" marR="0" lvl="0" indent="0" algn="ctr" defTabSz="1219120" rtl="0" eaLnBrk="1" fontAlgn="auto" latinLnBrk="0" hangingPunct="1">
                  <a:lnSpc>
                    <a:spcPct val="100000"/>
                  </a:lnSpc>
                  <a:spcBef>
                    <a:spcPts val="800"/>
                  </a:spcBef>
                  <a:spcAft>
                    <a:spcPts val="0"/>
                  </a:spcAft>
                  <a:buClrTx/>
                  <a:buSzTx/>
                  <a:buFontTx/>
                  <a:buNone/>
                  <a:tabLst/>
                  <a:defRPr/>
                </a:pPr>
                <a:endParaRPr kumimoji="0" lang="en-US" sz="1200" i="0" u="none" strike="noStrike" kern="0" cap="none" spc="0" normalizeH="0" baseline="0" noProof="0" dirty="0" err="1">
                  <a:ln>
                    <a:noFill/>
                  </a:ln>
                  <a:solidFill>
                    <a:srgbClr val="001E46"/>
                  </a:solidFill>
                  <a:effectLst/>
                  <a:uLnTx/>
                  <a:uFillTx/>
                  <a:latin typeface="Arial Narrow" panose="020B060602020203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563ED814-EB19-45D1-BC16-AD37714FDB9C}"/>
                  </a:ext>
                </a:extLst>
              </p:cNvPr>
              <p:cNvSpPr txBox="1"/>
              <p:nvPr/>
            </p:nvSpPr>
            <p:spPr>
              <a:xfrm>
                <a:off x="3002199" y="4094654"/>
                <a:ext cx="1616491" cy="1283433"/>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tIns="60960" rtlCol="0">
                <a:noAutofit/>
              </a:bodyPr>
              <a:lstStyle>
                <a:defPPr>
                  <a:defRPr lang="en-US"/>
                </a:defPPr>
                <a:lvl1pPr marL="115888" indent="-115888">
                  <a:spcBef>
                    <a:spcPts val="300"/>
                  </a:spcBef>
                  <a:buClr>
                    <a:schemeClr val="accent1"/>
                  </a:buClr>
                  <a:buFont typeface="Arial" panose="020B0604020202020204" pitchFamily="34" charset="0"/>
                  <a:buChar char="•"/>
                  <a:defRPr sz="1000" i="0">
                    <a:solidFill>
                      <a:schemeClr val="tx1">
                        <a:lumMod val="75000"/>
                        <a:lumOff val="25000"/>
                      </a:schemeClr>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15888" marR="0" lvl="0" indent="-115888" algn="l" defTabSz="914400" rtl="0" eaLnBrk="1" fontAlgn="auto" latinLnBrk="0" hangingPunct="1">
                  <a:lnSpc>
                    <a:spcPct val="100000"/>
                  </a:lnSpc>
                  <a:spcBef>
                    <a:spcPts val="0"/>
                  </a:spcBef>
                  <a:spcAft>
                    <a:spcPts val="0"/>
                  </a:spcAft>
                  <a:buClr>
                    <a:srgbClr val="001E46"/>
                  </a:buClr>
                  <a:buSzTx/>
                  <a:buFont typeface="Wingdings" panose="05000000000000000000" pitchFamily="2" charset="2"/>
                  <a:buChar char="§"/>
                  <a:tabLst/>
                  <a:defRPr/>
                </a:pPr>
                <a:r>
                  <a:rPr kumimoji="0" lang="en-GB" sz="1200" b="0" i="0" u="none" strike="noStrike" kern="1200" cap="none" spc="0" normalizeH="0" baseline="0" noProof="0" dirty="0">
                    <a:ln>
                      <a:noFill/>
                    </a:ln>
                    <a:solidFill>
                      <a:srgbClr val="001E46"/>
                    </a:solidFill>
                    <a:effectLst/>
                    <a:uLnTx/>
                    <a:uFillTx/>
                    <a:latin typeface="Arial Narrow" panose="020B0606020202030204" pitchFamily="34" charset="0"/>
                  </a:rPr>
                  <a:t>Drug testing</a:t>
                </a:r>
                <a:endParaRPr kumimoji="0" lang="en-US" sz="1200" b="0" i="0" u="none" strike="noStrike" kern="1200" cap="none" spc="0" normalizeH="0" baseline="0" noProof="0" dirty="0">
                  <a:ln>
                    <a:noFill/>
                  </a:ln>
                  <a:solidFill>
                    <a:srgbClr val="001E46"/>
                  </a:solidFill>
                  <a:effectLst/>
                  <a:uLnTx/>
                  <a:uFillTx/>
                  <a:latin typeface="Arial Narrow" panose="020B0606020202030204" pitchFamily="34" charset="0"/>
                </a:endParaRPr>
              </a:p>
              <a:p>
                <a:pPr marL="115888" marR="0" lvl="0" indent="-115888" algn="l" defTabSz="914400" rtl="0" eaLnBrk="1" fontAlgn="auto" latinLnBrk="0" hangingPunct="1">
                  <a:lnSpc>
                    <a:spcPct val="100000"/>
                  </a:lnSpc>
                  <a:spcBef>
                    <a:spcPts val="0"/>
                  </a:spcBef>
                  <a:spcAft>
                    <a:spcPts val="0"/>
                  </a:spcAft>
                  <a:buClr>
                    <a:srgbClr val="001E46"/>
                  </a:buClr>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1E46"/>
                    </a:solidFill>
                    <a:effectLst/>
                    <a:uLnTx/>
                    <a:uFillTx/>
                    <a:latin typeface="Arial Narrow" panose="020B0606020202030204" pitchFamily="34" charset="0"/>
                  </a:rPr>
                  <a:t>Office BP </a:t>
                </a:r>
              </a:p>
              <a:p>
                <a:pPr marL="180975" marR="0" lvl="0" indent="0" algn="l" defTabSz="914400" rtl="0" eaLnBrk="1" fontAlgn="auto" latinLnBrk="0" hangingPunct="1">
                  <a:lnSpc>
                    <a:spcPct val="100000"/>
                  </a:lnSpc>
                  <a:spcBef>
                    <a:spcPts val="0"/>
                  </a:spcBef>
                  <a:spcAft>
                    <a:spcPts val="0"/>
                  </a:spcAft>
                  <a:buClr>
                    <a:srgbClr val="001E46"/>
                  </a:buClr>
                  <a:buSzTx/>
                  <a:buFont typeface="Arial" panose="020B0604020202020204" pitchFamily="34" charset="0"/>
                  <a:buNone/>
                  <a:tabLst/>
                  <a:defRPr/>
                </a:pPr>
                <a:r>
                  <a:rPr kumimoji="0" lang="en-US" sz="1200" b="0" i="0" u="none" strike="noStrike" kern="1200" cap="none" spc="0" normalizeH="0" baseline="0" noProof="0" dirty="0">
                    <a:ln>
                      <a:noFill/>
                    </a:ln>
                    <a:solidFill>
                      <a:srgbClr val="001E46"/>
                    </a:solidFill>
                    <a:effectLst/>
                    <a:uLnTx/>
                    <a:uFillTx/>
                    <a:latin typeface="Arial Narrow" panose="020B0606020202030204" pitchFamily="34" charset="0"/>
                  </a:rPr>
                  <a:t>SBP</a:t>
                </a:r>
                <a:r>
                  <a:rPr kumimoji="0" lang="en-US" sz="1200" b="0" i="1" u="none" strike="noStrike" kern="1200" cap="none" spc="0" normalizeH="0" baseline="0" noProof="0" dirty="0">
                    <a:ln>
                      <a:noFill/>
                    </a:ln>
                    <a:solidFill>
                      <a:srgbClr val="001E46"/>
                    </a:solidFill>
                    <a:effectLst/>
                    <a:uLnTx/>
                    <a:uFillTx/>
                    <a:latin typeface="Arial Narrow" panose="020B0606020202030204" pitchFamily="34" charset="0"/>
                  </a:rPr>
                  <a:t>≥150 to &lt;180</a:t>
                </a:r>
              </a:p>
              <a:p>
                <a:pPr marL="177800" marR="0" lvl="0" indent="0" algn="l" defTabSz="914400" rtl="0" eaLnBrk="1" fontAlgn="auto" latinLnBrk="0" hangingPunct="1">
                  <a:lnSpc>
                    <a:spcPct val="100000"/>
                  </a:lnSpc>
                  <a:spcBef>
                    <a:spcPts val="0"/>
                  </a:spcBef>
                  <a:spcAft>
                    <a:spcPts val="0"/>
                  </a:spcAft>
                  <a:buClr>
                    <a:srgbClr val="001E46"/>
                  </a:buClr>
                  <a:buSzTx/>
                  <a:buFont typeface="Arial" panose="020B0604020202020204" pitchFamily="34" charset="0"/>
                  <a:buNone/>
                  <a:tabLst>
                    <a:tab pos="177800" algn="l"/>
                  </a:tabLst>
                  <a:defRPr/>
                </a:pPr>
                <a:r>
                  <a:rPr kumimoji="0" lang="en-US" sz="1200" b="0" i="1" u="none" strike="noStrike" kern="1200" cap="none" spc="0" normalizeH="0" baseline="0" noProof="0" dirty="0">
                    <a:ln>
                      <a:noFill/>
                    </a:ln>
                    <a:solidFill>
                      <a:srgbClr val="001E46"/>
                    </a:solidFill>
                    <a:effectLst/>
                    <a:uLnTx/>
                    <a:uFillTx/>
                    <a:latin typeface="Arial Narrow" panose="020B0606020202030204" pitchFamily="34" charset="0"/>
                  </a:rPr>
                  <a:t>DBP ≥90</a:t>
                </a:r>
              </a:p>
              <a:p>
                <a:pPr marL="115888" marR="0" lvl="0" indent="-115888" algn="l" defTabSz="914400" rtl="0" eaLnBrk="1" fontAlgn="auto" latinLnBrk="0" hangingPunct="1">
                  <a:lnSpc>
                    <a:spcPct val="100000"/>
                  </a:lnSpc>
                  <a:spcBef>
                    <a:spcPts val="0"/>
                  </a:spcBef>
                  <a:spcAft>
                    <a:spcPts val="0"/>
                  </a:spcAft>
                  <a:buClr>
                    <a:srgbClr val="001E46"/>
                  </a:buClr>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1E46"/>
                    </a:solidFill>
                    <a:effectLst/>
                    <a:uLnTx/>
                    <a:uFillTx/>
                    <a:latin typeface="Arial Narrow" panose="020B0606020202030204" pitchFamily="34" charset="0"/>
                  </a:rPr>
                  <a:t>Witnessed drug intake</a:t>
                </a:r>
              </a:p>
              <a:p>
                <a:pPr marL="115888" marR="0" lvl="0" indent="-115888" algn="l" defTabSz="914400" rtl="0" eaLnBrk="1" fontAlgn="auto" latinLnBrk="0" hangingPunct="1">
                  <a:lnSpc>
                    <a:spcPct val="100000"/>
                  </a:lnSpc>
                  <a:spcBef>
                    <a:spcPts val="0"/>
                  </a:spcBef>
                  <a:spcAft>
                    <a:spcPts val="0"/>
                  </a:spcAft>
                  <a:buClr>
                    <a:srgbClr val="001E46"/>
                  </a:buClr>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1E46"/>
                    </a:solidFill>
                    <a:effectLst/>
                    <a:uLnTx/>
                    <a:uFillTx/>
                    <a:latin typeface="Arial Narrow" panose="020B0606020202030204" pitchFamily="34" charset="0"/>
                  </a:rPr>
                  <a:t>24-hr ABPM</a:t>
                </a:r>
              </a:p>
              <a:p>
                <a:pPr marL="177800" marR="0" lvl="0" indent="0" algn="l" defTabSz="914400" rtl="0" eaLnBrk="1" fontAlgn="auto" latinLnBrk="0" hangingPunct="1">
                  <a:lnSpc>
                    <a:spcPct val="100000"/>
                  </a:lnSpc>
                  <a:spcBef>
                    <a:spcPts val="0"/>
                  </a:spcBef>
                  <a:spcAft>
                    <a:spcPts val="0"/>
                  </a:spcAft>
                  <a:buClr>
                    <a:srgbClr val="001E46"/>
                  </a:buClr>
                  <a:buSzTx/>
                  <a:buFont typeface="Arial" panose="020B0604020202020204" pitchFamily="34" charset="0"/>
                  <a:buNone/>
                  <a:tabLst/>
                  <a:defRPr/>
                </a:pPr>
                <a:r>
                  <a:rPr kumimoji="0" lang="en-US" sz="1200" b="0" i="1" u="none" strike="noStrike" kern="1200" cap="none" spc="0" normalizeH="0" baseline="0" noProof="0" dirty="0">
                    <a:ln>
                      <a:noFill/>
                    </a:ln>
                    <a:solidFill>
                      <a:srgbClr val="001E46"/>
                    </a:solidFill>
                    <a:effectLst/>
                    <a:uLnTx/>
                    <a:uFillTx/>
                    <a:latin typeface="Arial Narrow" panose="020B0606020202030204" pitchFamily="34" charset="0"/>
                  </a:rPr>
                  <a:t>SBP ≥140 to &lt;170 </a:t>
                </a:r>
              </a:p>
            </p:txBody>
          </p:sp>
          <p:sp>
            <p:nvSpPr>
              <p:cNvPr id="67" name="Rectangle 66">
                <a:extLst>
                  <a:ext uri="{FF2B5EF4-FFF2-40B4-BE49-F238E27FC236}">
                    <a16:creationId xmlns:a16="http://schemas.microsoft.com/office/drawing/2014/main" id="{61A70942-1228-4E3A-BEAB-01553DB81C43}"/>
                  </a:ext>
                </a:extLst>
              </p:cNvPr>
              <p:cNvSpPr/>
              <p:nvPr/>
            </p:nvSpPr>
            <p:spPr>
              <a:xfrm>
                <a:off x="2050300" y="3703533"/>
                <a:ext cx="882333" cy="317953"/>
              </a:xfrm>
              <a:prstGeom prst="rect">
                <a:avLst/>
              </a:prstGeom>
              <a:noFill/>
              <a:ln w="25400" cap="flat" cmpd="sng" algn="ctr">
                <a:noFill/>
                <a:prstDash val="solid"/>
              </a:ln>
              <a:effectLst/>
            </p:spPr>
            <p:txBody>
              <a:bodyPr wrap="square" rtlCol="0" anchor="t">
                <a:noAutofit/>
              </a:bodyPr>
              <a:lstStyle/>
              <a:p>
                <a:pPr marL="0" marR="0" lvl="0" indent="0" algn="ctr" defTabSz="1219120" rtl="0" eaLnBrk="1" fontAlgn="auto" latinLnBrk="0" hangingPunct="1">
                  <a:lnSpc>
                    <a:spcPct val="100000"/>
                  </a:lnSpc>
                  <a:spcBef>
                    <a:spcPts val="0"/>
                  </a:spcBef>
                  <a:spcAft>
                    <a:spcPts val="0"/>
                  </a:spcAft>
                  <a:buClrTx/>
                  <a:buSzTx/>
                  <a:buFontTx/>
                  <a:buNone/>
                  <a:tabLst/>
                  <a:defRPr/>
                </a:pPr>
                <a:r>
                  <a:rPr lang="en-US" sz="1067" kern="0" dirty="0">
                    <a:solidFill>
                      <a:srgbClr val="001E46"/>
                    </a:solidFill>
                    <a:latin typeface="Arial Narrow" panose="020B0606020202030204" pitchFamily="34" charset="0"/>
                    <a:cs typeface="Arial" panose="020B0604020202020204" pitchFamily="34" charset="0"/>
                  </a:rPr>
                  <a:t>3</a:t>
                </a:r>
                <a:r>
                  <a:rPr kumimoji="0" lang="en-US" sz="1067" b="0" i="0" u="none" strike="noStrike" kern="0" cap="none" spc="0" normalizeH="0" baseline="0" noProof="0" dirty="0">
                    <a:ln>
                      <a:noFill/>
                    </a:ln>
                    <a:solidFill>
                      <a:srgbClr val="001E46"/>
                    </a:solidFill>
                    <a:effectLst/>
                    <a:uLnTx/>
                    <a:uFillTx/>
                    <a:latin typeface="Arial Narrow" panose="020B0606020202030204" pitchFamily="34" charset="0"/>
                    <a:cs typeface="Arial" panose="020B0604020202020204" pitchFamily="34" charset="0"/>
                  </a:rPr>
                  <a:t>-4 weeks</a:t>
                </a:r>
                <a:r>
                  <a:rPr kumimoji="0" lang="en-US" sz="1067" b="0" i="0" u="none" strike="noStrike" kern="0" cap="none" spc="0" normalizeH="0" baseline="30000" noProof="0" dirty="0">
                    <a:ln>
                      <a:noFill/>
                    </a:ln>
                    <a:solidFill>
                      <a:srgbClr val="001E46"/>
                    </a:solidFill>
                    <a:effectLst/>
                    <a:uLnTx/>
                    <a:uFillTx/>
                    <a:latin typeface="Arial Narrow" panose="020B0606020202030204" pitchFamily="34" charset="0"/>
                    <a:cs typeface="Arial" panose="020B0604020202020204" pitchFamily="34" charset="0"/>
                  </a:rPr>
                  <a:t>1</a:t>
                </a:r>
              </a:p>
            </p:txBody>
          </p:sp>
          <p:sp>
            <p:nvSpPr>
              <p:cNvPr id="68" name="TextBox 67">
                <a:extLst>
                  <a:ext uri="{FF2B5EF4-FFF2-40B4-BE49-F238E27FC236}">
                    <a16:creationId xmlns:a16="http://schemas.microsoft.com/office/drawing/2014/main" id="{1D96CF52-5378-4631-94C3-12A15C465598}"/>
                  </a:ext>
                </a:extLst>
              </p:cNvPr>
              <p:cNvSpPr txBox="1"/>
              <p:nvPr/>
            </p:nvSpPr>
            <p:spPr>
              <a:xfrm>
                <a:off x="461050" y="3909729"/>
                <a:ext cx="1463040" cy="215993"/>
              </a:xfrm>
              <a:prstGeom prst="rect">
                <a:avLst/>
              </a:prstGeom>
              <a:solidFill>
                <a:srgbClr val="C00000"/>
              </a:solidFill>
              <a:ln w="19050">
                <a:noFill/>
              </a:ln>
            </p:spPr>
            <p:txBody>
              <a:bodyPr wrap="square" rtlCol="0" anchor="ctr">
                <a:noAutofit/>
              </a:bodyPr>
              <a:lstStyle>
                <a:defPPr>
                  <a:defRPr lang="en-US"/>
                </a:defPPr>
                <a:lvl1pPr algn="ctr">
                  <a:defRPr sz="1050" i="0">
                    <a:solidFill>
                      <a:schemeClr val="bg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Narrow" panose="020B0606020202030204" pitchFamily="34" charset="0"/>
                  </a:rPr>
                  <a:t>VISIT 1</a:t>
                </a:r>
              </a:p>
            </p:txBody>
          </p:sp>
          <p:cxnSp>
            <p:nvCxnSpPr>
              <p:cNvPr id="81" name="Straight Connector 80">
                <a:extLst>
                  <a:ext uri="{FF2B5EF4-FFF2-40B4-BE49-F238E27FC236}">
                    <a16:creationId xmlns:a16="http://schemas.microsoft.com/office/drawing/2014/main" id="{CCCA32AC-6041-4B74-9AE1-022ACA06B543}"/>
                  </a:ext>
                </a:extLst>
              </p:cNvPr>
              <p:cNvCxnSpPr>
                <a:cxnSpLocks/>
                <a:stCxn id="68" idx="3"/>
                <a:endCxn id="82" idx="1"/>
              </p:cNvCxnSpPr>
              <p:nvPr/>
            </p:nvCxnSpPr>
            <p:spPr>
              <a:xfrm>
                <a:off x="1924090" y="4017726"/>
                <a:ext cx="1110368" cy="0"/>
              </a:xfrm>
              <a:prstGeom prst="line">
                <a:avLst/>
              </a:prstGeom>
              <a:ln w="28575">
                <a:solidFill>
                  <a:schemeClr val="tx1">
                    <a:lumMod val="50000"/>
                    <a:lumOff val="50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2DB49E54-C6A9-4AB3-80D4-685BA6354A91}"/>
                  </a:ext>
                </a:extLst>
              </p:cNvPr>
              <p:cNvSpPr txBox="1"/>
              <p:nvPr/>
            </p:nvSpPr>
            <p:spPr>
              <a:xfrm>
                <a:off x="3034458" y="3909729"/>
                <a:ext cx="1463040" cy="215993"/>
              </a:xfrm>
              <a:prstGeom prst="rect">
                <a:avLst/>
              </a:prstGeom>
              <a:solidFill>
                <a:srgbClr val="C00000"/>
              </a:solidFill>
              <a:ln w="19050">
                <a:noFill/>
              </a:ln>
            </p:spPr>
            <p:txBody>
              <a:bodyPr wrap="square" rtlCol="0" anchor="ctr">
                <a:noAutofit/>
              </a:bodyPr>
              <a:lstStyle>
                <a:defPPr>
                  <a:defRPr lang="en-US"/>
                </a:defPPr>
                <a:lvl1pPr algn="ctr">
                  <a:defRPr sz="1050" i="0">
                    <a:solidFill>
                      <a:schemeClr val="bg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Narrow" panose="020B0606020202030204" pitchFamily="34" charset="0"/>
                  </a:rPr>
                  <a:t>VISIT 2</a:t>
                </a:r>
              </a:p>
            </p:txBody>
          </p:sp>
          <p:sp>
            <p:nvSpPr>
              <p:cNvPr id="107" name="Rectangle 106">
                <a:extLst>
                  <a:ext uri="{FF2B5EF4-FFF2-40B4-BE49-F238E27FC236}">
                    <a16:creationId xmlns:a16="http://schemas.microsoft.com/office/drawing/2014/main" id="{EA763F42-1D4A-4E48-96B9-803767604E8F}"/>
                  </a:ext>
                </a:extLst>
              </p:cNvPr>
              <p:cNvSpPr/>
              <p:nvPr/>
            </p:nvSpPr>
            <p:spPr>
              <a:xfrm>
                <a:off x="461050" y="2315916"/>
                <a:ext cx="4030509" cy="1030372"/>
              </a:xfrm>
              <a:prstGeom prst="rect">
                <a:avLst/>
              </a:prstGeom>
              <a:solidFill>
                <a:schemeClr val="bg1">
                  <a:lumMod val="75000"/>
                </a:schemeClr>
              </a:solidFill>
              <a:ln w="12700" cap="flat" cmpd="sng" algn="ctr">
                <a:noFill/>
                <a:prstDash val="solid"/>
              </a:ln>
              <a:effectLst/>
            </p:spPr>
            <p:txBody>
              <a:bodyPr rtlCol="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srgbClr val="001E46"/>
                    </a:solidFill>
                    <a:effectLst/>
                    <a:uLnTx/>
                    <a:uFillTx/>
                    <a:latin typeface="Arial Narrow" panose="020B0606020202030204" pitchFamily="34" charset="0"/>
                    <a:cs typeface="Arial" panose="020B0604020202020204" pitchFamily="34" charset="0"/>
                  </a:rPr>
                  <a:t>Inclusion criteria:</a:t>
                </a:r>
              </a:p>
              <a:p>
                <a:pPr marL="115888" marR="0" lvl="0" indent="-115888" algn="l" defTabSz="914400" rtl="0" eaLnBrk="1" fontAlgn="auto" latinLnBrk="0" hangingPunct="1">
                  <a:lnSpc>
                    <a:spcPct val="100000"/>
                  </a:lnSpc>
                  <a:spcBef>
                    <a:spcPts val="0"/>
                  </a:spcBef>
                  <a:spcAft>
                    <a:spcPts val="0"/>
                  </a:spcAft>
                  <a:buClr>
                    <a:srgbClr val="001E46"/>
                  </a:buClr>
                  <a:buSzTx/>
                  <a:buFont typeface="Wingdings" panose="05000000000000000000" pitchFamily="2" charset="2"/>
                  <a:buChar char="§"/>
                  <a:tabLst/>
                  <a:defRPr/>
                </a:pPr>
                <a:r>
                  <a:rPr kumimoji="0" lang="en-US" altLang="ja-JP" sz="1400" b="0" i="0" u="none" strike="noStrike" kern="1200" cap="none" spc="0" normalizeH="0" baseline="0" noProof="0" dirty="0">
                    <a:ln>
                      <a:noFill/>
                    </a:ln>
                    <a:solidFill>
                      <a:srgbClr val="001E46"/>
                    </a:solidFill>
                    <a:effectLst/>
                    <a:uLnTx/>
                    <a:uFillTx/>
                    <a:latin typeface="Arial Narrow" panose="020B0606020202030204" pitchFamily="34" charset="0"/>
                    <a:cs typeface="Arial" panose="020B0604020202020204" pitchFamily="34" charset="0"/>
                  </a:rPr>
                  <a:t>Office SBP </a:t>
                </a:r>
                <a:r>
                  <a:rPr kumimoji="0" lang="en-US" sz="1400" b="0" i="0" u="none" strike="noStrike" kern="1200" cap="none" spc="0" normalizeH="0" baseline="0" noProof="0" dirty="0">
                    <a:ln>
                      <a:noFill/>
                    </a:ln>
                    <a:solidFill>
                      <a:srgbClr val="001E46"/>
                    </a:solidFill>
                    <a:effectLst/>
                    <a:uLnTx/>
                    <a:uFillTx/>
                    <a:latin typeface="Arial Narrow" panose="020B0606020202030204" pitchFamily="34" charset="0"/>
                    <a:cs typeface="Arial" panose="020B0604020202020204" pitchFamily="34" charset="0"/>
                  </a:rPr>
                  <a:t>≥</a:t>
                </a:r>
                <a:r>
                  <a:rPr kumimoji="0" lang="en-US" altLang="ja-JP" sz="1400" b="0" i="0" u="none" strike="noStrike" kern="1200" cap="none" spc="0" normalizeH="0" baseline="0" noProof="0" dirty="0">
                    <a:ln>
                      <a:noFill/>
                    </a:ln>
                    <a:solidFill>
                      <a:srgbClr val="001E46"/>
                    </a:solidFill>
                    <a:effectLst/>
                    <a:uLnTx/>
                    <a:uFillTx/>
                    <a:latin typeface="Arial Narrow" panose="020B0606020202030204" pitchFamily="34" charset="0"/>
                    <a:cs typeface="Arial" panose="020B0604020202020204" pitchFamily="34" charset="0"/>
                  </a:rPr>
                  <a:t>150 to &lt;180 </a:t>
                </a:r>
              </a:p>
              <a:p>
                <a:pPr marL="115888" lvl="0" indent="-115888" defTabSz="914400">
                  <a:buClr>
                    <a:srgbClr val="001E46"/>
                  </a:buClr>
                  <a:buFont typeface="Wingdings" panose="05000000000000000000" pitchFamily="2" charset="2"/>
                  <a:buChar char="§"/>
                  <a:defRPr/>
                </a:pPr>
                <a:r>
                  <a:rPr lang="en-US" altLang="ja-JP" sz="1400" dirty="0">
                    <a:solidFill>
                      <a:srgbClr val="001E46"/>
                    </a:solidFill>
                    <a:latin typeface="Arial Narrow" panose="020B0606020202030204" pitchFamily="34" charset="0"/>
                    <a:cs typeface="Arial" panose="020B0604020202020204" pitchFamily="34" charset="0"/>
                  </a:rPr>
                  <a:t>Patient is either drug naïve or permitting discontinuation of antihypertensive medications</a:t>
                </a:r>
              </a:p>
            </p:txBody>
          </p:sp>
          <p:sp>
            <p:nvSpPr>
              <p:cNvPr id="127" name="Rectangle 126">
                <a:extLst>
                  <a:ext uri="{FF2B5EF4-FFF2-40B4-BE49-F238E27FC236}">
                    <a16:creationId xmlns:a16="http://schemas.microsoft.com/office/drawing/2014/main" id="{80F502CB-842E-4741-A4B3-56EE32AA78A6}"/>
                  </a:ext>
                </a:extLst>
              </p:cNvPr>
              <p:cNvSpPr/>
              <p:nvPr/>
            </p:nvSpPr>
            <p:spPr>
              <a:xfrm>
                <a:off x="594399" y="4375805"/>
                <a:ext cx="1251453" cy="351024"/>
              </a:xfrm>
              <a:prstGeom prst="rect">
                <a:avLst/>
              </a:prstGeom>
              <a:solidFill>
                <a:srgbClr val="DDD9C3">
                  <a:alpha val="50196"/>
                </a:srgbClr>
              </a:solidFill>
              <a:ln w="31750" cap="flat" cmpd="sng" algn="ctr">
                <a:noFill/>
                <a:prstDash val="solid"/>
              </a:ln>
              <a:effectLst/>
            </p:spPr>
            <p:txBody>
              <a:bodyPr wrap="square" rtlCol="0" anchor="ctr">
                <a:noAutofit/>
              </a:bodyPr>
              <a:lstStyle/>
              <a:p>
                <a:pPr marL="0" marR="0" lvl="0" indent="0" algn="ctr" defTabSz="1219120" rtl="0" eaLnBrk="1" fontAlgn="auto" latinLnBrk="0" hangingPunct="1">
                  <a:lnSpc>
                    <a:spcPct val="100000"/>
                  </a:lnSpc>
                  <a:spcBef>
                    <a:spcPts val="800"/>
                  </a:spcBef>
                  <a:spcAft>
                    <a:spcPts val="0"/>
                  </a:spcAft>
                  <a:buClrTx/>
                  <a:buSzTx/>
                  <a:buFontTx/>
                  <a:buNone/>
                  <a:tabLst/>
                  <a:defRPr/>
                </a:pPr>
                <a:endParaRPr kumimoji="0" lang="en-US" sz="1200" i="0" u="none" strike="noStrike" kern="0" cap="none" spc="0" normalizeH="0" baseline="0" noProof="0" dirty="0" err="1">
                  <a:ln>
                    <a:noFill/>
                  </a:ln>
                  <a:solidFill>
                    <a:srgbClr val="001E46"/>
                  </a:solidFill>
                  <a:effectLst/>
                  <a:uLnTx/>
                  <a:uFillTx/>
                  <a:latin typeface="Arial Narrow" panose="020B0606020202030204" pitchFamily="34" charset="0"/>
                  <a:cs typeface="Arial" panose="020B0604020202020204" pitchFamily="34" charset="0"/>
                </a:endParaRPr>
              </a:p>
            </p:txBody>
          </p:sp>
          <p:sp>
            <p:nvSpPr>
              <p:cNvPr id="128" name="TextBox 127">
                <a:extLst>
                  <a:ext uri="{FF2B5EF4-FFF2-40B4-BE49-F238E27FC236}">
                    <a16:creationId xmlns:a16="http://schemas.microsoft.com/office/drawing/2014/main" id="{15657975-9AE5-4709-AB33-F9EC4F6B094A}"/>
                  </a:ext>
                </a:extLst>
              </p:cNvPr>
              <p:cNvSpPr txBox="1"/>
              <p:nvPr/>
            </p:nvSpPr>
            <p:spPr>
              <a:xfrm>
                <a:off x="454031" y="4125844"/>
                <a:ext cx="1523526" cy="600985"/>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tIns="60960" rtlCol="0">
                <a:noAutofit/>
              </a:bodyPr>
              <a:lstStyle>
                <a:defPPr>
                  <a:defRPr lang="en-US"/>
                </a:defPPr>
                <a:lvl1pPr marL="115888" indent="-115888">
                  <a:spcBef>
                    <a:spcPts val="0"/>
                  </a:spcBef>
                  <a:buClr>
                    <a:schemeClr val="tx1"/>
                  </a:buClr>
                  <a:buFont typeface="Wingdings" panose="05000000000000000000" pitchFamily="2" charset="2"/>
                  <a:buChar char="§"/>
                  <a:defRPr sz="1400" i="0">
                    <a:solidFill>
                      <a:schemeClr val="tx1"/>
                    </a:solidFill>
                    <a:latin typeface="+mj-lt"/>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15888" marR="0" lvl="0" indent="-115888" algn="l" defTabSz="914400" rtl="0" eaLnBrk="1" fontAlgn="auto" latinLnBrk="0" hangingPunct="1">
                  <a:lnSpc>
                    <a:spcPct val="100000"/>
                  </a:lnSpc>
                  <a:spcBef>
                    <a:spcPts val="0"/>
                  </a:spcBef>
                  <a:spcAft>
                    <a:spcPts val="0"/>
                  </a:spcAft>
                  <a:buClr>
                    <a:srgbClr val="001E46"/>
                  </a:buClr>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1E46"/>
                    </a:solidFill>
                    <a:effectLst/>
                    <a:uLnTx/>
                    <a:uFillTx/>
                    <a:latin typeface="Arial Narrow" panose="020B0606020202030204" pitchFamily="34" charset="0"/>
                  </a:rPr>
                  <a:t>Office SBP</a:t>
                </a:r>
              </a:p>
              <a:p>
                <a:pPr marL="180975" lvl="0" indent="0">
                  <a:buClr>
                    <a:srgbClr val="001E46"/>
                  </a:buClr>
                  <a:buNone/>
                  <a:defRPr/>
                </a:pPr>
                <a:r>
                  <a:rPr lang="en-US" sz="1200" dirty="0">
                    <a:solidFill>
                      <a:srgbClr val="001E46"/>
                    </a:solidFill>
                    <a:latin typeface="Arial Narrow" panose="020B0606020202030204" pitchFamily="34" charset="0"/>
                  </a:rPr>
                  <a:t>SBP</a:t>
                </a:r>
                <a:r>
                  <a:rPr lang="en-US" sz="1200" i="1" dirty="0">
                    <a:solidFill>
                      <a:srgbClr val="001E46"/>
                    </a:solidFill>
                    <a:latin typeface="Arial Narrow" panose="020B0606020202030204" pitchFamily="34" charset="0"/>
                  </a:rPr>
                  <a:t>≥150 to &lt;180</a:t>
                </a:r>
              </a:p>
              <a:p>
                <a:pPr marL="177800" lvl="0" indent="0">
                  <a:buClr>
                    <a:srgbClr val="001E46"/>
                  </a:buClr>
                  <a:buNone/>
                  <a:tabLst>
                    <a:tab pos="177800" algn="l"/>
                  </a:tabLst>
                  <a:defRPr/>
                </a:pPr>
                <a:r>
                  <a:rPr lang="en-US" sz="1200" i="1" dirty="0">
                    <a:solidFill>
                      <a:srgbClr val="001E46"/>
                    </a:solidFill>
                    <a:latin typeface="Arial Narrow" panose="020B0606020202030204" pitchFamily="34" charset="0"/>
                  </a:rPr>
                  <a:t>DBP ≥90</a:t>
                </a:r>
              </a:p>
              <a:p>
                <a:pPr lvl="0">
                  <a:buClr>
                    <a:srgbClr val="001E46"/>
                  </a:buClr>
                  <a:defRPr/>
                </a:pPr>
                <a:r>
                  <a:rPr lang="en-US" sz="1200" dirty="0">
                    <a:solidFill>
                      <a:srgbClr val="001E46"/>
                    </a:solidFill>
                    <a:latin typeface="Arial Narrow" panose="020B0606020202030204" pitchFamily="34" charset="0"/>
                  </a:rPr>
                  <a:t>Drug naïve or stop meds</a:t>
                </a:r>
                <a:endParaRPr kumimoji="0" lang="en-US" sz="1200" b="0" i="0" u="none" strike="noStrike" kern="1200" cap="none" spc="0" normalizeH="0" baseline="0" noProof="0" dirty="0">
                  <a:ln>
                    <a:noFill/>
                  </a:ln>
                  <a:solidFill>
                    <a:srgbClr val="001E46"/>
                  </a:solidFill>
                  <a:effectLst/>
                  <a:uLnTx/>
                  <a:uFillTx/>
                  <a:latin typeface="Arial Narrow" panose="020B0606020202030204" pitchFamily="34" charset="0"/>
                </a:endParaRPr>
              </a:p>
            </p:txBody>
          </p:sp>
          <p:sp>
            <p:nvSpPr>
              <p:cNvPr id="130" name="TextBox 129">
                <a:extLst>
                  <a:ext uri="{FF2B5EF4-FFF2-40B4-BE49-F238E27FC236}">
                    <a16:creationId xmlns:a16="http://schemas.microsoft.com/office/drawing/2014/main" id="{1DEEF52F-50A8-4701-BEBF-40ECCCF8BABD}"/>
                  </a:ext>
                </a:extLst>
              </p:cNvPr>
              <p:cNvSpPr txBox="1"/>
              <p:nvPr/>
            </p:nvSpPr>
            <p:spPr>
              <a:xfrm>
                <a:off x="450122" y="5690836"/>
                <a:ext cx="4038032" cy="304290"/>
              </a:xfrm>
              <a:prstGeom prst="rect">
                <a:avLst/>
              </a:prstGeom>
              <a:solidFill>
                <a:schemeClr val="accent6"/>
              </a:solidFill>
              <a:ln>
                <a:noFill/>
              </a:ln>
            </p:spPr>
            <p:txBody>
              <a:bodyPr wrap="square" rtlCol="0" anchor="ctr">
                <a:noAutofit/>
              </a:bodyPr>
              <a:lstStyle>
                <a:defPPr>
                  <a:defRPr lang="en-US"/>
                </a:defPPr>
                <a:lvl1pPr algn="ctr">
                  <a:defRPr sz="1050">
                    <a:solidFill>
                      <a:srgbClr val="BBE0E3">
                        <a:lumMod val="10000"/>
                      </a:srgbClr>
                    </a:solidFill>
                    <a:latin typeface="+mj-lt"/>
                    <a:cs typeface="Calibri" panose="020F050202020403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1E46"/>
                    </a:solidFill>
                    <a:effectLst/>
                    <a:uLnTx/>
                    <a:uFillTx/>
                    <a:latin typeface="Arial Narrow" panose="020B0606020202030204" pitchFamily="34" charset="0"/>
                    <a:cs typeface="Arial" panose="020B0604020202020204" pitchFamily="34" charset="0"/>
                  </a:rPr>
                  <a:t>Screen failure if OSBP</a:t>
                </a:r>
                <a:r>
                  <a:rPr kumimoji="0" lang="en-US" sz="1200" b="0" i="0" u="none" strike="noStrike" kern="0" cap="none" spc="0" normalizeH="0" baseline="0" noProof="0" dirty="0">
                    <a:ln>
                      <a:noFill/>
                    </a:ln>
                    <a:solidFill>
                      <a:srgbClr val="FF0000"/>
                    </a:solidFill>
                    <a:effectLst/>
                    <a:uLnTx/>
                    <a:uFillTx/>
                    <a:latin typeface="Arial Narrow" panose="020B0606020202030204" pitchFamily="34" charset="0"/>
                    <a:cs typeface="Arial" panose="020B0604020202020204" pitchFamily="34" charset="0"/>
                  </a:rPr>
                  <a:t> </a:t>
                </a:r>
                <a:r>
                  <a:rPr kumimoji="0" lang="en-US" sz="1200" b="1" i="0" u="none" strike="noStrike" kern="0" cap="none" spc="0" normalizeH="0" baseline="0" noProof="0" dirty="0">
                    <a:ln>
                      <a:noFill/>
                    </a:ln>
                    <a:solidFill>
                      <a:srgbClr val="BBE0E3">
                        <a:lumMod val="10000"/>
                      </a:srgbClr>
                    </a:solidFill>
                    <a:effectLst/>
                    <a:uLnTx/>
                    <a:uFillTx/>
                    <a:latin typeface="Arial Narrow" panose="020B0606020202030204" pitchFamily="34" charset="0"/>
                    <a:cs typeface="Arial" panose="020B0604020202020204" pitchFamily="34" charset="0"/>
                  </a:rPr>
                  <a:t>≥180</a:t>
                </a:r>
                <a:endParaRPr kumimoji="0" lang="en-US" sz="1200" b="1" i="0" u="none" strike="noStrike" kern="1200" cap="none" spc="0" normalizeH="0" baseline="0" noProof="0" dirty="0">
                  <a:ln>
                    <a:noFill/>
                  </a:ln>
                  <a:solidFill>
                    <a:srgbClr val="001E46"/>
                  </a:solidFill>
                  <a:effectLst/>
                  <a:uLnTx/>
                  <a:uFillTx/>
                  <a:latin typeface="Arial Narrow" panose="020B0606020202030204" pitchFamily="34" charset="0"/>
                  <a:cs typeface="Arial" panose="020B0604020202020204" pitchFamily="34" charset="0"/>
                </a:endParaRPr>
              </a:p>
            </p:txBody>
          </p:sp>
          <p:sp>
            <p:nvSpPr>
              <p:cNvPr id="105" name="TextBox 104">
                <a:extLst>
                  <a:ext uri="{FF2B5EF4-FFF2-40B4-BE49-F238E27FC236}">
                    <a16:creationId xmlns:a16="http://schemas.microsoft.com/office/drawing/2014/main" id="{D31F644F-C349-408D-9BD7-AB96354FD491}"/>
                  </a:ext>
                </a:extLst>
              </p:cNvPr>
              <p:cNvSpPr txBox="1"/>
              <p:nvPr/>
            </p:nvSpPr>
            <p:spPr>
              <a:xfrm>
                <a:off x="459315" y="1910651"/>
                <a:ext cx="4241001" cy="408524"/>
              </a:xfrm>
              <a:prstGeom prst="homePlate">
                <a:avLst/>
              </a:prstGeom>
              <a:solidFill>
                <a:schemeClr val="accent4">
                  <a:lumMod val="75000"/>
                </a:schemeClr>
              </a:solidFill>
              <a:ln w="19050">
                <a:noFill/>
              </a:ln>
            </p:spPr>
            <p:txBody>
              <a:bodyPr wrap="square" rtlCol="0" anchor="ctr">
                <a:noAutofit/>
              </a:bodyPr>
              <a:lstStyle>
                <a:defPPr>
                  <a:defRPr lang="en-US"/>
                </a:defPPr>
                <a:lvl1pPr algn="ctr">
                  <a:defRPr sz="1050" i="0">
                    <a:solidFill>
                      <a:schemeClr val="bg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Narrow" panose="020B0606020202030204" pitchFamily="34" charset="0"/>
                  </a:rPr>
                  <a:t>SCREENING</a:t>
                </a:r>
              </a:p>
            </p:txBody>
          </p:sp>
        </p:grpSp>
        <p:sp>
          <p:nvSpPr>
            <p:cNvPr id="72" name="Rectangle 71">
              <a:extLst>
                <a:ext uri="{FF2B5EF4-FFF2-40B4-BE49-F238E27FC236}">
                  <a16:creationId xmlns:a16="http://schemas.microsoft.com/office/drawing/2014/main" id="{C92C4759-A2B5-4934-B5DB-9BBEB696045B}"/>
                </a:ext>
              </a:extLst>
            </p:cNvPr>
            <p:cNvSpPr/>
            <p:nvPr/>
          </p:nvSpPr>
          <p:spPr>
            <a:xfrm>
              <a:off x="2423348" y="3939943"/>
              <a:ext cx="91440" cy="182880"/>
            </a:xfrm>
            <a:prstGeom prst="rect">
              <a:avLst/>
            </a:prstGeom>
            <a:solidFill>
              <a:srgbClr val="C00000"/>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Effra"/>
                <a:ea typeface="+mn-ea"/>
                <a:cs typeface="Arial" panose="020B0604020202020204" pitchFamily="34" charset="0"/>
              </a:endParaRPr>
            </a:p>
          </p:txBody>
        </p:sp>
        <p:sp>
          <p:nvSpPr>
            <p:cNvPr id="76" name="TextBox 75">
              <a:extLst>
                <a:ext uri="{FF2B5EF4-FFF2-40B4-BE49-F238E27FC236}">
                  <a16:creationId xmlns:a16="http://schemas.microsoft.com/office/drawing/2014/main" id="{B8CBFCB5-8975-4DBD-823C-8D75968D24AE}"/>
                </a:ext>
              </a:extLst>
            </p:cNvPr>
            <p:cNvSpPr txBox="1"/>
            <p:nvPr/>
          </p:nvSpPr>
          <p:spPr>
            <a:xfrm>
              <a:off x="1825291" y="4035219"/>
              <a:ext cx="1302026" cy="515054"/>
            </a:xfrm>
            <a:prstGeom prst="rect">
              <a:avLst/>
            </a:prstGeom>
            <a:noFill/>
            <a:ln w="19050">
              <a:noFill/>
            </a:ln>
          </p:spPr>
          <p:txBody>
            <a:bodyPr wrap="square" rtlCol="0" anchor="ctr">
              <a:noAutofit/>
            </a:bodyPr>
            <a:lstStyle>
              <a:defPPr>
                <a:defRPr lang="en-US"/>
              </a:defPPr>
              <a:lvl1pPr algn="ctr">
                <a:defRPr sz="1400" b="1" i="0">
                  <a:solidFill>
                    <a:schemeClr val="bg1"/>
                  </a:solidFill>
                  <a:latin typeface="Arial" panose="020B0604020202020204" pitchFamily="34" charset="0"/>
                  <a:cs typeface="Arial" panose="020B0604020202020204" pitchFamily="34" charset="0"/>
                </a:defRPr>
              </a:lvl1pPr>
            </a:lstStyle>
            <a:p>
              <a:pPr>
                <a:defRPr/>
              </a:pPr>
              <a:r>
                <a:rPr lang="en-US" sz="1200" kern="0" dirty="0">
                  <a:solidFill>
                    <a:srgbClr val="001E46"/>
                  </a:solidFill>
                  <a:latin typeface="Arial Narrow" panose="020B0606020202030204" pitchFamily="34" charset="0"/>
                </a:rPr>
                <a:t>2-week </a:t>
              </a:r>
            </a:p>
            <a:p>
              <a:pPr>
                <a:defRPr/>
              </a:pPr>
              <a:r>
                <a:rPr lang="en-US" sz="1200" kern="0" dirty="0">
                  <a:solidFill>
                    <a:srgbClr val="001E46"/>
                  </a:solidFill>
                  <a:latin typeface="Arial Narrow" panose="020B0606020202030204" pitchFamily="34" charset="0"/>
                </a:rPr>
                <a:t>safety check</a:t>
              </a:r>
              <a:r>
                <a:rPr lang="en-US" sz="1200" kern="0" baseline="30000" dirty="0">
                  <a:solidFill>
                    <a:srgbClr val="001E46"/>
                  </a:solidFill>
                  <a:latin typeface="Arial Narrow" panose="020B0606020202030204" pitchFamily="34" charset="0"/>
                </a:rPr>
                <a:t>2</a:t>
              </a:r>
            </a:p>
          </p:txBody>
        </p:sp>
      </p:grpSp>
      <p:grpSp>
        <p:nvGrpSpPr>
          <p:cNvPr id="14" name="Group 13">
            <a:extLst>
              <a:ext uri="{FF2B5EF4-FFF2-40B4-BE49-F238E27FC236}">
                <a16:creationId xmlns:a16="http://schemas.microsoft.com/office/drawing/2014/main" id="{0ECC90BE-FA54-48AC-B56E-B3CE781B962A}"/>
              </a:ext>
            </a:extLst>
          </p:cNvPr>
          <p:cNvGrpSpPr/>
          <p:nvPr/>
        </p:nvGrpSpPr>
        <p:grpSpPr>
          <a:xfrm>
            <a:off x="4903591" y="1910651"/>
            <a:ext cx="7288408" cy="4082207"/>
            <a:chOff x="4903591" y="1910651"/>
            <a:chExt cx="7288408" cy="4082207"/>
          </a:xfrm>
        </p:grpSpPr>
        <p:sp>
          <p:nvSpPr>
            <p:cNvPr id="66" name="Rectangle 65">
              <a:extLst>
                <a:ext uri="{FF2B5EF4-FFF2-40B4-BE49-F238E27FC236}">
                  <a16:creationId xmlns:a16="http://schemas.microsoft.com/office/drawing/2014/main" id="{757613EE-9EC2-4E7E-938F-34F627A53A0B}"/>
                </a:ext>
              </a:extLst>
            </p:cNvPr>
            <p:cNvSpPr/>
            <p:nvPr/>
          </p:nvSpPr>
          <p:spPr>
            <a:xfrm>
              <a:off x="4923052" y="2314788"/>
              <a:ext cx="7096049" cy="3678070"/>
            </a:xfrm>
            <a:prstGeom prst="rect">
              <a:avLst/>
            </a:prstGeom>
            <a:solidFill>
              <a:srgbClr val="004B87">
                <a:alpha val="20000"/>
              </a:srgbClr>
            </a:solidFill>
            <a:ln w="19050">
              <a:no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err="1">
                <a:ln>
                  <a:noFill/>
                </a:ln>
                <a:solidFill>
                  <a:srgbClr val="FFFFFF"/>
                </a:solidFill>
                <a:effectLst/>
                <a:uLnTx/>
                <a:uFillTx/>
                <a:latin typeface="Arial Narrow" panose="020B0606020202030204" pitchFamily="34" charset="0"/>
                <a:cs typeface="Arial" panose="020B0604020202020204" pitchFamily="34" charset="0"/>
              </a:endParaRPr>
            </a:p>
          </p:txBody>
        </p:sp>
        <p:cxnSp>
          <p:nvCxnSpPr>
            <p:cNvPr id="93" name="Straight Connector 92">
              <a:extLst>
                <a:ext uri="{FF2B5EF4-FFF2-40B4-BE49-F238E27FC236}">
                  <a16:creationId xmlns:a16="http://schemas.microsoft.com/office/drawing/2014/main" id="{D463A3EE-7D1B-4EE7-99F3-F39998CDEB93}"/>
                </a:ext>
              </a:extLst>
            </p:cNvPr>
            <p:cNvCxnSpPr>
              <a:cxnSpLocks/>
              <a:stCxn id="92" idx="6"/>
              <a:endCxn id="97" idx="1"/>
            </p:cNvCxnSpPr>
            <p:nvPr/>
          </p:nvCxnSpPr>
          <p:spPr>
            <a:xfrm>
              <a:off x="5209288" y="4017186"/>
              <a:ext cx="563698" cy="674788"/>
            </a:xfrm>
            <a:prstGeom prst="line">
              <a:avLst/>
            </a:prstGeom>
            <a:ln w="28575">
              <a:solidFill>
                <a:schemeClr val="tx1">
                  <a:lumMod val="50000"/>
                  <a:lumOff val="50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BB275C86-7470-4B64-BBD9-9899B3FC8019}"/>
                </a:ext>
              </a:extLst>
            </p:cNvPr>
            <p:cNvCxnSpPr>
              <a:cxnSpLocks/>
              <a:stCxn id="92" idx="6"/>
              <a:endCxn id="98" idx="1"/>
            </p:cNvCxnSpPr>
            <p:nvPr/>
          </p:nvCxnSpPr>
          <p:spPr>
            <a:xfrm flipV="1">
              <a:off x="5209288" y="3293499"/>
              <a:ext cx="569040" cy="723687"/>
            </a:xfrm>
            <a:prstGeom prst="line">
              <a:avLst/>
            </a:prstGeom>
            <a:ln w="28575">
              <a:solidFill>
                <a:schemeClr val="tx1">
                  <a:lumMod val="50000"/>
                  <a:lumOff val="50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757AF694-4B1E-4890-B955-2E07D7364E48}"/>
                </a:ext>
              </a:extLst>
            </p:cNvPr>
            <p:cNvSpPr txBox="1"/>
            <p:nvPr/>
          </p:nvSpPr>
          <p:spPr>
            <a:xfrm>
              <a:off x="4923052" y="1910651"/>
              <a:ext cx="7268947" cy="404137"/>
            </a:xfrm>
            <a:prstGeom prst="chevron">
              <a:avLst>
                <a:gd name="adj" fmla="val 38555"/>
              </a:avLst>
            </a:prstGeom>
            <a:solidFill>
              <a:schemeClr val="tx2"/>
            </a:solidFill>
            <a:ln w="19050">
              <a:noFill/>
            </a:ln>
          </p:spPr>
          <p:txBody>
            <a:bodyPr wrap="square" rtlCol="0" anchor="ctr">
              <a:noAutofit/>
            </a:bodyPr>
            <a:lstStyle>
              <a:defPPr>
                <a:defRPr lang="en-US"/>
              </a:defPPr>
              <a:lvl1pPr algn="ctr">
                <a:defRPr sz="1050" i="0">
                  <a:solidFill>
                    <a:schemeClr val="bg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Arial Narrow" panose="020B0606020202030204" pitchFamily="34" charset="0"/>
                </a:rPr>
                <a:t>ENROLLMENT</a:t>
              </a:r>
            </a:p>
          </p:txBody>
        </p:sp>
        <p:sp>
          <p:nvSpPr>
            <p:cNvPr id="92" name="Oval 91">
              <a:extLst>
                <a:ext uri="{FF2B5EF4-FFF2-40B4-BE49-F238E27FC236}">
                  <a16:creationId xmlns:a16="http://schemas.microsoft.com/office/drawing/2014/main" id="{F47C6C03-4845-439D-A535-F88CF82DD1BE}"/>
                </a:ext>
              </a:extLst>
            </p:cNvPr>
            <p:cNvSpPr/>
            <p:nvPr/>
          </p:nvSpPr>
          <p:spPr>
            <a:xfrm>
              <a:off x="4903591" y="3864337"/>
              <a:ext cx="305697" cy="305697"/>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Narrow" panose="020B0606020202030204" pitchFamily="34" charset="0"/>
                </a:rPr>
                <a:t>R</a:t>
              </a:r>
              <a:endParaRPr kumimoji="0" lang="en-US" sz="1600" b="0" i="0" u="none" strike="noStrike" kern="1200" cap="none" spc="0" normalizeH="0" baseline="0" noProof="0" dirty="0" err="1">
                <a:ln>
                  <a:noFill/>
                </a:ln>
                <a:solidFill>
                  <a:srgbClr val="FFFFFF"/>
                </a:solidFill>
                <a:effectLst/>
                <a:uLnTx/>
                <a:uFillTx/>
                <a:latin typeface="Arial Narrow" panose="020B0606020202030204" pitchFamily="34" charset="0"/>
              </a:endParaRPr>
            </a:p>
          </p:txBody>
        </p:sp>
        <p:grpSp>
          <p:nvGrpSpPr>
            <p:cNvPr id="10" name="Group 9">
              <a:extLst>
                <a:ext uri="{FF2B5EF4-FFF2-40B4-BE49-F238E27FC236}">
                  <a16:creationId xmlns:a16="http://schemas.microsoft.com/office/drawing/2014/main" id="{E0DF3B7B-EE1D-4DF1-BC97-AD2FBFF560C7}"/>
                </a:ext>
              </a:extLst>
            </p:cNvPr>
            <p:cNvGrpSpPr/>
            <p:nvPr/>
          </p:nvGrpSpPr>
          <p:grpSpPr>
            <a:xfrm>
              <a:off x="5772986" y="4266302"/>
              <a:ext cx="5690419" cy="1409999"/>
              <a:chOff x="5772986" y="4266302"/>
              <a:chExt cx="5690419" cy="1409999"/>
            </a:xfrm>
          </p:grpSpPr>
          <p:cxnSp>
            <p:nvCxnSpPr>
              <p:cNvPr id="96" name="Straight Connector 95">
                <a:extLst>
                  <a:ext uri="{FF2B5EF4-FFF2-40B4-BE49-F238E27FC236}">
                    <a16:creationId xmlns:a16="http://schemas.microsoft.com/office/drawing/2014/main" id="{08D4C8AC-72ED-4E1E-B304-9B5FA9C63020}"/>
                  </a:ext>
                </a:extLst>
              </p:cNvPr>
              <p:cNvCxnSpPr>
                <a:cxnSpLocks/>
                <a:endCxn id="113" idx="1"/>
              </p:cNvCxnSpPr>
              <p:nvPr/>
            </p:nvCxnSpPr>
            <p:spPr>
              <a:xfrm>
                <a:off x="7357946" y="4850679"/>
                <a:ext cx="3446398" cy="3953"/>
              </a:xfrm>
              <a:prstGeom prst="line">
                <a:avLst/>
              </a:prstGeom>
              <a:ln w="28575">
                <a:solidFill>
                  <a:schemeClr val="tx1">
                    <a:lumMod val="50000"/>
                    <a:lumOff val="50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C166F6E0-6214-4276-B3C0-04C2DD74A7B5}"/>
                  </a:ext>
                </a:extLst>
              </p:cNvPr>
              <p:cNvSpPr txBox="1"/>
              <p:nvPr/>
            </p:nvSpPr>
            <p:spPr>
              <a:xfrm>
                <a:off x="5772986" y="4266302"/>
                <a:ext cx="1584960" cy="851343"/>
              </a:xfrm>
              <a:prstGeom prst="rect">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tIns="0" bIns="0" rtlCol="0" anchor="ctr">
                <a:noAutofit/>
              </a:bodyPr>
              <a:lstStyle>
                <a:defPPr>
                  <a:defRPr lang="en-US"/>
                </a:defPPr>
                <a:lvl1pPr algn="ctr">
                  <a:spcBef>
                    <a:spcPts val="0"/>
                  </a:spcBef>
                  <a:defRPr sz="1000" i="0">
                    <a:solidFill>
                      <a:schemeClr val="bg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Narrow" panose="020B0606020202030204" pitchFamily="34" charset="0"/>
                  </a:rPr>
                  <a:t>Renal Denervation </a:t>
                </a:r>
                <a:br>
                  <a:rPr kumimoji="0" lang="en-US" sz="1600" b="1" i="0" u="none" strike="noStrike" kern="1200" cap="none" spc="0" normalizeH="0" baseline="0" noProof="0" dirty="0">
                    <a:ln>
                      <a:noFill/>
                    </a:ln>
                    <a:solidFill>
                      <a:srgbClr val="FFFFFF"/>
                    </a:solidFill>
                    <a:effectLst/>
                    <a:uLnTx/>
                    <a:uFillTx/>
                    <a:latin typeface="Arial Narrow" panose="020B0606020202030204" pitchFamily="34" charset="0"/>
                  </a:rPr>
                </a:br>
                <a:r>
                  <a:rPr kumimoji="0" lang="en-US" sz="1600" b="1" i="0" u="none" strike="noStrike" kern="1200" cap="none" spc="0" normalizeH="0" baseline="0" noProof="0" dirty="0">
                    <a:ln>
                      <a:noFill/>
                    </a:ln>
                    <a:solidFill>
                      <a:srgbClr val="FFFFFF"/>
                    </a:solidFill>
                    <a:effectLst/>
                    <a:uLnTx/>
                    <a:uFillTx/>
                    <a:latin typeface="Arial Narrow" panose="020B0606020202030204" pitchFamily="34" charset="0"/>
                  </a:rPr>
                  <a:t>+ Medications</a:t>
                </a:r>
              </a:p>
            </p:txBody>
          </p:sp>
          <p:sp>
            <p:nvSpPr>
              <p:cNvPr id="103" name="TextBox 102">
                <a:extLst>
                  <a:ext uri="{FF2B5EF4-FFF2-40B4-BE49-F238E27FC236}">
                    <a16:creationId xmlns:a16="http://schemas.microsoft.com/office/drawing/2014/main" id="{B36D5D37-AA8A-4911-B6FE-C328D748326F}"/>
                  </a:ext>
                </a:extLst>
              </p:cNvPr>
              <p:cNvSpPr txBox="1"/>
              <p:nvPr/>
            </p:nvSpPr>
            <p:spPr>
              <a:xfrm>
                <a:off x="8885161" y="4905039"/>
                <a:ext cx="360996"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1E46"/>
                    </a:solidFill>
                    <a:effectLst/>
                    <a:uLnTx/>
                    <a:uFillTx/>
                    <a:latin typeface="Arial Narrow" panose="020B0606020202030204" pitchFamily="34" charset="0"/>
                    <a:cs typeface="Arial" panose="020B0604020202020204" pitchFamily="34" charset="0"/>
                  </a:rPr>
                  <a:t>3M</a:t>
                </a:r>
                <a:endParaRPr kumimoji="0" lang="en-US" sz="1200" b="1" i="0" u="none" strike="noStrike" kern="0" cap="none" spc="0" normalizeH="0" baseline="30000" noProof="0" dirty="0">
                  <a:ln>
                    <a:noFill/>
                  </a:ln>
                  <a:solidFill>
                    <a:srgbClr val="001E46"/>
                  </a:solidFill>
                  <a:effectLst/>
                  <a:uLnTx/>
                  <a:uFillTx/>
                  <a:latin typeface="Arial Narrow" panose="020B0606020202030204" pitchFamily="34" charset="0"/>
                  <a:cs typeface="Arial" panose="020B0604020202020204" pitchFamily="34" charset="0"/>
                </a:endParaRPr>
              </a:p>
            </p:txBody>
          </p:sp>
          <p:sp>
            <p:nvSpPr>
              <p:cNvPr id="104" name="TextBox 103">
                <a:extLst>
                  <a:ext uri="{FF2B5EF4-FFF2-40B4-BE49-F238E27FC236}">
                    <a16:creationId xmlns:a16="http://schemas.microsoft.com/office/drawing/2014/main" id="{6C863330-EFCF-4512-BD88-F97570B3E387}"/>
                  </a:ext>
                </a:extLst>
              </p:cNvPr>
              <p:cNvSpPr txBox="1"/>
              <p:nvPr/>
            </p:nvSpPr>
            <p:spPr>
              <a:xfrm>
                <a:off x="10680089" y="4905039"/>
                <a:ext cx="614271"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1E46"/>
                    </a:solidFill>
                    <a:effectLst/>
                    <a:uLnTx/>
                    <a:uFillTx/>
                    <a:latin typeface="Arial Narrow" panose="020B0606020202030204" pitchFamily="34" charset="0"/>
                    <a:cs typeface="Arial" panose="020B0604020202020204" pitchFamily="34" charset="0"/>
                  </a:rPr>
                  <a:t>12-36M</a:t>
                </a:r>
              </a:p>
            </p:txBody>
          </p:sp>
          <p:sp>
            <p:nvSpPr>
              <p:cNvPr id="108" name="Rectangle 107">
                <a:extLst>
                  <a:ext uri="{FF2B5EF4-FFF2-40B4-BE49-F238E27FC236}">
                    <a16:creationId xmlns:a16="http://schemas.microsoft.com/office/drawing/2014/main" id="{0908ADA0-CFE2-4E0B-A4A9-146B59EC4167}"/>
                  </a:ext>
                </a:extLst>
              </p:cNvPr>
              <p:cNvSpPr/>
              <p:nvPr/>
            </p:nvSpPr>
            <p:spPr>
              <a:xfrm>
                <a:off x="8882779" y="4763192"/>
                <a:ext cx="365760"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Narrow" panose="020B0606020202030204" pitchFamily="34" charset="0"/>
                  <a:cs typeface="Arial" panose="020B0604020202020204" pitchFamily="34" charset="0"/>
                </a:endParaRPr>
              </a:p>
            </p:txBody>
          </p:sp>
          <p:sp>
            <p:nvSpPr>
              <p:cNvPr id="113" name="Rectangle 112">
                <a:extLst>
                  <a:ext uri="{FF2B5EF4-FFF2-40B4-BE49-F238E27FC236}">
                    <a16:creationId xmlns:a16="http://schemas.microsoft.com/office/drawing/2014/main" id="{259AC937-0825-4C98-A196-B659FFBFF5D5}"/>
                  </a:ext>
                </a:extLst>
              </p:cNvPr>
              <p:cNvSpPr/>
              <p:nvPr/>
            </p:nvSpPr>
            <p:spPr>
              <a:xfrm>
                <a:off x="10804344" y="4763192"/>
                <a:ext cx="365760"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srgbClr val="001E46">
                      <a:lumMod val="75000"/>
                      <a:lumOff val="25000"/>
                    </a:srgbClr>
                  </a:solidFill>
                  <a:effectLst/>
                  <a:uLnTx/>
                  <a:uFillTx/>
                  <a:latin typeface="Arial Narrow" panose="020B0606020202030204" pitchFamily="34" charset="0"/>
                  <a:cs typeface="Arial" panose="020B0604020202020204" pitchFamily="34" charset="0"/>
                </a:endParaRPr>
              </a:p>
            </p:txBody>
          </p:sp>
          <p:sp>
            <p:nvSpPr>
              <p:cNvPr id="116" name="TextBox 115">
                <a:extLst>
                  <a:ext uri="{FF2B5EF4-FFF2-40B4-BE49-F238E27FC236}">
                    <a16:creationId xmlns:a16="http://schemas.microsoft.com/office/drawing/2014/main" id="{8DAC850F-3813-4347-99C7-8C87662A29F2}"/>
                  </a:ext>
                </a:extLst>
              </p:cNvPr>
              <p:cNvSpPr txBox="1"/>
              <p:nvPr/>
            </p:nvSpPr>
            <p:spPr>
              <a:xfrm>
                <a:off x="7505833" y="4905039"/>
                <a:ext cx="1037463"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1E46"/>
                    </a:solidFill>
                    <a:effectLst/>
                    <a:uLnTx/>
                    <a:uFillTx/>
                    <a:latin typeface="Arial Narrow" panose="020B0606020202030204" pitchFamily="34" charset="0"/>
                    <a:cs typeface="Arial" panose="020B0604020202020204" pitchFamily="34" charset="0"/>
                  </a:rPr>
                  <a:t>every 2 weeks</a:t>
                </a:r>
                <a:endParaRPr kumimoji="0" lang="en-US" sz="1200" b="1" i="0" u="none" strike="noStrike" kern="0" cap="none" spc="0" normalizeH="0" baseline="30000" noProof="0" dirty="0">
                  <a:ln>
                    <a:noFill/>
                  </a:ln>
                  <a:solidFill>
                    <a:srgbClr val="001E46"/>
                  </a:solidFill>
                  <a:effectLst/>
                  <a:uLnTx/>
                  <a:uFillTx/>
                  <a:latin typeface="Arial Narrow" panose="020B0606020202030204" pitchFamily="34" charset="0"/>
                  <a:cs typeface="Arial" panose="020B0604020202020204" pitchFamily="34" charset="0"/>
                </a:endParaRPr>
              </a:p>
            </p:txBody>
          </p:sp>
          <p:sp>
            <p:nvSpPr>
              <p:cNvPr id="120" name="TextBox 119">
                <a:extLst>
                  <a:ext uri="{FF2B5EF4-FFF2-40B4-BE49-F238E27FC236}">
                    <a16:creationId xmlns:a16="http://schemas.microsoft.com/office/drawing/2014/main" id="{6C572E80-8EF1-4A1E-A0D2-5E8E27BFE10D}"/>
                  </a:ext>
                </a:extLst>
              </p:cNvPr>
              <p:cNvSpPr txBox="1"/>
              <p:nvPr/>
            </p:nvSpPr>
            <p:spPr>
              <a:xfrm>
                <a:off x="9770688" y="4905131"/>
                <a:ext cx="360996"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1E46"/>
                    </a:solidFill>
                    <a:effectLst/>
                    <a:uLnTx/>
                    <a:uFillTx/>
                    <a:latin typeface="Arial Narrow" panose="020B0606020202030204" pitchFamily="34" charset="0"/>
                    <a:cs typeface="Arial" panose="020B0604020202020204" pitchFamily="34" charset="0"/>
                  </a:rPr>
                  <a:t>6M</a:t>
                </a:r>
                <a:endParaRPr kumimoji="0" lang="en-US" sz="1200" b="1" i="0" u="none" strike="noStrike" kern="0" cap="none" spc="0" normalizeH="0" baseline="30000" noProof="0" dirty="0">
                  <a:ln>
                    <a:noFill/>
                  </a:ln>
                  <a:solidFill>
                    <a:srgbClr val="001E46"/>
                  </a:solidFill>
                  <a:effectLst/>
                  <a:uLnTx/>
                  <a:uFillTx/>
                  <a:latin typeface="Arial Narrow" panose="020B0606020202030204" pitchFamily="34" charset="0"/>
                  <a:cs typeface="Arial" panose="020B0604020202020204" pitchFamily="34" charset="0"/>
                </a:endParaRPr>
              </a:p>
            </p:txBody>
          </p:sp>
          <p:sp>
            <p:nvSpPr>
              <p:cNvPr id="121" name="Rectangle 120">
                <a:extLst>
                  <a:ext uri="{FF2B5EF4-FFF2-40B4-BE49-F238E27FC236}">
                    <a16:creationId xmlns:a16="http://schemas.microsoft.com/office/drawing/2014/main" id="{F79E71B1-2124-4240-8DE7-8ABA5F1789E6}"/>
                  </a:ext>
                </a:extLst>
              </p:cNvPr>
              <p:cNvSpPr/>
              <p:nvPr/>
            </p:nvSpPr>
            <p:spPr>
              <a:xfrm>
                <a:off x="9768306" y="4763192"/>
                <a:ext cx="365760"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Narrow" panose="020B060602020203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D5CF1870-54A4-48C1-ACF7-7EDDB40E4485}"/>
                  </a:ext>
                </a:extLst>
              </p:cNvPr>
              <p:cNvSpPr txBox="1"/>
              <p:nvPr/>
            </p:nvSpPr>
            <p:spPr>
              <a:xfrm>
                <a:off x="8875653" y="5269058"/>
                <a:ext cx="1451115" cy="407243"/>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tIns="60960" rtlCol="0" anchor="t">
                <a:noAutofit/>
              </a:bodyPr>
              <a:lstStyle>
                <a:defPPr>
                  <a:defRPr lang="en-US"/>
                </a:defPPr>
                <a:lvl1pPr marL="115888" indent="-115888">
                  <a:spcBef>
                    <a:spcPts val="300"/>
                  </a:spcBef>
                  <a:buClr>
                    <a:schemeClr val="accent1"/>
                  </a:buClr>
                  <a:buFont typeface="Arial" panose="020B0604020202020204" pitchFamily="34" charset="0"/>
                  <a:buChar char="•"/>
                  <a:defRPr sz="1000" i="0">
                    <a:solidFill>
                      <a:schemeClr val="tx1">
                        <a:lumMod val="75000"/>
                        <a:lumOff val="25000"/>
                      </a:schemeClr>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15888" marR="0" lvl="0" indent="-115888" algn="l" defTabSz="914400" rtl="0" eaLnBrk="1" fontAlgn="auto" latinLnBrk="0" hangingPunct="1">
                  <a:lnSpc>
                    <a:spcPct val="90000"/>
                  </a:lnSpc>
                  <a:spcBef>
                    <a:spcPts val="0"/>
                  </a:spcBef>
                  <a:spcAft>
                    <a:spcPts val="0"/>
                  </a:spcAft>
                  <a:buClr>
                    <a:srgbClr val="001E46"/>
                  </a:buClr>
                  <a:buSzTx/>
                  <a:buFont typeface="Wingdings" panose="05000000000000000000" pitchFamily="2" charset="2"/>
                  <a:buChar char="§"/>
                  <a:tabLst/>
                  <a:defRPr/>
                </a:pPr>
                <a:r>
                  <a:rPr kumimoji="0" lang="en-GB" sz="1200" b="0" i="0" u="none" strike="noStrike" kern="1200" cap="none" spc="0" normalizeH="0" baseline="0" noProof="0" dirty="0">
                    <a:ln>
                      <a:noFill/>
                    </a:ln>
                    <a:solidFill>
                      <a:srgbClr val="001E46"/>
                    </a:solidFill>
                    <a:effectLst/>
                    <a:uLnTx/>
                    <a:uFillTx/>
                    <a:latin typeface="Arial Narrow" panose="020B0606020202030204" pitchFamily="34" charset="0"/>
                  </a:rPr>
                  <a:t>Drug testing</a:t>
                </a:r>
                <a:r>
                  <a:rPr kumimoji="0" lang="en-GB" sz="1200" b="0" i="0" u="none" strike="noStrike" kern="1200" cap="none" spc="0" normalizeH="0" baseline="30000" noProof="0" dirty="0">
                    <a:ln>
                      <a:noFill/>
                    </a:ln>
                    <a:solidFill>
                      <a:srgbClr val="001E46"/>
                    </a:solidFill>
                    <a:effectLst/>
                    <a:uLnTx/>
                    <a:uFillTx/>
                    <a:latin typeface="Arial Narrow" panose="020B0606020202030204" pitchFamily="34" charset="0"/>
                  </a:rPr>
                  <a:t>3</a:t>
                </a:r>
                <a:endParaRPr kumimoji="0" lang="en-US" sz="1200" b="0" i="0" u="none" strike="noStrike" kern="1200" cap="none" spc="0" normalizeH="0" baseline="0" noProof="0" dirty="0">
                  <a:ln>
                    <a:noFill/>
                  </a:ln>
                  <a:solidFill>
                    <a:srgbClr val="001E46"/>
                  </a:solidFill>
                  <a:effectLst/>
                  <a:uLnTx/>
                  <a:uFillTx/>
                  <a:latin typeface="Arial Narrow" panose="020B0606020202030204" pitchFamily="34" charset="0"/>
                </a:endParaRPr>
              </a:p>
              <a:p>
                <a:pPr marL="115888" marR="0" lvl="0" indent="-115888" algn="l" defTabSz="914400" rtl="0" eaLnBrk="1" fontAlgn="auto" latinLnBrk="0" hangingPunct="1">
                  <a:lnSpc>
                    <a:spcPct val="90000"/>
                  </a:lnSpc>
                  <a:spcBef>
                    <a:spcPts val="0"/>
                  </a:spcBef>
                  <a:spcAft>
                    <a:spcPts val="0"/>
                  </a:spcAft>
                  <a:buClr>
                    <a:srgbClr val="001E46"/>
                  </a:buClr>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1E46"/>
                    </a:solidFill>
                    <a:effectLst/>
                    <a:uLnTx/>
                    <a:uFillTx/>
                    <a:latin typeface="Arial Narrow" panose="020B0606020202030204" pitchFamily="34" charset="0"/>
                  </a:rPr>
                  <a:t>Office BP </a:t>
                </a:r>
              </a:p>
            </p:txBody>
          </p:sp>
          <p:sp>
            <p:nvSpPr>
              <p:cNvPr id="55" name="Right Bracket 54">
                <a:extLst>
                  <a:ext uri="{FF2B5EF4-FFF2-40B4-BE49-F238E27FC236}">
                    <a16:creationId xmlns:a16="http://schemas.microsoft.com/office/drawing/2014/main" id="{CE21FB9A-A45E-4C72-B3B6-BDC537AB4035}"/>
                  </a:ext>
                </a:extLst>
              </p:cNvPr>
              <p:cNvSpPr/>
              <p:nvPr/>
            </p:nvSpPr>
            <p:spPr>
              <a:xfrm rot="5400000">
                <a:off x="7999792" y="4719953"/>
                <a:ext cx="45719" cy="1097280"/>
              </a:xfrm>
              <a:prstGeom prst="rightBracket">
                <a:avLst/>
              </a:prstGeom>
              <a:ln w="12700" cap="sq">
                <a:solidFill>
                  <a:schemeClr val="tx1"/>
                </a:solidFill>
                <a:round/>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1E46"/>
                  </a:solidFill>
                  <a:effectLst/>
                  <a:uLnTx/>
                  <a:uFillTx/>
                  <a:latin typeface="Arial Narrow" panose="020B0606020202030204" pitchFamily="34" charset="0"/>
                </a:endParaRPr>
              </a:p>
            </p:txBody>
          </p:sp>
          <p:sp>
            <p:nvSpPr>
              <p:cNvPr id="56" name="Right Bracket 55">
                <a:extLst>
                  <a:ext uri="{FF2B5EF4-FFF2-40B4-BE49-F238E27FC236}">
                    <a16:creationId xmlns:a16="http://schemas.microsoft.com/office/drawing/2014/main" id="{369A5753-6DB7-45F9-8CBD-4969204ABE90}"/>
                  </a:ext>
                </a:extLst>
              </p:cNvPr>
              <p:cNvSpPr/>
              <p:nvPr/>
            </p:nvSpPr>
            <p:spPr>
              <a:xfrm rot="5400000">
                <a:off x="10026387" y="3854437"/>
                <a:ext cx="45719" cy="2828317"/>
              </a:xfrm>
              <a:prstGeom prst="rightBracket">
                <a:avLst/>
              </a:prstGeom>
              <a:ln w="12700" cap="sq">
                <a:solidFill>
                  <a:schemeClr val="tx1"/>
                </a:solidFill>
                <a:round/>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1E46"/>
                  </a:solidFill>
                  <a:effectLst/>
                  <a:uLnTx/>
                  <a:uFillTx/>
                  <a:latin typeface="Arial Narrow" panose="020B0606020202030204" pitchFamily="34" charset="0"/>
                </a:endParaRPr>
              </a:p>
            </p:txBody>
          </p:sp>
          <p:sp>
            <p:nvSpPr>
              <p:cNvPr id="77" name="Rectangle 76">
                <a:extLst>
                  <a:ext uri="{FF2B5EF4-FFF2-40B4-BE49-F238E27FC236}">
                    <a16:creationId xmlns:a16="http://schemas.microsoft.com/office/drawing/2014/main" id="{57721933-8901-48F7-86CC-E9D04A4A763F}"/>
                  </a:ext>
                </a:extLst>
              </p:cNvPr>
              <p:cNvSpPr/>
              <p:nvPr/>
            </p:nvSpPr>
            <p:spPr>
              <a:xfrm>
                <a:off x="7539968" y="4760619"/>
                <a:ext cx="60960"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133"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8" name="Rectangle 77">
                <a:extLst>
                  <a:ext uri="{FF2B5EF4-FFF2-40B4-BE49-F238E27FC236}">
                    <a16:creationId xmlns:a16="http://schemas.microsoft.com/office/drawing/2014/main" id="{32E81462-B8AB-4EF1-B6F8-9DA2631A1238}"/>
                  </a:ext>
                </a:extLst>
              </p:cNvPr>
              <p:cNvSpPr/>
              <p:nvPr/>
            </p:nvSpPr>
            <p:spPr>
              <a:xfrm>
                <a:off x="7771635" y="4760619"/>
                <a:ext cx="60960"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133"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9" name="Rectangle 78">
                <a:extLst>
                  <a:ext uri="{FF2B5EF4-FFF2-40B4-BE49-F238E27FC236}">
                    <a16:creationId xmlns:a16="http://schemas.microsoft.com/office/drawing/2014/main" id="{02291CCE-A661-4066-87E2-2235AD524F02}"/>
                  </a:ext>
                </a:extLst>
              </p:cNvPr>
              <p:cNvSpPr/>
              <p:nvPr/>
            </p:nvSpPr>
            <p:spPr>
              <a:xfrm>
                <a:off x="8003302" y="4760619"/>
                <a:ext cx="60960"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133"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83" name="Rectangle 82">
                <a:extLst>
                  <a:ext uri="{FF2B5EF4-FFF2-40B4-BE49-F238E27FC236}">
                    <a16:creationId xmlns:a16="http://schemas.microsoft.com/office/drawing/2014/main" id="{6C9380F4-8EBF-44E8-B9BC-B39226119291}"/>
                  </a:ext>
                </a:extLst>
              </p:cNvPr>
              <p:cNvSpPr/>
              <p:nvPr/>
            </p:nvSpPr>
            <p:spPr>
              <a:xfrm>
                <a:off x="8234968" y="4760619"/>
                <a:ext cx="60960"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133"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84" name="Rectangle 83">
                <a:extLst>
                  <a:ext uri="{FF2B5EF4-FFF2-40B4-BE49-F238E27FC236}">
                    <a16:creationId xmlns:a16="http://schemas.microsoft.com/office/drawing/2014/main" id="{A9FE4E62-7C76-4C38-AE8C-A55CF1C450E4}"/>
                  </a:ext>
                </a:extLst>
              </p:cNvPr>
              <p:cNvSpPr/>
              <p:nvPr/>
            </p:nvSpPr>
            <p:spPr>
              <a:xfrm>
                <a:off x="8466636" y="4760619"/>
                <a:ext cx="60960"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133"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00" name="TextBox 99">
                <a:extLst>
                  <a:ext uri="{FF2B5EF4-FFF2-40B4-BE49-F238E27FC236}">
                    <a16:creationId xmlns:a16="http://schemas.microsoft.com/office/drawing/2014/main" id="{7B748719-E829-4174-8925-80C3B611B61D}"/>
                  </a:ext>
                </a:extLst>
              </p:cNvPr>
              <p:cNvSpPr txBox="1"/>
              <p:nvPr/>
            </p:nvSpPr>
            <p:spPr>
              <a:xfrm>
                <a:off x="9823808" y="5269058"/>
                <a:ext cx="1631856" cy="402048"/>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tIns="60960" rtlCol="0" anchor="t">
                <a:noAutofit/>
              </a:bodyPr>
              <a:lstStyle>
                <a:defPPr>
                  <a:defRPr lang="en-US"/>
                </a:defPPr>
                <a:lvl1pPr marL="115888" indent="-115888">
                  <a:spcBef>
                    <a:spcPts val="300"/>
                  </a:spcBef>
                  <a:buClr>
                    <a:schemeClr val="accent1"/>
                  </a:buClr>
                  <a:buFont typeface="Arial" panose="020B0604020202020204" pitchFamily="34" charset="0"/>
                  <a:buChar char="•"/>
                  <a:defRPr sz="1000" i="0">
                    <a:solidFill>
                      <a:schemeClr val="tx1">
                        <a:lumMod val="75000"/>
                        <a:lumOff val="25000"/>
                      </a:schemeClr>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15888" marR="0" lvl="0" indent="-115888" algn="l" defTabSz="914400" rtl="0" eaLnBrk="1" fontAlgn="auto" latinLnBrk="0" hangingPunct="1">
                  <a:lnSpc>
                    <a:spcPct val="90000"/>
                  </a:lnSpc>
                  <a:spcBef>
                    <a:spcPts val="0"/>
                  </a:spcBef>
                  <a:spcAft>
                    <a:spcPts val="0"/>
                  </a:spcAft>
                  <a:buClr>
                    <a:srgbClr val="001E46"/>
                  </a:buClr>
                  <a:buSzTx/>
                  <a:buFont typeface="Wingdings" panose="05000000000000000000" pitchFamily="2" charset="2"/>
                  <a:buChar char="§"/>
                  <a:tabLst/>
                  <a:defRPr/>
                </a:pPr>
                <a:r>
                  <a:rPr lang="en-US" sz="1200" dirty="0">
                    <a:solidFill>
                      <a:srgbClr val="001E46"/>
                    </a:solidFill>
                    <a:latin typeface="Arial Narrow" panose="020B0606020202030204" pitchFamily="34" charset="0"/>
                  </a:rPr>
                  <a:t>Witnessed drug intake</a:t>
                </a:r>
                <a:r>
                  <a:rPr lang="en-US" sz="1200" baseline="30000" dirty="0">
                    <a:solidFill>
                      <a:srgbClr val="001E46"/>
                    </a:solidFill>
                    <a:latin typeface="Arial Narrow" panose="020B0606020202030204" pitchFamily="34" charset="0"/>
                  </a:rPr>
                  <a:t>4</a:t>
                </a:r>
                <a:endParaRPr kumimoji="0" lang="en-US" sz="1200" b="0" i="0" u="none" strike="noStrike" kern="1200" cap="none" spc="0" normalizeH="0" baseline="0" noProof="0" dirty="0">
                  <a:ln>
                    <a:noFill/>
                  </a:ln>
                  <a:solidFill>
                    <a:srgbClr val="001E46"/>
                  </a:solidFill>
                  <a:effectLst/>
                  <a:uLnTx/>
                  <a:uFillTx/>
                  <a:latin typeface="Arial Narrow" panose="020B0606020202030204" pitchFamily="34" charset="0"/>
                </a:endParaRPr>
              </a:p>
              <a:p>
                <a:pPr marL="115888" marR="0" lvl="0" indent="-115888" algn="l" defTabSz="914400" rtl="0" eaLnBrk="1" fontAlgn="auto" latinLnBrk="0" hangingPunct="1">
                  <a:lnSpc>
                    <a:spcPct val="90000"/>
                  </a:lnSpc>
                  <a:spcBef>
                    <a:spcPts val="0"/>
                  </a:spcBef>
                  <a:spcAft>
                    <a:spcPts val="0"/>
                  </a:spcAft>
                  <a:buClr>
                    <a:srgbClr val="001E46"/>
                  </a:buClr>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1E46"/>
                    </a:solidFill>
                    <a:effectLst/>
                    <a:uLnTx/>
                    <a:uFillTx/>
                    <a:latin typeface="Arial Narrow" panose="020B0606020202030204" pitchFamily="34" charset="0"/>
                  </a:rPr>
                  <a:t>24-hr ABPM</a:t>
                </a:r>
              </a:p>
            </p:txBody>
          </p:sp>
        </p:grpSp>
        <p:grpSp>
          <p:nvGrpSpPr>
            <p:cNvPr id="9" name="Group 8">
              <a:extLst>
                <a:ext uri="{FF2B5EF4-FFF2-40B4-BE49-F238E27FC236}">
                  <a16:creationId xmlns:a16="http://schemas.microsoft.com/office/drawing/2014/main" id="{898E1FF3-CFEF-4FF6-A173-5FF185DDCA91}"/>
                </a:ext>
              </a:extLst>
            </p:cNvPr>
            <p:cNvGrpSpPr/>
            <p:nvPr/>
          </p:nvGrpSpPr>
          <p:grpSpPr>
            <a:xfrm>
              <a:off x="5778328" y="2762823"/>
              <a:ext cx="5516032" cy="957276"/>
              <a:chOff x="5778328" y="2762823"/>
              <a:chExt cx="5516032" cy="957276"/>
            </a:xfrm>
          </p:grpSpPr>
          <p:cxnSp>
            <p:nvCxnSpPr>
              <p:cNvPr id="95" name="Straight Connector 94">
                <a:extLst>
                  <a:ext uri="{FF2B5EF4-FFF2-40B4-BE49-F238E27FC236}">
                    <a16:creationId xmlns:a16="http://schemas.microsoft.com/office/drawing/2014/main" id="{0157960C-C261-4942-9956-17F873B9E923}"/>
                  </a:ext>
                </a:extLst>
              </p:cNvPr>
              <p:cNvCxnSpPr>
                <a:cxnSpLocks/>
                <a:endCxn id="112" idx="1"/>
              </p:cNvCxnSpPr>
              <p:nvPr/>
            </p:nvCxnSpPr>
            <p:spPr>
              <a:xfrm>
                <a:off x="7291346" y="3118100"/>
                <a:ext cx="3512998" cy="4238"/>
              </a:xfrm>
              <a:prstGeom prst="line">
                <a:avLst/>
              </a:prstGeom>
              <a:ln w="28575">
                <a:solidFill>
                  <a:schemeClr val="tx1">
                    <a:lumMod val="50000"/>
                    <a:lumOff val="50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074D0A91-B887-4348-8CF1-CD32487FECD3}"/>
                  </a:ext>
                </a:extLst>
              </p:cNvPr>
              <p:cNvSpPr txBox="1"/>
              <p:nvPr/>
            </p:nvSpPr>
            <p:spPr>
              <a:xfrm>
                <a:off x="8885161" y="2789957"/>
                <a:ext cx="360996"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1E46"/>
                    </a:solidFill>
                    <a:effectLst/>
                    <a:uLnTx/>
                    <a:uFillTx/>
                    <a:latin typeface="Arial Narrow" panose="020B0606020202030204" pitchFamily="34" charset="0"/>
                    <a:cs typeface="Arial" panose="020B0604020202020204" pitchFamily="34" charset="0"/>
                  </a:rPr>
                  <a:t>3M</a:t>
                </a:r>
              </a:p>
            </p:txBody>
          </p:sp>
          <p:sp>
            <p:nvSpPr>
              <p:cNvPr id="98" name="TextBox 97">
                <a:extLst>
                  <a:ext uri="{FF2B5EF4-FFF2-40B4-BE49-F238E27FC236}">
                    <a16:creationId xmlns:a16="http://schemas.microsoft.com/office/drawing/2014/main" id="{2DECEAE8-A1AB-4BE2-9C07-B36D13D4DE92}"/>
                  </a:ext>
                </a:extLst>
              </p:cNvPr>
              <p:cNvSpPr txBox="1"/>
              <p:nvPr/>
            </p:nvSpPr>
            <p:spPr>
              <a:xfrm>
                <a:off x="5778328" y="2866899"/>
                <a:ext cx="1584960" cy="853200"/>
              </a:xfrm>
              <a:prstGeom prst="rect">
                <a:avLst/>
              </a:prstGeom>
              <a:solidFill>
                <a:schemeClr val="accent4">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tIns="0" bIns="0" rtlCol="0" anchor="ctr">
                <a:noAutofit/>
              </a:bodyPr>
              <a:lstStyle>
                <a:defPPr>
                  <a:defRPr lang="en-US"/>
                </a:defPPr>
                <a:lvl1pPr algn="ctr">
                  <a:spcBef>
                    <a:spcPts val="0"/>
                  </a:spcBef>
                  <a:defRPr sz="1000" i="0">
                    <a:solidFill>
                      <a:schemeClr val="bg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Narrow" panose="020B0606020202030204" pitchFamily="34" charset="0"/>
                  </a:rPr>
                  <a:t>Sham Control </a:t>
                </a:r>
                <a:br>
                  <a:rPr kumimoji="0" lang="en-US" sz="1600" b="1" i="0" u="none" strike="noStrike" kern="1200" cap="none" spc="0" normalizeH="0" baseline="0" noProof="0" dirty="0">
                    <a:ln>
                      <a:noFill/>
                    </a:ln>
                    <a:solidFill>
                      <a:srgbClr val="FFFFFF"/>
                    </a:solidFill>
                    <a:effectLst/>
                    <a:uLnTx/>
                    <a:uFillTx/>
                    <a:latin typeface="Arial Narrow" panose="020B0606020202030204" pitchFamily="34" charset="0"/>
                  </a:rPr>
                </a:br>
                <a:r>
                  <a:rPr kumimoji="0" lang="en-US" sz="1600" b="1" i="0" u="none" strike="noStrike" kern="1200" cap="none" spc="0" normalizeH="0" baseline="0" noProof="0" dirty="0">
                    <a:ln>
                      <a:noFill/>
                    </a:ln>
                    <a:solidFill>
                      <a:srgbClr val="FFFFFF"/>
                    </a:solidFill>
                    <a:effectLst/>
                    <a:uLnTx/>
                    <a:uFillTx/>
                    <a:latin typeface="Arial Narrow" panose="020B0606020202030204" pitchFamily="34" charset="0"/>
                  </a:rPr>
                  <a:t>+ Medications</a:t>
                </a:r>
              </a:p>
            </p:txBody>
          </p:sp>
          <p:sp>
            <p:nvSpPr>
              <p:cNvPr id="102" name="TextBox 101">
                <a:extLst>
                  <a:ext uri="{FF2B5EF4-FFF2-40B4-BE49-F238E27FC236}">
                    <a16:creationId xmlns:a16="http://schemas.microsoft.com/office/drawing/2014/main" id="{97EC03B3-E179-406D-93E6-A7DE89DFF91E}"/>
                  </a:ext>
                </a:extLst>
              </p:cNvPr>
              <p:cNvSpPr txBox="1"/>
              <p:nvPr/>
            </p:nvSpPr>
            <p:spPr>
              <a:xfrm>
                <a:off x="10680089" y="2789957"/>
                <a:ext cx="614271"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1E46"/>
                    </a:solidFill>
                    <a:effectLst/>
                    <a:uLnTx/>
                    <a:uFillTx/>
                    <a:latin typeface="Arial Narrow" panose="020B0606020202030204" pitchFamily="34" charset="0"/>
                    <a:cs typeface="Arial" panose="020B0604020202020204" pitchFamily="34" charset="0"/>
                  </a:rPr>
                  <a:t>12-36M</a:t>
                </a:r>
              </a:p>
            </p:txBody>
          </p:sp>
          <p:sp>
            <p:nvSpPr>
              <p:cNvPr id="119" name="TextBox 118">
                <a:extLst>
                  <a:ext uri="{FF2B5EF4-FFF2-40B4-BE49-F238E27FC236}">
                    <a16:creationId xmlns:a16="http://schemas.microsoft.com/office/drawing/2014/main" id="{A1D45D22-38A3-49DE-9EE3-AE7858076FC9}"/>
                  </a:ext>
                </a:extLst>
              </p:cNvPr>
              <p:cNvSpPr txBox="1"/>
              <p:nvPr/>
            </p:nvSpPr>
            <p:spPr>
              <a:xfrm>
                <a:off x="9770688" y="2790049"/>
                <a:ext cx="360996"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1E46"/>
                    </a:solidFill>
                    <a:effectLst/>
                    <a:uLnTx/>
                    <a:uFillTx/>
                    <a:latin typeface="Arial Narrow" panose="020B0606020202030204" pitchFamily="34" charset="0"/>
                    <a:cs typeface="Arial" panose="020B0604020202020204" pitchFamily="34" charset="0"/>
                  </a:rPr>
                  <a:t>6M</a:t>
                </a:r>
              </a:p>
            </p:txBody>
          </p:sp>
          <p:sp>
            <p:nvSpPr>
              <p:cNvPr id="122" name="Rectangle 121">
                <a:extLst>
                  <a:ext uri="{FF2B5EF4-FFF2-40B4-BE49-F238E27FC236}">
                    <a16:creationId xmlns:a16="http://schemas.microsoft.com/office/drawing/2014/main" id="{4015933B-1351-459F-8B10-DCC74A0D7DBD}"/>
                  </a:ext>
                </a:extLst>
              </p:cNvPr>
              <p:cNvSpPr/>
              <p:nvPr/>
            </p:nvSpPr>
            <p:spPr>
              <a:xfrm>
                <a:off x="9768306" y="3028456"/>
                <a:ext cx="365760" cy="182880"/>
              </a:xfrm>
              <a:prstGeom prst="rect">
                <a:avLst/>
              </a:prstGeom>
              <a:solidFill>
                <a:schemeClr val="accent4"/>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Narrow" panose="020B0606020202030204" pitchFamily="34" charset="0"/>
                  <a:cs typeface="Arial" panose="020B0604020202020204" pitchFamily="34" charset="0"/>
                </a:endParaRPr>
              </a:p>
            </p:txBody>
          </p:sp>
          <p:sp>
            <p:nvSpPr>
              <p:cNvPr id="115" name="TextBox 114">
                <a:extLst>
                  <a:ext uri="{FF2B5EF4-FFF2-40B4-BE49-F238E27FC236}">
                    <a16:creationId xmlns:a16="http://schemas.microsoft.com/office/drawing/2014/main" id="{EE998B82-E132-49AE-BA44-48793F143483}"/>
                  </a:ext>
                </a:extLst>
              </p:cNvPr>
              <p:cNvSpPr txBox="1"/>
              <p:nvPr/>
            </p:nvSpPr>
            <p:spPr>
              <a:xfrm>
                <a:off x="7516004" y="2762823"/>
                <a:ext cx="1037463" cy="276999"/>
              </a:xfrm>
              <a:prstGeom prst="rect">
                <a:avLst/>
              </a:prstGeom>
              <a:noFill/>
            </p:spPr>
            <p:txBody>
              <a:bodyPr wrap="none" rtlCol="0">
                <a:spAutoFit/>
              </a:bodyPr>
              <a:lstStyle/>
              <a:p>
                <a:pPr algn="ctr">
                  <a:defRPr/>
                </a:pPr>
                <a:r>
                  <a:rPr lang="en-US" sz="1200" b="1" kern="0" dirty="0">
                    <a:solidFill>
                      <a:srgbClr val="001E46"/>
                    </a:solidFill>
                    <a:latin typeface="Arial Narrow" panose="020B0606020202030204" pitchFamily="34" charset="0"/>
                    <a:cs typeface="Arial" panose="020B0604020202020204" pitchFamily="34" charset="0"/>
                  </a:rPr>
                  <a:t>every 2 weeks</a:t>
                </a:r>
                <a:endParaRPr lang="en-US" sz="1200" b="1" kern="0" baseline="30000" dirty="0">
                  <a:solidFill>
                    <a:srgbClr val="001E46"/>
                  </a:solidFill>
                  <a:latin typeface="Arial Narrow" panose="020B0606020202030204" pitchFamily="34" charset="0"/>
                  <a:cs typeface="Arial" panose="020B0604020202020204" pitchFamily="34" charset="0"/>
                </a:endParaRPr>
              </a:p>
            </p:txBody>
          </p:sp>
          <p:sp>
            <p:nvSpPr>
              <p:cNvPr id="112" name="Rectangle 111">
                <a:extLst>
                  <a:ext uri="{FF2B5EF4-FFF2-40B4-BE49-F238E27FC236}">
                    <a16:creationId xmlns:a16="http://schemas.microsoft.com/office/drawing/2014/main" id="{36ADFC4F-5FF8-4FF8-A9F9-1463DE448343}"/>
                  </a:ext>
                </a:extLst>
              </p:cNvPr>
              <p:cNvSpPr/>
              <p:nvPr/>
            </p:nvSpPr>
            <p:spPr>
              <a:xfrm>
                <a:off x="10804344" y="3030898"/>
                <a:ext cx="365760" cy="182880"/>
              </a:xfrm>
              <a:prstGeom prst="rect">
                <a:avLst/>
              </a:prstGeom>
              <a:solidFill>
                <a:schemeClr val="accent4">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srgbClr val="001E46">
                      <a:lumMod val="75000"/>
                      <a:lumOff val="25000"/>
                    </a:srgbClr>
                  </a:solidFill>
                  <a:effectLst/>
                  <a:uLnTx/>
                  <a:uFillTx/>
                  <a:latin typeface="Arial Narrow" panose="020B0606020202030204" pitchFamily="34" charset="0"/>
                  <a:cs typeface="Arial" panose="020B0604020202020204" pitchFamily="34" charset="0"/>
                </a:endParaRPr>
              </a:p>
            </p:txBody>
          </p:sp>
          <p:sp>
            <p:nvSpPr>
              <p:cNvPr id="85" name="Rectangle 84">
                <a:extLst>
                  <a:ext uri="{FF2B5EF4-FFF2-40B4-BE49-F238E27FC236}">
                    <a16:creationId xmlns:a16="http://schemas.microsoft.com/office/drawing/2014/main" id="{D0668382-56C1-4927-80AF-725D06DD63D1}"/>
                  </a:ext>
                </a:extLst>
              </p:cNvPr>
              <p:cNvSpPr/>
              <p:nvPr/>
            </p:nvSpPr>
            <p:spPr>
              <a:xfrm>
                <a:off x="8234968" y="3024122"/>
                <a:ext cx="60960" cy="18288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133"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86" name="Rectangle 85">
                <a:extLst>
                  <a:ext uri="{FF2B5EF4-FFF2-40B4-BE49-F238E27FC236}">
                    <a16:creationId xmlns:a16="http://schemas.microsoft.com/office/drawing/2014/main" id="{FEA718D5-0731-46B3-A3E6-AA13B6FDDE62}"/>
                  </a:ext>
                </a:extLst>
              </p:cNvPr>
              <p:cNvSpPr/>
              <p:nvPr/>
            </p:nvSpPr>
            <p:spPr>
              <a:xfrm>
                <a:off x="7539968" y="3024122"/>
                <a:ext cx="60960" cy="18288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133"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87" name="Rectangle 86">
                <a:extLst>
                  <a:ext uri="{FF2B5EF4-FFF2-40B4-BE49-F238E27FC236}">
                    <a16:creationId xmlns:a16="http://schemas.microsoft.com/office/drawing/2014/main" id="{AB951F4C-87ED-4858-9A8B-2620F8FC23FE}"/>
                  </a:ext>
                </a:extLst>
              </p:cNvPr>
              <p:cNvSpPr/>
              <p:nvPr/>
            </p:nvSpPr>
            <p:spPr>
              <a:xfrm>
                <a:off x="7771635" y="3024122"/>
                <a:ext cx="60960" cy="18288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133"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88" name="Rectangle 87">
                <a:extLst>
                  <a:ext uri="{FF2B5EF4-FFF2-40B4-BE49-F238E27FC236}">
                    <a16:creationId xmlns:a16="http://schemas.microsoft.com/office/drawing/2014/main" id="{CCA69D4B-6268-411D-ADF1-837798EF7983}"/>
                  </a:ext>
                </a:extLst>
              </p:cNvPr>
              <p:cNvSpPr/>
              <p:nvPr/>
            </p:nvSpPr>
            <p:spPr>
              <a:xfrm>
                <a:off x="8003302" y="3024122"/>
                <a:ext cx="60960" cy="18288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133"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89" name="Rectangle 88">
                <a:extLst>
                  <a:ext uri="{FF2B5EF4-FFF2-40B4-BE49-F238E27FC236}">
                    <a16:creationId xmlns:a16="http://schemas.microsoft.com/office/drawing/2014/main" id="{9352D8DC-F61F-4A32-BE08-207BE580D555}"/>
                  </a:ext>
                </a:extLst>
              </p:cNvPr>
              <p:cNvSpPr/>
              <p:nvPr/>
            </p:nvSpPr>
            <p:spPr>
              <a:xfrm>
                <a:off x="8466636" y="3024122"/>
                <a:ext cx="60960" cy="18288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133"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11" name="Rectangle 110">
                <a:extLst>
                  <a:ext uri="{FF2B5EF4-FFF2-40B4-BE49-F238E27FC236}">
                    <a16:creationId xmlns:a16="http://schemas.microsoft.com/office/drawing/2014/main" id="{B22F11E7-9FBB-4E55-A915-7A439FC34F77}"/>
                  </a:ext>
                </a:extLst>
              </p:cNvPr>
              <p:cNvSpPr/>
              <p:nvPr/>
            </p:nvSpPr>
            <p:spPr>
              <a:xfrm>
                <a:off x="8882779" y="3028364"/>
                <a:ext cx="365760" cy="182880"/>
              </a:xfrm>
              <a:prstGeom prst="rect">
                <a:avLst/>
              </a:prstGeom>
              <a:solidFill>
                <a:schemeClr val="accent4"/>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Narrow" panose="020B0606020202030204" pitchFamily="34" charset="0"/>
                  <a:cs typeface="Arial" panose="020B0604020202020204" pitchFamily="34" charset="0"/>
                </a:endParaRPr>
              </a:p>
            </p:txBody>
          </p:sp>
        </p:grpSp>
      </p:grpSp>
      <p:grpSp>
        <p:nvGrpSpPr>
          <p:cNvPr id="11" name="Group 10">
            <a:extLst>
              <a:ext uri="{FF2B5EF4-FFF2-40B4-BE49-F238E27FC236}">
                <a16:creationId xmlns:a16="http://schemas.microsoft.com/office/drawing/2014/main" id="{4D9198F7-2826-4C08-B0EF-3127E006C30D}"/>
              </a:ext>
            </a:extLst>
          </p:cNvPr>
          <p:cNvGrpSpPr/>
          <p:nvPr/>
        </p:nvGrpSpPr>
        <p:grpSpPr>
          <a:xfrm>
            <a:off x="9053190" y="3211244"/>
            <a:ext cx="1078492" cy="1551948"/>
            <a:chOff x="9053190" y="3211244"/>
            <a:chExt cx="1078492" cy="1551948"/>
          </a:xfrm>
        </p:grpSpPr>
        <p:cxnSp>
          <p:nvCxnSpPr>
            <p:cNvPr id="90" name="Straight Connector 89">
              <a:extLst>
                <a:ext uri="{FF2B5EF4-FFF2-40B4-BE49-F238E27FC236}">
                  <a16:creationId xmlns:a16="http://schemas.microsoft.com/office/drawing/2014/main" id="{EC781582-84F3-48A2-982C-4BB7B6577F1A}"/>
                </a:ext>
              </a:extLst>
            </p:cNvPr>
            <p:cNvCxnSpPr>
              <a:cxnSpLocks/>
              <a:stCxn id="111" idx="2"/>
              <a:endCxn id="108" idx="0"/>
            </p:cNvCxnSpPr>
            <p:nvPr/>
          </p:nvCxnSpPr>
          <p:spPr>
            <a:xfrm>
              <a:off x="9065659" y="3211244"/>
              <a:ext cx="0" cy="1551948"/>
            </a:xfrm>
            <a:prstGeom prst="line">
              <a:avLst/>
            </a:prstGeom>
            <a:ln w="28575">
              <a:solidFill>
                <a:schemeClr val="accent6"/>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91" name="Arrow: Right 90">
              <a:extLst>
                <a:ext uri="{FF2B5EF4-FFF2-40B4-BE49-F238E27FC236}">
                  <a16:creationId xmlns:a16="http://schemas.microsoft.com/office/drawing/2014/main" id="{3BADAADD-7C96-4103-A6D3-CF48BCB589BB}"/>
                </a:ext>
              </a:extLst>
            </p:cNvPr>
            <p:cNvSpPr/>
            <p:nvPr/>
          </p:nvSpPr>
          <p:spPr>
            <a:xfrm>
              <a:off x="9053190" y="3835261"/>
              <a:ext cx="1078492" cy="362740"/>
            </a:xfrm>
            <a:prstGeom prst="rightArrow">
              <a:avLst>
                <a:gd name="adj1" fmla="val 100000"/>
                <a:gd name="adj2" fmla="val 1136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dirty="0">
                  <a:solidFill>
                    <a:schemeClr val="accent1"/>
                  </a:solidFill>
                  <a:latin typeface="Arial Narrow" panose="020B0606020202030204" pitchFamily="34" charset="0"/>
                </a:rPr>
                <a:t>Drug titration</a:t>
              </a:r>
            </a:p>
            <a:p>
              <a:pPr algn="ctr">
                <a:lnSpc>
                  <a:spcPct val="80000"/>
                </a:lnSpc>
              </a:pPr>
              <a:r>
                <a:rPr lang="en-US" sz="1200" b="1" dirty="0">
                  <a:solidFill>
                    <a:schemeClr val="accent1"/>
                  </a:solidFill>
                  <a:latin typeface="Arial Narrow" panose="020B0606020202030204" pitchFamily="34" charset="0"/>
                </a:rPr>
                <a:t>until OSBP&lt;140</a:t>
              </a:r>
            </a:p>
          </p:txBody>
        </p:sp>
      </p:grpSp>
      <p:grpSp>
        <p:nvGrpSpPr>
          <p:cNvPr id="73" name="Group 72">
            <a:extLst>
              <a:ext uri="{FF2B5EF4-FFF2-40B4-BE49-F238E27FC236}">
                <a16:creationId xmlns:a16="http://schemas.microsoft.com/office/drawing/2014/main" id="{306369B7-9BBA-41B0-A115-E218E7C2FF96}"/>
              </a:ext>
            </a:extLst>
          </p:cNvPr>
          <p:cNvGrpSpPr/>
          <p:nvPr/>
        </p:nvGrpSpPr>
        <p:grpSpPr>
          <a:xfrm>
            <a:off x="10383687" y="3225465"/>
            <a:ext cx="1207075" cy="1539997"/>
            <a:chOff x="10383687" y="3195952"/>
            <a:chExt cx="1207075" cy="1569438"/>
          </a:xfrm>
        </p:grpSpPr>
        <p:grpSp>
          <p:nvGrpSpPr>
            <p:cNvPr id="74" name="Group 73">
              <a:extLst>
                <a:ext uri="{FF2B5EF4-FFF2-40B4-BE49-F238E27FC236}">
                  <a16:creationId xmlns:a16="http://schemas.microsoft.com/office/drawing/2014/main" id="{52801A72-A870-44B6-8D90-0A32496DF1B9}"/>
                </a:ext>
              </a:extLst>
            </p:cNvPr>
            <p:cNvGrpSpPr/>
            <p:nvPr/>
          </p:nvGrpSpPr>
          <p:grpSpPr>
            <a:xfrm>
              <a:off x="10869826" y="3195952"/>
              <a:ext cx="234796" cy="1569438"/>
              <a:chOff x="10057309" y="2287176"/>
              <a:chExt cx="240576" cy="2214612"/>
            </a:xfrm>
          </p:grpSpPr>
          <p:sp>
            <p:nvSpPr>
              <p:cNvPr id="101" name="Arrow: Down 100">
                <a:extLst>
                  <a:ext uri="{FF2B5EF4-FFF2-40B4-BE49-F238E27FC236}">
                    <a16:creationId xmlns:a16="http://schemas.microsoft.com/office/drawing/2014/main" id="{FC0E6005-F95D-4FEA-B12A-5B773DC7BCD1}"/>
                  </a:ext>
                </a:extLst>
              </p:cNvPr>
              <p:cNvSpPr/>
              <p:nvPr/>
            </p:nvSpPr>
            <p:spPr>
              <a:xfrm>
                <a:off x="10099352" y="2287176"/>
                <a:ext cx="156928" cy="2214612"/>
              </a:xfrm>
              <a:prstGeom prst="downArrow">
                <a:avLst>
                  <a:gd name="adj1" fmla="val 50000"/>
                  <a:gd name="adj2" fmla="val 123790"/>
                </a:avLst>
              </a:prstGeom>
              <a:pattFill prst="dkHorz">
                <a:fgClr>
                  <a:srgbClr val="E35205"/>
                </a:fgClr>
                <a:bgClr>
                  <a:srgbClr val="CCDBE7"/>
                </a:bgClr>
              </a:patt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Narrow" panose="020B0606020202030204" pitchFamily="34" charset="0"/>
                </a:endParaRPr>
              </a:p>
            </p:txBody>
          </p:sp>
          <p:sp>
            <p:nvSpPr>
              <p:cNvPr id="109" name="Isosceles Triangle 108">
                <a:extLst>
                  <a:ext uri="{FF2B5EF4-FFF2-40B4-BE49-F238E27FC236}">
                    <a16:creationId xmlns:a16="http://schemas.microsoft.com/office/drawing/2014/main" id="{DB5D4D1A-E9DC-46FC-B7E5-F6F4990BD789}"/>
                  </a:ext>
                </a:extLst>
              </p:cNvPr>
              <p:cNvSpPr/>
              <p:nvPr/>
            </p:nvSpPr>
            <p:spPr>
              <a:xfrm rot="10800000">
                <a:off x="10057309" y="4227722"/>
                <a:ext cx="240576" cy="266923"/>
              </a:xfrm>
              <a:prstGeom prst="triangle">
                <a:avLst/>
              </a:prstGeom>
              <a:solidFill>
                <a:srgbClr val="E35205"/>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err="1">
                  <a:ln>
                    <a:noFill/>
                  </a:ln>
                  <a:solidFill>
                    <a:srgbClr val="FFFFFF"/>
                  </a:solidFill>
                  <a:effectLst/>
                  <a:uLnTx/>
                  <a:uFillTx/>
                  <a:latin typeface="Arial Narrow" panose="020B0606020202030204" pitchFamily="34" charset="0"/>
                </a:endParaRPr>
              </a:p>
            </p:txBody>
          </p:sp>
        </p:grpSp>
        <p:sp>
          <p:nvSpPr>
            <p:cNvPr id="75" name="TextBox 74">
              <a:extLst>
                <a:ext uri="{FF2B5EF4-FFF2-40B4-BE49-F238E27FC236}">
                  <a16:creationId xmlns:a16="http://schemas.microsoft.com/office/drawing/2014/main" id="{D1378587-AF19-4A7D-A7FB-531A86DAA846}"/>
                </a:ext>
              </a:extLst>
            </p:cNvPr>
            <p:cNvSpPr txBox="1"/>
            <p:nvPr/>
          </p:nvSpPr>
          <p:spPr>
            <a:xfrm>
              <a:off x="10383687" y="3710180"/>
              <a:ext cx="1207075" cy="584999"/>
            </a:xfrm>
            <a:prstGeom prst="rect">
              <a:avLst/>
            </a:prstGeom>
            <a:solidFill>
              <a:schemeClr val="accent4">
                <a:lumMod val="20000"/>
                <a:lumOff val="80000"/>
              </a:schemeClr>
            </a:solidFill>
          </p:spPr>
          <p:txBody>
            <a:bodyPr wrap="square" lIns="0" tIns="0" rIns="0" bIns="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E35205"/>
                  </a:solidFill>
                  <a:effectLst/>
                  <a:uLnTx/>
                  <a:uFillTx/>
                  <a:latin typeface="Arial Narrow" panose="020B0606020202030204" pitchFamily="34" charset="0"/>
                  <a:cs typeface="Effra"/>
                </a:rPr>
                <a:t>Unblinding and optional crossover to RDN </a:t>
              </a:r>
              <a:endParaRPr kumimoji="0" lang="en-US" sz="1200" b="1" i="0" u="none" strike="noStrike" kern="1200" cap="none" spc="0" normalizeH="0" baseline="0" noProof="0" dirty="0" err="1">
                <a:ln>
                  <a:noFill/>
                </a:ln>
                <a:solidFill>
                  <a:srgbClr val="E35205"/>
                </a:solidFill>
                <a:effectLst/>
                <a:uLnTx/>
                <a:uFillTx/>
                <a:latin typeface="Arial Narrow" panose="020B0606020202030204" pitchFamily="34" charset="0"/>
                <a:cs typeface="Effra"/>
              </a:endParaRPr>
            </a:p>
          </p:txBody>
        </p:sp>
      </p:grpSp>
    </p:spTree>
    <p:extLst>
      <p:ext uri="{BB962C8B-B14F-4D97-AF65-F5344CB8AC3E}">
        <p14:creationId xmlns:p14="http://schemas.microsoft.com/office/powerpoint/2010/main" val="99343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80">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1"/>
                                        </p:tgtEl>
                                        <p:attrNameLst>
                                          <p:attrName>style.visibility</p:attrName>
                                        </p:attrNameLst>
                                      </p:cBhvr>
                                      <p:to>
                                        <p:strVal val="visible"/>
                                      </p:to>
                                    </p:set>
                                    <p:animEffect transition="in" filter="fade">
                                      <p:cBhvr>
                                        <p:cTn id="23" dur="500"/>
                                        <p:tgtEl>
                                          <p:spTgt spid="7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3"/>
                                        </p:tgtEl>
                                        <p:attrNameLst>
                                          <p:attrName>style.visibility</p:attrName>
                                        </p:attrNameLst>
                                      </p:cBhvr>
                                      <p:to>
                                        <p:strVal val="visible"/>
                                      </p:to>
                                    </p:set>
                                    <p:animEffect transition="in" filter="fade">
                                      <p:cBhvr>
                                        <p:cTn id="28" dur="500"/>
                                        <p:tgtEl>
                                          <p:spTgt spid="73"/>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AC63B-75FE-4960-9AD5-43EC9AAC82E5}"/>
              </a:ext>
            </a:extLst>
          </p:cNvPr>
          <p:cNvSpPr>
            <a:spLocks noGrp="1"/>
          </p:cNvSpPr>
          <p:nvPr>
            <p:ph type="title"/>
          </p:nvPr>
        </p:nvSpPr>
        <p:spPr/>
        <p:txBody>
          <a:bodyPr>
            <a:normAutofit fontScale="90000"/>
          </a:bodyPr>
          <a:lstStyle/>
          <a:p>
            <a:r>
              <a:rPr lang="en-US" dirty="0"/>
              <a:t>SPYRAL HTN-OFF MED</a:t>
            </a:r>
          </a:p>
        </p:txBody>
      </p:sp>
      <p:sp>
        <p:nvSpPr>
          <p:cNvPr id="3" name="Content Placeholder 2">
            <a:extLst>
              <a:ext uri="{FF2B5EF4-FFF2-40B4-BE49-F238E27FC236}">
                <a16:creationId xmlns:a16="http://schemas.microsoft.com/office/drawing/2014/main" id="{F07276A5-5888-41F5-8ADD-BB9CAA5B62FA}"/>
              </a:ext>
            </a:extLst>
          </p:cNvPr>
          <p:cNvSpPr>
            <a:spLocks noGrp="1"/>
          </p:cNvSpPr>
          <p:nvPr>
            <p:ph idx="1"/>
          </p:nvPr>
        </p:nvSpPr>
        <p:spPr/>
        <p:txBody>
          <a:bodyPr/>
          <a:lstStyle/>
          <a:p>
            <a:r>
              <a:rPr lang="en-US" dirty="0"/>
              <a:t>Main renal arterial vessel diameter greater than </a:t>
            </a:r>
            <a:r>
              <a:rPr lang="en-US" b="1" dirty="0"/>
              <a:t>3</a:t>
            </a:r>
            <a:r>
              <a:rPr lang="en-US" dirty="0"/>
              <a:t>mm and less than 8mm in each kidney </a:t>
            </a:r>
          </a:p>
          <a:p>
            <a:r>
              <a:rPr lang="en-US" dirty="0"/>
              <a:t>Anatomy allows for simultaneous </a:t>
            </a:r>
            <a:r>
              <a:rPr lang="en-US" dirty="0" err="1"/>
              <a:t>quadrantic</a:t>
            </a:r>
            <a:r>
              <a:rPr lang="en-US" dirty="0"/>
              <a:t> radio frequency ablations in the main renal artery or in all branch vessels greater than 3mm and less than 8mm</a:t>
            </a:r>
          </a:p>
          <a:p>
            <a:endParaRPr lang="en-US" dirty="0"/>
          </a:p>
          <a:p>
            <a:r>
              <a:rPr lang="en-US" dirty="0"/>
              <a:t>No exclusion for main vessels &lt; 20mm</a:t>
            </a:r>
          </a:p>
          <a:p>
            <a:r>
              <a:rPr lang="en-US" dirty="0"/>
              <a:t>No exclusion for presence accessory vessels</a:t>
            </a:r>
          </a:p>
        </p:txBody>
      </p:sp>
      <p:sp>
        <p:nvSpPr>
          <p:cNvPr id="4" name="Text Placeholder 3">
            <a:extLst>
              <a:ext uri="{FF2B5EF4-FFF2-40B4-BE49-F238E27FC236}">
                <a16:creationId xmlns:a16="http://schemas.microsoft.com/office/drawing/2014/main" id="{44064740-1D30-404D-8103-C7867BA4BADE}"/>
              </a:ext>
            </a:extLst>
          </p:cNvPr>
          <p:cNvSpPr>
            <a:spLocks noGrp="1"/>
          </p:cNvSpPr>
          <p:nvPr>
            <p:ph type="body" sz="quarter" idx="13"/>
          </p:nvPr>
        </p:nvSpPr>
        <p:spPr/>
        <p:txBody>
          <a:bodyPr/>
          <a:lstStyle/>
          <a:p>
            <a:r>
              <a:rPr lang="en-US" dirty="0"/>
              <a:t>Anatomic Eligibility</a:t>
            </a:r>
          </a:p>
        </p:txBody>
      </p:sp>
    </p:spTree>
    <p:extLst>
      <p:ext uri="{BB962C8B-B14F-4D97-AF65-F5344CB8AC3E}">
        <p14:creationId xmlns:p14="http://schemas.microsoft.com/office/powerpoint/2010/main" val="2841821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SPYRAL HTN – OFF MED</a:t>
            </a:r>
          </a:p>
        </p:txBody>
      </p:sp>
      <p:sp>
        <p:nvSpPr>
          <p:cNvPr id="4" name="Text Placeholder 3"/>
          <p:cNvSpPr>
            <a:spLocks noGrp="1"/>
          </p:cNvSpPr>
          <p:nvPr>
            <p:ph type="body" sz="quarter" idx="13"/>
          </p:nvPr>
        </p:nvSpPr>
        <p:spPr/>
        <p:txBody>
          <a:bodyPr/>
          <a:lstStyle/>
          <a:p>
            <a:r>
              <a:rPr lang="en-US"/>
              <a:t>Patient Baseline Characteristics</a:t>
            </a:r>
            <a:endParaRPr lang="en-US" dirty="0"/>
          </a:p>
        </p:txBody>
      </p:sp>
      <p:sp>
        <p:nvSpPr>
          <p:cNvPr id="5" name="Text Placeholder 4"/>
          <p:cNvSpPr>
            <a:spLocks noGrp="1"/>
          </p:cNvSpPr>
          <p:nvPr>
            <p:ph type="body" sz="quarter" idx="14"/>
          </p:nvPr>
        </p:nvSpPr>
        <p:spPr>
          <a:xfrm>
            <a:off x="365125" y="5899975"/>
            <a:ext cx="11461750" cy="704850"/>
          </a:xfrm>
        </p:spPr>
        <p:txBody>
          <a:bodyPr>
            <a:noAutofit/>
          </a:bodyPr>
          <a:lstStyle/>
          <a:p>
            <a:endParaRPr lang="en-US" b="1" i="1" dirty="0"/>
          </a:p>
          <a:p>
            <a:endParaRPr lang="en-US" b="1" i="1" dirty="0"/>
          </a:p>
          <a:p>
            <a:r>
              <a:rPr lang="en-GB" b="1" baseline="30000" dirty="0"/>
              <a:t>† </a:t>
            </a:r>
            <a:r>
              <a:rPr lang="en-GB" b="1" dirty="0"/>
              <a:t>Events occurred &gt; 3 months before randomization</a:t>
            </a:r>
            <a:endParaRPr lang="en-US" b="1" dirty="0"/>
          </a:p>
          <a:p>
            <a:r>
              <a:rPr lang="en-US" b="1" i="1" dirty="0"/>
              <a:t>P</a:t>
            </a:r>
            <a:r>
              <a:rPr lang="en-US" b="1" dirty="0"/>
              <a:t> = NS for differences in all baseline characteristics</a:t>
            </a:r>
          </a:p>
        </p:txBody>
      </p:sp>
      <p:graphicFrame>
        <p:nvGraphicFramePr>
          <p:cNvPr id="6" name="Content Placeholder 8">
            <a:extLst>
              <a:ext uri="{FF2B5EF4-FFF2-40B4-BE49-F238E27FC236}">
                <a16:creationId xmlns:a16="http://schemas.microsoft.com/office/drawing/2014/main" id="{18AAEB9E-F5DE-4D25-8B9E-0944216C12AC}"/>
              </a:ext>
            </a:extLst>
          </p:cNvPr>
          <p:cNvGraphicFramePr>
            <a:graphicFrameLocks/>
          </p:cNvGraphicFramePr>
          <p:nvPr>
            <p:extLst>
              <p:ext uri="{D42A27DB-BD31-4B8C-83A1-F6EECF244321}">
                <p14:modId xmlns:p14="http://schemas.microsoft.com/office/powerpoint/2010/main" val="3944649818"/>
              </p:ext>
            </p:extLst>
          </p:nvPr>
        </p:nvGraphicFramePr>
        <p:xfrm>
          <a:off x="365760" y="1485906"/>
          <a:ext cx="11465304" cy="4409440"/>
        </p:xfrm>
        <a:graphic>
          <a:graphicData uri="http://schemas.openxmlformats.org/drawingml/2006/table">
            <a:tbl>
              <a:tblPr firstRow="1" bandRow="1">
                <a:tableStyleId>{5C22544A-7EE6-4342-B048-85BDC9FD1C3A}</a:tableStyleId>
              </a:tblPr>
              <a:tblGrid>
                <a:gridCol w="5809262">
                  <a:extLst>
                    <a:ext uri="{9D8B030D-6E8A-4147-A177-3AD203B41FA5}">
                      <a16:colId xmlns:a16="http://schemas.microsoft.com/office/drawing/2014/main" val="1035110852"/>
                    </a:ext>
                  </a:extLst>
                </a:gridCol>
                <a:gridCol w="2828021">
                  <a:extLst>
                    <a:ext uri="{9D8B030D-6E8A-4147-A177-3AD203B41FA5}">
                      <a16:colId xmlns:a16="http://schemas.microsoft.com/office/drawing/2014/main" val="192837990"/>
                    </a:ext>
                  </a:extLst>
                </a:gridCol>
                <a:gridCol w="2828021">
                  <a:extLst>
                    <a:ext uri="{9D8B030D-6E8A-4147-A177-3AD203B41FA5}">
                      <a16:colId xmlns:a16="http://schemas.microsoft.com/office/drawing/2014/main" val="2512803714"/>
                    </a:ext>
                  </a:extLst>
                </a:gridCol>
              </a:tblGrid>
              <a:tr h="370840">
                <a:tc>
                  <a:txBody>
                    <a:bodyPr/>
                    <a:lstStyle/>
                    <a:p>
                      <a:r>
                        <a:rPr lang="en-GB" sz="1600" b="0" i="0" kern="1200" dirty="0">
                          <a:solidFill>
                            <a:schemeClr val="lt1"/>
                          </a:solidFill>
                          <a:effectLst/>
                          <a:latin typeface="Arial Narrow" panose="020B0606020202030204" pitchFamily="34" charset="0"/>
                          <a:ea typeface="+mn-ea"/>
                          <a:cs typeface="+mn-cs"/>
                        </a:rPr>
                        <a:t>Mean ± SD or %</a:t>
                      </a:r>
                      <a:endParaRPr lang="en-US" sz="1600" b="0" i="0" dirty="0">
                        <a:latin typeface="Arial Narrow" panose="020B0606020202030204" pitchFamily="34" charset="0"/>
                      </a:endParaRPr>
                    </a:p>
                  </a:txBody>
                  <a:tcPr marL="185344" marR="185344" anchor="ctr"/>
                </a:tc>
                <a:tc>
                  <a:txBody>
                    <a:bodyPr/>
                    <a:lstStyle/>
                    <a:p>
                      <a:pPr algn="ctr"/>
                      <a:r>
                        <a:rPr lang="en-US" sz="2000" b="1" i="0" dirty="0">
                          <a:latin typeface="Arial Narrow" panose="020B0606020202030204" pitchFamily="34" charset="0"/>
                        </a:rPr>
                        <a:t>RDN</a:t>
                      </a:r>
                    </a:p>
                    <a:p>
                      <a:pPr algn="ctr"/>
                      <a:r>
                        <a:rPr lang="en-US" sz="2000" b="1" i="0" dirty="0">
                          <a:latin typeface="Arial Narrow" panose="020B0606020202030204" pitchFamily="34" charset="0"/>
                        </a:rPr>
                        <a:t>(N = 38)</a:t>
                      </a:r>
                    </a:p>
                  </a:txBody>
                  <a:tcPr marL="185344" marR="185344"/>
                </a:tc>
                <a:tc>
                  <a:txBody>
                    <a:bodyPr/>
                    <a:lstStyle/>
                    <a:p>
                      <a:pPr algn="ctr"/>
                      <a:r>
                        <a:rPr lang="en-US" sz="2000" b="1" i="0" dirty="0">
                          <a:latin typeface="Arial Narrow" panose="020B0606020202030204" pitchFamily="34" charset="0"/>
                        </a:rPr>
                        <a:t>Sham Control</a:t>
                      </a:r>
                    </a:p>
                    <a:p>
                      <a:pPr algn="ctr"/>
                      <a:r>
                        <a:rPr lang="en-US" sz="2000" b="1" i="0" dirty="0">
                          <a:latin typeface="Arial Narrow" panose="020B0606020202030204" pitchFamily="34" charset="0"/>
                        </a:rPr>
                        <a:t>(N = 42)</a:t>
                      </a:r>
                    </a:p>
                  </a:txBody>
                  <a:tcPr marL="185344" marR="185344"/>
                </a:tc>
                <a:extLst>
                  <a:ext uri="{0D108BD9-81ED-4DB2-BD59-A6C34878D82A}">
                    <a16:rowId xmlns:a16="http://schemas.microsoft.com/office/drawing/2014/main" val="409198351"/>
                  </a:ext>
                </a:extLst>
              </a:tr>
              <a:tr h="370840">
                <a:tc>
                  <a:txBody>
                    <a:bodyPr/>
                    <a:lstStyle/>
                    <a:p>
                      <a:pPr marL="0" marR="0">
                        <a:lnSpc>
                          <a:spcPct val="115000"/>
                        </a:lnSpc>
                        <a:spcBef>
                          <a:spcPts val="0"/>
                        </a:spcBef>
                        <a:spcAft>
                          <a:spcPts val="0"/>
                        </a:spcAft>
                      </a:pPr>
                      <a:r>
                        <a:rPr lang="en-GB" sz="1800" b="1" i="0" dirty="0">
                          <a:effectLst/>
                          <a:latin typeface="Arial Narrow" panose="020B0606020202030204" pitchFamily="34" charset="0"/>
                          <a:ea typeface="Calibri" panose="020F0502020204030204" pitchFamily="34" charset="0"/>
                          <a:cs typeface="Times New Roman" panose="02020603050405020304" pitchFamily="18" charset="0"/>
                        </a:rPr>
                        <a:t>Age (years)</a:t>
                      </a:r>
                      <a:endParaRPr lang="en-US" sz="1800" b="1" i="0" dirty="0">
                        <a:effectLst/>
                        <a:latin typeface="Arial Narrow" panose="020B0606020202030204" pitchFamily="34" charset="0"/>
                        <a:ea typeface="Calibri" panose="020F0502020204030204" pitchFamily="34" charset="0"/>
                        <a:cs typeface="Times New Roman" panose="02020603050405020304" pitchFamily="18" charset="0"/>
                      </a:endParaRPr>
                    </a:p>
                  </a:txBody>
                  <a:tcPr marL="182880" marR="182880" marT="0" marB="0" anchor="ctr"/>
                </a:tc>
                <a:tc>
                  <a:txBody>
                    <a:bodyPr/>
                    <a:lstStyle/>
                    <a:p>
                      <a:pPr marL="0" marR="0" algn="ctr">
                        <a:lnSpc>
                          <a:spcPct val="115000"/>
                        </a:lnSpc>
                        <a:spcBef>
                          <a:spcPts val="0"/>
                        </a:spcBef>
                        <a:spcAft>
                          <a:spcPts val="0"/>
                        </a:spcAft>
                      </a:pPr>
                      <a:r>
                        <a:rPr lang="en-GB" sz="1800" b="1" i="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56 ± 10</a:t>
                      </a:r>
                      <a:endParaRPr lang="en-US" sz="1800" b="1" i="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GB" sz="1800" b="1" i="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53 ± 12</a:t>
                      </a:r>
                      <a:endParaRPr lang="en-US" sz="1800" b="1" i="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6536791"/>
                  </a:ext>
                </a:extLst>
              </a:tr>
              <a:tr h="370840">
                <a:tc>
                  <a:txBody>
                    <a:bodyPr/>
                    <a:lstStyle/>
                    <a:p>
                      <a:pPr marL="0" marR="0">
                        <a:lnSpc>
                          <a:spcPct val="115000"/>
                        </a:lnSpc>
                        <a:spcBef>
                          <a:spcPts val="0"/>
                        </a:spcBef>
                        <a:spcAft>
                          <a:spcPts val="0"/>
                        </a:spcAft>
                      </a:pPr>
                      <a:r>
                        <a:rPr lang="en-GB" sz="1800" b="1" i="0" dirty="0">
                          <a:effectLst/>
                          <a:latin typeface="Arial Narrow" panose="020B0606020202030204" pitchFamily="34" charset="0"/>
                          <a:ea typeface="Calibri" panose="020F0502020204030204" pitchFamily="34" charset="0"/>
                          <a:cs typeface="Times New Roman" panose="02020603050405020304" pitchFamily="18" charset="0"/>
                        </a:rPr>
                        <a:t>Male</a:t>
                      </a:r>
                      <a:endParaRPr lang="en-US" sz="1800" b="1" i="0" dirty="0">
                        <a:effectLst/>
                        <a:latin typeface="Arial Narrow" panose="020B0606020202030204" pitchFamily="34" charset="0"/>
                        <a:ea typeface="Calibri" panose="020F0502020204030204" pitchFamily="34" charset="0"/>
                        <a:cs typeface="Times New Roman" panose="02020603050405020304" pitchFamily="18" charset="0"/>
                      </a:endParaRPr>
                    </a:p>
                  </a:txBody>
                  <a:tcPr marL="182880" marR="182880" marT="0" marB="0" anchor="ctr"/>
                </a:tc>
                <a:tc>
                  <a:txBody>
                    <a:bodyPr/>
                    <a:lstStyle/>
                    <a:p>
                      <a:pPr marL="0" marR="0" algn="ctr">
                        <a:lnSpc>
                          <a:spcPct val="115000"/>
                        </a:lnSpc>
                        <a:spcBef>
                          <a:spcPts val="0"/>
                        </a:spcBef>
                        <a:spcAft>
                          <a:spcPts val="0"/>
                        </a:spcAft>
                      </a:pPr>
                      <a:r>
                        <a:rPr lang="en-GB" sz="1800" b="1" i="0"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68</a:t>
                      </a:r>
                      <a:endParaRPr lang="en-US" sz="1800" b="1" i="0"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GB" sz="1800" b="1" i="0"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74</a:t>
                      </a:r>
                      <a:endParaRPr lang="en-US" sz="1800" b="1" i="0"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87184399"/>
                  </a:ext>
                </a:extLst>
              </a:tr>
              <a:tr h="370840">
                <a:tc>
                  <a:txBody>
                    <a:bodyPr/>
                    <a:lstStyle/>
                    <a:p>
                      <a:pPr marL="0" marR="0">
                        <a:lnSpc>
                          <a:spcPct val="115000"/>
                        </a:lnSpc>
                        <a:spcBef>
                          <a:spcPts val="0"/>
                        </a:spcBef>
                        <a:spcAft>
                          <a:spcPts val="0"/>
                        </a:spcAft>
                      </a:pPr>
                      <a:r>
                        <a:rPr lang="en-GB" sz="1800" b="1" i="0" dirty="0">
                          <a:effectLst/>
                          <a:latin typeface="Arial Narrow" panose="020B0606020202030204" pitchFamily="34" charset="0"/>
                          <a:ea typeface="Calibri" panose="020F0502020204030204" pitchFamily="34" charset="0"/>
                          <a:cs typeface="Times New Roman" panose="02020603050405020304" pitchFamily="18" charset="0"/>
                        </a:rPr>
                        <a:t>BMI (kg/m</a:t>
                      </a:r>
                      <a:r>
                        <a:rPr lang="en-GB" sz="1800" b="1" i="0" baseline="30000" dirty="0">
                          <a:effectLst/>
                          <a:latin typeface="Arial Narrow" panose="020B0606020202030204" pitchFamily="34" charset="0"/>
                          <a:ea typeface="Calibri" panose="020F0502020204030204" pitchFamily="34" charset="0"/>
                          <a:cs typeface="Times New Roman" panose="02020603050405020304" pitchFamily="18" charset="0"/>
                        </a:rPr>
                        <a:t>2</a:t>
                      </a:r>
                      <a:r>
                        <a:rPr lang="en-GB" sz="1800" b="1" i="0" dirty="0">
                          <a:effectLst/>
                          <a:latin typeface="Arial Narrow" panose="020B0606020202030204" pitchFamily="34" charset="0"/>
                          <a:ea typeface="Calibri" panose="020F0502020204030204" pitchFamily="34" charset="0"/>
                          <a:cs typeface="Times New Roman" panose="02020603050405020304" pitchFamily="18" charset="0"/>
                        </a:rPr>
                        <a:t>)</a:t>
                      </a:r>
                      <a:endParaRPr lang="en-US" sz="1800" b="1" i="0" dirty="0">
                        <a:effectLst/>
                        <a:latin typeface="Arial Narrow" panose="020B0606020202030204" pitchFamily="34" charset="0"/>
                        <a:ea typeface="Calibri" panose="020F0502020204030204" pitchFamily="34" charset="0"/>
                        <a:cs typeface="Times New Roman" panose="02020603050405020304" pitchFamily="18" charset="0"/>
                      </a:endParaRPr>
                    </a:p>
                  </a:txBody>
                  <a:tcPr marL="182880" marR="182880" marT="0" marB="0" anchor="ctr"/>
                </a:tc>
                <a:tc>
                  <a:txBody>
                    <a:bodyPr/>
                    <a:lstStyle/>
                    <a:p>
                      <a:pPr marL="0" marR="0" algn="ctr">
                        <a:lnSpc>
                          <a:spcPct val="115000"/>
                        </a:lnSpc>
                        <a:spcBef>
                          <a:spcPts val="0"/>
                        </a:spcBef>
                        <a:spcAft>
                          <a:spcPts val="0"/>
                        </a:spcAft>
                      </a:pPr>
                      <a:r>
                        <a:rPr lang="en-GB" sz="1800" b="1" i="0"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30± 5</a:t>
                      </a:r>
                      <a:endParaRPr lang="en-US" sz="1800" b="1" i="0"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GB" sz="1800" b="1" i="0"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30±5</a:t>
                      </a:r>
                      <a:endParaRPr lang="en-US" sz="1800" b="1" i="0"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53421882"/>
                  </a:ext>
                </a:extLst>
              </a:tr>
              <a:tr h="370840">
                <a:tc>
                  <a:txBody>
                    <a:bodyPr/>
                    <a:lstStyle/>
                    <a:p>
                      <a:pPr marL="0" marR="0">
                        <a:lnSpc>
                          <a:spcPct val="115000"/>
                        </a:lnSpc>
                        <a:spcBef>
                          <a:spcPts val="0"/>
                        </a:spcBef>
                        <a:spcAft>
                          <a:spcPts val="0"/>
                        </a:spcAft>
                      </a:pPr>
                      <a:r>
                        <a:rPr lang="en-GB" sz="1800" b="1" i="0" dirty="0">
                          <a:effectLst/>
                          <a:latin typeface="Arial Narrow" panose="020B0606020202030204" pitchFamily="34" charset="0"/>
                          <a:ea typeface="Calibri" panose="020F0502020204030204" pitchFamily="34" charset="0"/>
                          <a:cs typeface="Times New Roman" panose="02020603050405020304" pitchFamily="18" charset="0"/>
                        </a:rPr>
                        <a:t>Diabetes (type 2)</a:t>
                      </a:r>
                      <a:endParaRPr lang="en-US" sz="1800" b="1" i="0" dirty="0">
                        <a:effectLst/>
                        <a:latin typeface="Arial Narrow" panose="020B0606020202030204" pitchFamily="34" charset="0"/>
                        <a:ea typeface="Calibri" panose="020F0502020204030204" pitchFamily="34" charset="0"/>
                        <a:cs typeface="Times New Roman" panose="02020603050405020304" pitchFamily="18" charset="0"/>
                      </a:endParaRPr>
                    </a:p>
                  </a:txBody>
                  <a:tcPr marL="182880" marR="182880" marT="0" marB="0" anchor="ctr"/>
                </a:tc>
                <a:tc>
                  <a:txBody>
                    <a:bodyPr/>
                    <a:lstStyle/>
                    <a:p>
                      <a:pPr marL="0" marR="0" algn="ctr">
                        <a:lnSpc>
                          <a:spcPct val="115000"/>
                        </a:lnSpc>
                        <a:spcBef>
                          <a:spcPts val="0"/>
                        </a:spcBef>
                        <a:spcAft>
                          <a:spcPts val="0"/>
                        </a:spcAft>
                      </a:pPr>
                      <a:r>
                        <a:rPr lang="en-GB" sz="1800" b="1" i="0"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2.6</a:t>
                      </a:r>
                      <a:endParaRPr lang="en-US" sz="1800" b="1" i="0"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GB" sz="1800" b="1" i="0"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7.1</a:t>
                      </a:r>
                      <a:endParaRPr lang="en-US" sz="1800" b="1" i="0"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7855580"/>
                  </a:ext>
                </a:extLst>
              </a:tr>
              <a:tr h="370840">
                <a:tc>
                  <a:txBody>
                    <a:bodyPr/>
                    <a:lstStyle/>
                    <a:p>
                      <a:pPr marL="0" marR="0">
                        <a:lnSpc>
                          <a:spcPct val="115000"/>
                        </a:lnSpc>
                        <a:spcBef>
                          <a:spcPts val="0"/>
                        </a:spcBef>
                        <a:spcAft>
                          <a:spcPts val="0"/>
                        </a:spcAft>
                      </a:pPr>
                      <a:r>
                        <a:rPr lang="en-GB" sz="1800" b="1" i="0" dirty="0">
                          <a:effectLst/>
                          <a:latin typeface="Arial Narrow" panose="020B0606020202030204" pitchFamily="34" charset="0"/>
                          <a:ea typeface="Calibri" panose="020F0502020204030204" pitchFamily="34" charset="0"/>
                          <a:cs typeface="Times New Roman" panose="02020603050405020304" pitchFamily="18" charset="0"/>
                        </a:rPr>
                        <a:t>Current smoker</a:t>
                      </a:r>
                      <a:endParaRPr lang="en-US" sz="1800" b="1" i="0" dirty="0">
                        <a:effectLst/>
                        <a:latin typeface="Arial Narrow" panose="020B0606020202030204" pitchFamily="34" charset="0"/>
                        <a:ea typeface="Calibri" panose="020F0502020204030204" pitchFamily="34" charset="0"/>
                        <a:cs typeface="Times New Roman" panose="02020603050405020304" pitchFamily="18" charset="0"/>
                      </a:endParaRPr>
                    </a:p>
                  </a:txBody>
                  <a:tcPr marL="182880" marR="182880" marT="0" marB="0" anchor="ctr"/>
                </a:tc>
                <a:tc>
                  <a:txBody>
                    <a:bodyPr/>
                    <a:lstStyle/>
                    <a:p>
                      <a:pPr marL="0" marR="0" algn="ctr">
                        <a:lnSpc>
                          <a:spcPct val="115000"/>
                        </a:lnSpc>
                        <a:spcBef>
                          <a:spcPts val="0"/>
                        </a:spcBef>
                        <a:spcAft>
                          <a:spcPts val="0"/>
                        </a:spcAft>
                      </a:pPr>
                      <a:r>
                        <a:rPr lang="en-GB" sz="1800" b="1" i="0"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11</a:t>
                      </a:r>
                      <a:endParaRPr lang="en-US" sz="1800" b="1" i="0"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GB" sz="1800" b="1" i="0"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24</a:t>
                      </a:r>
                      <a:endParaRPr lang="en-US" sz="1800" b="1" i="0"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27969039"/>
                  </a:ext>
                </a:extLst>
              </a:tr>
              <a:tr h="370840">
                <a:tc>
                  <a:txBody>
                    <a:bodyPr/>
                    <a:lstStyle/>
                    <a:p>
                      <a:pPr marL="0" marR="0">
                        <a:lnSpc>
                          <a:spcPct val="115000"/>
                        </a:lnSpc>
                        <a:spcBef>
                          <a:spcPts val="0"/>
                        </a:spcBef>
                        <a:spcAft>
                          <a:spcPts val="0"/>
                        </a:spcAft>
                      </a:pPr>
                      <a:r>
                        <a:rPr lang="en-GB" sz="1800" b="1" i="0" dirty="0">
                          <a:effectLst/>
                          <a:latin typeface="Arial Narrow" panose="020B0606020202030204" pitchFamily="34" charset="0"/>
                          <a:ea typeface="Calibri" panose="020F0502020204030204" pitchFamily="34" charset="0"/>
                          <a:cs typeface="Times New Roman" panose="02020603050405020304" pitchFamily="18" charset="0"/>
                        </a:rPr>
                        <a:t>Obstructive sleep </a:t>
                      </a:r>
                      <a:r>
                        <a:rPr lang="en-GB" sz="1800" b="1" i="0" dirty="0" err="1">
                          <a:effectLst/>
                          <a:latin typeface="Arial Narrow" panose="020B0606020202030204" pitchFamily="34" charset="0"/>
                          <a:ea typeface="Calibri" panose="020F0502020204030204" pitchFamily="34" charset="0"/>
                          <a:cs typeface="Times New Roman" panose="02020603050405020304" pitchFamily="18" charset="0"/>
                        </a:rPr>
                        <a:t>apnea</a:t>
                      </a:r>
                      <a:endParaRPr lang="en-US" sz="1800" b="1" i="0" dirty="0">
                        <a:effectLst/>
                        <a:latin typeface="Arial Narrow" panose="020B0606020202030204" pitchFamily="34" charset="0"/>
                        <a:ea typeface="Calibri" panose="020F0502020204030204" pitchFamily="34" charset="0"/>
                        <a:cs typeface="Times New Roman" panose="02020603050405020304" pitchFamily="18" charset="0"/>
                      </a:endParaRPr>
                    </a:p>
                  </a:txBody>
                  <a:tcPr marL="182880" marR="182880" marT="0" marB="0" anchor="ctr"/>
                </a:tc>
                <a:tc>
                  <a:txBody>
                    <a:bodyPr/>
                    <a:lstStyle/>
                    <a:p>
                      <a:pPr marL="0" marR="0" algn="ctr">
                        <a:lnSpc>
                          <a:spcPct val="115000"/>
                        </a:lnSpc>
                        <a:spcBef>
                          <a:spcPts val="0"/>
                        </a:spcBef>
                        <a:spcAft>
                          <a:spcPts val="0"/>
                        </a:spcAft>
                      </a:pPr>
                      <a:r>
                        <a:rPr lang="en-GB" sz="1800" b="1" i="0"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7.9</a:t>
                      </a:r>
                      <a:endParaRPr lang="en-US" sz="1800" b="1" i="0"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GB" sz="1800" b="1" i="0"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7.1</a:t>
                      </a:r>
                      <a:endParaRPr lang="en-US" sz="1800" b="1" i="0"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35595109"/>
                  </a:ext>
                </a:extLst>
              </a:tr>
              <a:tr h="370840">
                <a:tc>
                  <a:txBody>
                    <a:bodyPr/>
                    <a:lstStyle/>
                    <a:p>
                      <a:pPr marL="0" marR="0">
                        <a:lnSpc>
                          <a:spcPct val="115000"/>
                        </a:lnSpc>
                        <a:spcBef>
                          <a:spcPts val="0"/>
                        </a:spcBef>
                        <a:spcAft>
                          <a:spcPts val="0"/>
                        </a:spcAft>
                      </a:pPr>
                      <a:r>
                        <a:rPr lang="en-GB" sz="1800" b="1" i="0" dirty="0">
                          <a:effectLst/>
                          <a:latin typeface="Arial Narrow" panose="020B0606020202030204" pitchFamily="34" charset="0"/>
                          <a:ea typeface="Calibri" panose="020F0502020204030204" pitchFamily="34" charset="0"/>
                          <a:cs typeface="Times New Roman" panose="02020603050405020304" pitchFamily="18" charset="0"/>
                        </a:rPr>
                        <a:t>Peripheral artery disease</a:t>
                      </a:r>
                      <a:endParaRPr lang="en-US" sz="1800" b="1" i="0" dirty="0">
                        <a:effectLst/>
                        <a:latin typeface="Arial Narrow" panose="020B0606020202030204" pitchFamily="34" charset="0"/>
                        <a:ea typeface="Calibri" panose="020F0502020204030204" pitchFamily="34" charset="0"/>
                        <a:cs typeface="Times New Roman" panose="02020603050405020304" pitchFamily="18" charset="0"/>
                      </a:endParaRPr>
                    </a:p>
                  </a:txBody>
                  <a:tcPr marL="182880" marR="182880" marT="0" marB="0" anchor="ctr"/>
                </a:tc>
                <a:tc>
                  <a:txBody>
                    <a:bodyPr/>
                    <a:lstStyle/>
                    <a:p>
                      <a:pPr marL="0" marR="0" algn="ctr">
                        <a:lnSpc>
                          <a:spcPct val="115000"/>
                        </a:lnSpc>
                        <a:spcBef>
                          <a:spcPts val="0"/>
                        </a:spcBef>
                        <a:spcAft>
                          <a:spcPts val="0"/>
                        </a:spcAft>
                      </a:pPr>
                      <a:r>
                        <a:rPr lang="en-GB" sz="1800" b="1" i="0"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2.6</a:t>
                      </a:r>
                      <a:endParaRPr lang="en-US" sz="1800" b="1" i="0"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GB" sz="1800" b="1" i="0"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0</a:t>
                      </a:r>
                      <a:endParaRPr lang="en-US" sz="1800" b="1" i="0"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55021521"/>
                  </a:ext>
                </a:extLst>
              </a:tr>
              <a:tr h="370840">
                <a:tc>
                  <a:txBody>
                    <a:bodyPr/>
                    <a:lstStyle/>
                    <a:p>
                      <a:pPr marL="0" marR="0">
                        <a:lnSpc>
                          <a:spcPct val="115000"/>
                        </a:lnSpc>
                        <a:spcBef>
                          <a:spcPts val="0"/>
                        </a:spcBef>
                        <a:spcAft>
                          <a:spcPts val="0"/>
                        </a:spcAft>
                      </a:pPr>
                      <a:r>
                        <a:rPr lang="en-GB" sz="1800" b="1" i="0" dirty="0">
                          <a:effectLst/>
                          <a:latin typeface="Arial Narrow" panose="020B0606020202030204" pitchFamily="34" charset="0"/>
                          <a:ea typeface="Calibri" panose="020F0502020204030204" pitchFamily="34" charset="0"/>
                          <a:cs typeface="Times New Roman" panose="02020603050405020304" pitchFamily="18" charset="0"/>
                        </a:rPr>
                        <a:t>Coronary artery disease</a:t>
                      </a:r>
                      <a:r>
                        <a:rPr lang="en-GB" sz="1800" kern="1200" baseline="30000" dirty="0">
                          <a:solidFill>
                            <a:schemeClr val="dk1"/>
                          </a:solidFill>
                          <a:effectLst/>
                          <a:latin typeface="+mn-lt"/>
                          <a:ea typeface="+mn-ea"/>
                          <a:cs typeface="+mn-cs"/>
                        </a:rPr>
                        <a:t>†</a:t>
                      </a:r>
                      <a:endParaRPr lang="en-US" sz="1800" b="1" i="0" baseline="30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182880" marR="182880" marT="0" marB="0" anchor="ctr"/>
                </a:tc>
                <a:tc>
                  <a:txBody>
                    <a:bodyPr/>
                    <a:lstStyle/>
                    <a:p>
                      <a:pPr marL="0" marR="0" algn="ctr">
                        <a:lnSpc>
                          <a:spcPct val="115000"/>
                        </a:lnSpc>
                        <a:spcBef>
                          <a:spcPts val="0"/>
                        </a:spcBef>
                        <a:spcAft>
                          <a:spcPts val="0"/>
                        </a:spcAft>
                      </a:pPr>
                      <a:r>
                        <a:rPr lang="en-GB" sz="1800" b="1" i="0"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0</a:t>
                      </a:r>
                      <a:endParaRPr lang="en-US" sz="1800" b="1" i="0"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GB" sz="1800" b="1" i="0"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4.8</a:t>
                      </a:r>
                      <a:endParaRPr lang="en-US" sz="1800" b="1" i="0"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88977045"/>
                  </a:ext>
                </a:extLst>
              </a:tr>
              <a:tr h="37084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800" b="1" i="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Stroke and t</a:t>
                      </a:r>
                      <a:r>
                        <a:rPr lang="en-GB" sz="1800" b="1" i="0" dirty="0">
                          <a:effectLst/>
                          <a:latin typeface="Arial Narrow" panose="020B0606020202030204" pitchFamily="34" charset="0"/>
                          <a:ea typeface="Calibri" panose="020F0502020204030204" pitchFamily="34" charset="0"/>
                          <a:cs typeface="Times New Roman" panose="02020603050405020304" pitchFamily="18" charset="0"/>
                        </a:rPr>
                        <a:t>ransient ischemic attack</a:t>
                      </a:r>
                      <a:r>
                        <a:rPr lang="en-GB" sz="1800" kern="1200" baseline="30000" dirty="0">
                          <a:solidFill>
                            <a:schemeClr val="dk1"/>
                          </a:solidFill>
                          <a:effectLst/>
                          <a:latin typeface="+mn-lt"/>
                          <a:ea typeface="+mn-ea"/>
                          <a:cs typeface="+mn-cs"/>
                        </a:rPr>
                        <a:t>†</a:t>
                      </a:r>
                      <a:endParaRPr lang="en-US" sz="1800" b="1" i="0" dirty="0">
                        <a:effectLst/>
                        <a:latin typeface="Arial Narrow" panose="020B0606020202030204" pitchFamily="34" charset="0"/>
                        <a:ea typeface="Calibri" panose="020F0502020204030204" pitchFamily="34" charset="0"/>
                        <a:cs typeface="Times New Roman" panose="02020603050405020304" pitchFamily="18" charset="0"/>
                      </a:endParaRPr>
                    </a:p>
                  </a:txBody>
                  <a:tcPr marL="182880" marR="182880" marT="0" marB="0" anchor="ctr"/>
                </a:tc>
                <a:tc>
                  <a:txBody>
                    <a:bodyPr/>
                    <a:lstStyle/>
                    <a:p>
                      <a:pPr marL="0" marR="0" algn="ctr">
                        <a:lnSpc>
                          <a:spcPct val="115000"/>
                        </a:lnSpc>
                        <a:spcBef>
                          <a:spcPts val="0"/>
                        </a:spcBef>
                        <a:spcAft>
                          <a:spcPts val="0"/>
                        </a:spcAft>
                      </a:pPr>
                      <a:r>
                        <a:rPr lang="en-GB" sz="1800" b="1" i="0"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2.6</a:t>
                      </a:r>
                      <a:endParaRPr lang="en-US" sz="1800" b="1" i="0"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GB" sz="1800" b="1" i="0"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0</a:t>
                      </a:r>
                      <a:endParaRPr lang="en-US" sz="1800" b="1" i="0"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64679645"/>
                  </a:ext>
                </a:extLst>
              </a:tr>
              <a:tr h="370840">
                <a:tc>
                  <a:txBody>
                    <a:bodyPr/>
                    <a:lstStyle/>
                    <a:p>
                      <a:pPr marL="0" marR="0">
                        <a:lnSpc>
                          <a:spcPct val="115000"/>
                        </a:lnSpc>
                        <a:spcBef>
                          <a:spcPts val="0"/>
                        </a:spcBef>
                        <a:spcAft>
                          <a:spcPts val="0"/>
                        </a:spcAft>
                      </a:pPr>
                      <a:r>
                        <a:rPr lang="en-GB" sz="1800" b="1" i="0" dirty="0">
                          <a:effectLst/>
                          <a:latin typeface="Arial Narrow" panose="020B0606020202030204" pitchFamily="34" charset="0"/>
                          <a:ea typeface="Calibri" panose="020F0502020204030204" pitchFamily="34" charset="0"/>
                          <a:cs typeface="Times New Roman" panose="02020603050405020304" pitchFamily="18" charset="0"/>
                        </a:rPr>
                        <a:t>Myocardial infarction /</a:t>
                      </a:r>
                      <a:r>
                        <a:rPr lang="en-GB" sz="1800" b="1" i="0" baseline="0" dirty="0">
                          <a:effectLst/>
                          <a:latin typeface="Arial Narrow" panose="020B0606020202030204" pitchFamily="34" charset="0"/>
                          <a:ea typeface="Calibri" panose="020F0502020204030204" pitchFamily="34" charset="0"/>
                          <a:cs typeface="Times New Roman" panose="02020603050405020304" pitchFamily="18" charset="0"/>
                        </a:rPr>
                        <a:t> a</a:t>
                      </a:r>
                      <a:r>
                        <a:rPr lang="en-GB" sz="1800" b="1" i="0" dirty="0">
                          <a:effectLst/>
                          <a:latin typeface="Arial Narrow" panose="020B0606020202030204" pitchFamily="34" charset="0"/>
                          <a:ea typeface="Calibri" panose="020F0502020204030204" pitchFamily="34" charset="0"/>
                          <a:cs typeface="Times New Roman" panose="02020603050405020304" pitchFamily="18" charset="0"/>
                        </a:rPr>
                        <a:t>cute coronary syndrome</a:t>
                      </a:r>
                      <a:r>
                        <a:rPr lang="en-GB" sz="1800" kern="1200" baseline="30000" dirty="0">
                          <a:solidFill>
                            <a:schemeClr val="dk1"/>
                          </a:solidFill>
                          <a:effectLst/>
                          <a:latin typeface="+mn-lt"/>
                          <a:ea typeface="+mn-ea"/>
                          <a:cs typeface="+mn-cs"/>
                        </a:rPr>
                        <a:t>†</a:t>
                      </a:r>
                      <a:endParaRPr lang="en-US" sz="1800" b="1" i="0" dirty="0">
                        <a:effectLst/>
                        <a:latin typeface="Arial Narrow" panose="020B0606020202030204" pitchFamily="34" charset="0"/>
                        <a:ea typeface="Calibri" panose="020F0502020204030204" pitchFamily="34" charset="0"/>
                        <a:cs typeface="Times New Roman" panose="02020603050405020304" pitchFamily="18" charset="0"/>
                      </a:endParaRPr>
                    </a:p>
                  </a:txBody>
                  <a:tcPr marL="182880" marR="182880" marT="0" marB="0" anchor="ctr"/>
                </a:tc>
                <a:tc>
                  <a:txBody>
                    <a:bodyPr/>
                    <a:lstStyle/>
                    <a:p>
                      <a:pPr marL="0" marR="0" algn="ctr">
                        <a:lnSpc>
                          <a:spcPct val="115000"/>
                        </a:lnSpc>
                        <a:spcBef>
                          <a:spcPts val="0"/>
                        </a:spcBef>
                        <a:spcAft>
                          <a:spcPts val="0"/>
                        </a:spcAft>
                      </a:pPr>
                      <a:r>
                        <a:rPr lang="en-GB" sz="1800" b="1" i="0"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0</a:t>
                      </a:r>
                      <a:endParaRPr lang="en-US" sz="1800" b="1" i="0"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GB" sz="1800" b="1" i="0"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2.4</a:t>
                      </a:r>
                      <a:endParaRPr lang="en-US" sz="1800" b="1" i="0" kern="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28404888"/>
                  </a:ext>
                </a:extLst>
              </a:tr>
            </a:tbl>
          </a:graphicData>
        </a:graphic>
      </p:graphicFrame>
    </p:spTree>
    <p:extLst>
      <p:ext uri="{BB962C8B-B14F-4D97-AF65-F5344CB8AC3E}">
        <p14:creationId xmlns:p14="http://schemas.microsoft.com/office/powerpoint/2010/main" val="2802701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SPYRAL HTN – OFF MED</a:t>
            </a:r>
          </a:p>
        </p:txBody>
      </p:sp>
      <p:sp>
        <p:nvSpPr>
          <p:cNvPr id="4" name="Text Placeholder 3"/>
          <p:cNvSpPr>
            <a:spLocks noGrp="1"/>
          </p:cNvSpPr>
          <p:nvPr>
            <p:ph type="body" sz="quarter" idx="13"/>
          </p:nvPr>
        </p:nvSpPr>
        <p:spPr/>
        <p:txBody>
          <a:bodyPr/>
          <a:lstStyle/>
          <a:p>
            <a:r>
              <a:rPr lang="en-US" dirty="0"/>
              <a:t>Baseline Blood Pressure</a:t>
            </a:r>
          </a:p>
        </p:txBody>
      </p:sp>
      <p:sp>
        <p:nvSpPr>
          <p:cNvPr id="8" name="Text Placeholder 4"/>
          <p:cNvSpPr>
            <a:spLocks noGrp="1"/>
          </p:cNvSpPr>
          <p:nvPr>
            <p:ph type="body" sz="quarter" idx="14"/>
          </p:nvPr>
        </p:nvSpPr>
        <p:spPr/>
        <p:txBody>
          <a:bodyPr/>
          <a:lstStyle/>
          <a:p>
            <a:r>
              <a:rPr lang="en-US" b="1" i="1" dirty="0"/>
              <a:t>P</a:t>
            </a:r>
            <a:r>
              <a:rPr lang="en-US" b="1" dirty="0"/>
              <a:t> = NS for differences in all baseline characteristics</a:t>
            </a:r>
          </a:p>
        </p:txBody>
      </p:sp>
      <p:graphicFrame>
        <p:nvGraphicFramePr>
          <p:cNvPr id="11" name="Content Placeholder 8">
            <a:extLst>
              <a:ext uri="{FF2B5EF4-FFF2-40B4-BE49-F238E27FC236}">
                <a16:creationId xmlns:a16="http://schemas.microsoft.com/office/drawing/2014/main" id="{B3047511-A3A0-4CB5-9A53-1D2DC701B48D}"/>
              </a:ext>
            </a:extLst>
          </p:cNvPr>
          <p:cNvGraphicFramePr>
            <a:graphicFrameLocks/>
          </p:cNvGraphicFramePr>
          <p:nvPr>
            <p:extLst>
              <p:ext uri="{D42A27DB-BD31-4B8C-83A1-F6EECF244321}">
                <p14:modId xmlns:p14="http://schemas.microsoft.com/office/powerpoint/2010/main" val="361060833"/>
              </p:ext>
            </p:extLst>
          </p:nvPr>
        </p:nvGraphicFramePr>
        <p:xfrm>
          <a:off x="365125" y="1485906"/>
          <a:ext cx="11461814" cy="4361688"/>
        </p:xfrm>
        <a:graphic>
          <a:graphicData uri="http://schemas.openxmlformats.org/drawingml/2006/table">
            <a:tbl>
              <a:tblPr firstRow="1" bandRow="1">
                <a:tableStyleId>{5C22544A-7EE6-4342-B048-85BDC9FD1C3A}</a:tableStyleId>
              </a:tblPr>
              <a:tblGrid>
                <a:gridCol w="5800626">
                  <a:extLst>
                    <a:ext uri="{9D8B030D-6E8A-4147-A177-3AD203B41FA5}">
                      <a16:colId xmlns:a16="http://schemas.microsoft.com/office/drawing/2014/main" val="1035110852"/>
                    </a:ext>
                  </a:extLst>
                </a:gridCol>
                <a:gridCol w="2830594">
                  <a:extLst>
                    <a:ext uri="{9D8B030D-6E8A-4147-A177-3AD203B41FA5}">
                      <a16:colId xmlns:a16="http://schemas.microsoft.com/office/drawing/2014/main" val="192837990"/>
                    </a:ext>
                  </a:extLst>
                </a:gridCol>
                <a:gridCol w="2830594">
                  <a:extLst>
                    <a:ext uri="{9D8B030D-6E8A-4147-A177-3AD203B41FA5}">
                      <a16:colId xmlns:a16="http://schemas.microsoft.com/office/drawing/2014/main" val="2512803714"/>
                    </a:ext>
                  </a:extLst>
                </a:gridCol>
              </a:tblGrid>
              <a:tr h="704088">
                <a:tc>
                  <a:txBody>
                    <a:bodyPr/>
                    <a:lstStyle/>
                    <a:p>
                      <a:r>
                        <a:rPr lang="en-GB" sz="1600" b="0" i="0" kern="1200" dirty="0">
                          <a:solidFill>
                            <a:schemeClr val="lt1"/>
                          </a:solidFill>
                          <a:effectLst/>
                          <a:latin typeface="Arial Narrow" panose="020B0606020202030204" pitchFamily="34" charset="0"/>
                          <a:ea typeface="+mn-ea"/>
                          <a:cs typeface="+mn-cs"/>
                        </a:rPr>
                        <a:t>Mean ± SD</a:t>
                      </a:r>
                      <a:endParaRPr lang="en-US" sz="1600" b="0" i="0" dirty="0">
                        <a:latin typeface="Arial Narrow" panose="020B0606020202030204" pitchFamily="34" charset="0"/>
                      </a:endParaRPr>
                    </a:p>
                  </a:txBody>
                  <a:tcPr marL="185267" marR="185267" anchor="ctr"/>
                </a:tc>
                <a:tc>
                  <a:txBody>
                    <a:bodyPr/>
                    <a:lstStyle/>
                    <a:p>
                      <a:pPr algn="ctr"/>
                      <a:r>
                        <a:rPr lang="en-US" sz="2000" b="1" i="0" dirty="0">
                          <a:latin typeface="Arial Narrow" panose="020B0606020202030204" pitchFamily="34" charset="0"/>
                        </a:rPr>
                        <a:t>RDN</a:t>
                      </a:r>
                    </a:p>
                  </a:txBody>
                  <a:tcPr marL="185267" marR="185267"/>
                </a:tc>
                <a:tc>
                  <a:txBody>
                    <a:bodyPr/>
                    <a:lstStyle/>
                    <a:p>
                      <a:pPr algn="ctr"/>
                      <a:r>
                        <a:rPr lang="en-US" sz="2000" b="1" i="0" dirty="0">
                          <a:latin typeface="Arial Narrow" panose="020B0606020202030204" pitchFamily="34" charset="0"/>
                        </a:rPr>
                        <a:t>Sham Control</a:t>
                      </a:r>
                    </a:p>
                  </a:txBody>
                  <a:tcPr marL="185267" marR="185267"/>
                </a:tc>
                <a:extLst>
                  <a:ext uri="{0D108BD9-81ED-4DB2-BD59-A6C34878D82A}">
                    <a16:rowId xmlns:a16="http://schemas.microsoft.com/office/drawing/2014/main" val="409198351"/>
                  </a:ext>
                </a:extLst>
              </a:tr>
              <a:tr h="457200">
                <a:tc>
                  <a:txBody>
                    <a:bodyPr/>
                    <a:lstStyle/>
                    <a:p>
                      <a:pPr marL="0" marR="0" algn="l" defTabSz="914400" rtl="0" eaLnBrk="1" latinLnBrk="0" hangingPunct="1">
                        <a:lnSpc>
                          <a:spcPct val="115000"/>
                        </a:lnSpc>
                        <a:spcBef>
                          <a:spcPts val="0"/>
                        </a:spcBef>
                        <a:spcAft>
                          <a:spcPts val="0"/>
                        </a:spcAft>
                      </a:pPr>
                      <a:r>
                        <a:rPr lang="en-GB"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Office measurements</a:t>
                      </a:r>
                      <a:endPar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182804" marR="182804" marT="0" marB="0" anchor="ctr"/>
                </a:tc>
                <a:tc>
                  <a:txBody>
                    <a:bodyPr/>
                    <a:lstStyle/>
                    <a:p>
                      <a:pPr marL="0" marR="0" algn="ctr" defTabSz="914400" rtl="0" eaLnBrk="1" latinLnBrk="0" hangingPunct="1">
                        <a:lnSpc>
                          <a:spcPct val="115000"/>
                        </a:lnSpc>
                        <a:spcBef>
                          <a:spcPts val="0"/>
                        </a:spcBef>
                        <a:spcAft>
                          <a:spcPts val="0"/>
                        </a:spcAft>
                      </a:pPr>
                      <a:r>
                        <a:rPr lang="en-GB"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N = 38</a:t>
                      </a:r>
                      <a:endPar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52" marR="68552" marT="0" marB="0" anchor="ctr"/>
                </a:tc>
                <a:tc>
                  <a:txBody>
                    <a:bodyPr/>
                    <a:lstStyle/>
                    <a:p>
                      <a:pPr marL="0" marR="0" algn="ctr" defTabSz="914400" rtl="0" eaLnBrk="1" latinLnBrk="0" hangingPunct="1">
                        <a:lnSpc>
                          <a:spcPct val="115000"/>
                        </a:lnSpc>
                        <a:spcBef>
                          <a:spcPts val="0"/>
                        </a:spcBef>
                        <a:spcAft>
                          <a:spcPts val="0"/>
                        </a:spcAft>
                      </a:pPr>
                      <a:r>
                        <a:rPr lang="en-GB"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N = 42</a:t>
                      </a:r>
                      <a:endPar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52" marR="68552" marT="0" marB="0" anchor="ctr"/>
                </a:tc>
                <a:extLst>
                  <a:ext uri="{0D108BD9-81ED-4DB2-BD59-A6C34878D82A}">
                    <a16:rowId xmlns:a16="http://schemas.microsoft.com/office/drawing/2014/main" val="616536791"/>
                  </a:ext>
                </a:extLst>
              </a:tr>
              <a:tr h="457200">
                <a:tc>
                  <a:txBody>
                    <a:bodyPr/>
                    <a:lstStyle/>
                    <a:p>
                      <a:pPr marL="457200" marR="0" lvl="1" algn="l" defTabSz="914400" rtl="0" eaLnBrk="1" latinLnBrk="0" hangingPunct="1">
                        <a:lnSpc>
                          <a:spcPct val="115000"/>
                        </a:lnSpc>
                        <a:spcBef>
                          <a:spcPts val="0"/>
                        </a:spcBef>
                        <a:spcAft>
                          <a:spcPts val="0"/>
                        </a:spcAft>
                      </a:pPr>
                      <a:r>
                        <a:rPr lang="en-GB"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Office SBP (mm Hg)</a:t>
                      </a:r>
                      <a:endPar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5608" marR="182804" marT="0" marB="0" anchor="ctr"/>
                </a:tc>
                <a:tc>
                  <a:txBody>
                    <a:bodyPr/>
                    <a:lstStyle/>
                    <a:p>
                      <a:pPr marL="0" marR="0" algn="ctr" defTabSz="914400" rtl="0" eaLnBrk="1" latinLnBrk="0" hangingPunct="1">
                        <a:lnSpc>
                          <a:spcPct val="115000"/>
                        </a:lnSpc>
                        <a:spcBef>
                          <a:spcPts val="0"/>
                        </a:spcBef>
                        <a:spcAft>
                          <a:spcPts val="0"/>
                        </a:spcAft>
                      </a:pPr>
                      <a:r>
                        <a:rPr lang="en-GB"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162.0 ± 7.6</a:t>
                      </a:r>
                      <a:endPar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52" marR="68552" marT="0" marB="0" anchor="ctr"/>
                </a:tc>
                <a:tc>
                  <a:txBody>
                    <a:bodyPr/>
                    <a:lstStyle/>
                    <a:p>
                      <a:pPr marL="0" marR="0" algn="ctr" defTabSz="914400" rtl="0" eaLnBrk="1" latinLnBrk="0" hangingPunct="1">
                        <a:lnSpc>
                          <a:spcPct val="115000"/>
                        </a:lnSpc>
                        <a:spcBef>
                          <a:spcPts val="0"/>
                        </a:spcBef>
                        <a:spcAft>
                          <a:spcPts val="0"/>
                        </a:spcAft>
                      </a:pPr>
                      <a:r>
                        <a:rPr lang="en-GB"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161.4 ± 6.4</a:t>
                      </a:r>
                      <a:endPar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52" marR="68552" marT="0" marB="0" anchor="ctr"/>
                </a:tc>
                <a:extLst>
                  <a:ext uri="{0D108BD9-81ED-4DB2-BD59-A6C34878D82A}">
                    <a16:rowId xmlns:a16="http://schemas.microsoft.com/office/drawing/2014/main" val="2687184399"/>
                  </a:ext>
                </a:extLst>
              </a:tr>
              <a:tr h="457200">
                <a:tc>
                  <a:txBody>
                    <a:bodyPr/>
                    <a:lstStyle/>
                    <a:p>
                      <a:pPr marL="457200" marR="0" lvl="1" algn="l" defTabSz="914400" rtl="0" eaLnBrk="1" latinLnBrk="0" hangingPunct="1">
                        <a:lnSpc>
                          <a:spcPct val="115000"/>
                        </a:lnSpc>
                        <a:spcBef>
                          <a:spcPts val="0"/>
                        </a:spcBef>
                        <a:spcAft>
                          <a:spcPts val="0"/>
                        </a:spcAft>
                      </a:pPr>
                      <a:r>
                        <a:rPr lang="en-GB"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Office DBP (mm Hg)</a:t>
                      </a:r>
                      <a:endPar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5608" marR="182804" marT="0" marB="0" anchor="ctr"/>
                </a:tc>
                <a:tc>
                  <a:txBody>
                    <a:bodyPr/>
                    <a:lstStyle/>
                    <a:p>
                      <a:pPr marL="0" marR="0" algn="ctr" defTabSz="914400" rtl="0" eaLnBrk="1" latinLnBrk="0" hangingPunct="1">
                        <a:lnSpc>
                          <a:spcPct val="115000"/>
                        </a:lnSpc>
                        <a:spcBef>
                          <a:spcPts val="0"/>
                        </a:spcBef>
                        <a:spcAft>
                          <a:spcPts val="0"/>
                        </a:spcAft>
                      </a:pPr>
                      <a:r>
                        <a:rPr lang="en-GB"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99.9 ± 6.8</a:t>
                      </a:r>
                      <a:endPar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52" marR="68552" marT="0" marB="0" anchor="ctr"/>
                </a:tc>
                <a:tc>
                  <a:txBody>
                    <a:bodyPr/>
                    <a:lstStyle/>
                    <a:p>
                      <a:pPr marL="0" marR="0" algn="ctr" defTabSz="914400" rtl="0" eaLnBrk="1" latinLnBrk="0" hangingPunct="1">
                        <a:lnSpc>
                          <a:spcPct val="115000"/>
                        </a:lnSpc>
                        <a:spcBef>
                          <a:spcPts val="0"/>
                        </a:spcBef>
                        <a:spcAft>
                          <a:spcPts val="0"/>
                        </a:spcAft>
                      </a:pPr>
                      <a:r>
                        <a:rPr lang="en-GB"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101.5 ± 7.5</a:t>
                      </a:r>
                      <a:endPar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52" marR="68552" marT="0" marB="0" anchor="ctr"/>
                </a:tc>
                <a:extLst>
                  <a:ext uri="{0D108BD9-81ED-4DB2-BD59-A6C34878D82A}">
                    <a16:rowId xmlns:a16="http://schemas.microsoft.com/office/drawing/2014/main" val="3753421882"/>
                  </a:ext>
                </a:extLst>
              </a:tr>
              <a:tr h="457200">
                <a:tc>
                  <a:txBody>
                    <a:bodyPr/>
                    <a:lstStyle/>
                    <a:p>
                      <a:pPr marL="457200" marR="0" lvl="1" algn="l" defTabSz="914400" rtl="0" eaLnBrk="1" latinLnBrk="0" hangingPunct="1">
                        <a:lnSpc>
                          <a:spcPct val="115000"/>
                        </a:lnSpc>
                        <a:spcBef>
                          <a:spcPts val="0"/>
                        </a:spcBef>
                        <a:spcAft>
                          <a:spcPts val="0"/>
                        </a:spcAft>
                      </a:pPr>
                      <a:r>
                        <a:rPr lang="en-GB"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Office heart rate (bpm)</a:t>
                      </a:r>
                      <a:endPar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5608" marR="182804" marT="0" marB="0" anchor="ctr">
                    <a:lnB w="28575" cap="flat" cmpd="sng" algn="ctr">
                      <a:solidFill>
                        <a:schemeClr val="bg1"/>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GB"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71.1 ± 11.0</a:t>
                      </a:r>
                      <a:endPar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52" marR="68552" marT="0" marB="0" anchor="ctr">
                    <a:lnB w="28575" cap="flat" cmpd="sng" algn="ctr">
                      <a:solidFill>
                        <a:schemeClr val="bg1"/>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GB"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73.4 ± 9.8</a:t>
                      </a:r>
                      <a:endPar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52" marR="68552" marT="0" marB="0" anchor="ctr">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5558313"/>
                  </a:ext>
                </a:extLst>
              </a:tr>
              <a:tr h="457200">
                <a:tc>
                  <a:txBody>
                    <a:bodyPr/>
                    <a:lstStyle/>
                    <a:p>
                      <a:pPr marL="0" marR="0" algn="l" defTabSz="914400" rtl="0" eaLnBrk="1" latinLnBrk="0" hangingPunct="1">
                        <a:lnSpc>
                          <a:spcPct val="115000"/>
                        </a:lnSpc>
                        <a:spcBef>
                          <a:spcPts val="0"/>
                        </a:spcBef>
                        <a:spcAft>
                          <a:spcPts val="0"/>
                        </a:spcAft>
                      </a:pPr>
                      <a:r>
                        <a:rPr lang="en-GB"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24-hour</a:t>
                      </a:r>
                      <a:r>
                        <a:rPr lang="en-GB" sz="1800" b="1" i="0" kern="1200" baseline="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 measurements</a:t>
                      </a:r>
                      <a:endPar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182804" marR="182804" marT="0" marB="0" anchor="ctr">
                    <a:lnT w="28575" cap="flat" cmpd="sng" algn="ctr">
                      <a:solidFill>
                        <a:schemeClr val="bg1"/>
                      </a:solidFill>
                      <a:prstDash val="solid"/>
                      <a:round/>
                      <a:headEnd type="none" w="med" len="med"/>
                      <a:tailEnd type="none" w="med" len="med"/>
                    </a:lnT>
                  </a:tcPr>
                </a:tc>
                <a:tc>
                  <a:txBody>
                    <a:bodyPr/>
                    <a:lstStyle/>
                    <a:p>
                      <a:pPr marL="0" marR="0" algn="ctr" defTabSz="914400" rtl="0" eaLnBrk="1" latinLnBrk="0" hangingPunct="1">
                        <a:lnSpc>
                          <a:spcPct val="115000"/>
                        </a:lnSpc>
                        <a:spcBef>
                          <a:spcPts val="0"/>
                        </a:spcBef>
                        <a:spcAft>
                          <a:spcPts val="0"/>
                        </a:spcAft>
                      </a:pPr>
                      <a:r>
                        <a:rPr lang="en-GB"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N = 37</a:t>
                      </a:r>
                      <a:endPar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52" marR="68552" marT="0" marB="0" anchor="ctr">
                    <a:lnT w="28575" cap="flat" cmpd="sng" algn="ctr">
                      <a:solidFill>
                        <a:schemeClr val="bg1"/>
                      </a:solidFill>
                      <a:prstDash val="solid"/>
                      <a:round/>
                      <a:headEnd type="none" w="med" len="med"/>
                      <a:tailEnd type="none" w="med" len="med"/>
                    </a:lnT>
                  </a:tcPr>
                </a:tc>
                <a:tc>
                  <a:txBody>
                    <a:bodyPr/>
                    <a:lstStyle/>
                    <a:p>
                      <a:pPr marL="0" marR="0" algn="ctr" defTabSz="914400" rtl="0" eaLnBrk="1" latinLnBrk="0" hangingPunct="1">
                        <a:lnSpc>
                          <a:spcPct val="115000"/>
                        </a:lnSpc>
                        <a:spcBef>
                          <a:spcPts val="0"/>
                        </a:spcBef>
                        <a:spcAft>
                          <a:spcPts val="0"/>
                        </a:spcAft>
                      </a:pPr>
                      <a:r>
                        <a:rPr lang="en-GB"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N = 42</a:t>
                      </a:r>
                      <a:endPar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52" marR="68552" marT="0" marB="0" anchor="ctr">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07855580"/>
                  </a:ext>
                </a:extLst>
              </a:tr>
              <a:tr h="457200">
                <a:tc>
                  <a:txBody>
                    <a:bodyPr/>
                    <a:lstStyle/>
                    <a:p>
                      <a:pPr marL="457200" marR="0" lvl="1" algn="l" defTabSz="914400" rtl="0" eaLnBrk="1" latinLnBrk="0" hangingPunct="1">
                        <a:lnSpc>
                          <a:spcPct val="115000"/>
                        </a:lnSpc>
                        <a:spcBef>
                          <a:spcPts val="0"/>
                        </a:spcBef>
                        <a:spcAft>
                          <a:spcPts val="0"/>
                        </a:spcAft>
                      </a:pPr>
                      <a:r>
                        <a:rPr lang="en-GB"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Mean 24-hour SBP (mm Hg)</a:t>
                      </a:r>
                      <a:endPar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5608" marR="182804" marT="0" marB="0" anchor="ctr"/>
                </a:tc>
                <a:tc>
                  <a:txBody>
                    <a:bodyPr/>
                    <a:lstStyle/>
                    <a:p>
                      <a:pPr marL="0" marR="0" algn="ctr" defTabSz="914400" rtl="0" eaLnBrk="1" latinLnBrk="0" hangingPunct="1">
                        <a:lnSpc>
                          <a:spcPct val="115000"/>
                        </a:lnSpc>
                        <a:spcBef>
                          <a:spcPts val="0"/>
                        </a:spcBef>
                        <a:spcAft>
                          <a:spcPts val="0"/>
                        </a:spcAft>
                      </a:pPr>
                      <a:r>
                        <a:rPr lang="en-GB"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153.4 ± 9.0</a:t>
                      </a:r>
                      <a:endPar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52" marR="68552" marT="0" marB="0" anchor="ctr"/>
                </a:tc>
                <a:tc>
                  <a:txBody>
                    <a:bodyPr/>
                    <a:lstStyle/>
                    <a:p>
                      <a:pPr marL="0" marR="0" algn="ctr" defTabSz="914400" rtl="0" eaLnBrk="1" latinLnBrk="0" hangingPunct="1">
                        <a:lnSpc>
                          <a:spcPct val="115000"/>
                        </a:lnSpc>
                        <a:spcBef>
                          <a:spcPts val="0"/>
                        </a:spcBef>
                        <a:spcAft>
                          <a:spcPts val="0"/>
                        </a:spcAft>
                      </a:pPr>
                      <a:r>
                        <a:rPr lang="en-GB"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151.6 ± 7.4</a:t>
                      </a:r>
                      <a:endPar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52" marR="68552" marT="0" marB="0" anchor="ctr"/>
                </a:tc>
                <a:extLst>
                  <a:ext uri="{0D108BD9-81ED-4DB2-BD59-A6C34878D82A}">
                    <a16:rowId xmlns:a16="http://schemas.microsoft.com/office/drawing/2014/main" val="927969039"/>
                  </a:ext>
                </a:extLst>
              </a:tr>
              <a:tr h="457200">
                <a:tc>
                  <a:txBody>
                    <a:bodyPr/>
                    <a:lstStyle/>
                    <a:p>
                      <a:pPr marL="457200" marR="0" lvl="1" algn="l" defTabSz="914400" rtl="0" eaLnBrk="1" latinLnBrk="0" hangingPunct="1">
                        <a:lnSpc>
                          <a:spcPct val="115000"/>
                        </a:lnSpc>
                        <a:spcBef>
                          <a:spcPts val="0"/>
                        </a:spcBef>
                        <a:spcAft>
                          <a:spcPts val="0"/>
                        </a:spcAft>
                      </a:pPr>
                      <a:r>
                        <a:rPr lang="en-GB"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Mean 24-hour DBP (mm Hg)</a:t>
                      </a:r>
                      <a:endPar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5608" marR="182804" marT="0" marB="0" anchor="ctr"/>
                </a:tc>
                <a:tc>
                  <a:txBody>
                    <a:bodyPr/>
                    <a:lstStyle/>
                    <a:p>
                      <a:pPr marL="0" marR="0" algn="ctr" defTabSz="914400" rtl="0" eaLnBrk="1" latinLnBrk="0" hangingPunct="1">
                        <a:lnSpc>
                          <a:spcPct val="115000"/>
                        </a:lnSpc>
                        <a:spcBef>
                          <a:spcPts val="0"/>
                        </a:spcBef>
                        <a:spcAft>
                          <a:spcPts val="0"/>
                        </a:spcAft>
                      </a:pPr>
                      <a:r>
                        <a:rPr lang="en-GB"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99.1 ± 7.7</a:t>
                      </a:r>
                      <a:endPar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52" marR="68552" marT="0" marB="0" anchor="ctr"/>
                </a:tc>
                <a:tc>
                  <a:txBody>
                    <a:bodyPr/>
                    <a:lstStyle/>
                    <a:p>
                      <a:pPr marL="0" marR="0" algn="ctr" defTabSz="914400" rtl="0" eaLnBrk="1" latinLnBrk="0" hangingPunct="1">
                        <a:lnSpc>
                          <a:spcPct val="115000"/>
                        </a:lnSpc>
                        <a:spcBef>
                          <a:spcPts val="0"/>
                        </a:spcBef>
                        <a:spcAft>
                          <a:spcPts val="0"/>
                        </a:spcAft>
                      </a:pPr>
                      <a:r>
                        <a:rPr lang="en-GB"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98.7 ± 8.2</a:t>
                      </a:r>
                      <a:endPar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52" marR="68552" marT="0" marB="0" anchor="ctr"/>
                </a:tc>
                <a:extLst>
                  <a:ext uri="{0D108BD9-81ED-4DB2-BD59-A6C34878D82A}">
                    <a16:rowId xmlns:a16="http://schemas.microsoft.com/office/drawing/2014/main" val="4235595109"/>
                  </a:ext>
                </a:extLst>
              </a:tr>
              <a:tr h="457200">
                <a:tc>
                  <a:txBody>
                    <a:bodyPr/>
                    <a:lstStyle/>
                    <a:p>
                      <a:pPr marL="457200" marR="0" lvl="1" algn="l" defTabSz="914400" rtl="0" eaLnBrk="1" latinLnBrk="0" hangingPunct="1">
                        <a:lnSpc>
                          <a:spcPct val="115000"/>
                        </a:lnSpc>
                        <a:spcBef>
                          <a:spcPts val="0"/>
                        </a:spcBef>
                        <a:spcAft>
                          <a:spcPts val="0"/>
                        </a:spcAft>
                      </a:pPr>
                      <a:r>
                        <a:rPr lang="en-GB"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Mean 24-hour heart rate (bpm)</a:t>
                      </a:r>
                      <a:endPar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65608" marR="182804" marT="0" marB="0" anchor="ctr"/>
                </a:tc>
                <a:tc>
                  <a:txBody>
                    <a:bodyPr/>
                    <a:lstStyle/>
                    <a:p>
                      <a:pPr marL="0" marR="0" algn="ctr" defTabSz="914400" rtl="0" eaLnBrk="1" latinLnBrk="0" hangingPunct="1">
                        <a:lnSpc>
                          <a:spcPct val="115000"/>
                        </a:lnSpc>
                        <a:spcBef>
                          <a:spcPts val="0"/>
                        </a:spcBef>
                        <a:spcAft>
                          <a:spcPts val="0"/>
                        </a:spcAft>
                      </a:pPr>
                      <a:r>
                        <a:rPr lang="en-GB"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72.3 ± 10.9</a:t>
                      </a:r>
                      <a:endPar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52" marR="68552" marT="0" marB="0" anchor="ctr"/>
                </a:tc>
                <a:tc>
                  <a:txBody>
                    <a:bodyPr/>
                    <a:lstStyle/>
                    <a:p>
                      <a:pPr marL="0" marR="0" algn="ctr" defTabSz="914400" rtl="0" eaLnBrk="1" latinLnBrk="0" hangingPunct="1">
                        <a:lnSpc>
                          <a:spcPct val="115000"/>
                        </a:lnSpc>
                        <a:spcBef>
                          <a:spcPts val="0"/>
                        </a:spcBef>
                        <a:spcAft>
                          <a:spcPts val="0"/>
                        </a:spcAft>
                      </a:pPr>
                      <a:r>
                        <a:rPr lang="en-GB"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75.5 ± 11.5</a:t>
                      </a:r>
                      <a:endParaRPr lang="en-US" sz="1800" b="1" i="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52" marR="68552" marT="0" marB="0" anchor="ctr"/>
                </a:tc>
                <a:extLst>
                  <a:ext uri="{0D108BD9-81ED-4DB2-BD59-A6C34878D82A}">
                    <a16:rowId xmlns:a16="http://schemas.microsoft.com/office/drawing/2014/main" val="1055021521"/>
                  </a:ext>
                </a:extLst>
              </a:tr>
            </a:tbl>
          </a:graphicData>
        </a:graphic>
      </p:graphicFrame>
      <p:sp>
        <p:nvSpPr>
          <p:cNvPr id="5" name="Rectangle 4"/>
          <p:cNvSpPr/>
          <p:nvPr/>
        </p:nvSpPr>
        <p:spPr>
          <a:xfrm>
            <a:off x="364488" y="2637963"/>
            <a:ext cx="11461752" cy="457200"/>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65760" y="4472410"/>
            <a:ext cx="11461752" cy="457200"/>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029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theme/theme1.xml><?xml version="1.0" encoding="utf-8"?>
<a:theme xmlns:a="http://schemas.openxmlformats.org/drawingml/2006/main" name="Office Theme">
  <a:themeElements>
    <a:clrScheme name="MDT light template-2016">
      <a:dk1>
        <a:sysClr val="windowText" lastClr="000000"/>
      </a:dk1>
      <a:lt1>
        <a:sysClr val="window" lastClr="FFFFFF"/>
      </a:lt1>
      <a:dk2>
        <a:srgbClr val="0067A6"/>
      </a:dk2>
      <a:lt2>
        <a:srgbClr val="EEECE1"/>
      </a:lt2>
      <a:accent1>
        <a:srgbClr val="001E46"/>
      </a:accent1>
      <a:accent2>
        <a:srgbClr val="0067A6"/>
      </a:accent2>
      <a:accent3>
        <a:srgbClr val="B3E2FF"/>
      </a:accent3>
      <a:accent4>
        <a:srgbClr val="A6A6A6"/>
      </a:accent4>
      <a:accent5>
        <a:srgbClr val="7ABC32"/>
      </a:accent5>
      <a:accent6>
        <a:srgbClr val="F79646"/>
      </a:accent6>
      <a:hlink>
        <a:srgbClr val="0067A6"/>
      </a:hlink>
      <a:folHlink>
        <a:srgbClr val="A6A6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3417</TotalTime>
  <Words>2424</Words>
  <Application>Microsoft Office PowerPoint</Application>
  <PresentationFormat>Widescreen</PresentationFormat>
  <Paragraphs>619</Paragraphs>
  <Slides>23</Slides>
  <Notes>17</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ＭＳ Ｐゴシック</vt:lpstr>
      <vt:lpstr>Arial</vt:lpstr>
      <vt:lpstr>Arial Narrow</vt:lpstr>
      <vt:lpstr>Calibri</vt:lpstr>
      <vt:lpstr>Effra</vt:lpstr>
      <vt:lpstr>Times New Roman</vt:lpstr>
      <vt:lpstr>Wingdings</vt:lpstr>
      <vt:lpstr>Office Theme</vt:lpstr>
      <vt:lpstr>Procedural details from the  SPYRAL HTN OFF-MED Trial of Renal Denervation for Uncontrolled Hypertension</vt:lpstr>
      <vt:lpstr>SPYRAL HTN Clinical Program</vt:lpstr>
      <vt:lpstr>SPYRAL HTN Clinical Program</vt:lpstr>
      <vt:lpstr>Renal Nerve Anatomy</vt:lpstr>
      <vt:lpstr>SPYRAL HTN Clinical Program</vt:lpstr>
      <vt:lpstr>SPYRAL HTN – OFF MED</vt:lpstr>
      <vt:lpstr>SPYRAL HTN-OFF MED</vt:lpstr>
      <vt:lpstr>SPYRAL HTN – OFF MED</vt:lpstr>
      <vt:lpstr>SPYRAL HTN – OFF MED</vt:lpstr>
      <vt:lpstr>SPYRAL HTN Clinical Program</vt:lpstr>
      <vt:lpstr>SPYRAL HTN – OFF MED</vt:lpstr>
      <vt:lpstr>SPYRAL HTN – OFF MED</vt:lpstr>
      <vt:lpstr>SPYRAL HTN – OFF MED</vt:lpstr>
      <vt:lpstr>SPYRAL HTN – OFF MED</vt:lpstr>
      <vt:lpstr>SPYRAL HTN – OFF MED</vt:lpstr>
      <vt:lpstr>SPYRAL HTN – OFF MED</vt:lpstr>
      <vt:lpstr>SPYRAL HTN – OFF MED</vt:lpstr>
      <vt:lpstr>SPYRAL HTN – OFF MED</vt:lpstr>
      <vt:lpstr>SPYRAL HTN – OFF MED</vt:lpstr>
      <vt:lpstr>SPYRAL HTN – OFF MED</vt:lpstr>
      <vt:lpstr>SPYRAL HTN – OFF MED</vt:lpstr>
      <vt:lpstr>SPYRAL HTN – OFF MED </vt:lpstr>
      <vt:lpstr>SPYRAL HTN – OFF MED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Rutkowsky</dc:creator>
  <cp:keywords>Medtronic Controlled</cp:keywords>
  <cp:lastModifiedBy>Pateraki, Sofia</cp:lastModifiedBy>
  <cp:revision>262</cp:revision>
  <dcterms:created xsi:type="dcterms:W3CDTF">2016-10-19T14:57:01Z</dcterms:created>
  <dcterms:modified xsi:type="dcterms:W3CDTF">2018-05-22T20:57:09Z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85154362-1c8d-48ec-9ece-195f2f225a3c</vt:lpwstr>
  </property>
  <property fmtid="{D5CDD505-2E9C-101B-9397-08002B2CF9AE}" pid="3" name="Classification">
    <vt:lpwstr>MedtronicControlled</vt:lpwstr>
  </property>
  <property fmtid="{D5CDD505-2E9C-101B-9397-08002B2CF9AE}" pid="4" name="QXCookie">
    <vt:i4>18484955</vt:i4>
  </property>
  <property fmtid="{D5CDD505-2E9C-101B-9397-08002B2CF9AE}" pid="5" name="QXCitationStyleId">
    <vt:lpwstr>apa</vt:lpwstr>
  </property>
  <property fmtid="{D5CDD505-2E9C-101B-9397-08002B2CF9AE}" pid="6" name="QXCitationStyleName">
    <vt:lpwstr>American Psychological Association 6th Edition</vt:lpwstr>
  </property>
</Properties>
</file>